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96"/>
  </p:notesMasterIdLst>
  <p:sldIdLst>
    <p:sldId id="475" r:id="rId2"/>
    <p:sldId id="353" r:id="rId3"/>
    <p:sldId id="476" r:id="rId4"/>
    <p:sldId id="479" r:id="rId5"/>
    <p:sldId id="480" r:id="rId6"/>
    <p:sldId id="482" r:id="rId7"/>
    <p:sldId id="483" r:id="rId8"/>
    <p:sldId id="484" r:id="rId9"/>
    <p:sldId id="485" r:id="rId10"/>
    <p:sldId id="486" r:id="rId11"/>
    <p:sldId id="489" r:id="rId12"/>
    <p:sldId id="490" r:id="rId13"/>
    <p:sldId id="494" r:id="rId14"/>
    <p:sldId id="495" r:id="rId15"/>
    <p:sldId id="496" r:id="rId16"/>
    <p:sldId id="497" r:id="rId17"/>
    <p:sldId id="498" r:id="rId18"/>
    <p:sldId id="499" r:id="rId19"/>
    <p:sldId id="500" r:id="rId20"/>
    <p:sldId id="501" r:id="rId21"/>
    <p:sldId id="502" r:id="rId22"/>
    <p:sldId id="503" r:id="rId23"/>
    <p:sldId id="504" r:id="rId24"/>
    <p:sldId id="506" r:id="rId25"/>
    <p:sldId id="507" r:id="rId26"/>
    <p:sldId id="508" r:id="rId27"/>
    <p:sldId id="509" r:id="rId28"/>
    <p:sldId id="510" r:id="rId29"/>
    <p:sldId id="511" r:id="rId30"/>
    <p:sldId id="512" r:id="rId31"/>
    <p:sldId id="513" r:id="rId32"/>
    <p:sldId id="514" r:id="rId33"/>
    <p:sldId id="515" r:id="rId34"/>
    <p:sldId id="516" r:id="rId35"/>
    <p:sldId id="517" r:id="rId36"/>
    <p:sldId id="518" r:id="rId37"/>
    <p:sldId id="519" r:id="rId38"/>
    <p:sldId id="520" r:id="rId39"/>
    <p:sldId id="521" r:id="rId40"/>
    <p:sldId id="522" r:id="rId41"/>
    <p:sldId id="523" r:id="rId42"/>
    <p:sldId id="524" r:id="rId43"/>
    <p:sldId id="525" r:id="rId44"/>
    <p:sldId id="526" r:id="rId45"/>
    <p:sldId id="527" r:id="rId46"/>
    <p:sldId id="529" r:id="rId47"/>
    <p:sldId id="530" r:id="rId48"/>
    <p:sldId id="531" r:id="rId49"/>
    <p:sldId id="532" r:id="rId50"/>
    <p:sldId id="533" r:id="rId51"/>
    <p:sldId id="534" r:id="rId52"/>
    <p:sldId id="535" r:id="rId53"/>
    <p:sldId id="536" r:id="rId54"/>
    <p:sldId id="537" r:id="rId55"/>
    <p:sldId id="538" r:id="rId56"/>
    <p:sldId id="539" r:id="rId57"/>
    <p:sldId id="540" r:id="rId58"/>
    <p:sldId id="541" r:id="rId59"/>
    <p:sldId id="543" r:id="rId60"/>
    <p:sldId id="544" r:id="rId61"/>
    <p:sldId id="545" r:id="rId62"/>
    <p:sldId id="546" r:id="rId63"/>
    <p:sldId id="547" r:id="rId64"/>
    <p:sldId id="548" r:id="rId65"/>
    <p:sldId id="549" r:id="rId66"/>
    <p:sldId id="550" r:id="rId67"/>
    <p:sldId id="551" r:id="rId68"/>
    <p:sldId id="552" r:id="rId69"/>
    <p:sldId id="553" r:id="rId70"/>
    <p:sldId id="554" r:id="rId71"/>
    <p:sldId id="555" r:id="rId72"/>
    <p:sldId id="556" r:id="rId73"/>
    <p:sldId id="557" r:id="rId74"/>
    <p:sldId id="558" r:id="rId75"/>
    <p:sldId id="559" r:id="rId76"/>
    <p:sldId id="560" r:id="rId77"/>
    <p:sldId id="561" r:id="rId78"/>
    <p:sldId id="562" r:id="rId79"/>
    <p:sldId id="563" r:id="rId80"/>
    <p:sldId id="564" r:id="rId81"/>
    <p:sldId id="565" r:id="rId82"/>
    <p:sldId id="566" r:id="rId83"/>
    <p:sldId id="567" r:id="rId84"/>
    <p:sldId id="568" r:id="rId85"/>
    <p:sldId id="569" r:id="rId86"/>
    <p:sldId id="570" r:id="rId87"/>
    <p:sldId id="571" r:id="rId88"/>
    <p:sldId id="572" r:id="rId89"/>
    <p:sldId id="573" r:id="rId90"/>
    <p:sldId id="574" r:id="rId91"/>
    <p:sldId id="575" r:id="rId92"/>
    <p:sldId id="576" r:id="rId93"/>
    <p:sldId id="577" r:id="rId94"/>
    <p:sldId id="578" r:id="rId95"/>
  </p:sldIdLst>
  <p:sldSz cx="9144000" cy="6858000" type="screen4x3"/>
  <p:notesSz cx="6858000" cy="9144000"/>
  <p:custDataLst>
    <p:tags r:id="rId97"/>
  </p:custDataLst>
  <p:defaultTextStyle>
    <a:defPPr>
      <a:defRPr lang="en-US"/>
    </a:defPPr>
    <a:lvl1pPr algn="l" rtl="0" eaLnBrk="0" fontAlgn="base" hangingPunct="0">
      <a:spcBef>
        <a:spcPct val="0"/>
      </a:spcBef>
      <a:spcAft>
        <a:spcPct val="0"/>
      </a:spcAft>
      <a:defRPr sz="2400" kern="1200">
        <a:solidFill>
          <a:schemeClr val="tx1"/>
        </a:solidFill>
        <a:latin typeface="Times" pitchFamily="18" charset="0"/>
        <a:ea typeface="ヒラギノ角ゴ Pro W3" pitchFamily="127" charset="-128"/>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ヒラギノ角ゴ Pro W3" pitchFamily="127" charset="-128"/>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ヒラギノ角ゴ Pro W3" pitchFamily="127" charset="-128"/>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ヒラギノ角ゴ Pro W3" pitchFamily="127" charset="-128"/>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ヒラギノ角ゴ Pro W3" pitchFamily="127" charset="-128"/>
        <a:cs typeface="+mn-cs"/>
      </a:defRPr>
    </a:lvl5pPr>
    <a:lvl6pPr marL="2286000" algn="l" defTabSz="914400" rtl="0" eaLnBrk="1" latinLnBrk="0" hangingPunct="1">
      <a:defRPr sz="2400" kern="1200">
        <a:solidFill>
          <a:schemeClr val="tx1"/>
        </a:solidFill>
        <a:latin typeface="Times" pitchFamily="18" charset="0"/>
        <a:ea typeface="ヒラギノ角ゴ Pro W3" pitchFamily="127" charset="-128"/>
        <a:cs typeface="+mn-cs"/>
      </a:defRPr>
    </a:lvl6pPr>
    <a:lvl7pPr marL="2743200" algn="l" defTabSz="914400" rtl="0" eaLnBrk="1" latinLnBrk="0" hangingPunct="1">
      <a:defRPr sz="2400" kern="1200">
        <a:solidFill>
          <a:schemeClr val="tx1"/>
        </a:solidFill>
        <a:latin typeface="Times" pitchFamily="18" charset="0"/>
        <a:ea typeface="ヒラギノ角ゴ Pro W3" pitchFamily="127" charset="-128"/>
        <a:cs typeface="+mn-cs"/>
      </a:defRPr>
    </a:lvl7pPr>
    <a:lvl8pPr marL="3200400" algn="l" defTabSz="914400" rtl="0" eaLnBrk="1" latinLnBrk="0" hangingPunct="1">
      <a:defRPr sz="2400" kern="1200">
        <a:solidFill>
          <a:schemeClr val="tx1"/>
        </a:solidFill>
        <a:latin typeface="Times" pitchFamily="18" charset="0"/>
        <a:ea typeface="ヒラギノ角ゴ Pro W3" pitchFamily="127" charset="-128"/>
        <a:cs typeface="+mn-cs"/>
      </a:defRPr>
    </a:lvl8pPr>
    <a:lvl9pPr marL="3657600" algn="l" defTabSz="914400" rtl="0" eaLnBrk="1" latinLnBrk="0" hangingPunct="1">
      <a:defRPr sz="2400" kern="1200">
        <a:solidFill>
          <a:schemeClr val="tx1"/>
        </a:solidFill>
        <a:latin typeface="Times" pitchFamily="18" charset="0"/>
        <a:ea typeface="ヒラギノ角ゴ Pro W3" pitchFamily="127" charset="-128"/>
        <a:cs typeface="+mn-cs"/>
      </a:defRPr>
    </a:lvl9pPr>
  </p:defaultTextStyle>
  <p:extLst>
    <p:ext uri="{EFAFB233-063F-42B5-8137-9DF3F51BA10A}">
      <p15:sldGuideLst xmlns:p15="http://schemas.microsoft.com/office/powerpoint/2012/main">
        <p15:guide id="1" orient="horz" pos="576">
          <p15:clr>
            <a:srgbClr val="A4A3A4"/>
          </p15:clr>
        </p15:guide>
        <p15:guide id="2" orient="horz" pos="892">
          <p15:clr>
            <a:srgbClr val="A4A3A4"/>
          </p15:clr>
        </p15:guide>
        <p15:guide id="3" pos="288">
          <p15:clr>
            <a:srgbClr val="A4A3A4"/>
          </p15:clr>
        </p15:guide>
        <p15:guide id="4"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4C8"/>
    <a:srgbClr val="0070C0"/>
    <a:srgbClr val="3333CC"/>
    <a:srgbClr val="005CE7"/>
    <a:srgbClr val="CC3300"/>
    <a:srgbClr val="FF9900"/>
    <a:srgbClr val="333399"/>
    <a:srgbClr val="FF0000"/>
    <a:srgbClr val="143C83"/>
    <a:srgbClr val="004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771" autoAdjust="0"/>
  </p:normalViewPr>
  <p:slideViewPr>
    <p:cSldViewPr snapToGrid="0">
      <p:cViewPr varScale="1">
        <p:scale>
          <a:sx n="81" d="100"/>
          <a:sy n="81" d="100"/>
        </p:scale>
        <p:origin x="1498" y="91"/>
      </p:cViewPr>
      <p:guideLst>
        <p:guide orient="horz" pos="576"/>
        <p:guide orient="horz" pos="892"/>
        <p:guide pos="288"/>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defRPr>
            </a:lvl1pPr>
          </a:lstStyle>
          <a:p>
            <a:pPr>
              <a:defRPr/>
            </a:pPr>
            <a:endParaRPr lang="en-US"/>
          </a:p>
        </p:txBody>
      </p:sp>
      <p:sp>
        <p:nvSpPr>
          <p:cNvPr id="952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pitchFamily="127" charset="0"/>
              </a:defRPr>
            </a:lvl1pPr>
          </a:lstStyle>
          <a:p>
            <a:pPr>
              <a:defRPr/>
            </a:pPr>
            <a:fld id="{AF0BAAB4-1001-428A-A52A-5AF0E7175770}" type="slidenum">
              <a:rPr lang="en-US"/>
              <a:pPr>
                <a:defRPr/>
              </a:pPr>
              <a:t>‹#›</a:t>
            </a:fld>
            <a:endParaRPr lang="en-US" dirty="0"/>
          </a:p>
        </p:txBody>
      </p:sp>
    </p:spTree>
    <p:extLst>
      <p:ext uri="{BB962C8B-B14F-4D97-AF65-F5344CB8AC3E}">
        <p14:creationId xmlns:p14="http://schemas.microsoft.com/office/powerpoint/2010/main" val="2995812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ヒラギノ角ゴ Pro W3" charset="0"/>
        <a:cs typeface="+mn-cs"/>
      </a:defRPr>
    </a:lvl1pPr>
    <a:lvl2pPr marL="457200" algn="l" rtl="0" eaLnBrk="0" fontAlgn="base" hangingPunct="0">
      <a:spcBef>
        <a:spcPct val="30000"/>
      </a:spcBef>
      <a:spcAft>
        <a:spcPct val="0"/>
      </a:spcAft>
      <a:defRPr sz="1200" kern="1200">
        <a:solidFill>
          <a:schemeClr val="tx1"/>
        </a:solidFill>
        <a:latin typeface="Times" charset="0"/>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Times" charset="0"/>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F0BAAB4-1001-428A-A52A-5AF0E7175770}" type="slidenum">
              <a:rPr lang="en-US" smtClean="0"/>
              <a:pPr>
                <a:defRPr/>
              </a:pPr>
              <a:t>1</a:t>
            </a:fld>
            <a:endParaRPr lang="en-US" dirty="0"/>
          </a:p>
        </p:txBody>
      </p:sp>
    </p:spTree>
    <p:extLst>
      <p:ext uri="{BB962C8B-B14F-4D97-AF65-F5344CB8AC3E}">
        <p14:creationId xmlns:p14="http://schemas.microsoft.com/office/powerpoint/2010/main" val="1909634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10</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11</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12</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13</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14</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15</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16</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17</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18</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19</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2</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20</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21</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22</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23</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24</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25</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26</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27</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28</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29</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3</a:t>
            </a:fld>
            <a:endParaRPr 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30</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31</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32</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33</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34</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35</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36</a:t>
            </a:fld>
            <a:endParaRPr 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37</a:t>
            </a:fld>
            <a:endParaRPr 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38</a:t>
            </a:fld>
            <a:endParaRPr 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39</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4</a:t>
            </a:fld>
            <a:endParaRPr 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40</a:t>
            </a:fld>
            <a:endParaRPr 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41</a:t>
            </a:fld>
            <a:endParaRPr 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42</a:t>
            </a:fld>
            <a:endParaRPr 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43</a:t>
            </a:fld>
            <a:endParaRPr 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44</a:t>
            </a:fld>
            <a:endParaRPr lang="en-US"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45</a:t>
            </a:fld>
            <a:endParaRPr lang="en-US"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46</a:t>
            </a:fld>
            <a:endParaRPr lang="en-US"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47</a:t>
            </a:fld>
            <a:endParaRPr lang="en-US"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48</a:t>
            </a:fld>
            <a:endParaRPr lang="en-US"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49</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5</a:t>
            </a:fld>
            <a:endParaRPr lang="en-US"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50</a:t>
            </a:fld>
            <a:endParaRPr lang="en-US"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51</a:t>
            </a:fld>
            <a:endParaRPr lang="en-US"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52</a:t>
            </a:fld>
            <a:endParaRPr lang="en-US"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53</a:t>
            </a:fld>
            <a:endParaRPr lang="en-US" sz="12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54</a:t>
            </a:fld>
            <a:endParaRPr lang="en-US"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55</a:t>
            </a:fld>
            <a:endParaRPr lang="en-US" sz="12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56</a:t>
            </a:fld>
            <a:endParaRPr lang="en-US"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57</a:t>
            </a:fld>
            <a:endParaRPr lang="en-US"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58</a:t>
            </a:fld>
            <a:endParaRPr lang="en-US" sz="12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59</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6</a:t>
            </a:fld>
            <a:endParaRPr lang="en-US" sz="12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60</a:t>
            </a:fld>
            <a:endParaRPr lang="en-US" sz="12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61</a:t>
            </a:fld>
            <a:endParaRPr lang="en-US"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62</a:t>
            </a:fld>
            <a:endParaRPr lang="en-US" sz="12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63</a:t>
            </a:fld>
            <a:endParaRPr lang="en-US" sz="12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64</a:t>
            </a:fld>
            <a:endParaRPr lang="en-US" sz="12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65</a:t>
            </a:fld>
            <a:endParaRPr lang="en-US" sz="12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66</a:t>
            </a:fld>
            <a:endParaRPr lang="en-US" sz="120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67</a:t>
            </a:fld>
            <a:endParaRPr lang="en-US" sz="120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68</a:t>
            </a:fld>
            <a:endParaRPr lang="en-US" sz="120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69</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7</a:t>
            </a:fld>
            <a:endParaRPr lang="en-US" sz="120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70</a:t>
            </a:fld>
            <a:endParaRPr lang="en-US" sz="12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71</a:t>
            </a:fld>
            <a:endParaRPr lang="en-US" sz="120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72</a:t>
            </a:fld>
            <a:endParaRPr lang="en-US" sz="12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73</a:t>
            </a:fld>
            <a:endParaRPr lang="en-US" sz="120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74</a:t>
            </a:fld>
            <a:endParaRPr lang="en-US" sz="120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75</a:t>
            </a:fld>
            <a:endParaRPr lang="en-US" sz="120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76</a:t>
            </a:fld>
            <a:endParaRPr lang="en-US" sz="120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77</a:t>
            </a:fld>
            <a:endParaRPr lang="en-US" sz="120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78</a:t>
            </a:fld>
            <a:endParaRPr lang="en-US" sz="120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79</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8</a:t>
            </a:fld>
            <a:endParaRPr lang="en-US" sz="120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80</a:t>
            </a:fld>
            <a:endParaRPr lang="en-US" sz="120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81</a:t>
            </a:fld>
            <a:endParaRPr lang="en-US" sz="120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82</a:t>
            </a:fld>
            <a:endParaRPr lang="en-US" sz="120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83</a:t>
            </a:fld>
            <a:endParaRPr lang="en-US" sz="120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84</a:t>
            </a:fld>
            <a:endParaRPr lang="en-US" sz="120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85</a:t>
            </a:fld>
            <a:endParaRPr lang="en-US" sz="120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86</a:t>
            </a:fld>
            <a:endParaRPr lang="en-US" sz="120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87</a:t>
            </a:fld>
            <a:endParaRPr lang="en-US" sz="120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88</a:t>
            </a:fld>
            <a:endParaRPr lang="en-US" sz="120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89</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9</a:t>
            </a:fld>
            <a:endParaRPr lang="en-US" sz="120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90</a:t>
            </a:fld>
            <a:endParaRPr lang="en-US" sz="120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91</a:t>
            </a:fld>
            <a:endParaRPr lang="en-US" sz="120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92</a:t>
            </a:fld>
            <a:endParaRPr lang="en-US" sz="120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93</a:t>
            </a:fld>
            <a:endParaRPr lang="en-US" sz="120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94</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0"/>
            <a:ext cx="9144000" cy="53340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7" name="Content Placeholder 6"/>
          <p:cNvSpPr>
            <a:spLocks noGrp="1"/>
          </p:cNvSpPr>
          <p:nvPr>
            <p:ph sz="quarter" idx="10"/>
          </p:nvPr>
        </p:nvSpPr>
        <p:spPr>
          <a:xfrm>
            <a:off x="1295400" y="16764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2896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9687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125" y="1141413"/>
            <a:ext cx="4038600" cy="226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56125" y="1141413"/>
            <a:ext cx="4038600" cy="226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1186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90000"/>
            <a:alpha val="44000"/>
          </a:schemeClr>
        </a:solidFill>
        <a:effectLst/>
      </p:bgPr>
    </p:bg>
    <p:spTree>
      <p:nvGrpSpPr>
        <p:cNvPr id="1" name=""/>
        <p:cNvGrpSpPr/>
        <p:nvPr/>
      </p:nvGrpSpPr>
      <p:grpSpPr>
        <a:xfrm>
          <a:off x="0" y="0"/>
          <a:ext cx="0" cy="0"/>
          <a:chOff x="0" y="0"/>
          <a:chExt cx="0" cy="0"/>
        </a:xfrm>
      </p:grpSpPr>
      <p:sp>
        <p:nvSpPr>
          <p:cNvPr id="1026" name="Rectangle 4"/>
          <p:cNvSpPr>
            <a:spLocks noGrp="1" noChangeArrowheads="1"/>
          </p:cNvSpPr>
          <p:nvPr>
            <p:ph type="body" idx="1"/>
          </p:nvPr>
        </p:nvSpPr>
        <p:spPr bwMode="auto">
          <a:xfrm>
            <a:off x="365125" y="1141413"/>
            <a:ext cx="82296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8"/>
          <p:cNvSpPr>
            <a:spLocks noChangeArrowheads="1"/>
          </p:cNvSpPr>
          <p:nvPr userDrawn="1"/>
        </p:nvSpPr>
        <p:spPr bwMode="gray">
          <a:xfrm>
            <a:off x="315913" y="6553200"/>
            <a:ext cx="5399087"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eaLnBrk="1" hangingPunct="1">
              <a:defRPr/>
            </a:pPr>
            <a:r>
              <a:rPr lang="en-GB" sz="1000" dirty="0">
                <a:latin typeface="Arial" pitchFamily="34" charset="0"/>
                <a:ea typeface="ＭＳ Ｐゴシック" pitchFamily="34" charset="-128"/>
                <a:cs typeface="Arial" pitchFamily="34" charset="0"/>
              </a:rPr>
              <a:t>© 2018 Pearson Education, Inc.</a:t>
            </a:r>
          </a:p>
        </p:txBody>
      </p:sp>
      <p:sp>
        <p:nvSpPr>
          <p:cNvPr id="102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4024" r:id="rId1"/>
    <p:sldLayoutId id="2147484022" r:id="rId2"/>
    <p:sldLayoutId id="2147484023" r:id="rId3"/>
  </p:sldLayoutIdLst>
  <p:hf sldNum="0" hdr="0" dt="0"/>
  <p:txStyles>
    <p:titleStyle>
      <a:lvl1pPr algn="l" rtl="0" eaLnBrk="0" fontAlgn="base" hangingPunct="0">
        <a:spcBef>
          <a:spcPct val="50000"/>
        </a:spcBef>
        <a:spcAft>
          <a:spcPct val="0"/>
        </a:spcAft>
        <a:defRPr sz="3200" b="1">
          <a:solidFill>
            <a:schemeClr val="bg1"/>
          </a:solidFill>
          <a:latin typeface="+mj-lt"/>
          <a:ea typeface="ヒラギノ角ゴ Pro W3" charset="0"/>
          <a:cs typeface="+mj-cs"/>
        </a:defRPr>
      </a:lvl1pPr>
      <a:lvl2pPr algn="l" rtl="0" eaLnBrk="0" fontAlgn="base" hangingPunct="0">
        <a:spcBef>
          <a:spcPct val="50000"/>
        </a:spcBef>
        <a:spcAft>
          <a:spcPct val="0"/>
        </a:spcAft>
        <a:defRPr sz="3200" b="1">
          <a:solidFill>
            <a:schemeClr val="bg1"/>
          </a:solidFill>
          <a:latin typeface="Arial" pitchFamily="34" charset="0"/>
          <a:ea typeface="ヒラギノ角ゴ Pro W3" charset="0"/>
          <a:cs typeface="Times New Roman" pitchFamily="18" charset="0"/>
        </a:defRPr>
      </a:lvl2pPr>
      <a:lvl3pPr algn="l" rtl="0" eaLnBrk="0" fontAlgn="base" hangingPunct="0">
        <a:spcBef>
          <a:spcPct val="50000"/>
        </a:spcBef>
        <a:spcAft>
          <a:spcPct val="0"/>
        </a:spcAft>
        <a:defRPr sz="3200" b="1">
          <a:solidFill>
            <a:schemeClr val="bg1"/>
          </a:solidFill>
          <a:latin typeface="Arial" pitchFamily="34" charset="0"/>
          <a:ea typeface="ヒラギノ角ゴ Pro W3" charset="0"/>
          <a:cs typeface="Times New Roman" pitchFamily="18" charset="0"/>
        </a:defRPr>
      </a:lvl3pPr>
      <a:lvl4pPr algn="l" rtl="0" eaLnBrk="0" fontAlgn="base" hangingPunct="0">
        <a:spcBef>
          <a:spcPct val="50000"/>
        </a:spcBef>
        <a:spcAft>
          <a:spcPct val="0"/>
        </a:spcAft>
        <a:defRPr sz="3200" b="1">
          <a:solidFill>
            <a:schemeClr val="bg1"/>
          </a:solidFill>
          <a:latin typeface="Arial" pitchFamily="34" charset="0"/>
          <a:ea typeface="ヒラギノ角ゴ Pro W3" charset="0"/>
          <a:cs typeface="Times New Roman" pitchFamily="18" charset="0"/>
        </a:defRPr>
      </a:lvl4pPr>
      <a:lvl5pPr algn="l" rtl="0" eaLnBrk="0" fontAlgn="base" hangingPunct="0">
        <a:spcBef>
          <a:spcPct val="50000"/>
        </a:spcBef>
        <a:spcAft>
          <a:spcPct val="0"/>
        </a:spcAft>
        <a:defRPr sz="3200" b="1">
          <a:solidFill>
            <a:schemeClr val="bg1"/>
          </a:solidFill>
          <a:latin typeface="Arial" pitchFamily="34" charset="0"/>
          <a:ea typeface="ヒラギノ角ゴ Pro W3" charset="0"/>
          <a:cs typeface="Times New Roman" pitchFamily="18" charset="0"/>
        </a:defRPr>
      </a:lvl5pPr>
      <a:lvl6pPr marL="457200" algn="l" rtl="0" fontAlgn="base">
        <a:spcBef>
          <a:spcPct val="50000"/>
        </a:spcBef>
        <a:spcAft>
          <a:spcPct val="0"/>
        </a:spcAft>
        <a:defRPr sz="3200" b="1">
          <a:solidFill>
            <a:schemeClr val="bg1"/>
          </a:solidFill>
          <a:latin typeface="Arial" pitchFamily="34" charset="0"/>
          <a:cs typeface="Times New Roman" pitchFamily="18" charset="0"/>
        </a:defRPr>
      </a:lvl6pPr>
      <a:lvl7pPr marL="914400" algn="l" rtl="0" fontAlgn="base">
        <a:spcBef>
          <a:spcPct val="50000"/>
        </a:spcBef>
        <a:spcAft>
          <a:spcPct val="0"/>
        </a:spcAft>
        <a:defRPr sz="3200" b="1">
          <a:solidFill>
            <a:schemeClr val="bg1"/>
          </a:solidFill>
          <a:latin typeface="Arial" pitchFamily="34" charset="0"/>
          <a:cs typeface="Times New Roman" pitchFamily="18" charset="0"/>
        </a:defRPr>
      </a:lvl7pPr>
      <a:lvl8pPr marL="1371600" algn="l" rtl="0" fontAlgn="base">
        <a:spcBef>
          <a:spcPct val="50000"/>
        </a:spcBef>
        <a:spcAft>
          <a:spcPct val="0"/>
        </a:spcAft>
        <a:defRPr sz="3200" b="1">
          <a:solidFill>
            <a:schemeClr val="bg1"/>
          </a:solidFill>
          <a:latin typeface="Arial" pitchFamily="34" charset="0"/>
          <a:cs typeface="Times New Roman" pitchFamily="18" charset="0"/>
        </a:defRPr>
      </a:lvl8pPr>
      <a:lvl9pPr marL="1828800" algn="l" rtl="0" fontAlgn="base">
        <a:spcBef>
          <a:spcPct val="50000"/>
        </a:spcBef>
        <a:spcAft>
          <a:spcPct val="0"/>
        </a:spcAft>
        <a:defRPr sz="3200" b="1">
          <a:solidFill>
            <a:schemeClr val="bg1"/>
          </a:solidFill>
          <a:latin typeface="Arial" pitchFamily="34"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ヒラギノ角ゴ Pro W3"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ヒラギノ角ゴ Pro W3" charset="0"/>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0"/>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46.jpg"/><Relationship Id="rId4" Type="http://schemas.openxmlformats.org/officeDocument/2006/relationships/image" Target="../media/image45.jp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48.jpeg"/></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54.jpg"/></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56.jpeg"/></Relationships>
</file>

<file path=ppt/slides/_rels/slide5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image" Target="../media/image60.jpg"/><Relationship Id="rId4" Type="http://schemas.openxmlformats.org/officeDocument/2006/relationships/image" Target="../media/image59.jp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6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67.jpeg"/></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69.jpg"/></Relationships>
</file>

<file path=ppt/slides/_rels/slide6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4.xml"/><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5.xml"/><Relationship Id="rId1" Type="http://schemas.openxmlformats.org/officeDocument/2006/relationships/slideLayout" Target="../slideLayouts/slideLayout3.xml"/><Relationship Id="rId5" Type="http://schemas.openxmlformats.org/officeDocument/2006/relationships/image" Target="../media/image79.jpeg"/><Relationship Id="rId4" Type="http://schemas.openxmlformats.org/officeDocument/2006/relationships/image" Target="../media/image78.jpeg"/></Relationships>
</file>

<file path=ppt/slides/_rels/slide7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4.xml"/><Relationship Id="rId1" Type="http://schemas.openxmlformats.org/officeDocument/2006/relationships/slideLayout" Target="../slideLayouts/slideLayout3.xml"/><Relationship Id="rId5" Type="http://schemas.openxmlformats.org/officeDocument/2006/relationships/image" Target="../media/image86.jpeg"/><Relationship Id="rId4" Type="http://schemas.openxmlformats.org/officeDocument/2006/relationships/image" Target="../media/image85.jpeg"/></Relationships>
</file>

<file path=ppt/slides/_rels/slide8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5.xml"/><Relationship Id="rId1" Type="http://schemas.openxmlformats.org/officeDocument/2006/relationships/slideLayout" Target="../slideLayouts/slideLayout3.xml"/><Relationship Id="rId6" Type="http://schemas.openxmlformats.org/officeDocument/2006/relationships/image" Target="../media/image90.jpg"/><Relationship Id="rId5" Type="http://schemas.openxmlformats.org/officeDocument/2006/relationships/image" Target="../media/image89.jpeg"/><Relationship Id="rId4" Type="http://schemas.openxmlformats.org/officeDocument/2006/relationships/image" Target="../media/image88.jpeg"/></Relationships>
</file>

<file path=ppt/slides/_rels/slide8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7.xml"/><Relationship Id="rId1" Type="http://schemas.openxmlformats.org/officeDocument/2006/relationships/slideLayout" Target="../slideLayouts/slideLayout3.xml"/><Relationship Id="rId4" Type="http://schemas.openxmlformats.org/officeDocument/2006/relationships/image" Target="../media/image93.jpeg"/></Relationships>
</file>

<file path=ppt/slides/_rels/slide8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image" Target="../media/image95.jpeg"/></Relationships>
</file>

<file path=ppt/slides/_rels/slide8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4.xml"/><Relationship Id="rId1" Type="http://schemas.openxmlformats.org/officeDocument/2006/relationships/slideLayout" Target="../slideLayouts/slideLayout3.xml"/><Relationship Id="rId4" Type="http://schemas.openxmlformats.org/officeDocument/2006/relationships/image" Target="../media/image9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ChangeArrowheads="1"/>
          </p:cNvSpPr>
          <p:nvPr/>
        </p:nvSpPr>
        <p:spPr bwMode="auto">
          <a:xfrm>
            <a:off x="685800" y="1600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endParaRPr lang="en-US" sz="3000">
              <a:solidFill>
                <a:schemeClr val="tx2"/>
              </a:solidFill>
              <a:latin typeface="Arial" charset="0"/>
              <a:ea typeface="ＭＳ Ｐゴシック" charset="0"/>
            </a:endParaRPr>
          </a:p>
        </p:txBody>
      </p:sp>
      <p:sp>
        <p:nvSpPr>
          <p:cNvPr id="3075" name="Rectangle 3"/>
          <p:cNvSpPr>
            <a:spLocks noChangeArrowheads="1"/>
          </p:cNvSpPr>
          <p:nvPr/>
        </p:nvSpPr>
        <p:spPr bwMode="auto">
          <a:xfrm>
            <a:off x="5105400" y="5410200"/>
            <a:ext cx="4038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lnSpc>
                <a:spcPct val="80000"/>
              </a:lnSpc>
              <a:spcBef>
                <a:spcPct val="20000"/>
              </a:spcBef>
            </a:pPr>
            <a:endParaRPr lang="en-US" sz="2100">
              <a:latin typeface="Arial" pitchFamily="34" charset="0"/>
            </a:endParaRPr>
          </a:p>
        </p:txBody>
      </p:sp>
      <p:sp>
        <p:nvSpPr>
          <p:cNvPr id="3077" name="Title 1"/>
          <p:cNvSpPr>
            <a:spLocks noGrp="1"/>
          </p:cNvSpPr>
          <p:nvPr/>
        </p:nvSpPr>
        <p:spPr bwMode="auto">
          <a:xfrm>
            <a:off x="5105400" y="1676400"/>
            <a:ext cx="4038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br>
              <a:rPr lang="en-US" sz="3400" b="1" dirty="0">
                <a:latin typeface="Arial" pitchFamily="34" charset="0"/>
              </a:rPr>
            </a:br>
            <a:endParaRPr lang="en-US" altLang="en-US" sz="3600" b="1" dirty="0">
              <a:latin typeface="Arial" pitchFamily="34" charset="0"/>
              <a:ea typeface="MS PGothic" pitchFamily="34" charset="-128"/>
              <a:cs typeface="ヒラギノ角ゴ Pro W3" pitchFamily="127" charset="-128"/>
            </a:endParaRPr>
          </a:p>
          <a:p>
            <a:pPr algn="ctr"/>
            <a:r>
              <a:rPr lang="el-GR" altLang="en-US" sz="3600" b="1" dirty="0">
                <a:latin typeface="Arial" pitchFamily="34" charset="0"/>
                <a:ea typeface="MS PGothic" pitchFamily="34" charset="-128"/>
                <a:cs typeface="ヒラギノ角ゴ Pro W3" pitchFamily="127" charset="-128"/>
              </a:rPr>
              <a:t>ΟΞΕΑ ΚΑΙ ΒΑΣΕΙΣ</a:t>
            </a:r>
            <a:endParaRPr lang="en-US" altLang="en-US" sz="3600" b="1" dirty="0">
              <a:latin typeface="Arial" pitchFamily="34" charset="0"/>
              <a:ea typeface="MS PGothic" pitchFamily="34" charset="-128"/>
              <a:cs typeface="ヒラギノ角ゴ Pro W3" pitchFamily="127" charset="-128"/>
            </a:endParaRPr>
          </a:p>
        </p:txBody>
      </p:sp>
      <p:sp>
        <p:nvSpPr>
          <p:cNvPr id="7" name="Rectangle 3"/>
          <p:cNvSpPr>
            <a:spLocks noChangeArrowheads="1"/>
          </p:cNvSpPr>
          <p:nvPr/>
        </p:nvSpPr>
        <p:spPr bwMode="auto">
          <a:xfrm>
            <a:off x="5096436" y="5562600"/>
            <a:ext cx="4038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lnSpc>
                <a:spcPct val="80000"/>
              </a:lnSpc>
              <a:spcBef>
                <a:spcPct val="20000"/>
              </a:spcBef>
              <a:defRPr/>
            </a:pPr>
            <a:endParaRPr lang="en-US" sz="2100" dirty="0">
              <a:latin typeface="+mj-lt"/>
            </a:endParaRPr>
          </a:p>
        </p:txBody>
      </p:sp>
      <p:pic>
        <p:nvPicPr>
          <p:cNvPr id="1027" name="Picture 3" descr="Y:\54989 TRO, Chemistry, Structure and Properties, 2E IRDVD\Working Files 54989\Lecture PPT 54989\TRO3936_02_cvrmech.jpg"/>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7744" y="228599"/>
            <a:ext cx="4855464" cy="62179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endParaRPr lang="en-US" dirty="0">
              <a:solidFill>
                <a:srgbClr val="0070C0"/>
              </a:solidFill>
              <a:ea typeface="ヒラギノ角ゴ Pro W3" pitchFamily="127" charset="-128"/>
              <a:cs typeface="Arial" pitchFamily="34" charset="0"/>
            </a:endParaRPr>
          </a:p>
        </p:txBody>
      </p:sp>
      <p:sp>
        <p:nvSpPr>
          <p:cNvPr id="4" name="Rectangle 3"/>
          <p:cNvSpPr>
            <a:spLocks noGrp="1" noChangeArrowheads="1"/>
          </p:cNvSpPr>
          <p:nvPr>
            <p:ph idx="1"/>
          </p:nvPr>
        </p:nvSpPr>
        <p:spPr>
          <a:xfrm>
            <a:off x="342290" y="1333500"/>
            <a:ext cx="8229600" cy="4745915"/>
          </a:xfrm>
        </p:spPr>
        <p:txBody>
          <a:bodyPr/>
          <a:lstStyle/>
          <a:p>
            <a:pPr eaLnBrk="1" hangingPunct="1">
              <a:lnSpc>
                <a:spcPct val="90000"/>
              </a:lnSpc>
              <a:spcBef>
                <a:spcPts val="1800"/>
              </a:spcBef>
            </a:pPr>
            <a:r>
              <a:rPr lang="el-GR" altLang="en-US" sz="2200" dirty="0"/>
              <a:t>Η θεωρία δεν εξηγεί γιατί μοριακές ουσίες, όπως η αμμωνία, η NH3, διαλύονται στο νερό για να σχηματίσουν βασικά διαλύματα, παρόλο που δεν περιέχουν ιόντα ΟΗ-.</a:t>
            </a:r>
          </a:p>
          <a:p>
            <a:pPr eaLnBrk="1" hangingPunct="1">
              <a:lnSpc>
                <a:spcPct val="90000"/>
              </a:lnSpc>
              <a:spcBef>
                <a:spcPts val="1800"/>
              </a:spcBef>
            </a:pPr>
            <a:r>
              <a:rPr lang="el-GR" altLang="en-US" sz="2200" dirty="0"/>
              <a:t>Η θεωρία του </a:t>
            </a:r>
            <a:r>
              <a:rPr lang="el-GR" altLang="en-US" sz="2200" dirty="0" err="1"/>
              <a:t>Arrhenius</a:t>
            </a:r>
            <a:r>
              <a:rPr lang="el-GR" altLang="en-US" sz="2200" dirty="0"/>
              <a:t> δεν εξηγεί πώς μερικές ιοντικές ενώσεις, όπως το ανθρακικό νάτριο (σόδα πλύσης), το Na2CO3 ή το οξείδιο του νατρίου, Na2O, διαλύονται στο νερό για να σχηματίσουν βασικά διαλύματα, παρόλο που δεν περιέχουν ιόντα ΟΗ-.</a:t>
            </a:r>
          </a:p>
          <a:p>
            <a:pPr eaLnBrk="1" hangingPunct="1">
              <a:lnSpc>
                <a:spcPct val="90000"/>
              </a:lnSpc>
              <a:spcBef>
                <a:spcPts val="1800"/>
              </a:spcBef>
            </a:pPr>
            <a:r>
              <a:rPr lang="el-GR" altLang="en-US" sz="2200" dirty="0"/>
              <a:t>Η θεωρία δεν εξηγεί γιατί μοριακές ουσίες, όπως το CO2, διαλύονται στο νερό για να σχηματίσουν όξινα διαλύματα, παρόλο που δεν περιέχουν ιόντα Η+.</a:t>
            </a:r>
          </a:p>
          <a:p>
            <a:pPr eaLnBrk="1" hangingPunct="1">
              <a:lnSpc>
                <a:spcPct val="90000"/>
              </a:lnSpc>
              <a:spcBef>
                <a:spcPts val="1800"/>
              </a:spcBef>
            </a:pPr>
            <a:r>
              <a:rPr lang="el-GR" altLang="en-US" sz="2200" dirty="0"/>
              <a:t>Η θεωρία του </a:t>
            </a:r>
            <a:r>
              <a:rPr lang="el-GR" altLang="en-US" sz="2200" dirty="0" err="1"/>
              <a:t>Arrhenius</a:t>
            </a:r>
            <a:r>
              <a:rPr lang="el-GR" altLang="en-US" sz="2200" dirty="0"/>
              <a:t> δεν εξηγεί τις αντιδράσεις οξέος-βάσης που λαμβάνουν χώρα εκτός υδατικού διαλύματος.</a:t>
            </a:r>
            <a:endParaRPr lang="en-US" altLang="en-US" sz="2200" dirty="0"/>
          </a:p>
        </p:txBody>
      </p:sp>
    </p:spTree>
    <p:extLst>
      <p:ext uri="{BB962C8B-B14F-4D97-AF65-F5344CB8AC3E}">
        <p14:creationId xmlns:p14="http://schemas.microsoft.com/office/powerpoint/2010/main" val="788236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dirty="0" err="1">
                <a:solidFill>
                  <a:srgbClr val="0070C0"/>
                </a:solidFill>
                <a:cs typeface="Arial" pitchFamily="34" charset="0"/>
              </a:rPr>
              <a:t>Brønsted</a:t>
            </a:r>
            <a:r>
              <a:rPr lang="en-US" dirty="0">
                <a:solidFill>
                  <a:srgbClr val="0070C0"/>
                </a:solidFill>
                <a:cs typeface="Arial" pitchFamily="34" charset="0"/>
              </a:rPr>
              <a:t>–Lowry Acid–Base Theory</a:t>
            </a:r>
            <a:endParaRPr lang="en-US" dirty="0">
              <a:solidFill>
                <a:srgbClr val="0070C0"/>
              </a:solidFill>
              <a:ea typeface="ヒラギノ角ゴ Pro W3" pitchFamily="127" charset="-128"/>
              <a:cs typeface="Arial" pitchFamily="34" charset="0"/>
            </a:endParaRPr>
          </a:p>
        </p:txBody>
      </p:sp>
      <p:sp>
        <p:nvSpPr>
          <p:cNvPr id="7" name="Content Placeholder 2"/>
          <p:cNvSpPr>
            <a:spLocks noGrp="1"/>
          </p:cNvSpPr>
          <p:nvPr>
            <p:ph idx="1"/>
          </p:nvPr>
        </p:nvSpPr>
        <p:spPr>
          <a:xfrm>
            <a:off x="342900" y="808893"/>
            <a:ext cx="8534400" cy="5293757"/>
          </a:xfrm>
        </p:spPr>
        <p:txBody>
          <a:bodyPr/>
          <a:lstStyle/>
          <a:p>
            <a:pPr>
              <a:spcBef>
                <a:spcPts val="1800"/>
              </a:spcBef>
            </a:pPr>
            <a:r>
              <a:rPr lang="el-GR" altLang="en-US" dirty="0"/>
              <a:t>Η θεωρία </a:t>
            </a:r>
            <a:r>
              <a:rPr lang="el-GR" altLang="en-US" dirty="0" err="1"/>
              <a:t>Brønsted-Lowry</a:t>
            </a:r>
            <a:r>
              <a:rPr lang="el-GR" altLang="en-US" dirty="0"/>
              <a:t> ορίζει τα οξέα και τις βάσεις με βάση το τι συμβαίνει στη χημική αντίδραση.</a:t>
            </a:r>
          </a:p>
          <a:p>
            <a:pPr>
              <a:spcBef>
                <a:spcPts val="1800"/>
              </a:spcBef>
            </a:pPr>
            <a:r>
              <a:rPr lang="el-GR" altLang="en-US" dirty="0"/>
              <a:t>Οποιαδήποτε αντίδραση που μεταφέρει ένα Η+ (πρωτόνιο) από ένα μόριο σε ένα άλλο ταξινομείται ως αντίδραση οξέος-βάσης, ανεξάρτητα από το αν συμβαίνει σε υδατικό διάλυμα ή εάν υπάρχουν ιόντα ΟΗ-.</a:t>
            </a:r>
          </a:p>
          <a:p>
            <a:pPr>
              <a:spcBef>
                <a:spcPts val="1800"/>
              </a:spcBef>
            </a:pPr>
            <a:r>
              <a:rPr lang="el-GR" altLang="en-US" dirty="0"/>
              <a:t>Όλες οι αντιδράσεις οξέος-βάσης που ταιριάζουν στον ορισμό του </a:t>
            </a:r>
            <a:r>
              <a:rPr lang="el-GR" altLang="en-US" dirty="0" err="1"/>
              <a:t>Arrhenius</a:t>
            </a:r>
            <a:r>
              <a:rPr lang="el-GR" altLang="en-US" dirty="0"/>
              <a:t> ταιριάζουν επίσης στον ορισμό </a:t>
            </a:r>
            <a:r>
              <a:rPr lang="el-GR" altLang="en-US" dirty="0" err="1"/>
              <a:t>Brønsted</a:t>
            </a:r>
            <a:r>
              <a:rPr lang="el-GR" altLang="en-US" dirty="0"/>
              <a:t>–</a:t>
            </a:r>
            <a:r>
              <a:rPr lang="el-GR" altLang="en-US" dirty="0" err="1"/>
              <a:t>Lowry</a:t>
            </a:r>
            <a:r>
              <a:rPr lang="el-GR" altLang="en-US" dirty="0"/>
              <a:t>.</a:t>
            </a:r>
            <a:endParaRPr lang="en-US" altLang="en-US" dirty="0"/>
          </a:p>
        </p:txBody>
      </p:sp>
    </p:spTree>
    <p:extLst>
      <p:ext uri="{BB962C8B-B14F-4D97-AF65-F5344CB8AC3E}">
        <p14:creationId xmlns:p14="http://schemas.microsoft.com/office/powerpoint/2010/main" val="1697692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dirty="0" err="1">
                <a:solidFill>
                  <a:srgbClr val="0070C0"/>
                </a:solidFill>
                <a:cs typeface="Arial" pitchFamily="34" charset="0"/>
              </a:rPr>
              <a:t>Brønsted</a:t>
            </a:r>
            <a:r>
              <a:rPr lang="en-US" dirty="0">
                <a:solidFill>
                  <a:srgbClr val="0070C0"/>
                </a:solidFill>
                <a:cs typeface="Arial" pitchFamily="34" charset="0"/>
              </a:rPr>
              <a:t>–Lowry Theory: Acid</a:t>
            </a:r>
            <a:endParaRPr lang="en-US" dirty="0">
              <a:solidFill>
                <a:srgbClr val="0070C0"/>
              </a:solidFill>
              <a:ea typeface="ヒラギノ角ゴ Pro W3" pitchFamily="127" charset="-128"/>
              <a:cs typeface="Arial" pitchFamily="34" charset="0"/>
            </a:endParaRPr>
          </a:p>
        </p:txBody>
      </p:sp>
      <p:sp>
        <p:nvSpPr>
          <p:cNvPr id="5" name="Rectangle 3"/>
          <p:cNvSpPr>
            <a:spLocks noGrp="1" noChangeArrowheads="1"/>
          </p:cNvSpPr>
          <p:nvPr>
            <p:ph idx="1"/>
          </p:nvPr>
        </p:nvSpPr>
        <p:spPr>
          <a:xfrm>
            <a:off x="342900" y="793262"/>
            <a:ext cx="8153400" cy="5568191"/>
          </a:xfrm>
        </p:spPr>
        <p:txBody>
          <a:bodyPr lIns="90488" tIns="44450" rIns="90488" bIns="44450"/>
          <a:lstStyle/>
          <a:p>
            <a:pPr marL="609600" indent="-609600" eaLnBrk="1" hangingPunct="1">
              <a:spcBef>
                <a:spcPct val="0"/>
              </a:spcBef>
            </a:pPr>
            <a:r>
              <a:rPr lang="el-GR" altLang="en-US" dirty="0"/>
              <a:t>Το οξύ ορίζεται ως δότης ιόντων Η+.</a:t>
            </a:r>
          </a:p>
          <a:p>
            <a:pPr marL="609600" indent="-609600" eaLnBrk="1" hangingPunct="1">
              <a:spcBef>
                <a:spcPct val="0"/>
              </a:spcBef>
            </a:pPr>
            <a:endParaRPr lang="el-GR" altLang="en-US" dirty="0"/>
          </a:p>
          <a:p>
            <a:pPr marL="609600" indent="-609600" eaLnBrk="1" hangingPunct="1">
              <a:spcBef>
                <a:spcPct val="0"/>
              </a:spcBef>
            </a:pPr>
            <a:r>
              <a:rPr lang="el-GR" altLang="en-US" dirty="0"/>
              <a:t>Η βάση ορίζεται ως δέκτης ιόντων Η+.</a:t>
            </a:r>
          </a:p>
          <a:p>
            <a:pPr marL="609600" indent="-609600" eaLnBrk="1" hangingPunct="1">
              <a:spcBef>
                <a:spcPct val="0"/>
              </a:spcBef>
            </a:pPr>
            <a:r>
              <a:rPr lang="el-GR" altLang="en-US" dirty="0"/>
              <a:t>Η δομή βάσης πρέπει να περιέχει ένα άτομο με ένα μη κοινό (μοναχικό) ζεύγος ηλεκτρονίων.</a:t>
            </a:r>
          </a:p>
          <a:p>
            <a:pPr marL="609600" indent="-609600" eaLnBrk="1" hangingPunct="1">
              <a:spcBef>
                <a:spcPct val="0"/>
              </a:spcBef>
            </a:pPr>
            <a:endParaRPr lang="el-GR" altLang="en-US" dirty="0"/>
          </a:p>
          <a:p>
            <a:pPr marL="609600" indent="-609600" eaLnBrk="1" hangingPunct="1">
              <a:spcBef>
                <a:spcPct val="0"/>
              </a:spcBef>
            </a:pPr>
            <a:r>
              <a:rPr lang="el-GR" altLang="en-US" dirty="0"/>
              <a:t>Σε μια αντίδραση οξέος-βάσης </a:t>
            </a:r>
            <a:r>
              <a:rPr lang="el-GR" altLang="en-US" dirty="0" err="1"/>
              <a:t>Brønsted</a:t>
            </a:r>
            <a:r>
              <a:rPr lang="el-GR" altLang="en-US" dirty="0"/>
              <a:t>–</a:t>
            </a:r>
            <a:r>
              <a:rPr lang="el-GR" altLang="en-US" dirty="0" err="1"/>
              <a:t>Lowry</a:t>
            </a:r>
            <a:r>
              <a:rPr lang="el-GR" altLang="en-US" dirty="0"/>
              <a:t>, το μόριο οξέος δίνει ένα ιόν Η+ στο μόριο βάσης.</a:t>
            </a:r>
            <a:endParaRPr lang="en-US" altLang="en-US" dirty="0"/>
          </a:p>
          <a:p>
            <a:pPr marL="609600" indent="-609600" algn="ctr" eaLnBrk="1" hangingPunct="1">
              <a:spcBef>
                <a:spcPct val="0"/>
              </a:spcBef>
              <a:buFontTx/>
              <a:buNone/>
            </a:pPr>
            <a:r>
              <a:rPr lang="en-US" altLang="en-US" dirty="0"/>
              <a:t>H</a:t>
            </a:r>
            <a:r>
              <a:rPr lang="en-US" altLang="en-US" dirty="0">
                <a:cs typeface="Times New Roman" pitchFamily="18" charset="0"/>
              </a:rPr>
              <a:t>—</a:t>
            </a:r>
            <a:r>
              <a:rPr lang="en-US" altLang="en-US" dirty="0"/>
              <a:t>A    +     :B 	</a:t>
            </a:r>
            <a:r>
              <a:rPr lang="en-US" altLang="en-US" dirty="0">
                <a:sym typeface="Symbol" pitchFamily="18" charset="2"/>
              </a:rPr>
              <a:t>          :A</a:t>
            </a:r>
            <a:r>
              <a:rPr lang="en-US" altLang="en-US" baseline="30000" dirty="0">
                <a:cs typeface="Times New Roman" pitchFamily="18" charset="0"/>
                <a:sym typeface="Symbol" pitchFamily="18" charset="2"/>
              </a:rPr>
              <a:t>–</a:t>
            </a:r>
            <a:r>
              <a:rPr lang="en-US" altLang="en-US" dirty="0">
                <a:cs typeface="Times New Roman" pitchFamily="18" charset="0"/>
                <a:sym typeface="Symbol" pitchFamily="18" charset="2"/>
              </a:rPr>
              <a:t>        +      H—B</a:t>
            </a:r>
            <a:r>
              <a:rPr lang="en-US" altLang="en-US" baseline="30000" dirty="0">
                <a:cs typeface="Times New Roman" pitchFamily="18" charset="0"/>
                <a:sym typeface="Symbol" pitchFamily="18" charset="2"/>
              </a:rPr>
              <a:t>+</a:t>
            </a:r>
          </a:p>
          <a:p>
            <a:pPr marL="609600" indent="-609600" eaLnBrk="1" hangingPunct="1">
              <a:spcBef>
                <a:spcPct val="0"/>
              </a:spcBef>
              <a:buFontTx/>
              <a:buNone/>
            </a:pPr>
            <a:r>
              <a:rPr lang="en-US" altLang="en-US" sz="2400" dirty="0">
                <a:cs typeface="Times New Roman" pitchFamily="18" charset="0"/>
                <a:sym typeface="Symbol" pitchFamily="18" charset="2"/>
              </a:rPr>
              <a:t>       (acid)           (base)        (conjugate)         (conjugate)</a:t>
            </a:r>
          </a:p>
          <a:p>
            <a:pPr marL="609600" indent="-609600" eaLnBrk="1" hangingPunct="1">
              <a:spcBef>
                <a:spcPct val="0"/>
              </a:spcBef>
              <a:buFontTx/>
              <a:buNone/>
            </a:pPr>
            <a:r>
              <a:rPr lang="en-US" altLang="en-US" sz="2400" dirty="0">
                <a:cs typeface="Times New Roman" pitchFamily="18" charset="0"/>
                <a:sym typeface="Symbol" pitchFamily="18" charset="2"/>
              </a:rPr>
              <a:t>					       base                   acid</a:t>
            </a:r>
            <a:endParaRPr lang="en-US" altLang="en-US" sz="2400" dirty="0"/>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497" y="5214861"/>
            <a:ext cx="46672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6969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dirty="0" err="1">
                <a:solidFill>
                  <a:srgbClr val="0070C0"/>
                </a:solidFill>
                <a:cs typeface="Arial" pitchFamily="34" charset="0"/>
              </a:rPr>
              <a:t>Brønsted</a:t>
            </a:r>
            <a:r>
              <a:rPr lang="en-US" dirty="0">
                <a:solidFill>
                  <a:srgbClr val="0070C0"/>
                </a:solidFill>
                <a:cs typeface="Arial" pitchFamily="34" charset="0"/>
              </a:rPr>
              <a:t>–Lowry Acids</a:t>
            </a:r>
            <a:endParaRPr lang="en-US" dirty="0">
              <a:solidFill>
                <a:srgbClr val="0070C0"/>
              </a:solidFill>
              <a:ea typeface="ヒラギノ角ゴ Pro W3" pitchFamily="127" charset="-128"/>
              <a:cs typeface="Arial" pitchFamily="34" charset="0"/>
            </a:endParaRPr>
          </a:p>
        </p:txBody>
      </p:sp>
      <p:sp>
        <p:nvSpPr>
          <p:cNvPr id="7" name="Rectangle 3"/>
          <p:cNvSpPr>
            <a:spLocks noGrp="1" noChangeArrowheads="1"/>
          </p:cNvSpPr>
          <p:nvPr>
            <p:ph idx="1"/>
          </p:nvPr>
        </p:nvSpPr>
        <p:spPr>
          <a:xfrm>
            <a:off x="340196" y="834292"/>
            <a:ext cx="8458200" cy="3477875"/>
          </a:xfrm>
        </p:spPr>
        <p:txBody>
          <a:bodyPr/>
          <a:lstStyle/>
          <a:p>
            <a:pPr eaLnBrk="1" hangingPunct="1">
              <a:lnSpc>
                <a:spcPct val="90000"/>
              </a:lnSpc>
              <a:buClr>
                <a:schemeClr val="tx1"/>
              </a:buClr>
            </a:pPr>
            <a:r>
              <a:rPr lang="el-GR" altLang="en-US" sz="2200" dirty="0">
                <a:solidFill>
                  <a:schemeClr val="hlink"/>
                </a:solidFill>
              </a:rPr>
              <a:t>Τα οξέα </a:t>
            </a:r>
            <a:r>
              <a:rPr lang="el-GR" altLang="en-US" sz="2200" dirty="0" err="1">
                <a:solidFill>
                  <a:schemeClr val="hlink"/>
                </a:solidFill>
              </a:rPr>
              <a:t>Brønsted</a:t>
            </a:r>
            <a:r>
              <a:rPr lang="el-GR" altLang="en-US" sz="2200" dirty="0">
                <a:solidFill>
                  <a:schemeClr val="hlink"/>
                </a:solidFill>
              </a:rPr>
              <a:t>–</a:t>
            </a:r>
            <a:r>
              <a:rPr lang="el-GR" altLang="en-US" sz="2200" dirty="0" err="1">
                <a:solidFill>
                  <a:schemeClr val="hlink"/>
                </a:solidFill>
              </a:rPr>
              <a:t>Lowry</a:t>
            </a:r>
            <a:r>
              <a:rPr lang="el-GR" altLang="en-US" sz="2200" dirty="0">
                <a:solidFill>
                  <a:schemeClr val="hlink"/>
                </a:solidFill>
              </a:rPr>
              <a:t> είναι δότες ιόντων Η+.</a:t>
            </a:r>
          </a:p>
          <a:p>
            <a:pPr eaLnBrk="1" hangingPunct="1">
              <a:lnSpc>
                <a:spcPct val="90000"/>
              </a:lnSpc>
              <a:buClr>
                <a:schemeClr val="tx1"/>
              </a:buClr>
            </a:pPr>
            <a:r>
              <a:rPr lang="el-GR" altLang="en-US" sz="2200" dirty="0">
                <a:solidFill>
                  <a:schemeClr val="hlink"/>
                </a:solidFill>
              </a:rPr>
              <a:t>Οποιαδήποτε χημική ουσία που έχει άτομο Η μπορεί δυνητικά να ταξινομηθεί ως οξύ </a:t>
            </a:r>
            <a:r>
              <a:rPr lang="el-GR" altLang="en-US" sz="2200" dirty="0" err="1">
                <a:solidFill>
                  <a:schemeClr val="hlink"/>
                </a:solidFill>
              </a:rPr>
              <a:t>Brønsted</a:t>
            </a:r>
            <a:r>
              <a:rPr lang="el-GR" altLang="en-US" sz="2200" dirty="0">
                <a:solidFill>
                  <a:schemeClr val="hlink"/>
                </a:solidFill>
              </a:rPr>
              <a:t>–</a:t>
            </a:r>
            <a:r>
              <a:rPr lang="el-GR" altLang="en-US" sz="2200" dirty="0" err="1">
                <a:solidFill>
                  <a:schemeClr val="hlink"/>
                </a:solidFill>
              </a:rPr>
              <a:t>Lowry</a:t>
            </a:r>
            <a:r>
              <a:rPr lang="el-GR" altLang="en-US" sz="2200" dirty="0">
                <a:solidFill>
                  <a:schemeClr val="hlink"/>
                </a:solidFill>
              </a:rPr>
              <a:t>.</a:t>
            </a:r>
          </a:p>
          <a:p>
            <a:pPr eaLnBrk="1" hangingPunct="1">
              <a:lnSpc>
                <a:spcPct val="90000"/>
              </a:lnSpc>
              <a:buClr>
                <a:schemeClr val="tx1"/>
              </a:buClr>
            </a:pPr>
            <a:r>
              <a:rPr lang="el-GR" altLang="en-US" sz="2200" dirty="0">
                <a:solidFill>
                  <a:schemeClr val="hlink"/>
                </a:solidFill>
              </a:rPr>
              <a:t>Συχνά ένα Η στο μόριο είναι πιο εύκολο να μεταφερθεί από άλλα λόγω της μοριακής δομής.</a:t>
            </a:r>
          </a:p>
          <a:p>
            <a:pPr eaLnBrk="1" hangingPunct="1">
              <a:lnSpc>
                <a:spcPct val="90000"/>
              </a:lnSpc>
              <a:buClr>
                <a:schemeClr val="tx1"/>
              </a:buClr>
            </a:pPr>
            <a:endParaRPr lang="el-GR" altLang="en-US" sz="2200" dirty="0">
              <a:solidFill>
                <a:schemeClr val="hlink"/>
              </a:solidFill>
            </a:endParaRPr>
          </a:p>
          <a:p>
            <a:pPr eaLnBrk="1" hangingPunct="1">
              <a:lnSpc>
                <a:spcPct val="90000"/>
              </a:lnSpc>
              <a:buClr>
                <a:schemeClr val="tx1"/>
              </a:buClr>
            </a:pPr>
            <a:r>
              <a:rPr lang="el-GR" altLang="en-US" sz="2200" dirty="0">
                <a:solidFill>
                  <a:schemeClr val="hlink"/>
                </a:solidFill>
              </a:rPr>
              <a:t>Όταν το </a:t>
            </a:r>
            <a:r>
              <a:rPr lang="el-GR" altLang="en-US" sz="2200" dirty="0" err="1">
                <a:solidFill>
                  <a:schemeClr val="hlink"/>
                </a:solidFill>
              </a:rPr>
              <a:t>HCl</a:t>
            </a:r>
            <a:r>
              <a:rPr lang="el-GR" altLang="en-US" sz="2200" dirty="0">
                <a:solidFill>
                  <a:schemeClr val="hlink"/>
                </a:solidFill>
              </a:rPr>
              <a:t> (</a:t>
            </a:r>
            <a:r>
              <a:rPr lang="el-GR" altLang="en-US" sz="2200" dirty="0" err="1">
                <a:solidFill>
                  <a:schemeClr val="hlink"/>
                </a:solidFill>
              </a:rPr>
              <a:t>aq</a:t>
            </a:r>
            <a:r>
              <a:rPr lang="el-GR" altLang="en-US" sz="2200" dirty="0">
                <a:solidFill>
                  <a:schemeClr val="hlink"/>
                </a:solidFill>
              </a:rPr>
              <a:t>) διαλύεται στο νερό, το </a:t>
            </a:r>
            <a:r>
              <a:rPr lang="el-GR" altLang="en-US" sz="2200" dirty="0" err="1">
                <a:solidFill>
                  <a:schemeClr val="hlink"/>
                </a:solidFill>
              </a:rPr>
              <a:t>HCl</a:t>
            </a:r>
            <a:r>
              <a:rPr lang="el-GR" altLang="en-US" sz="2200" dirty="0">
                <a:solidFill>
                  <a:schemeClr val="hlink"/>
                </a:solidFill>
              </a:rPr>
              <a:t> είναι το οξύ επειδή το </a:t>
            </a:r>
            <a:r>
              <a:rPr lang="el-GR" altLang="en-US" sz="2200" dirty="0" err="1">
                <a:solidFill>
                  <a:schemeClr val="hlink"/>
                </a:solidFill>
              </a:rPr>
              <a:t>HCl</a:t>
            </a:r>
            <a:r>
              <a:rPr lang="el-GR" altLang="en-US" sz="2200" dirty="0">
                <a:solidFill>
                  <a:schemeClr val="hlink"/>
                </a:solidFill>
              </a:rPr>
              <a:t> μεταφέρει το ιόν H+ του στο H2O για να σχηματίσει ιόντα H3O+.</a:t>
            </a:r>
          </a:p>
          <a:p>
            <a:pPr eaLnBrk="1" hangingPunct="1">
              <a:lnSpc>
                <a:spcPct val="90000"/>
              </a:lnSpc>
              <a:buClr>
                <a:schemeClr val="tx1"/>
              </a:buClr>
            </a:pPr>
            <a:r>
              <a:rPr lang="el-GR" altLang="en-US" sz="2200" dirty="0">
                <a:solidFill>
                  <a:schemeClr val="hlink"/>
                </a:solidFill>
              </a:rPr>
              <a:t>Το νερό δρα ως βάση, επειδή δέχεται ιόν H+ από </a:t>
            </a:r>
            <a:r>
              <a:rPr lang="el-GR" altLang="en-US" sz="2200" dirty="0" err="1">
                <a:solidFill>
                  <a:schemeClr val="hlink"/>
                </a:solidFill>
              </a:rPr>
              <a:t>HCl</a:t>
            </a:r>
            <a:r>
              <a:rPr lang="el-GR" altLang="en-US" sz="2200" dirty="0">
                <a:solidFill>
                  <a:schemeClr val="hlink"/>
                </a:solidFill>
              </a:rPr>
              <a:t>.</a:t>
            </a:r>
            <a:endParaRPr lang="en-US" altLang="en-US" sz="2200" dirty="0">
              <a:solidFill>
                <a:schemeClr val="hlink"/>
              </a:solidFill>
            </a:endParaRPr>
          </a:p>
        </p:txBody>
      </p:sp>
      <p:sp>
        <p:nvSpPr>
          <p:cNvPr id="8" name="Text Box 4"/>
          <p:cNvSpPr txBox="1">
            <a:spLocks noChangeArrowheads="1"/>
          </p:cNvSpPr>
          <p:nvPr/>
        </p:nvSpPr>
        <p:spPr bwMode="auto">
          <a:xfrm>
            <a:off x="1166446" y="4796692"/>
            <a:ext cx="6934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r>
              <a:rPr lang="en-US" altLang="en-US" sz="2400"/>
              <a:t>HCl(</a:t>
            </a:r>
            <a:r>
              <a:rPr lang="en-US" altLang="en-US" sz="2400" i="1"/>
              <a:t>aq</a:t>
            </a:r>
            <a:r>
              <a:rPr lang="en-US" altLang="en-US" sz="2400"/>
              <a:t>) +   H</a:t>
            </a:r>
            <a:r>
              <a:rPr lang="en-US" altLang="en-US" sz="2400" baseline="-25000"/>
              <a:t>2</a:t>
            </a:r>
            <a:r>
              <a:rPr lang="en-US" altLang="en-US" sz="2400"/>
              <a:t>O(</a:t>
            </a:r>
            <a:r>
              <a:rPr lang="en-US" altLang="en-US" sz="2400" i="1"/>
              <a:t>l</a:t>
            </a:r>
            <a:r>
              <a:rPr lang="en-US" altLang="en-US" sz="2400"/>
              <a:t>)   </a:t>
            </a:r>
            <a:r>
              <a:rPr lang="en-US" sz="2400">
                <a:cs typeface="Arial" pitchFamily="34" charset="0"/>
              </a:rPr>
              <a:t>→</a:t>
            </a:r>
            <a:r>
              <a:rPr lang="en-US" altLang="en-US" sz="2400"/>
              <a:t>   Cl</a:t>
            </a:r>
            <a:r>
              <a:rPr lang="en-US" altLang="en-US" sz="2400" baseline="30000"/>
              <a:t>–</a:t>
            </a:r>
            <a:r>
              <a:rPr lang="en-US" altLang="en-US" sz="2400"/>
              <a:t>(</a:t>
            </a:r>
            <a:r>
              <a:rPr lang="en-US" altLang="en-US" sz="2400" i="1"/>
              <a:t>aq</a:t>
            </a:r>
            <a:r>
              <a:rPr lang="en-US" altLang="en-US" sz="2400"/>
              <a:t>)   +     H</a:t>
            </a:r>
            <a:r>
              <a:rPr lang="en-US" altLang="en-US" sz="2400" baseline="-25000"/>
              <a:t>3</a:t>
            </a:r>
            <a:r>
              <a:rPr lang="en-US" altLang="en-US" sz="2400"/>
              <a:t>O</a:t>
            </a:r>
            <a:r>
              <a:rPr lang="en-US" altLang="en-US" sz="2400" baseline="30000"/>
              <a:t>+</a:t>
            </a:r>
            <a:r>
              <a:rPr lang="en-US" altLang="en-US" sz="2400"/>
              <a:t>(</a:t>
            </a:r>
            <a:r>
              <a:rPr lang="en-US" altLang="en-US" sz="2400" i="1"/>
              <a:t>aq</a:t>
            </a:r>
            <a:r>
              <a:rPr lang="en-US" altLang="en-US" sz="2400"/>
              <a:t>)</a:t>
            </a:r>
          </a:p>
          <a:p>
            <a:r>
              <a:rPr lang="en-US" altLang="en-US" sz="2400"/>
              <a:t>(acid)	       (base)        (conjugate)     (conjugate)  </a:t>
            </a:r>
          </a:p>
          <a:p>
            <a:r>
              <a:rPr lang="en-US" altLang="en-US" sz="2400"/>
              <a:t>                                         base                acid    </a:t>
            </a:r>
          </a:p>
        </p:txBody>
      </p:sp>
    </p:spTree>
    <p:extLst>
      <p:ext uri="{BB962C8B-B14F-4D97-AF65-F5344CB8AC3E}">
        <p14:creationId xmlns:p14="http://schemas.microsoft.com/office/powerpoint/2010/main" val="3528700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dirty="0" err="1">
                <a:solidFill>
                  <a:srgbClr val="0070C0"/>
                </a:solidFill>
                <a:cs typeface="Arial" pitchFamily="34" charset="0"/>
              </a:rPr>
              <a:t>Brønsted</a:t>
            </a:r>
            <a:r>
              <a:rPr lang="en-US" dirty="0">
                <a:solidFill>
                  <a:srgbClr val="0070C0"/>
                </a:solidFill>
                <a:cs typeface="Arial" pitchFamily="34" charset="0"/>
              </a:rPr>
              <a:t>–Lowry Bases</a:t>
            </a:r>
            <a:endParaRPr lang="en-US" dirty="0">
              <a:solidFill>
                <a:srgbClr val="0070C0"/>
              </a:solidFill>
              <a:ea typeface="ヒラギノ角ゴ Pro W3" pitchFamily="127" charset="-128"/>
              <a:cs typeface="Arial" pitchFamily="34" charset="0"/>
            </a:endParaRPr>
          </a:p>
        </p:txBody>
      </p:sp>
      <p:sp>
        <p:nvSpPr>
          <p:cNvPr id="6" name="Rectangle 3"/>
          <p:cNvSpPr>
            <a:spLocks noGrp="1" noChangeArrowheads="1"/>
          </p:cNvSpPr>
          <p:nvPr>
            <p:ph idx="1"/>
          </p:nvPr>
        </p:nvSpPr>
        <p:spPr>
          <a:xfrm>
            <a:off x="336785" y="831627"/>
            <a:ext cx="8373461" cy="3268587"/>
          </a:xfrm>
        </p:spPr>
        <p:txBody>
          <a:bodyPr/>
          <a:lstStyle/>
          <a:p>
            <a:pPr lvl="1" eaLnBrk="1" hangingPunct="1">
              <a:lnSpc>
                <a:spcPct val="90000"/>
              </a:lnSpc>
            </a:pPr>
            <a:r>
              <a:rPr lang="el-GR" altLang="en-US" sz="1800" dirty="0"/>
              <a:t>Οι βάσεις </a:t>
            </a:r>
            <a:r>
              <a:rPr lang="el-GR" altLang="en-US" sz="1800" dirty="0" err="1"/>
              <a:t>Brønsted</a:t>
            </a:r>
            <a:r>
              <a:rPr lang="el-GR" altLang="en-US" sz="1800" dirty="0"/>
              <a:t>–</a:t>
            </a:r>
            <a:r>
              <a:rPr lang="el-GR" altLang="en-US" sz="1800" dirty="0" err="1"/>
              <a:t>Lowry</a:t>
            </a:r>
            <a:r>
              <a:rPr lang="el-GR" altLang="en-US" sz="1800" dirty="0"/>
              <a:t> είναι δέκτες ιόντων Η+.</a:t>
            </a:r>
          </a:p>
          <a:p>
            <a:pPr lvl="1" eaLnBrk="1" hangingPunct="1">
              <a:lnSpc>
                <a:spcPct val="90000"/>
              </a:lnSpc>
            </a:pPr>
            <a:r>
              <a:rPr lang="el-GR" altLang="en-US" sz="1800" dirty="0"/>
              <a:t>Οποιαδήποτε χημική ένωση που έχει άτομα με ηλεκτρόνια μονού ζεύγους μπορεί ενδεχομένως να αναφέρεται ως βάση </a:t>
            </a:r>
            <a:r>
              <a:rPr lang="el-GR" altLang="en-US" sz="1800" dirty="0" err="1"/>
              <a:t>Brønsted-Lowry</a:t>
            </a:r>
            <a:r>
              <a:rPr lang="el-GR" altLang="en-US" sz="1800" dirty="0"/>
              <a:t>.</a:t>
            </a:r>
          </a:p>
          <a:p>
            <a:pPr lvl="1" eaLnBrk="1" hangingPunct="1">
              <a:lnSpc>
                <a:spcPct val="90000"/>
              </a:lnSpc>
            </a:pPr>
            <a:r>
              <a:rPr lang="el-GR" altLang="en-US" sz="1800" dirty="0"/>
              <a:t>Συχνά ένα άτομο στο μόριο είναι πιο πρόθυμο να δεχτεί τη μεταφορά ιόντων Η+ από άλλα λόγω της μοριακής δομής.</a:t>
            </a:r>
          </a:p>
          <a:p>
            <a:pPr lvl="1" eaLnBrk="1" hangingPunct="1">
              <a:lnSpc>
                <a:spcPct val="90000"/>
              </a:lnSpc>
            </a:pPr>
            <a:endParaRPr lang="el-GR" altLang="en-US" sz="1800" dirty="0"/>
          </a:p>
          <a:p>
            <a:pPr lvl="1" eaLnBrk="1" hangingPunct="1">
              <a:lnSpc>
                <a:spcPct val="90000"/>
              </a:lnSpc>
            </a:pPr>
            <a:r>
              <a:rPr lang="el-GR" altLang="en-US" sz="1800" dirty="0"/>
              <a:t>Όταν η NH3 (</a:t>
            </a:r>
            <a:r>
              <a:rPr lang="el-GR" altLang="en-US" sz="1800" dirty="0" err="1"/>
              <a:t>aq</a:t>
            </a:r>
            <a:r>
              <a:rPr lang="el-GR" altLang="en-US" sz="1800" dirty="0"/>
              <a:t>) διαλύεται στο νερό, η NH3(</a:t>
            </a:r>
            <a:r>
              <a:rPr lang="el-GR" altLang="en-US" sz="1800" dirty="0" err="1"/>
              <a:t>aq</a:t>
            </a:r>
            <a:r>
              <a:rPr lang="el-GR" altLang="en-US" sz="1800" dirty="0"/>
              <a:t>) είναι η βάση επειδή η NH3 δέχεται ένα ιόν H+ από το H2O για να σχηματίσει ιόντα OH– (</a:t>
            </a:r>
            <a:r>
              <a:rPr lang="el-GR" altLang="en-US" sz="1800" dirty="0" err="1"/>
              <a:t>aq</a:t>
            </a:r>
            <a:r>
              <a:rPr lang="el-GR" altLang="en-US" sz="1800" dirty="0"/>
              <a:t>).</a:t>
            </a:r>
          </a:p>
          <a:p>
            <a:pPr lvl="1" eaLnBrk="1" hangingPunct="1">
              <a:lnSpc>
                <a:spcPct val="90000"/>
              </a:lnSpc>
            </a:pPr>
            <a:r>
              <a:rPr lang="el-GR" altLang="en-US" sz="1800" dirty="0"/>
              <a:t>Το νερό δρα ως οξύ στην αντίδραση δωρίζοντας ένα ιόν Η+ στην ΝΗ3 για να σχηματίσει ιόν ΝΗ4+.</a:t>
            </a:r>
            <a:endParaRPr lang="en-US" altLang="en-US" sz="1800" dirty="0"/>
          </a:p>
          <a:p>
            <a:pPr lvl="1" eaLnBrk="1" hangingPunct="1">
              <a:lnSpc>
                <a:spcPct val="90000"/>
              </a:lnSpc>
            </a:pPr>
            <a:endParaRPr lang="en-US" altLang="en-US" sz="2400" dirty="0"/>
          </a:p>
        </p:txBody>
      </p:sp>
      <p:sp>
        <p:nvSpPr>
          <p:cNvPr id="8" name="Text Box 4"/>
          <p:cNvSpPr txBox="1">
            <a:spLocks noChangeArrowheads="1"/>
          </p:cNvSpPr>
          <p:nvPr/>
        </p:nvSpPr>
        <p:spPr bwMode="auto">
          <a:xfrm>
            <a:off x="781991" y="4440013"/>
            <a:ext cx="7377113"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r>
              <a:rPr lang="en-US" altLang="en-US" sz="2800" dirty="0"/>
              <a:t>NH</a:t>
            </a:r>
            <a:r>
              <a:rPr lang="en-US" altLang="en-US" sz="2800" baseline="-25000" dirty="0"/>
              <a:t>3</a:t>
            </a:r>
            <a:r>
              <a:rPr lang="en-US" altLang="en-US" sz="2800" dirty="0"/>
              <a:t>(</a:t>
            </a:r>
            <a:r>
              <a:rPr lang="en-US" altLang="en-US" sz="2800" i="1" dirty="0" err="1"/>
              <a:t>aq</a:t>
            </a:r>
            <a:r>
              <a:rPr lang="en-US" altLang="en-US" sz="2800" dirty="0"/>
              <a:t>)  +  H</a:t>
            </a:r>
            <a:r>
              <a:rPr lang="en-US" altLang="en-US" sz="2800" baseline="-25000" dirty="0"/>
              <a:t>2</a:t>
            </a:r>
            <a:r>
              <a:rPr lang="en-US" altLang="en-US" sz="2800" dirty="0"/>
              <a:t>O(</a:t>
            </a:r>
            <a:r>
              <a:rPr lang="en-US" altLang="en-US" sz="2800" i="1" dirty="0"/>
              <a:t>l</a:t>
            </a:r>
            <a:r>
              <a:rPr lang="en-US" altLang="en-US" sz="2800" dirty="0"/>
              <a:t>)  </a:t>
            </a:r>
            <a:r>
              <a:rPr lang="en-US" altLang="en-US" sz="2800" dirty="0">
                <a:sym typeface="Symbol" pitchFamily="18" charset="2"/>
              </a:rPr>
              <a:t>     NH</a:t>
            </a:r>
            <a:r>
              <a:rPr lang="en-US" altLang="en-US" sz="2800" baseline="-25000" dirty="0">
                <a:sym typeface="Symbol" pitchFamily="18" charset="2"/>
              </a:rPr>
              <a:t>4</a:t>
            </a:r>
            <a:r>
              <a:rPr lang="en-US" altLang="en-US" sz="2800" baseline="30000" dirty="0">
                <a:sym typeface="Symbol" pitchFamily="18" charset="2"/>
              </a:rPr>
              <a:t>+</a:t>
            </a:r>
            <a:r>
              <a:rPr lang="en-US" altLang="en-US" sz="2800" dirty="0">
                <a:sym typeface="Symbol" pitchFamily="18" charset="2"/>
              </a:rPr>
              <a:t>(</a:t>
            </a:r>
            <a:r>
              <a:rPr lang="en-US" altLang="en-US" sz="2800" i="1" dirty="0" err="1">
                <a:sym typeface="Symbol" pitchFamily="18" charset="2"/>
              </a:rPr>
              <a:t>aq</a:t>
            </a:r>
            <a:r>
              <a:rPr lang="en-US" altLang="en-US" sz="2800" dirty="0">
                <a:sym typeface="Symbol" pitchFamily="18" charset="2"/>
              </a:rPr>
              <a:t>)  +  </a:t>
            </a:r>
            <a:r>
              <a:rPr lang="en-US" altLang="en-US" sz="2800" dirty="0"/>
              <a:t>OH</a:t>
            </a:r>
            <a:r>
              <a:rPr lang="en-US" altLang="en-US" sz="2800" baseline="30000" dirty="0"/>
              <a:t>–</a:t>
            </a:r>
            <a:r>
              <a:rPr lang="en-US" altLang="en-US" sz="2800" dirty="0"/>
              <a:t>(</a:t>
            </a:r>
            <a:r>
              <a:rPr lang="en-US" altLang="en-US" sz="2800" i="1" dirty="0" err="1"/>
              <a:t>aq</a:t>
            </a:r>
            <a:r>
              <a:rPr lang="en-US" altLang="en-US" sz="2800" dirty="0"/>
              <a:t>)</a:t>
            </a:r>
          </a:p>
          <a:p>
            <a:r>
              <a:rPr lang="en-US" altLang="en-US" sz="2400" dirty="0"/>
              <a:t>  (base)           (acid)          (conjugate)      (conjugate)</a:t>
            </a:r>
          </a:p>
          <a:p>
            <a:r>
              <a:rPr lang="en-US" altLang="en-US" sz="2400" dirty="0"/>
              <a:t>		                          acid                 base</a:t>
            </a: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5880" y="4542714"/>
            <a:ext cx="46672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7109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dirty="0" err="1">
                <a:solidFill>
                  <a:srgbClr val="0070C0"/>
                </a:solidFill>
                <a:cs typeface="Arial" pitchFamily="34" charset="0"/>
              </a:rPr>
              <a:t>Brønsted</a:t>
            </a:r>
            <a:r>
              <a:rPr lang="en-US" dirty="0">
                <a:solidFill>
                  <a:srgbClr val="0070C0"/>
                </a:solidFill>
                <a:cs typeface="Arial" pitchFamily="34" charset="0"/>
              </a:rPr>
              <a:t>–Lowry Acid–Base Reactions</a:t>
            </a:r>
            <a:endParaRPr lang="en-US" dirty="0">
              <a:solidFill>
                <a:srgbClr val="0070C0"/>
              </a:solidFill>
              <a:ea typeface="ヒラギノ角ゴ Pro W3" pitchFamily="127" charset="-128"/>
              <a:cs typeface="Arial" pitchFamily="34" charset="0"/>
            </a:endParaRPr>
          </a:p>
        </p:txBody>
      </p:sp>
      <p:sp>
        <p:nvSpPr>
          <p:cNvPr id="4" name="Rectangle 3"/>
          <p:cNvSpPr>
            <a:spLocks noGrp="1" noChangeArrowheads="1"/>
          </p:cNvSpPr>
          <p:nvPr>
            <p:ph idx="1"/>
          </p:nvPr>
        </p:nvSpPr>
        <p:spPr>
          <a:xfrm>
            <a:off x="342900" y="895350"/>
            <a:ext cx="8534400" cy="5413790"/>
          </a:xfrm>
        </p:spPr>
        <p:txBody>
          <a:bodyPr/>
          <a:lstStyle/>
          <a:p>
            <a:pPr eaLnBrk="1" hangingPunct="1">
              <a:lnSpc>
                <a:spcPct val="90000"/>
              </a:lnSpc>
              <a:defRPr/>
            </a:pPr>
            <a:r>
              <a:rPr lang="el-GR" sz="2400" b="1" dirty="0">
                <a:solidFill>
                  <a:srgbClr val="3333CC"/>
                </a:solidFill>
              </a:rPr>
              <a:t>Ένα από τα πλεονεκτήματα της θεωρίας </a:t>
            </a:r>
            <a:r>
              <a:rPr lang="el-GR" sz="2400" b="1" dirty="0" err="1">
                <a:solidFill>
                  <a:srgbClr val="3333CC"/>
                </a:solidFill>
              </a:rPr>
              <a:t>Brønsted-Lowry</a:t>
            </a:r>
            <a:r>
              <a:rPr lang="el-GR" sz="2400" b="1" dirty="0">
                <a:solidFill>
                  <a:srgbClr val="3333CC"/>
                </a:solidFill>
              </a:rPr>
              <a:t> είναι ότι απεικονίζει τις αντιδράσεις ισορροπίας ως εξής:</a:t>
            </a:r>
          </a:p>
          <a:p>
            <a:pPr eaLnBrk="1" hangingPunct="1">
              <a:lnSpc>
                <a:spcPct val="90000"/>
              </a:lnSpc>
              <a:defRPr/>
            </a:pPr>
            <a:endParaRPr lang="el-GR" sz="2400" b="1" dirty="0">
              <a:solidFill>
                <a:srgbClr val="3333CC"/>
              </a:solidFill>
            </a:endParaRPr>
          </a:p>
          <a:p>
            <a:pPr eaLnBrk="1" hangingPunct="1">
              <a:lnSpc>
                <a:spcPct val="90000"/>
              </a:lnSpc>
              <a:defRPr/>
            </a:pPr>
            <a:r>
              <a:rPr lang="en-US" sz="2400" b="1" dirty="0">
                <a:solidFill>
                  <a:srgbClr val="3333CC"/>
                </a:solidFill>
              </a:rPr>
              <a:t>H</a:t>
            </a:r>
            <a:r>
              <a:rPr lang="en-US" sz="2400" b="1" dirty="0">
                <a:cs typeface="Times New Roman" charset="0"/>
              </a:rPr>
              <a:t>—</a:t>
            </a:r>
            <a:r>
              <a:rPr lang="en-US" sz="2400" b="1" dirty="0"/>
              <a:t>A 	+     :B       </a:t>
            </a:r>
            <a:r>
              <a:rPr lang="en-US" sz="2400" dirty="0">
                <a:sym typeface="Symbol" pitchFamily="32" charset="2"/>
              </a:rPr>
              <a:t>   </a:t>
            </a:r>
            <a:r>
              <a:rPr lang="en-US" sz="2400" b="1" dirty="0">
                <a:sym typeface="Symbol" pitchFamily="32" charset="2"/>
              </a:rPr>
              <a:t>        :A</a:t>
            </a:r>
            <a:r>
              <a:rPr lang="en-US" sz="2400" b="1" baseline="30000" dirty="0">
                <a:cs typeface="Times New Roman" charset="0"/>
                <a:sym typeface="Symbol" pitchFamily="32" charset="2"/>
              </a:rPr>
              <a:t>–</a:t>
            </a:r>
            <a:r>
              <a:rPr lang="en-US" sz="2400" b="1" dirty="0">
                <a:cs typeface="Times New Roman" charset="0"/>
                <a:sym typeface="Symbol" pitchFamily="32" charset="2"/>
              </a:rPr>
              <a:t>      +         </a:t>
            </a:r>
            <a:r>
              <a:rPr lang="en-US" sz="2400" b="1" dirty="0">
                <a:solidFill>
                  <a:srgbClr val="3333CC"/>
                </a:solidFill>
                <a:cs typeface="Times New Roman" charset="0"/>
                <a:sym typeface="Symbol" pitchFamily="32" charset="2"/>
              </a:rPr>
              <a:t>H</a:t>
            </a:r>
            <a:r>
              <a:rPr lang="en-US" sz="2400" b="1" dirty="0">
                <a:cs typeface="Times New Roman" charset="0"/>
                <a:sym typeface="Symbol" pitchFamily="32" charset="2"/>
              </a:rPr>
              <a:t>—B</a:t>
            </a:r>
            <a:r>
              <a:rPr lang="en-US" sz="2400" b="1" baseline="30000" dirty="0">
                <a:cs typeface="Times New Roman" charset="0"/>
                <a:sym typeface="Symbol" pitchFamily="32" charset="2"/>
              </a:rPr>
              <a:t>+</a:t>
            </a:r>
          </a:p>
          <a:p>
            <a:pPr marL="0" indent="0" eaLnBrk="1" hangingPunct="1">
              <a:lnSpc>
                <a:spcPct val="90000"/>
              </a:lnSpc>
              <a:buFontTx/>
              <a:buNone/>
              <a:defRPr/>
            </a:pPr>
            <a:r>
              <a:rPr lang="en-US" sz="2400" dirty="0">
                <a:cs typeface="Times New Roman" charset="0"/>
              </a:rPr>
              <a:t>      (acid)      (base)         (conjugate)      (conjugate)</a:t>
            </a:r>
          </a:p>
          <a:p>
            <a:pPr marL="0" indent="0" eaLnBrk="1" hangingPunct="1">
              <a:lnSpc>
                <a:spcPct val="90000"/>
              </a:lnSpc>
              <a:buFontTx/>
              <a:buNone/>
              <a:defRPr/>
            </a:pPr>
            <a:r>
              <a:rPr lang="en-US" sz="2400" dirty="0">
                <a:cs typeface="Times New Roman" charset="0"/>
              </a:rPr>
              <a:t>                                                             base                 acid</a:t>
            </a:r>
          </a:p>
          <a:p>
            <a:pPr marL="0" indent="0" eaLnBrk="1" hangingPunct="1">
              <a:lnSpc>
                <a:spcPct val="90000"/>
              </a:lnSpc>
              <a:buFontTx/>
              <a:buNone/>
              <a:defRPr/>
            </a:pPr>
            <a:r>
              <a:rPr lang="el-GR" sz="1800" dirty="0">
                <a:cs typeface="Times New Roman" charset="0"/>
              </a:rPr>
              <a:t>Η αρχική βάση έχει ένα επιπλέον ιόν Η+ μετά την αντίδραση, επομένως θα λειτουργήσει ως οξύ στην αντίστροφη διαδικασία.</a:t>
            </a:r>
          </a:p>
          <a:p>
            <a:pPr marL="0" indent="0" eaLnBrk="1" hangingPunct="1">
              <a:lnSpc>
                <a:spcPct val="90000"/>
              </a:lnSpc>
              <a:buFontTx/>
              <a:buNone/>
              <a:defRPr/>
            </a:pPr>
            <a:r>
              <a:rPr lang="el-GR" sz="1800" dirty="0">
                <a:cs typeface="Times New Roman" charset="0"/>
              </a:rPr>
              <a:t>Και το αρχικό οξύ έχει ένα μόνο ζεύγος ηλεκτρονίων μετά την αντίδραση, επομένως θα λειτουργήσει ως βάση στην αντίστροφη διαδικασία:</a:t>
            </a:r>
          </a:p>
          <a:p>
            <a:pPr algn="ctr" eaLnBrk="1" hangingPunct="1">
              <a:lnSpc>
                <a:spcPct val="90000"/>
              </a:lnSpc>
              <a:buFontTx/>
              <a:buNone/>
              <a:defRPr/>
            </a:pPr>
            <a:endParaRPr lang="en-US" sz="1800" dirty="0">
              <a:cs typeface="Times New Roman" charset="0"/>
              <a:sym typeface="Symbol" pitchFamily="32" charset="2"/>
            </a:endParaRPr>
          </a:p>
          <a:p>
            <a:pPr eaLnBrk="1" hangingPunct="1">
              <a:lnSpc>
                <a:spcPct val="90000"/>
              </a:lnSpc>
              <a:buFontTx/>
              <a:buNone/>
              <a:defRPr/>
            </a:pPr>
            <a:r>
              <a:rPr lang="en-US" sz="1800" b="1" dirty="0">
                <a:solidFill>
                  <a:schemeClr val="accent2"/>
                </a:solidFill>
                <a:cs typeface="Times New Roman" charset="0"/>
                <a:sym typeface="Symbol" pitchFamily="32" charset="2"/>
              </a:rPr>
              <a:t>                    </a:t>
            </a:r>
            <a:r>
              <a:rPr lang="en-US" sz="2400" b="1" dirty="0">
                <a:sym typeface="Symbol" pitchFamily="32" charset="2"/>
              </a:rPr>
              <a:t>:A</a:t>
            </a:r>
            <a:r>
              <a:rPr lang="en-US" sz="2400" b="1" baseline="30000" dirty="0">
                <a:cs typeface="Times New Roman" charset="0"/>
                <a:sym typeface="Symbol" pitchFamily="32" charset="2"/>
              </a:rPr>
              <a:t>–            </a:t>
            </a:r>
            <a:r>
              <a:rPr lang="en-US" sz="2400" b="1" dirty="0">
                <a:cs typeface="Times New Roman" charset="0"/>
                <a:sym typeface="Symbol" pitchFamily="32" charset="2"/>
              </a:rPr>
              <a:t> +       </a:t>
            </a:r>
            <a:r>
              <a:rPr lang="en-US" sz="2400" b="1" dirty="0">
                <a:solidFill>
                  <a:srgbClr val="3333CC"/>
                </a:solidFill>
                <a:cs typeface="Times New Roman" charset="0"/>
                <a:sym typeface="Symbol" pitchFamily="32" charset="2"/>
              </a:rPr>
              <a:t>H</a:t>
            </a:r>
            <a:r>
              <a:rPr lang="en-US" sz="2400" b="1" dirty="0">
                <a:cs typeface="Times New Roman" charset="0"/>
                <a:sym typeface="Symbol" pitchFamily="32" charset="2"/>
              </a:rPr>
              <a:t>—B</a:t>
            </a:r>
            <a:r>
              <a:rPr lang="en-US" sz="2400" b="1" baseline="30000" dirty="0">
                <a:cs typeface="Times New Roman" charset="0"/>
                <a:sym typeface="Symbol" pitchFamily="32" charset="2"/>
              </a:rPr>
              <a:t>+         </a:t>
            </a:r>
            <a:r>
              <a:rPr lang="en-US" sz="2400" dirty="0">
                <a:cs typeface="Times New Roman" charset="0"/>
                <a:sym typeface="Symbol" pitchFamily="32" charset="2"/>
              </a:rPr>
              <a:t>   </a:t>
            </a:r>
            <a:r>
              <a:rPr lang="en-US" sz="2400" b="1" dirty="0">
                <a:cs typeface="Times New Roman" charset="0"/>
                <a:sym typeface="Symbol" pitchFamily="32" charset="2"/>
              </a:rPr>
              <a:t>       </a:t>
            </a:r>
            <a:r>
              <a:rPr lang="en-US" sz="2400" b="1" dirty="0">
                <a:solidFill>
                  <a:srgbClr val="3333CC"/>
                </a:solidFill>
              </a:rPr>
              <a:t>H</a:t>
            </a:r>
            <a:r>
              <a:rPr lang="en-US" sz="2400" b="1" dirty="0">
                <a:cs typeface="Times New Roman" charset="0"/>
              </a:rPr>
              <a:t>—</a:t>
            </a:r>
            <a:r>
              <a:rPr lang="en-US" sz="2400" b="1" dirty="0"/>
              <a:t>A     +       :B</a:t>
            </a:r>
          </a:p>
          <a:p>
            <a:pPr eaLnBrk="1" hangingPunct="1">
              <a:lnSpc>
                <a:spcPct val="90000"/>
              </a:lnSpc>
              <a:buFontTx/>
              <a:buNone/>
              <a:defRPr/>
            </a:pPr>
            <a:r>
              <a:rPr lang="en-US" sz="2400" dirty="0"/>
              <a:t>          (conjugate)      (conjugate)             (acid)           (base)</a:t>
            </a:r>
            <a:endParaRPr lang="en-US" sz="2400" dirty="0">
              <a:cs typeface="Times New Roman" charset="0"/>
            </a:endParaRPr>
          </a:p>
          <a:p>
            <a:pPr eaLnBrk="1" hangingPunct="1">
              <a:lnSpc>
                <a:spcPct val="90000"/>
              </a:lnSpc>
              <a:buFontTx/>
              <a:buNone/>
              <a:defRPr/>
            </a:pPr>
            <a:r>
              <a:rPr lang="en-US" dirty="0">
                <a:cs typeface="Times New Roman" charset="0"/>
              </a:rPr>
              <a:t>            </a:t>
            </a:r>
            <a:r>
              <a:rPr lang="en-US" sz="2400" dirty="0">
                <a:cs typeface="Times New Roman" charset="0"/>
              </a:rPr>
              <a:t>base                  acid</a:t>
            </a: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3077" y="1979628"/>
            <a:ext cx="999242" cy="744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1878" y="5250882"/>
            <a:ext cx="40957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6826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0070C0"/>
                </a:solidFill>
                <a:ea typeface="+mj-ea"/>
                <a:cs typeface="Arial"/>
              </a:rPr>
              <a:t>Conjugate Acid–Base Pairs</a:t>
            </a:r>
            <a:endParaRPr lang="en-US" dirty="0">
              <a:solidFill>
                <a:srgbClr val="0070C0"/>
              </a:solidFill>
              <a:ea typeface="ヒラギノ角ゴ Pro W3" pitchFamily="127" charset="-128"/>
              <a:cs typeface="Arial" pitchFamily="34" charset="0"/>
            </a:endParaRPr>
          </a:p>
        </p:txBody>
      </p:sp>
      <p:sp>
        <p:nvSpPr>
          <p:cNvPr id="4" name="Rectangle 3"/>
          <p:cNvSpPr>
            <a:spLocks noGrp="1" noChangeArrowheads="1"/>
          </p:cNvSpPr>
          <p:nvPr>
            <p:ph idx="1"/>
          </p:nvPr>
        </p:nvSpPr>
        <p:spPr>
          <a:xfrm>
            <a:off x="345098" y="782638"/>
            <a:ext cx="8534400" cy="2899255"/>
          </a:xfrm>
        </p:spPr>
        <p:txBody>
          <a:bodyPr/>
          <a:lstStyle/>
          <a:p>
            <a:pPr eaLnBrk="1" hangingPunct="1"/>
            <a:r>
              <a:rPr lang="el-GR" altLang="en-US" sz="2400" dirty="0">
                <a:cs typeface="Times New Roman" pitchFamily="18" charset="0"/>
              </a:rPr>
              <a:t>Σε μια αντίδραση οξέος-βάσης </a:t>
            </a:r>
            <a:r>
              <a:rPr lang="el-GR" altLang="en-US" sz="2400" dirty="0" err="1">
                <a:cs typeface="Times New Roman" pitchFamily="18" charset="0"/>
              </a:rPr>
              <a:t>Brønsted-Lowry</a:t>
            </a:r>
            <a:r>
              <a:rPr lang="el-GR" altLang="en-US" sz="2400" dirty="0">
                <a:cs typeface="Times New Roman" pitchFamily="18" charset="0"/>
              </a:rPr>
              <a:t>,</a:t>
            </a:r>
          </a:p>
          <a:p>
            <a:pPr eaLnBrk="1" hangingPunct="1"/>
            <a:r>
              <a:rPr lang="el-GR" altLang="en-US" sz="2400" dirty="0">
                <a:cs typeface="Times New Roman" pitchFamily="18" charset="0"/>
              </a:rPr>
              <a:t>η αρχική βάση γίνεται συζυγές οξύ στην αντίστροφη αντίδραση.</a:t>
            </a:r>
          </a:p>
          <a:p>
            <a:pPr eaLnBrk="1" hangingPunct="1"/>
            <a:r>
              <a:rPr lang="el-GR" altLang="en-US" sz="2400" dirty="0">
                <a:cs typeface="Times New Roman" pitchFamily="18" charset="0"/>
              </a:rPr>
              <a:t>το αρχικό οξύ γίνεται συζυγής βάση στην αντίστροφη διαδικασία.</a:t>
            </a:r>
          </a:p>
          <a:p>
            <a:pPr eaLnBrk="1" hangingPunct="1"/>
            <a:r>
              <a:rPr lang="el-GR" altLang="en-US" sz="2400" dirty="0">
                <a:cs typeface="Times New Roman" pitchFamily="18" charset="0"/>
              </a:rPr>
              <a:t>Κάθε αντιδρών και το προϊόν που γίνεται ονομάζεται συζυγές ζεύγος.</a:t>
            </a:r>
            <a:endParaRPr lang="en-US" altLang="en-US" sz="2400" dirty="0">
              <a:cs typeface="Times New Roman" pitchFamily="18"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6159"/>
          <a:stretch/>
        </p:blipFill>
        <p:spPr>
          <a:xfrm>
            <a:off x="1025716" y="4155361"/>
            <a:ext cx="7095744" cy="2159328"/>
          </a:xfrm>
          <a:prstGeom prst="rect">
            <a:avLst/>
          </a:prstGeom>
        </p:spPr>
      </p:pic>
    </p:spTree>
    <p:extLst>
      <p:ext uri="{BB962C8B-B14F-4D97-AF65-F5344CB8AC3E}">
        <p14:creationId xmlns:p14="http://schemas.microsoft.com/office/powerpoint/2010/main" val="3861810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dirty="0">
                <a:solidFill>
                  <a:srgbClr val="0070C0"/>
                </a:solidFill>
                <a:cs typeface="Arial" pitchFamily="34" charset="0"/>
              </a:rPr>
              <a:t>Conjugate Pairs</a:t>
            </a:r>
            <a:endParaRPr lang="en-US" dirty="0">
              <a:solidFill>
                <a:srgbClr val="0070C0"/>
              </a:solidFill>
              <a:ea typeface="ヒラギノ角ゴ Pro W3" pitchFamily="127" charset="-128"/>
              <a:cs typeface="Arial" pitchFamily="34" charset="0"/>
            </a:endParaRPr>
          </a:p>
        </p:txBody>
      </p:sp>
      <p:sp>
        <p:nvSpPr>
          <p:cNvPr id="6" name="TextBox 4"/>
          <p:cNvSpPr txBox="1">
            <a:spLocks noChangeArrowheads="1"/>
          </p:cNvSpPr>
          <p:nvPr/>
        </p:nvSpPr>
        <p:spPr bwMode="auto">
          <a:xfrm>
            <a:off x="337771" y="4086976"/>
            <a:ext cx="871244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marL="342900" indent="-342900">
              <a:buFont typeface="Arial" panose="020B0604020202020204" pitchFamily="34" charset="0"/>
              <a:buChar char="•"/>
            </a:pPr>
            <a:r>
              <a:rPr lang="el-GR" altLang="en-US" sz="2400" dirty="0"/>
              <a:t>Μια βάση θα δεχθεί ένα πρωτόνιο και θα γίνει συζευγμένο οξύ.</a:t>
            </a:r>
          </a:p>
          <a:p>
            <a:pPr marL="342900" indent="-342900">
              <a:buFont typeface="Arial" panose="020B0604020202020204" pitchFamily="34" charset="0"/>
              <a:buChar char="•"/>
            </a:pPr>
            <a:endParaRPr lang="el-GR" altLang="en-US" sz="2400" dirty="0"/>
          </a:p>
          <a:p>
            <a:pPr marL="342900" indent="-342900">
              <a:buFont typeface="Arial" panose="020B0604020202020204" pitchFamily="34" charset="0"/>
              <a:buChar char="•"/>
            </a:pPr>
            <a:r>
              <a:rPr lang="el-GR" altLang="en-US" sz="2400" dirty="0"/>
              <a:t>Ένα οξύ θα δώσει ένα πρωτόνιο και θα γίνει συζευγμένη βάση.</a:t>
            </a:r>
            <a:endParaRPr lang="en-US" altLang="en-US" sz="24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7553"/>
          <a:stretch/>
        </p:blipFill>
        <p:spPr>
          <a:xfrm>
            <a:off x="386861" y="1218262"/>
            <a:ext cx="8534400" cy="1876630"/>
          </a:xfrm>
          <a:prstGeom prst="rect">
            <a:avLst/>
          </a:prstGeom>
        </p:spPr>
      </p:pic>
    </p:spTree>
    <p:extLst>
      <p:ext uri="{BB962C8B-B14F-4D97-AF65-F5344CB8AC3E}">
        <p14:creationId xmlns:p14="http://schemas.microsoft.com/office/powerpoint/2010/main" val="1459151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954107"/>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sz="2800" dirty="0">
                <a:solidFill>
                  <a:srgbClr val="0070C0"/>
                </a:solidFill>
                <a:cs typeface="Arial" pitchFamily="34" charset="0"/>
              </a:rPr>
              <a:t>Practice Problem: Identifying </a:t>
            </a:r>
            <a:r>
              <a:rPr lang="en-US" sz="2800" dirty="0" err="1">
                <a:solidFill>
                  <a:srgbClr val="0070C0"/>
                </a:solidFill>
                <a:cs typeface="Arial" pitchFamily="34" charset="0"/>
              </a:rPr>
              <a:t>Brønsted</a:t>
            </a:r>
            <a:r>
              <a:rPr lang="en-US" sz="2800" dirty="0">
                <a:solidFill>
                  <a:srgbClr val="0070C0"/>
                </a:solidFill>
                <a:cs typeface="Arial" pitchFamily="34" charset="0"/>
              </a:rPr>
              <a:t>–Lowry Acids and Bases and Their Conjugates</a:t>
            </a:r>
            <a:endParaRPr lang="en-US" sz="2800" dirty="0">
              <a:solidFill>
                <a:srgbClr val="0070C0"/>
              </a:solidFill>
              <a:ea typeface="ヒラギノ角ゴ Pro W3" pitchFamily="127" charset="-128"/>
              <a:cs typeface="Arial" pitchFamily="34" charset="0"/>
            </a:endParaRPr>
          </a:p>
        </p:txBody>
      </p:sp>
      <p:sp>
        <p:nvSpPr>
          <p:cNvPr id="5" name="Line 2"/>
          <p:cNvSpPr>
            <a:spLocks noChangeShapeType="1"/>
          </p:cNvSpPr>
          <p:nvPr/>
        </p:nvSpPr>
        <p:spPr bwMode="auto">
          <a:xfrm>
            <a:off x="315913" y="2505125"/>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Rectangle 3"/>
          <p:cNvSpPr>
            <a:spLocks noChangeArrowheads="1"/>
          </p:cNvSpPr>
          <p:nvPr/>
        </p:nvSpPr>
        <p:spPr bwMode="auto">
          <a:xfrm>
            <a:off x="319088" y="994192"/>
            <a:ext cx="831850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defRPr/>
            </a:pPr>
            <a:r>
              <a:rPr lang="en-US" sz="1800" b="1" dirty="0">
                <a:solidFill>
                  <a:srgbClr val="0094C8"/>
                </a:solidFill>
                <a:latin typeface="Arial" charset="0"/>
                <a:ea typeface="ＭＳ Ｐゴシック" charset="0"/>
                <a:cs typeface="ＭＳ Ｐゴシック" charset="0"/>
              </a:rPr>
              <a:t>Example 16.1</a:t>
            </a:r>
            <a:r>
              <a:rPr lang="en-US" sz="1800" b="1" dirty="0">
                <a:solidFill>
                  <a:srgbClr val="4C4BE5"/>
                </a:solidFill>
                <a:latin typeface="Arial" charset="0"/>
                <a:ea typeface="ＭＳ Ｐゴシック" charset="0"/>
                <a:cs typeface="ＭＳ Ｐゴシック" charset="0"/>
              </a:rPr>
              <a:t>	</a:t>
            </a:r>
            <a:r>
              <a:rPr lang="en-US" sz="1800" b="1" dirty="0">
                <a:latin typeface="Arial" charset="0"/>
                <a:ea typeface="ＭＳ Ｐゴシック" charset="0"/>
                <a:cs typeface="ＭＳ Ｐゴシック" charset="0"/>
              </a:rPr>
              <a:t>Identifying </a:t>
            </a:r>
            <a:r>
              <a:rPr lang="en-US" sz="1800" b="1" dirty="0" err="1">
                <a:latin typeface="Arial" charset="0"/>
                <a:ea typeface="ＭＳ Ｐゴシック" charset="0"/>
                <a:cs typeface="ＭＳ Ｐゴシック" charset="0"/>
              </a:rPr>
              <a:t>Brønsted</a:t>
            </a:r>
            <a:r>
              <a:rPr lang="en-US" sz="1800" b="1" dirty="0">
                <a:latin typeface="Arial" charset="0"/>
                <a:ea typeface="ＭＳ Ｐゴシック" charset="0"/>
                <a:cs typeface="ＭＳ Ｐゴシック" charset="0"/>
              </a:rPr>
              <a:t>–Lowry Acids and Bases and 	</a:t>
            </a:r>
            <a:br>
              <a:rPr lang="en-US" sz="1800" b="1" dirty="0">
                <a:latin typeface="Arial" charset="0"/>
                <a:ea typeface="ＭＳ Ｐゴシック" charset="0"/>
                <a:cs typeface="ＭＳ Ｐゴシック" charset="0"/>
              </a:rPr>
            </a:br>
            <a:r>
              <a:rPr lang="en-US" sz="1800" b="1" dirty="0">
                <a:latin typeface="Arial" charset="0"/>
                <a:ea typeface="ＭＳ Ｐゴシック" charset="0"/>
                <a:cs typeface="ＭＳ Ｐゴシック" charset="0"/>
              </a:rPr>
              <a:t>Their Conjugates</a:t>
            </a:r>
          </a:p>
        </p:txBody>
      </p:sp>
      <p:sp>
        <p:nvSpPr>
          <p:cNvPr id="8" name="Line 7"/>
          <p:cNvSpPr>
            <a:spLocks noChangeShapeType="1"/>
          </p:cNvSpPr>
          <p:nvPr/>
        </p:nvSpPr>
        <p:spPr bwMode="auto">
          <a:xfrm>
            <a:off x="304800" y="836730"/>
            <a:ext cx="0" cy="5670855"/>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9" name="Text Box 8"/>
          <p:cNvSpPr txBox="1">
            <a:spLocks noChangeArrowheads="1"/>
          </p:cNvSpPr>
          <p:nvPr/>
        </p:nvSpPr>
        <p:spPr bwMode="auto">
          <a:xfrm>
            <a:off x="323850" y="1423249"/>
            <a:ext cx="8458200" cy="27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a:defRPr/>
            </a:pPr>
            <a:r>
              <a:rPr lang="en-US" sz="1400" dirty="0"/>
              <a:t>In each reaction, identify the </a:t>
            </a:r>
            <a:r>
              <a:rPr lang="en-US" sz="1400" dirty="0" err="1"/>
              <a:t>Brønsted</a:t>
            </a:r>
            <a:r>
              <a:rPr lang="en-US" sz="1400" dirty="0"/>
              <a:t>–Lowry acid, the </a:t>
            </a:r>
            <a:r>
              <a:rPr lang="en-US" sz="1400" dirty="0" err="1"/>
              <a:t>Brønsted</a:t>
            </a:r>
            <a:r>
              <a:rPr lang="en-US" sz="1400" dirty="0"/>
              <a:t>–Lowry base, the conjugate acid, and the conjugate base.</a:t>
            </a:r>
          </a:p>
          <a:p>
            <a:pPr marL="228600" indent="-228600">
              <a:defRPr/>
            </a:pPr>
            <a:r>
              <a:rPr lang="en-US" sz="1400" b="1" dirty="0"/>
              <a:t>a.	</a:t>
            </a:r>
            <a:r>
              <a:rPr lang="en-US" sz="1400" dirty="0"/>
              <a:t>H</a:t>
            </a:r>
            <a:r>
              <a:rPr lang="en-US" sz="1400" baseline="-25000" dirty="0"/>
              <a:t>2</a:t>
            </a:r>
            <a:r>
              <a:rPr lang="en-US" sz="1400" dirty="0"/>
              <a:t>SO</a:t>
            </a:r>
            <a:r>
              <a:rPr lang="en-US" sz="1400" baseline="-25000" dirty="0"/>
              <a:t>4</a:t>
            </a:r>
            <a:r>
              <a:rPr lang="en-US" sz="1400" dirty="0"/>
              <a:t>(</a:t>
            </a:r>
            <a:r>
              <a:rPr lang="en-US" sz="1400" i="1" dirty="0" err="1"/>
              <a:t>aq</a:t>
            </a:r>
            <a:r>
              <a:rPr lang="en-US" sz="1400" dirty="0"/>
              <a:t>) + H</a:t>
            </a:r>
            <a:r>
              <a:rPr lang="en-US" sz="1400" baseline="-25000" dirty="0"/>
              <a:t>2</a:t>
            </a:r>
            <a:r>
              <a:rPr lang="en-US" sz="1400" dirty="0"/>
              <a:t>O(</a:t>
            </a:r>
            <a:r>
              <a:rPr lang="en-US" sz="1400" i="1" dirty="0"/>
              <a:t>l</a:t>
            </a:r>
            <a:r>
              <a:rPr lang="en-US" sz="1400" dirty="0"/>
              <a:t>)            HSO</a:t>
            </a:r>
            <a:r>
              <a:rPr lang="en-US" sz="1400" baseline="-25000" dirty="0"/>
              <a:t>4</a:t>
            </a:r>
            <a:r>
              <a:rPr lang="en-US" sz="1400" baseline="30000" dirty="0"/>
              <a:t>–</a:t>
            </a:r>
            <a:r>
              <a:rPr lang="en-US" sz="1400" dirty="0"/>
              <a:t>(</a:t>
            </a:r>
            <a:r>
              <a:rPr lang="en-US" sz="1400" i="1" dirty="0" err="1"/>
              <a:t>aq</a:t>
            </a:r>
            <a:r>
              <a:rPr lang="en-US" sz="1400" dirty="0"/>
              <a:t>) + H</a:t>
            </a:r>
            <a:r>
              <a:rPr lang="en-US" sz="1400" baseline="-25000" dirty="0"/>
              <a:t>3</a:t>
            </a:r>
            <a:r>
              <a:rPr lang="en-US" sz="1400" dirty="0"/>
              <a:t>O</a:t>
            </a:r>
            <a:r>
              <a:rPr lang="en-US" sz="1400" baseline="30000" dirty="0"/>
              <a:t>+</a:t>
            </a:r>
            <a:r>
              <a:rPr lang="en-US" sz="1400" dirty="0"/>
              <a:t>(</a:t>
            </a:r>
            <a:r>
              <a:rPr lang="en-US" sz="1400" i="1" dirty="0" err="1"/>
              <a:t>aq</a:t>
            </a:r>
            <a:r>
              <a:rPr lang="en-US" sz="1400" dirty="0"/>
              <a:t>)</a:t>
            </a:r>
          </a:p>
          <a:p>
            <a:pPr marL="228600" indent="-228600">
              <a:defRPr/>
            </a:pPr>
            <a:r>
              <a:rPr lang="en-US" sz="1400" b="1" dirty="0"/>
              <a:t>b.	</a:t>
            </a:r>
            <a:r>
              <a:rPr lang="en-US" sz="1400" dirty="0"/>
              <a:t>HCO</a:t>
            </a:r>
            <a:r>
              <a:rPr lang="en-US" sz="1400" baseline="-25000" dirty="0"/>
              <a:t>3</a:t>
            </a:r>
            <a:r>
              <a:rPr lang="en-US" sz="1400" baseline="30000" dirty="0"/>
              <a:t>–</a:t>
            </a:r>
            <a:r>
              <a:rPr lang="en-US" sz="1400" dirty="0"/>
              <a:t>(</a:t>
            </a:r>
            <a:r>
              <a:rPr lang="en-US" sz="1400" i="1" dirty="0" err="1"/>
              <a:t>aq</a:t>
            </a:r>
            <a:r>
              <a:rPr lang="en-US" sz="1400" dirty="0"/>
              <a:t>) + H</a:t>
            </a:r>
            <a:r>
              <a:rPr lang="en-US" sz="1400" baseline="-25000" dirty="0"/>
              <a:t>2</a:t>
            </a:r>
            <a:r>
              <a:rPr lang="en-US" sz="1400" dirty="0"/>
              <a:t>O(</a:t>
            </a:r>
            <a:r>
              <a:rPr lang="en-US" sz="1400" i="1" dirty="0"/>
              <a:t>l</a:t>
            </a:r>
            <a:r>
              <a:rPr lang="en-US" sz="1400" dirty="0"/>
              <a:t>)           H</a:t>
            </a:r>
            <a:r>
              <a:rPr lang="en-US" sz="1400" baseline="-25000" dirty="0"/>
              <a:t>2</a:t>
            </a:r>
            <a:r>
              <a:rPr lang="en-US" sz="1400" dirty="0"/>
              <a:t>CO</a:t>
            </a:r>
            <a:r>
              <a:rPr lang="en-US" sz="1400" baseline="-25000" dirty="0"/>
              <a:t>3</a:t>
            </a:r>
            <a:r>
              <a:rPr lang="en-US" sz="1400" dirty="0"/>
              <a:t>(</a:t>
            </a:r>
            <a:r>
              <a:rPr lang="en-US" sz="1400" i="1" dirty="0" err="1"/>
              <a:t>aq</a:t>
            </a:r>
            <a:r>
              <a:rPr lang="en-US" sz="1400" dirty="0"/>
              <a:t>) + OH</a:t>
            </a:r>
            <a:r>
              <a:rPr lang="en-US" sz="1400" baseline="30000" dirty="0"/>
              <a:t>–</a:t>
            </a:r>
            <a:r>
              <a:rPr lang="en-US" sz="1400" dirty="0"/>
              <a:t>(</a:t>
            </a:r>
            <a:r>
              <a:rPr lang="en-US" sz="1400" i="1" dirty="0" err="1"/>
              <a:t>aq</a:t>
            </a:r>
            <a:r>
              <a:rPr lang="en-US" sz="1400" dirty="0"/>
              <a:t>)</a:t>
            </a:r>
          </a:p>
        </p:txBody>
      </p:sp>
      <p:sp>
        <p:nvSpPr>
          <p:cNvPr id="10" name="Line 9"/>
          <p:cNvSpPr>
            <a:spLocks noChangeShapeType="1"/>
          </p:cNvSpPr>
          <p:nvPr/>
        </p:nvSpPr>
        <p:spPr bwMode="auto">
          <a:xfrm>
            <a:off x="304800" y="855781"/>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1" name="Line 10"/>
          <p:cNvSpPr>
            <a:spLocks noChangeShapeType="1"/>
          </p:cNvSpPr>
          <p:nvPr/>
        </p:nvSpPr>
        <p:spPr bwMode="auto">
          <a:xfrm>
            <a:off x="294481" y="6493696"/>
            <a:ext cx="459581"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2" name="Text Box 5"/>
          <p:cNvSpPr txBox="1">
            <a:spLocks noChangeArrowheads="1"/>
          </p:cNvSpPr>
          <p:nvPr/>
        </p:nvSpPr>
        <p:spPr bwMode="auto">
          <a:xfrm>
            <a:off x="320675" y="2516700"/>
            <a:ext cx="4737091" cy="1481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0" indent="0">
              <a:defRPr/>
            </a:pPr>
            <a:r>
              <a:rPr lang="en-US" b="1" dirty="0">
                <a:solidFill>
                  <a:srgbClr val="0094C8"/>
                </a:solidFill>
                <a:latin typeface="Arial" charset="0"/>
                <a:ea typeface="ＭＳ Ｐゴシック" charset="0"/>
                <a:cs typeface="ＭＳ Ｐゴシック" charset="0"/>
              </a:rPr>
              <a:t>Solution</a:t>
            </a:r>
          </a:p>
          <a:p>
            <a:pPr marL="228600" indent="-228600"/>
            <a:r>
              <a:rPr lang="en-US" sz="1400" b="1" dirty="0"/>
              <a:t>a.	</a:t>
            </a:r>
            <a:r>
              <a:rPr lang="en-US" sz="1400" dirty="0"/>
              <a:t>Because H</a:t>
            </a:r>
            <a:r>
              <a:rPr lang="en-US" sz="1400" baseline="-25000" dirty="0"/>
              <a:t>2</a:t>
            </a:r>
            <a:r>
              <a:rPr lang="en-US" sz="1400" dirty="0"/>
              <a:t>SO</a:t>
            </a:r>
            <a:r>
              <a:rPr lang="en-US" sz="1400" baseline="-25000" dirty="0"/>
              <a:t>4</a:t>
            </a:r>
            <a:r>
              <a:rPr lang="en-US" sz="1400" dirty="0"/>
              <a:t> donates a proton to H</a:t>
            </a:r>
            <a:r>
              <a:rPr lang="en-US" sz="1400" baseline="-25000" dirty="0"/>
              <a:t>2</a:t>
            </a:r>
            <a:r>
              <a:rPr lang="en-US" sz="1400" dirty="0"/>
              <a:t>O in this reaction, it is the acid (proton donor). After H</a:t>
            </a:r>
            <a:r>
              <a:rPr lang="en-US" sz="1400" baseline="-25000" dirty="0"/>
              <a:t>2</a:t>
            </a:r>
            <a:r>
              <a:rPr lang="en-US" sz="1400" dirty="0"/>
              <a:t>SO</a:t>
            </a:r>
            <a:r>
              <a:rPr lang="en-US" sz="1400" baseline="-25000" dirty="0"/>
              <a:t>4</a:t>
            </a:r>
            <a:r>
              <a:rPr lang="en-US" sz="1400" dirty="0"/>
              <a:t> donates the proton, it becomes HSO</a:t>
            </a:r>
            <a:r>
              <a:rPr lang="en-US" sz="1400" baseline="-25000" dirty="0"/>
              <a:t>4</a:t>
            </a:r>
            <a:r>
              <a:rPr lang="en-US" sz="1400" baseline="30000" dirty="0"/>
              <a:t>–</a:t>
            </a:r>
            <a:r>
              <a:rPr lang="en-US" sz="1400" dirty="0"/>
              <a:t>, the conjugate base. Because H</a:t>
            </a:r>
            <a:r>
              <a:rPr lang="en-US" sz="1400" baseline="-25000" dirty="0"/>
              <a:t>2</a:t>
            </a:r>
            <a:r>
              <a:rPr lang="en-US" sz="1400" dirty="0"/>
              <a:t>O accepts a proton, it is the base (proton acceptor). After H</a:t>
            </a:r>
            <a:r>
              <a:rPr lang="en-US" sz="1400" baseline="-25000" dirty="0"/>
              <a:t>2</a:t>
            </a:r>
            <a:r>
              <a:rPr lang="en-US" sz="1400" dirty="0"/>
              <a:t>O accepts the proton, it becomes H</a:t>
            </a:r>
            <a:r>
              <a:rPr lang="en-US" sz="1400" baseline="-25000" dirty="0"/>
              <a:t>3</a:t>
            </a:r>
            <a:r>
              <a:rPr lang="en-US" sz="1400" dirty="0"/>
              <a:t>O</a:t>
            </a:r>
            <a:r>
              <a:rPr lang="en-US" sz="1400" baseline="30000" dirty="0"/>
              <a:t>+</a:t>
            </a:r>
            <a:r>
              <a:rPr lang="en-US" sz="1400" dirty="0"/>
              <a:t>, the conjugate acid.</a:t>
            </a:r>
          </a:p>
          <a:p>
            <a:pPr marL="228600" indent="-228600"/>
            <a:endParaRPr lang="en-US" sz="1400" dirty="0"/>
          </a:p>
          <a:p>
            <a:pPr marL="228600" indent="-228600"/>
            <a:r>
              <a:rPr lang="en-US" sz="1400" b="1" dirty="0"/>
              <a:t>b.	</a:t>
            </a:r>
            <a:r>
              <a:rPr lang="en-US" sz="1400" dirty="0"/>
              <a:t>Because H</a:t>
            </a:r>
            <a:r>
              <a:rPr lang="en-US" sz="1400" baseline="-25000" dirty="0"/>
              <a:t>2</a:t>
            </a:r>
            <a:r>
              <a:rPr lang="en-US" sz="1400" dirty="0"/>
              <a:t>O donates a proton to HCO</a:t>
            </a:r>
            <a:r>
              <a:rPr lang="en-US" sz="1400" baseline="-25000" dirty="0"/>
              <a:t>3</a:t>
            </a:r>
            <a:r>
              <a:rPr lang="en-US" sz="1400" baseline="30000" dirty="0"/>
              <a:t>–</a:t>
            </a:r>
            <a:r>
              <a:rPr lang="en-US" sz="1400" dirty="0"/>
              <a:t> in this reaction, it is the acid (proton donor). After H</a:t>
            </a:r>
            <a:r>
              <a:rPr lang="en-US" sz="1400" baseline="-25000" dirty="0"/>
              <a:t>2</a:t>
            </a:r>
            <a:r>
              <a:rPr lang="en-US" sz="1400" dirty="0"/>
              <a:t>O donates the proton, it becomes OH</a:t>
            </a:r>
            <a:r>
              <a:rPr lang="en-US" sz="1400" baseline="30000" dirty="0"/>
              <a:t>–</a:t>
            </a:r>
            <a:r>
              <a:rPr lang="en-US" sz="1400" dirty="0"/>
              <a:t>, the conjugate base. Because HCO</a:t>
            </a:r>
            <a:r>
              <a:rPr lang="en-US" sz="1400" baseline="-25000" dirty="0"/>
              <a:t>3</a:t>
            </a:r>
            <a:r>
              <a:rPr lang="en-US" sz="1400" baseline="30000" dirty="0"/>
              <a:t>–</a:t>
            </a:r>
            <a:r>
              <a:rPr lang="en-US" sz="1400" dirty="0"/>
              <a:t> accepts a proton, it is the base (proton acceptor). After HCO</a:t>
            </a:r>
            <a:r>
              <a:rPr lang="en-US" sz="1400" baseline="-25000" dirty="0"/>
              <a:t>3</a:t>
            </a:r>
            <a:r>
              <a:rPr lang="en-US" sz="1400" baseline="30000" dirty="0"/>
              <a:t>–</a:t>
            </a:r>
            <a:r>
              <a:rPr lang="en-US" sz="1400" dirty="0"/>
              <a:t> accepts the proton, it becomes H</a:t>
            </a:r>
            <a:r>
              <a:rPr lang="en-US" sz="1400" baseline="-25000" dirty="0"/>
              <a:t>2</a:t>
            </a:r>
            <a:r>
              <a:rPr lang="en-US" sz="1400" dirty="0"/>
              <a:t>CO</a:t>
            </a:r>
            <a:r>
              <a:rPr lang="en-US" sz="1400" baseline="-25000" dirty="0"/>
              <a:t>3</a:t>
            </a:r>
            <a:r>
              <a:rPr lang="en-US" sz="1400" dirty="0"/>
              <a:t>, the conjugate acid.</a:t>
            </a:r>
          </a:p>
        </p:txBody>
      </p:sp>
      <p:sp>
        <p:nvSpPr>
          <p:cNvPr id="13" name="Text Box 4"/>
          <p:cNvSpPr txBox="1">
            <a:spLocks noChangeArrowheads="1"/>
          </p:cNvSpPr>
          <p:nvPr/>
        </p:nvSpPr>
        <p:spPr bwMode="auto">
          <a:xfrm>
            <a:off x="304799" y="5307256"/>
            <a:ext cx="8721969" cy="1200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763" indent="-4763">
              <a:defRPr sz="1600">
                <a:solidFill>
                  <a:schemeClr val="tx1"/>
                </a:solidFill>
                <a:latin typeface="Times New Roman" pitchFamily="18" charset="0"/>
                <a:ea typeface="MS PGothic" pitchFamily="34" charset="-128"/>
              </a:defRPr>
            </a:lvl1pPr>
            <a:lvl2pPr marL="742950" indent="-285750">
              <a:defRPr sz="1600">
                <a:solidFill>
                  <a:schemeClr val="tx1"/>
                </a:solidFill>
                <a:latin typeface="Times New Roman" pitchFamily="18" charset="0"/>
                <a:ea typeface="MS PGothic" pitchFamily="34" charset="-128"/>
              </a:defRPr>
            </a:lvl2pPr>
            <a:lvl3pPr marL="1143000" indent="-228600">
              <a:defRPr sz="1600">
                <a:solidFill>
                  <a:schemeClr val="tx1"/>
                </a:solidFill>
                <a:latin typeface="Times New Roman" pitchFamily="18" charset="0"/>
                <a:ea typeface="MS PGothic" pitchFamily="34" charset="-128"/>
              </a:defRPr>
            </a:lvl3pPr>
            <a:lvl4pPr marL="1600200" indent="-228600">
              <a:defRPr sz="1600">
                <a:solidFill>
                  <a:schemeClr val="tx1"/>
                </a:solidFill>
                <a:latin typeface="Times New Roman" pitchFamily="18" charset="0"/>
                <a:ea typeface="MS PGothic" pitchFamily="34" charset="-128"/>
              </a:defRPr>
            </a:lvl4pPr>
            <a:lvl5pPr marL="2057400" indent="-228600">
              <a:defRPr sz="16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9pPr>
          </a:lstStyle>
          <a:p>
            <a:pPr>
              <a:defRPr/>
            </a:pPr>
            <a:r>
              <a:rPr lang="en-US" b="1" dirty="0">
                <a:solidFill>
                  <a:srgbClr val="0094C8"/>
                </a:solidFill>
                <a:latin typeface="Arial" pitchFamily="34" charset="0"/>
              </a:rPr>
              <a:t>For Practice 16.1</a:t>
            </a:r>
          </a:p>
          <a:p>
            <a:r>
              <a:rPr lang="en-US" sz="1400" dirty="0"/>
              <a:t>In each reaction, identify the </a:t>
            </a:r>
            <a:r>
              <a:rPr lang="en-US" sz="1400" dirty="0" err="1"/>
              <a:t>Brønsted</a:t>
            </a:r>
            <a:r>
              <a:rPr lang="en-US" sz="1400" dirty="0"/>
              <a:t>–Lowry acid, the </a:t>
            </a:r>
            <a:r>
              <a:rPr lang="en-US" sz="1400" dirty="0" err="1"/>
              <a:t>Brønsted</a:t>
            </a:r>
            <a:r>
              <a:rPr lang="en-US" sz="1400" dirty="0"/>
              <a:t>–Lowry base, the conjugate acid, and the </a:t>
            </a:r>
            <a:br>
              <a:rPr lang="en-US" sz="1400" dirty="0"/>
            </a:br>
            <a:r>
              <a:rPr lang="en-US" sz="1400" dirty="0"/>
              <a:t>conjugate base.</a:t>
            </a:r>
          </a:p>
          <a:p>
            <a:pPr marL="228600" indent="-228600"/>
            <a:r>
              <a:rPr lang="en-US" sz="1400" b="1" dirty="0"/>
              <a:t>a.	</a:t>
            </a:r>
            <a:r>
              <a:rPr lang="en-US" sz="1400" dirty="0"/>
              <a:t>C</a:t>
            </a:r>
            <a:r>
              <a:rPr lang="en-US" sz="1400" baseline="-25000" dirty="0"/>
              <a:t>5</a:t>
            </a:r>
            <a:r>
              <a:rPr lang="en-US" sz="1400" dirty="0"/>
              <a:t>H</a:t>
            </a:r>
            <a:r>
              <a:rPr lang="en-US" sz="1400" baseline="-25000" dirty="0"/>
              <a:t>5</a:t>
            </a:r>
            <a:r>
              <a:rPr lang="en-US" sz="1400" dirty="0"/>
              <a:t>N(</a:t>
            </a:r>
            <a:r>
              <a:rPr lang="en-US" sz="1400" i="1" dirty="0" err="1"/>
              <a:t>aq</a:t>
            </a:r>
            <a:r>
              <a:rPr lang="en-US" sz="1400" dirty="0"/>
              <a:t>) + H</a:t>
            </a:r>
            <a:r>
              <a:rPr lang="en-US" sz="1400" baseline="-25000" dirty="0"/>
              <a:t>2</a:t>
            </a:r>
            <a:r>
              <a:rPr lang="en-US" sz="1400" dirty="0"/>
              <a:t>O(</a:t>
            </a:r>
            <a:r>
              <a:rPr lang="en-US" sz="1400" i="1" dirty="0"/>
              <a:t>l</a:t>
            </a:r>
            <a:r>
              <a:rPr lang="en-US" sz="1400" dirty="0"/>
              <a:t>)           C</a:t>
            </a:r>
            <a:r>
              <a:rPr lang="en-US" sz="1400" baseline="-25000" dirty="0"/>
              <a:t>5</a:t>
            </a:r>
            <a:r>
              <a:rPr lang="en-US" sz="1400" dirty="0"/>
              <a:t>H</a:t>
            </a:r>
            <a:r>
              <a:rPr lang="en-US" sz="1400" baseline="-25000" dirty="0"/>
              <a:t>5</a:t>
            </a:r>
            <a:r>
              <a:rPr lang="en-US" sz="1400" dirty="0"/>
              <a:t>NH</a:t>
            </a:r>
            <a:r>
              <a:rPr lang="en-US" sz="1400" baseline="30000" dirty="0"/>
              <a:t>+</a:t>
            </a:r>
            <a:r>
              <a:rPr lang="en-US" sz="1400" dirty="0"/>
              <a:t>(</a:t>
            </a:r>
            <a:r>
              <a:rPr lang="en-US" sz="1400" i="1" dirty="0" err="1"/>
              <a:t>aq</a:t>
            </a:r>
            <a:r>
              <a:rPr lang="en-US" sz="1400" dirty="0"/>
              <a:t>) + OH</a:t>
            </a:r>
            <a:r>
              <a:rPr lang="en-US" sz="1400" baseline="30000" dirty="0"/>
              <a:t>–</a:t>
            </a:r>
            <a:r>
              <a:rPr lang="en-US" sz="1400" dirty="0"/>
              <a:t>(</a:t>
            </a:r>
            <a:r>
              <a:rPr lang="en-US" sz="1400" i="1" dirty="0" err="1"/>
              <a:t>aq</a:t>
            </a:r>
            <a:r>
              <a:rPr lang="en-US" sz="1400" dirty="0"/>
              <a:t>)</a:t>
            </a:r>
          </a:p>
          <a:p>
            <a:pPr marL="228600" indent="-228600"/>
            <a:r>
              <a:rPr lang="en-US" sz="1400" b="1" dirty="0"/>
              <a:t>b.	</a:t>
            </a:r>
            <a:r>
              <a:rPr lang="en-US" sz="1400" dirty="0"/>
              <a:t>HNO</a:t>
            </a:r>
            <a:r>
              <a:rPr lang="en-US" sz="1400" baseline="-25000" dirty="0"/>
              <a:t>3</a:t>
            </a:r>
            <a:r>
              <a:rPr lang="en-US" sz="1400" dirty="0"/>
              <a:t>(</a:t>
            </a:r>
            <a:r>
              <a:rPr lang="en-US" sz="1400" i="1" dirty="0" err="1"/>
              <a:t>aq</a:t>
            </a:r>
            <a:r>
              <a:rPr lang="en-US" sz="1400" dirty="0"/>
              <a:t>) + H</a:t>
            </a:r>
            <a:r>
              <a:rPr lang="en-US" sz="1400" baseline="-25000" dirty="0"/>
              <a:t>2</a:t>
            </a:r>
            <a:r>
              <a:rPr lang="en-US" sz="1400" dirty="0"/>
              <a:t>O(</a:t>
            </a:r>
            <a:r>
              <a:rPr lang="en-US" sz="1400" i="1" dirty="0"/>
              <a:t>l</a:t>
            </a:r>
            <a:r>
              <a:rPr lang="en-US" sz="1400" dirty="0"/>
              <a:t>)           H</a:t>
            </a:r>
            <a:r>
              <a:rPr lang="en-US" sz="1400" baseline="-25000" dirty="0"/>
              <a:t>3</a:t>
            </a:r>
            <a:r>
              <a:rPr lang="en-US" sz="1400" dirty="0"/>
              <a:t>O</a:t>
            </a:r>
            <a:r>
              <a:rPr lang="en-US" sz="1400" baseline="30000" dirty="0"/>
              <a:t>+</a:t>
            </a:r>
            <a:r>
              <a:rPr lang="en-US" sz="1400" dirty="0"/>
              <a:t>(</a:t>
            </a:r>
            <a:r>
              <a:rPr lang="en-US" sz="1400" i="1" dirty="0" err="1"/>
              <a:t>aq</a:t>
            </a:r>
            <a:r>
              <a:rPr lang="en-US" sz="1400" dirty="0"/>
              <a:t>) + NO</a:t>
            </a:r>
            <a:r>
              <a:rPr lang="en-US" sz="1400" baseline="-25000" dirty="0"/>
              <a:t>3</a:t>
            </a:r>
            <a:r>
              <a:rPr lang="en-US" sz="1400" baseline="30000" dirty="0"/>
              <a:t>– </a:t>
            </a:r>
            <a:r>
              <a:rPr lang="en-US" sz="1400" dirty="0"/>
              <a:t>(</a:t>
            </a:r>
            <a:r>
              <a:rPr lang="en-US" sz="1400" i="1" dirty="0" err="1"/>
              <a:t>aq</a:t>
            </a:r>
            <a:r>
              <a:rPr lang="en-US" sz="1400" dirty="0"/>
              <a:t>)</a:t>
            </a:r>
          </a:p>
        </p:txBody>
      </p:sp>
      <p:pic>
        <p:nvPicPr>
          <p:cNvPr id="14" name="Picture 13" descr="15_4double arro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6385" y="2164028"/>
            <a:ext cx="357124" cy="117475"/>
          </a:xfrm>
          <a:prstGeom prst="rect">
            <a:avLst/>
          </a:prstGeom>
        </p:spPr>
      </p:pic>
      <p:pic>
        <p:nvPicPr>
          <p:cNvPr id="15" name="Picture 14" descr="15_4double arro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9947" y="6291137"/>
            <a:ext cx="357124" cy="117475"/>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b="7399"/>
          <a:stretch/>
        </p:blipFill>
        <p:spPr>
          <a:xfrm>
            <a:off x="5104065" y="3024066"/>
            <a:ext cx="3897909" cy="858543"/>
          </a:xfrm>
          <a:prstGeom prst="rect">
            <a:avLst/>
          </a:prstGeom>
        </p:spPr>
      </p:pic>
      <p:pic>
        <p:nvPicPr>
          <p:cNvPr id="17" name="Picture 16" descr="15_4double arro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9588" y="6096297"/>
            <a:ext cx="357124" cy="117475"/>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b="9061"/>
          <a:stretch/>
        </p:blipFill>
        <p:spPr>
          <a:xfrm>
            <a:off x="5057766" y="4433230"/>
            <a:ext cx="3897909" cy="800097"/>
          </a:xfrm>
          <a:prstGeom prst="rect">
            <a:avLst/>
          </a:prstGeom>
        </p:spPr>
      </p:pic>
      <p:sp>
        <p:nvSpPr>
          <p:cNvPr id="19" name="TextBox 18"/>
          <p:cNvSpPr txBox="1"/>
          <p:nvPr/>
        </p:nvSpPr>
        <p:spPr>
          <a:xfrm>
            <a:off x="5046554" y="2644219"/>
            <a:ext cx="3980214" cy="307777"/>
          </a:xfrm>
          <a:prstGeom prst="rect">
            <a:avLst/>
          </a:prstGeom>
          <a:noFill/>
        </p:spPr>
        <p:txBody>
          <a:bodyPr wrap="square" rtlCol="0">
            <a:spAutoFit/>
          </a:bodyPr>
          <a:lstStyle/>
          <a:p>
            <a:r>
              <a:rPr lang="pt-BR" sz="1400" dirty="0"/>
              <a:t>H</a:t>
            </a:r>
            <a:r>
              <a:rPr lang="en-US" sz="1400" baseline="-25000" dirty="0"/>
              <a:t>2</a:t>
            </a:r>
            <a:r>
              <a:rPr lang="pt-BR" sz="1400" dirty="0"/>
              <a:t>SO</a:t>
            </a:r>
            <a:r>
              <a:rPr lang="en-US" sz="1400" baseline="-25000" dirty="0"/>
              <a:t>4</a:t>
            </a:r>
            <a:r>
              <a:rPr lang="pt-BR" sz="1400" dirty="0"/>
              <a:t>(</a:t>
            </a:r>
            <a:r>
              <a:rPr lang="pt-BR" sz="1400" i="1" dirty="0"/>
              <a:t>aq</a:t>
            </a:r>
            <a:r>
              <a:rPr lang="pt-BR" sz="1400" dirty="0"/>
              <a:t>) + H</a:t>
            </a:r>
            <a:r>
              <a:rPr lang="en-US" sz="1400" baseline="-25000" dirty="0"/>
              <a:t>2</a:t>
            </a:r>
            <a:r>
              <a:rPr lang="pt-BR" sz="1400" dirty="0"/>
              <a:t>O(</a:t>
            </a:r>
            <a:r>
              <a:rPr lang="en-US" sz="1400" i="1" dirty="0"/>
              <a:t>l</a:t>
            </a:r>
            <a:r>
              <a:rPr lang="pt-BR" sz="1400" dirty="0"/>
              <a:t>)          HSO</a:t>
            </a:r>
            <a:r>
              <a:rPr lang="en-US" sz="1400" baseline="-25000" dirty="0"/>
              <a:t>4</a:t>
            </a:r>
            <a:r>
              <a:rPr lang="en-US" sz="1400" baseline="30000" dirty="0"/>
              <a:t>–</a:t>
            </a:r>
            <a:r>
              <a:rPr lang="pt-BR" sz="1400" dirty="0"/>
              <a:t>(</a:t>
            </a:r>
            <a:r>
              <a:rPr lang="pt-BR" sz="1400" i="1" dirty="0"/>
              <a:t>aq</a:t>
            </a:r>
            <a:r>
              <a:rPr lang="pt-BR" sz="1400" dirty="0"/>
              <a:t>) + H</a:t>
            </a:r>
            <a:r>
              <a:rPr lang="en-US" sz="1400" baseline="-25000" dirty="0"/>
              <a:t>3</a:t>
            </a:r>
            <a:r>
              <a:rPr lang="pt-BR" sz="1400" dirty="0"/>
              <a:t>O</a:t>
            </a:r>
            <a:r>
              <a:rPr lang="pt-BR" sz="1400" baseline="30000" dirty="0"/>
              <a:t>+</a:t>
            </a:r>
            <a:r>
              <a:rPr lang="pt-BR" sz="1400" dirty="0"/>
              <a:t>(</a:t>
            </a:r>
            <a:r>
              <a:rPr lang="pt-BR" sz="1400" i="1" dirty="0"/>
              <a:t>aq</a:t>
            </a:r>
            <a:r>
              <a:rPr lang="pt-BR" sz="1400" dirty="0"/>
              <a:t>)</a:t>
            </a:r>
            <a:endParaRPr lang="en-US" sz="1400" dirty="0"/>
          </a:p>
        </p:txBody>
      </p:sp>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42527" t="9157" r="47802" b="80332"/>
          <a:stretch/>
        </p:blipFill>
        <p:spPr>
          <a:xfrm>
            <a:off x="2150001" y="1966917"/>
            <a:ext cx="419100" cy="104775"/>
          </a:xfrm>
          <a:prstGeom prst="rect">
            <a:avLst/>
          </a:prstGeom>
        </p:spPr>
      </p:pic>
      <p:pic>
        <p:nvPicPr>
          <p:cNvPr id="21" name="Picture 20"/>
          <p:cNvPicPr>
            <a:picLocks noChangeAspect="1"/>
          </p:cNvPicPr>
          <p:nvPr/>
        </p:nvPicPr>
        <p:blipFill rotWithShape="1">
          <a:blip r:embed="rId6" cstate="print">
            <a:extLst>
              <a:ext uri="{28A0092B-C50C-407E-A947-70E740481C1C}">
                <a14:useLocalDpi xmlns:a14="http://schemas.microsoft.com/office/drawing/2010/main" val="0"/>
              </a:ext>
            </a:extLst>
          </a:blip>
          <a:srcRect l="42527" t="9157" r="47802" b="80332"/>
          <a:stretch/>
        </p:blipFill>
        <p:spPr>
          <a:xfrm>
            <a:off x="6600395" y="2755807"/>
            <a:ext cx="419100" cy="104775"/>
          </a:xfrm>
          <a:prstGeom prst="rect">
            <a:avLst/>
          </a:prstGeom>
        </p:spPr>
      </p:pic>
      <p:sp>
        <p:nvSpPr>
          <p:cNvPr id="22" name="TextBox 21"/>
          <p:cNvSpPr txBox="1"/>
          <p:nvPr/>
        </p:nvSpPr>
        <p:spPr>
          <a:xfrm>
            <a:off x="5046191" y="4030371"/>
            <a:ext cx="3980214" cy="307777"/>
          </a:xfrm>
          <a:prstGeom prst="rect">
            <a:avLst/>
          </a:prstGeom>
          <a:noFill/>
        </p:spPr>
        <p:txBody>
          <a:bodyPr wrap="square" rtlCol="0">
            <a:spAutoFit/>
          </a:bodyPr>
          <a:lstStyle/>
          <a:p>
            <a:r>
              <a:rPr lang="pt-BR" sz="1400" dirty="0"/>
              <a:t>HCO</a:t>
            </a:r>
            <a:r>
              <a:rPr lang="en-US" sz="1400" baseline="-25000" dirty="0"/>
              <a:t>3</a:t>
            </a:r>
            <a:r>
              <a:rPr lang="en-US" sz="1400" baseline="30000" dirty="0"/>
              <a:t>–</a:t>
            </a:r>
            <a:r>
              <a:rPr lang="pt-BR" sz="1400" dirty="0"/>
              <a:t>(</a:t>
            </a:r>
            <a:r>
              <a:rPr lang="pt-BR" sz="1400" i="1" dirty="0"/>
              <a:t>aq</a:t>
            </a:r>
            <a:r>
              <a:rPr lang="pt-BR" sz="1400" dirty="0"/>
              <a:t>) + H</a:t>
            </a:r>
            <a:r>
              <a:rPr lang="en-US" sz="1400" baseline="-25000" dirty="0"/>
              <a:t>2</a:t>
            </a:r>
            <a:r>
              <a:rPr lang="pt-BR" sz="1400" dirty="0"/>
              <a:t>O(</a:t>
            </a:r>
            <a:r>
              <a:rPr lang="en-US" sz="1400" i="1" dirty="0"/>
              <a:t>l</a:t>
            </a:r>
            <a:r>
              <a:rPr lang="pt-BR" sz="1400" dirty="0"/>
              <a:t>)           H</a:t>
            </a:r>
            <a:r>
              <a:rPr lang="en-US" sz="1400" baseline="-25000" dirty="0"/>
              <a:t>2</a:t>
            </a:r>
            <a:r>
              <a:rPr lang="pt-BR" sz="1400" dirty="0"/>
              <a:t>CO</a:t>
            </a:r>
            <a:r>
              <a:rPr lang="en-US" sz="1400" baseline="-25000" dirty="0"/>
              <a:t>3</a:t>
            </a:r>
            <a:r>
              <a:rPr lang="pt-BR" sz="1400" dirty="0"/>
              <a:t>(</a:t>
            </a:r>
            <a:r>
              <a:rPr lang="pt-BR" sz="1400" i="1" dirty="0"/>
              <a:t>aq</a:t>
            </a:r>
            <a:r>
              <a:rPr lang="pt-BR" sz="1400" dirty="0"/>
              <a:t>) + OH</a:t>
            </a:r>
            <a:r>
              <a:rPr lang="en-US" sz="1400" baseline="30000" dirty="0"/>
              <a:t>–</a:t>
            </a:r>
            <a:r>
              <a:rPr lang="pt-BR" sz="1400" dirty="0"/>
              <a:t>(</a:t>
            </a:r>
            <a:r>
              <a:rPr lang="pt-BR" sz="1400" i="1" dirty="0"/>
              <a:t>aq</a:t>
            </a:r>
            <a:r>
              <a:rPr lang="pt-BR" sz="1400" dirty="0"/>
              <a:t>)</a:t>
            </a:r>
            <a:endParaRPr lang="en-US" sz="1400" dirty="0"/>
          </a:p>
        </p:txBody>
      </p:sp>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l="42527" t="9157" r="47802" b="80332"/>
          <a:stretch/>
        </p:blipFill>
        <p:spPr>
          <a:xfrm>
            <a:off x="6646332" y="4155317"/>
            <a:ext cx="419100" cy="104775"/>
          </a:xfrm>
          <a:prstGeom prst="rect">
            <a:avLst/>
          </a:prstGeom>
        </p:spPr>
      </p:pic>
    </p:spTree>
    <p:extLst>
      <p:ext uri="{BB962C8B-B14F-4D97-AF65-F5344CB8AC3E}">
        <p14:creationId xmlns:p14="http://schemas.microsoft.com/office/powerpoint/2010/main" val="348777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8170985"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0" anchor="t">
            <a:spAutoFit/>
          </a:bodyPr>
          <a:lstStyle/>
          <a:p>
            <a:pPr eaLnBrk="1" hangingPunct="1"/>
            <a:r>
              <a:rPr lang="el-GR" dirty="0">
                <a:solidFill>
                  <a:srgbClr val="0070C0"/>
                </a:solidFill>
                <a:ea typeface="ヒラギノ角ゴ Pro W3" pitchFamily="127" charset="-128"/>
                <a:cs typeface="Arial" pitchFamily="34" charset="0"/>
              </a:rPr>
              <a:t>Ισχύς οξέος και μοριακή δομή οξέων</a:t>
            </a:r>
            <a:endParaRPr lang="en-US" dirty="0">
              <a:solidFill>
                <a:srgbClr val="0070C0"/>
              </a:solidFill>
              <a:ea typeface="ヒラギノ角ゴ Pro W3" pitchFamily="127" charset="-128"/>
              <a:cs typeface="Arial" pitchFamily="34" charset="0"/>
            </a:endParaRPr>
          </a:p>
        </p:txBody>
      </p:sp>
      <p:sp>
        <p:nvSpPr>
          <p:cNvPr id="6" name="Rectangle 3"/>
          <p:cNvSpPr>
            <a:spLocks noChangeArrowheads="1"/>
          </p:cNvSpPr>
          <p:nvPr/>
        </p:nvSpPr>
        <p:spPr bwMode="auto">
          <a:xfrm>
            <a:off x="337526" y="1116451"/>
            <a:ext cx="5562933"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SzPct val="120000"/>
              <a:defRPr/>
            </a:pPr>
            <a:endParaRPr lang="en-US" altLang="en-US" sz="3000" baseline="-25000" dirty="0">
              <a:latin typeface="+mn-lt"/>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546"/>
          <a:stretch/>
        </p:blipFill>
        <p:spPr>
          <a:xfrm>
            <a:off x="5935629" y="1066799"/>
            <a:ext cx="3090672" cy="4869659"/>
          </a:xfrm>
          <a:prstGeom prst="rect">
            <a:avLst/>
          </a:prstGeom>
        </p:spPr>
      </p:pic>
      <p:sp>
        <p:nvSpPr>
          <p:cNvPr id="2" name="Ορθογώνιο 1">
            <a:extLst>
              <a:ext uri="{FF2B5EF4-FFF2-40B4-BE49-F238E27FC236}">
                <a16:creationId xmlns:a16="http://schemas.microsoft.com/office/drawing/2014/main" id="{71721DDB-9A6E-4E4B-9280-D53E26582206}"/>
              </a:ext>
            </a:extLst>
          </p:cNvPr>
          <p:cNvSpPr/>
          <p:nvPr/>
        </p:nvSpPr>
        <p:spPr>
          <a:xfrm>
            <a:off x="187418" y="683774"/>
            <a:ext cx="5562933" cy="6001643"/>
          </a:xfrm>
          <a:prstGeom prst="rect">
            <a:avLst/>
          </a:prstGeom>
        </p:spPr>
        <p:txBody>
          <a:bodyPr wrap="square">
            <a:spAutoFit/>
          </a:bodyPr>
          <a:lstStyle/>
          <a:p>
            <a:r>
              <a:rPr lang="el-GR" dirty="0"/>
              <a:t>Τα δυαδικά οξέα (Η-Υ) έχουν όξινα υδρογόνα συνδεδεμένα με ένα άτομο μη μετάλλου.</a:t>
            </a:r>
          </a:p>
          <a:p>
            <a:r>
              <a:rPr lang="el-GR" dirty="0"/>
              <a:t>Παραδείγματα: </a:t>
            </a:r>
            <a:r>
              <a:rPr lang="el-GR" dirty="0" err="1"/>
              <a:t>HCl</a:t>
            </a:r>
            <a:r>
              <a:rPr lang="el-GR" dirty="0"/>
              <a:t> και HF</a:t>
            </a:r>
          </a:p>
          <a:p>
            <a:r>
              <a:rPr lang="el-GR" dirty="0"/>
              <a:t>Όσο πιο πολωμένος είναι ο δεσμός (</a:t>
            </a:r>
            <a:r>
              <a:rPr lang="el-GR" dirty="0" err="1"/>
              <a:t>δ+H</a:t>
            </a:r>
            <a:r>
              <a:rPr lang="el-GR" dirty="0"/>
              <a:t>—</a:t>
            </a:r>
            <a:r>
              <a:rPr lang="el-GR" dirty="0" err="1"/>
              <a:t>Xδ</a:t>
            </a:r>
            <a:r>
              <a:rPr lang="el-GR" dirty="0"/>
              <a:t>−), τόσο πιο όξινος είναι ο δεσμός.</a:t>
            </a:r>
          </a:p>
          <a:p>
            <a:r>
              <a:rPr lang="el-GR" dirty="0"/>
              <a:t>Όσο ισχυρότερος είναι ο δεσμός H-X, τόσο πιο αδύναμο είναι το οξύ.</a:t>
            </a:r>
          </a:p>
          <a:p>
            <a:endParaRPr lang="el-GR" dirty="0"/>
          </a:p>
          <a:p>
            <a:r>
              <a:rPr lang="el-GR" dirty="0"/>
              <a:t>Η ισχύς του δυαδικού οξέος αυξάνεται προς τα δεξιά κατά τη διάρκεια μιας περιόδου.</a:t>
            </a:r>
          </a:p>
          <a:p>
            <a:r>
              <a:rPr lang="el-GR" dirty="0"/>
              <a:t>Οξύτητα: H—C &lt;H—N &lt;H—O &lt;H—F</a:t>
            </a:r>
          </a:p>
          <a:p>
            <a:r>
              <a:rPr lang="el-GR" dirty="0"/>
              <a:t>Η ισχύς του δυαδικού οξέος αυξάνεται στη στήλη.</a:t>
            </a:r>
          </a:p>
          <a:p>
            <a:r>
              <a:rPr lang="el-GR" dirty="0"/>
              <a:t>Οξύτητα: H—F &lt;H—</a:t>
            </a:r>
            <a:r>
              <a:rPr lang="el-GR" dirty="0" err="1"/>
              <a:t>Cl</a:t>
            </a:r>
            <a:r>
              <a:rPr lang="el-GR" dirty="0"/>
              <a:t> &lt;H—</a:t>
            </a:r>
            <a:r>
              <a:rPr lang="el-GR" dirty="0" err="1"/>
              <a:t>Br</a:t>
            </a:r>
            <a:r>
              <a:rPr lang="el-GR" dirty="0"/>
              <a:t> &lt;H—I</a:t>
            </a:r>
          </a:p>
        </p:txBody>
      </p:sp>
    </p:spTree>
    <p:extLst>
      <p:ext uri="{BB962C8B-B14F-4D97-AF65-F5344CB8AC3E}">
        <p14:creationId xmlns:p14="http://schemas.microsoft.com/office/powerpoint/2010/main" val="2868065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dirty="0">
                <a:solidFill>
                  <a:srgbClr val="0070C0"/>
                </a:solidFill>
                <a:cs typeface="Arial" pitchFamily="34" charset="0"/>
              </a:rPr>
              <a:t>General Properties of Acids</a:t>
            </a:r>
            <a:endParaRPr lang="en-US" dirty="0">
              <a:solidFill>
                <a:srgbClr val="0070C0"/>
              </a:solidFill>
              <a:ea typeface="ヒラギノ角ゴ Pro W3" pitchFamily="127" charset="-128"/>
              <a:cs typeface="Arial" pitchFamily="34" charset="0"/>
            </a:endParaRPr>
          </a:p>
        </p:txBody>
      </p:sp>
      <p:sp>
        <p:nvSpPr>
          <p:cNvPr id="7" name="Rectangle 3"/>
          <p:cNvSpPr>
            <a:spLocks noGrp="1" noChangeArrowheads="1"/>
          </p:cNvSpPr>
          <p:nvPr>
            <p:ph idx="1"/>
          </p:nvPr>
        </p:nvSpPr>
        <p:spPr>
          <a:xfrm>
            <a:off x="346075" y="793262"/>
            <a:ext cx="4267200" cy="4398640"/>
          </a:xfrm>
        </p:spPr>
        <p:txBody>
          <a:bodyPr lIns="90488" tIns="44450" rIns="90488" bIns="44450"/>
          <a:lstStyle/>
          <a:p>
            <a:pPr eaLnBrk="1" hangingPunct="1">
              <a:defRPr/>
            </a:pPr>
            <a:r>
              <a:rPr lang="el-GR" dirty="0"/>
              <a:t>Ξινή γεύση</a:t>
            </a:r>
          </a:p>
          <a:p>
            <a:pPr eaLnBrk="1" hangingPunct="1">
              <a:defRPr/>
            </a:pPr>
            <a:endParaRPr lang="el-GR" dirty="0"/>
          </a:p>
          <a:p>
            <a:pPr eaLnBrk="1" hangingPunct="1">
              <a:defRPr/>
            </a:pPr>
            <a:r>
              <a:rPr lang="el-GR" dirty="0"/>
              <a:t>Δυνατότητα διάλυσης πολλών μετάλλων</a:t>
            </a:r>
          </a:p>
          <a:p>
            <a:pPr eaLnBrk="1" hangingPunct="1">
              <a:defRPr/>
            </a:pPr>
            <a:endParaRPr lang="el-GR" dirty="0"/>
          </a:p>
          <a:p>
            <a:pPr eaLnBrk="1" hangingPunct="1">
              <a:defRPr/>
            </a:pPr>
            <a:r>
              <a:rPr lang="el-GR" dirty="0"/>
              <a:t>Δυνατότητα εξουδετέρωσης βάσεων</a:t>
            </a:r>
          </a:p>
          <a:p>
            <a:pPr eaLnBrk="1" hangingPunct="1">
              <a:defRPr/>
            </a:pPr>
            <a:endParaRPr lang="el-GR" dirty="0"/>
          </a:p>
        </p:txBody>
      </p:sp>
      <p:sp>
        <p:nvSpPr>
          <p:cNvPr id="8" name="TextBox 2"/>
          <p:cNvSpPr txBox="1">
            <a:spLocks noChangeArrowheads="1"/>
          </p:cNvSpPr>
          <p:nvPr/>
        </p:nvSpPr>
        <p:spPr bwMode="auto">
          <a:xfrm>
            <a:off x="5513388" y="5538788"/>
            <a:ext cx="28559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r>
              <a:rPr lang="en-US" altLang="en-US" sz="2400" dirty="0">
                <a:latin typeface="+mn-lt"/>
              </a:rPr>
              <a:t>Acetic acid: vinegar</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3098"/>
          <a:stretch/>
        </p:blipFill>
        <p:spPr>
          <a:xfrm>
            <a:off x="5844064" y="1086861"/>
            <a:ext cx="2194560" cy="1429358"/>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2529"/>
          <a:stretch/>
        </p:blipFill>
        <p:spPr>
          <a:xfrm>
            <a:off x="5189333" y="2816275"/>
            <a:ext cx="3504021" cy="251519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l-GR" dirty="0">
                <a:solidFill>
                  <a:srgbClr val="0070C0"/>
                </a:solidFill>
                <a:ea typeface="ヒラギノ角ゴ Pro W3" pitchFamily="127" charset="-128"/>
                <a:cs typeface="Arial" pitchFamily="34" charset="0"/>
              </a:rPr>
              <a:t>Δομή </a:t>
            </a:r>
            <a:r>
              <a:rPr lang="el-GR" dirty="0" err="1">
                <a:solidFill>
                  <a:srgbClr val="0070C0"/>
                </a:solidFill>
                <a:ea typeface="ヒラギノ角ゴ Pro W3" pitchFamily="127" charset="-128"/>
                <a:cs typeface="Arial" pitchFamily="34" charset="0"/>
              </a:rPr>
              <a:t>Οξυοξέων</a:t>
            </a:r>
            <a:endParaRPr lang="en-US" dirty="0">
              <a:solidFill>
                <a:srgbClr val="0070C0"/>
              </a:solidFill>
              <a:ea typeface="ヒラギノ角ゴ Pro W3" pitchFamily="127" charset="-128"/>
              <a:cs typeface="Arial" pitchFamily="34" charset="0"/>
            </a:endParaRPr>
          </a:p>
        </p:txBody>
      </p:sp>
      <p:sp>
        <p:nvSpPr>
          <p:cNvPr id="5" name="Rectangle 3"/>
          <p:cNvSpPr>
            <a:spLocks noChangeArrowheads="1"/>
          </p:cNvSpPr>
          <p:nvPr/>
        </p:nvSpPr>
        <p:spPr bwMode="auto">
          <a:xfrm>
            <a:off x="356821" y="742950"/>
            <a:ext cx="8388594" cy="102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SzPct val="100000"/>
              <a:buFontTx/>
              <a:buChar char="•"/>
            </a:pPr>
            <a:r>
              <a:rPr lang="el-GR" altLang="en-US" sz="2800" dirty="0">
                <a:latin typeface="+mn-lt"/>
              </a:rPr>
              <a:t>Τα </a:t>
            </a:r>
            <a:r>
              <a:rPr lang="el-GR" altLang="en-US" sz="2800" dirty="0" err="1">
                <a:latin typeface="+mn-lt"/>
              </a:rPr>
              <a:t>οξυοξέα</a:t>
            </a:r>
            <a:r>
              <a:rPr lang="el-GR" altLang="en-US" sz="2800" dirty="0">
                <a:latin typeface="+mn-lt"/>
              </a:rPr>
              <a:t> έχουν όξινα άτομα υδρογόνου συνδεδεμένα με ένα άτομο οξυγόνου.</a:t>
            </a:r>
            <a:endParaRPr lang="en-US" altLang="en-US" sz="2800" dirty="0">
              <a:latin typeface="+mn-lt"/>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4268"/>
          <a:stretch/>
        </p:blipFill>
        <p:spPr>
          <a:xfrm>
            <a:off x="356821" y="2120900"/>
            <a:ext cx="8534400" cy="3828288"/>
          </a:xfrm>
          <a:prstGeom prst="rect">
            <a:avLst/>
          </a:prstGeom>
        </p:spPr>
      </p:pic>
    </p:spTree>
    <p:extLst>
      <p:ext uri="{BB962C8B-B14F-4D97-AF65-F5344CB8AC3E}">
        <p14:creationId xmlns:p14="http://schemas.microsoft.com/office/powerpoint/2010/main" val="3712925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dirty="0">
                <a:solidFill>
                  <a:srgbClr val="0070C0"/>
                </a:solidFill>
                <a:cs typeface="Arial" pitchFamily="34" charset="0"/>
              </a:rPr>
              <a:t>Strengths of </a:t>
            </a:r>
            <a:r>
              <a:rPr lang="en-US" dirty="0" err="1">
                <a:solidFill>
                  <a:srgbClr val="0070C0"/>
                </a:solidFill>
                <a:cs typeface="Arial" pitchFamily="34" charset="0"/>
              </a:rPr>
              <a:t>Oxyacids</a:t>
            </a:r>
            <a:r>
              <a:rPr lang="en-US" dirty="0">
                <a:solidFill>
                  <a:srgbClr val="0070C0"/>
                </a:solidFill>
                <a:cs typeface="Arial" pitchFamily="34" charset="0"/>
              </a:rPr>
              <a:t>, H—O—Y</a:t>
            </a:r>
            <a:endParaRPr lang="en-US" dirty="0">
              <a:solidFill>
                <a:srgbClr val="0070C0"/>
              </a:solidFill>
              <a:ea typeface="ヒラギノ角ゴ Pro W3" pitchFamily="127" charset="-128"/>
              <a:cs typeface="Arial" pitchFamily="34" charset="0"/>
            </a:endParaRPr>
          </a:p>
        </p:txBody>
      </p:sp>
      <p:sp>
        <p:nvSpPr>
          <p:cNvPr id="6" name="Rectangle 3"/>
          <p:cNvSpPr txBox="1">
            <a:spLocks noChangeArrowheads="1"/>
          </p:cNvSpPr>
          <p:nvPr/>
        </p:nvSpPr>
        <p:spPr bwMode="auto">
          <a:xfrm>
            <a:off x="342900" y="773723"/>
            <a:ext cx="8699500" cy="490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2800">
                <a:solidFill>
                  <a:schemeClr val="tx1"/>
                </a:solidFill>
                <a:latin typeface="+mn-lt"/>
                <a:ea typeface="ヒラギノ角ゴ Pro W3" charset="0"/>
                <a:cs typeface="+mn-cs"/>
              </a:defRPr>
            </a:lvl1pPr>
            <a:lvl2pPr marL="742950" indent="-285750" algn="l" rtl="0" eaLnBrk="0" fontAlgn="base" hangingPunct="0">
              <a:spcBef>
                <a:spcPct val="20000"/>
              </a:spcBef>
              <a:spcAft>
                <a:spcPct val="0"/>
              </a:spcAft>
              <a:buChar char="–"/>
              <a:defRPr sz="2400">
                <a:solidFill>
                  <a:schemeClr val="tx1"/>
                </a:solidFill>
                <a:latin typeface="+mn-lt"/>
                <a:ea typeface="ヒラギノ角ゴ Pro W3" charset="0"/>
              </a:defRPr>
            </a:lvl2pPr>
            <a:lvl3pPr marL="1143000" indent="-228600" algn="l" rtl="0" eaLnBrk="0" fontAlgn="base" hangingPunct="0">
              <a:spcBef>
                <a:spcPct val="20000"/>
              </a:spcBef>
              <a:spcAft>
                <a:spcPct val="0"/>
              </a:spcAft>
              <a:buChar char="•"/>
              <a:defRPr sz="2000">
                <a:solidFill>
                  <a:schemeClr val="tx1"/>
                </a:solidFill>
                <a:latin typeface="+mn-lt"/>
                <a:ea typeface="ヒラギノ角ゴ Pro W3" charset="0"/>
              </a:defRPr>
            </a:lvl3pPr>
            <a:lvl4pPr marL="1600200" indent="-228600" algn="l" rtl="0" eaLnBrk="0" fontAlgn="base" hangingPunct="0">
              <a:spcBef>
                <a:spcPct val="20000"/>
              </a:spcBef>
              <a:spcAft>
                <a:spcPct val="0"/>
              </a:spcAft>
              <a:buChar char="–"/>
              <a:defRPr sz="1800">
                <a:solidFill>
                  <a:schemeClr val="tx1"/>
                </a:solidFill>
                <a:latin typeface="+mn-lt"/>
                <a:ea typeface="ヒラギノ角ゴ Pro W3" charset="0"/>
              </a:defRPr>
            </a:lvl4pPr>
            <a:lvl5pPr marL="2057400" indent="-228600" algn="l" rtl="0" eaLnBrk="0" fontAlgn="base" hangingPunct="0">
              <a:spcBef>
                <a:spcPct val="20000"/>
              </a:spcBef>
              <a:spcAft>
                <a:spcPct val="0"/>
              </a:spcAft>
              <a:buChar char="»"/>
              <a:defRPr sz="1800">
                <a:solidFill>
                  <a:schemeClr val="tx1"/>
                </a:solidFill>
                <a:latin typeface="+mn-lt"/>
                <a:ea typeface="ヒラギノ角ゴ Pro W3" charset="0"/>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a:lnSpc>
                <a:spcPct val="90000"/>
              </a:lnSpc>
              <a:spcBef>
                <a:spcPts val="600"/>
              </a:spcBef>
            </a:pPr>
            <a:r>
              <a:rPr lang="el-GR" altLang="en-US" sz="2200" baseline="-25000" dirty="0"/>
              <a:t>Όσο πιο </a:t>
            </a:r>
            <a:r>
              <a:rPr lang="el-GR" altLang="en-US" sz="2200" baseline="-25000" dirty="0" err="1"/>
              <a:t>ηλεκτραρνητικό</a:t>
            </a:r>
            <a:r>
              <a:rPr lang="el-GR" altLang="en-US" sz="2200" baseline="-25000" dirty="0"/>
              <a:t> είναι το άτομο Υ, τόσο ισχυρότερο είναι το </a:t>
            </a:r>
            <a:r>
              <a:rPr lang="el-GR" altLang="en-US" sz="2200" baseline="-25000" dirty="0" err="1"/>
              <a:t>οξυοξύ</a:t>
            </a:r>
            <a:r>
              <a:rPr lang="el-GR" altLang="en-US" sz="2200" baseline="-25000" dirty="0"/>
              <a:t>.</a:t>
            </a:r>
          </a:p>
          <a:p>
            <a:pPr>
              <a:lnSpc>
                <a:spcPct val="90000"/>
              </a:lnSpc>
              <a:spcBef>
                <a:spcPts val="600"/>
              </a:spcBef>
            </a:pPr>
            <a:r>
              <a:rPr lang="el-GR" altLang="en-US" sz="2200" baseline="-25000" dirty="0"/>
              <a:t>Παράδειγμα: </a:t>
            </a:r>
            <a:r>
              <a:rPr lang="el-GR" altLang="en-US" sz="2200" baseline="-25000" dirty="0" err="1"/>
              <a:t>HClO</a:t>
            </a:r>
            <a:r>
              <a:rPr lang="el-GR" altLang="en-US" sz="2200" baseline="-25000" dirty="0"/>
              <a:t> &gt; HIO</a:t>
            </a:r>
          </a:p>
          <a:p>
            <a:pPr>
              <a:lnSpc>
                <a:spcPct val="90000"/>
              </a:lnSpc>
              <a:spcBef>
                <a:spcPts val="600"/>
              </a:spcBef>
            </a:pPr>
            <a:r>
              <a:rPr lang="el-GR" altLang="en-US" sz="2200" baseline="-25000" dirty="0"/>
              <a:t>Η οξύτητα των </a:t>
            </a:r>
            <a:r>
              <a:rPr lang="el-GR" altLang="en-US" sz="2200" baseline="-25000" dirty="0" err="1"/>
              <a:t>οξυοξέων</a:t>
            </a:r>
            <a:r>
              <a:rPr lang="el-GR" altLang="en-US" sz="2200" baseline="-25000" dirty="0"/>
              <a:t> μειώνεται σε μια ομάδα.</a:t>
            </a:r>
          </a:p>
          <a:p>
            <a:pPr>
              <a:lnSpc>
                <a:spcPct val="90000"/>
              </a:lnSpc>
              <a:spcBef>
                <a:spcPts val="600"/>
              </a:spcBef>
            </a:pPr>
            <a:r>
              <a:rPr lang="el-GR" altLang="en-US" sz="2200" baseline="-25000" dirty="0"/>
              <a:t>Ίδια τάση με τα δυαδικά οξέα.</a:t>
            </a:r>
          </a:p>
          <a:p>
            <a:pPr>
              <a:lnSpc>
                <a:spcPct val="90000"/>
              </a:lnSpc>
              <a:spcBef>
                <a:spcPts val="600"/>
              </a:spcBef>
            </a:pPr>
            <a:r>
              <a:rPr lang="el-GR" altLang="en-US" sz="2200" baseline="-25000" dirty="0"/>
              <a:t>Βοηθά στην αποδυνάμωση του δεσμού H-O.</a:t>
            </a:r>
          </a:p>
          <a:p>
            <a:pPr>
              <a:lnSpc>
                <a:spcPct val="90000"/>
              </a:lnSpc>
              <a:spcBef>
                <a:spcPts val="600"/>
              </a:spcBef>
            </a:pPr>
            <a:endParaRPr lang="el-GR" altLang="en-US" sz="2200" baseline="-25000" dirty="0"/>
          </a:p>
          <a:p>
            <a:pPr>
              <a:lnSpc>
                <a:spcPct val="90000"/>
              </a:lnSpc>
              <a:spcBef>
                <a:spcPts val="600"/>
              </a:spcBef>
            </a:pPr>
            <a:endParaRPr lang="el-GR" altLang="en-US" sz="2200" baseline="-25000" dirty="0"/>
          </a:p>
          <a:p>
            <a:pPr>
              <a:lnSpc>
                <a:spcPct val="90000"/>
              </a:lnSpc>
              <a:spcBef>
                <a:spcPts val="600"/>
              </a:spcBef>
            </a:pPr>
            <a:r>
              <a:rPr lang="el-GR" altLang="en-US" sz="2200" baseline="-25000" dirty="0"/>
              <a:t>Όσο μεγαλύτερος είναι ο αριθμός οξείδωσης του κεντρικού ατόμου, τόσο ισχυρότερο είναι το </a:t>
            </a:r>
            <a:r>
              <a:rPr lang="el-GR" altLang="en-US" sz="2200" baseline="-25000" dirty="0" err="1"/>
              <a:t>οξυοξύ</a:t>
            </a:r>
            <a:r>
              <a:rPr lang="el-GR" altLang="en-US" sz="2200" baseline="-25000" dirty="0"/>
              <a:t>.</a:t>
            </a:r>
          </a:p>
          <a:p>
            <a:pPr>
              <a:lnSpc>
                <a:spcPct val="90000"/>
              </a:lnSpc>
              <a:spcBef>
                <a:spcPts val="600"/>
              </a:spcBef>
            </a:pPr>
            <a:r>
              <a:rPr lang="el-GR" altLang="en-US" sz="2200" baseline="-25000" dirty="0"/>
              <a:t>Παράδειγμα: H2CO3 &gt; H3BO3</a:t>
            </a:r>
          </a:p>
          <a:p>
            <a:pPr>
              <a:lnSpc>
                <a:spcPct val="90000"/>
              </a:lnSpc>
              <a:spcBef>
                <a:spcPts val="600"/>
              </a:spcBef>
            </a:pPr>
            <a:r>
              <a:rPr lang="el-GR" altLang="en-US" sz="2200" baseline="-25000" dirty="0"/>
              <a:t>Η οξύτητα των </a:t>
            </a:r>
            <a:r>
              <a:rPr lang="el-GR" altLang="en-US" sz="2200" baseline="-25000" dirty="0" err="1"/>
              <a:t>οξυοξέων</a:t>
            </a:r>
            <a:r>
              <a:rPr lang="el-GR" altLang="en-US" sz="2200" baseline="-25000" dirty="0"/>
              <a:t> αυξάνεται προς τα δεξιά κατά τη διάρκεια μιας περιόδου.</a:t>
            </a:r>
          </a:p>
          <a:p>
            <a:pPr>
              <a:lnSpc>
                <a:spcPct val="90000"/>
              </a:lnSpc>
              <a:spcBef>
                <a:spcPts val="600"/>
              </a:spcBef>
            </a:pPr>
            <a:r>
              <a:rPr lang="el-GR" altLang="en-US" sz="2200" baseline="-25000" dirty="0"/>
              <a:t>Αντίθετη τάση των δυαδικών οξέων</a:t>
            </a:r>
          </a:p>
          <a:p>
            <a:pPr>
              <a:lnSpc>
                <a:spcPct val="90000"/>
              </a:lnSpc>
              <a:spcBef>
                <a:spcPts val="600"/>
              </a:spcBef>
            </a:pPr>
            <a:endParaRPr lang="el-GR" altLang="en-US" sz="2200" baseline="-25000" dirty="0"/>
          </a:p>
          <a:p>
            <a:pPr>
              <a:lnSpc>
                <a:spcPct val="90000"/>
              </a:lnSpc>
              <a:spcBef>
                <a:spcPts val="600"/>
              </a:spcBef>
            </a:pPr>
            <a:endParaRPr lang="el-GR" altLang="en-US" sz="2200" baseline="-25000" dirty="0"/>
          </a:p>
          <a:p>
            <a:pPr>
              <a:lnSpc>
                <a:spcPct val="90000"/>
              </a:lnSpc>
              <a:spcBef>
                <a:spcPts val="600"/>
              </a:spcBef>
            </a:pPr>
            <a:r>
              <a:rPr lang="el-GR" altLang="en-US" sz="2200" baseline="-25000" dirty="0"/>
              <a:t>Όσο περισσότερα άτομα οξυγόνου συνδέονται με το Υ (μη μέταλλο), τόσο ισχυρότερο είναι το οξυγόνο.</a:t>
            </a:r>
          </a:p>
          <a:p>
            <a:pPr>
              <a:lnSpc>
                <a:spcPct val="90000"/>
              </a:lnSpc>
              <a:spcBef>
                <a:spcPts val="600"/>
              </a:spcBef>
            </a:pPr>
            <a:r>
              <a:rPr lang="el-GR" altLang="en-US" sz="2200" baseline="-25000" dirty="0"/>
              <a:t>Περαιτέρω αποδυναμώνει και πολώνει τον δεσμό H-O.</a:t>
            </a:r>
          </a:p>
          <a:p>
            <a:pPr>
              <a:lnSpc>
                <a:spcPct val="90000"/>
              </a:lnSpc>
              <a:spcBef>
                <a:spcPts val="600"/>
              </a:spcBef>
            </a:pPr>
            <a:r>
              <a:rPr lang="el-GR" altLang="en-US" sz="2200" baseline="-25000" dirty="0"/>
              <a:t>HClO3 &gt; HClO2</a:t>
            </a:r>
            <a:endParaRPr lang="en-US" altLang="en-US" sz="2200" baseline="-25000" dirty="0"/>
          </a:p>
        </p:txBody>
      </p:sp>
    </p:spTree>
    <p:extLst>
      <p:ext uri="{BB962C8B-B14F-4D97-AF65-F5344CB8AC3E}">
        <p14:creationId xmlns:p14="http://schemas.microsoft.com/office/powerpoint/2010/main" val="4056423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l-GR" dirty="0">
                <a:solidFill>
                  <a:srgbClr val="0070C0"/>
                </a:solidFill>
                <a:ea typeface="ヒラギノ角ゴ Pro W3" pitchFamily="127" charset="-128"/>
                <a:cs typeface="Arial" pitchFamily="34" charset="0"/>
              </a:rPr>
              <a:t>Σχέση μεταξύ του αριθμού των οξυγόνων στο κεντρικό άτομο και της οξύτητας</a:t>
            </a:r>
            <a:endParaRPr lang="en-US" dirty="0">
              <a:solidFill>
                <a:srgbClr val="0070C0"/>
              </a:solidFill>
              <a:ea typeface="ヒラギノ角ゴ Pro W3" pitchFamily="127" charset="-128"/>
              <a:cs typeface="Arial" pitchFamily="34"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2671"/>
          <a:stretch/>
        </p:blipFill>
        <p:spPr>
          <a:xfrm>
            <a:off x="1205732" y="1416050"/>
            <a:ext cx="6735712" cy="4214447"/>
          </a:xfrm>
          <a:prstGeom prst="rect">
            <a:avLst/>
          </a:prstGeom>
        </p:spPr>
      </p:pic>
    </p:spTree>
    <p:extLst>
      <p:ext uri="{BB962C8B-B14F-4D97-AF65-F5344CB8AC3E}">
        <p14:creationId xmlns:p14="http://schemas.microsoft.com/office/powerpoint/2010/main" val="2430819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l-GR" dirty="0">
                <a:solidFill>
                  <a:srgbClr val="0070C0"/>
                </a:solidFill>
                <a:ea typeface="ヒラギノ角ゴ Pro W3" pitchFamily="127" charset="-128"/>
                <a:cs typeface="Arial" pitchFamily="34" charset="0"/>
              </a:rPr>
              <a:t>Σχέση </a:t>
            </a:r>
            <a:r>
              <a:rPr lang="el-GR" dirty="0" err="1">
                <a:solidFill>
                  <a:srgbClr val="0070C0"/>
                </a:solidFill>
                <a:ea typeface="ヒラギノ角ゴ Pro W3" pitchFamily="127" charset="-128"/>
                <a:cs typeface="Arial" pitchFamily="34" charset="0"/>
              </a:rPr>
              <a:t>ηλεκτροαρνητικότητας</a:t>
            </a:r>
            <a:r>
              <a:rPr lang="el-GR" dirty="0">
                <a:solidFill>
                  <a:srgbClr val="0070C0"/>
                </a:solidFill>
                <a:ea typeface="ヒラギノ角ゴ Pro W3" pitchFamily="127" charset="-128"/>
                <a:cs typeface="Arial" pitchFamily="34" charset="0"/>
              </a:rPr>
              <a:t> και οξύτητας </a:t>
            </a:r>
            <a:r>
              <a:rPr lang="el-GR" dirty="0" err="1">
                <a:solidFill>
                  <a:srgbClr val="0070C0"/>
                </a:solidFill>
                <a:ea typeface="ヒラギノ角ゴ Pro W3" pitchFamily="127" charset="-128"/>
                <a:cs typeface="Arial" pitchFamily="34" charset="0"/>
              </a:rPr>
              <a:t>οξυοξέων</a:t>
            </a:r>
            <a:endParaRPr lang="en-US" dirty="0">
              <a:solidFill>
                <a:srgbClr val="0070C0"/>
              </a:solidFill>
              <a:ea typeface="ヒラギノ角ゴ Pro W3" pitchFamily="127" charset="-128"/>
              <a:cs typeface="Arial" pitchFamily="34" charset="0"/>
            </a:endParaRPr>
          </a:p>
        </p:txBody>
      </p:sp>
      <p:sp>
        <p:nvSpPr>
          <p:cNvPr id="5" name="TextBox 4"/>
          <p:cNvSpPr txBox="1"/>
          <p:nvPr/>
        </p:nvSpPr>
        <p:spPr>
          <a:xfrm>
            <a:off x="0" y="5272088"/>
            <a:ext cx="8650705" cy="1015663"/>
          </a:xfrm>
          <a:prstGeom prst="rect">
            <a:avLst/>
          </a:prstGeom>
          <a:noFill/>
        </p:spPr>
        <p:txBody>
          <a:bodyPr wrap="square">
            <a:spAutoFit/>
          </a:bodyPr>
          <a:lstStyle/>
          <a:p>
            <a:pPr marL="347472" indent="-347472">
              <a:buFont typeface="Arial" panose="020B0604020202020204" pitchFamily="34" charset="0"/>
              <a:buChar char="•"/>
              <a:defRPr/>
            </a:pPr>
            <a:r>
              <a:rPr lang="el-GR" sz="2000" dirty="0">
                <a:latin typeface="+mn-lt"/>
              </a:rPr>
              <a:t>Όσο πιο </a:t>
            </a:r>
            <a:r>
              <a:rPr lang="el-GR" sz="2000" dirty="0" err="1">
                <a:latin typeface="+mn-lt"/>
              </a:rPr>
              <a:t>ηλεκτραρνητικό</a:t>
            </a:r>
            <a:r>
              <a:rPr lang="el-GR" sz="2000" dirty="0">
                <a:latin typeface="+mn-lt"/>
              </a:rPr>
              <a:t> είναι το Υ, τόσο πιο αδύναμος και πιο πολωμένος είναι ο δεσμός Η-Ο στο οξύ.</a:t>
            </a:r>
          </a:p>
          <a:p>
            <a:pPr marL="347472" indent="-347472">
              <a:buFont typeface="Arial" panose="020B0604020202020204" pitchFamily="34" charset="0"/>
              <a:buChar char="•"/>
              <a:defRPr/>
            </a:pPr>
            <a:r>
              <a:rPr lang="el-GR" sz="2000" dirty="0">
                <a:latin typeface="+mn-lt"/>
              </a:rPr>
              <a:t>Όσο πιο </a:t>
            </a:r>
            <a:r>
              <a:rPr lang="el-GR" sz="2000" dirty="0" err="1">
                <a:latin typeface="+mn-lt"/>
              </a:rPr>
              <a:t>ηλεκτραρνητικό</a:t>
            </a:r>
            <a:r>
              <a:rPr lang="el-GR" sz="2000" dirty="0">
                <a:latin typeface="+mn-lt"/>
              </a:rPr>
              <a:t> είναι το Υ, τόσο πιο όξινο είναι το οξύ.</a:t>
            </a:r>
            <a:endParaRPr lang="en-US" sz="2000" dirty="0">
              <a:latin typeface="+mn-lt"/>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63" y="1401794"/>
            <a:ext cx="6999287"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4521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46166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l-GR" sz="2400" dirty="0">
                <a:solidFill>
                  <a:srgbClr val="0070C0"/>
                </a:solidFill>
                <a:ea typeface="ヒラギノ角ゴ Pro W3" pitchFamily="127" charset="-128"/>
                <a:cs typeface="Arial" pitchFamily="34" charset="0"/>
              </a:rPr>
              <a:t>Ισχυρό οξύ/βάση έναντι ασθενούς οξέος/βάσης</a:t>
            </a:r>
            <a:endParaRPr lang="en-US" sz="2400" dirty="0">
              <a:solidFill>
                <a:srgbClr val="0070C0"/>
              </a:solidFill>
              <a:ea typeface="ヒラギノ角ゴ Pro W3" pitchFamily="127" charset="-128"/>
              <a:cs typeface="Arial" pitchFamily="34" charset="0"/>
            </a:endParaRPr>
          </a:p>
        </p:txBody>
      </p:sp>
      <p:sp>
        <p:nvSpPr>
          <p:cNvPr id="6" name="Rectangle 3"/>
          <p:cNvSpPr>
            <a:spLocks noGrp="1" noChangeArrowheads="1"/>
          </p:cNvSpPr>
          <p:nvPr>
            <p:ph idx="1"/>
          </p:nvPr>
        </p:nvSpPr>
        <p:spPr>
          <a:xfrm>
            <a:off x="343877" y="708636"/>
            <a:ext cx="8301038" cy="5601533"/>
          </a:xfrm>
        </p:spPr>
        <p:txBody>
          <a:bodyPr/>
          <a:lstStyle/>
          <a:p>
            <a:pPr eaLnBrk="1" hangingPunct="1">
              <a:lnSpc>
                <a:spcPct val="90000"/>
              </a:lnSpc>
            </a:pPr>
            <a:r>
              <a:rPr lang="el-GR" altLang="en-US" sz="2000" dirty="0">
                <a:sym typeface="Symbol" pitchFamily="18" charset="2"/>
              </a:rPr>
              <a:t>Ένα ισχυρό οξύ είναι ένας ισχυρός ηλεκτρολύτης.</a:t>
            </a:r>
          </a:p>
          <a:p>
            <a:pPr eaLnBrk="1" hangingPunct="1">
              <a:lnSpc>
                <a:spcPct val="90000"/>
              </a:lnSpc>
            </a:pPr>
            <a:r>
              <a:rPr lang="el-GR" altLang="en-US" sz="2000" dirty="0">
                <a:sym typeface="Symbol" pitchFamily="18" charset="2"/>
              </a:rPr>
              <a:t>Πλήρης ή σχεδόν πλήρης ιονισμός μορίου οξέος στο νερό</a:t>
            </a:r>
          </a:p>
          <a:p>
            <a:pPr eaLnBrk="1" hangingPunct="1">
              <a:lnSpc>
                <a:spcPct val="90000"/>
              </a:lnSpc>
            </a:pPr>
            <a:r>
              <a:rPr lang="el-GR" altLang="en-US" sz="2000" dirty="0">
                <a:sym typeface="Symbol" pitchFamily="18" charset="2"/>
              </a:rPr>
              <a:t>Ένα ασθενές οξύ είναι ένας ασθενής ηλεκτρολύτης.</a:t>
            </a:r>
          </a:p>
          <a:p>
            <a:pPr eaLnBrk="1" hangingPunct="1">
              <a:lnSpc>
                <a:spcPct val="90000"/>
              </a:lnSpc>
            </a:pPr>
            <a:r>
              <a:rPr lang="el-GR" altLang="en-US" sz="2000" dirty="0">
                <a:sym typeface="Symbol" pitchFamily="18" charset="2"/>
              </a:rPr>
              <a:t>Μόνο ένα μικρό ποσοστό ή μερικός ιονισμός του μορίου του οξέος στο νερό</a:t>
            </a:r>
          </a:p>
          <a:p>
            <a:pPr eaLnBrk="1" hangingPunct="1">
              <a:lnSpc>
                <a:spcPct val="90000"/>
              </a:lnSpc>
            </a:pPr>
            <a:r>
              <a:rPr lang="el-GR" altLang="en-US" sz="2000" dirty="0">
                <a:sym typeface="Symbol" pitchFamily="18" charset="2"/>
              </a:rPr>
              <a:t>Καθιερώνεται μια ισορροπία.</a:t>
            </a:r>
          </a:p>
          <a:p>
            <a:pPr eaLnBrk="1" hangingPunct="1">
              <a:lnSpc>
                <a:spcPct val="90000"/>
              </a:lnSpc>
            </a:pPr>
            <a:endParaRPr lang="el-GR" altLang="en-US" sz="2000" dirty="0">
              <a:sym typeface="Symbol" pitchFamily="18" charset="2"/>
            </a:endParaRPr>
          </a:p>
          <a:p>
            <a:pPr eaLnBrk="1" hangingPunct="1">
              <a:lnSpc>
                <a:spcPct val="90000"/>
              </a:lnSpc>
            </a:pPr>
            <a:r>
              <a:rPr lang="el-GR" altLang="en-US" sz="2000" dirty="0">
                <a:sym typeface="Symbol" pitchFamily="18" charset="2"/>
              </a:rPr>
              <a:t>Μια ισχυρή βάση είναι ένας ισχυρός ηλεκτρολύτης.</a:t>
            </a:r>
          </a:p>
          <a:p>
            <a:pPr eaLnBrk="1" hangingPunct="1">
              <a:lnSpc>
                <a:spcPct val="90000"/>
              </a:lnSpc>
            </a:pPr>
            <a:r>
              <a:rPr lang="el-GR" altLang="en-US" sz="2000" dirty="0">
                <a:sym typeface="Symbol" pitchFamily="18" charset="2"/>
              </a:rPr>
              <a:t>Πλήρης ή σχεδόν πλήρης ιονισμός του μορίου βάσης στο νερό</a:t>
            </a:r>
          </a:p>
          <a:p>
            <a:pPr eaLnBrk="1" hangingPunct="1">
              <a:lnSpc>
                <a:spcPct val="90000"/>
              </a:lnSpc>
            </a:pPr>
            <a:r>
              <a:rPr lang="el-GR" altLang="en-US" sz="2000" dirty="0">
                <a:sym typeface="Symbol" pitchFamily="18" charset="2"/>
              </a:rPr>
              <a:t>Παράγει ιόντα ΟΗ- μέσω διάστασης</a:t>
            </a:r>
          </a:p>
          <a:p>
            <a:pPr eaLnBrk="1" hangingPunct="1">
              <a:lnSpc>
                <a:spcPct val="90000"/>
              </a:lnSpc>
            </a:pPr>
            <a:endParaRPr lang="el-GR" altLang="en-US" sz="2000" dirty="0">
              <a:sym typeface="Symbol" pitchFamily="18" charset="2"/>
            </a:endParaRPr>
          </a:p>
          <a:p>
            <a:pPr eaLnBrk="1" hangingPunct="1">
              <a:lnSpc>
                <a:spcPct val="90000"/>
              </a:lnSpc>
            </a:pPr>
            <a:r>
              <a:rPr lang="el-GR" altLang="en-US" sz="2000" dirty="0">
                <a:sym typeface="Symbol" pitchFamily="18" charset="2"/>
              </a:rPr>
              <a:t>Μια ασθενής βάση είναι ένας ασθενής ηλεκτρολύτης.</a:t>
            </a:r>
          </a:p>
          <a:p>
            <a:pPr eaLnBrk="1" hangingPunct="1">
              <a:lnSpc>
                <a:spcPct val="90000"/>
              </a:lnSpc>
            </a:pPr>
            <a:r>
              <a:rPr lang="el-GR" altLang="en-US" sz="2000" dirty="0">
                <a:sym typeface="Symbol" pitchFamily="18" charset="2"/>
              </a:rPr>
              <a:t>Μόνο ένα μικρό ποσοστό ή μερικός ιονισμός του μορίου βάσης στο νερό</a:t>
            </a:r>
          </a:p>
          <a:p>
            <a:pPr eaLnBrk="1" hangingPunct="1">
              <a:lnSpc>
                <a:spcPct val="90000"/>
              </a:lnSpc>
            </a:pPr>
            <a:r>
              <a:rPr lang="el-GR" altLang="en-US" sz="2000" dirty="0">
                <a:sym typeface="Symbol" pitchFamily="18" charset="2"/>
              </a:rPr>
              <a:t>Παράγει ιόντα ΟΗ– είτε μέσω διάσπασης είτε μέσω αντίδρασης με νερό</a:t>
            </a:r>
          </a:p>
          <a:p>
            <a:pPr eaLnBrk="1" hangingPunct="1">
              <a:lnSpc>
                <a:spcPct val="90000"/>
              </a:lnSpc>
            </a:pPr>
            <a:r>
              <a:rPr lang="el-GR" altLang="en-US" sz="2000" dirty="0">
                <a:sym typeface="Symbol" pitchFamily="18" charset="2"/>
              </a:rPr>
              <a:t>Καθιερώνεται μια ισορροπία.</a:t>
            </a:r>
            <a:endParaRPr lang="en-US" altLang="en-US" sz="2000" dirty="0">
              <a:sym typeface="Symbol" pitchFamily="18" charset="2"/>
            </a:endParaRPr>
          </a:p>
        </p:txBody>
      </p:sp>
    </p:spTree>
    <p:extLst>
      <p:ext uri="{BB962C8B-B14F-4D97-AF65-F5344CB8AC3E}">
        <p14:creationId xmlns:p14="http://schemas.microsoft.com/office/powerpoint/2010/main" val="3023017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l-GR" dirty="0">
                <a:solidFill>
                  <a:srgbClr val="0070C0"/>
                </a:solidFill>
                <a:ea typeface="ヒラギノ角ゴ Pro W3" pitchFamily="127" charset="-128"/>
                <a:cs typeface="Arial" pitchFamily="34" charset="0"/>
              </a:rPr>
              <a:t>Γενικές τάσεις στην οξύτητα</a:t>
            </a:r>
            <a:endParaRPr lang="en-US" dirty="0">
              <a:solidFill>
                <a:srgbClr val="0070C0"/>
              </a:solidFill>
              <a:ea typeface="ヒラギノ角ゴ Pro W3" pitchFamily="127" charset="-128"/>
              <a:cs typeface="Arial" pitchFamily="34" charset="0"/>
            </a:endParaRPr>
          </a:p>
        </p:txBody>
      </p:sp>
      <p:sp>
        <p:nvSpPr>
          <p:cNvPr id="7" name="Rectangle 3"/>
          <p:cNvSpPr>
            <a:spLocks noGrp="1" noChangeArrowheads="1"/>
          </p:cNvSpPr>
          <p:nvPr>
            <p:ph idx="1"/>
          </p:nvPr>
        </p:nvSpPr>
        <p:spPr>
          <a:xfrm>
            <a:off x="345336" y="937845"/>
            <a:ext cx="8610600" cy="3992373"/>
          </a:xfrm>
        </p:spPr>
        <p:txBody>
          <a:bodyPr lIns="90488" tIns="44450" rIns="90488" bIns="44450"/>
          <a:lstStyle/>
          <a:p>
            <a:pPr eaLnBrk="1" hangingPunct="1"/>
            <a:r>
              <a:rPr lang="el-GR" altLang="en-US" sz="2000" dirty="0"/>
              <a:t>Όσο ισχυρότερο είναι ένα οξύ στη δωρεά ενός πρωτονίου (Η+), τόσο πιο αδύναμη είναι η συζευγμένη βάση στο να δέχεται ένα πρωτόνιο (Η+).</a:t>
            </a:r>
          </a:p>
          <a:p>
            <a:pPr eaLnBrk="1" hangingPunct="1"/>
            <a:r>
              <a:rPr lang="el-GR" altLang="en-US" sz="2000" dirty="0"/>
              <a:t>Μεγαλύτερος αριθμός οξείδωσης = ισχυρότερο </a:t>
            </a:r>
            <a:r>
              <a:rPr lang="el-GR" altLang="en-US" sz="2000" dirty="0" err="1"/>
              <a:t>οξυοξύ</a:t>
            </a:r>
            <a:r>
              <a:rPr lang="el-GR" altLang="en-US" sz="2000" dirty="0"/>
              <a:t>.</a:t>
            </a:r>
            <a:endParaRPr lang="en-US" altLang="en-US" sz="2000" dirty="0"/>
          </a:p>
          <a:p>
            <a:pPr lvl="1" eaLnBrk="1" hangingPunct="1"/>
            <a:r>
              <a:rPr lang="en-US" altLang="en-US" sz="2000" dirty="0"/>
              <a:t>H</a:t>
            </a:r>
            <a:r>
              <a:rPr lang="en-US" altLang="en-US" sz="2000" baseline="-25000" dirty="0"/>
              <a:t>2</a:t>
            </a:r>
            <a:r>
              <a:rPr lang="en-US" altLang="en-US" sz="2000" dirty="0"/>
              <a:t>SO</a:t>
            </a:r>
            <a:r>
              <a:rPr lang="en-US" altLang="en-US" sz="2000" baseline="-25000" dirty="0"/>
              <a:t>4</a:t>
            </a:r>
            <a:r>
              <a:rPr lang="en-US" altLang="en-US" sz="2000" dirty="0"/>
              <a:t> &gt; H</a:t>
            </a:r>
            <a:r>
              <a:rPr lang="en-US" altLang="en-US" sz="2000" baseline="-25000" dirty="0"/>
              <a:t>2</a:t>
            </a:r>
            <a:r>
              <a:rPr lang="en-US" altLang="en-US" sz="2000" dirty="0"/>
              <a:t>SO</a:t>
            </a:r>
            <a:r>
              <a:rPr lang="en-US" altLang="en-US" sz="2000" baseline="-25000" dirty="0"/>
              <a:t>3</a:t>
            </a:r>
            <a:r>
              <a:rPr lang="en-US" altLang="en-US" sz="2000" dirty="0"/>
              <a:t>; HNO</a:t>
            </a:r>
            <a:r>
              <a:rPr lang="en-US" altLang="en-US" sz="2000" baseline="-25000" dirty="0"/>
              <a:t>3</a:t>
            </a:r>
            <a:r>
              <a:rPr lang="en-US" altLang="en-US" sz="2000" dirty="0"/>
              <a:t> &gt; HNO</a:t>
            </a:r>
            <a:r>
              <a:rPr lang="en-US" altLang="en-US" sz="2000" baseline="-25000" dirty="0"/>
              <a:t>2</a:t>
            </a:r>
            <a:endParaRPr lang="en-US" altLang="en-US" sz="2000" dirty="0"/>
          </a:p>
          <a:p>
            <a:pPr eaLnBrk="1" hangingPunct="1"/>
            <a:r>
              <a:rPr lang="el-GR" altLang="en-US" sz="2000" dirty="0" err="1"/>
              <a:t>Κατιόν</a:t>
            </a:r>
            <a:r>
              <a:rPr lang="el-GR" altLang="en-US" sz="2000" dirty="0"/>
              <a:t> ισχυρότερο οξύ από το ουδέτερο μόριο. Ουδέτερο μόριο ισχυρότερο οξύ από το ανιόν</a:t>
            </a:r>
            <a:endParaRPr lang="en-US" altLang="en-US" sz="2000" dirty="0"/>
          </a:p>
          <a:p>
            <a:pPr lvl="1" eaLnBrk="1" hangingPunct="1"/>
            <a:r>
              <a:rPr lang="en-US" altLang="en-US" sz="2000" dirty="0"/>
              <a:t>H</a:t>
            </a:r>
            <a:r>
              <a:rPr lang="en-US" altLang="en-US" sz="2000" baseline="-25000" dirty="0"/>
              <a:t>3</a:t>
            </a:r>
            <a:r>
              <a:rPr lang="en-US" altLang="en-US" sz="2000" dirty="0"/>
              <a:t>O</a:t>
            </a:r>
            <a:r>
              <a:rPr lang="en-US" altLang="en-US" sz="2000" baseline="30000" dirty="0"/>
              <a:t>+</a:t>
            </a:r>
            <a:r>
              <a:rPr lang="en-US" altLang="en-US" sz="2000" dirty="0"/>
              <a:t> &gt; H</a:t>
            </a:r>
            <a:r>
              <a:rPr lang="en-US" altLang="en-US" sz="2000" baseline="-25000" dirty="0"/>
              <a:t>2</a:t>
            </a:r>
            <a:r>
              <a:rPr lang="en-US" altLang="en-US" sz="2000" dirty="0"/>
              <a:t>O &gt; OH</a:t>
            </a:r>
            <a:r>
              <a:rPr lang="en-US" altLang="en-US" sz="2000" baseline="30000" dirty="0">
                <a:cs typeface="Arial" pitchFamily="34" charset="0"/>
              </a:rPr>
              <a:t>–</a:t>
            </a:r>
            <a:r>
              <a:rPr lang="en-US" altLang="en-US" sz="2000" dirty="0"/>
              <a:t>; NH</a:t>
            </a:r>
            <a:r>
              <a:rPr lang="en-US" altLang="en-US" sz="2000" baseline="-25000" dirty="0"/>
              <a:t>4</a:t>
            </a:r>
            <a:r>
              <a:rPr lang="en-US" altLang="en-US" sz="2000" baseline="30000" dirty="0"/>
              <a:t>+</a:t>
            </a:r>
            <a:r>
              <a:rPr lang="en-US" altLang="en-US" sz="2000" dirty="0"/>
              <a:t> &gt; NH</a:t>
            </a:r>
            <a:r>
              <a:rPr lang="en-US" altLang="en-US" sz="2000" baseline="-25000" dirty="0"/>
              <a:t>3</a:t>
            </a:r>
            <a:r>
              <a:rPr lang="en-US" altLang="en-US" sz="2000" dirty="0"/>
              <a:t> &gt; NH</a:t>
            </a:r>
            <a:r>
              <a:rPr lang="en-US" altLang="en-US" sz="2000" baseline="-25000" dirty="0"/>
              <a:t>2</a:t>
            </a:r>
            <a:r>
              <a:rPr lang="en-US" altLang="en-US" sz="2000" baseline="30000" dirty="0">
                <a:cs typeface="Arial" pitchFamily="34" charset="0"/>
              </a:rPr>
              <a:t>−</a:t>
            </a:r>
            <a:endParaRPr lang="el-GR" altLang="en-US" sz="2000" baseline="30000" dirty="0">
              <a:cs typeface="Arial" pitchFamily="34" charset="0"/>
            </a:endParaRPr>
          </a:p>
          <a:p>
            <a:pPr lvl="1" eaLnBrk="1" hangingPunct="1"/>
            <a:endParaRPr lang="el-GR" altLang="en-US" sz="2000" baseline="30000" dirty="0">
              <a:cs typeface="Arial" pitchFamily="34" charset="0"/>
            </a:endParaRPr>
          </a:p>
          <a:p>
            <a:pPr lvl="1" eaLnBrk="1" hangingPunct="1"/>
            <a:r>
              <a:rPr lang="el-GR" altLang="en-US" sz="2000" baseline="30000" dirty="0">
                <a:cs typeface="Arial" pitchFamily="34" charset="0"/>
              </a:rPr>
              <a:t>Τάση στη δύναμη της βάσης αντίθετη</a:t>
            </a:r>
            <a:endParaRPr lang="en-US" altLang="en-US" sz="2000" baseline="30000" dirty="0">
              <a:cs typeface="Arial" pitchFamily="34" charset="0"/>
            </a:endParaRPr>
          </a:p>
        </p:txBody>
      </p:sp>
    </p:spTree>
    <p:extLst>
      <p:ext uri="{BB962C8B-B14F-4D97-AF65-F5344CB8AC3E}">
        <p14:creationId xmlns:p14="http://schemas.microsoft.com/office/powerpoint/2010/main" val="2346917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0070C0"/>
                </a:solidFill>
                <a:ea typeface="+mj-ea"/>
                <a:cs typeface="Arial"/>
              </a:rPr>
              <a:t>Strong Acids: </a:t>
            </a:r>
            <a:r>
              <a:rPr lang="en-US" altLang="en-US" i="1" dirty="0" err="1">
                <a:solidFill>
                  <a:srgbClr val="0070C0"/>
                </a:solidFill>
                <a:ea typeface="+mj-ea"/>
                <a:cs typeface="Arial"/>
              </a:rPr>
              <a:t>K</a:t>
            </a:r>
            <a:r>
              <a:rPr lang="en-US" altLang="en-US" baseline="-25000" dirty="0" err="1">
                <a:solidFill>
                  <a:srgbClr val="0070C0"/>
                </a:solidFill>
                <a:ea typeface="+mj-ea"/>
                <a:cs typeface="Arial"/>
              </a:rPr>
              <a:t>a</a:t>
            </a:r>
            <a:r>
              <a:rPr lang="en-US" altLang="en-US" dirty="0">
                <a:solidFill>
                  <a:srgbClr val="0070C0"/>
                </a:solidFill>
                <a:ea typeface="+mj-ea"/>
                <a:cs typeface="Arial"/>
              </a:rPr>
              <a:t> &gt; 1</a:t>
            </a:r>
            <a:endParaRPr lang="en-US" dirty="0">
              <a:solidFill>
                <a:srgbClr val="0070C0"/>
              </a:solidFill>
              <a:ea typeface="ヒラギノ角ゴ Pro W3" pitchFamily="127" charset="-128"/>
              <a:cs typeface="Arial" pitchFamily="34" charset="0"/>
            </a:endParaRPr>
          </a:p>
        </p:txBody>
      </p:sp>
      <p:sp>
        <p:nvSpPr>
          <p:cNvPr id="6" name="Rectangle 3"/>
          <p:cNvSpPr>
            <a:spLocks noChangeArrowheads="1"/>
          </p:cNvSpPr>
          <p:nvPr/>
        </p:nvSpPr>
        <p:spPr bwMode="auto">
          <a:xfrm>
            <a:off x="347663" y="797170"/>
            <a:ext cx="4505691" cy="520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7472" indent="-347472">
              <a:spcBef>
                <a:spcPct val="20000"/>
              </a:spcBef>
              <a:buSzPct val="120000"/>
            </a:pPr>
            <a:r>
              <a:rPr lang="en-US" altLang="en-US" dirty="0">
                <a:latin typeface="Arial"/>
                <a:cs typeface="Arial"/>
              </a:rPr>
              <a:t>•	</a:t>
            </a:r>
            <a:r>
              <a:rPr lang="el-GR" altLang="en-US" dirty="0">
                <a:latin typeface="Arial"/>
                <a:cs typeface="Arial"/>
              </a:rPr>
              <a:t>Τα ισχυρά οξέα δωρίζουν σχεδόν όλα τα άτομα υδρογόνου τους.</a:t>
            </a:r>
          </a:p>
          <a:p>
            <a:pPr marL="347472" indent="-347472">
              <a:spcBef>
                <a:spcPct val="20000"/>
              </a:spcBef>
              <a:buSzPct val="120000"/>
            </a:pPr>
            <a:r>
              <a:rPr lang="el-GR" altLang="en-US" dirty="0">
                <a:latin typeface="Arial"/>
                <a:cs typeface="Arial"/>
              </a:rPr>
              <a:t>Σχεδόν 100% ιονισμός του μορίου οξέος συμβαίνει στο νερό.</a:t>
            </a:r>
          </a:p>
          <a:p>
            <a:pPr marL="347472" indent="-347472">
              <a:spcBef>
                <a:spcPct val="20000"/>
              </a:spcBef>
              <a:buSzPct val="120000"/>
            </a:pPr>
            <a:r>
              <a:rPr lang="el-GR" altLang="en-US" dirty="0">
                <a:latin typeface="Arial"/>
                <a:cs typeface="Arial"/>
              </a:rPr>
              <a:t>Ισχυρός ηλεκτρολύτης</a:t>
            </a:r>
          </a:p>
          <a:p>
            <a:pPr marL="347472" indent="-347472">
              <a:spcBef>
                <a:spcPct val="20000"/>
              </a:spcBef>
              <a:buSzPct val="120000"/>
            </a:pPr>
            <a:r>
              <a:rPr lang="el-GR" altLang="en-US" dirty="0">
                <a:latin typeface="Arial"/>
                <a:cs typeface="Arial"/>
              </a:rPr>
              <a:t>• [H3O+] = [ισχυρό οξύ]</a:t>
            </a:r>
          </a:p>
          <a:p>
            <a:pPr marL="347472" indent="-347472">
              <a:spcBef>
                <a:spcPct val="20000"/>
              </a:spcBef>
              <a:buSzPct val="120000"/>
            </a:pPr>
            <a:r>
              <a:rPr lang="el-GR" altLang="en-US" dirty="0">
                <a:latin typeface="Arial"/>
                <a:cs typeface="Arial"/>
              </a:rPr>
              <a:t>[HA] = [H+]</a:t>
            </a:r>
          </a:p>
          <a:p>
            <a:pPr marL="347472" indent="-347472">
              <a:spcBef>
                <a:spcPct val="20000"/>
              </a:spcBef>
              <a:buSzPct val="120000"/>
            </a:pPr>
            <a:r>
              <a:rPr lang="el-GR" altLang="en-US" dirty="0">
                <a:latin typeface="Arial"/>
                <a:cs typeface="Arial"/>
              </a:rPr>
              <a:t>Οι αγκύλες δηλώνουν </a:t>
            </a:r>
            <a:r>
              <a:rPr lang="el-GR" altLang="en-US" dirty="0" err="1">
                <a:latin typeface="Arial"/>
                <a:cs typeface="Arial"/>
              </a:rPr>
              <a:t>μοριακότητα</a:t>
            </a:r>
            <a:r>
              <a:rPr lang="el-GR" altLang="en-US" dirty="0">
                <a:latin typeface="Arial"/>
                <a:cs typeface="Arial"/>
              </a:rPr>
              <a:t>.</a:t>
            </a:r>
          </a:p>
          <a:p>
            <a:pPr marL="347472" indent="-347472">
              <a:spcBef>
                <a:spcPct val="20000"/>
              </a:spcBef>
              <a:buSzPct val="120000"/>
            </a:pPr>
            <a:r>
              <a:rPr lang="el-GR" altLang="en-US" dirty="0">
                <a:latin typeface="Arial"/>
                <a:cs typeface="Arial"/>
              </a:rPr>
              <a:t>Υπάρχουν έξι ισχυρά οξέα:</a:t>
            </a:r>
          </a:p>
          <a:p>
            <a:pPr marL="347472" indent="-347472">
              <a:spcBef>
                <a:spcPct val="20000"/>
              </a:spcBef>
              <a:buSzPct val="120000"/>
            </a:pPr>
            <a:r>
              <a:rPr lang="en-US" altLang="en-US" dirty="0">
                <a:latin typeface="+mn-lt"/>
              </a:rPr>
              <a:t>HCl, HBr, HI, HNO</a:t>
            </a:r>
            <a:r>
              <a:rPr lang="en-US" altLang="en-US" baseline="-25000" dirty="0">
                <a:latin typeface="+mn-lt"/>
              </a:rPr>
              <a:t>3</a:t>
            </a:r>
            <a:r>
              <a:rPr lang="en-US" altLang="en-US" dirty="0">
                <a:latin typeface="+mn-lt"/>
              </a:rPr>
              <a:t>, </a:t>
            </a:r>
            <a:br>
              <a:rPr lang="en-US" altLang="en-US" dirty="0">
                <a:latin typeface="+mn-lt"/>
              </a:rPr>
            </a:br>
            <a:r>
              <a:rPr lang="en-US" altLang="en-US" dirty="0">
                <a:latin typeface="+mn-lt"/>
              </a:rPr>
              <a:t>HClO</a:t>
            </a:r>
            <a:r>
              <a:rPr lang="en-US" altLang="en-US" baseline="-25000" dirty="0">
                <a:latin typeface="+mn-lt"/>
              </a:rPr>
              <a:t>4</a:t>
            </a:r>
            <a:r>
              <a:rPr lang="en-US" altLang="en-US" dirty="0">
                <a:latin typeface="+mn-lt"/>
              </a:rPr>
              <a:t>, and H</a:t>
            </a:r>
            <a:r>
              <a:rPr lang="en-US" altLang="en-US" baseline="-25000" dirty="0">
                <a:latin typeface="+mn-lt"/>
              </a:rPr>
              <a:t>2</a:t>
            </a:r>
            <a:r>
              <a:rPr lang="en-US" altLang="en-US" dirty="0">
                <a:latin typeface="+mn-lt"/>
              </a:rPr>
              <a:t>SO</a:t>
            </a:r>
            <a:r>
              <a:rPr lang="en-US" altLang="en-US" baseline="-25000" dirty="0">
                <a:latin typeface="+mn-lt"/>
              </a:rPr>
              <a:t>4</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21616"/>
          <a:stretch/>
        </p:blipFill>
        <p:spPr>
          <a:xfrm>
            <a:off x="4655650" y="1727253"/>
            <a:ext cx="4315968" cy="3268080"/>
          </a:xfrm>
          <a:prstGeom prst="rect">
            <a:avLst/>
          </a:prstGeom>
        </p:spPr>
      </p:pic>
    </p:spTree>
    <p:extLst>
      <p:ext uri="{BB962C8B-B14F-4D97-AF65-F5344CB8AC3E}">
        <p14:creationId xmlns:p14="http://schemas.microsoft.com/office/powerpoint/2010/main" val="2918951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0070C0"/>
                </a:solidFill>
                <a:ea typeface="+mj-ea"/>
                <a:cs typeface="Arial"/>
              </a:rPr>
              <a:t>Weak Acids: </a:t>
            </a:r>
            <a:r>
              <a:rPr lang="en-US" altLang="en-US" i="1" dirty="0" err="1">
                <a:solidFill>
                  <a:srgbClr val="0070C0"/>
                </a:solidFill>
                <a:ea typeface="+mj-ea"/>
                <a:cs typeface="Arial"/>
              </a:rPr>
              <a:t>K</a:t>
            </a:r>
            <a:r>
              <a:rPr lang="en-US" altLang="en-US" baseline="-25000" dirty="0" err="1">
                <a:solidFill>
                  <a:srgbClr val="0070C0"/>
                </a:solidFill>
                <a:ea typeface="+mj-ea"/>
                <a:cs typeface="Arial"/>
              </a:rPr>
              <a:t>a</a:t>
            </a:r>
            <a:r>
              <a:rPr lang="en-US" altLang="en-US" dirty="0">
                <a:solidFill>
                  <a:srgbClr val="0070C0"/>
                </a:solidFill>
                <a:ea typeface="+mj-ea"/>
                <a:cs typeface="Arial"/>
              </a:rPr>
              <a:t> &lt; 1</a:t>
            </a:r>
            <a:endParaRPr lang="en-US" dirty="0">
              <a:solidFill>
                <a:srgbClr val="0070C0"/>
              </a:solidFill>
              <a:ea typeface="ヒラギノ角ゴ Pro W3" pitchFamily="127" charset="-128"/>
              <a:cs typeface="Arial" pitchFamily="34" charset="0"/>
            </a:endParaRPr>
          </a:p>
        </p:txBody>
      </p:sp>
      <p:sp>
        <p:nvSpPr>
          <p:cNvPr id="8" name="Rectangle 3"/>
          <p:cNvSpPr>
            <a:spLocks noChangeArrowheads="1"/>
          </p:cNvSpPr>
          <p:nvPr/>
        </p:nvSpPr>
        <p:spPr bwMode="auto">
          <a:xfrm>
            <a:off x="336918" y="813532"/>
            <a:ext cx="4468812"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0664" lvl="1" indent="-283464">
              <a:spcBef>
                <a:spcPct val="20000"/>
              </a:spcBef>
              <a:buSzPct val="100000"/>
              <a:buFont typeface="Arial" pitchFamily="34" charset="0"/>
              <a:buChar char="–"/>
            </a:pPr>
            <a:r>
              <a:rPr lang="el-GR" altLang="en-US" sz="1800" dirty="0">
                <a:latin typeface="+mn-lt"/>
              </a:rPr>
              <a:t>Τα αδύναμα οξέα δίνουν ένα μικρό κλάσμα (μερικός ιονισμός) των ατόμων υδρογόνου τους.</a:t>
            </a:r>
          </a:p>
          <a:p>
            <a:pPr marL="740664" lvl="1" indent="-283464">
              <a:spcBef>
                <a:spcPct val="20000"/>
              </a:spcBef>
              <a:buSzPct val="100000"/>
              <a:buFont typeface="Arial" pitchFamily="34" charset="0"/>
              <a:buChar char="–"/>
            </a:pPr>
            <a:r>
              <a:rPr lang="el-GR" altLang="en-US" sz="1800" dirty="0">
                <a:latin typeface="+mn-lt"/>
              </a:rPr>
              <a:t>Τα μόρια αδύναμου οξέος δεν δίνουν μεγάλο μέρος των υδρογόνων τους στο νερό.</a:t>
            </a:r>
          </a:p>
          <a:p>
            <a:pPr marL="740664" lvl="1" indent="-283464">
              <a:spcBef>
                <a:spcPct val="20000"/>
              </a:spcBef>
              <a:buSzPct val="100000"/>
              <a:buFont typeface="Arial" pitchFamily="34" charset="0"/>
              <a:buChar char="–"/>
            </a:pPr>
            <a:endParaRPr lang="el-GR" altLang="en-US" sz="1800" dirty="0">
              <a:latin typeface="+mn-lt"/>
            </a:endParaRPr>
          </a:p>
          <a:p>
            <a:pPr marL="740664" lvl="1" indent="-283464">
              <a:spcBef>
                <a:spcPct val="20000"/>
              </a:spcBef>
              <a:buSzPct val="100000"/>
              <a:buFont typeface="Arial" pitchFamily="34" charset="0"/>
              <a:buChar char="–"/>
            </a:pPr>
            <a:r>
              <a:rPr lang="el-GR" altLang="en-US" sz="1800" dirty="0">
                <a:latin typeface="+mn-lt"/>
              </a:rPr>
              <a:t>[H3O+] &lt;&lt; [ασθενές οξύ]</a:t>
            </a:r>
          </a:p>
          <a:p>
            <a:pPr marL="740664" lvl="1" indent="-283464">
              <a:spcBef>
                <a:spcPct val="20000"/>
              </a:spcBef>
              <a:buSzPct val="100000"/>
              <a:buFont typeface="Arial" pitchFamily="34" charset="0"/>
              <a:buChar char="–"/>
            </a:pPr>
            <a:r>
              <a:rPr lang="el-GR" altLang="en-US" sz="1800" dirty="0">
                <a:latin typeface="+mn-lt"/>
              </a:rPr>
              <a:t>Έτσι, το [αδύναμο οξύ] δεν είναι = [Η+] σε διάλυμα.</a:t>
            </a:r>
          </a:p>
          <a:p>
            <a:pPr marL="740664" lvl="1" indent="-283464">
              <a:spcBef>
                <a:spcPct val="20000"/>
              </a:spcBef>
              <a:buSzPct val="100000"/>
              <a:buFont typeface="Arial" pitchFamily="34" charset="0"/>
              <a:buChar char="–"/>
            </a:pPr>
            <a:endParaRPr lang="el-GR" altLang="en-US" sz="1800" dirty="0">
              <a:latin typeface="+mn-lt"/>
            </a:endParaRPr>
          </a:p>
          <a:p>
            <a:pPr marL="740664" lvl="1" indent="-283464">
              <a:spcBef>
                <a:spcPct val="20000"/>
              </a:spcBef>
              <a:buSzPct val="100000"/>
              <a:buFont typeface="Arial" pitchFamily="34" charset="0"/>
              <a:buChar char="–"/>
            </a:pPr>
            <a:r>
              <a:rPr lang="el-GR" altLang="en-US" sz="1800" dirty="0">
                <a:latin typeface="+mn-lt"/>
              </a:rPr>
              <a:t>Παραδείγματα κοινών ασθενών οξέων</a:t>
            </a:r>
          </a:p>
          <a:p>
            <a:pPr marL="740664" lvl="1" indent="-283464">
              <a:spcBef>
                <a:spcPct val="20000"/>
              </a:spcBef>
              <a:buSzPct val="100000"/>
              <a:buFont typeface="Arial" pitchFamily="34" charset="0"/>
              <a:buChar char="–"/>
            </a:pPr>
            <a:endParaRPr lang="el-GR" altLang="en-US" sz="1800" dirty="0">
              <a:latin typeface="+mn-lt"/>
            </a:endParaRPr>
          </a:p>
          <a:p>
            <a:pPr marL="740664" lvl="1" indent="-283464">
              <a:spcBef>
                <a:spcPct val="20000"/>
              </a:spcBef>
              <a:buSzPct val="100000"/>
              <a:buFont typeface="Arial" pitchFamily="34" charset="0"/>
              <a:buChar char="–"/>
            </a:pPr>
            <a:r>
              <a:rPr lang="en-US" altLang="en-US" sz="1800" dirty="0">
                <a:latin typeface="+mn-lt"/>
              </a:rPr>
              <a:t>acetic (ethanoic) acid known as vinegar (CH</a:t>
            </a:r>
            <a:r>
              <a:rPr lang="en-US" altLang="en-US" sz="1800" baseline="-25000" dirty="0">
                <a:latin typeface="+mn-lt"/>
              </a:rPr>
              <a:t>3</a:t>
            </a:r>
            <a:r>
              <a:rPr lang="en-US" altLang="en-US" sz="1800" dirty="0">
                <a:latin typeface="+mn-lt"/>
              </a:rPr>
              <a:t>COOH)</a:t>
            </a:r>
          </a:p>
          <a:p>
            <a:pPr marL="740664" lvl="1" indent="-283464">
              <a:spcBef>
                <a:spcPct val="20000"/>
              </a:spcBef>
              <a:buSzPct val="100000"/>
              <a:buFont typeface="Arial" pitchFamily="34" charset="0"/>
              <a:buChar char="–"/>
            </a:pPr>
            <a:r>
              <a:rPr lang="en-US" altLang="en-US" sz="1800" dirty="0">
                <a:latin typeface="+mn-lt"/>
              </a:rPr>
              <a:t>Carbonic acid (H</a:t>
            </a:r>
            <a:r>
              <a:rPr lang="en-US" altLang="en-US" sz="1800" baseline="-25000" dirty="0">
                <a:latin typeface="+mn-lt"/>
              </a:rPr>
              <a:t>2</a:t>
            </a:r>
            <a:r>
              <a:rPr lang="en-US" altLang="en-US" sz="1800" dirty="0">
                <a:latin typeface="+mn-lt"/>
              </a:rPr>
              <a:t>CO</a:t>
            </a:r>
            <a:r>
              <a:rPr lang="en-US" altLang="en-US" sz="1800" baseline="-25000" dirty="0">
                <a:latin typeface="+mn-lt"/>
              </a:rPr>
              <a:t>3</a:t>
            </a:r>
            <a:r>
              <a:rPr lang="en-US" altLang="en-US" sz="1800" dirty="0">
                <a:latin typeface="+mn-lt"/>
              </a:rPr>
              <a:t>)</a:t>
            </a:r>
          </a:p>
          <a:p>
            <a:pPr marL="740664" lvl="1" indent="-283464">
              <a:spcBef>
                <a:spcPct val="20000"/>
              </a:spcBef>
              <a:buSzPct val="100000"/>
              <a:buFont typeface="Arial" pitchFamily="34" charset="0"/>
              <a:buChar char="–"/>
            </a:pPr>
            <a:r>
              <a:rPr lang="en-US" altLang="en-US" sz="1800" dirty="0">
                <a:latin typeface="+mn-lt"/>
              </a:rPr>
              <a:t>Formic acid, HCOOH</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23076"/>
          <a:stretch/>
        </p:blipFill>
        <p:spPr>
          <a:xfrm>
            <a:off x="4667372" y="1604058"/>
            <a:ext cx="4378698" cy="2862109"/>
          </a:xfrm>
          <a:prstGeom prst="rect">
            <a:avLst/>
          </a:prstGeom>
        </p:spPr>
      </p:pic>
    </p:spTree>
    <p:extLst>
      <p:ext uri="{BB962C8B-B14F-4D97-AF65-F5344CB8AC3E}">
        <p14:creationId xmlns:p14="http://schemas.microsoft.com/office/powerpoint/2010/main" val="1321464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l-GR" dirty="0">
                <a:solidFill>
                  <a:srgbClr val="0070C0"/>
                </a:solidFill>
                <a:ea typeface="ヒラギノ角ゴ Pro W3" pitchFamily="127" charset="-128"/>
                <a:cs typeface="Arial" pitchFamily="34" charset="0"/>
              </a:rPr>
              <a:t>Ισχύς οξέων (</a:t>
            </a:r>
            <a:r>
              <a:rPr lang="el-GR" dirty="0" err="1">
                <a:solidFill>
                  <a:srgbClr val="0070C0"/>
                </a:solidFill>
                <a:ea typeface="ヒラギノ角ゴ Pro W3" pitchFamily="127" charset="-128"/>
                <a:cs typeface="Arial" pitchFamily="34" charset="0"/>
              </a:rPr>
              <a:t>Ka</a:t>
            </a:r>
            <a:r>
              <a:rPr lang="el-GR" dirty="0">
                <a:solidFill>
                  <a:srgbClr val="0070C0"/>
                </a:solidFill>
                <a:ea typeface="ヒラギノ角ゴ Pro W3" pitchFamily="127" charset="-128"/>
                <a:cs typeface="Arial" pitchFamily="34" charset="0"/>
              </a:rPr>
              <a:t>) και βάσεων (</a:t>
            </a:r>
            <a:r>
              <a:rPr lang="el-GR" dirty="0" err="1">
                <a:solidFill>
                  <a:srgbClr val="0070C0"/>
                </a:solidFill>
                <a:ea typeface="ヒラギノ角ゴ Pro W3" pitchFamily="127" charset="-128"/>
                <a:cs typeface="Arial" pitchFamily="34" charset="0"/>
              </a:rPr>
              <a:t>Kb</a:t>
            </a:r>
            <a:r>
              <a:rPr lang="el-GR" dirty="0">
                <a:solidFill>
                  <a:srgbClr val="0070C0"/>
                </a:solidFill>
                <a:ea typeface="ヒラギノ角ゴ Pro W3" pitchFamily="127" charset="-128"/>
                <a:cs typeface="Arial" pitchFamily="34" charset="0"/>
              </a:rPr>
              <a:t>)</a:t>
            </a:r>
            <a:endParaRPr lang="en-US" dirty="0">
              <a:solidFill>
                <a:srgbClr val="0070C0"/>
              </a:solidFill>
              <a:ea typeface="ヒラギノ角ゴ Pro W3" pitchFamily="127" charset="-128"/>
              <a:cs typeface="Arial" pitchFamily="34" charset="0"/>
            </a:endParaRPr>
          </a:p>
        </p:txBody>
      </p:sp>
      <p:sp>
        <p:nvSpPr>
          <p:cNvPr id="5" name="Rectangle 3"/>
          <p:cNvSpPr>
            <a:spLocks noGrp="1" noChangeArrowheads="1"/>
          </p:cNvSpPr>
          <p:nvPr>
            <p:ph idx="1"/>
          </p:nvPr>
        </p:nvSpPr>
        <p:spPr>
          <a:xfrm>
            <a:off x="347051" y="827208"/>
            <a:ext cx="8485967" cy="4378122"/>
          </a:xfrm>
        </p:spPr>
        <p:txBody>
          <a:bodyPr lIns="90488" tIns="44450" rIns="90488" bIns="44450"/>
          <a:lstStyle/>
          <a:p>
            <a:pPr algn="ctr" eaLnBrk="1" hangingPunct="1">
              <a:lnSpc>
                <a:spcPct val="95000"/>
              </a:lnSpc>
              <a:spcBef>
                <a:spcPct val="0"/>
              </a:spcBef>
              <a:buFontTx/>
              <a:buNone/>
              <a:defRPr/>
            </a:pPr>
            <a:endParaRPr lang="en-US" altLang="en-US" sz="2000" dirty="0">
              <a:solidFill>
                <a:schemeClr val="accent2"/>
              </a:solidFill>
            </a:endParaRPr>
          </a:p>
          <a:p>
            <a:pPr algn="ctr" eaLnBrk="1" hangingPunct="1">
              <a:lnSpc>
                <a:spcPct val="95000"/>
              </a:lnSpc>
              <a:spcBef>
                <a:spcPct val="0"/>
              </a:spcBef>
              <a:buFontTx/>
              <a:buNone/>
              <a:defRPr/>
            </a:pPr>
            <a:r>
              <a:rPr lang="el-GR" altLang="en-US" sz="2000" b="1" dirty="0">
                <a:solidFill>
                  <a:srgbClr val="C00000"/>
                </a:solidFill>
              </a:rPr>
              <a:t>Συνήθως, η ισχύς οξέος ή βάσης μετριέται με τον προσδιορισμό της </a:t>
            </a:r>
            <a:r>
              <a:rPr lang="el-GR" altLang="en-US" sz="2000" b="1" dirty="0" err="1">
                <a:solidFill>
                  <a:srgbClr val="C00000"/>
                </a:solidFill>
              </a:rPr>
              <a:t>σταθεράς</a:t>
            </a:r>
            <a:r>
              <a:rPr lang="el-GR" altLang="en-US" sz="2000" b="1" dirty="0">
                <a:solidFill>
                  <a:srgbClr val="C00000"/>
                </a:solidFill>
              </a:rPr>
              <a:t> ισορροπίας της αντίδρασης μιας ουσίας με το νερό.</a:t>
            </a:r>
          </a:p>
          <a:p>
            <a:pPr algn="ctr" eaLnBrk="1" hangingPunct="1">
              <a:lnSpc>
                <a:spcPct val="95000"/>
              </a:lnSpc>
              <a:spcBef>
                <a:spcPct val="0"/>
              </a:spcBef>
              <a:buFontTx/>
              <a:buNone/>
              <a:defRPr/>
            </a:pPr>
            <a:r>
              <a:rPr lang="en-US" altLang="en-US" sz="2000" b="1" dirty="0" err="1">
                <a:solidFill>
                  <a:srgbClr val="C00000"/>
                </a:solidFill>
              </a:rPr>
              <a:t>HAcid</a:t>
            </a:r>
            <a:r>
              <a:rPr lang="en-US" altLang="en-US" sz="2000" b="1" dirty="0">
                <a:solidFill>
                  <a:srgbClr val="C00000"/>
                </a:solidFill>
              </a:rPr>
              <a:t> </a:t>
            </a:r>
            <a:r>
              <a:rPr lang="en-US" altLang="en-US" sz="2000" dirty="0">
                <a:solidFill>
                  <a:srgbClr val="C00000"/>
                </a:solidFill>
              </a:rPr>
              <a:t>+ </a:t>
            </a:r>
            <a:r>
              <a:rPr lang="en-US" altLang="en-US" sz="2000" b="1" dirty="0">
                <a:solidFill>
                  <a:srgbClr val="C00000"/>
                </a:solidFill>
              </a:rPr>
              <a:t>H</a:t>
            </a:r>
            <a:r>
              <a:rPr lang="en-US" altLang="en-US" sz="2000" b="1" baseline="-25000" dirty="0">
                <a:solidFill>
                  <a:srgbClr val="C00000"/>
                </a:solidFill>
              </a:rPr>
              <a:t>2</a:t>
            </a:r>
            <a:r>
              <a:rPr lang="en-US" altLang="en-US" sz="2000" b="1" dirty="0">
                <a:solidFill>
                  <a:srgbClr val="C00000"/>
                </a:solidFill>
              </a:rPr>
              <a:t>O       Acid</a:t>
            </a:r>
            <a:r>
              <a:rPr lang="en-US" altLang="en-US" sz="2000" b="1" baseline="30000" dirty="0">
                <a:solidFill>
                  <a:srgbClr val="C00000"/>
                </a:solidFill>
                <a:cs typeface="Arial" charset="0"/>
              </a:rPr>
              <a:t>−</a:t>
            </a:r>
            <a:r>
              <a:rPr lang="en-US" altLang="en-US" sz="2000" b="1" dirty="0">
                <a:solidFill>
                  <a:srgbClr val="C00000"/>
                </a:solidFill>
              </a:rPr>
              <a:t> + H</a:t>
            </a:r>
            <a:r>
              <a:rPr lang="en-US" altLang="en-US" sz="2000" b="1" baseline="-25000" dirty="0">
                <a:solidFill>
                  <a:srgbClr val="C00000"/>
                </a:solidFill>
              </a:rPr>
              <a:t>3</a:t>
            </a:r>
            <a:r>
              <a:rPr lang="en-US" altLang="en-US" sz="2000" b="1" dirty="0">
                <a:solidFill>
                  <a:srgbClr val="C00000"/>
                </a:solidFill>
              </a:rPr>
              <a:t>O</a:t>
            </a:r>
            <a:r>
              <a:rPr lang="en-US" altLang="en-US" sz="2000" b="1" baseline="30000" dirty="0">
                <a:solidFill>
                  <a:srgbClr val="C00000"/>
                </a:solidFill>
              </a:rPr>
              <a:t>+</a:t>
            </a:r>
          </a:p>
          <a:p>
            <a:pPr algn="ctr" eaLnBrk="1" hangingPunct="1">
              <a:lnSpc>
                <a:spcPct val="95000"/>
              </a:lnSpc>
              <a:spcBef>
                <a:spcPct val="0"/>
              </a:spcBef>
              <a:buFontTx/>
              <a:buNone/>
              <a:defRPr/>
            </a:pPr>
            <a:endParaRPr lang="en-US" altLang="en-US" sz="2000" baseline="30000" dirty="0"/>
          </a:p>
          <a:p>
            <a:pPr algn="ctr" eaLnBrk="1" hangingPunct="1">
              <a:lnSpc>
                <a:spcPct val="95000"/>
              </a:lnSpc>
              <a:spcBef>
                <a:spcPct val="0"/>
              </a:spcBef>
              <a:buFontTx/>
              <a:buNone/>
              <a:defRPr/>
            </a:pPr>
            <a:r>
              <a:rPr lang="en-US" altLang="en-US" sz="2000" b="1" dirty="0">
                <a:solidFill>
                  <a:srgbClr val="3333CC"/>
                </a:solidFill>
              </a:rPr>
              <a:t>Base: + H</a:t>
            </a:r>
            <a:r>
              <a:rPr lang="en-US" altLang="en-US" sz="2000" b="1" baseline="-25000" dirty="0">
                <a:solidFill>
                  <a:srgbClr val="3333CC"/>
                </a:solidFill>
              </a:rPr>
              <a:t>2</a:t>
            </a:r>
            <a:r>
              <a:rPr lang="en-US" altLang="en-US" sz="2000" b="1" dirty="0">
                <a:solidFill>
                  <a:srgbClr val="3333CC"/>
                </a:solidFill>
              </a:rPr>
              <a:t>O       </a:t>
            </a:r>
            <a:r>
              <a:rPr lang="en-US" altLang="en-US" sz="2000" b="1" dirty="0" err="1">
                <a:solidFill>
                  <a:srgbClr val="3333CC"/>
                </a:solidFill>
              </a:rPr>
              <a:t>HBase</a:t>
            </a:r>
            <a:r>
              <a:rPr lang="en-US" altLang="en-US" sz="2000" b="1" baseline="30000" dirty="0">
                <a:solidFill>
                  <a:srgbClr val="3333CC"/>
                </a:solidFill>
              </a:rPr>
              <a:t>+</a:t>
            </a:r>
            <a:r>
              <a:rPr lang="en-US" altLang="en-US" sz="2000" b="1" dirty="0">
                <a:solidFill>
                  <a:srgbClr val="3333CC"/>
                </a:solidFill>
              </a:rPr>
              <a:t> + OH</a:t>
            </a:r>
            <a:r>
              <a:rPr lang="en-US" altLang="en-US" sz="2000" b="1" baseline="30000" dirty="0">
                <a:solidFill>
                  <a:srgbClr val="3333CC"/>
                </a:solidFill>
                <a:cs typeface="Arial" charset="0"/>
              </a:rPr>
              <a:t>−</a:t>
            </a:r>
            <a:endParaRPr lang="en-US" altLang="en-US" sz="2000" b="1" dirty="0">
              <a:solidFill>
                <a:srgbClr val="3333CC"/>
              </a:solidFill>
              <a:cs typeface="Arial" charset="0"/>
            </a:endParaRPr>
          </a:p>
          <a:p>
            <a:pPr marL="0" indent="0" eaLnBrk="1" hangingPunct="1">
              <a:lnSpc>
                <a:spcPct val="95000"/>
              </a:lnSpc>
              <a:spcBef>
                <a:spcPct val="0"/>
              </a:spcBef>
              <a:buFontTx/>
              <a:buNone/>
              <a:defRPr/>
            </a:pPr>
            <a:r>
              <a:rPr lang="el-GR" altLang="en-US" sz="2000" dirty="0"/>
              <a:t>Όσο πιο μακριά βρίσκεται η θέση ισορροπίας προς τα προϊόντα, τόσο ισχυρότερο είναι το οξύ ή η βάση.</a:t>
            </a:r>
            <a:endParaRPr lang="en-US" altLang="en-US" sz="2000" dirty="0"/>
          </a:p>
          <a:p>
            <a:pPr marL="0" indent="0" eaLnBrk="1" hangingPunct="1">
              <a:lnSpc>
                <a:spcPct val="95000"/>
              </a:lnSpc>
              <a:spcBef>
                <a:spcPct val="0"/>
              </a:spcBef>
              <a:buFontTx/>
              <a:buNone/>
              <a:defRPr/>
            </a:pPr>
            <a:endParaRPr lang="en-US" altLang="en-US" sz="2000" dirty="0"/>
          </a:p>
          <a:p>
            <a:pPr lvl="1" eaLnBrk="1" hangingPunct="1">
              <a:lnSpc>
                <a:spcPct val="95000"/>
              </a:lnSpc>
              <a:spcBef>
                <a:spcPct val="0"/>
              </a:spcBef>
              <a:defRPr/>
            </a:pPr>
            <a:r>
              <a:rPr lang="en-US" altLang="en-US" sz="2000" dirty="0"/>
              <a:t>For example: </a:t>
            </a:r>
            <a:r>
              <a:rPr lang="en-US" altLang="en-US" sz="2000" i="1" dirty="0"/>
              <a:t>K</a:t>
            </a:r>
            <a:r>
              <a:rPr lang="en-US" altLang="en-US" sz="2000" baseline="-25000" dirty="0"/>
              <a:t>a</a:t>
            </a:r>
            <a:r>
              <a:rPr lang="en-US" altLang="en-US" sz="2000" dirty="0"/>
              <a:t> of HClO</a:t>
            </a:r>
            <a:r>
              <a:rPr lang="en-US" altLang="en-US" sz="2000" baseline="-25000" dirty="0"/>
              <a:t>2</a:t>
            </a:r>
            <a:r>
              <a:rPr lang="en-US" altLang="en-US" sz="2000" dirty="0"/>
              <a:t> is 1.1 x 10</a:t>
            </a:r>
            <a:r>
              <a:rPr lang="en-US" altLang="en-US" sz="2000" baseline="30000" dirty="0"/>
              <a:t>–2</a:t>
            </a:r>
            <a:r>
              <a:rPr lang="en-US" altLang="en-US" sz="2000" dirty="0"/>
              <a:t> &amp; </a:t>
            </a:r>
            <a:r>
              <a:rPr lang="en-US" altLang="en-US" sz="2000" i="1" dirty="0"/>
              <a:t>K</a:t>
            </a:r>
            <a:r>
              <a:rPr lang="en-US" altLang="en-US" sz="2000" baseline="-25000" dirty="0"/>
              <a:t>a</a:t>
            </a:r>
            <a:r>
              <a:rPr lang="en-US" altLang="en-US" sz="2000" dirty="0"/>
              <a:t> of HCN is 4.9 x 10</a:t>
            </a:r>
            <a:r>
              <a:rPr lang="en-US" altLang="en-US" sz="2000" baseline="30000" dirty="0"/>
              <a:t>–10</a:t>
            </a:r>
            <a:r>
              <a:rPr lang="en-US" altLang="en-US" sz="2000" dirty="0"/>
              <a:t>. HClO</a:t>
            </a:r>
            <a:r>
              <a:rPr lang="en-US" altLang="en-US" sz="2000" baseline="-25000" dirty="0"/>
              <a:t>2</a:t>
            </a:r>
            <a:r>
              <a:rPr lang="en-US" altLang="en-US" sz="2000" dirty="0"/>
              <a:t> is a stronger acid than HCN.</a:t>
            </a:r>
          </a:p>
          <a:p>
            <a:pPr eaLnBrk="1" hangingPunct="1">
              <a:lnSpc>
                <a:spcPct val="95000"/>
              </a:lnSpc>
              <a:spcBef>
                <a:spcPct val="0"/>
              </a:spcBef>
              <a:defRPr/>
            </a:pPr>
            <a:endParaRPr lang="en-US" altLang="en-US" sz="2000" dirty="0"/>
          </a:p>
          <a:p>
            <a:pPr eaLnBrk="1" hangingPunct="1">
              <a:lnSpc>
                <a:spcPct val="95000"/>
              </a:lnSpc>
              <a:spcBef>
                <a:spcPct val="0"/>
              </a:spcBef>
              <a:defRPr/>
            </a:pPr>
            <a:r>
              <a:rPr lang="el-GR" altLang="en-US" sz="2000" dirty="0"/>
              <a:t>Η θέση ισορροπίας εξαρτάται από τη δύναμη έλξης μεταξύ της μορφής βάσης και του Η+.</a:t>
            </a:r>
          </a:p>
          <a:p>
            <a:pPr eaLnBrk="1" hangingPunct="1">
              <a:lnSpc>
                <a:spcPct val="95000"/>
              </a:lnSpc>
              <a:spcBef>
                <a:spcPct val="0"/>
              </a:spcBef>
              <a:defRPr/>
            </a:pPr>
            <a:r>
              <a:rPr lang="el-GR" altLang="en-US" sz="2000" dirty="0"/>
              <a:t>Ισχυρότερη έλξη σημαίνει ισχυρότερη βάση ή ασθενέστερο οξύ.</a:t>
            </a:r>
            <a:endParaRPr lang="en-US" altLang="en-US" sz="2000" dirty="0"/>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705" y="2294765"/>
            <a:ext cx="40957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489" y="1781691"/>
            <a:ext cx="40957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901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0070C0"/>
                </a:solidFill>
                <a:ea typeface="+mj-ea"/>
                <a:cs typeface="Arial"/>
              </a:rPr>
              <a:t> </a:t>
            </a:r>
            <a:r>
              <a:rPr lang="en-US" altLang="en-US" i="1" dirty="0">
                <a:solidFill>
                  <a:srgbClr val="0070C0"/>
                </a:solidFill>
                <a:ea typeface="+mj-ea"/>
                <a:cs typeface="Arial"/>
              </a:rPr>
              <a:t>K</a:t>
            </a:r>
            <a:r>
              <a:rPr lang="en-US" altLang="en-US" baseline="-25000" dirty="0">
                <a:solidFill>
                  <a:srgbClr val="0070C0"/>
                </a:solidFill>
                <a:ea typeface="+mj-ea"/>
                <a:cs typeface="Arial"/>
              </a:rPr>
              <a:t>a</a:t>
            </a:r>
            <a:endParaRPr lang="en-US" dirty="0">
              <a:solidFill>
                <a:srgbClr val="0070C0"/>
              </a:solidFill>
              <a:ea typeface="ヒラギノ角ゴ Pro W3" pitchFamily="127" charset="-128"/>
              <a:cs typeface="Arial" pitchFamily="34" charset="0"/>
            </a:endParaRPr>
          </a:p>
        </p:txBody>
      </p:sp>
      <p:sp>
        <p:nvSpPr>
          <p:cNvPr id="8" name="Rectangle 3"/>
          <p:cNvSpPr>
            <a:spLocks noGrp="1" noChangeArrowheads="1"/>
          </p:cNvSpPr>
          <p:nvPr>
            <p:ph idx="1"/>
          </p:nvPr>
        </p:nvSpPr>
        <p:spPr>
          <a:xfrm>
            <a:off x="342900" y="1101969"/>
            <a:ext cx="8001000" cy="1973361"/>
          </a:xfrm>
        </p:spPr>
        <p:txBody>
          <a:bodyPr lIns="90488" tIns="44450" rIns="90488" bIns="44450"/>
          <a:lstStyle/>
          <a:p>
            <a:pPr algn="ctr" eaLnBrk="1" hangingPunct="1">
              <a:lnSpc>
                <a:spcPct val="90000"/>
              </a:lnSpc>
              <a:buFontTx/>
              <a:buNone/>
              <a:defRPr/>
            </a:pPr>
            <a:r>
              <a:rPr lang="el-GR" altLang="en-US" sz="2400" dirty="0">
                <a:solidFill>
                  <a:schemeClr val="accent2"/>
                </a:solidFill>
              </a:rPr>
              <a:t>Η ισχύς του οξέος μετριέται από το μέγεθος της </a:t>
            </a:r>
            <a:r>
              <a:rPr lang="el-GR" altLang="en-US" sz="2400" dirty="0" err="1">
                <a:solidFill>
                  <a:schemeClr val="accent2"/>
                </a:solidFill>
              </a:rPr>
              <a:t>σταθεράς</a:t>
            </a:r>
            <a:r>
              <a:rPr lang="el-GR" altLang="en-US" sz="2400" dirty="0">
                <a:solidFill>
                  <a:schemeClr val="accent2"/>
                </a:solidFill>
              </a:rPr>
              <a:t> ισορροπίας όταν αντιδρά με το H2O.</a:t>
            </a:r>
            <a:endParaRPr lang="en-US" altLang="en-US" sz="2400" dirty="0">
              <a:solidFill>
                <a:schemeClr val="accent2"/>
              </a:solidFill>
            </a:endParaRPr>
          </a:p>
          <a:p>
            <a:pPr marL="0" indent="0" eaLnBrk="1" hangingPunct="1">
              <a:lnSpc>
                <a:spcPct val="90000"/>
              </a:lnSpc>
              <a:buFontTx/>
              <a:buNone/>
              <a:defRPr/>
            </a:pPr>
            <a:endParaRPr lang="en-US" altLang="en-US" sz="2400" dirty="0"/>
          </a:p>
          <a:p>
            <a:pPr eaLnBrk="1" hangingPunct="1">
              <a:lnSpc>
                <a:spcPct val="90000"/>
              </a:lnSpc>
              <a:defRPr/>
            </a:pPr>
            <a:endParaRPr lang="en-US" altLang="en-US" sz="2400" dirty="0"/>
          </a:p>
          <a:p>
            <a:pPr eaLnBrk="1" hangingPunct="1">
              <a:lnSpc>
                <a:spcPct val="90000"/>
              </a:lnSpc>
              <a:defRPr/>
            </a:pPr>
            <a:endParaRPr lang="en-US" altLang="en-US" sz="24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1155" y="3827282"/>
            <a:ext cx="5703216" cy="191582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4868" y="2077902"/>
            <a:ext cx="5914263" cy="1078611"/>
          </a:xfrm>
          <a:prstGeom prst="rect">
            <a:avLst/>
          </a:prstGeom>
        </p:spPr>
      </p:pic>
    </p:spTree>
    <p:extLst>
      <p:ext uri="{BB962C8B-B14F-4D97-AF65-F5344CB8AC3E}">
        <p14:creationId xmlns:p14="http://schemas.microsoft.com/office/powerpoint/2010/main" val="969657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dirty="0">
                <a:solidFill>
                  <a:srgbClr val="0070C0"/>
                </a:solidFill>
                <a:cs typeface="Arial" pitchFamily="34" charset="0"/>
              </a:rPr>
              <a:t>Table of Common Acids &amp; Their Uses</a:t>
            </a:r>
            <a:endParaRPr lang="en-US" dirty="0">
              <a:solidFill>
                <a:srgbClr val="0070C0"/>
              </a:solidFill>
              <a:ea typeface="ヒラギノ角ゴ Pro W3" pitchFamily="127" charset="-128"/>
              <a:cs typeface="Arial"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3170"/>
          <a:stretch/>
        </p:blipFill>
        <p:spPr>
          <a:xfrm>
            <a:off x="304800" y="984738"/>
            <a:ext cx="8534400" cy="5005519"/>
          </a:xfrm>
          <a:prstGeom prst="rect">
            <a:avLst/>
          </a:prstGeom>
        </p:spPr>
      </p:pic>
    </p:spTree>
    <p:extLst>
      <p:ext uri="{BB962C8B-B14F-4D97-AF65-F5344CB8AC3E}">
        <p14:creationId xmlns:p14="http://schemas.microsoft.com/office/powerpoint/2010/main" val="5921042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l-GR" altLang="en-US" dirty="0">
                <a:solidFill>
                  <a:srgbClr val="0070C0"/>
                </a:solidFill>
                <a:ea typeface="+mj-ea"/>
                <a:cs typeface="Arial"/>
              </a:rPr>
              <a:t>Πίνακας Σταθερών Ιονισμού Οξέος, Κα</a:t>
            </a:r>
            <a:endParaRPr lang="en-US" altLang="en-US" dirty="0">
              <a:solidFill>
                <a:srgbClr val="0070C0"/>
              </a:solidFill>
              <a:ea typeface="+mj-ea"/>
              <a:cs typeface="Aria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546"/>
          <a:stretch/>
        </p:blipFill>
        <p:spPr>
          <a:xfrm>
            <a:off x="1280248" y="618881"/>
            <a:ext cx="6586679" cy="5753095"/>
          </a:xfrm>
          <a:prstGeom prst="rect">
            <a:avLst/>
          </a:prstGeom>
        </p:spPr>
      </p:pic>
    </p:spTree>
    <p:extLst>
      <p:ext uri="{BB962C8B-B14F-4D97-AF65-F5344CB8AC3E}">
        <p14:creationId xmlns:p14="http://schemas.microsoft.com/office/powerpoint/2010/main" val="2842008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l-GR" altLang="en-US" dirty="0" err="1">
                <a:solidFill>
                  <a:srgbClr val="0070C0"/>
                </a:solidFill>
                <a:ea typeface="+mj-ea"/>
                <a:cs typeface="Arial"/>
              </a:rPr>
              <a:t>Αυτοϊονισμός</a:t>
            </a:r>
            <a:r>
              <a:rPr lang="el-GR" altLang="en-US" dirty="0">
                <a:solidFill>
                  <a:srgbClr val="0070C0"/>
                </a:solidFill>
                <a:ea typeface="+mj-ea"/>
                <a:cs typeface="Arial"/>
              </a:rPr>
              <a:t> Νερού</a:t>
            </a:r>
            <a:endParaRPr lang="en-US" altLang="en-US" dirty="0">
              <a:solidFill>
                <a:srgbClr val="0070C0"/>
              </a:solidFill>
              <a:ea typeface="+mj-ea"/>
              <a:cs typeface="Arial"/>
            </a:endParaRPr>
          </a:p>
        </p:txBody>
      </p:sp>
      <p:sp>
        <p:nvSpPr>
          <p:cNvPr id="4" name="Rectangle 3"/>
          <p:cNvSpPr>
            <a:spLocks noGrp="1" noChangeArrowheads="1"/>
          </p:cNvSpPr>
          <p:nvPr>
            <p:ph idx="1"/>
          </p:nvPr>
        </p:nvSpPr>
        <p:spPr>
          <a:xfrm>
            <a:off x="340702" y="799490"/>
            <a:ext cx="8716963" cy="5482014"/>
          </a:xfrm>
        </p:spPr>
        <p:txBody>
          <a:bodyPr lIns="90488" tIns="44450" rIns="90488" bIns="44450"/>
          <a:lstStyle/>
          <a:p>
            <a:pPr eaLnBrk="1" hangingPunct="1"/>
            <a:r>
              <a:rPr lang="el-GR" altLang="en-US" sz="2400" dirty="0"/>
              <a:t>Το νερό είναι </a:t>
            </a:r>
            <a:r>
              <a:rPr lang="el-GR" altLang="en-US" sz="2400" dirty="0" err="1"/>
              <a:t>αμφοτερικό</a:t>
            </a:r>
            <a:r>
              <a:rPr lang="el-GR" altLang="en-US" sz="2400" dirty="0"/>
              <a:t>. μπορεί να λειτουργήσει είτε ως οξύ είτε ως βάση.</a:t>
            </a:r>
          </a:p>
          <a:p>
            <a:pPr eaLnBrk="1" hangingPunct="1"/>
            <a:r>
              <a:rPr lang="el-GR" altLang="en-US" sz="2400" dirty="0"/>
              <a:t>Επομένως, πρέπει να υπάρχουν μερικά ιόντα.</a:t>
            </a:r>
          </a:p>
          <a:p>
            <a:pPr eaLnBrk="1" hangingPunct="1"/>
            <a:endParaRPr lang="el-GR" altLang="en-US" sz="2400" dirty="0"/>
          </a:p>
          <a:p>
            <a:pPr eaLnBrk="1" hangingPunct="1"/>
            <a:r>
              <a:rPr lang="el-GR" altLang="en-US" sz="2400" dirty="0"/>
              <a:t>Περίπου δύο από κάθε ένα δισεκατομμύριο μόρια νερού σχηματίζουν ιόντα μέσω μιας διαδικασίας που ονομάζεται </a:t>
            </a:r>
            <a:r>
              <a:rPr lang="el-GR" altLang="en-US" sz="2400" dirty="0" err="1"/>
              <a:t>αυτοιονισμός</a:t>
            </a:r>
            <a:r>
              <a:rPr lang="el-GR" altLang="en-US" sz="2400" dirty="0"/>
              <a:t>.</a:t>
            </a:r>
            <a:endParaRPr lang="en-US" altLang="en-US" sz="2400" dirty="0"/>
          </a:p>
          <a:p>
            <a:pPr algn="ctr" eaLnBrk="1" hangingPunct="1">
              <a:buFontTx/>
              <a:buNone/>
            </a:pPr>
            <a:r>
              <a:rPr lang="en-US" altLang="en-US" sz="2400" b="1" dirty="0"/>
              <a:t>H</a:t>
            </a:r>
            <a:r>
              <a:rPr lang="en-US" altLang="en-US" sz="2400" b="1" baseline="-25000" dirty="0"/>
              <a:t>2</a:t>
            </a:r>
            <a:r>
              <a:rPr lang="en-US" altLang="en-US" sz="2400" b="1" dirty="0"/>
              <a:t>O       H</a:t>
            </a:r>
            <a:r>
              <a:rPr lang="en-US" altLang="en-US" sz="2400" b="1" baseline="30000" dirty="0"/>
              <a:t>+</a:t>
            </a:r>
            <a:r>
              <a:rPr lang="en-US" altLang="en-US" sz="2400" b="1" dirty="0"/>
              <a:t> + OH</a:t>
            </a:r>
            <a:r>
              <a:rPr lang="en-US" altLang="en-US" sz="2400" b="1" baseline="30000" dirty="0">
                <a:cs typeface="Times New Roman" pitchFamily="18" charset="0"/>
              </a:rPr>
              <a:t>–</a:t>
            </a:r>
            <a:endParaRPr lang="en-US" altLang="en-US" sz="2400" b="1" dirty="0"/>
          </a:p>
          <a:p>
            <a:pPr algn="ctr" eaLnBrk="1" hangingPunct="1">
              <a:buFontTx/>
              <a:buNone/>
            </a:pPr>
            <a:r>
              <a:rPr lang="en-US" altLang="en-US" sz="2400" b="1" dirty="0"/>
              <a:t>H</a:t>
            </a:r>
            <a:r>
              <a:rPr lang="en-US" altLang="en-US" sz="2400" b="1" baseline="-25000" dirty="0"/>
              <a:t>2</a:t>
            </a:r>
            <a:r>
              <a:rPr lang="en-US" altLang="en-US" sz="2400" b="1" dirty="0"/>
              <a:t>O + H</a:t>
            </a:r>
            <a:r>
              <a:rPr lang="en-US" altLang="en-US" sz="2400" b="1" baseline="-25000" dirty="0"/>
              <a:t>2</a:t>
            </a:r>
            <a:r>
              <a:rPr lang="en-US" altLang="en-US" sz="2400" b="1" dirty="0"/>
              <a:t>O       H</a:t>
            </a:r>
            <a:r>
              <a:rPr lang="en-US" altLang="en-US" sz="2400" b="1" baseline="-25000" dirty="0"/>
              <a:t>3</a:t>
            </a:r>
            <a:r>
              <a:rPr lang="en-US" altLang="en-US" sz="2400" b="1" dirty="0"/>
              <a:t>O</a:t>
            </a:r>
            <a:r>
              <a:rPr lang="en-US" altLang="en-US" sz="2400" b="1" baseline="30000" dirty="0"/>
              <a:t>+</a:t>
            </a:r>
            <a:r>
              <a:rPr lang="en-US" altLang="en-US" sz="2400" b="1" dirty="0"/>
              <a:t> + OH</a:t>
            </a:r>
            <a:r>
              <a:rPr lang="en-US" altLang="en-US" sz="2400" b="1" baseline="30000" dirty="0">
                <a:cs typeface="Times New Roman" pitchFamily="18" charset="0"/>
              </a:rPr>
              <a:t>–</a:t>
            </a:r>
            <a:endParaRPr lang="en-US" altLang="en-US" sz="2400" b="1" baseline="30000" dirty="0"/>
          </a:p>
          <a:p>
            <a:pPr eaLnBrk="1" hangingPunct="1"/>
            <a:endParaRPr lang="en-US" altLang="en-US" sz="2400" dirty="0"/>
          </a:p>
          <a:p>
            <a:pPr eaLnBrk="1" hangingPunct="1"/>
            <a:r>
              <a:rPr lang="en-US" altLang="en-US" sz="2400" dirty="0"/>
              <a:t>All aqueous solutions contain </a:t>
            </a:r>
            <a:r>
              <a:rPr lang="en-US" altLang="en-US" sz="2400" b="1" dirty="0"/>
              <a:t>both</a:t>
            </a:r>
            <a:r>
              <a:rPr lang="en-US" altLang="en-US" sz="2400" dirty="0"/>
              <a:t> H</a:t>
            </a:r>
            <a:r>
              <a:rPr lang="en-US" altLang="en-US" sz="2400" baseline="-25000" dirty="0"/>
              <a:t>3</a:t>
            </a:r>
            <a:r>
              <a:rPr lang="en-US" altLang="en-US" sz="2400" dirty="0"/>
              <a:t>O</a:t>
            </a:r>
            <a:r>
              <a:rPr lang="en-US" altLang="en-US" sz="2400" baseline="30000" dirty="0"/>
              <a:t>+</a:t>
            </a:r>
            <a:r>
              <a:rPr lang="en-US" altLang="en-US" sz="2400" dirty="0"/>
              <a:t> and OH</a:t>
            </a:r>
            <a:r>
              <a:rPr lang="en-US" altLang="en-US" sz="2400" baseline="30000" dirty="0">
                <a:cs typeface="Times New Roman" pitchFamily="18" charset="0"/>
              </a:rPr>
              <a:t>–</a:t>
            </a:r>
            <a:r>
              <a:rPr lang="en-US" altLang="en-US" sz="2400" dirty="0">
                <a:cs typeface="Times New Roman" pitchFamily="18" charset="0"/>
              </a:rPr>
              <a:t>.</a:t>
            </a:r>
            <a:endParaRPr lang="en-US" altLang="en-US" sz="2400" dirty="0"/>
          </a:p>
          <a:p>
            <a:pPr lvl="1" eaLnBrk="1" hangingPunct="1"/>
            <a:r>
              <a:rPr lang="en-US" altLang="en-US" sz="2200" dirty="0"/>
              <a:t>The concentrations of H</a:t>
            </a:r>
            <a:r>
              <a:rPr lang="en-US" altLang="en-US" sz="2200" baseline="-25000" dirty="0"/>
              <a:t>3</a:t>
            </a:r>
            <a:r>
              <a:rPr lang="en-US" altLang="en-US" sz="2200" dirty="0"/>
              <a:t>O</a:t>
            </a:r>
            <a:r>
              <a:rPr lang="en-US" altLang="en-US" sz="2200" baseline="30000" dirty="0"/>
              <a:t>+</a:t>
            </a:r>
            <a:r>
              <a:rPr lang="en-US" altLang="en-US" sz="2200" dirty="0"/>
              <a:t> and OH</a:t>
            </a:r>
            <a:r>
              <a:rPr lang="en-US" altLang="en-US" sz="2200" baseline="30000" dirty="0">
                <a:cs typeface="Times New Roman" pitchFamily="18" charset="0"/>
              </a:rPr>
              <a:t>–</a:t>
            </a:r>
            <a:r>
              <a:rPr lang="en-US" altLang="en-US" sz="2200" dirty="0"/>
              <a:t> are equal in water.</a:t>
            </a:r>
          </a:p>
          <a:p>
            <a:pPr lvl="1" eaLnBrk="1" hangingPunct="1"/>
            <a:r>
              <a:rPr lang="en-US" altLang="en-US" sz="2200" dirty="0"/>
              <a:t>[H</a:t>
            </a:r>
            <a:r>
              <a:rPr lang="en-US" altLang="en-US" sz="2200" baseline="-25000" dirty="0"/>
              <a:t>3</a:t>
            </a:r>
            <a:r>
              <a:rPr lang="en-US" altLang="en-US" sz="2200" dirty="0"/>
              <a:t>O</a:t>
            </a:r>
            <a:r>
              <a:rPr lang="en-US" altLang="en-US" sz="2200" baseline="30000" dirty="0"/>
              <a:t>+</a:t>
            </a:r>
            <a:r>
              <a:rPr lang="en-US" altLang="en-US" sz="2200" dirty="0"/>
              <a:t>] = [OH</a:t>
            </a:r>
            <a:r>
              <a:rPr lang="en-US" altLang="en-US" sz="2200" baseline="30000" dirty="0">
                <a:cs typeface="Times New Roman" pitchFamily="18" charset="0"/>
              </a:rPr>
              <a:t>–</a:t>
            </a:r>
            <a:r>
              <a:rPr lang="en-US" altLang="en-US" sz="2200" dirty="0"/>
              <a:t>] = 1 x 10</a:t>
            </a:r>
            <a:r>
              <a:rPr lang="en-US" altLang="en-US" sz="2200" baseline="30000" dirty="0">
                <a:cs typeface="Arial" pitchFamily="34" charset="0"/>
              </a:rPr>
              <a:t>−</a:t>
            </a:r>
            <a:r>
              <a:rPr lang="en-US" altLang="en-US" sz="2200" baseline="30000" dirty="0"/>
              <a:t>7 </a:t>
            </a:r>
            <a:r>
              <a:rPr lang="en-US" altLang="en-US" sz="2200" dirty="0"/>
              <a:t>M at 25 </a:t>
            </a:r>
            <a:r>
              <a:rPr lang="en-US" sz="2000" dirty="0">
                <a:ea typeface="Calibri"/>
              </a:rPr>
              <a:t>°</a:t>
            </a:r>
            <a:r>
              <a:rPr lang="en-US" altLang="en-US" sz="2200" dirty="0"/>
              <a:t>C</a:t>
            </a: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2424" y="3724592"/>
            <a:ext cx="40957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212" y="4215532"/>
            <a:ext cx="40957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17815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l-GR" altLang="en-US" i="1" dirty="0">
                <a:solidFill>
                  <a:srgbClr val="0070C0"/>
                </a:solidFill>
                <a:ea typeface="+mj-ea"/>
                <a:cs typeface="Arial"/>
              </a:rPr>
              <a:t>Προϊόν ιόντων νερού,</a:t>
            </a:r>
            <a:r>
              <a:rPr lang="en-US" altLang="en-US" i="1" dirty="0">
                <a:solidFill>
                  <a:srgbClr val="0070C0"/>
                </a:solidFill>
                <a:ea typeface="+mj-ea"/>
                <a:cs typeface="Arial"/>
              </a:rPr>
              <a:t>K</a:t>
            </a:r>
            <a:r>
              <a:rPr lang="en-US" altLang="en-US" baseline="-25000" dirty="0">
                <a:solidFill>
                  <a:srgbClr val="0070C0"/>
                </a:solidFill>
                <a:ea typeface="+mj-ea"/>
                <a:cs typeface="Arial"/>
              </a:rPr>
              <a:t>w</a:t>
            </a:r>
            <a:endParaRPr lang="en-US" altLang="en-US" dirty="0">
              <a:solidFill>
                <a:srgbClr val="0070C0"/>
              </a:solidFill>
              <a:ea typeface="+mj-ea"/>
              <a:cs typeface="Arial"/>
            </a:endParaRPr>
          </a:p>
        </p:txBody>
      </p:sp>
      <p:sp>
        <p:nvSpPr>
          <p:cNvPr id="7" name="Rectangle 3"/>
          <p:cNvSpPr>
            <a:spLocks noGrp="1" noChangeArrowheads="1"/>
          </p:cNvSpPr>
          <p:nvPr>
            <p:ph idx="1"/>
          </p:nvPr>
        </p:nvSpPr>
        <p:spPr>
          <a:xfrm>
            <a:off x="340702" y="806694"/>
            <a:ext cx="8229600" cy="4856714"/>
          </a:xfrm>
        </p:spPr>
        <p:txBody>
          <a:bodyPr/>
          <a:lstStyle/>
          <a:p>
            <a:pPr eaLnBrk="1" hangingPunct="1">
              <a:defRPr/>
            </a:pPr>
            <a:r>
              <a:rPr lang="en-US" sz="2200" dirty="0"/>
              <a:t>The product of the [H</a:t>
            </a:r>
            <a:r>
              <a:rPr lang="en-US" sz="2200" baseline="-25000" dirty="0"/>
              <a:t>3</a:t>
            </a:r>
            <a:r>
              <a:rPr lang="en-US" sz="2200" dirty="0"/>
              <a:t>O</a:t>
            </a:r>
            <a:r>
              <a:rPr lang="en-US" sz="2200" baseline="30000" dirty="0"/>
              <a:t>+</a:t>
            </a:r>
            <a:r>
              <a:rPr lang="en-US" sz="2200" dirty="0"/>
              <a:t>] and [OH</a:t>
            </a:r>
            <a:r>
              <a:rPr lang="en-US" sz="2200" baseline="30000" dirty="0">
                <a:cs typeface="Times New Roman" pitchFamily="32" charset="0"/>
              </a:rPr>
              <a:t>–</a:t>
            </a:r>
            <a:r>
              <a:rPr lang="en-US" sz="2200" dirty="0">
                <a:cs typeface="Times New Roman" pitchFamily="32" charset="0"/>
              </a:rPr>
              <a:t>] concentrations is always the same number at room temperature, 1 </a:t>
            </a:r>
            <a:r>
              <a:rPr lang="en-US" sz="2200" dirty="0"/>
              <a:t>×</a:t>
            </a:r>
            <a:r>
              <a:rPr lang="en-US" sz="2200" dirty="0">
                <a:cs typeface="Times New Roman" pitchFamily="32" charset="0"/>
              </a:rPr>
              <a:t> 10</a:t>
            </a:r>
            <a:r>
              <a:rPr lang="en-US" sz="2200" baseline="30000" dirty="0">
                <a:cs typeface="Times New Roman" pitchFamily="32" charset="0"/>
              </a:rPr>
              <a:t>–14</a:t>
            </a:r>
            <a:r>
              <a:rPr lang="en-US" sz="2200" dirty="0">
                <a:cs typeface="Times New Roman" pitchFamily="32" charset="0"/>
              </a:rPr>
              <a:t>.</a:t>
            </a:r>
            <a:endParaRPr lang="en-US" sz="2200" dirty="0">
              <a:solidFill>
                <a:schemeClr val="accent1">
                  <a:lumMod val="50000"/>
                </a:schemeClr>
              </a:solidFill>
            </a:endParaRPr>
          </a:p>
          <a:p>
            <a:pPr lvl="1" eaLnBrk="1" hangingPunct="1">
              <a:defRPr/>
            </a:pPr>
            <a:r>
              <a:rPr lang="en-US" sz="2000" dirty="0"/>
              <a:t>[H</a:t>
            </a:r>
            <a:r>
              <a:rPr lang="en-US" sz="2000" baseline="-25000" dirty="0"/>
              <a:t>3</a:t>
            </a:r>
            <a:r>
              <a:rPr lang="en-US" sz="2000" dirty="0"/>
              <a:t>O</a:t>
            </a:r>
            <a:r>
              <a:rPr lang="en-US" sz="2000" baseline="30000" dirty="0"/>
              <a:t>+</a:t>
            </a:r>
            <a:r>
              <a:rPr lang="en-US" sz="2000" dirty="0"/>
              <a:t>] × [OH</a:t>
            </a:r>
            <a:r>
              <a:rPr lang="en-US" sz="2000" baseline="30000" dirty="0">
                <a:cs typeface="Times New Roman" pitchFamily="32" charset="0"/>
              </a:rPr>
              <a:t>–</a:t>
            </a:r>
            <a:r>
              <a:rPr lang="en-US" sz="2000" dirty="0"/>
              <a:t>] = </a:t>
            </a:r>
            <a:r>
              <a:rPr lang="en-US" sz="2000" i="1" dirty="0"/>
              <a:t>K</a:t>
            </a:r>
            <a:r>
              <a:rPr lang="en-US" sz="2000" baseline="-25000" dirty="0"/>
              <a:t>w</a:t>
            </a:r>
            <a:r>
              <a:rPr lang="en-US" sz="2000" dirty="0"/>
              <a:t>,</a:t>
            </a:r>
            <a:r>
              <a:rPr lang="en-US" sz="2000" i="1" baseline="-25000" dirty="0"/>
              <a:t> </a:t>
            </a:r>
            <a:r>
              <a:rPr lang="en-US" sz="2000" dirty="0"/>
              <a:t> which is 1.00 × 10</a:t>
            </a:r>
            <a:r>
              <a:rPr lang="en-US" sz="2000" baseline="30000" dirty="0">
                <a:cs typeface="Arial" charset="0"/>
              </a:rPr>
              <a:t>−</a:t>
            </a:r>
            <a:r>
              <a:rPr lang="en-US" sz="2000" baseline="30000" dirty="0"/>
              <a:t>14</a:t>
            </a:r>
            <a:r>
              <a:rPr lang="en-US" sz="2000" dirty="0"/>
              <a:t> at 25 </a:t>
            </a:r>
            <a:r>
              <a:rPr lang="en-US" sz="2000" dirty="0">
                <a:ea typeface="Calibri"/>
              </a:rPr>
              <a:t>°</a:t>
            </a:r>
            <a:r>
              <a:rPr lang="en-US" sz="2000" dirty="0"/>
              <a:t>C</a:t>
            </a:r>
            <a:endParaRPr lang="en-US" sz="2000" baseline="30000" dirty="0"/>
          </a:p>
          <a:p>
            <a:pPr lvl="2" eaLnBrk="1" hangingPunct="1">
              <a:defRPr/>
            </a:pPr>
            <a:r>
              <a:rPr lang="en-US" sz="2000" dirty="0"/>
              <a:t>If you measure one of the concentrations, you can always calculate the other.</a:t>
            </a:r>
          </a:p>
          <a:p>
            <a:pPr lvl="2" eaLnBrk="1" hangingPunct="1">
              <a:defRPr/>
            </a:pPr>
            <a:endParaRPr lang="en-US" sz="2000" dirty="0"/>
          </a:p>
          <a:p>
            <a:pPr eaLnBrk="1" hangingPunct="1">
              <a:defRPr/>
            </a:pPr>
            <a:r>
              <a:rPr lang="en-US" sz="2200" dirty="0">
                <a:cs typeface="Times New Roman" pitchFamily="32" charset="0"/>
              </a:rPr>
              <a:t>This value is called the </a:t>
            </a:r>
            <a:r>
              <a:rPr lang="en-US" sz="2200" b="1" dirty="0">
                <a:solidFill>
                  <a:srgbClr val="3333CC"/>
                </a:solidFill>
                <a:cs typeface="Times New Roman" pitchFamily="32" charset="0"/>
              </a:rPr>
              <a:t>ion product</a:t>
            </a:r>
            <a:r>
              <a:rPr lang="en-US" sz="2200" dirty="0">
                <a:solidFill>
                  <a:srgbClr val="3333CC"/>
                </a:solidFill>
                <a:cs typeface="Times New Roman" pitchFamily="32" charset="0"/>
              </a:rPr>
              <a:t> </a:t>
            </a:r>
            <a:r>
              <a:rPr lang="en-US" sz="2200" b="1" dirty="0">
                <a:solidFill>
                  <a:srgbClr val="3333CC"/>
                </a:solidFill>
                <a:cs typeface="Times New Roman" pitchFamily="32" charset="0"/>
              </a:rPr>
              <a:t>of water </a:t>
            </a:r>
            <a:r>
              <a:rPr lang="en-US" sz="2200" dirty="0">
                <a:cs typeface="Times New Roman" pitchFamily="32" charset="0"/>
              </a:rPr>
              <a:t>and has the symbol </a:t>
            </a:r>
            <a:r>
              <a:rPr lang="en-US" sz="2200" b="1" i="1" dirty="0">
                <a:solidFill>
                  <a:srgbClr val="3333CC"/>
                </a:solidFill>
                <a:cs typeface="Times New Roman" pitchFamily="32" charset="0"/>
              </a:rPr>
              <a:t>K</a:t>
            </a:r>
            <a:r>
              <a:rPr lang="en-US" sz="2200" b="1" baseline="-25000" dirty="0">
                <a:solidFill>
                  <a:srgbClr val="3333CC"/>
                </a:solidFill>
                <a:cs typeface="Times New Roman" pitchFamily="32" charset="0"/>
              </a:rPr>
              <a:t>w</a:t>
            </a:r>
            <a:r>
              <a:rPr lang="en-US" sz="2200" dirty="0">
                <a:cs typeface="Times New Roman" pitchFamily="32" charset="0"/>
              </a:rPr>
              <a:t>.</a:t>
            </a:r>
            <a:endParaRPr lang="en-US" sz="2200" dirty="0"/>
          </a:p>
          <a:p>
            <a:pPr lvl="1" eaLnBrk="1" hangingPunct="1">
              <a:defRPr/>
            </a:pPr>
            <a:r>
              <a:rPr lang="en-US" sz="2000" dirty="0"/>
              <a:t>It is also known as the dissociation constant of water.</a:t>
            </a:r>
          </a:p>
          <a:p>
            <a:pPr lvl="2" eaLnBrk="1" hangingPunct="1">
              <a:defRPr/>
            </a:pPr>
            <a:endParaRPr lang="en-US" sz="2000" dirty="0"/>
          </a:p>
          <a:p>
            <a:pPr eaLnBrk="1" hangingPunct="1">
              <a:defRPr/>
            </a:pPr>
            <a:r>
              <a:rPr lang="en-US" sz="2200" dirty="0"/>
              <a:t>As [H</a:t>
            </a:r>
            <a:r>
              <a:rPr lang="en-US" sz="2200" baseline="-25000" dirty="0"/>
              <a:t>3</a:t>
            </a:r>
            <a:r>
              <a:rPr lang="en-US" sz="2200" dirty="0"/>
              <a:t>O</a:t>
            </a:r>
            <a:r>
              <a:rPr lang="en-US" sz="2200" baseline="30000" dirty="0"/>
              <a:t>+</a:t>
            </a:r>
            <a:r>
              <a:rPr lang="en-US" sz="2200" dirty="0"/>
              <a:t>] increases, the [OH</a:t>
            </a:r>
            <a:r>
              <a:rPr lang="en-US" sz="2200" baseline="30000" dirty="0">
                <a:cs typeface="Times New Roman" pitchFamily="32" charset="0"/>
              </a:rPr>
              <a:t>–</a:t>
            </a:r>
            <a:r>
              <a:rPr lang="en-US" sz="2200" dirty="0"/>
              <a:t>] must decrease so that the product stays constant.</a:t>
            </a:r>
          </a:p>
          <a:p>
            <a:pPr lvl="1" eaLnBrk="1" hangingPunct="1">
              <a:defRPr/>
            </a:pPr>
            <a:r>
              <a:rPr lang="en-US" sz="2000" dirty="0"/>
              <a:t>Inversely proportional</a:t>
            </a:r>
          </a:p>
        </p:txBody>
      </p:sp>
    </p:spTree>
    <p:extLst>
      <p:ext uri="{BB962C8B-B14F-4D97-AF65-F5344CB8AC3E}">
        <p14:creationId xmlns:p14="http://schemas.microsoft.com/office/powerpoint/2010/main" val="34131248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l-GR" altLang="en-US" dirty="0">
                <a:solidFill>
                  <a:srgbClr val="0070C0"/>
                </a:solidFill>
                <a:ea typeface="+mj-ea"/>
                <a:cs typeface="Arial"/>
              </a:rPr>
              <a:t>Όξινα και Βασικά Διαλύματα</a:t>
            </a:r>
            <a:endParaRPr lang="en-US" altLang="en-US" dirty="0">
              <a:solidFill>
                <a:srgbClr val="0070C0"/>
              </a:solidFill>
              <a:ea typeface="+mj-ea"/>
              <a:cs typeface="Arial"/>
            </a:endParaRPr>
          </a:p>
        </p:txBody>
      </p:sp>
      <p:sp>
        <p:nvSpPr>
          <p:cNvPr id="5" name="Rectangle 3"/>
          <p:cNvSpPr>
            <a:spLocks noGrp="1" noChangeArrowheads="1"/>
          </p:cNvSpPr>
          <p:nvPr>
            <p:ph idx="1"/>
          </p:nvPr>
        </p:nvSpPr>
        <p:spPr>
          <a:xfrm>
            <a:off x="347052" y="832828"/>
            <a:ext cx="8147050" cy="4928016"/>
          </a:xfrm>
        </p:spPr>
        <p:txBody>
          <a:bodyPr lIns="90488" tIns="44450" rIns="90488" bIns="44450"/>
          <a:lstStyle/>
          <a:p>
            <a:pPr eaLnBrk="1" hangingPunct="1">
              <a:lnSpc>
                <a:spcPct val="90000"/>
              </a:lnSpc>
            </a:pPr>
            <a:r>
              <a:rPr lang="en-US" altLang="en-US" dirty="0"/>
              <a:t>All aqueous solutions contain both H</a:t>
            </a:r>
            <a:r>
              <a:rPr lang="en-US" altLang="en-US" baseline="-25000" dirty="0"/>
              <a:t>3</a:t>
            </a:r>
            <a:r>
              <a:rPr lang="en-US" altLang="en-US" dirty="0"/>
              <a:t>O</a:t>
            </a:r>
            <a:r>
              <a:rPr lang="en-US" altLang="en-US" baseline="30000" dirty="0"/>
              <a:t>+</a:t>
            </a:r>
            <a:r>
              <a:rPr lang="en-US" altLang="en-US" dirty="0"/>
              <a:t> and OH</a:t>
            </a:r>
            <a:r>
              <a:rPr lang="en-US" altLang="en-US" baseline="30000" dirty="0">
                <a:cs typeface="Times New Roman" pitchFamily="18" charset="0"/>
              </a:rPr>
              <a:t>–</a:t>
            </a:r>
            <a:r>
              <a:rPr lang="en-US" altLang="en-US" dirty="0">
                <a:cs typeface="Times New Roman" pitchFamily="18" charset="0"/>
              </a:rPr>
              <a:t> ions.</a:t>
            </a:r>
            <a:endParaRPr lang="en-US" altLang="en-US" dirty="0"/>
          </a:p>
          <a:p>
            <a:pPr eaLnBrk="1" hangingPunct="1">
              <a:lnSpc>
                <a:spcPct val="90000"/>
              </a:lnSpc>
            </a:pPr>
            <a:endParaRPr lang="en-US" altLang="en-US" dirty="0"/>
          </a:p>
          <a:p>
            <a:pPr eaLnBrk="1" hangingPunct="1">
              <a:lnSpc>
                <a:spcPct val="90000"/>
              </a:lnSpc>
            </a:pPr>
            <a:r>
              <a:rPr lang="en-US" altLang="en-US" dirty="0"/>
              <a:t>Neutral solutions have equal [H</a:t>
            </a:r>
            <a:r>
              <a:rPr lang="en-US" altLang="en-US" baseline="-25000" dirty="0"/>
              <a:t>3</a:t>
            </a:r>
            <a:r>
              <a:rPr lang="en-US" altLang="en-US" dirty="0"/>
              <a:t>O</a:t>
            </a:r>
            <a:r>
              <a:rPr lang="en-US" altLang="en-US" baseline="30000" dirty="0"/>
              <a:t>+</a:t>
            </a:r>
            <a:r>
              <a:rPr lang="en-US" altLang="en-US" dirty="0"/>
              <a:t>] and [OH</a:t>
            </a:r>
            <a:r>
              <a:rPr lang="en-US" altLang="en-US" baseline="30000" dirty="0">
                <a:cs typeface="Times New Roman" pitchFamily="18" charset="0"/>
              </a:rPr>
              <a:t>–</a:t>
            </a:r>
            <a:r>
              <a:rPr lang="en-US" altLang="en-US" dirty="0">
                <a:cs typeface="Times New Roman" pitchFamily="18" charset="0"/>
              </a:rPr>
              <a:t>].</a:t>
            </a:r>
          </a:p>
          <a:p>
            <a:pPr lvl="1" eaLnBrk="1" hangingPunct="1">
              <a:lnSpc>
                <a:spcPct val="90000"/>
              </a:lnSpc>
              <a:buFont typeface="Arial" pitchFamily="34" charset="0"/>
              <a:buChar char="–"/>
            </a:pPr>
            <a:r>
              <a:rPr lang="en-US" altLang="en-US" dirty="0"/>
              <a:t>[H</a:t>
            </a:r>
            <a:r>
              <a:rPr lang="en-US" altLang="en-US" baseline="-25000" dirty="0"/>
              <a:t>3</a:t>
            </a:r>
            <a:r>
              <a:rPr lang="en-US" altLang="en-US" dirty="0"/>
              <a:t>O</a:t>
            </a:r>
            <a:r>
              <a:rPr lang="en-US" altLang="en-US" baseline="30000" dirty="0"/>
              <a:t>+</a:t>
            </a:r>
            <a:r>
              <a:rPr lang="en-US" altLang="en-US" dirty="0"/>
              <a:t>] = [OH</a:t>
            </a:r>
            <a:r>
              <a:rPr lang="en-US" altLang="en-US" baseline="30000" dirty="0">
                <a:cs typeface="Times New Roman" pitchFamily="18" charset="0"/>
              </a:rPr>
              <a:t>–</a:t>
            </a:r>
            <a:r>
              <a:rPr lang="en-US" altLang="en-US" dirty="0">
                <a:cs typeface="Times New Roman" pitchFamily="18" charset="0"/>
              </a:rPr>
              <a:t>] = 1.00 </a:t>
            </a:r>
            <a:r>
              <a:rPr lang="en-US" altLang="en-US" dirty="0"/>
              <a:t>×</a:t>
            </a:r>
            <a:r>
              <a:rPr lang="en-US" altLang="en-US" dirty="0">
                <a:cs typeface="Times New Roman" pitchFamily="18" charset="0"/>
              </a:rPr>
              <a:t> 10</a:t>
            </a:r>
            <a:r>
              <a:rPr lang="en-US" altLang="en-US" baseline="30000" dirty="0">
                <a:cs typeface="Times New Roman" pitchFamily="18" charset="0"/>
              </a:rPr>
              <a:t>−7</a:t>
            </a:r>
            <a:endParaRPr lang="en-US" altLang="en-US" dirty="0"/>
          </a:p>
          <a:p>
            <a:pPr eaLnBrk="1" hangingPunct="1">
              <a:lnSpc>
                <a:spcPct val="90000"/>
              </a:lnSpc>
            </a:pPr>
            <a:endParaRPr lang="en-US" altLang="en-US" dirty="0"/>
          </a:p>
          <a:p>
            <a:pPr eaLnBrk="1" hangingPunct="1">
              <a:lnSpc>
                <a:spcPct val="90000"/>
              </a:lnSpc>
            </a:pPr>
            <a:r>
              <a:rPr lang="en-US" altLang="en-US" dirty="0"/>
              <a:t>Acidic solutions have a larger [H</a:t>
            </a:r>
            <a:r>
              <a:rPr lang="en-US" altLang="en-US" baseline="-25000" dirty="0"/>
              <a:t>3</a:t>
            </a:r>
            <a:r>
              <a:rPr lang="en-US" altLang="en-US" dirty="0"/>
              <a:t>O</a:t>
            </a:r>
            <a:r>
              <a:rPr lang="en-US" altLang="en-US" baseline="30000" dirty="0"/>
              <a:t>+</a:t>
            </a:r>
            <a:r>
              <a:rPr lang="en-US" altLang="en-US" dirty="0"/>
              <a:t>] than [OH</a:t>
            </a:r>
            <a:r>
              <a:rPr lang="en-US" altLang="en-US" baseline="30000" dirty="0">
                <a:cs typeface="Times New Roman" pitchFamily="18" charset="0"/>
              </a:rPr>
              <a:t>–</a:t>
            </a:r>
            <a:r>
              <a:rPr lang="en-US" altLang="en-US" dirty="0"/>
              <a:t>].</a:t>
            </a:r>
          </a:p>
          <a:p>
            <a:pPr lvl="1" eaLnBrk="1" hangingPunct="1">
              <a:lnSpc>
                <a:spcPct val="90000"/>
              </a:lnSpc>
              <a:buFont typeface="Arial" pitchFamily="34" charset="0"/>
              <a:buChar char="–"/>
            </a:pPr>
            <a:r>
              <a:rPr lang="en-US" altLang="en-US" dirty="0"/>
              <a:t>[H</a:t>
            </a:r>
            <a:r>
              <a:rPr lang="en-US" altLang="en-US" baseline="-25000" dirty="0"/>
              <a:t>3</a:t>
            </a:r>
            <a:r>
              <a:rPr lang="en-US" altLang="en-US" dirty="0"/>
              <a:t>O</a:t>
            </a:r>
            <a:r>
              <a:rPr lang="en-US" altLang="en-US" baseline="30000" dirty="0"/>
              <a:t>+</a:t>
            </a:r>
            <a:r>
              <a:rPr lang="en-US" altLang="en-US" dirty="0"/>
              <a:t>] &gt; </a:t>
            </a:r>
            <a:r>
              <a:rPr lang="en-US" altLang="en-US" dirty="0">
                <a:cs typeface="Times New Roman" pitchFamily="18" charset="0"/>
              </a:rPr>
              <a:t>1.00 </a:t>
            </a:r>
            <a:r>
              <a:rPr lang="en-US" altLang="en-US" dirty="0"/>
              <a:t>×</a:t>
            </a:r>
            <a:r>
              <a:rPr lang="en-US" altLang="en-US" dirty="0">
                <a:cs typeface="Times New Roman" pitchFamily="18" charset="0"/>
              </a:rPr>
              <a:t> 10</a:t>
            </a:r>
            <a:r>
              <a:rPr lang="en-US" altLang="en-US" baseline="30000" dirty="0">
                <a:cs typeface="Times New Roman" pitchFamily="18" charset="0"/>
              </a:rPr>
              <a:t>−7</a:t>
            </a:r>
            <a:r>
              <a:rPr lang="en-US" altLang="en-US" dirty="0"/>
              <a:t>; [OH</a:t>
            </a:r>
            <a:r>
              <a:rPr lang="en-US" altLang="en-US" baseline="30000" dirty="0">
                <a:cs typeface="Times New Roman" pitchFamily="18" charset="0"/>
              </a:rPr>
              <a:t>–</a:t>
            </a:r>
            <a:r>
              <a:rPr lang="en-US" altLang="en-US" dirty="0">
                <a:cs typeface="Times New Roman" pitchFamily="18" charset="0"/>
              </a:rPr>
              <a:t>] &lt; 1.00 </a:t>
            </a:r>
            <a:r>
              <a:rPr lang="en-US" altLang="en-US" dirty="0"/>
              <a:t>×</a:t>
            </a:r>
            <a:r>
              <a:rPr lang="en-US" altLang="en-US" dirty="0">
                <a:cs typeface="Times New Roman" pitchFamily="18" charset="0"/>
              </a:rPr>
              <a:t> 10</a:t>
            </a:r>
            <a:r>
              <a:rPr lang="en-US" altLang="en-US" baseline="30000" dirty="0">
                <a:cs typeface="Times New Roman" pitchFamily="18" charset="0"/>
              </a:rPr>
              <a:t>−7</a:t>
            </a:r>
            <a:endParaRPr lang="en-US" altLang="en-US" dirty="0"/>
          </a:p>
          <a:p>
            <a:pPr eaLnBrk="1" hangingPunct="1">
              <a:lnSpc>
                <a:spcPct val="90000"/>
              </a:lnSpc>
            </a:pPr>
            <a:endParaRPr lang="en-US" altLang="en-US" dirty="0"/>
          </a:p>
          <a:p>
            <a:pPr eaLnBrk="1" hangingPunct="1">
              <a:lnSpc>
                <a:spcPct val="90000"/>
              </a:lnSpc>
            </a:pPr>
            <a:r>
              <a:rPr lang="en-US" altLang="en-US" dirty="0"/>
              <a:t>Basic solutions have a larger [OH</a:t>
            </a:r>
            <a:r>
              <a:rPr lang="en-US" altLang="en-US" baseline="30000" dirty="0">
                <a:cs typeface="Times New Roman" pitchFamily="18" charset="0"/>
              </a:rPr>
              <a:t>–</a:t>
            </a:r>
            <a:r>
              <a:rPr lang="en-US" altLang="en-US" dirty="0"/>
              <a:t>] than [H</a:t>
            </a:r>
            <a:r>
              <a:rPr lang="en-US" altLang="en-US" baseline="-25000" dirty="0"/>
              <a:t>3</a:t>
            </a:r>
            <a:r>
              <a:rPr lang="en-US" altLang="en-US" dirty="0"/>
              <a:t>O</a:t>
            </a:r>
            <a:r>
              <a:rPr lang="en-US" altLang="en-US" baseline="30000" dirty="0"/>
              <a:t>+</a:t>
            </a:r>
            <a:r>
              <a:rPr lang="en-US" altLang="en-US" dirty="0"/>
              <a:t>].</a:t>
            </a:r>
          </a:p>
          <a:p>
            <a:pPr lvl="1" eaLnBrk="1" hangingPunct="1">
              <a:lnSpc>
                <a:spcPct val="90000"/>
              </a:lnSpc>
              <a:buFont typeface="Arial" pitchFamily="34" charset="0"/>
              <a:buChar char="–"/>
            </a:pPr>
            <a:r>
              <a:rPr lang="en-US" altLang="en-US" dirty="0"/>
              <a:t>[H</a:t>
            </a:r>
            <a:r>
              <a:rPr lang="en-US" altLang="en-US" baseline="-25000" dirty="0"/>
              <a:t>3</a:t>
            </a:r>
            <a:r>
              <a:rPr lang="en-US" altLang="en-US" dirty="0"/>
              <a:t>O</a:t>
            </a:r>
            <a:r>
              <a:rPr lang="en-US" altLang="en-US" baseline="30000" dirty="0"/>
              <a:t>+</a:t>
            </a:r>
            <a:r>
              <a:rPr lang="en-US" altLang="en-US" dirty="0"/>
              <a:t>] &lt; </a:t>
            </a:r>
            <a:r>
              <a:rPr lang="en-US" altLang="en-US" dirty="0">
                <a:cs typeface="Times New Roman" pitchFamily="18" charset="0"/>
              </a:rPr>
              <a:t>1.00 </a:t>
            </a:r>
            <a:r>
              <a:rPr lang="en-US" altLang="en-US" dirty="0"/>
              <a:t>×</a:t>
            </a:r>
            <a:r>
              <a:rPr lang="en-US" altLang="en-US" dirty="0">
                <a:cs typeface="Times New Roman" pitchFamily="18" charset="0"/>
              </a:rPr>
              <a:t> 10</a:t>
            </a:r>
            <a:r>
              <a:rPr lang="en-US" altLang="en-US" baseline="30000" dirty="0">
                <a:cs typeface="Times New Roman" pitchFamily="18" charset="0"/>
              </a:rPr>
              <a:t>−7</a:t>
            </a:r>
            <a:r>
              <a:rPr lang="en-US" altLang="en-US" dirty="0"/>
              <a:t>; [OH</a:t>
            </a:r>
            <a:r>
              <a:rPr lang="en-US" altLang="en-US" baseline="30000" dirty="0">
                <a:cs typeface="Times New Roman" pitchFamily="18" charset="0"/>
              </a:rPr>
              <a:t>–</a:t>
            </a:r>
            <a:r>
              <a:rPr lang="en-US" altLang="en-US" dirty="0">
                <a:cs typeface="Times New Roman" pitchFamily="18" charset="0"/>
              </a:rPr>
              <a:t>] &gt; 1.00 </a:t>
            </a:r>
            <a:r>
              <a:rPr lang="en-US" altLang="en-US" dirty="0"/>
              <a:t>×</a:t>
            </a:r>
            <a:r>
              <a:rPr lang="en-US" altLang="en-US" dirty="0">
                <a:cs typeface="Times New Roman" pitchFamily="18" charset="0"/>
              </a:rPr>
              <a:t> 10</a:t>
            </a:r>
            <a:r>
              <a:rPr lang="en-US" altLang="en-US" baseline="30000" dirty="0">
                <a:cs typeface="Times New Roman" pitchFamily="18" charset="0"/>
              </a:rPr>
              <a:t>−7</a:t>
            </a:r>
            <a:endParaRPr lang="en-US" altLang="en-US" dirty="0"/>
          </a:p>
        </p:txBody>
      </p:sp>
    </p:spTree>
    <p:extLst>
      <p:ext uri="{BB962C8B-B14F-4D97-AF65-F5344CB8AC3E}">
        <p14:creationId xmlns:p14="http://schemas.microsoft.com/office/powerpoint/2010/main" val="23163491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0070C0"/>
                </a:solidFill>
                <a:ea typeface="+mj-ea"/>
                <a:cs typeface="Arial"/>
              </a:rPr>
              <a:t>Practice Problem: </a:t>
            </a:r>
            <a:r>
              <a:rPr lang="en-US" altLang="en-US" i="1" dirty="0">
                <a:solidFill>
                  <a:srgbClr val="0070C0"/>
                </a:solidFill>
                <a:ea typeface="+mj-ea"/>
                <a:cs typeface="Arial"/>
              </a:rPr>
              <a:t>K</a:t>
            </a:r>
            <a:r>
              <a:rPr lang="en-US" altLang="en-US" baseline="-25000" dirty="0">
                <a:solidFill>
                  <a:srgbClr val="0070C0"/>
                </a:solidFill>
                <a:ea typeface="+mj-ea"/>
                <a:cs typeface="Arial"/>
              </a:rPr>
              <a:t>w</a:t>
            </a:r>
            <a:r>
              <a:rPr lang="en-US" altLang="en-US" dirty="0">
                <a:solidFill>
                  <a:srgbClr val="0070C0"/>
                </a:solidFill>
                <a:ea typeface="+mj-ea"/>
                <a:cs typeface="Arial"/>
              </a:rPr>
              <a:t> Calculations</a:t>
            </a:r>
          </a:p>
        </p:txBody>
      </p:sp>
      <p:sp>
        <p:nvSpPr>
          <p:cNvPr id="6" name="Line 2"/>
          <p:cNvSpPr>
            <a:spLocks noChangeShapeType="1"/>
          </p:cNvSpPr>
          <p:nvPr/>
        </p:nvSpPr>
        <p:spPr bwMode="auto">
          <a:xfrm>
            <a:off x="315913" y="2040349"/>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Rectangle 3"/>
          <p:cNvSpPr>
            <a:spLocks noChangeArrowheads="1"/>
          </p:cNvSpPr>
          <p:nvPr/>
        </p:nvSpPr>
        <p:spPr bwMode="auto">
          <a:xfrm>
            <a:off x="319088" y="630322"/>
            <a:ext cx="831850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defRPr/>
            </a:pPr>
            <a:r>
              <a:rPr lang="en-US" sz="2000" b="1" dirty="0">
                <a:solidFill>
                  <a:srgbClr val="0094C8"/>
                </a:solidFill>
                <a:latin typeface="Arial" charset="0"/>
                <a:ea typeface="ＭＳ Ｐゴシック" charset="0"/>
                <a:cs typeface="ＭＳ Ｐゴシック" charset="0"/>
              </a:rPr>
              <a:t>Example 16.2</a:t>
            </a:r>
            <a:r>
              <a:rPr lang="en-US" sz="2000" b="1" dirty="0">
                <a:solidFill>
                  <a:srgbClr val="4C4BE5"/>
                </a:solidFill>
                <a:latin typeface="Arial" charset="0"/>
                <a:ea typeface="ＭＳ Ｐゴシック" charset="0"/>
                <a:cs typeface="ＭＳ Ｐゴシック" charset="0"/>
              </a:rPr>
              <a:t>	</a:t>
            </a:r>
            <a:r>
              <a:rPr lang="en-US" sz="2000" b="1" dirty="0">
                <a:latin typeface="Arial" charset="0"/>
                <a:ea typeface="ＭＳ Ｐゴシック" charset="0"/>
                <a:cs typeface="ＭＳ Ｐゴシック" charset="0"/>
              </a:rPr>
              <a:t>Using </a:t>
            </a:r>
            <a:r>
              <a:rPr lang="en-US" sz="2000" b="1" i="1" dirty="0">
                <a:latin typeface="Arial" charset="0"/>
                <a:ea typeface="ＭＳ Ｐゴシック" charset="0"/>
                <a:cs typeface="ＭＳ Ｐゴシック" charset="0"/>
              </a:rPr>
              <a:t>K</a:t>
            </a:r>
            <a:r>
              <a:rPr lang="en-US" sz="2000" b="1" baseline="-25000" dirty="0">
                <a:latin typeface="Arial" charset="0"/>
                <a:ea typeface="ＭＳ Ｐゴシック" charset="0"/>
                <a:cs typeface="ＭＳ Ｐゴシック" charset="0"/>
              </a:rPr>
              <a:t>w</a:t>
            </a:r>
            <a:r>
              <a:rPr lang="en-US" sz="2000" b="1" dirty="0">
                <a:latin typeface="Arial" charset="0"/>
                <a:ea typeface="ＭＳ Ｐゴシック" charset="0"/>
                <a:cs typeface="ＭＳ Ｐゴシック" charset="0"/>
              </a:rPr>
              <a:t> in Calculations</a:t>
            </a:r>
          </a:p>
        </p:txBody>
      </p:sp>
      <p:sp>
        <p:nvSpPr>
          <p:cNvPr id="8" name="Line 7"/>
          <p:cNvSpPr>
            <a:spLocks noChangeShapeType="1"/>
          </p:cNvSpPr>
          <p:nvPr/>
        </p:nvSpPr>
        <p:spPr bwMode="auto">
          <a:xfrm>
            <a:off x="304800" y="555378"/>
            <a:ext cx="0" cy="4757973"/>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9" name="Text Box 8"/>
          <p:cNvSpPr txBox="1">
            <a:spLocks noChangeArrowheads="1"/>
          </p:cNvSpPr>
          <p:nvPr/>
        </p:nvSpPr>
        <p:spPr bwMode="auto">
          <a:xfrm>
            <a:off x="323850" y="1004773"/>
            <a:ext cx="8458200" cy="966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228600" indent="-228600">
              <a:defRPr/>
            </a:pPr>
            <a:r>
              <a:rPr lang="en-US" sz="1400" dirty="0"/>
              <a:t>Calculate [OH</a:t>
            </a:r>
            <a:r>
              <a:rPr lang="en-US" sz="1400" baseline="30000" dirty="0"/>
              <a:t>–</a:t>
            </a:r>
            <a:r>
              <a:rPr lang="en-US" sz="1400" dirty="0"/>
              <a:t>] at 25 </a:t>
            </a:r>
            <a:r>
              <a:rPr lang="en-US" sz="1400" dirty="0">
                <a:latin typeface="Arial"/>
                <a:ea typeface="Calibri"/>
              </a:rPr>
              <a:t>°</a:t>
            </a:r>
            <a:r>
              <a:rPr lang="en-US" sz="1400" dirty="0"/>
              <a:t>C for each solution and determine if the solution is acidic, basic, or neutral.</a:t>
            </a:r>
          </a:p>
          <a:p>
            <a:pPr marL="228600" indent="-228600">
              <a:defRPr/>
            </a:pPr>
            <a:r>
              <a:rPr lang="en-US" sz="1400" b="1" dirty="0"/>
              <a:t>a.	</a:t>
            </a:r>
            <a:r>
              <a:rPr lang="en-US" sz="1400" dirty="0"/>
              <a:t>[H</a:t>
            </a:r>
            <a:r>
              <a:rPr lang="en-US" sz="1400" baseline="-25000" dirty="0"/>
              <a:t>3</a:t>
            </a:r>
            <a:r>
              <a:rPr lang="en-US" sz="1400" dirty="0"/>
              <a:t>O</a:t>
            </a:r>
            <a:r>
              <a:rPr lang="en-US" sz="1400" baseline="30000" dirty="0"/>
              <a:t>+</a:t>
            </a:r>
            <a:r>
              <a:rPr lang="en-US" sz="1400" dirty="0"/>
              <a:t>] = 7.5 × 10</a:t>
            </a:r>
            <a:r>
              <a:rPr lang="en-US" sz="1400" baseline="30000" dirty="0"/>
              <a:t>–5</a:t>
            </a:r>
            <a:r>
              <a:rPr lang="en-US" sz="1400" dirty="0"/>
              <a:t> M</a:t>
            </a:r>
          </a:p>
          <a:p>
            <a:pPr marL="228600" indent="-228600">
              <a:defRPr/>
            </a:pPr>
            <a:r>
              <a:rPr lang="en-US" sz="1400" b="1" dirty="0"/>
              <a:t>b.</a:t>
            </a:r>
            <a:r>
              <a:rPr lang="en-US" sz="1400" dirty="0"/>
              <a:t>	[H</a:t>
            </a:r>
            <a:r>
              <a:rPr lang="en-US" sz="1400" baseline="-25000" dirty="0"/>
              <a:t>3</a:t>
            </a:r>
            <a:r>
              <a:rPr lang="en-US" sz="1400" dirty="0"/>
              <a:t>O</a:t>
            </a:r>
            <a:r>
              <a:rPr lang="en-US" sz="1400" baseline="30000" dirty="0"/>
              <a:t>+</a:t>
            </a:r>
            <a:r>
              <a:rPr lang="en-US" sz="1400" dirty="0"/>
              <a:t>] = 1.5 × 10</a:t>
            </a:r>
            <a:r>
              <a:rPr lang="en-US" sz="1400" baseline="30000" dirty="0"/>
              <a:t>–9</a:t>
            </a:r>
            <a:r>
              <a:rPr lang="en-US" sz="1400" dirty="0"/>
              <a:t> M</a:t>
            </a:r>
          </a:p>
          <a:p>
            <a:pPr marL="228600" indent="-228600">
              <a:defRPr/>
            </a:pPr>
            <a:r>
              <a:rPr lang="en-US" sz="1400" b="1" dirty="0"/>
              <a:t>c.	</a:t>
            </a:r>
            <a:r>
              <a:rPr lang="en-US" sz="1400" dirty="0"/>
              <a:t>[H</a:t>
            </a:r>
            <a:r>
              <a:rPr lang="en-US" sz="1400" baseline="-25000" dirty="0"/>
              <a:t>3</a:t>
            </a:r>
            <a:r>
              <a:rPr lang="en-US" sz="1400" dirty="0"/>
              <a:t>O</a:t>
            </a:r>
            <a:r>
              <a:rPr lang="en-US" sz="1400" baseline="30000" dirty="0"/>
              <a:t>+</a:t>
            </a:r>
            <a:r>
              <a:rPr lang="en-US" sz="1400" dirty="0"/>
              <a:t>] = 1.0 × 10</a:t>
            </a:r>
            <a:r>
              <a:rPr lang="en-US" sz="1400" baseline="30000" dirty="0"/>
              <a:t>–7</a:t>
            </a:r>
            <a:r>
              <a:rPr lang="en-US" sz="1400" dirty="0"/>
              <a:t> M</a:t>
            </a:r>
          </a:p>
        </p:txBody>
      </p:sp>
      <p:sp>
        <p:nvSpPr>
          <p:cNvPr id="10" name="Line 9"/>
          <p:cNvSpPr>
            <a:spLocks noChangeShapeType="1"/>
          </p:cNvSpPr>
          <p:nvPr/>
        </p:nvSpPr>
        <p:spPr bwMode="auto">
          <a:xfrm>
            <a:off x="304800" y="574429"/>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1" name="Line 10"/>
          <p:cNvSpPr>
            <a:spLocks noChangeShapeType="1"/>
          </p:cNvSpPr>
          <p:nvPr/>
        </p:nvSpPr>
        <p:spPr bwMode="auto">
          <a:xfrm>
            <a:off x="294481" y="5313351"/>
            <a:ext cx="459581"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2" name="Text Box 5"/>
          <p:cNvSpPr txBox="1">
            <a:spLocks noChangeArrowheads="1"/>
          </p:cNvSpPr>
          <p:nvPr/>
        </p:nvSpPr>
        <p:spPr bwMode="auto">
          <a:xfrm>
            <a:off x="320675" y="2051924"/>
            <a:ext cx="4737091" cy="141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228600" indent="-228600">
              <a:defRPr/>
            </a:pPr>
            <a:r>
              <a:rPr lang="en-US" b="1" dirty="0">
                <a:solidFill>
                  <a:srgbClr val="0094C8"/>
                </a:solidFill>
                <a:latin typeface="Arial" charset="0"/>
                <a:ea typeface="ＭＳ Ｐゴシック" charset="0"/>
                <a:cs typeface="ＭＳ Ｐゴシック" charset="0"/>
              </a:rPr>
              <a:t>Solution</a:t>
            </a:r>
          </a:p>
          <a:p>
            <a:pPr marL="228600" indent="-228600"/>
            <a:r>
              <a:rPr lang="en-US" sz="1400" b="1" dirty="0"/>
              <a:t>a.	</a:t>
            </a:r>
            <a:r>
              <a:rPr lang="en-US" sz="1400" dirty="0"/>
              <a:t>To find [OH</a:t>
            </a:r>
            <a:r>
              <a:rPr lang="en-US" sz="1400" baseline="30000" dirty="0"/>
              <a:t>–</a:t>
            </a:r>
            <a:r>
              <a:rPr lang="en-US" sz="1400" dirty="0"/>
              <a:t>], use the ion product constant. Substitute the given value for [H</a:t>
            </a:r>
            <a:r>
              <a:rPr lang="en-US" sz="1400" baseline="-25000" dirty="0"/>
              <a:t>3</a:t>
            </a:r>
            <a:r>
              <a:rPr lang="en-US" sz="1400" dirty="0"/>
              <a:t>O</a:t>
            </a:r>
            <a:r>
              <a:rPr lang="en-US" sz="1400" baseline="30000" dirty="0"/>
              <a:t>+</a:t>
            </a:r>
            <a:r>
              <a:rPr lang="en-US" sz="1400" dirty="0"/>
              <a:t>] and solve the equation for [OH</a:t>
            </a:r>
            <a:r>
              <a:rPr lang="en-US" sz="1400" baseline="30000" dirty="0"/>
              <a:t>–</a:t>
            </a:r>
            <a:r>
              <a:rPr lang="en-US" sz="1400" dirty="0"/>
              <a:t>]. </a:t>
            </a:r>
          </a:p>
          <a:p>
            <a:pPr marL="228600" indent="-228600"/>
            <a:endParaRPr lang="en-US" sz="1400" dirty="0"/>
          </a:p>
          <a:p>
            <a:pPr marL="228600" lvl="1" indent="-228600"/>
            <a:r>
              <a:rPr lang="en-US" sz="1400" dirty="0"/>
              <a:t>	Since [H</a:t>
            </a:r>
            <a:r>
              <a:rPr lang="en-US" sz="1400" baseline="-25000" dirty="0"/>
              <a:t>3</a:t>
            </a:r>
            <a:r>
              <a:rPr lang="en-US" sz="1400" dirty="0"/>
              <a:t>O</a:t>
            </a:r>
            <a:r>
              <a:rPr lang="en-US" sz="1400" baseline="30000" dirty="0"/>
              <a:t>+</a:t>
            </a:r>
            <a:r>
              <a:rPr lang="en-US" sz="1400" dirty="0"/>
              <a:t>] &gt; [OH</a:t>
            </a:r>
            <a:r>
              <a:rPr lang="en-US" sz="1400" baseline="30000" dirty="0"/>
              <a:t>–</a:t>
            </a:r>
            <a:r>
              <a:rPr lang="en-US" sz="1400" dirty="0"/>
              <a:t>], the solution is acidic.</a:t>
            </a:r>
          </a:p>
          <a:p>
            <a:pPr marL="228600" indent="-228600"/>
            <a:endParaRPr lang="en-US" sz="1400" dirty="0"/>
          </a:p>
          <a:p>
            <a:pPr marL="228600" indent="-228600"/>
            <a:endParaRPr lang="en-US" sz="1400" b="1" dirty="0"/>
          </a:p>
          <a:p>
            <a:pPr marL="228600" indent="-228600"/>
            <a:endParaRPr lang="en-US" sz="1400" b="1" dirty="0"/>
          </a:p>
          <a:p>
            <a:pPr marL="228600" indent="-228600"/>
            <a:endParaRPr lang="en-US" sz="1400" b="1" dirty="0"/>
          </a:p>
          <a:p>
            <a:pPr marL="228600" indent="-228600"/>
            <a:endParaRPr lang="en-US" sz="1400" b="1" dirty="0"/>
          </a:p>
          <a:p>
            <a:pPr marL="228600" indent="-228600"/>
            <a:r>
              <a:rPr lang="en-US" sz="1400" b="1" dirty="0"/>
              <a:t>b.	</a:t>
            </a:r>
            <a:r>
              <a:rPr lang="en-US" sz="1400" dirty="0"/>
              <a:t>Substitute the given value for [H</a:t>
            </a:r>
            <a:r>
              <a:rPr lang="en-US" sz="1400" baseline="-25000" dirty="0"/>
              <a:t>3</a:t>
            </a:r>
            <a:r>
              <a:rPr lang="en-US" sz="1400" dirty="0"/>
              <a:t>O</a:t>
            </a:r>
            <a:r>
              <a:rPr lang="en-US" sz="1400" baseline="30000" dirty="0"/>
              <a:t>+</a:t>
            </a:r>
            <a:r>
              <a:rPr lang="en-US" sz="1400" dirty="0"/>
              <a:t>] and solve the acid ionization equation for [OH</a:t>
            </a:r>
            <a:r>
              <a:rPr lang="en-US" sz="1400" baseline="30000" dirty="0"/>
              <a:t>–</a:t>
            </a:r>
            <a:r>
              <a:rPr lang="en-US" sz="1400" dirty="0"/>
              <a:t>].</a:t>
            </a:r>
          </a:p>
          <a:p>
            <a:pPr marL="228600" indent="-228600"/>
            <a:r>
              <a:rPr lang="en-US" sz="1400" dirty="0"/>
              <a:t>	</a:t>
            </a:r>
          </a:p>
          <a:p>
            <a:pPr marL="228600" indent="-228600"/>
            <a:r>
              <a:rPr lang="en-US" sz="1400" dirty="0"/>
              <a:t>	Since [H</a:t>
            </a:r>
            <a:r>
              <a:rPr lang="en-US" sz="1400" baseline="-25000" dirty="0"/>
              <a:t>3</a:t>
            </a:r>
            <a:r>
              <a:rPr lang="en-US" sz="1400" dirty="0"/>
              <a:t>O</a:t>
            </a:r>
            <a:r>
              <a:rPr lang="en-US" sz="1400" baseline="30000" dirty="0"/>
              <a:t>+</a:t>
            </a:r>
            <a:r>
              <a:rPr lang="en-US" sz="1400" dirty="0"/>
              <a:t>] &lt; [OH</a:t>
            </a:r>
            <a:r>
              <a:rPr lang="en-US" sz="1400" baseline="30000" dirty="0"/>
              <a:t>–</a:t>
            </a:r>
            <a:r>
              <a:rPr lang="en-US" sz="1400" dirty="0"/>
              <a:t>], the solution is basic.</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9468" y="2359615"/>
            <a:ext cx="2908120" cy="1204282"/>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3593" y="4302207"/>
            <a:ext cx="2908120" cy="964844"/>
          </a:xfrm>
          <a:prstGeom prst="rect">
            <a:avLst/>
          </a:prstGeom>
        </p:spPr>
      </p:pic>
    </p:spTree>
    <p:extLst>
      <p:ext uri="{BB962C8B-B14F-4D97-AF65-F5344CB8AC3E}">
        <p14:creationId xmlns:p14="http://schemas.microsoft.com/office/powerpoint/2010/main" val="353829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0070C0"/>
                </a:solidFill>
                <a:ea typeface="+mj-ea"/>
                <a:cs typeface="Arial"/>
              </a:rPr>
              <a:t>Practice Problem: </a:t>
            </a:r>
            <a:r>
              <a:rPr lang="en-US" altLang="en-US" i="1" dirty="0">
                <a:solidFill>
                  <a:srgbClr val="0070C0"/>
                </a:solidFill>
                <a:ea typeface="+mj-ea"/>
                <a:cs typeface="Arial"/>
              </a:rPr>
              <a:t>K</a:t>
            </a:r>
            <a:r>
              <a:rPr lang="en-US" altLang="en-US" baseline="-25000" dirty="0">
                <a:solidFill>
                  <a:srgbClr val="0070C0"/>
                </a:solidFill>
                <a:ea typeface="+mj-ea"/>
                <a:cs typeface="Arial"/>
              </a:rPr>
              <a:t>w</a:t>
            </a:r>
            <a:r>
              <a:rPr lang="en-US" altLang="en-US" dirty="0">
                <a:solidFill>
                  <a:srgbClr val="0070C0"/>
                </a:solidFill>
                <a:ea typeface="+mj-ea"/>
                <a:cs typeface="Arial"/>
              </a:rPr>
              <a:t> Calculations</a:t>
            </a:r>
          </a:p>
        </p:txBody>
      </p:sp>
      <p:sp>
        <p:nvSpPr>
          <p:cNvPr id="15" name="Line 2"/>
          <p:cNvSpPr>
            <a:spLocks noChangeShapeType="1"/>
          </p:cNvSpPr>
          <p:nvPr/>
        </p:nvSpPr>
        <p:spPr bwMode="auto">
          <a:xfrm>
            <a:off x="315913" y="1369224"/>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 name="Rectangle 3"/>
          <p:cNvSpPr>
            <a:spLocks noChangeArrowheads="1"/>
          </p:cNvSpPr>
          <p:nvPr/>
        </p:nvSpPr>
        <p:spPr bwMode="auto">
          <a:xfrm>
            <a:off x="319088" y="630322"/>
            <a:ext cx="831850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defRPr/>
            </a:pPr>
            <a:r>
              <a:rPr lang="en-US" sz="2000" b="1" dirty="0">
                <a:solidFill>
                  <a:srgbClr val="0094C8"/>
                </a:solidFill>
                <a:latin typeface="Arial" charset="0"/>
                <a:ea typeface="ＭＳ Ｐゴシック" charset="0"/>
                <a:cs typeface="ＭＳ Ｐゴシック" charset="0"/>
              </a:rPr>
              <a:t>Example 16.2</a:t>
            </a:r>
            <a:r>
              <a:rPr lang="en-US" sz="2000" b="1" dirty="0">
                <a:solidFill>
                  <a:srgbClr val="4C4BE5"/>
                </a:solidFill>
                <a:latin typeface="Arial" charset="0"/>
                <a:ea typeface="ＭＳ Ｐゴシック" charset="0"/>
                <a:cs typeface="ＭＳ Ｐゴシック" charset="0"/>
              </a:rPr>
              <a:t>	</a:t>
            </a:r>
            <a:r>
              <a:rPr lang="en-US" sz="2000" b="1" dirty="0">
                <a:latin typeface="Arial" charset="0"/>
                <a:ea typeface="ＭＳ Ｐゴシック" charset="0"/>
                <a:cs typeface="ＭＳ Ｐゴシック" charset="0"/>
              </a:rPr>
              <a:t>Using </a:t>
            </a:r>
            <a:r>
              <a:rPr lang="en-US" sz="2000" b="1" i="1" dirty="0">
                <a:latin typeface="Arial" charset="0"/>
                <a:ea typeface="ＭＳ Ｐゴシック" charset="0"/>
                <a:cs typeface="ＭＳ Ｐゴシック" charset="0"/>
              </a:rPr>
              <a:t>K</a:t>
            </a:r>
            <a:r>
              <a:rPr lang="en-US" sz="2000" b="1" baseline="-25000" dirty="0">
                <a:latin typeface="Arial" charset="0"/>
                <a:ea typeface="ＭＳ Ｐゴシック" charset="0"/>
                <a:cs typeface="ＭＳ Ｐゴシック" charset="0"/>
              </a:rPr>
              <a:t>w</a:t>
            </a:r>
            <a:r>
              <a:rPr lang="en-US" sz="2000" b="1" dirty="0">
                <a:latin typeface="Arial" charset="0"/>
                <a:ea typeface="ＭＳ Ｐゴシック" charset="0"/>
                <a:cs typeface="ＭＳ Ｐゴシック" charset="0"/>
              </a:rPr>
              <a:t> in Calculations</a:t>
            </a:r>
          </a:p>
        </p:txBody>
      </p:sp>
      <p:sp>
        <p:nvSpPr>
          <p:cNvPr id="17" name="Line 7"/>
          <p:cNvSpPr>
            <a:spLocks noChangeShapeType="1"/>
          </p:cNvSpPr>
          <p:nvPr/>
        </p:nvSpPr>
        <p:spPr bwMode="auto">
          <a:xfrm>
            <a:off x="304800" y="555378"/>
            <a:ext cx="0" cy="3783943"/>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8" name="Text Box 8"/>
          <p:cNvSpPr txBox="1">
            <a:spLocks noChangeArrowheads="1"/>
          </p:cNvSpPr>
          <p:nvPr/>
        </p:nvSpPr>
        <p:spPr bwMode="auto">
          <a:xfrm>
            <a:off x="323850" y="1004773"/>
            <a:ext cx="8458200" cy="376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228600" indent="-228600">
              <a:defRPr/>
            </a:pPr>
            <a:r>
              <a:rPr lang="en-US" sz="1400" dirty="0"/>
              <a:t>Continued</a:t>
            </a:r>
          </a:p>
        </p:txBody>
      </p:sp>
      <p:sp>
        <p:nvSpPr>
          <p:cNvPr id="19" name="Line 9"/>
          <p:cNvSpPr>
            <a:spLocks noChangeShapeType="1"/>
          </p:cNvSpPr>
          <p:nvPr/>
        </p:nvSpPr>
        <p:spPr bwMode="auto">
          <a:xfrm>
            <a:off x="304800" y="574429"/>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0" name="Line 10"/>
          <p:cNvSpPr>
            <a:spLocks noChangeShapeType="1"/>
          </p:cNvSpPr>
          <p:nvPr/>
        </p:nvSpPr>
        <p:spPr bwMode="auto">
          <a:xfrm>
            <a:off x="294481" y="4339321"/>
            <a:ext cx="459581"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1" name="Text Box 5"/>
          <p:cNvSpPr txBox="1">
            <a:spLocks noChangeArrowheads="1"/>
          </p:cNvSpPr>
          <p:nvPr/>
        </p:nvSpPr>
        <p:spPr bwMode="auto">
          <a:xfrm>
            <a:off x="320675" y="1380799"/>
            <a:ext cx="4737091" cy="1273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228600" indent="-228600"/>
            <a:r>
              <a:rPr lang="en-US" sz="1400" b="1" dirty="0"/>
              <a:t>c.	</a:t>
            </a:r>
            <a:r>
              <a:rPr lang="en-US" sz="1400" dirty="0"/>
              <a:t>Substitute the given value for [H</a:t>
            </a:r>
            <a:r>
              <a:rPr lang="en-US" sz="1400" baseline="-25000" dirty="0"/>
              <a:t>3</a:t>
            </a:r>
            <a:r>
              <a:rPr lang="en-US" sz="1400" dirty="0"/>
              <a:t>O</a:t>
            </a:r>
            <a:r>
              <a:rPr lang="en-US" sz="1400" baseline="30000" dirty="0"/>
              <a:t>+</a:t>
            </a:r>
            <a:r>
              <a:rPr lang="en-US" sz="1400" dirty="0"/>
              <a:t>] and solve the acid ionization equation for [OH</a:t>
            </a:r>
            <a:r>
              <a:rPr lang="en-US" sz="1400" baseline="30000" dirty="0"/>
              <a:t>–</a:t>
            </a:r>
            <a:r>
              <a:rPr lang="en-US" sz="1400" dirty="0"/>
              <a:t>].</a:t>
            </a:r>
          </a:p>
          <a:p>
            <a:pPr marL="228600" indent="-228600"/>
            <a:r>
              <a:rPr lang="en-US" sz="1400" dirty="0"/>
              <a:t>	</a:t>
            </a:r>
          </a:p>
          <a:p>
            <a:pPr marL="228600" indent="-228600"/>
            <a:r>
              <a:rPr lang="en-US" sz="1400" dirty="0"/>
              <a:t>	Since [H</a:t>
            </a:r>
            <a:r>
              <a:rPr lang="en-US" sz="1400" baseline="-25000" dirty="0"/>
              <a:t>3</a:t>
            </a:r>
            <a:r>
              <a:rPr lang="en-US" sz="1400" dirty="0"/>
              <a:t>O+] = 1.0 × 10</a:t>
            </a:r>
            <a:r>
              <a:rPr lang="en-US" sz="1400" baseline="30000" dirty="0"/>
              <a:t>–7</a:t>
            </a:r>
            <a:r>
              <a:rPr lang="en-US" sz="1400" dirty="0"/>
              <a:t> and [OH</a:t>
            </a:r>
            <a:r>
              <a:rPr lang="en-US" sz="1400" baseline="30000" dirty="0"/>
              <a:t>–</a:t>
            </a:r>
            <a:r>
              <a:rPr lang="en-US" sz="1400" dirty="0"/>
              <a:t>] = 1.0 × 10</a:t>
            </a:r>
            <a:r>
              <a:rPr lang="en-US" sz="1400" baseline="30000" dirty="0"/>
              <a:t>–7</a:t>
            </a:r>
            <a:r>
              <a:rPr lang="en-US" sz="1400" dirty="0"/>
              <a:t>, the solution is neutral.</a:t>
            </a:r>
          </a:p>
          <a:p>
            <a:pPr marL="228600" indent="-228600"/>
            <a:endParaRPr lang="en-US" sz="1400" dirty="0"/>
          </a:p>
        </p:txBody>
      </p:sp>
      <p:sp>
        <p:nvSpPr>
          <p:cNvPr id="22" name="Text Box 4"/>
          <p:cNvSpPr txBox="1">
            <a:spLocks noChangeArrowheads="1"/>
          </p:cNvSpPr>
          <p:nvPr/>
        </p:nvSpPr>
        <p:spPr bwMode="auto">
          <a:xfrm>
            <a:off x="304799" y="3013689"/>
            <a:ext cx="8721969" cy="1200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763" indent="-4763">
              <a:defRPr sz="1600">
                <a:solidFill>
                  <a:schemeClr val="tx1"/>
                </a:solidFill>
                <a:latin typeface="Times New Roman" pitchFamily="18" charset="0"/>
                <a:ea typeface="MS PGothic" pitchFamily="34" charset="-128"/>
              </a:defRPr>
            </a:lvl1pPr>
            <a:lvl2pPr marL="742950" indent="-285750">
              <a:defRPr sz="1600">
                <a:solidFill>
                  <a:schemeClr val="tx1"/>
                </a:solidFill>
                <a:latin typeface="Times New Roman" pitchFamily="18" charset="0"/>
                <a:ea typeface="MS PGothic" pitchFamily="34" charset="-128"/>
              </a:defRPr>
            </a:lvl2pPr>
            <a:lvl3pPr marL="1143000" indent="-228600">
              <a:defRPr sz="1600">
                <a:solidFill>
                  <a:schemeClr val="tx1"/>
                </a:solidFill>
                <a:latin typeface="Times New Roman" pitchFamily="18" charset="0"/>
                <a:ea typeface="MS PGothic" pitchFamily="34" charset="-128"/>
              </a:defRPr>
            </a:lvl3pPr>
            <a:lvl4pPr marL="1600200" indent="-228600">
              <a:defRPr sz="1600">
                <a:solidFill>
                  <a:schemeClr val="tx1"/>
                </a:solidFill>
                <a:latin typeface="Times New Roman" pitchFamily="18" charset="0"/>
                <a:ea typeface="MS PGothic" pitchFamily="34" charset="-128"/>
              </a:defRPr>
            </a:lvl4pPr>
            <a:lvl5pPr marL="2057400" indent="-228600">
              <a:defRPr sz="16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9pPr>
          </a:lstStyle>
          <a:p>
            <a:pPr>
              <a:defRPr/>
            </a:pPr>
            <a:r>
              <a:rPr lang="en-US" b="1" dirty="0">
                <a:solidFill>
                  <a:srgbClr val="0094C8"/>
                </a:solidFill>
                <a:latin typeface="Arial" pitchFamily="34" charset="0"/>
              </a:rPr>
              <a:t>For Practice 16.2</a:t>
            </a:r>
          </a:p>
          <a:p>
            <a:r>
              <a:rPr lang="en-US" sz="1400" dirty="0"/>
              <a:t>Calculate [H</a:t>
            </a:r>
            <a:r>
              <a:rPr lang="en-US" sz="1400" baseline="-25000" dirty="0"/>
              <a:t>3</a:t>
            </a:r>
            <a:r>
              <a:rPr lang="en-US" sz="1400" dirty="0"/>
              <a:t>O</a:t>
            </a:r>
            <a:r>
              <a:rPr lang="en-US" sz="1400" baseline="30000" dirty="0"/>
              <a:t>+</a:t>
            </a:r>
            <a:r>
              <a:rPr lang="en-US" sz="1400" dirty="0"/>
              <a:t>] at 25 </a:t>
            </a:r>
            <a:r>
              <a:rPr lang="en-US" sz="1400" dirty="0">
                <a:latin typeface="Arial"/>
                <a:ea typeface="Calibri"/>
              </a:rPr>
              <a:t>°</a:t>
            </a:r>
            <a:r>
              <a:rPr lang="en-US" sz="1400" dirty="0"/>
              <a:t>C for each solution and determine if the solution is acidic, basic, or neutral.</a:t>
            </a:r>
          </a:p>
          <a:p>
            <a:pPr marL="228600" indent="-228600"/>
            <a:r>
              <a:rPr lang="en-US" sz="1400" b="1" dirty="0"/>
              <a:t>a.	</a:t>
            </a:r>
            <a:r>
              <a:rPr lang="en-US" sz="1400" dirty="0"/>
              <a:t>[OH</a:t>
            </a:r>
            <a:r>
              <a:rPr lang="en-US" sz="1400" baseline="30000" dirty="0"/>
              <a:t>–</a:t>
            </a:r>
            <a:r>
              <a:rPr lang="en-US" sz="1400" dirty="0"/>
              <a:t>] = 1.5 × 10</a:t>
            </a:r>
            <a:r>
              <a:rPr lang="en-US" sz="1400" baseline="30000" dirty="0"/>
              <a:t>–2</a:t>
            </a:r>
            <a:r>
              <a:rPr lang="en-US" sz="1400" dirty="0"/>
              <a:t> M</a:t>
            </a:r>
          </a:p>
          <a:p>
            <a:pPr marL="228600" indent="-228600"/>
            <a:r>
              <a:rPr lang="en-US" sz="1400" b="1" dirty="0"/>
              <a:t>b.	</a:t>
            </a:r>
            <a:r>
              <a:rPr lang="en-US" sz="1400" dirty="0"/>
              <a:t>[OH</a:t>
            </a:r>
            <a:r>
              <a:rPr lang="en-US" sz="1400" baseline="30000" dirty="0"/>
              <a:t>–</a:t>
            </a:r>
            <a:r>
              <a:rPr lang="en-US" sz="1400" dirty="0"/>
              <a:t>] = 1.0 × 10</a:t>
            </a:r>
            <a:r>
              <a:rPr lang="en-US" sz="1400" baseline="30000" dirty="0"/>
              <a:t>–7</a:t>
            </a:r>
            <a:r>
              <a:rPr lang="en-US" sz="1400" dirty="0"/>
              <a:t> M</a:t>
            </a:r>
          </a:p>
          <a:p>
            <a:pPr marL="228600" indent="-228600"/>
            <a:r>
              <a:rPr lang="en-US" sz="1400" b="1" dirty="0"/>
              <a:t>c.</a:t>
            </a:r>
            <a:r>
              <a:rPr lang="en-US" sz="1400" dirty="0"/>
              <a:t>	[OH</a:t>
            </a:r>
            <a:r>
              <a:rPr lang="en-US" sz="1400" baseline="30000" dirty="0"/>
              <a:t>–</a:t>
            </a:r>
            <a:r>
              <a:rPr lang="en-US" sz="1400" dirty="0"/>
              <a:t>] = 8.2 × 10</a:t>
            </a:r>
            <a:r>
              <a:rPr lang="en-US" sz="1400" baseline="30000" dirty="0"/>
              <a:t>–10</a:t>
            </a:r>
            <a:r>
              <a:rPr lang="en-US" sz="1400" dirty="0"/>
              <a:t> M</a:t>
            </a: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9396" y="1442765"/>
            <a:ext cx="2892245" cy="964081"/>
          </a:xfrm>
          <a:prstGeom prst="rect">
            <a:avLst/>
          </a:prstGeom>
        </p:spPr>
      </p:pic>
    </p:spTree>
    <p:extLst>
      <p:ext uri="{BB962C8B-B14F-4D97-AF65-F5344CB8AC3E}">
        <p14:creationId xmlns:p14="http://schemas.microsoft.com/office/powerpoint/2010/main" val="92165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0070C0"/>
                </a:solidFill>
                <a:ea typeface="+mj-ea"/>
                <a:cs typeface="Arial"/>
              </a:rPr>
              <a:t>Measuring Acidity: pH</a:t>
            </a:r>
          </a:p>
        </p:txBody>
      </p:sp>
      <p:sp>
        <p:nvSpPr>
          <p:cNvPr id="12" name="Rectangle 3"/>
          <p:cNvSpPr>
            <a:spLocks noChangeArrowheads="1"/>
          </p:cNvSpPr>
          <p:nvPr/>
        </p:nvSpPr>
        <p:spPr bwMode="auto">
          <a:xfrm>
            <a:off x="336917" y="1089268"/>
            <a:ext cx="5499100" cy="511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SzPct val="120000"/>
              <a:buFontTx/>
              <a:buChar char="•"/>
            </a:pPr>
            <a:r>
              <a:rPr lang="en-US" altLang="en-US" sz="2200" dirty="0">
                <a:latin typeface="+mn-lt"/>
              </a:rPr>
              <a:t>The acidity or basicity of a solution is often expressed as </a:t>
            </a:r>
            <a:r>
              <a:rPr lang="en-US" altLang="en-US" sz="2200" b="1" dirty="0" err="1">
                <a:solidFill>
                  <a:srgbClr val="3333CC"/>
                </a:solidFill>
                <a:latin typeface="+mn-lt"/>
              </a:rPr>
              <a:t>pH</a:t>
            </a:r>
            <a:r>
              <a:rPr lang="en-US" altLang="en-US" sz="2200" dirty="0" err="1">
                <a:latin typeface="+mn-lt"/>
              </a:rPr>
              <a:t>.</a:t>
            </a:r>
            <a:endParaRPr lang="en-US" altLang="en-US" sz="2200" dirty="0">
              <a:latin typeface="+mn-lt"/>
            </a:endParaRPr>
          </a:p>
          <a:p>
            <a:pPr marL="740664" lvl="1" indent="-283464">
              <a:spcBef>
                <a:spcPct val="20000"/>
              </a:spcBef>
              <a:buClr>
                <a:schemeClr val="tx1"/>
              </a:buClr>
              <a:buSzPct val="100000"/>
              <a:buFont typeface="Arial" pitchFamily="34" charset="0"/>
              <a:buChar char="–"/>
            </a:pPr>
            <a:r>
              <a:rPr lang="en-US" altLang="en-US" sz="2000" b="1" dirty="0">
                <a:solidFill>
                  <a:srgbClr val="3333CC"/>
                </a:solidFill>
                <a:latin typeface="+mn-lt"/>
              </a:rPr>
              <a:t>pH = </a:t>
            </a:r>
            <a:r>
              <a:rPr lang="en-US" altLang="en-US" sz="2000" b="1" dirty="0">
                <a:solidFill>
                  <a:srgbClr val="3333CC"/>
                </a:solidFill>
                <a:latin typeface="+mn-lt"/>
                <a:cs typeface="Arial" pitchFamily="34" charset="0"/>
              </a:rPr>
              <a:t>−</a:t>
            </a:r>
            <a:r>
              <a:rPr lang="en-US" altLang="en-US" sz="2000" b="1" dirty="0">
                <a:solidFill>
                  <a:srgbClr val="3333CC"/>
                </a:solidFill>
                <a:latin typeface="+mn-lt"/>
              </a:rPr>
              <a:t>log[H</a:t>
            </a:r>
            <a:r>
              <a:rPr lang="en-US" altLang="en-US" sz="2000" b="1" baseline="-25000" dirty="0">
                <a:solidFill>
                  <a:srgbClr val="3333CC"/>
                </a:solidFill>
                <a:latin typeface="+mn-lt"/>
              </a:rPr>
              <a:t>3</a:t>
            </a:r>
            <a:r>
              <a:rPr lang="en-US" altLang="en-US" sz="2000" b="1" dirty="0">
                <a:solidFill>
                  <a:srgbClr val="3333CC"/>
                </a:solidFill>
                <a:latin typeface="+mn-lt"/>
              </a:rPr>
              <a:t>O</a:t>
            </a:r>
            <a:r>
              <a:rPr lang="en-US" altLang="en-US" sz="2000" b="1" baseline="30000" dirty="0">
                <a:solidFill>
                  <a:srgbClr val="3333CC"/>
                </a:solidFill>
                <a:latin typeface="+mn-lt"/>
              </a:rPr>
              <a:t>+</a:t>
            </a:r>
            <a:r>
              <a:rPr lang="en-US" altLang="en-US" sz="2000" b="1" dirty="0">
                <a:solidFill>
                  <a:srgbClr val="3333CC"/>
                </a:solidFill>
                <a:latin typeface="+mn-lt"/>
              </a:rPr>
              <a:t>]</a:t>
            </a:r>
            <a:endParaRPr lang="en-US" altLang="en-US" sz="2000" b="1" baseline="30000" dirty="0">
              <a:solidFill>
                <a:srgbClr val="3333CC"/>
              </a:solidFill>
              <a:latin typeface="+mn-lt"/>
            </a:endParaRPr>
          </a:p>
          <a:p>
            <a:pPr marL="1143000" lvl="2" indent="-228600">
              <a:spcBef>
                <a:spcPct val="20000"/>
              </a:spcBef>
              <a:buFont typeface="Arial" pitchFamily="34" charset="0"/>
              <a:buChar char="•"/>
            </a:pPr>
            <a:r>
              <a:rPr lang="en-US" altLang="en-US" sz="2000" dirty="0">
                <a:latin typeface="+mn-lt"/>
              </a:rPr>
              <a:t>Exponent on 10 with a </a:t>
            </a:r>
            <a:br>
              <a:rPr lang="en-US" altLang="en-US" sz="2000" dirty="0">
                <a:latin typeface="+mn-lt"/>
              </a:rPr>
            </a:br>
            <a:r>
              <a:rPr lang="en-US" altLang="en-US" sz="2000" dirty="0">
                <a:latin typeface="+mn-lt"/>
              </a:rPr>
              <a:t>positive sign</a:t>
            </a:r>
          </a:p>
          <a:p>
            <a:pPr marL="1143000" lvl="2" indent="-228600">
              <a:spcBef>
                <a:spcPct val="20000"/>
              </a:spcBef>
              <a:buFont typeface="Arial" pitchFamily="34" charset="0"/>
              <a:buChar char="•"/>
            </a:pPr>
            <a:r>
              <a:rPr lang="en-US" altLang="en-US" sz="2000" dirty="0" err="1">
                <a:latin typeface="+mn-lt"/>
              </a:rPr>
              <a:t>pH</a:t>
            </a:r>
            <a:r>
              <a:rPr lang="en-US" altLang="en-US" sz="2000" baseline="-25000" dirty="0" err="1">
                <a:latin typeface="+mn-lt"/>
              </a:rPr>
              <a:t>water</a:t>
            </a:r>
            <a:r>
              <a:rPr lang="en-US" altLang="en-US" sz="2000" dirty="0">
                <a:latin typeface="+mn-lt"/>
              </a:rPr>
              <a:t> = </a:t>
            </a:r>
            <a:r>
              <a:rPr lang="en-US" altLang="en-US" sz="2000" dirty="0">
                <a:latin typeface="+mn-lt"/>
                <a:cs typeface="Arial" pitchFamily="34" charset="0"/>
              </a:rPr>
              <a:t>−</a:t>
            </a:r>
            <a:r>
              <a:rPr lang="en-US" altLang="en-US" sz="2000" dirty="0">
                <a:latin typeface="+mn-lt"/>
              </a:rPr>
              <a:t>log[10</a:t>
            </a:r>
            <a:r>
              <a:rPr lang="en-US" altLang="en-US" sz="2000" baseline="30000" dirty="0">
                <a:latin typeface="+mn-lt"/>
                <a:cs typeface="Arial" pitchFamily="34" charset="0"/>
              </a:rPr>
              <a:t>−</a:t>
            </a:r>
            <a:r>
              <a:rPr lang="en-US" altLang="en-US" sz="2000" baseline="30000" dirty="0">
                <a:latin typeface="+mn-lt"/>
              </a:rPr>
              <a:t>7</a:t>
            </a:r>
            <a:r>
              <a:rPr lang="en-US" altLang="en-US" sz="2000" dirty="0">
                <a:latin typeface="+mn-lt"/>
              </a:rPr>
              <a:t>] = 7</a:t>
            </a:r>
          </a:p>
          <a:p>
            <a:pPr marL="1143000" lvl="2" indent="-228600">
              <a:spcBef>
                <a:spcPct val="20000"/>
              </a:spcBef>
              <a:buFont typeface="Arial" pitchFamily="34" charset="0"/>
              <a:buChar char="•"/>
            </a:pPr>
            <a:r>
              <a:rPr lang="en-US" altLang="en-US" sz="2000" dirty="0">
                <a:latin typeface="+mn-lt"/>
              </a:rPr>
              <a:t>We need to know the [H</a:t>
            </a:r>
            <a:r>
              <a:rPr lang="en-US" altLang="en-US" sz="2000" baseline="-25000" dirty="0">
                <a:latin typeface="+mn-lt"/>
              </a:rPr>
              <a:t>3</a:t>
            </a:r>
            <a:r>
              <a:rPr lang="en-US" altLang="en-US" sz="2000" dirty="0">
                <a:latin typeface="+mn-lt"/>
              </a:rPr>
              <a:t>O</a:t>
            </a:r>
            <a:r>
              <a:rPr lang="en-US" altLang="en-US" sz="2000" baseline="30000" dirty="0">
                <a:latin typeface="+mn-lt"/>
              </a:rPr>
              <a:t>+</a:t>
            </a:r>
            <a:r>
              <a:rPr lang="en-US" altLang="en-US" sz="2000" dirty="0">
                <a:latin typeface="+mn-lt"/>
              </a:rPr>
              <a:t>] concentration to find the </a:t>
            </a:r>
            <a:r>
              <a:rPr lang="en-US" altLang="en-US" sz="2000" dirty="0" err="1">
                <a:latin typeface="+mn-lt"/>
              </a:rPr>
              <a:t>pH.</a:t>
            </a:r>
            <a:endParaRPr lang="en-US" altLang="en-US" sz="2000" dirty="0">
              <a:latin typeface="+mn-lt"/>
            </a:endParaRPr>
          </a:p>
          <a:p>
            <a:pPr marL="1143000" lvl="2" indent="-228600">
              <a:spcBef>
                <a:spcPct val="20000"/>
              </a:spcBef>
              <a:buFont typeface="Wingdings" pitchFamily="2" charset="2"/>
              <a:buChar char="§"/>
            </a:pPr>
            <a:endParaRPr lang="en-US" altLang="en-US" sz="2000" dirty="0">
              <a:latin typeface="+mn-lt"/>
            </a:endParaRPr>
          </a:p>
          <a:p>
            <a:pPr marL="342900" indent="-342900">
              <a:spcBef>
                <a:spcPct val="20000"/>
              </a:spcBef>
              <a:buSzPct val="120000"/>
              <a:buFontTx/>
              <a:buChar char="•"/>
            </a:pPr>
            <a:r>
              <a:rPr lang="en-US" altLang="en-US" sz="2200" dirty="0">
                <a:latin typeface="+mn-lt"/>
              </a:rPr>
              <a:t>pH &lt; 7 is acidic; pH &gt; 7 is basic.</a:t>
            </a:r>
          </a:p>
          <a:p>
            <a:pPr marL="342900" indent="-342900">
              <a:spcBef>
                <a:spcPct val="20000"/>
              </a:spcBef>
              <a:buSzPct val="120000"/>
              <a:buFontTx/>
              <a:buChar char="•"/>
            </a:pPr>
            <a:r>
              <a:rPr lang="en-US" altLang="en-US" sz="2200" dirty="0">
                <a:latin typeface="+mn-lt"/>
              </a:rPr>
              <a:t>pH = 7 is neutral.</a:t>
            </a:r>
          </a:p>
          <a:p>
            <a:pPr marL="740664" lvl="1" indent="-283464">
              <a:spcBef>
                <a:spcPct val="20000"/>
              </a:spcBef>
              <a:buSzPct val="120000"/>
              <a:buFont typeface="Arial" pitchFamily="34" charset="0"/>
              <a:buChar char="–"/>
            </a:pPr>
            <a:r>
              <a:rPr lang="en-US" altLang="en-US" sz="2000" dirty="0">
                <a:latin typeface="+mn-lt"/>
              </a:rPr>
              <a:t>If we know the pH, we can </a:t>
            </a:r>
            <a:br>
              <a:rPr lang="en-US" altLang="en-US" sz="2000" dirty="0">
                <a:latin typeface="+mn-lt"/>
              </a:rPr>
            </a:br>
            <a:r>
              <a:rPr lang="en-US" altLang="en-US" sz="2000" dirty="0">
                <a:latin typeface="+mn-lt"/>
              </a:rPr>
              <a:t>determine [H</a:t>
            </a:r>
            <a:r>
              <a:rPr lang="en-US" altLang="en-US" sz="2000" baseline="-25000" dirty="0">
                <a:latin typeface="+mn-lt"/>
              </a:rPr>
              <a:t>3</a:t>
            </a:r>
            <a:r>
              <a:rPr lang="en-US" altLang="en-US" sz="2000" dirty="0">
                <a:latin typeface="+mn-lt"/>
              </a:rPr>
              <a:t>O</a:t>
            </a:r>
            <a:r>
              <a:rPr lang="en-US" altLang="en-US" sz="2000" baseline="30000" dirty="0">
                <a:latin typeface="+mn-lt"/>
              </a:rPr>
              <a:t>+</a:t>
            </a:r>
            <a:r>
              <a:rPr lang="en-US" altLang="en-US" sz="2000" dirty="0">
                <a:latin typeface="+mn-lt"/>
              </a:rPr>
              <a:t>].</a:t>
            </a:r>
          </a:p>
          <a:p>
            <a:pPr marL="1143000" lvl="2" indent="-228600">
              <a:spcBef>
                <a:spcPct val="20000"/>
              </a:spcBef>
              <a:buClr>
                <a:schemeClr val="tx1"/>
              </a:buClr>
              <a:buSzPct val="100000"/>
              <a:buFont typeface="Arial" pitchFamily="34" charset="0"/>
              <a:buChar char="•"/>
            </a:pPr>
            <a:r>
              <a:rPr lang="en-US" altLang="en-US" sz="2000" b="1" dirty="0">
                <a:solidFill>
                  <a:srgbClr val="3333CC"/>
                </a:solidFill>
                <a:latin typeface="+mn-lt"/>
              </a:rPr>
              <a:t>[H</a:t>
            </a:r>
            <a:r>
              <a:rPr lang="en-US" altLang="en-US" sz="2000" b="1" baseline="-25000" dirty="0">
                <a:solidFill>
                  <a:srgbClr val="3333CC"/>
                </a:solidFill>
                <a:latin typeface="+mn-lt"/>
              </a:rPr>
              <a:t>3</a:t>
            </a:r>
            <a:r>
              <a:rPr lang="en-US" altLang="en-US" sz="2000" b="1" dirty="0">
                <a:solidFill>
                  <a:srgbClr val="3333CC"/>
                </a:solidFill>
                <a:latin typeface="+mn-lt"/>
              </a:rPr>
              <a:t>O</a:t>
            </a:r>
            <a:r>
              <a:rPr lang="en-US" altLang="en-US" sz="2000" b="1" baseline="30000" dirty="0">
                <a:solidFill>
                  <a:srgbClr val="3333CC"/>
                </a:solidFill>
                <a:latin typeface="+mn-lt"/>
              </a:rPr>
              <a:t>+</a:t>
            </a:r>
            <a:r>
              <a:rPr lang="en-US" altLang="en-US" sz="2000" b="1" dirty="0">
                <a:solidFill>
                  <a:srgbClr val="3333CC"/>
                </a:solidFill>
                <a:latin typeface="+mn-lt"/>
              </a:rPr>
              <a:t>] = 10</a:t>
            </a:r>
            <a:r>
              <a:rPr lang="en-US" altLang="en-US" sz="2000" b="1" baseline="30000" dirty="0">
                <a:solidFill>
                  <a:srgbClr val="3333CC"/>
                </a:solidFill>
                <a:latin typeface="+mn-lt"/>
                <a:cs typeface="Arial" pitchFamily="34" charset="0"/>
              </a:rPr>
              <a:t>−</a:t>
            </a:r>
            <a:r>
              <a:rPr lang="en-US" altLang="en-US" sz="2000" b="1" baseline="30000" dirty="0">
                <a:solidFill>
                  <a:srgbClr val="3333CC"/>
                </a:solidFill>
                <a:latin typeface="+mn-lt"/>
              </a:rPr>
              <a:t>pH</a:t>
            </a:r>
            <a:endParaRPr lang="en-US" altLang="en-US" sz="2000" b="1" dirty="0">
              <a:solidFill>
                <a:srgbClr val="3333CC"/>
              </a:solidFill>
              <a:latin typeface="+mn-lt"/>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369"/>
          <a:stretch/>
        </p:blipFill>
        <p:spPr>
          <a:xfrm>
            <a:off x="5859463" y="914400"/>
            <a:ext cx="2949803" cy="5495301"/>
          </a:xfrm>
          <a:prstGeom prst="rect">
            <a:avLst/>
          </a:prstGeom>
        </p:spPr>
      </p:pic>
    </p:spTree>
    <p:extLst>
      <p:ext uri="{BB962C8B-B14F-4D97-AF65-F5344CB8AC3E}">
        <p14:creationId xmlns:p14="http://schemas.microsoft.com/office/powerpoint/2010/main" val="42722416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l-GR" altLang="en-US" dirty="0">
                <a:solidFill>
                  <a:srgbClr val="0070C0"/>
                </a:solidFill>
                <a:ea typeface="+mj-ea"/>
                <a:cs typeface="Arial"/>
              </a:rPr>
              <a:t>Τι σημαίνει ο αριθμός </a:t>
            </a:r>
            <a:r>
              <a:rPr lang="el-GR" altLang="en-US" dirty="0" err="1">
                <a:solidFill>
                  <a:srgbClr val="0070C0"/>
                </a:solidFill>
                <a:ea typeface="+mj-ea"/>
                <a:cs typeface="Arial"/>
              </a:rPr>
              <a:t>pH</a:t>
            </a:r>
            <a:r>
              <a:rPr lang="el-GR" altLang="en-US" dirty="0">
                <a:solidFill>
                  <a:srgbClr val="0070C0"/>
                </a:solidFill>
                <a:ea typeface="+mj-ea"/>
                <a:cs typeface="Arial"/>
              </a:rPr>
              <a:t>;</a:t>
            </a:r>
            <a:endParaRPr lang="en-US" altLang="en-US" dirty="0">
              <a:solidFill>
                <a:srgbClr val="0070C0"/>
              </a:solidFill>
              <a:ea typeface="+mj-ea"/>
              <a:cs typeface="Arial"/>
            </a:endParaRPr>
          </a:p>
        </p:txBody>
      </p:sp>
      <p:sp>
        <p:nvSpPr>
          <p:cNvPr id="5" name="Rectangle 3"/>
          <p:cNvSpPr>
            <a:spLocks noChangeArrowheads="1"/>
          </p:cNvSpPr>
          <p:nvPr/>
        </p:nvSpPr>
        <p:spPr bwMode="auto">
          <a:xfrm>
            <a:off x="347051" y="803031"/>
            <a:ext cx="8679717" cy="30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buSzPct val="100000"/>
              <a:buFontTx/>
              <a:buChar char="•"/>
            </a:pPr>
            <a:r>
              <a:rPr lang="el-GR" altLang="en-US" sz="2200" dirty="0">
                <a:latin typeface="+mn-lt"/>
              </a:rPr>
              <a:t>Όσο χαμηλότερο είναι το </a:t>
            </a:r>
            <a:r>
              <a:rPr lang="el-GR" altLang="en-US" sz="2200" dirty="0" err="1">
                <a:latin typeface="+mn-lt"/>
              </a:rPr>
              <a:t>pH</a:t>
            </a:r>
            <a:r>
              <a:rPr lang="el-GR" altLang="en-US" sz="2200" dirty="0">
                <a:latin typeface="+mn-lt"/>
              </a:rPr>
              <a:t>, τόσο πιο όξινο είναι το διάλυμα. Όσο υψηλότερο είναι το </a:t>
            </a:r>
            <a:r>
              <a:rPr lang="el-GR" altLang="en-US" sz="2200" dirty="0" err="1">
                <a:latin typeface="+mn-lt"/>
              </a:rPr>
              <a:t>pH</a:t>
            </a:r>
            <a:r>
              <a:rPr lang="el-GR" altLang="en-US" sz="2200" dirty="0">
                <a:latin typeface="+mn-lt"/>
              </a:rPr>
              <a:t>, τόσο πιο βασικό είναι το διάλυμα.</a:t>
            </a:r>
          </a:p>
          <a:p>
            <a:pPr marL="342900" indent="-342900">
              <a:buSzPct val="100000"/>
              <a:buFontTx/>
              <a:buChar char="•"/>
            </a:pPr>
            <a:r>
              <a:rPr lang="el-GR" altLang="en-US" sz="2200" dirty="0">
                <a:latin typeface="+mn-lt"/>
              </a:rPr>
              <a:t>Μία μονάδα </a:t>
            </a:r>
            <a:r>
              <a:rPr lang="el-GR" altLang="en-US" sz="2200" dirty="0" err="1">
                <a:latin typeface="+mn-lt"/>
              </a:rPr>
              <a:t>pH</a:t>
            </a:r>
            <a:r>
              <a:rPr lang="el-GR" altLang="en-US" sz="2200" dirty="0">
                <a:latin typeface="+mn-lt"/>
              </a:rPr>
              <a:t> αντιστοιχεί σε συντελεστή 10 διαφοράς στην οξύτητα.</a:t>
            </a:r>
          </a:p>
          <a:p>
            <a:pPr marL="342900" indent="-342900">
              <a:buSzPct val="100000"/>
              <a:buFontTx/>
              <a:buChar char="•"/>
            </a:pPr>
            <a:endParaRPr lang="el-GR" altLang="en-US" sz="2200" dirty="0">
              <a:latin typeface="+mn-lt"/>
            </a:endParaRPr>
          </a:p>
          <a:p>
            <a:pPr marL="342900" indent="-342900">
              <a:buSzPct val="100000"/>
              <a:buFontTx/>
              <a:buChar char="•"/>
            </a:pPr>
            <a:r>
              <a:rPr lang="el-GR" altLang="en-US" sz="2200" dirty="0">
                <a:latin typeface="+mn-lt"/>
              </a:rPr>
              <a:t>Το φυσιολογικό εύρος του </a:t>
            </a:r>
            <a:r>
              <a:rPr lang="el-GR" altLang="en-US" sz="2200" dirty="0" err="1">
                <a:latin typeface="+mn-lt"/>
              </a:rPr>
              <a:t>pH</a:t>
            </a:r>
            <a:r>
              <a:rPr lang="el-GR" altLang="en-US" sz="2200" dirty="0">
                <a:latin typeface="+mn-lt"/>
              </a:rPr>
              <a:t> είναι από 0 έως 14.</a:t>
            </a:r>
          </a:p>
          <a:p>
            <a:pPr marL="342900" indent="-342900">
              <a:buSzPct val="100000"/>
              <a:buFontTx/>
              <a:buChar char="•"/>
            </a:pPr>
            <a:r>
              <a:rPr lang="el-GR" altLang="en-US" sz="2200" dirty="0" err="1">
                <a:latin typeface="+mn-lt"/>
              </a:rPr>
              <a:t>pH</a:t>
            </a:r>
            <a:r>
              <a:rPr lang="el-GR" altLang="en-US" sz="2200" dirty="0">
                <a:latin typeface="+mn-lt"/>
              </a:rPr>
              <a:t> 0 είναι [H3O+] = 1 Μ. Το </a:t>
            </a:r>
            <a:r>
              <a:rPr lang="el-GR" altLang="en-US" sz="2200" dirty="0" err="1">
                <a:latin typeface="+mn-lt"/>
              </a:rPr>
              <a:t>pH</a:t>
            </a:r>
            <a:r>
              <a:rPr lang="el-GR" altLang="en-US" sz="2200" dirty="0">
                <a:latin typeface="+mn-lt"/>
              </a:rPr>
              <a:t> 14 είναι [OH–] = 1 M.</a:t>
            </a:r>
          </a:p>
          <a:p>
            <a:pPr marL="342900" indent="-342900">
              <a:buSzPct val="100000"/>
              <a:buFontTx/>
              <a:buChar char="•"/>
            </a:pPr>
            <a:r>
              <a:rPr lang="el-GR" altLang="en-US" sz="2200" dirty="0">
                <a:latin typeface="+mn-lt"/>
              </a:rPr>
              <a:t>Το </a:t>
            </a:r>
            <a:r>
              <a:rPr lang="el-GR" altLang="en-US" sz="2200" dirty="0" err="1">
                <a:latin typeface="+mn-lt"/>
              </a:rPr>
              <a:t>pH</a:t>
            </a:r>
            <a:r>
              <a:rPr lang="el-GR" altLang="en-US" sz="2200" dirty="0">
                <a:latin typeface="+mn-lt"/>
              </a:rPr>
              <a:t> μπορεί να είναι αρνητικό (πολύ όξινο) ή μεγαλύτερο από 14 (πολύ αλκαλικό).</a:t>
            </a:r>
            <a:endParaRPr lang="en-US" altLang="en-US" sz="2200" dirty="0">
              <a:latin typeface="+mn-lt"/>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32273"/>
          <a:stretch/>
        </p:blipFill>
        <p:spPr>
          <a:xfrm>
            <a:off x="306388" y="3856893"/>
            <a:ext cx="8534400" cy="2217068"/>
          </a:xfrm>
          <a:prstGeom prst="rect">
            <a:avLst/>
          </a:prstGeom>
        </p:spPr>
      </p:pic>
    </p:spTree>
    <p:extLst>
      <p:ext uri="{BB962C8B-B14F-4D97-AF65-F5344CB8AC3E}">
        <p14:creationId xmlns:p14="http://schemas.microsoft.com/office/powerpoint/2010/main" val="32307107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492443"/>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sz="2600" dirty="0">
                <a:solidFill>
                  <a:srgbClr val="0070C0"/>
                </a:solidFill>
                <a:ea typeface="+mj-ea"/>
                <a:cs typeface="Arial"/>
              </a:rPr>
              <a:t>Practice Problem: Calculating pH from [H</a:t>
            </a:r>
            <a:r>
              <a:rPr lang="en-US" altLang="en-US" sz="2600" baseline="-25000" dirty="0">
                <a:solidFill>
                  <a:srgbClr val="0070C0"/>
                </a:solidFill>
                <a:ea typeface="+mj-ea"/>
                <a:cs typeface="Arial"/>
              </a:rPr>
              <a:t>3</a:t>
            </a:r>
            <a:r>
              <a:rPr lang="en-US" altLang="en-US" sz="2600" dirty="0">
                <a:solidFill>
                  <a:srgbClr val="0070C0"/>
                </a:solidFill>
                <a:ea typeface="+mj-ea"/>
                <a:cs typeface="Arial"/>
              </a:rPr>
              <a:t>O</a:t>
            </a:r>
            <a:r>
              <a:rPr lang="en-US" altLang="en-US" sz="2600" baseline="30000" dirty="0">
                <a:solidFill>
                  <a:srgbClr val="0070C0"/>
                </a:solidFill>
                <a:ea typeface="+mj-ea"/>
                <a:cs typeface="Arial"/>
              </a:rPr>
              <a:t>+</a:t>
            </a:r>
            <a:r>
              <a:rPr lang="en-US" altLang="en-US" sz="2600" dirty="0">
                <a:solidFill>
                  <a:srgbClr val="0070C0"/>
                </a:solidFill>
                <a:ea typeface="+mj-ea"/>
                <a:cs typeface="Arial"/>
              </a:rPr>
              <a:t>] or [OH</a:t>
            </a:r>
            <a:r>
              <a:rPr lang="en-US" altLang="en-US" sz="2600" baseline="30000" dirty="0">
                <a:solidFill>
                  <a:srgbClr val="0070C0"/>
                </a:solidFill>
                <a:ea typeface="+mj-ea"/>
                <a:cs typeface="Arial"/>
              </a:rPr>
              <a:t>–</a:t>
            </a:r>
            <a:r>
              <a:rPr lang="en-US" altLang="en-US" sz="2600" dirty="0">
                <a:solidFill>
                  <a:srgbClr val="0070C0"/>
                </a:solidFill>
                <a:ea typeface="+mj-ea"/>
                <a:cs typeface="Arial"/>
              </a:rPr>
              <a:t>]</a:t>
            </a:r>
          </a:p>
        </p:txBody>
      </p:sp>
      <p:sp>
        <p:nvSpPr>
          <p:cNvPr id="6" name="Line 2"/>
          <p:cNvSpPr>
            <a:spLocks noChangeShapeType="1"/>
          </p:cNvSpPr>
          <p:nvPr/>
        </p:nvSpPr>
        <p:spPr bwMode="auto">
          <a:xfrm>
            <a:off x="315913" y="1681978"/>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Rectangle 3"/>
          <p:cNvSpPr>
            <a:spLocks noChangeArrowheads="1"/>
          </p:cNvSpPr>
          <p:nvPr/>
        </p:nvSpPr>
        <p:spPr bwMode="auto">
          <a:xfrm>
            <a:off x="319088" y="665491"/>
            <a:ext cx="831850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defRPr/>
            </a:pPr>
            <a:r>
              <a:rPr lang="en-US" sz="2000" b="1" dirty="0">
                <a:solidFill>
                  <a:srgbClr val="0094C8"/>
                </a:solidFill>
                <a:latin typeface="Arial" charset="0"/>
                <a:ea typeface="ＭＳ Ｐゴシック" charset="0"/>
                <a:cs typeface="ＭＳ Ｐゴシック" charset="0"/>
              </a:rPr>
              <a:t>Example 16.3</a:t>
            </a:r>
            <a:r>
              <a:rPr lang="en-US" sz="2000" b="1" dirty="0">
                <a:solidFill>
                  <a:srgbClr val="4C4BE5"/>
                </a:solidFill>
                <a:latin typeface="Arial" charset="0"/>
                <a:ea typeface="ＭＳ Ｐゴシック" charset="0"/>
                <a:cs typeface="ＭＳ Ｐゴシック" charset="0"/>
              </a:rPr>
              <a:t>	</a:t>
            </a:r>
            <a:r>
              <a:rPr lang="en-US" sz="2000" b="1" dirty="0">
                <a:latin typeface="Arial" charset="0"/>
                <a:ea typeface="ＭＳ Ｐゴシック" charset="0"/>
                <a:cs typeface="ＭＳ Ｐゴシック" charset="0"/>
              </a:rPr>
              <a:t>Calculating pH from [H</a:t>
            </a:r>
            <a:r>
              <a:rPr lang="en-US" sz="2000" b="1" baseline="-25000" dirty="0">
                <a:latin typeface="Arial" charset="0"/>
                <a:ea typeface="ＭＳ Ｐゴシック" charset="0"/>
                <a:cs typeface="ＭＳ Ｐゴシック" charset="0"/>
              </a:rPr>
              <a:t>3</a:t>
            </a:r>
            <a:r>
              <a:rPr lang="en-US" sz="2000" b="1" dirty="0">
                <a:latin typeface="Arial" charset="0"/>
                <a:ea typeface="ＭＳ Ｐゴシック" charset="0"/>
                <a:cs typeface="ＭＳ Ｐゴシック" charset="0"/>
              </a:rPr>
              <a:t>O</a:t>
            </a:r>
            <a:r>
              <a:rPr lang="en-US" sz="2000" b="1" baseline="30000" dirty="0">
                <a:latin typeface="Arial" charset="0"/>
                <a:ea typeface="ＭＳ Ｐゴシック" charset="0"/>
                <a:cs typeface="ＭＳ Ｐゴシック" charset="0"/>
              </a:rPr>
              <a:t>+</a:t>
            </a:r>
            <a:r>
              <a:rPr lang="en-US" sz="2000" b="1" dirty="0">
                <a:latin typeface="Arial" charset="0"/>
                <a:ea typeface="ＭＳ Ｐゴシック" charset="0"/>
                <a:cs typeface="ＭＳ Ｐゴシック" charset="0"/>
              </a:rPr>
              <a:t>] or [OH</a:t>
            </a:r>
            <a:r>
              <a:rPr lang="en-US" sz="2000" b="1" baseline="30000" dirty="0">
                <a:latin typeface="Arial" charset="0"/>
                <a:ea typeface="ＭＳ Ｐゴシック" charset="0"/>
                <a:cs typeface="ＭＳ Ｐゴシック" charset="0"/>
              </a:rPr>
              <a:t>–</a:t>
            </a:r>
            <a:r>
              <a:rPr lang="en-US" sz="2000" b="1" dirty="0">
                <a:latin typeface="Arial" charset="0"/>
                <a:ea typeface="ＭＳ Ｐゴシック" charset="0"/>
                <a:cs typeface="ＭＳ Ｐゴシック" charset="0"/>
              </a:rPr>
              <a:t>]</a:t>
            </a:r>
          </a:p>
        </p:txBody>
      </p:sp>
      <p:sp>
        <p:nvSpPr>
          <p:cNvPr id="8" name="Line 7"/>
          <p:cNvSpPr>
            <a:spLocks noChangeShapeType="1"/>
          </p:cNvSpPr>
          <p:nvPr/>
        </p:nvSpPr>
        <p:spPr bwMode="auto">
          <a:xfrm>
            <a:off x="304800" y="590547"/>
            <a:ext cx="0" cy="5821088"/>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9" name="Text Box 8"/>
          <p:cNvSpPr txBox="1">
            <a:spLocks noChangeArrowheads="1"/>
          </p:cNvSpPr>
          <p:nvPr/>
        </p:nvSpPr>
        <p:spPr bwMode="auto">
          <a:xfrm>
            <a:off x="323850" y="1039942"/>
            <a:ext cx="8458200" cy="483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228600" indent="-228600">
              <a:defRPr/>
            </a:pPr>
            <a:r>
              <a:rPr lang="en-US" sz="1400" dirty="0"/>
              <a:t>Calculate the pH of each solution at 25 </a:t>
            </a:r>
            <a:r>
              <a:rPr lang="en-US" sz="1400" dirty="0">
                <a:latin typeface="Arial"/>
                <a:ea typeface="Calibri"/>
              </a:rPr>
              <a:t>°</a:t>
            </a:r>
            <a:r>
              <a:rPr lang="en-US" sz="1400" dirty="0"/>
              <a:t>C and indicate whether the solution is acidic or basic.</a:t>
            </a:r>
          </a:p>
          <a:p>
            <a:pPr marL="228600" indent="-228600">
              <a:tabLst>
                <a:tab pos="3032125" algn="l"/>
                <a:tab pos="3368675" algn="l"/>
              </a:tabLst>
              <a:defRPr/>
            </a:pPr>
            <a:r>
              <a:rPr lang="en-US" sz="1400" b="1" dirty="0"/>
              <a:t>a.</a:t>
            </a:r>
            <a:r>
              <a:rPr lang="en-US" sz="1400" dirty="0"/>
              <a:t>	[H</a:t>
            </a:r>
            <a:r>
              <a:rPr lang="en-US" sz="1400" baseline="-25000" dirty="0"/>
              <a:t>3</a:t>
            </a:r>
            <a:r>
              <a:rPr lang="en-US" sz="1400" dirty="0"/>
              <a:t>O</a:t>
            </a:r>
            <a:r>
              <a:rPr lang="en-US" sz="1400" baseline="30000" dirty="0"/>
              <a:t>+</a:t>
            </a:r>
            <a:r>
              <a:rPr lang="en-US" sz="1400" dirty="0"/>
              <a:t>] = 1.8 × 10</a:t>
            </a:r>
            <a:r>
              <a:rPr lang="en-US" sz="1400" baseline="30000" dirty="0"/>
              <a:t>–4</a:t>
            </a:r>
            <a:r>
              <a:rPr lang="en-US" sz="1400" dirty="0"/>
              <a:t> M 	</a:t>
            </a:r>
            <a:r>
              <a:rPr lang="en-US" sz="1400" b="1" dirty="0"/>
              <a:t>b.</a:t>
            </a:r>
            <a:r>
              <a:rPr lang="en-US" sz="1400" dirty="0"/>
              <a:t>	[OH</a:t>
            </a:r>
            <a:r>
              <a:rPr lang="en-US" sz="1400" baseline="30000" dirty="0"/>
              <a:t>–</a:t>
            </a:r>
            <a:r>
              <a:rPr lang="en-US" sz="1400" dirty="0"/>
              <a:t>] = 1.3 × 10</a:t>
            </a:r>
            <a:r>
              <a:rPr lang="en-US" sz="1400" baseline="30000" dirty="0"/>
              <a:t>–2</a:t>
            </a:r>
            <a:r>
              <a:rPr lang="en-US" sz="1400" dirty="0"/>
              <a:t> M</a:t>
            </a:r>
          </a:p>
        </p:txBody>
      </p:sp>
      <p:sp>
        <p:nvSpPr>
          <p:cNvPr id="10" name="Line 9"/>
          <p:cNvSpPr>
            <a:spLocks noChangeShapeType="1"/>
          </p:cNvSpPr>
          <p:nvPr/>
        </p:nvSpPr>
        <p:spPr bwMode="auto">
          <a:xfrm>
            <a:off x="304800" y="609598"/>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1" name="Line 10"/>
          <p:cNvSpPr>
            <a:spLocks noChangeShapeType="1"/>
          </p:cNvSpPr>
          <p:nvPr/>
        </p:nvSpPr>
        <p:spPr bwMode="auto">
          <a:xfrm>
            <a:off x="294481" y="6411635"/>
            <a:ext cx="459581"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2" name="Text Box 5"/>
          <p:cNvSpPr txBox="1">
            <a:spLocks noChangeArrowheads="1"/>
          </p:cNvSpPr>
          <p:nvPr/>
        </p:nvSpPr>
        <p:spPr bwMode="auto">
          <a:xfrm>
            <a:off x="320675" y="1693553"/>
            <a:ext cx="4737091" cy="130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0" indent="0">
              <a:defRPr/>
            </a:pPr>
            <a:r>
              <a:rPr lang="en-US" b="1" dirty="0">
                <a:solidFill>
                  <a:srgbClr val="0094C8"/>
                </a:solidFill>
                <a:latin typeface="Arial" charset="0"/>
                <a:ea typeface="ＭＳ Ｐゴシック" charset="0"/>
                <a:cs typeface="ＭＳ Ｐゴシック" charset="0"/>
              </a:rPr>
              <a:t>Solution</a:t>
            </a:r>
          </a:p>
          <a:p>
            <a:pPr marL="228600" indent="-228600"/>
            <a:r>
              <a:rPr lang="en-US" sz="1400" b="1" dirty="0"/>
              <a:t>a.	</a:t>
            </a:r>
            <a:r>
              <a:rPr lang="en-US" sz="1400" dirty="0"/>
              <a:t>To calculate pH, substitute the given [H</a:t>
            </a:r>
            <a:r>
              <a:rPr lang="en-US" sz="1400" baseline="-25000" dirty="0"/>
              <a:t>3</a:t>
            </a:r>
            <a:r>
              <a:rPr lang="en-US" sz="1400" dirty="0"/>
              <a:t>O</a:t>
            </a:r>
            <a:r>
              <a:rPr lang="en-US" sz="1400" baseline="30000" dirty="0"/>
              <a:t>+</a:t>
            </a:r>
            <a:r>
              <a:rPr lang="en-US" sz="1400" dirty="0"/>
              <a:t>] into the pH equation.</a:t>
            </a:r>
          </a:p>
          <a:p>
            <a:pPr marL="228600" indent="-228600"/>
            <a:r>
              <a:rPr lang="en-US" sz="1400" dirty="0"/>
              <a:t>	</a:t>
            </a:r>
          </a:p>
          <a:p>
            <a:pPr marL="228600" indent="-228600"/>
            <a:r>
              <a:rPr lang="en-US" sz="1400" dirty="0"/>
              <a:t>	Since pH &lt; 7, this solution is acidic.</a:t>
            </a:r>
          </a:p>
          <a:p>
            <a:pPr marL="228600" indent="-228600"/>
            <a:endParaRPr lang="en-US" sz="1400" dirty="0"/>
          </a:p>
          <a:p>
            <a:pPr marL="228600" indent="-228600"/>
            <a:endParaRPr lang="en-US" sz="1400" dirty="0"/>
          </a:p>
          <a:p>
            <a:pPr marL="228600" indent="-228600">
              <a:spcBef>
                <a:spcPts val="600"/>
              </a:spcBef>
            </a:pPr>
            <a:r>
              <a:rPr lang="en-US" sz="1400" b="1" dirty="0"/>
              <a:t>b.	</a:t>
            </a:r>
            <a:r>
              <a:rPr lang="en-US" sz="1400" dirty="0"/>
              <a:t>First use </a:t>
            </a:r>
            <a:r>
              <a:rPr lang="en-US" sz="1400" i="1" dirty="0"/>
              <a:t>K</a:t>
            </a:r>
            <a:r>
              <a:rPr lang="en-US" sz="1400" baseline="-25000" dirty="0"/>
              <a:t>w</a:t>
            </a:r>
            <a:r>
              <a:rPr lang="en-US" sz="1400" dirty="0"/>
              <a:t> to find [H</a:t>
            </a:r>
            <a:r>
              <a:rPr lang="en-US" sz="1400" baseline="-25000" dirty="0"/>
              <a:t>3</a:t>
            </a:r>
            <a:r>
              <a:rPr lang="en-US" sz="1400" dirty="0"/>
              <a:t>O</a:t>
            </a:r>
            <a:r>
              <a:rPr lang="en-US" sz="1400" baseline="30000" dirty="0"/>
              <a:t>+</a:t>
            </a:r>
            <a:r>
              <a:rPr lang="en-US" sz="1400" dirty="0"/>
              <a:t>] from [OH</a:t>
            </a:r>
            <a:r>
              <a:rPr lang="en-US" sz="1400" baseline="30000" dirty="0"/>
              <a:t>–</a:t>
            </a:r>
            <a:r>
              <a:rPr lang="en-US" sz="1400" dirty="0"/>
              <a:t>].</a:t>
            </a:r>
          </a:p>
          <a:p>
            <a:pPr marL="228600" indent="-228600">
              <a:spcBef>
                <a:spcPts val="600"/>
              </a:spcBef>
            </a:pPr>
            <a:endParaRPr lang="en-US" sz="1400" dirty="0"/>
          </a:p>
          <a:p>
            <a:pPr marL="228600" indent="-228600">
              <a:spcBef>
                <a:spcPts val="600"/>
              </a:spcBef>
            </a:pPr>
            <a:endParaRPr lang="en-US" sz="1400" dirty="0"/>
          </a:p>
          <a:p>
            <a:pPr marL="228600" indent="-228600">
              <a:spcBef>
                <a:spcPts val="600"/>
              </a:spcBef>
            </a:pPr>
            <a:endParaRPr lang="en-US" sz="1400" dirty="0"/>
          </a:p>
          <a:p>
            <a:pPr marL="228600" indent="-228600"/>
            <a:r>
              <a:rPr lang="en-US" sz="1400" dirty="0"/>
              <a:t>	Then substitute [H</a:t>
            </a:r>
            <a:r>
              <a:rPr lang="en-US" sz="1400" baseline="-25000" dirty="0"/>
              <a:t>3</a:t>
            </a:r>
            <a:r>
              <a:rPr lang="en-US" sz="1400" dirty="0"/>
              <a:t>O</a:t>
            </a:r>
            <a:r>
              <a:rPr lang="en-US" sz="1400" baseline="30000" dirty="0"/>
              <a:t>+</a:t>
            </a:r>
            <a:r>
              <a:rPr lang="en-US" sz="1400" dirty="0"/>
              <a:t>] into the pH expression to find </a:t>
            </a:r>
            <a:r>
              <a:rPr lang="en-US" sz="1400" dirty="0" err="1"/>
              <a:t>pH.</a:t>
            </a:r>
            <a:endParaRPr lang="en-US" sz="1400" dirty="0"/>
          </a:p>
          <a:p>
            <a:pPr marL="228600" indent="-228600"/>
            <a:r>
              <a:rPr lang="en-US" sz="1400" dirty="0"/>
              <a:t>	</a:t>
            </a:r>
          </a:p>
          <a:p>
            <a:pPr marL="228600" indent="-228600"/>
            <a:endParaRPr lang="en-US" sz="1400" dirty="0"/>
          </a:p>
          <a:p>
            <a:pPr marL="228600" indent="-228600"/>
            <a:r>
              <a:rPr lang="en-US" sz="1400" dirty="0"/>
              <a:t>	Since pH &gt; 7, this solution is basic.</a:t>
            </a:r>
          </a:p>
        </p:txBody>
      </p:sp>
      <p:sp>
        <p:nvSpPr>
          <p:cNvPr id="13" name="Text Box 4"/>
          <p:cNvSpPr txBox="1">
            <a:spLocks noChangeArrowheads="1"/>
          </p:cNvSpPr>
          <p:nvPr/>
        </p:nvSpPr>
        <p:spPr bwMode="auto">
          <a:xfrm>
            <a:off x="304799" y="5525841"/>
            <a:ext cx="8721969"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763" indent="-4763">
              <a:defRPr sz="1600">
                <a:solidFill>
                  <a:schemeClr val="tx1"/>
                </a:solidFill>
                <a:latin typeface="Times New Roman" pitchFamily="18" charset="0"/>
                <a:ea typeface="MS PGothic" pitchFamily="34" charset="-128"/>
              </a:defRPr>
            </a:lvl1pPr>
            <a:lvl2pPr marL="742950" indent="-285750">
              <a:defRPr sz="1600">
                <a:solidFill>
                  <a:schemeClr val="tx1"/>
                </a:solidFill>
                <a:latin typeface="Times New Roman" pitchFamily="18" charset="0"/>
                <a:ea typeface="MS PGothic" pitchFamily="34" charset="-128"/>
              </a:defRPr>
            </a:lvl2pPr>
            <a:lvl3pPr marL="1143000" indent="-228600">
              <a:defRPr sz="1600">
                <a:solidFill>
                  <a:schemeClr val="tx1"/>
                </a:solidFill>
                <a:latin typeface="Times New Roman" pitchFamily="18" charset="0"/>
                <a:ea typeface="MS PGothic" pitchFamily="34" charset="-128"/>
              </a:defRPr>
            </a:lvl3pPr>
            <a:lvl4pPr marL="1600200" indent="-228600">
              <a:defRPr sz="1600">
                <a:solidFill>
                  <a:schemeClr val="tx1"/>
                </a:solidFill>
                <a:latin typeface="Times New Roman" pitchFamily="18" charset="0"/>
                <a:ea typeface="MS PGothic" pitchFamily="34" charset="-128"/>
              </a:defRPr>
            </a:lvl4pPr>
            <a:lvl5pPr marL="2057400" indent="-228600">
              <a:defRPr sz="16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9pPr>
          </a:lstStyle>
          <a:p>
            <a:pPr>
              <a:defRPr/>
            </a:pPr>
            <a:r>
              <a:rPr lang="en-US" b="1" dirty="0">
                <a:solidFill>
                  <a:srgbClr val="0094C8"/>
                </a:solidFill>
                <a:latin typeface="Arial" pitchFamily="34" charset="0"/>
              </a:rPr>
              <a:t>For Practice 16.3</a:t>
            </a:r>
          </a:p>
          <a:p>
            <a:r>
              <a:rPr lang="en-US" sz="1400" dirty="0"/>
              <a:t>Calculate the pH of each solution and indicate whether the solution is acidic or basic.</a:t>
            </a:r>
          </a:p>
          <a:p>
            <a:pPr marL="228600" indent="-228600">
              <a:tabLst>
                <a:tab pos="3032125" algn="l"/>
                <a:tab pos="3368675" algn="l"/>
              </a:tabLst>
            </a:pPr>
            <a:r>
              <a:rPr lang="en-US" sz="1400" b="1" dirty="0"/>
              <a:t>a.	</a:t>
            </a:r>
            <a:r>
              <a:rPr lang="en-US" sz="1400" dirty="0"/>
              <a:t>[H</a:t>
            </a:r>
            <a:r>
              <a:rPr lang="en-US" sz="1400" baseline="-25000" dirty="0"/>
              <a:t>3</a:t>
            </a:r>
            <a:r>
              <a:rPr lang="en-US" sz="1400" dirty="0"/>
              <a:t>O</a:t>
            </a:r>
            <a:r>
              <a:rPr lang="en-US" sz="1400" baseline="30000" dirty="0"/>
              <a:t>+</a:t>
            </a:r>
            <a:r>
              <a:rPr lang="en-US" sz="1400" dirty="0"/>
              <a:t>] = 9.5 × 10</a:t>
            </a:r>
            <a:r>
              <a:rPr lang="en-US" sz="1400" baseline="30000" dirty="0"/>
              <a:t>–9</a:t>
            </a:r>
            <a:r>
              <a:rPr lang="en-US" sz="1400" dirty="0"/>
              <a:t> M	</a:t>
            </a:r>
            <a:r>
              <a:rPr lang="en-US" sz="1400" b="1" dirty="0"/>
              <a:t>b.</a:t>
            </a:r>
            <a:r>
              <a:rPr lang="en-US" sz="1400" dirty="0"/>
              <a:t>	[OH</a:t>
            </a:r>
            <a:r>
              <a:rPr lang="en-US" sz="1400" baseline="30000" dirty="0"/>
              <a:t>–</a:t>
            </a:r>
            <a:r>
              <a:rPr lang="en-US" sz="1400" dirty="0"/>
              <a:t>] = 7.1 × 10</a:t>
            </a:r>
            <a:r>
              <a:rPr lang="en-US" sz="1400" baseline="30000" dirty="0"/>
              <a:t>–3</a:t>
            </a:r>
            <a:r>
              <a:rPr lang="en-US" sz="1400" dirty="0"/>
              <a:t> M</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0952" y="1983488"/>
            <a:ext cx="1713615" cy="856808"/>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0952" y="3350117"/>
            <a:ext cx="2746636" cy="2059977"/>
          </a:xfrm>
          <a:prstGeom prst="rect">
            <a:avLst/>
          </a:prstGeom>
        </p:spPr>
      </p:pic>
    </p:spTree>
    <p:extLst>
      <p:ext uri="{BB962C8B-B14F-4D97-AF65-F5344CB8AC3E}">
        <p14:creationId xmlns:p14="http://schemas.microsoft.com/office/powerpoint/2010/main" val="180121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5399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sz="3000" dirty="0">
                <a:solidFill>
                  <a:srgbClr val="0070C0"/>
                </a:solidFill>
                <a:ea typeface="+mj-ea"/>
                <a:cs typeface="Arial"/>
              </a:rPr>
              <a:t>Practice Problem: Calculating [H</a:t>
            </a:r>
            <a:r>
              <a:rPr lang="en-US" altLang="en-US" sz="3000" baseline="-25000" dirty="0">
                <a:solidFill>
                  <a:srgbClr val="0070C0"/>
                </a:solidFill>
                <a:ea typeface="+mj-ea"/>
                <a:cs typeface="Arial"/>
              </a:rPr>
              <a:t>3</a:t>
            </a:r>
            <a:r>
              <a:rPr lang="en-US" altLang="en-US" sz="3000" dirty="0">
                <a:solidFill>
                  <a:srgbClr val="0070C0"/>
                </a:solidFill>
                <a:ea typeface="+mj-ea"/>
                <a:cs typeface="Arial"/>
              </a:rPr>
              <a:t>O</a:t>
            </a:r>
            <a:r>
              <a:rPr lang="en-US" altLang="en-US" sz="3000" baseline="30000" dirty="0">
                <a:solidFill>
                  <a:srgbClr val="0070C0"/>
                </a:solidFill>
                <a:ea typeface="+mj-ea"/>
                <a:cs typeface="Arial"/>
              </a:rPr>
              <a:t>+</a:t>
            </a:r>
            <a:r>
              <a:rPr lang="en-US" altLang="en-US" sz="3000" dirty="0">
                <a:solidFill>
                  <a:srgbClr val="0070C0"/>
                </a:solidFill>
                <a:ea typeface="+mj-ea"/>
                <a:cs typeface="Arial"/>
              </a:rPr>
              <a:t>] from pH </a:t>
            </a:r>
          </a:p>
        </p:txBody>
      </p:sp>
      <p:sp>
        <p:nvSpPr>
          <p:cNvPr id="16" name="Line 2"/>
          <p:cNvSpPr>
            <a:spLocks noChangeShapeType="1"/>
          </p:cNvSpPr>
          <p:nvPr/>
        </p:nvSpPr>
        <p:spPr bwMode="auto">
          <a:xfrm>
            <a:off x="315913" y="1790149"/>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 name="Rectangle 3"/>
          <p:cNvSpPr>
            <a:spLocks noChangeArrowheads="1"/>
          </p:cNvSpPr>
          <p:nvPr/>
        </p:nvSpPr>
        <p:spPr bwMode="auto">
          <a:xfrm>
            <a:off x="319088" y="982012"/>
            <a:ext cx="831850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defRPr/>
            </a:pPr>
            <a:r>
              <a:rPr lang="en-US" sz="2000" b="1" dirty="0">
                <a:solidFill>
                  <a:srgbClr val="0094C8"/>
                </a:solidFill>
                <a:latin typeface="Arial" charset="0"/>
                <a:ea typeface="ＭＳ Ｐゴシック" charset="0"/>
                <a:cs typeface="ＭＳ Ｐゴシック" charset="0"/>
              </a:rPr>
              <a:t>Example 16.4</a:t>
            </a:r>
            <a:r>
              <a:rPr lang="en-US" sz="2000" b="1" dirty="0">
                <a:solidFill>
                  <a:srgbClr val="4C4BE5"/>
                </a:solidFill>
                <a:latin typeface="Arial" charset="0"/>
                <a:ea typeface="ＭＳ Ｐゴシック" charset="0"/>
                <a:cs typeface="ＭＳ Ｐゴシック" charset="0"/>
              </a:rPr>
              <a:t>	</a:t>
            </a:r>
            <a:r>
              <a:rPr lang="en-US" sz="2000" b="1" dirty="0">
                <a:latin typeface="Arial" charset="0"/>
                <a:ea typeface="ＭＳ Ｐゴシック" charset="0"/>
                <a:cs typeface="ＭＳ Ｐゴシック" charset="0"/>
              </a:rPr>
              <a:t>Calculating [H</a:t>
            </a:r>
            <a:r>
              <a:rPr lang="en-US" sz="2000" b="1" baseline="-25000" dirty="0">
                <a:latin typeface="Arial" charset="0"/>
                <a:ea typeface="ＭＳ Ｐゴシック" charset="0"/>
                <a:cs typeface="ＭＳ Ｐゴシック" charset="0"/>
              </a:rPr>
              <a:t>3</a:t>
            </a:r>
            <a:r>
              <a:rPr lang="en-US" sz="2000" b="1" dirty="0">
                <a:latin typeface="Arial" charset="0"/>
                <a:ea typeface="ＭＳ Ｐゴシック" charset="0"/>
                <a:cs typeface="ＭＳ Ｐゴシック" charset="0"/>
              </a:rPr>
              <a:t>O</a:t>
            </a:r>
            <a:r>
              <a:rPr lang="en-US" sz="2000" b="1" baseline="30000" dirty="0">
                <a:latin typeface="Arial" charset="0"/>
                <a:ea typeface="ＭＳ Ｐゴシック" charset="0"/>
                <a:cs typeface="ＭＳ Ｐゴシック" charset="0"/>
              </a:rPr>
              <a:t>+</a:t>
            </a:r>
            <a:r>
              <a:rPr lang="en-US" sz="2000" b="1" dirty="0">
                <a:latin typeface="Arial" charset="0"/>
                <a:ea typeface="ＭＳ Ｐゴシック" charset="0"/>
                <a:cs typeface="ＭＳ Ｐゴシック" charset="0"/>
              </a:rPr>
              <a:t>] from pH</a:t>
            </a:r>
          </a:p>
        </p:txBody>
      </p:sp>
      <p:sp>
        <p:nvSpPr>
          <p:cNvPr id="18" name="Line 7"/>
          <p:cNvSpPr>
            <a:spLocks noChangeShapeType="1"/>
          </p:cNvSpPr>
          <p:nvPr/>
        </p:nvSpPr>
        <p:spPr bwMode="auto">
          <a:xfrm>
            <a:off x="304800" y="907068"/>
            <a:ext cx="0" cy="4455275"/>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9" name="Text Box 8"/>
          <p:cNvSpPr txBox="1">
            <a:spLocks noChangeArrowheads="1"/>
          </p:cNvSpPr>
          <p:nvPr/>
        </p:nvSpPr>
        <p:spPr bwMode="auto">
          <a:xfrm>
            <a:off x="323850" y="1356463"/>
            <a:ext cx="8458200" cy="483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228600" indent="-228600">
              <a:defRPr/>
            </a:pPr>
            <a:r>
              <a:rPr lang="en-US" sz="1400" dirty="0"/>
              <a:t>Calculate [H</a:t>
            </a:r>
            <a:r>
              <a:rPr lang="en-US" sz="1400" baseline="-25000" dirty="0"/>
              <a:t>3</a:t>
            </a:r>
            <a:r>
              <a:rPr lang="en-US" sz="1400" dirty="0"/>
              <a:t>O</a:t>
            </a:r>
            <a:r>
              <a:rPr lang="en-US" sz="1400" baseline="30000" dirty="0"/>
              <a:t>+</a:t>
            </a:r>
            <a:r>
              <a:rPr lang="en-US" sz="1400" dirty="0"/>
              <a:t>] for a solution with a pH of 4.80.</a:t>
            </a:r>
          </a:p>
        </p:txBody>
      </p:sp>
      <p:sp>
        <p:nvSpPr>
          <p:cNvPr id="20" name="Line 9"/>
          <p:cNvSpPr>
            <a:spLocks noChangeShapeType="1"/>
          </p:cNvSpPr>
          <p:nvPr/>
        </p:nvSpPr>
        <p:spPr bwMode="auto">
          <a:xfrm>
            <a:off x="304800" y="926119"/>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1" name="Line 10"/>
          <p:cNvSpPr>
            <a:spLocks noChangeShapeType="1"/>
          </p:cNvSpPr>
          <p:nvPr/>
        </p:nvSpPr>
        <p:spPr bwMode="auto">
          <a:xfrm>
            <a:off x="294481" y="5362343"/>
            <a:ext cx="459581"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2" name="Text Box 5"/>
          <p:cNvSpPr txBox="1">
            <a:spLocks noChangeArrowheads="1"/>
          </p:cNvSpPr>
          <p:nvPr/>
        </p:nvSpPr>
        <p:spPr bwMode="auto">
          <a:xfrm>
            <a:off x="320675" y="1801724"/>
            <a:ext cx="8461375" cy="1319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0" indent="0">
              <a:defRPr/>
            </a:pPr>
            <a:r>
              <a:rPr lang="en-US" b="1" dirty="0">
                <a:solidFill>
                  <a:srgbClr val="0094C8"/>
                </a:solidFill>
                <a:latin typeface="Arial" charset="0"/>
                <a:ea typeface="ＭＳ Ｐゴシック" charset="0"/>
                <a:cs typeface="ＭＳ Ｐゴシック" charset="0"/>
              </a:rPr>
              <a:t>Solution</a:t>
            </a:r>
          </a:p>
          <a:p>
            <a:pPr marL="0" indent="0"/>
            <a:r>
              <a:rPr lang="en-US" sz="1400" dirty="0"/>
              <a:t>To determine [H</a:t>
            </a:r>
            <a:r>
              <a:rPr lang="en-US" sz="1400" baseline="-25000" dirty="0"/>
              <a:t>3</a:t>
            </a:r>
            <a:r>
              <a:rPr lang="en-US" sz="1400" dirty="0"/>
              <a:t>O</a:t>
            </a:r>
            <a:r>
              <a:rPr lang="en-US" sz="1400" baseline="30000" dirty="0"/>
              <a:t>+</a:t>
            </a:r>
            <a:r>
              <a:rPr lang="en-US" sz="1400" dirty="0"/>
              <a:t>] from pH, start with the equation that defines </a:t>
            </a:r>
            <a:r>
              <a:rPr lang="en-US" sz="1400" dirty="0" err="1"/>
              <a:t>pH.</a:t>
            </a:r>
            <a:r>
              <a:rPr lang="en-US" sz="1400" dirty="0"/>
              <a:t> Substitute the given value of pH and then solve for [H</a:t>
            </a:r>
            <a:r>
              <a:rPr lang="en-US" sz="1400" baseline="-25000" dirty="0"/>
              <a:t>3</a:t>
            </a:r>
            <a:r>
              <a:rPr lang="en-US" sz="1400" dirty="0"/>
              <a:t>O</a:t>
            </a:r>
            <a:r>
              <a:rPr lang="en-US" sz="1400" baseline="30000" dirty="0"/>
              <a:t>+</a:t>
            </a:r>
            <a:r>
              <a:rPr lang="en-US" sz="1400" dirty="0"/>
              <a:t>]. Because the given pH value was reported to two decimal places, the [H</a:t>
            </a:r>
            <a:r>
              <a:rPr lang="en-US" sz="1400" baseline="-25000" dirty="0"/>
              <a:t>3</a:t>
            </a:r>
            <a:r>
              <a:rPr lang="en-US" sz="1400" dirty="0"/>
              <a:t>O</a:t>
            </a:r>
            <a:r>
              <a:rPr lang="en-US" sz="1400" baseline="30000" dirty="0"/>
              <a:t>+</a:t>
            </a:r>
            <a:r>
              <a:rPr lang="en-US" sz="1400" dirty="0"/>
              <a:t>] is written to two significant figures. (Remember that 10</a:t>
            </a:r>
            <a:r>
              <a:rPr lang="en-US" sz="1400" baseline="30000" dirty="0"/>
              <a:t>log x</a:t>
            </a:r>
            <a:r>
              <a:rPr lang="en-US" sz="1400" dirty="0"/>
              <a:t> = </a:t>
            </a:r>
            <a:r>
              <a:rPr lang="en-US" sz="1400" i="1" dirty="0"/>
              <a:t>x</a:t>
            </a:r>
            <a:r>
              <a:rPr lang="en-US" sz="1400" dirty="0"/>
              <a:t>; see Appendix I. Some calculators use an </a:t>
            </a:r>
            <a:r>
              <a:rPr lang="en-US" sz="1400" dirty="0" err="1"/>
              <a:t>inv</a:t>
            </a:r>
            <a:r>
              <a:rPr lang="en-US" sz="1400" dirty="0"/>
              <a:t> log key to represent this function.)</a:t>
            </a:r>
          </a:p>
          <a:p>
            <a:pPr marL="0" indent="0"/>
            <a:endParaRPr lang="en-US" sz="1400" dirty="0"/>
          </a:p>
          <a:p>
            <a:pPr marL="3206750" indent="0"/>
            <a:r>
              <a:rPr lang="pt-BR" sz="1400" dirty="0"/>
              <a:t>pH = –log[</a:t>
            </a:r>
            <a:r>
              <a:rPr lang="en-US" sz="1400" dirty="0"/>
              <a:t>H</a:t>
            </a:r>
            <a:r>
              <a:rPr lang="en-US" sz="1400" baseline="-25000" dirty="0"/>
              <a:t>3</a:t>
            </a:r>
            <a:r>
              <a:rPr lang="en-US" sz="1400" dirty="0"/>
              <a:t>O</a:t>
            </a:r>
            <a:r>
              <a:rPr lang="en-US" sz="1400" baseline="30000" dirty="0"/>
              <a:t>+</a:t>
            </a:r>
            <a:r>
              <a:rPr lang="pt-BR" sz="1400" dirty="0"/>
              <a:t>]</a:t>
            </a:r>
          </a:p>
          <a:p>
            <a:pPr marL="3206750" indent="0"/>
            <a:r>
              <a:rPr lang="pt-BR" sz="1400" dirty="0"/>
              <a:t>4.80 = –log[</a:t>
            </a:r>
            <a:r>
              <a:rPr lang="en-US" sz="1400" dirty="0"/>
              <a:t>H</a:t>
            </a:r>
            <a:r>
              <a:rPr lang="en-US" sz="1400" baseline="-25000" dirty="0"/>
              <a:t>3</a:t>
            </a:r>
            <a:r>
              <a:rPr lang="en-US" sz="1400" dirty="0"/>
              <a:t>O</a:t>
            </a:r>
            <a:r>
              <a:rPr lang="en-US" sz="1400" baseline="30000" dirty="0"/>
              <a:t>+</a:t>
            </a:r>
            <a:r>
              <a:rPr lang="pt-BR" sz="1400" dirty="0"/>
              <a:t>]</a:t>
            </a:r>
          </a:p>
          <a:p>
            <a:pPr marL="3206750" indent="0"/>
            <a:r>
              <a:rPr lang="pt-BR" sz="1400" dirty="0"/>
              <a:t>–4.80 = log[</a:t>
            </a:r>
            <a:r>
              <a:rPr lang="en-US" sz="1400" dirty="0"/>
              <a:t>H</a:t>
            </a:r>
            <a:r>
              <a:rPr lang="en-US" sz="1400" baseline="-25000" dirty="0"/>
              <a:t>3</a:t>
            </a:r>
            <a:r>
              <a:rPr lang="en-US" sz="1400" dirty="0"/>
              <a:t>O</a:t>
            </a:r>
            <a:r>
              <a:rPr lang="en-US" sz="1400" baseline="30000" dirty="0"/>
              <a:t>+</a:t>
            </a:r>
            <a:r>
              <a:rPr lang="pt-BR" sz="1400" dirty="0"/>
              <a:t>]</a:t>
            </a:r>
          </a:p>
          <a:p>
            <a:pPr marL="3206750" indent="0"/>
            <a:r>
              <a:rPr lang="pt-BR" sz="1400" dirty="0"/>
              <a:t>10</a:t>
            </a:r>
            <a:r>
              <a:rPr lang="pt-BR" sz="1400" baseline="30000" dirty="0"/>
              <a:t>–4.80</a:t>
            </a:r>
            <a:r>
              <a:rPr lang="pt-BR" sz="1400" dirty="0"/>
              <a:t> =10</a:t>
            </a:r>
            <a:r>
              <a:rPr lang="pt-BR" sz="1400" baseline="30000" dirty="0"/>
              <a:t>log[</a:t>
            </a:r>
            <a:r>
              <a:rPr lang="en-US" sz="1400" baseline="30000" dirty="0"/>
              <a:t>H</a:t>
            </a:r>
            <a:r>
              <a:rPr lang="en-US" sz="1400" baseline="-2000" dirty="0"/>
              <a:t>3</a:t>
            </a:r>
            <a:r>
              <a:rPr lang="en-US" sz="1400" baseline="30000" dirty="0"/>
              <a:t>O</a:t>
            </a:r>
            <a:r>
              <a:rPr lang="en-US" sz="1400" baseline="50000" dirty="0"/>
              <a:t>+</a:t>
            </a:r>
            <a:r>
              <a:rPr lang="pt-BR" sz="1400" baseline="30000" dirty="0"/>
              <a:t>]</a:t>
            </a:r>
          </a:p>
          <a:p>
            <a:pPr marL="3206750" indent="0"/>
            <a:r>
              <a:rPr lang="pt-BR" sz="1400" dirty="0"/>
              <a:t>10</a:t>
            </a:r>
            <a:r>
              <a:rPr lang="pt-BR" sz="1400" baseline="30000" dirty="0"/>
              <a:t>–4.80</a:t>
            </a:r>
            <a:r>
              <a:rPr lang="pt-BR" sz="1400" dirty="0"/>
              <a:t> = [</a:t>
            </a:r>
            <a:r>
              <a:rPr lang="en-US" sz="1400" dirty="0"/>
              <a:t>H</a:t>
            </a:r>
            <a:r>
              <a:rPr lang="en-US" sz="1400" baseline="-25000" dirty="0"/>
              <a:t>3</a:t>
            </a:r>
            <a:r>
              <a:rPr lang="en-US" sz="1400" dirty="0"/>
              <a:t>O</a:t>
            </a:r>
            <a:r>
              <a:rPr lang="en-US" sz="1400" baseline="30000" dirty="0"/>
              <a:t>+</a:t>
            </a:r>
            <a:r>
              <a:rPr lang="pt-BR" sz="1400" dirty="0"/>
              <a:t>]</a:t>
            </a:r>
          </a:p>
          <a:p>
            <a:pPr marL="3206750" indent="0"/>
            <a:r>
              <a:rPr lang="pt-BR" sz="1400" dirty="0"/>
              <a:t>[</a:t>
            </a:r>
            <a:r>
              <a:rPr lang="en-US" sz="1400" dirty="0"/>
              <a:t>H</a:t>
            </a:r>
            <a:r>
              <a:rPr lang="en-US" sz="1400" baseline="-25000" dirty="0"/>
              <a:t>3</a:t>
            </a:r>
            <a:r>
              <a:rPr lang="en-US" sz="1400" dirty="0"/>
              <a:t>O</a:t>
            </a:r>
            <a:r>
              <a:rPr lang="en-US" sz="1400" baseline="30000" dirty="0"/>
              <a:t>+</a:t>
            </a:r>
            <a:r>
              <a:rPr lang="pt-BR" sz="1400" dirty="0"/>
              <a:t>] = 1.6 × 10</a:t>
            </a:r>
            <a:r>
              <a:rPr lang="pt-BR" sz="1400" baseline="30000" dirty="0"/>
              <a:t>–5</a:t>
            </a:r>
            <a:r>
              <a:rPr lang="pt-BR" sz="1400" dirty="0"/>
              <a:t> M</a:t>
            </a:r>
            <a:endParaRPr lang="en-US" sz="1400" dirty="0"/>
          </a:p>
        </p:txBody>
      </p:sp>
      <p:sp>
        <p:nvSpPr>
          <p:cNvPr id="23" name="Text Box 4"/>
          <p:cNvSpPr txBox="1">
            <a:spLocks noChangeArrowheads="1"/>
          </p:cNvSpPr>
          <p:nvPr/>
        </p:nvSpPr>
        <p:spPr bwMode="auto">
          <a:xfrm>
            <a:off x="304799" y="4719617"/>
            <a:ext cx="8721969"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763" indent="-4763">
              <a:defRPr sz="1600">
                <a:solidFill>
                  <a:schemeClr val="tx1"/>
                </a:solidFill>
                <a:latin typeface="Times New Roman" pitchFamily="18" charset="0"/>
                <a:ea typeface="MS PGothic" pitchFamily="34" charset="-128"/>
              </a:defRPr>
            </a:lvl1pPr>
            <a:lvl2pPr marL="742950" indent="-285750">
              <a:defRPr sz="1600">
                <a:solidFill>
                  <a:schemeClr val="tx1"/>
                </a:solidFill>
                <a:latin typeface="Times New Roman" pitchFamily="18" charset="0"/>
                <a:ea typeface="MS PGothic" pitchFamily="34" charset="-128"/>
              </a:defRPr>
            </a:lvl2pPr>
            <a:lvl3pPr marL="1143000" indent="-228600">
              <a:defRPr sz="1600">
                <a:solidFill>
                  <a:schemeClr val="tx1"/>
                </a:solidFill>
                <a:latin typeface="Times New Roman" pitchFamily="18" charset="0"/>
                <a:ea typeface="MS PGothic" pitchFamily="34" charset="-128"/>
              </a:defRPr>
            </a:lvl3pPr>
            <a:lvl4pPr marL="1600200" indent="-228600">
              <a:defRPr sz="1600">
                <a:solidFill>
                  <a:schemeClr val="tx1"/>
                </a:solidFill>
                <a:latin typeface="Times New Roman" pitchFamily="18" charset="0"/>
                <a:ea typeface="MS PGothic" pitchFamily="34" charset="-128"/>
              </a:defRPr>
            </a:lvl4pPr>
            <a:lvl5pPr marL="2057400" indent="-228600">
              <a:defRPr sz="16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9pPr>
          </a:lstStyle>
          <a:p>
            <a:pPr>
              <a:defRPr/>
            </a:pPr>
            <a:r>
              <a:rPr lang="en-US" b="1" dirty="0">
                <a:solidFill>
                  <a:srgbClr val="0094C8"/>
                </a:solidFill>
                <a:latin typeface="Arial" pitchFamily="34" charset="0"/>
              </a:rPr>
              <a:t>For Practice 16.4</a:t>
            </a:r>
          </a:p>
          <a:p>
            <a:r>
              <a:rPr lang="en-US" sz="1400" dirty="0"/>
              <a:t>Calculate [H</a:t>
            </a:r>
            <a:r>
              <a:rPr lang="en-US" sz="1400" baseline="-25000" dirty="0"/>
              <a:t>3</a:t>
            </a:r>
            <a:r>
              <a:rPr lang="en-US" sz="1400" dirty="0"/>
              <a:t>O</a:t>
            </a:r>
            <a:r>
              <a:rPr lang="en-US" sz="1400" baseline="30000" dirty="0"/>
              <a:t>+</a:t>
            </a:r>
            <a:r>
              <a:rPr lang="en-US" sz="1400" dirty="0"/>
              <a:t>] for a solution with a pH of 8.37.</a:t>
            </a:r>
          </a:p>
        </p:txBody>
      </p:sp>
    </p:spTree>
    <p:extLst>
      <p:ext uri="{BB962C8B-B14F-4D97-AF65-F5344CB8AC3E}">
        <p14:creationId xmlns:p14="http://schemas.microsoft.com/office/powerpoint/2010/main" val="85975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endParaRPr lang="en-US" dirty="0">
              <a:solidFill>
                <a:srgbClr val="0070C0"/>
              </a:solidFill>
              <a:ea typeface="ヒラギノ角ゴ Pro W3" pitchFamily="127" charset="-128"/>
              <a:cs typeface="Arial" pitchFamily="34" charset="0"/>
            </a:endParaRPr>
          </a:p>
        </p:txBody>
      </p:sp>
      <p:sp>
        <p:nvSpPr>
          <p:cNvPr id="7" name="Rectangle 3"/>
          <p:cNvSpPr>
            <a:spLocks noChangeArrowheads="1"/>
          </p:cNvSpPr>
          <p:nvPr/>
        </p:nvSpPr>
        <p:spPr bwMode="auto">
          <a:xfrm>
            <a:off x="334963" y="1304680"/>
            <a:ext cx="4341812"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47472" indent="-347472">
              <a:buSzPct val="120000"/>
              <a:buNone/>
              <a:defRPr/>
            </a:pPr>
            <a:r>
              <a:rPr lang="en-US" altLang="en-US" sz="2400" dirty="0">
                <a:latin typeface="+mn-lt"/>
                <a:cs typeface="Arial"/>
              </a:rPr>
              <a:t>•	</a:t>
            </a:r>
            <a:r>
              <a:rPr lang="en-US" altLang="en-US" sz="2400" dirty="0">
                <a:latin typeface="+mn-lt"/>
              </a:rPr>
              <a:t>Carboxylic acids have a COO</a:t>
            </a:r>
            <a:r>
              <a:rPr lang="en-US" altLang="en-US" sz="2400" b="1" dirty="0">
                <a:solidFill>
                  <a:srgbClr val="FF0000"/>
                </a:solidFill>
                <a:latin typeface="+mn-lt"/>
              </a:rPr>
              <a:t>H</a:t>
            </a:r>
            <a:r>
              <a:rPr lang="en-US" altLang="en-US" sz="2400" dirty="0">
                <a:latin typeface="+mn-lt"/>
              </a:rPr>
              <a:t> group.</a:t>
            </a:r>
          </a:p>
          <a:p>
            <a:pPr marL="740664" lvl="1" indent="-283464">
              <a:buFont typeface="Arial" pitchFamily="34" charset="0"/>
              <a:buChar char="–"/>
              <a:defRPr/>
            </a:pPr>
            <a:r>
              <a:rPr lang="en-US" altLang="en-US" sz="2400" dirty="0">
                <a:latin typeface="+mn-lt"/>
              </a:rPr>
              <a:t>Acetic acid: </a:t>
            </a:r>
            <a:r>
              <a:rPr lang="en-US" altLang="en-US" sz="2400" b="1" dirty="0">
                <a:solidFill>
                  <a:srgbClr val="FF0000"/>
                </a:solidFill>
                <a:latin typeface="+mn-lt"/>
              </a:rPr>
              <a:t>H</a:t>
            </a:r>
            <a:r>
              <a:rPr lang="en-US" altLang="en-US" sz="2400" dirty="0">
                <a:latin typeface="+mn-lt"/>
              </a:rPr>
              <a:t>C</a:t>
            </a:r>
            <a:r>
              <a:rPr lang="en-US" altLang="en-US" sz="2400" baseline="-25000" dirty="0">
                <a:latin typeface="+mn-lt"/>
              </a:rPr>
              <a:t>2</a:t>
            </a:r>
            <a:r>
              <a:rPr lang="en-US" altLang="en-US" sz="2400" dirty="0">
                <a:latin typeface="+mn-lt"/>
              </a:rPr>
              <a:t>H</a:t>
            </a:r>
            <a:r>
              <a:rPr lang="en-US" altLang="en-US" sz="2400" baseline="-25000" dirty="0">
                <a:latin typeface="+mn-lt"/>
              </a:rPr>
              <a:t>3</a:t>
            </a:r>
            <a:r>
              <a:rPr lang="en-US" altLang="en-US" sz="2400" dirty="0">
                <a:latin typeface="+mn-lt"/>
              </a:rPr>
              <a:t>O</a:t>
            </a:r>
            <a:r>
              <a:rPr lang="en-US" altLang="en-US" sz="2400" baseline="-25000" dirty="0">
                <a:latin typeface="+mn-lt"/>
              </a:rPr>
              <a:t>2</a:t>
            </a:r>
            <a:endParaRPr lang="en-US" altLang="en-US" sz="2400" dirty="0">
              <a:latin typeface="+mn-lt"/>
            </a:endParaRPr>
          </a:p>
          <a:p>
            <a:pPr marL="740664" lvl="1" indent="-283464">
              <a:buFont typeface="Arial" pitchFamily="34" charset="0"/>
              <a:buChar char="–"/>
              <a:defRPr/>
            </a:pPr>
            <a:r>
              <a:rPr lang="en-US" altLang="en-US" sz="2400" dirty="0">
                <a:latin typeface="+mn-lt"/>
              </a:rPr>
              <a:t>Citric acid: </a:t>
            </a:r>
            <a:r>
              <a:rPr lang="en-US" altLang="en-US" sz="2400" b="1" dirty="0">
                <a:solidFill>
                  <a:srgbClr val="FF0000"/>
                </a:solidFill>
                <a:latin typeface="+mn-lt"/>
              </a:rPr>
              <a:t>H</a:t>
            </a:r>
            <a:r>
              <a:rPr lang="en-US" altLang="en-US" sz="2400" b="1" baseline="-25000" dirty="0">
                <a:solidFill>
                  <a:srgbClr val="FF0000"/>
                </a:solidFill>
                <a:latin typeface="+mn-lt"/>
              </a:rPr>
              <a:t>3</a:t>
            </a:r>
            <a:r>
              <a:rPr lang="en-US" altLang="en-US" sz="2400" dirty="0">
                <a:latin typeface="+mn-lt"/>
              </a:rPr>
              <a:t>C</a:t>
            </a:r>
            <a:r>
              <a:rPr lang="en-US" altLang="en-US" sz="2400" baseline="-25000" dirty="0">
                <a:latin typeface="+mn-lt"/>
              </a:rPr>
              <a:t>6</a:t>
            </a:r>
            <a:r>
              <a:rPr lang="en-US" altLang="en-US" sz="2400" dirty="0">
                <a:latin typeface="+mn-lt"/>
              </a:rPr>
              <a:t>H</a:t>
            </a:r>
            <a:r>
              <a:rPr lang="en-US" altLang="en-US" sz="2400" baseline="-25000" dirty="0">
                <a:latin typeface="+mn-lt"/>
              </a:rPr>
              <a:t>5</a:t>
            </a:r>
            <a:r>
              <a:rPr lang="en-US" altLang="en-US" sz="2400" dirty="0">
                <a:latin typeface="+mn-lt"/>
              </a:rPr>
              <a:t>O</a:t>
            </a:r>
            <a:r>
              <a:rPr lang="en-US" altLang="en-US" sz="2400" baseline="-25000" dirty="0">
                <a:latin typeface="+mn-lt"/>
              </a:rPr>
              <a:t>7</a:t>
            </a:r>
          </a:p>
          <a:p>
            <a:pPr lvl="1">
              <a:buFont typeface="Wingdings" panose="05000000000000000000" pitchFamily="2" charset="2"/>
              <a:buChar char="§"/>
              <a:defRPr/>
            </a:pPr>
            <a:endParaRPr lang="en-US" altLang="en-US" sz="2400" dirty="0">
              <a:latin typeface="+mn-lt"/>
            </a:endParaRPr>
          </a:p>
          <a:p>
            <a:pPr marL="347472" indent="-347472">
              <a:buSzPct val="120000"/>
              <a:buNone/>
              <a:defRPr/>
            </a:pPr>
            <a:r>
              <a:rPr lang="en-US" altLang="en-US" sz="2400" dirty="0">
                <a:cs typeface="Arial"/>
              </a:rPr>
              <a:t>•	</a:t>
            </a:r>
            <a:r>
              <a:rPr lang="en-US" altLang="en-US" sz="2400" dirty="0">
                <a:latin typeface="+mn-lt"/>
              </a:rPr>
              <a:t>Only the </a:t>
            </a:r>
            <a:r>
              <a:rPr lang="en-US" altLang="en-US" sz="2400" b="1" dirty="0">
                <a:solidFill>
                  <a:srgbClr val="FF0000"/>
                </a:solidFill>
                <a:latin typeface="+mn-lt"/>
              </a:rPr>
              <a:t>H</a:t>
            </a:r>
            <a:r>
              <a:rPr lang="en-US" altLang="en-US" sz="2400" dirty="0">
                <a:latin typeface="+mn-lt"/>
              </a:rPr>
              <a:t> atom in the COO</a:t>
            </a:r>
            <a:r>
              <a:rPr lang="en-US" altLang="en-US" sz="2400" b="1" dirty="0">
                <a:solidFill>
                  <a:srgbClr val="FF0000"/>
                </a:solidFill>
                <a:latin typeface="+mn-lt"/>
              </a:rPr>
              <a:t>H</a:t>
            </a:r>
            <a:r>
              <a:rPr lang="en-US" altLang="en-US" sz="2400" dirty="0">
                <a:latin typeface="+mn-lt"/>
              </a:rPr>
              <a:t> (carboxylic acid) group is acidic.</a:t>
            </a:r>
          </a:p>
          <a:p>
            <a:pPr marL="740664" lvl="1" indent="-283464">
              <a:buFont typeface="Arial" pitchFamily="34" charset="0"/>
              <a:buChar char="–"/>
              <a:defRPr/>
            </a:pPr>
            <a:r>
              <a:rPr lang="en-US" altLang="en-US" sz="2400" dirty="0">
                <a:latin typeface="+mn-lt"/>
              </a:rPr>
              <a:t>The </a:t>
            </a:r>
            <a:r>
              <a:rPr lang="en-US" altLang="en-US" sz="2400" b="1" dirty="0">
                <a:solidFill>
                  <a:srgbClr val="FF0000"/>
                </a:solidFill>
                <a:latin typeface="+mn-lt"/>
              </a:rPr>
              <a:t>H</a:t>
            </a:r>
            <a:r>
              <a:rPr lang="en-US" altLang="en-US" sz="2400" dirty="0">
                <a:latin typeface="+mn-lt"/>
              </a:rPr>
              <a:t> is on the COO</a:t>
            </a:r>
            <a:r>
              <a:rPr lang="en-US" altLang="en-US" sz="2400" b="1" dirty="0">
                <a:solidFill>
                  <a:srgbClr val="FF0000"/>
                </a:solidFill>
                <a:latin typeface="+mn-lt"/>
              </a:rPr>
              <a:t>H</a:t>
            </a:r>
            <a:r>
              <a:rPr lang="en-US" altLang="en-US" sz="2400" dirty="0">
                <a:latin typeface="+mn-lt"/>
              </a:rPr>
              <a:t>.</a:t>
            </a:r>
          </a:p>
          <a:p>
            <a:pPr marL="740664" lvl="1" indent="-283464">
              <a:buNone/>
              <a:defRPr/>
            </a:pPr>
            <a:r>
              <a:rPr lang="en-US" altLang="en-US" sz="2400" dirty="0">
                <a:latin typeface="+mn-lt"/>
              </a:rPr>
              <a:t>–</a:t>
            </a:r>
            <a:r>
              <a:rPr lang="en-US" altLang="en-US" sz="2400" b="1" dirty="0">
                <a:solidFill>
                  <a:srgbClr val="FF0000"/>
                </a:solidFill>
                <a:latin typeface="+mn-lt"/>
              </a:rPr>
              <a:t>	H</a:t>
            </a:r>
            <a:r>
              <a:rPr lang="en-US" altLang="en-US" sz="2400" dirty="0">
                <a:latin typeface="+mn-lt"/>
              </a:rPr>
              <a:t>—O—C— alkyl group   </a:t>
            </a:r>
          </a:p>
          <a:p>
            <a:pPr marL="457200" lvl="1" indent="0">
              <a:spcBef>
                <a:spcPts val="0"/>
              </a:spcBef>
              <a:buFontTx/>
              <a:buNone/>
              <a:defRPr/>
            </a:pPr>
            <a:r>
              <a:rPr lang="en-US" altLang="en-US" sz="2400" dirty="0">
                <a:latin typeface="+mn-lt"/>
              </a:rPr>
              <a:t>             </a:t>
            </a:r>
            <a:r>
              <a:rPr lang="en-US" altLang="en-US" sz="2400" baseline="-25000" dirty="0">
                <a:latin typeface="+mn-lt"/>
              </a:rPr>
              <a:t>     </a:t>
            </a:r>
            <a:r>
              <a:rPr lang="en-US" altLang="en-US" sz="2400" dirty="0">
                <a:latin typeface="+mn-lt"/>
              </a:rPr>
              <a:t>||</a:t>
            </a:r>
          </a:p>
          <a:p>
            <a:pPr marL="457200" lvl="1" indent="0">
              <a:buFontTx/>
              <a:buNone/>
              <a:defRPr/>
            </a:pPr>
            <a:r>
              <a:rPr lang="en-US" altLang="en-US" sz="2400" dirty="0">
                <a:latin typeface="+mn-lt"/>
              </a:rPr>
              <a:t>	      </a:t>
            </a:r>
            <a:r>
              <a:rPr lang="en-US" altLang="en-US" sz="1200" dirty="0">
                <a:latin typeface="+mn-lt"/>
              </a:rPr>
              <a:t> </a:t>
            </a:r>
            <a:r>
              <a:rPr lang="en-US" altLang="en-US" sz="2400" dirty="0">
                <a:latin typeface="+mn-lt"/>
              </a:rPr>
              <a:t>    O</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2779"/>
          <a:stretch/>
        </p:blipFill>
        <p:spPr>
          <a:xfrm>
            <a:off x="4573588" y="1857899"/>
            <a:ext cx="4389120" cy="3084562"/>
          </a:xfrm>
          <a:prstGeom prst="rect">
            <a:avLst/>
          </a:prstGeom>
        </p:spPr>
      </p:pic>
    </p:spTree>
    <p:extLst>
      <p:ext uri="{BB962C8B-B14F-4D97-AF65-F5344CB8AC3E}">
        <p14:creationId xmlns:p14="http://schemas.microsoft.com/office/powerpoint/2010/main" val="41298412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0070C0"/>
                </a:solidFill>
                <a:ea typeface="+mj-ea"/>
                <a:cs typeface="Arial"/>
              </a:rPr>
              <a:t>What is </a:t>
            </a:r>
            <a:r>
              <a:rPr lang="en-US" altLang="en-US" dirty="0" err="1">
                <a:solidFill>
                  <a:srgbClr val="0070C0"/>
                </a:solidFill>
                <a:ea typeface="+mj-ea"/>
                <a:cs typeface="Arial"/>
              </a:rPr>
              <a:t>pOH</a:t>
            </a:r>
            <a:r>
              <a:rPr lang="en-US" altLang="en-US" dirty="0">
                <a:solidFill>
                  <a:srgbClr val="0070C0"/>
                </a:solidFill>
                <a:ea typeface="+mj-ea"/>
                <a:cs typeface="Arial"/>
              </a:rPr>
              <a:t>?</a:t>
            </a:r>
          </a:p>
        </p:txBody>
      </p:sp>
      <p:sp>
        <p:nvSpPr>
          <p:cNvPr id="6" name="Rectangle 3"/>
          <p:cNvSpPr>
            <a:spLocks noChangeArrowheads="1"/>
          </p:cNvSpPr>
          <p:nvPr/>
        </p:nvSpPr>
        <p:spPr bwMode="auto">
          <a:xfrm>
            <a:off x="428808" y="615707"/>
            <a:ext cx="8320088" cy="356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SzPct val="120000"/>
              <a:defRPr/>
            </a:pPr>
            <a:r>
              <a:rPr lang="en-US" altLang="en-US" sz="2000" dirty="0">
                <a:latin typeface="+mn-lt"/>
              </a:rPr>
              <a:t>Another way of expressing the acidity/basicity of a solution is </a:t>
            </a:r>
            <a:r>
              <a:rPr lang="en-US" altLang="en-US" sz="2000" b="1" dirty="0">
                <a:solidFill>
                  <a:srgbClr val="3333CC"/>
                </a:solidFill>
                <a:latin typeface="+mn-lt"/>
              </a:rPr>
              <a:t>pOH</a:t>
            </a:r>
            <a:r>
              <a:rPr lang="en-US" altLang="en-US" sz="2000" dirty="0">
                <a:latin typeface="+mn-lt"/>
              </a:rPr>
              <a:t>.</a:t>
            </a:r>
          </a:p>
          <a:p>
            <a:pPr lvl="1">
              <a:buClr>
                <a:schemeClr val="tx1"/>
              </a:buClr>
              <a:buSzPct val="100000"/>
              <a:buFont typeface="Arial" pitchFamily="34" charset="0"/>
              <a:buChar char="–"/>
              <a:defRPr/>
            </a:pPr>
            <a:r>
              <a:rPr lang="en-US" altLang="en-US" sz="2000" b="1" dirty="0">
                <a:solidFill>
                  <a:srgbClr val="3333CC"/>
                </a:solidFill>
                <a:latin typeface="+mn-lt"/>
              </a:rPr>
              <a:t>pOH = </a:t>
            </a:r>
            <a:r>
              <a:rPr lang="en-US" altLang="en-US" sz="2000" b="1" dirty="0">
                <a:solidFill>
                  <a:srgbClr val="3333CC"/>
                </a:solidFill>
                <a:latin typeface="+mn-lt"/>
                <a:cs typeface="Arial" charset="0"/>
              </a:rPr>
              <a:t>−</a:t>
            </a:r>
            <a:r>
              <a:rPr lang="en-US" altLang="en-US" sz="2000" b="1" dirty="0">
                <a:solidFill>
                  <a:srgbClr val="3333CC"/>
                </a:solidFill>
                <a:latin typeface="+mn-lt"/>
              </a:rPr>
              <a:t>log[OH</a:t>
            </a:r>
            <a:r>
              <a:rPr lang="en-US" altLang="en-US" sz="2000" b="1" baseline="30000" dirty="0">
                <a:solidFill>
                  <a:srgbClr val="3333CC"/>
                </a:solidFill>
                <a:latin typeface="+mn-lt"/>
                <a:sym typeface="Symbol" pitchFamily="18" charset="2"/>
              </a:rPr>
              <a:t>–</a:t>
            </a:r>
            <a:r>
              <a:rPr lang="en-US" altLang="en-US" sz="2000" b="1" dirty="0">
                <a:solidFill>
                  <a:srgbClr val="3333CC"/>
                </a:solidFill>
                <a:latin typeface="+mn-lt"/>
              </a:rPr>
              <a:t>] </a:t>
            </a:r>
          </a:p>
          <a:p>
            <a:pPr marL="457200" lvl="1" indent="0">
              <a:buClr>
                <a:schemeClr val="tx1"/>
              </a:buClr>
              <a:buSzPct val="100000"/>
              <a:buNone/>
              <a:defRPr/>
            </a:pPr>
            <a:endParaRPr lang="en-US" altLang="en-US" sz="2000" b="1" dirty="0">
              <a:solidFill>
                <a:srgbClr val="3333CC"/>
              </a:solidFill>
              <a:latin typeface="+mn-lt"/>
            </a:endParaRPr>
          </a:p>
          <a:p>
            <a:pPr>
              <a:buSzPct val="120000"/>
              <a:defRPr/>
            </a:pPr>
            <a:r>
              <a:rPr lang="en-US" altLang="en-US" sz="2000" dirty="0">
                <a:latin typeface="+mn-lt"/>
              </a:rPr>
              <a:t>If you know </a:t>
            </a:r>
            <a:r>
              <a:rPr lang="en-US" altLang="en-US" sz="2000" dirty="0" err="1">
                <a:latin typeface="+mn-lt"/>
              </a:rPr>
              <a:t>pOH</a:t>
            </a:r>
            <a:r>
              <a:rPr lang="en-US" altLang="en-US" sz="2000" dirty="0">
                <a:latin typeface="+mn-lt"/>
              </a:rPr>
              <a:t>, then you can determine [OH</a:t>
            </a:r>
            <a:r>
              <a:rPr lang="en-US" altLang="en-US" sz="2000" baseline="30000" dirty="0">
                <a:latin typeface="+mn-lt"/>
                <a:sym typeface="Symbol" pitchFamily="18" charset="2"/>
              </a:rPr>
              <a:t>–</a:t>
            </a:r>
            <a:r>
              <a:rPr lang="en-US" altLang="en-US" sz="2000" dirty="0">
                <a:latin typeface="+mn-lt"/>
              </a:rPr>
              <a:t>].</a:t>
            </a:r>
            <a:endParaRPr lang="en-US" altLang="en-US" sz="2000" baseline="30000" dirty="0">
              <a:latin typeface="+mn-lt"/>
            </a:endParaRPr>
          </a:p>
          <a:p>
            <a:pPr lvl="1">
              <a:buClr>
                <a:schemeClr val="tx1"/>
              </a:buClr>
              <a:buSzPct val="100000"/>
              <a:buFont typeface="Arial" pitchFamily="34" charset="0"/>
              <a:buChar char="–"/>
              <a:defRPr/>
            </a:pPr>
            <a:r>
              <a:rPr lang="en-US" altLang="en-US" sz="2000" b="1" dirty="0">
                <a:solidFill>
                  <a:srgbClr val="3333CC"/>
                </a:solidFill>
                <a:latin typeface="+mn-lt"/>
              </a:rPr>
              <a:t>[OH</a:t>
            </a:r>
            <a:r>
              <a:rPr lang="en-US" altLang="en-US" sz="2000" b="1" baseline="30000" dirty="0">
                <a:solidFill>
                  <a:srgbClr val="3333CC"/>
                </a:solidFill>
                <a:latin typeface="+mn-lt"/>
                <a:sym typeface="Symbol" pitchFamily="18" charset="2"/>
              </a:rPr>
              <a:t>–</a:t>
            </a:r>
            <a:r>
              <a:rPr lang="en-US" altLang="en-US" sz="2000" b="1" dirty="0">
                <a:solidFill>
                  <a:srgbClr val="3333CC"/>
                </a:solidFill>
                <a:latin typeface="+mn-lt"/>
              </a:rPr>
              <a:t>] = 10</a:t>
            </a:r>
            <a:r>
              <a:rPr lang="en-US" altLang="en-US" sz="2000" b="1" baseline="30000" dirty="0">
                <a:solidFill>
                  <a:srgbClr val="3333CC"/>
                </a:solidFill>
                <a:latin typeface="+mn-lt"/>
                <a:cs typeface="Arial" charset="0"/>
              </a:rPr>
              <a:t>−</a:t>
            </a:r>
            <a:r>
              <a:rPr lang="en-US" altLang="en-US" sz="2000" b="1" baseline="30000" dirty="0">
                <a:solidFill>
                  <a:srgbClr val="3333CC"/>
                </a:solidFill>
                <a:latin typeface="+mn-lt"/>
              </a:rPr>
              <a:t>pOH</a:t>
            </a:r>
          </a:p>
          <a:p>
            <a:pPr lvl="1">
              <a:buSzPct val="120000"/>
              <a:defRPr/>
            </a:pPr>
            <a:endParaRPr lang="en-US" altLang="en-US" sz="2000" baseline="30000" dirty="0">
              <a:latin typeface="+mn-lt"/>
            </a:endParaRPr>
          </a:p>
          <a:p>
            <a:pPr lvl="1">
              <a:buClr>
                <a:schemeClr val="tx1"/>
              </a:buClr>
              <a:buFont typeface="Arial" pitchFamily="34" charset="0"/>
              <a:buChar char="–"/>
              <a:defRPr/>
            </a:pPr>
            <a:r>
              <a:rPr lang="en-US" altLang="en-US" sz="2000" dirty="0">
                <a:latin typeface="+mn-lt"/>
              </a:rPr>
              <a:t>pOH</a:t>
            </a:r>
            <a:r>
              <a:rPr lang="en-US" altLang="en-US" sz="2000" baseline="-25000" dirty="0">
                <a:latin typeface="+mn-lt"/>
              </a:rPr>
              <a:t>water</a:t>
            </a:r>
            <a:r>
              <a:rPr lang="en-US" altLang="en-US" sz="2000" dirty="0">
                <a:latin typeface="+mn-lt"/>
              </a:rPr>
              <a:t> = </a:t>
            </a:r>
            <a:r>
              <a:rPr lang="en-US" altLang="en-US" sz="2000" dirty="0">
                <a:latin typeface="+mn-lt"/>
                <a:cs typeface="Arial" charset="0"/>
              </a:rPr>
              <a:t>−</a:t>
            </a:r>
            <a:r>
              <a:rPr lang="en-US" altLang="en-US" sz="2000" dirty="0">
                <a:latin typeface="+mn-lt"/>
              </a:rPr>
              <a:t>log[10</a:t>
            </a:r>
            <a:r>
              <a:rPr lang="en-US" altLang="en-US" sz="2000" baseline="30000" dirty="0">
                <a:latin typeface="+mn-lt"/>
                <a:cs typeface="Arial" charset="0"/>
              </a:rPr>
              <a:t>−</a:t>
            </a:r>
            <a:r>
              <a:rPr lang="en-US" altLang="en-US" sz="2000" baseline="30000" dirty="0">
                <a:latin typeface="+mn-lt"/>
              </a:rPr>
              <a:t>7</a:t>
            </a:r>
            <a:r>
              <a:rPr lang="en-US" altLang="en-US" sz="2000" dirty="0">
                <a:latin typeface="+mn-lt"/>
              </a:rPr>
              <a:t>] = 7</a:t>
            </a:r>
          </a:p>
          <a:p>
            <a:pPr lvl="2">
              <a:buFont typeface="Arial" pitchFamily="34" charset="0"/>
              <a:buChar char="•"/>
              <a:defRPr/>
            </a:pPr>
            <a:r>
              <a:rPr lang="en-US" altLang="en-US" sz="2000" dirty="0">
                <a:latin typeface="+mn-lt"/>
              </a:rPr>
              <a:t>You need to know the [OH</a:t>
            </a:r>
            <a:r>
              <a:rPr lang="en-US" altLang="en-US" sz="2000" baseline="30000" dirty="0">
                <a:latin typeface="+mn-lt"/>
                <a:sym typeface="Symbol" pitchFamily="18" charset="2"/>
              </a:rPr>
              <a:t>–</a:t>
            </a:r>
            <a:r>
              <a:rPr lang="en-US" altLang="en-US" sz="2000" dirty="0">
                <a:latin typeface="+mn-lt"/>
              </a:rPr>
              <a:t>] concentration to find </a:t>
            </a:r>
            <a:r>
              <a:rPr lang="en-US" altLang="en-US" sz="2000" dirty="0" err="1">
                <a:latin typeface="+mn-lt"/>
              </a:rPr>
              <a:t>pOH</a:t>
            </a:r>
            <a:r>
              <a:rPr lang="en-US" altLang="en-US" sz="2000" dirty="0">
                <a:latin typeface="+mn-lt"/>
              </a:rPr>
              <a:t>.</a:t>
            </a:r>
          </a:p>
          <a:p>
            <a:pPr lvl="2">
              <a:buFont typeface="Wingdings" panose="05000000000000000000" pitchFamily="2" charset="2"/>
              <a:buChar char="§"/>
              <a:defRPr/>
            </a:pPr>
            <a:endParaRPr lang="en-US" altLang="en-US" sz="2000" dirty="0">
              <a:latin typeface="+mn-lt"/>
            </a:endParaRPr>
          </a:p>
          <a:p>
            <a:pPr>
              <a:buSzPct val="120000"/>
              <a:defRPr/>
            </a:pPr>
            <a:r>
              <a:rPr lang="en-US" altLang="en-US" sz="2000" dirty="0">
                <a:latin typeface="+mn-lt"/>
              </a:rPr>
              <a:t>pOH &lt; 7 is basic; pOH &gt; 7 is acidic; pOH = 7 is neutral.</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34226"/>
          <a:stretch/>
        </p:blipFill>
        <p:spPr>
          <a:xfrm>
            <a:off x="304800" y="4487594"/>
            <a:ext cx="8534400" cy="1784252"/>
          </a:xfrm>
          <a:prstGeom prst="rect">
            <a:avLst/>
          </a:prstGeom>
        </p:spPr>
      </p:pic>
    </p:spTree>
    <p:extLst>
      <p:ext uri="{BB962C8B-B14F-4D97-AF65-F5344CB8AC3E}">
        <p14:creationId xmlns:p14="http://schemas.microsoft.com/office/powerpoint/2010/main" val="12376805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0070C0"/>
                </a:solidFill>
                <a:ea typeface="+mj-ea"/>
                <a:cs typeface="Arial"/>
              </a:rPr>
              <a:t>Relationship between pH and </a:t>
            </a:r>
            <a:r>
              <a:rPr lang="en-US" altLang="en-US" dirty="0" err="1">
                <a:solidFill>
                  <a:srgbClr val="0070C0"/>
                </a:solidFill>
                <a:ea typeface="+mj-ea"/>
                <a:cs typeface="Arial"/>
              </a:rPr>
              <a:t>pOH</a:t>
            </a:r>
            <a:endParaRPr lang="en-US" altLang="en-US" dirty="0">
              <a:solidFill>
                <a:srgbClr val="0070C0"/>
              </a:solidFill>
              <a:ea typeface="+mj-ea"/>
              <a:cs typeface="Arial"/>
            </a:endParaRPr>
          </a:p>
        </p:txBody>
      </p:sp>
      <p:sp>
        <p:nvSpPr>
          <p:cNvPr id="5" name="Rectangle 3"/>
          <p:cNvSpPr>
            <a:spLocks noGrp="1" noChangeArrowheads="1"/>
          </p:cNvSpPr>
          <p:nvPr>
            <p:ph idx="1"/>
          </p:nvPr>
        </p:nvSpPr>
        <p:spPr>
          <a:xfrm>
            <a:off x="339115" y="919773"/>
            <a:ext cx="7924800" cy="1335750"/>
          </a:xfrm>
        </p:spPr>
        <p:txBody>
          <a:bodyPr/>
          <a:lstStyle/>
          <a:p>
            <a:pPr eaLnBrk="1" hangingPunct="1">
              <a:buClr>
                <a:schemeClr val="tx1"/>
              </a:buClr>
            </a:pPr>
            <a:r>
              <a:rPr lang="en-US" altLang="en-US" b="1" dirty="0">
                <a:solidFill>
                  <a:schemeClr val="accent2"/>
                </a:solidFill>
              </a:rPr>
              <a:t>pH + </a:t>
            </a:r>
            <a:r>
              <a:rPr lang="en-US" altLang="en-US" b="1" dirty="0" err="1">
                <a:solidFill>
                  <a:schemeClr val="accent2"/>
                </a:solidFill>
              </a:rPr>
              <a:t>pOH</a:t>
            </a:r>
            <a:r>
              <a:rPr lang="en-US" altLang="en-US" b="1" dirty="0">
                <a:solidFill>
                  <a:schemeClr val="accent2"/>
                </a:solidFill>
              </a:rPr>
              <a:t> = 14.00 </a:t>
            </a:r>
            <a:r>
              <a:rPr lang="en-US" altLang="en-US" dirty="0"/>
              <a:t>at 25 </a:t>
            </a:r>
            <a:r>
              <a:rPr lang="en-US" dirty="0">
                <a:ea typeface="Calibri"/>
              </a:rPr>
              <a:t>°</a:t>
            </a:r>
            <a:r>
              <a:rPr lang="en-US" altLang="en-US" dirty="0"/>
              <a:t>C.</a:t>
            </a:r>
          </a:p>
          <a:p>
            <a:pPr lvl="1" eaLnBrk="1" hangingPunct="1">
              <a:buFont typeface="Arial" pitchFamily="34" charset="0"/>
              <a:buChar char="–"/>
            </a:pPr>
            <a:r>
              <a:rPr lang="en-US" altLang="en-US" dirty="0"/>
              <a:t>If you know </a:t>
            </a:r>
            <a:r>
              <a:rPr lang="en-US" altLang="en-US" dirty="0" err="1"/>
              <a:t>pOH</a:t>
            </a:r>
            <a:r>
              <a:rPr lang="en-US" altLang="en-US" dirty="0"/>
              <a:t>, you can determine pH; if you know pH, you can determine </a:t>
            </a:r>
            <a:r>
              <a:rPr lang="en-US" altLang="en-US" dirty="0" err="1"/>
              <a:t>pOH</a:t>
            </a:r>
            <a:r>
              <a:rPr lang="en-US" altLang="en-US" dirty="0"/>
              <a:t>.</a:t>
            </a:r>
          </a:p>
        </p:txBody>
      </p:sp>
      <p:pic>
        <p:nvPicPr>
          <p:cNvPr id="7" name="Picture 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4027" y="2904540"/>
            <a:ext cx="600075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9520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err="1">
                <a:solidFill>
                  <a:srgbClr val="0070C0"/>
                </a:solidFill>
                <a:ea typeface="+mj-ea"/>
                <a:cs typeface="Arial"/>
              </a:rPr>
              <a:t>p</a:t>
            </a:r>
            <a:r>
              <a:rPr lang="en-US" altLang="en-US" i="1" dirty="0" err="1">
                <a:solidFill>
                  <a:srgbClr val="0070C0"/>
                </a:solidFill>
                <a:ea typeface="+mj-ea"/>
                <a:cs typeface="Arial"/>
              </a:rPr>
              <a:t>K</a:t>
            </a:r>
            <a:r>
              <a:rPr lang="en-US" altLang="en-US" baseline="-25000" dirty="0" err="1">
                <a:solidFill>
                  <a:srgbClr val="0070C0"/>
                </a:solidFill>
                <a:ea typeface="+mj-ea"/>
                <a:cs typeface="Arial"/>
              </a:rPr>
              <a:t>a</a:t>
            </a:r>
            <a:r>
              <a:rPr lang="en-US" altLang="en-US" i="1" dirty="0">
                <a:solidFill>
                  <a:srgbClr val="0070C0"/>
                </a:solidFill>
                <a:ea typeface="+mj-ea"/>
                <a:cs typeface="Arial"/>
              </a:rPr>
              <a:t> </a:t>
            </a:r>
            <a:r>
              <a:rPr lang="el-GR" altLang="en-US" i="1" dirty="0">
                <a:solidFill>
                  <a:srgbClr val="0070C0"/>
                </a:solidFill>
                <a:ea typeface="+mj-ea"/>
                <a:cs typeface="Arial"/>
              </a:rPr>
              <a:t>και</a:t>
            </a:r>
            <a:r>
              <a:rPr lang="en-US" altLang="en-US" i="1" dirty="0">
                <a:solidFill>
                  <a:srgbClr val="0070C0"/>
                </a:solidFill>
                <a:ea typeface="+mj-ea"/>
                <a:cs typeface="Arial"/>
              </a:rPr>
              <a:t> </a:t>
            </a:r>
            <a:r>
              <a:rPr lang="en-US" altLang="en-US" dirty="0" err="1">
                <a:solidFill>
                  <a:srgbClr val="0070C0"/>
                </a:solidFill>
                <a:ea typeface="+mj-ea"/>
                <a:cs typeface="Arial"/>
              </a:rPr>
              <a:t>p</a:t>
            </a:r>
            <a:r>
              <a:rPr lang="en-US" altLang="en-US" i="1" dirty="0" err="1">
                <a:solidFill>
                  <a:srgbClr val="0070C0"/>
                </a:solidFill>
                <a:ea typeface="+mj-ea"/>
                <a:cs typeface="Arial"/>
              </a:rPr>
              <a:t>K</a:t>
            </a:r>
            <a:r>
              <a:rPr lang="en-US" altLang="en-US" baseline="-25000" dirty="0" err="1">
                <a:solidFill>
                  <a:srgbClr val="0070C0"/>
                </a:solidFill>
                <a:ea typeface="+mj-ea"/>
                <a:cs typeface="Arial"/>
              </a:rPr>
              <a:t>b</a:t>
            </a:r>
            <a:endParaRPr lang="en-US" altLang="en-US" dirty="0">
              <a:solidFill>
                <a:srgbClr val="0070C0"/>
              </a:solidFill>
              <a:ea typeface="+mj-ea"/>
              <a:cs typeface="Arial"/>
            </a:endParaRPr>
          </a:p>
        </p:txBody>
      </p:sp>
      <p:sp>
        <p:nvSpPr>
          <p:cNvPr id="6" name="Rectangle 3"/>
          <p:cNvSpPr>
            <a:spLocks noGrp="1" noChangeArrowheads="1"/>
          </p:cNvSpPr>
          <p:nvPr>
            <p:ph idx="1"/>
          </p:nvPr>
        </p:nvSpPr>
        <p:spPr>
          <a:xfrm>
            <a:off x="336917" y="1068754"/>
            <a:ext cx="8458200" cy="4081117"/>
          </a:xfrm>
        </p:spPr>
        <p:txBody>
          <a:bodyPr/>
          <a:lstStyle/>
          <a:p>
            <a:pPr eaLnBrk="1" hangingPunct="1"/>
            <a:r>
              <a:rPr lang="el-GR" altLang="en-US" sz="2400" b="1" i="1" dirty="0">
                <a:solidFill>
                  <a:schemeClr val="hlink"/>
                </a:solidFill>
              </a:rPr>
              <a:t>Ένας άλλος τρόπος έκφρασης της ισχύος ενός οξέος ή μιας βάσης είναι μέσω του </a:t>
            </a:r>
            <a:r>
              <a:rPr lang="el-GR" altLang="en-US" sz="2400" b="1" i="1" dirty="0" err="1">
                <a:solidFill>
                  <a:schemeClr val="hlink"/>
                </a:solidFill>
              </a:rPr>
              <a:t>pK</a:t>
            </a:r>
            <a:r>
              <a:rPr lang="el-GR" altLang="en-US" sz="2400" b="1" i="1" dirty="0">
                <a:solidFill>
                  <a:schemeClr val="hlink"/>
                </a:solidFill>
              </a:rPr>
              <a:t> του.</a:t>
            </a:r>
            <a:endParaRPr lang="en-US" altLang="en-US" sz="2400" b="1" i="1" dirty="0">
              <a:solidFill>
                <a:schemeClr val="hlink"/>
              </a:solidFill>
            </a:endParaRPr>
          </a:p>
          <a:p>
            <a:pPr eaLnBrk="1" hangingPunct="1">
              <a:buClr>
                <a:schemeClr val="tx1"/>
              </a:buClr>
            </a:pPr>
            <a:r>
              <a:rPr lang="en-US" altLang="en-US" sz="2400" b="1" dirty="0">
                <a:solidFill>
                  <a:srgbClr val="C00000"/>
                </a:solidFill>
              </a:rPr>
              <a:t>Acid: </a:t>
            </a:r>
            <a:r>
              <a:rPr lang="en-US" altLang="en-US" sz="2400" b="1" dirty="0" err="1">
                <a:solidFill>
                  <a:srgbClr val="C00000"/>
                </a:solidFill>
              </a:rPr>
              <a:t>p</a:t>
            </a:r>
            <a:r>
              <a:rPr lang="en-US" altLang="en-US" sz="2400" b="1" i="1" dirty="0" err="1">
                <a:solidFill>
                  <a:srgbClr val="C00000"/>
                </a:solidFill>
              </a:rPr>
              <a:t>K</a:t>
            </a:r>
            <a:r>
              <a:rPr lang="en-US" altLang="en-US" sz="2400" b="1" baseline="-25000" dirty="0" err="1">
                <a:solidFill>
                  <a:srgbClr val="C00000"/>
                </a:solidFill>
              </a:rPr>
              <a:t>a</a:t>
            </a:r>
            <a:r>
              <a:rPr lang="en-US" altLang="en-US" sz="2400" b="1" dirty="0">
                <a:solidFill>
                  <a:srgbClr val="C00000"/>
                </a:solidFill>
              </a:rPr>
              <a:t> = </a:t>
            </a:r>
            <a:r>
              <a:rPr lang="en-US" altLang="en-US" sz="2400" b="1" dirty="0">
                <a:solidFill>
                  <a:srgbClr val="C00000"/>
                </a:solidFill>
                <a:cs typeface="Arial" pitchFamily="34" charset="0"/>
              </a:rPr>
              <a:t>−</a:t>
            </a:r>
            <a:r>
              <a:rPr lang="en-US" altLang="en-US" sz="2400" b="1" dirty="0">
                <a:solidFill>
                  <a:srgbClr val="C00000"/>
                </a:solidFill>
              </a:rPr>
              <a:t>log(</a:t>
            </a:r>
            <a:r>
              <a:rPr lang="en-US" altLang="en-US" sz="2400" b="1" i="1" dirty="0" err="1">
                <a:solidFill>
                  <a:srgbClr val="C00000"/>
                </a:solidFill>
              </a:rPr>
              <a:t>K</a:t>
            </a:r>
            <a:r>
              <a:rPr lang="en-US" altLang="en-US" sz="2400" b="1" baseline="-25000" dirty="0" err="1">
                <a:solidFill>
                  <a:srgbClr val="C00000"/>
                </a:solidFill>
              </a:rPr>
              <a:t>a</a:t>
            </a:r>
            <a:r>
              <a:rPr lang="en-US" altLang="en-US" sz="2400" b="1" dirty="0">
                <a:solidFill>
                  <a:srgbClr val="C00000"/>
                </a:solidFill>
              </a:rPr>
              <a:t>), </a:t>
            </a:r>
            <a:r>
              <a:rPr lang="en-US" altLang="en-US" sz="2400" b="1" i="1" dirty="0" err="1">
                <a:solidFill>
                  <a:srgbClr val="C00000"/>
                </a:solidFill>
              </a:rPr>
              <a:t>K</a:t>
            </a:r>
            <a:r>
              <a:rPr lang="en-US" altLang="en-US" sz="2400" b="1" baseline="-25000" dirty="0" err="1">
                <a:solidFill>
                  <a:srgbClr val="C00000"/>
                </a:solidFill>
              </a:rPr>
              <a:t>a</a:t>
            </a:r>
            <a:r>
              <a:rPr lang="en-US" altLang="en-US" sz="2400" b="1" dirty="0">
                <a:solidFill>
                  <a:srgbClr val="C00000"/>
                </a:solidFill>
              </a:rPr>
              <a:t> = 10</a:t>
            </a:r>
            <a:r>
              <a:rPr lang="en-US" altLang="en-US" sz="2400" b="1" baseline="30000" dirty="0">
                <a:solidFill>
                  <a:srgbClr val="C00000"/>
                </a:solidFill>
                <a:cs typeface="Arial" pitchFamily="34" charset="0"/>
              </a:rPr>
              <a:t>−</a:t>
            </a:r>
            <a:r>
              <a:rPr lang="en-US" altLang="en-US" sz="2400" b="1" baseline="30000" dirty="0">
                <a:solidFill>
                  <a:srgbClr val="C00000"/>
                </a:solidFill>
              </a:rPr>
              <a:t>p</a:t>
            </a:r>
            <a:r>
              <a:rPr lang="en-US" altLang="en-US" sz="2400" b="1" i="1" baseline="30000" dirty="0">
                <a:solidFill>
                  <a:srgbClr val="C00000"/>
                </a:solidFill>
              </a:rPr>
              <a:t>K</a:t>
            </a:r>
            <a:r>
              <a:rPr lang="en-US" altLang="en-US" sz="2400" b="1" baseline="30000" dirty="0">
                <a:solidFill>
                  <a:srgbClr val="C00000"/>
                </a:solidFill>
              </a:rPr>
              <a:t>a</a:t>
            </a:r>
          </a:p>
          <a:p>
            <a:pPr lvl="1" eaLnBrk="1" hangingPunct="1"/>
            <a:r>
              <a:rPr lang="en-US" altLang="en-US" sz="2400" dirty="0"/>
              <a:t>The stronger the acid, the smaller the </a:t>
            </a:r>
            <a:r>
              <a:rPr lang="en-US" altLang="en-US" sz="2400" dirty="0" err="1"/>
              <a:t>p</a:t>
            </a:r>
            <a:r>
              <a:rPr lang="en-US" altLang="en-US" sz="2400" i="1" dirty="0" err="1"/>
              <a:t>K</a:t>
            </a:r>
            <a:r>
              <a:rPr lang="en-US" altLang="en-US" sz="2400" baseline="-25000" dirty="0" err="1"/>
              <a:t>a</a:t>
            </a:r>
            <a:r>
              <a:rPr lang="en-US" altLang="en-US" sz="2400" dirty="0"/>
              <a:t>.</a:t>
            </a:r>
          </a:p>
          <a:p>
            <a:pPr lvl="2" eaLnBrk="1" hangingPunct="1">
              <a:buFont typeface="Arial" pitchFamily="34" charset="0"/>
              <a:buChar char="•"/>
            </a:pPr>
            <a:r>
              <a:rPr lang="en-US" altLang="en-US" dirty="0"/>
              <a:t>Larger </a:t>
            </a:r>
            <a:r>
              <a:rPr lang="en-US" altLang="en-US" i="1" dirty="0" err="1"/>
              <a:t>K</a:t>
            </a:r>
            <a:r>
              <a:rPr lang="en-US" altLang="en-US" baseline="-25000" dirty="0" err="1"/>
              <a:t>a</a:t>
            </a:r>
            <a:r>
              <a:rPr lang="en-US" altLang="en-US" dirty="0"/>
              <a:t> = smaller </a:t>
            </a:r>
            <a:r>
              <a:rPr lang="en-US" altLang="en-US" dirty="0" err="1"/>
              <a:t>p</a:t>
            </a:r>
            <a:r>
              <a:rPr lang="en-US" altLang="en-US" i="1" dirty="0" err="1"/>
              <a:t>K</a:t>
            </a:r>
            <a:r>
              <a:rPr lang="en-US" altLang="en-US" baseline="-25000" dirty="0" err="1"/>
              <a:t>a</a:t>
            </a:r>
            <a:r>
              <a:rPr lang="en-US" altLang="en-US" dirty="0"/>
              <a:t> </a:t>
            </a:r>
          </a:p>
          <a:p>
            <a:pPr lvl="3" eaLnBrk="1" hangingPunct="1">
              <a:buFont typeface="Arial" pitchFamily="34" charset="0"/>
              <a:buChar char="–"/>
            </a:pPr>
            <a:r>
              <a:rPr lang="en-US" altLang="en-US" sz="2400" dirty="0"/>
              <a:t>Because </a:t>
            </a:r>
            <a:r>
              <a:rPr lang="en-US" altLang="en-US" sz="2400" dirty="0" err="1"/>
              <a:t>p</a:t>
            </a:r>
            <a:r>
              <a:rPr lang="en-US" altLang="en-US" sz="2400" i="1" dirty="0" err="1"/>
              <a:t>K</a:t>
            </a:r>
            <a:r>
              <a:rPr lang="en-US" altLang="en-US" sz="2400" baseline="-25000" dirty="0" err="1"/>
              <a:t>a</a:t>
            </a:r>
            <a:r>
              <a:rPr lang="en-US" altLang="en-US" sz="2400" dirty="0"/>
              <a:t> is </a:t>
            </a:r>
            <a:r>
              <a:rPr lang="en-US" altLang="en-US" sz="2400" dirty="0">
                <a:cs typeface="Arial" pitchFamily="34" charset="0"/>
              </a:rPr>
              <a:t>−</a:t>
            </a:r>
            <a:r>
              <a:rPr lang="en-US" altLang="en-US" sz="2400" dirty="0"/>
              <a:t>log(</a:t>
            </a:r>
            <a:r>
              <a:rPr lang="en-US" altLang="en-US" sz="2400" i="1" dirty="0" err="1"/>
              <a:t>K</a:t>
            </a:r>
            <a:r>
              <a:rPr lang="en-US" altLang="en-US" sz="2400" baseline="-25000" dirty="0" err="1"/>
              <a:t>a</a:t>
            </a:r>
            <a:r>
              <a:rPr lang="en-US" altLang="en-US" sz="2400" dirty="0"/>
              <a:t>)</a:t>
            </a:r>
          </a:p>
          <a:p>
            <a:pPr eaLnBrk="1" hangingPunct="1"/>
            <a:endParaRPr lang="en-US" altLang="en-US" sz="2400" b="1" baseline="30000" dirty="0">
              <a:solidFill>
                <a:srgbClr val="C00000"/>
              </a:solidFill>
            </a:endParaRPr>
          </a:p>
          <a:p>
            <a:pPr eaLnBrk="1" hangingPunct="1">
              <a:buClr>
                <a:schemeClr val="tx1"/>
              </a:buClr>
            </a:pPr>
            <a:r>
              <a:rPr lang="en-US" altLang="en-US" sz="2400" b="1" dirty="0">
                <a:solidFill>
                  <a:srgbClr val="3333CC"/>
                </a:solidFill>
              </a:rPr>
              <a:t>Base: </a:t>
            </a:r>
            <a:r>
              <a:rPr lang="en-US" altLang="en-US" sz="2400" b="1" dirty="0" err="1">
                <a:solidFill>
                  <a:srgbClr val="3333CC"/>
                </a:solidFill>
              </a:rPr>
              <a:t>p</a:t>
            </a:r>
            <a:r>
              <a:rPr lang="en-US" altLang="en-US" sz="2400" b="1" i="1" dirty="0" err="1">
                <a:solidFill>
                  <a:srgbClr val="3333CC"/>
                </a:solidFill>
              </a:rPr>
              <a:t>K</a:t>
            </a:r>
            <a:r>
              <a:rPr lang="en-US" altLang="en-US" sz="2400" b="1" baseline="-25000" dirty="0" err="1">
                <a:solidFill>
                  <a:srgbClr val="3333CC"/>
                </a:solidFill>
              </a:rPr>
              <a:t>b</a:t>
            </a:r>
            <a:r>
              <a:rPr lang="en-US" altLang="en-US" sz="2400" b="1" dirty="0">
                <a:solidFill>
                  <a:srgbClr val="3333CC"/>
                </a:solidFill>
              </a:rPr>
              <a:t> = </a:t>
            </a:r>
            <a:r>
              <a:rPr lang="en-US" altLang="en-US" sz="2400" b="1" dirty="0">
                <a:solidFill>
                  <a:srgbClr val="3333CC"/>
                </a:solidFill>
                <a:cs typeface="Arial" pitchFamily="34" charset="0"/>
              </a:rPr>
              <a:t>−</a:t>
            </a:r>
            <a:r>
              <a:rPr lang="en-US" altLang="en-US" sz="2400" b="1" dirty="0">
                <a:solidFill>
                  <a:srgbClr val="3333CC"/>
                </a:solidFill>
              </a:rPr>
              <a:t>log(</a:t>
            </a:r>
            <a:r>
              <a:rPr lang="en-US" altLang="en-US" sz="2400" b="1" i="1" dirty="0">
                <a:solidFill>
                  <a:srgbClr val="3333CC"/>
                </a:solidFill>
              </a:rPr>
              <a:t>K</a:t>
            </a:r>
            <a:r>
              <a:rPr lang="en-US" altLang="en-US" sz="2400" b="1" baseline="-25000" dirty="0">
                <a:solidFill>
                  <a:srgbClr val="3333CC"/>
                </a:solidFill>
              </a:rPr>
              <a:t>b</a:t>
            </a:r>
            <a:r>
              <a:rPr lang="en-US" altLang="en-US" sz="2400" b="1" dirty="0">
                <a:solidFill>
                  <a:srgbClr val="3333CC"/>
                </a:solidFill>
              </a:rPr>
              <a:t>), </a:t>
            </a:r>
            <a:r>
              <a:rPr lang="en-US" altLang="en-US" sz="2400" b="1" i="1" dirty="0">
                <a:solidFill>
                  <a:srgbClr val="3333CC"/>
                </a:solidFill>
              </a:rPr>
              <a:t>K</a:t>
            </a:r>
            <a:r>
              <a:rPr lang="en-US" altLang="en-US" sz="2400" b="1" baseline="-25000" dirty="0">
                <a:solidFill>
                  <a:srgbClr val="3333CC"/>
                </a:solidFill>
              </a:rPr>
              <a:t>b</a:t>
            </a:r>
            <a:r>
              <a:rPr lang="en-US" altLang="en-US" sz="2400" b="1" dirty="0">
                <a:solidFill>
                  <a:srgbClr val="3333CC"/>
                </a:solidFill>
              </a:rPr>
              <a:t> = 10</a:t>
            </a:r>
            <a:r>
              <a:rPr lang="en-US" altLang="en-US" sz="2400" b="1" baseline="30000" dirty="0">
                <a:solidFill>
                  <a:srgbClr val="3333CC"/>
                </a:solidFill>
                <a:cs typeface="Arial" pitchFamily="34" charset="0"/>
              </a:rPr>
              <a:t>−</a:t>
            </a:r>
            <a:r>
              <a:rPr lang="en-US" altLang="en-US" sz="2400" b="1" baseline="30000" dirty="0">
                <a:solidFill>
                  <a:srgbClr val="3333CC"/>
                </a:solidFill>
              </a:rPr>
              <a:t>p</a:t>
            </a:r>
            <a:r>
              <a:rPr lang="en-US" altLang="en-US" sz="2400" b="1" i="1" baseline="30000" dirty="0">
                <a:solidFill>
                  <a:srgbClr val="3333CC"/>
                </a:solidFill>
              </a:rPr>
              <a:t>K</a:t>
            </a:r>
            <a:r>
              <a:rPr lang="en-US" altLang="en-US" sz="2400" b="1" baseline="30000" dirty="0">
                <a:solidFill>
                  <a:srgbClr val="3333CC"/>
                </a:solidFill>
              </a:rPr>
              <a:t>b</a:t>
            </a:r>
            <a:endParaRPr lang="en-US" altLang="en-US" sz="2400" b="1" dirty="0">
              <a:solidFill>
                <a:srgbClr val="3333CC"/>
              </a:solidFill>
            </a:endParaRPr>
          </a:p>
          <a:p>
            <a:pPr lvl="1" eaLnBrk="1" hangingPunct="1">
              <a:buClr>
                <a:schemeClr val="tx1"/>
              </a:buClr>
            </a:pPr>
            <a:r>
              <a:rPr lang="en-US" altLang="en-US" sz="2400" b="1" dirty="0">
                <a:solidFill>
                  <a:schemeClr val="accent2"/>
                </a:solidFill>
              </a:rPr>
              <a:t>The stronger the base, the smaller the </a:t>
            </a:r>
            <a:r>
              <a:rPr lang="en-US" altLang="en-US" sz="2400" b="1" dirty="0" err="1">
                <a:solidFill>
                  <a:schemeClr val="accent2"/>
                </a:solidFill>
              </a:rPr>
              <a:t>p</a:t>
            </a:r>
            <a:r>
              <a:rPr lang="en-US" altLang="en-US" sz="2400" b="1" i="1" dirty="0" err="1">
                <a:solidFill>
                  <a:schemeClr val="accent2"/>
                </a:solidFill>
              </a:rPr>
              <a:t>K</a:t>
            </a:r>
            <a:r>
              <a:rPr lang="en-US" altLang="en-US" sz="2400" b="1" baseline="-25000" dirty="0" err="1">
                <a:solidFill>
                  <a:schemeClr val="accent2"/>
                </a:solidFill>
              </a:rPr>
              <a:t>b</a:t>
            </a:r>
            <a:r>
              <a:rPr lang="en-US" altLang="en-US" sz="2400" dirty="0"/>
              <a:t>.</a:t>
            </a:r>
          </a:p>
          <a:p>
            <a:pPr lvl="2" eaLnBrk="1" hangingPunct="1">
              <a:buFont typeface="Arial" pitchFamily="34" charset="0"/>
              <a:buChar char="•"/>
            </a:pPr>
            <a:r>
              <a:rPr lang="en-US" altLang="en-US" dirty="0"/>
              <a:t>Larger </a:t>
            </a:r>
            <a:r>
              <a:rPr lang="en-US" altLang="en-US" i="1" dirty="0"/>
              <a:t>K</a:t>
            </a:r>
            <a:r>
              <a:rPr lang="en-US" altLang="en-US" baseline="-25000" dirty="0"/>
              <a:t>b</a:t>
            </a:r>
            <a:r>
              <a:rPr lang="en-US" altLang="en-US" dirty="0"/>
              <a:t> = smaller </a:t>
            </a:r>
            <a:r>
              <a:rPr lang="en-US" altLang="en-US" dirty="0" err="1"/>
              <a:t>p</a:t>
            </a:r>
            <a:r>
              <a:rPr lang="en-US" altLang="en-US" i="1" dirty="0" err="1"/>
              <a:t>K</a:t>
            </a:r>
            <a:r>
              <a:rPr lang="en-US" altLang="en-US" baseline="-25000" dirty="0" err="1"/>
              <a:t>b</a:t>
            </a:r>
            <a:endParaRPr lang="en-US" altLang="en-US" dirty="0"/>
          </a:p>
        </p:txBody>
      </p:sp>
    </p:spTree>
    <p:extLst>
      <p:ext uri="{BB962C8B-B14F-4D97-AF65-F5344CB8AC3E}">
        <p14:creationId xmlns:p14="http://schemas.microsoft.com/office/powerpoint/2010/main" val="18734534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l-GR" altLang="en-US" dirty="0">
                <a:solidFill>
                  <a:srgbClr val="0070C0"/>
                </a:solidFill>
                <a:ea typeface="+mj-ea"/>
                <a:cs typeface="Arial"/>
              </a:rPr>
              <a:t>Ποσοστό ιονισμού</a:t>
            </a:r>
            <a:endParaRPr lang="en-US" altLang="en-US" dirty="0">
              <a:solidFill>
                <a:srgbClr val="0070C0"/>
              </a:solidFill>
              <a:ea typeface="+mj-ea"/>
              <a:cs typeface="Arial"/>
            </a:endParaRPr>
          </a:p>
        </p:txBody>
      </p:sp>
      <p:sp>
        <p:nvSpPr>
          <p:cNvPr id="5" name="Rectangle 3"/>
          <p:cNvSpPr>
            <a:spLocks noGrp="1" noChangeArrowheads="1"/>
          </p:cNvSpPr>
          <p:nvPr>
            <p:ph idx="1"/>
          </p:nvPr>
        </p:nvSpPr>
        <p:spPr>
          <a:xfrm>
            <a:off x="344469" y="795704"/>
            <a:ext cx="8582447" cy="2239090"/>
          </a:xfrm>
        </p:spPr>
        <p:txBody>
          <a:bodyPr/>
          <a:lstStyle/>
          <a:p>
            <a:pPr lvl="1" eaLnBrk="1" hangingPunct="1"/>
            <a:r>
              <a:rPr lang="el-GR" altLang="en-US" dirty="0"/>
              <a:t>Ένας άλλος τρόπος μέτρησης της ισχύος ενός οξέος είναι να προσδιοριστεί το ποσοστό των μορίων οξέος που ιονίζονται όταν διαλύονται στο νερό. αυτό ονομάζεται το ποσοστό ιονισμού.</a:t>
            </a:r>
          </a:p>
          <a:p>
            <a:pPr lvl="1" eaLnBrk="1" hangingPunct="1"/>
            <a:r>
              <a:rPr lang="el-GR" altLang="en-US" dirty="0"/>
              <a:t>Όσο υψηλότερο είναι το ποσοστό ιονισμού, τόσο ισχυρότερο είναι το οξύ.</a:t>
            </a:r>
            <a:endParaRPr lang="en-US" altLang="en-US" dirty="0"/>
          </a:p>
          <a:p>
            <a:pPr lvl="1" eaLnBrk="1" hangingPunct="1"/>
            <a:endParaRPr lang="en-US" altLang="en-US" sz="2400" dirty="0"/>
          </a:p>
          <a:p>
            <a:pPr marL="457200" lvl="1" indent="0" eaLnBrk="1" hangingPunct="1">
              <a:spcBef>
                <a:spcPts val="1800"/>
              </a:spcBef>
              <a:buNone/>
            </a:pPr>
            <a:endParaRPr lang="en-US" altLang="en-US" sz="2400" dirty="0"/>
          </a:p>
        </p:txBody>
      </p:sp>
      <p:grpSp>
        <p:nvGrpSpPr>
          <p:cNvPr id="7" name="Group 8"/>
          <p:cNvGrpSpPr>
            <a:grpSpLocks/>
          </p:cNvGrpSpPr>
          <p:nvPr/>
        </p:nvGrpSpPr>
        <p:grpSpPr bwMode="auto">
          <a:xfrm>
            <a:off x="783004" y="3050278"/>
            <a:ext cx="7516813" cy="803275"/>
            <a:chOff x="1567234" y="2991057"/>
            <a:chExt cx="7520281" cy="802579"/>
          </a:xfrm>
        </p:grpSpPr>
        <p:sp>
          <p:nvSpPr>
            <p:cNvPr id="8" name="TextBox 2"/>
            <p:cNvSpPr txBox="1">
              <a:spLocks noChangeArrowheads="1"/>
            </p:cNvSpPr>
            <p:nvPr/>
          </p:nvSpPr>
          <p:spPr bwMode="auto">
            <a:xfrm>
              <a:off x="5141623" y="3163008"/>
              <a:ext cx="3945892" cy="46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r>
                <a:rPr lang="en-US" altLang="en-US" sz="2400" b="1">
                  <a:solidFill>
                    <a:srgbClr val="3333CC"/>
                  </a:solidFill>
                </a:rPr>
                <a:t>× 100 = percent ionization</a:t>
              </a:r>
            </a:p>
          </p:txBody>
        </p:sp>
        <p:sp>
          <p:nvSpPr>
            <p:cNvPr id="9" name="TextBox 6"/>
            <p:cNvSpPr txBox="1">
              <a:spLocks noChangeArrowheads="1"/>
            </p:cNvSpPr>
            <p:nvPr/>
          </p:nvSpPr>
          <p:spPr bwMode="auto">
            <a:xfrm>
              <a:off x="1807817" y="2991057"/>
              <a:ext cx="3031674" cy="399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a:r>
                <a:rPr lang="en-US" altLang="en-US" sz="2000" b="1" dirty="0">
                  <a:solidFill>
                    <a:srgbClr val="3333CC"/>
                  </a:solidFill>
                </a:rPr>
                <a:t>molarity of ionized acid</a:t>
              </a:r>
              <a:endParaRPr lang="en-US" altLang="en-US" sz="2000" b="1" i="1" baseline="30000" dirty="0">
                <a:solidFill>
                  <a:srgbClr val="3333CC"/>
                </a:solidFill>
              </a:endParaRPr>
            </a:p>
          </p:txBody>
        </p:sp>
        <p:sp>
          <p:nvSpPr>
            <p:cNvPr id="10" name="TextBox 7"/>
            <p:cNvSpPr txBox="1">
              <a:spLocks noChangeArrowheads="1"/>
            </p:cNvSpPr>
            <p:nvPr/>
          </p:nvSpPr>
          <p:spPr bwMode="auto">
            <a:xfrm>
              <a:off x="1567234" y="3393843"/>
              <a:ext cx="3512841" cy="399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a:r>
                <a:rPr lang="en-US" altLang="en-US" sz="2000" b="1" dirty="0">
                  <a:solidFill>
                    <a:srgbClr val="3333CC"/>
                  </a:solidFill>
                </a:rPr>
                <a:t>initial molarity of weak acid</a:t>
              </a:r>
              <a:endParaRPr lang="en-US" altLang="en-US" sz="2000" b="1" i="1" baseline="30000" dirty="0">
                <a:solidFill>
                  <a:srgbClr val="3333CC"/>
                </a:solidFill>
              </a:endParaRPr>
            </a:p>
          </p:txBody>
        </p:sp>
        <p:cxnSp>
          <p:nvCxnSpPr>
            <p:cNvPr id="11" name="Straight Connector 5"/>
            <p:cNvCxnSpPr>
              <a:cxnSpLocks noChangeShapeType="1"/>
            </p:cNvCxnSpPr>
            <p:nvPr/>
          </p:nvCxnSpPr>
          <p:spPr bwMode="auto">
            <a:xfrm>
              <a:off x="1567234" y="3393841"/>
              <a:ext cx="3512841" cy="0"/>
            </a:xfrm>
            <a:prstGeom prst="line">
              <a:avLst/>
            </a:prstGeom>
            <a:noFill/>
            <a:ln w="31750" algn="ctr">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 name="Group 8"/>
          <p:cNvGrpSpPr>
            <a:grpSpLocks/>
          </p:cNvGrpSpPr>
          <p:nvPr/>
        </p:nvGrpSpPr>
        <p:grpSpPr bwMode="auto">
          <a:xfrm>
            <a:off x="1779653" y="4939079"/>
            <a:ext cx="5518150" cy="938515"/>
            <a:chOff x="2540789" y="2917059"/>
            <a:chExt cx="5522058" cy="938385"/>
          </a:xfrm>
        </p:grpSpPr>
        <p:sp>
          <p:nvSpPr>
            <p:cNvPr id="13" name="TextBox 2"/>
            <p:cNvSpPr txBox="1">
              <a:spLocks noChangeArrowheads="1"/>
            </p:cNvSpPr>
            <p:nvPr/>
          </p:nvSpPr>
          <p:spPr bwMode="auto">
            <a:xfrm>
              <a:off x="4116955" y="3163008"/>
              <a:ext cx="3945892" cy="46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r>
                <a:rPr lang="en-US" altLang="en-US" sz="2400" b="1">
                  <a:solidFill>
                    <a:srgbClr val="3333CC"/>
                  </a:solidFill>
                </a:rPr>
                <a:t>× 100 = percent ionization</a:t>
              </a:r>
            </a:p>
          </p:txBody>
        </p:sp>
        <p:sp>
          <p:nvSpPr>
            <p:cNvPr id="14" name="TextBox 6"/>
            <p:cNvSpPr txBox="1">
              <a:spLocks noChangeArrowheads="1"/>
            </p:cNvSpPr>
            <p:nvPr/>
          </p:nvSpPr>
          <p:spPr bwMode="auto">
            <a:xfrm>
              <a:off x="2540789" y="2917059"/>
              <a:ext cx="1565719" cy="46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a:r>
                <a:rPr lang="en-US" altLang="en-US" sz="2400" b="1">
                  <a:solidFill>
                    <a:srgbClr val="3333CC"/>
                  </a:solidFill>
                </a:rPr>
                <a:t>[H</a:t>
              </a:r>
              <a:r>
                <a:rPr lang="en-US" altLang="en-US" sz="2400" b="1" baseline="-25000">
                  <a:solidFill>
                    <a:srgbClr val="3333CC"/>
                  </a:solidFill>
                </a:rPr>
                <a:t>3</a:t>
              </a:r>
              <a:r>
                <a:rPr lang="en-US" altLang="en-US" sz="2400" b="1">
                  <a:solidFill>
                    <a:srgbClr val="3333CC"/>
                  </a:solidFill>
                </a:rPr>
                <a:t>O]</a:t>
              </a:r>
              <a:r>
                <a:rPr lang="en-US" altLang="en-US" sz="2400" b="1" baseline="30000">
                  <a:solidFill>
                    <a:srgbClr val="3333CC"/>
                  </a:solidFill>
                </a:rPr>
                <a:t>+</a:t>
              </a:r>
              <a:r>
                <a:rPr lang="en-US" altLang="en-US" sz="2400" b="1" baseline="-25000">
                  <a:solidFill>
                    <a:srgbClr val="3333CC"/>
                  </a:solidFill>
                </a:rPr>
                <a:t>equil</a:t>
              </a:r>
              <a:endParaRPr lang="en-US" altLang="en-US" sz="2400" b="1" i="1" baseline="-25000">
                <a:solidFill>
                  <a:srgbClr val="3333CC"/>
                </a:solidFill>
              </a:endParaRPr>
            </a:p>
          </p:txBody>
        </p:sp>
        <p:sp>
          <p:nvSpPr>
            <p:cNvPr id="15" name="TextBox 7"/>
            <p:cNvSpPr txBox="1">
              <a:spLocks noChangeArrowheads="1"/>
            </p:cNvSpPr>
            <p:nvPr/>
          </p:nvSpPr>
          <p:spPr bwMode="auto">
            <a:xfrm>
              <a:off x="2749851" y="3393843"/>
              <a:ext cx="1145676" cy="46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a:r>
                <a:rPr lang="en-US" altLang="en-US" sz="2400" b="1">
                  <a:solidFill>
                    <a:srgbClr val="3333CC"/>
                  </a:solidFill>
                </a:rPr>
                <a:t>[HA]</a:t>
              </a:r>
              <a:r>
                <a:rPr lang="en-US" altLang="en-US" sz="2400" b="1" baseline="-25000">
                  <a:solidFill>
                    <a:srgbClr val="3333CC"/>
                  </a:solidFill>
                </a:rPr>
                <a:t>init</a:t>
              </a:r>
              <a:endParaRPr lang="en-US" altLang="en-US" sz="2400" b="1" i="1" baseline="-25000">
                <a:solidFill>
                  <a:srgbClr val="3333CC"/>
                </a:solidFill>
              </a:endParaRPr>
            </a:p>
          </p:txBody>
        </p:sp>
        <p:cxnSp>
          <p:nvCxnSpPr>
            <p:cNvPr id="16" name="Straight Connector 5"/>
            <p:cNvCxnSpPr>
              <a:cxnSpLocks noChangeShapeType="1"/>
            </p:cNvCxnSpPr>
            <p:nvPr/>
          </p:nvCxnSpPr>
          <p:spPr bwMode="auto">
            <a:xfrm>
              <a:off x="2540789" y="3393841"/>
              <a:ext cx="1565719" cy="0"/>
            </a:xfrm>
            <a:prstGeom prst="line">
              <a:avLst/>
            </a:prstGeom>
            <a:noFill/>
            <a:ln w="31750" algn="ctr">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4000495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0070C0"/>
                </a:solidFill>
                <a:ea typeface="+mj-ea"/>
                <a:cs typeface="Arial"/>
              </a:rPr>
              <a:t>[H</a:t>
            </a:r>
            <a:r>
              <a:rPr lang="en-US" altLang="en-US" baseline="-25000" dirty="0">
                <a:solidFill>
                  <a:srgbClr val="0070C0"/>
                </a:solidFill>
                <a:ea typeface="+mj-ea"/>
                <a:cs typeface="Arial"/>
              </a:rPr>
              <a:t>3</a:t>
            </a:r>
            <a:r>
              <a:rPr lang="en-US" altLang="en-US" dirty="0">
                <a:solidFill>
                  <a:srgbClr val="0070C0"/>
                </a:solidFill>
                <a:ea typeface="+mj-ea"/>
                <a:cs typeface="Arial"/>
              </a:rPr>
              <a:t>O</a:t>
            </a:r>
            <a:r>
              <a:rPr lang="en-US" altLang="en-US" baseline="30000" dirty="0">
                <a:solidFill>
                  <a:srgbClr val="0070C0"/>
                </a:solidFill>
                <a:ea typeface="+mj-ea"/>
                <a:cs typeface="Arial"/>
              </a:rPr>
              <a:t>+</a:t>
            </a:r>
            <a:r>
              <a:rPr lang="en-US" altLang="en-US" dirty="0">
                <a:solidFill>
                  <a:srgbClr val="0070C0"/>
                </a:solidFill>
                <a:ea typeface="+mj-ea"/>
                <a:cs typeface="Arial"/>
              </a:rPr>
              <a:t>] and [OH</a:t>
            </a:r>
            <a:r>
              <a:rPr lang="en-US" altLang="en-US" baseline="30000" dirty="0">
                <a:solidFill>
                  <a:srgbClr val="0070C0"/>
                </a:solidFill>
                <a:ea typeface="+mj-ea"/>
                <a:cs typeface="Times New Roman" pitchFamily="18" charset="0"/>
              </a:rPr>
              <a:t>−</a:t>
            </a:r>
            <a:r>
              <a:rPr lang="en-US" altLang="en-US" dirty="0">
                <a:solidFill>
                  <a:srgbClr val="0070C0"/>
                </a:solidFill>
                <a:ea typeface="+mj-ea"/>
                <a:cs typeface="Times New Roman" pitchFamily="18" charset="0"/>
              </a:rPr>
              <a:t>] in</a:t>
            </a:r>
            <a:r>
              <a:rPr lang="en-US" altLang="en-US" dirty="0">
                <a:solidFill>
                  <a:srgbClr val="0070C0"/>
                </a:solidFill>
                <a:ea typeface="+mj-ea"/>
                <a:cs typeface="Arial"/>
              </a:rPr>
              <a:t> a Strong Acid or Strong Base Solution</a:t>
            </a:r>
          </a:p>
        </p:txBody>
      </p:sp>
      <p:sp>
        <p:nvSpPr>
          <p:cNvPr id="17" name="Rectangle 3"/>
          <p:cNvSpPr>
            <a:spLocks noGrp="1" noChangeArrowheads="1"/>
          </p:cNvSpPr>
          <p:nvPr>
            <p:ph idx="1"/>
          </p:nvPr>
        </p:nvSpPr>
        <p:spPr>
          <a:xfrm>
            <a:off x="343046" y="1115495"/>
            <a:ext cx="8534400" cy="4912114"/>
          </a:xfrm>
        </p:spPr>
        <p:txBody>
          <a:bodyPr/>
          <a:lstStyle/>
          <a:p>
            <a:pPr eaLnBrk="1" hangingPunct="1"/>
            <a:r>
              <a:rPr lang="el-GR" altLang="en-US" sz="1800" dirty="0"/>
              <a:t>Υπάρχουν δύο πηγές ιόντων H3O+ σε ένα υδατικό διάλυμα μεταξύ ενός ισχυρού οξέος και νερού:</a:t>
            </a:r>
          </a:p>
          <a:p>
            <a:pPr eaLnBrk="1" hangingPunct="1"/>
            <a:r>
              <a:rPr lang="el-GR" altLang="en-US" sz="1800" dirty="0"/>
              <a:t>Το ιόν Η+ από τη διάσπαση του ισχυρού οξέος και του ιόντος Η+ που παράγεται από τον ιοντισμό του νερού</a:t>
            </a:r>
          </a:p>
          <a:p>
            <a:pPr eaLnBrk="1" hangingPunct="1"/>
            <a:endParaRPr lang="el-GR" altLang="en-US" sz="1800" dirty="0"/>
          </a:p>
          <a:p>
            <a:pPr eaLnBrk="1" hangingPunct="1"/>
            <a:r>
              <a:rPr lang="el-GR" altLang="en-US" sz="1800" dirty="0"/>
              <a:t>Υπάρχουν δύο πηγές ιόντων OH σε ένα υδατικό διάλυμα μεταξύ ισχυρής βάσης και νερού:</a:t>
            </a:r>
          </a:p>
          <a:p>
            <a:pPr eaLnBrk="1" hangingPunct="1"/>
            <a:r>
              <a:rPr lang="el-GR" altLang="en-US" sz="1800" dirty="0"/>
              <a:t>Το OH - από τη διάσπαση της ισχυρής βάσης και του ΟΗ- ιόντος που παράγεται από τον ιοντισμό του νερού</a:t>
            </a:r>
          </a:p>
          <a:p>
            <a:pPr eaLnBrk="1" hangingPunct="1"/>
            <a:endParaRPr lang="el-GR" altLang="en-US" sz="1800" dirty="0"/>
          </a:p>
          <a:p>
            <a:pPr eaLnBrk="1" hangingPunct="1"/>
            <a:r>
              <a:rPr lang="el-GR" altLang="en-US" sz="1800" dirty="0"/>
              <a:t>Για ένα ισχυρό οξύ ή βάση, η συμβολή είτε των ιόντων [ΟΗ-] είτε/και [Η+] ιόντων που παράγονται από το νερό </a:t>
            </a:r>
            <a:r>
              <a:rPr lang="el-GR" altLang="en-US" sz="1800" dirty="0" err="1"/>
              <a:t>αυτο</a:t>
            </a:r>
            <a:r>
              <a:rPr lang="el-GR" altLang="en-US" sz="1800" dirty="0"/>
              <a:t> -ορισμού είναι αμελητέο.</a:t>
            </a:r>
          </a:p>
          <a:p>
            <a:pPr eaLnBrk="1" hangingPunct="1"/>
            <a:r>
              <a:rPr lang="el-GR" altLang="en-US" sz="1800" dirty="0"/>
              <a:t>Παράδειγμα: Για ένα ισχυρό οξύ, το [H3O+] οξύ από τον ιονισμό του ισχυρού οξέος στο νερό μετατοπίζει την ισορροπία </a:t>
            </a:r>
            <a:r>
              <a:rPr lang="el-GR" altLang="en-US" sz="1800" dirty="0" err="1"/>
              <a:t>Kw</a:t>
            </a:r>
            <a:r>
              <a:rPr lang="el-GR" altLang="en-US" sz="1800" dirty="0"/>
              <a:t> τόσο πολύ που η συμβολή του [H3O+] νερού από τον </a:t>
            </a:r>
            <a:r>
              <a:rPr lang="el-GR" altLang="en-US" sz="1800" dirty="0" err="1"/>
              <a:t>αυτοιονισμό</a:t>
            </a:r>
            <a:r>
              <a:rPr lang="el-GR" altLang="en-US" sz="1800" dirty="0"/>
              <a:t> του νερού είναι πολύ μικρή για να είναι σημαντική.</a:t>
            </a:r>
          </a:p>
        </p:txBody>
      </p:sp>
    </p:spTree>
    <p:extLst>
      <p:ext uri="{BB962C8B-B14F-4D97-AF65-F5344CB8AC3E}">
        <p14:creationId xmlns:p14="http://schemas.microsoft.com/office/powerpoint/2010/main" val="41922079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0070C0"/>
                </a:solidFill>
                <a:ea typeface="+mj-ea"/>
                <a:cs typeface="Arial"/>
              </a:rPr>
              <a:t>Finding pH of a Strong Acid</a:t>
            </a:r>
          </a:p>
        </p:txBody>
      </p:sp>
      <p:sp>
        <p:nvSpPr>
          <p:cNvPr id="5" name="Rectangle 3"/>
          <p:cNvSpPr>
            <a:spLocks noGrp="1" noChangeArrowheads="1"/>
          </p:cNvSpPr>
          <p:nvPr>
            <p:ph idx="1"/>
          </p:nvPr>
        </p:nvSpPr>
        <p:spPr>
          <a:xfrm>
            <a:off x="343876" y="691908"/>
            <a:ext cx="8671169" cy="5595378"/>
          </a:xfrm>
        </p:spPr>
        <p:txBody>
          <a:bodyPr/>
          <a:lstStyle/>
          <a:p>
            <a:pPr lvl="1" eaLnBrk="1" hangingPunct="1">
              <a:spcBef>
                <a:spcPct val="10000"/>
              </a:spcBef>
              <a:buFont typeface="Arial" pitchFamily="34" charset="0"/>
              <a:buChar char="–"/>
            </a:pPr>
            <a:r>
              <a:rPr lang="el-GR" altLang="en-US" sz="2000" dirty="0"/>
              <a:t>Υπάρχουν έξι ισχυρά οξέα: πέντε είναι </a:t>
            </a:r>
            <a:r>
              <a:rPr lang="el-GR" altLang="en-US" sz="2000" dirty="0" err="1"/>
              <a:t>μονοπρωτικά</a:t>
            </a:r>
            <a:r>
              <a:rPr lang="el-GR" altLang="en-US" sz="2000" dirty="0"/>
              <a:t> και ένα είναι </a:t>
            </a:r>
            <a:r>
              <a:rPr lang="el-GR" altLang="en-US" sz="2000" dirty="0" err="1"/>
              <a:t>διπρωτικό</a:t>
            </a:r>
            <a:r>
              <a:rPr lang="el-GR" altLang="en-US" sz="2000" dirty="0"/>
              <a:t>.</a:t>
            </a:r>
          </a:p>
          <a:p>
            <a:pPr lvl="1" eaLnBrk="1" hangingPunct="1">
              <a:spcBef>
                <a:spcPct val="10000"/>
              </a:spcBef>
              <a:buFont typeface="Arial" pitchFamily="34" charset="0"/>
              <a:buChar char="–"/>
            </a:pPr>
            <a:r>
              <a:rPr lang="en-US" altLang="en-US" sz="2000" dirty="0"/>
              <a:t>Monoprotic: HCl, HBr, HI, HClO</a:t>
            </a:r>
            <a:r>
              <a:rPr lang="en-US" altLang="en-US" sz="2000" baseline="-25000" dirty="0"/>
              <a:t>4</a:t>
            </a:r>
            <a:r>
              <a:rPr lang="en-US" altLang="en-US" sz="2000" dirty="0"/>
              <a:t>, and HNO</a:t>
            </a:r>
            <a:r>
              <a:rPr lang="en-US" altLang="en-US" sz="2000" baseline="-25000" dirty="0"/>
              <a:t>3</a:t>
            </a:r>
          </a:p>
          <a:p>
            <a:pPr lvl="1" eaLnBrk="1" hangingPunct="1">
              <a:spcBef>
                <a:spcPct val="10000"/>
              </a:spcBef>
              <a:buFont typeface="Arial" pitchFamily="34" charset="0"/>
              <a:buChar char="–"/>
            </a:pPr>
            <a:r>
              <a:rPr lang="en-US" altLang="en-US" sz="2000" dirty="0"/>
              <a:t>Diprotic: H</a:t>
            </a:r>
            <a:r>
              <a:rPr lang="en-US" altLang="en-US" sz="2000" baseline="-25000" dirty="0"/>
              <a:t>2</a:t>
            </a:r>
            <a:r>
              <a:rPr lang="en-US" altLang="en-US" sz="2000" dirty="0"/>
              <a:t>SO</a:t>
            </a:r>
            <a:r>
              <a:rPr lang="en-US" altLang="en-US" sz="2000" baseline="-25000" dirty="0"/>
              <a:t>4</a:t>
            </a:r>
          </a:p>
          <a:p>
            <a:pPr lvl="1" eaLnBrk="1" hangingPunct="1">
              <a:spcBef>
                <a:spcPct val="10000"/>
              </a:spcBef>
            </a:pPr>
            <a:endParaRPr lang="en-US" altLang="en-US" sz="2000" dirty="0"/>
          </a:p>
          <a:p>
            <a:pPr lvl="1" eaLnBrk="1" hangingPunct="1">
              <a:spcBef>
                <a:spcPct val="10000"/>
              </a:spcBef>
              <a:buFont typeface="Arial" pitchFamily="34" charset="0"/>
              <a:buChar char="–"/>
            </a:pPr>
            <a:r>
              <a:rPr lang="el-GR" altLang="en-US" sz="2000" dirty="0"/>
              <a:t>Για ένα </a:t>
            </a:r>
            <a:r>
              <a:rPr lang="el-GR" altLang="en-US" sz="2000" dirty="0" err="1"/>
              <a:t>μονοπρωτικό</a:t>
            </a:r>
            <a:r>
              <a:rPr lang="el-GR" altLang="en-US" sz="2000" dirty="0"/>
              <a:t> ισχυρό οξύ, η συγκέντρωση του οξέος ισούται με τη συγκέντρωση του </a:t>
            </a:r>
            <a:r>
              <a:rPr lang="el-GR" altLang="en-US" sz="2000" dirty="0" err="1"/>
              <a:t>υδρονίου</a:t>
            </a:r>
            <a:r>
              <a:rPr lang="el-GR" altLang="en-US" sz="2000" dirty="0"/>
              <a:t>.</a:t>
            </a:r>
          </a:p>
          <a:p>
            <a:pPr lvl="1" eaLnBrk="1" hangingPunct="1">
              <a:spcBef>
                <a:spcPct val="10000"/>
              </a:spcBef>
              <a:buFont typeface="Arial" pitchFamily="34" charset="0"/>
              <a:buChar char="–"/>
            </a:pPr>
            <a:r>
              <a:rPr lang="en-US" altLang="en-US" sz="2000" dirty="0"/>
              <a:t>[H</a:t>
            </a:r>
            <a:r>
              <a:rPr lang="en-US" altLang="en-US" sz="2000" baseline="-25000" dirty="0"/>
              <a:t>3</a:t>
            </a:r>
            <a:r>
              <a:rPr lang="en-US" altLang="en-US" sz="2000" dirty="0"/>
              <a:t>O</a:t>
            </a:r>
            <a:r>
              <a:rPr lang="en-US" altLang="en-US" sz="2000" baseline="30000" dirty="0"/>
              <a:t>+</a:t>
            </a:r>
            <a:r>
              <a:rPr lang="en-US" altLang="en-US" sz="2000" dirty="0"/>
              <a:t>] = [</a:t>
            </a:r>
            <a:r>
              <a:rPr lang="en-US" altLang="en-US" sz="2000" dirty="0" err="1"/>
              <a:t>H</a:t>
            </a:r>
            <a:r>
              <a:rPr lang="en-US" altLang="en-US" sz="2000" baseline="-25000" dirty="0" err="1"/>
              <a:t>Acid</a:t>
            </a:r>
            <a:r>
              <a:rPr lang="en-US" altLang="en-US" sz="2000" dirty="0"/>
              <a:t>]</a:t>
            </a:r>
          </a:p>
          <a:p>
            <a:pPr lvl="1" eaLnBrk="1" hangingPunct="1">
              <a:spcBef>
                <a:spcPct val="10000"/>
              </a:spcBef>
              <a:buFont typeface="Arial" pitchFamily="34" charset="0"/>
              <a:buChar char="–"/>
            </a:pPr>
            <a:r>
              <a:rPr lang="en-US" altLang="en-US" sz="2000" dirty="0"/>
              <a:t>Example: </a:t>
            </a:r>
            <a:br>
              <a:rPr lang="en-US" altLang="en-US" sz="2000" dirty="0"/>
            </a:br>
            <a:r>
              <a:rPr lang="en-US" altLang="en-US" sz="2000" dirty="0"/>
              <a:t>	0.10 M </a:t>
            </a:r>
            <a:r>
              <a:rPr lang="en-US" altLang="en-US" sz="2000" dirty="0" err="1"/>
              <a:t>HCl</a:t>
            </a:r>
            <a:r>
              <a:rPr lang="en-US" altLang="en-US" sz="2000" dirty="0"/>
              <a:t> has [H</a:t>
            </a:r>
            <a:r>
              <a:rPr lang="en-US" altLang="en-US" sz="2000" baseline="-25000" dirty="0"/>
              <a:t>3</a:t>
            </a:r>
            <a:r>
              <a:rPr lang="en-US" altLang="en-US" sz="2000" dirty="0"/>
              <a:t>O</a:t>
            </a:r>
            <a:r>
              <a:rPr lang="en-US" altLang="en-US" sz="2000" baseline="30000" dirty="0"/>
              <a:t>+</a:t>
            </a:r>
            <a:r>
              <a:rPr lang="en-US" altLang="en-US" sz="2000" dirty="0"/>
              <a:t>] = 0.10 M and pH = 1.00</a:t>
            </a:r>
          </a:p>
          <a:p>
            <a:pPr lvl="1" eaLnBrk="1" hangingPunct="1">
              <a:spcBef>
                <a:spcPct val="10000"/>
              </a:spcBef>
              <a:buFont typeface="Wingdings" pitchFamily="2" charset="2"/>
              <a:buChar char="§"/>
            </a:pPr>
            <a:endParaRPr lang="en-US" altLang="en-US" sz="2000" dirty="0"/>
          </a:p>
          <a:p>
            <a:pPr lvl="1" eaLnBrk="1" hangingPunct="1">
              <a:spcBef>
                <a:spcPct val="10000"/>
              </a:spcBef>
              <a:buFont typeface="Arial" pitchFamily="34" charset="0"/>
              <a:buChar char="–"/>
            </a:pPr>
            <a:r>
              <a:rPr lang="el-GR" altLang="en-US" sz="2000" dirty="0"/>
              <a:t>Για το H2SO4, ο πρώτος ιοντισμός είναι ο πιο σημαντικός, αλλά ο δεύτερος ιονισμός δεν μπορεί γενικά να αγνοηθεί.</a:t>
            </a:r>
          </a:p>
          <a:p>
            <a:pPr lvl="1" eaLnBrk="1" hangingPunct="1">
              <a:spcBef>
                <a:spcPct val="10000"/>
              </a:spcBef>
              <a:buFont typeface="Arial" pitchFamily="34" charset="0"/>
              <a:buChar char="–"/>
            </a:pPr>
            <a:r>
              <a:rPr lang="en-US" altLang="en-US" sz="2000" dirty="0"/>
              <a:t>In such cases, the [H</a:t>
            </a:r>
            <a:r>
              <a:rPr lang="en-US" altLang="en-US" sz="2000" baseline="-25000" dirty="0"/>
              <a:t>3</a:t>
            </a:r>
            <a:r>
              <a:rPr lang="en-US" altLang="en-US" sz="2000" dirty="0"/>
              <a:t>O</a:t>
            </a:r>
            <a:r>
              <a:rPr lang="en-US" altLang="en-US" sz="2000" baseline="30000" dirty="0"/>
              <a:t>+</a:t>
            </a:r>
            <a:r>
              <a:rPr lang="en-US" altLang="en-US" sz="2000" dirty="0"/>
              <a:t>] contributed from the second step is added to the [H</a:t>
            </a:r>
            <a:r>
              <a:rPr lang="en-US" altLang="en-US" sz="2000" baseline="-25000" dirty="0"/>
              <a:t>3</a:t>
            </a:r>
            <a:r>
              <a:rPr lang="en-US" altLang="en-US" sz="2000" dirty="0"/>
              <a:t>O</a:t>
            </a:r>
            <a:r>
              <a:rPr lang="en-US" altLang="en-US" sz="2000" baseline="30000" dirty="0"/>
              <a:t>+</a:t>
            </a:r>
            <a:r>
              <a:rPr lang="en-US" altLang="en-US" sz="2000" dirty="0"/>
              <a:t>] produced in the first step.</a:t>
            </a:r>
          </a:p>
          <a:p>
            <a:pPr lvl="2" eaLnBrk="1" hangingPunct="1">
              <a:spcBef>
                <a:spcPct val="10000"/>
              </a:spcBef>
              <a:buFont typeface="Arial" pitchFamily="34" charset="0"/>
              <a:buChar char="•"/>
            </a:pPr>
            <a:r>
              <a:rPr lang="en-US" altLang="en-US" sz="1800" dirty="0"/>
              <a:t>Example:</a:t>
            </a:r>
          </a:p>
          <a:p>
            <a:pPr marL="1371600" lvl="3" indent="0" eaLnBrk="1" hangingPunct="1">
              <a:spcBef>
                <a:spcPct val="10000"/>
              </a:spcBef>
              <a:buNone/>
            </a:pPr>
            <a:r>
              <a:rPr lang="en-US" altLang="en-US" dirty="0"/>
              <a:t>0.10 M H</a:t>
            </a:r>
            <a:r>
              <a:rPr lang="en-US" altLang="en-US" baseline="-25000" dirty="0"/>
              <a:t>2</a:t>
            </a:r>
            <a:r>
              <a:rPr lang="en-US" altLang="en-US" dirty="0"/>
              <a:t>SO</a:t>
            </a:r>
            <a:r>
              <a:rPr lang="en-US" altLang="en-US" baseline="-25000" dirty="0"/>
              <a:t>4</a:t>
            </a:r>
            <a:r>
              <a:rPr lang="en-US" altLang="en-US" dirty="0"/>
              <a:t> has [H</a:t>
            </a:r>
            <a:r>
              <a:rPr lang="en-US" altLang="en-US" baseline="-25000" dirty="0"/>
              <a:t>3</a:t>
            </a:r>
            <a:r>
              <a:rPr lang="en-US" altLang="en-US" dirty="0"/>
              <a:t>O</a:t>
            </a:r>
            <a:r>
              <a:rPr lang="en-US" altLang="en-US" baseline="30000" dirty="0"/>
              <a:t>+</a:t>
            </a:r>
            <a:r>
              <a:rPr lang="en-US" altLang="en-US" dirty="0"/>
              <a:t>] = 0.11 M and pH = 0.96</a:t>
            </a:r>
          </a:p>
        </p:txBody>
      </p:sp>
    </p:spTree>
    <p:extLst>
      <p:ext uri="{BB962C8B-B14F-4D97-AF65-F5344CB8AC3E}">
        <p14:creationId xmlns:p14="http://schemas.microsoft.com/office/powerpoint/2010/main" val="10744591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954107"/>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l-GR" altLang="en-US" sz="2800" dirty="0">
                <a:solidFill>
                  <a:srgbClr val="0070C0"/>
                </a:solidFill>
                <a:ea typeface="+mj-ea"/>
                <a:cs typeface="Arial"/>
              </a:rPr>
              <a:t>Πρόβλημα εξάσκησης: Υπολογισμός [H3O+] για Ασθενές Οξύ χρησιμοποιώντας </a:t>
            </a:r>
            <a:r>
              <a:rPr lang="el-GR" altLang="en-US" sz="2800" dirty="0" err="1">
                <a:solidFill>
                  <a:srgbClr val="0070C0"/>
                </a:solidFill>
                <a:ea typeface="+mj-ea"/>
                <a:cs typeface="Arial"/>
              </a:rPr>
              <a:t>Ka</a:t>
            </a:r>
            <a:endParaRPr lang="en-US" altLang="en-US" sz="2800" dirty="0">
              <a:solidFill>
                <a:srgbClr val="0070C0"/>
              </a:solidFill>
              <a:ea typeface="+mj-ea"/>
              <a:cs typeface="Arial"/>
            </a:endParaRPr>
          </a:p>
        </p:txBody>
      </p:sp>
      <p:sp>
        <p:nvSpPr>
          <p:cNvPr id="8" name="Text Box 5"/>
          <p:cNvSpPr txBox="1">
            <a:spLocks noChangeArrowheads="1"/>
          </p:cNvSpPr>
          <p:nvPr/>
        </p:nvSpPr>
        <p:spPr bwMode="auto">
          <a:xfrm>
            <a:off x="325438" y="1748168"/>
            <a:ext cx="8401873" cy="780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a:defRPr sz="1600">
                <a:solidFill>
                  <a:schemeClr val="tx1"/>
                </a:solidFill>
                <a:latin typeface="Times New Roman" pitchFamily="18" charset="0"/>
                <a:ea typeface="ＭＳ Ｐゴシック" pitchFamily="34" charset="-128"/>
              </a:defRPr>
            </a:lvl1pPr>
            <a:lvl2pPr marL="742950" indent="-285750">
              <a:defRPr sz="1600">
                <a:solidFill>
                  <a:schemeClr val="tx1"/>
                </a:solidFill>
                <a:latin typeface="Times New Roman" pitchFamily="18" charset="0"/>
                <a:ea typeface="ＭＳ Ｐゴシック" pitchFamily="34" charset="-128"/>
              </a:defRPr>
            </a:lvl2pPr>
            <a:lvl3pPr marL="1143000" indent="-228600">
              <a:defRPr sz="1600">
                <a:solidFill>
                  <a:schemeClr val="tx1"/>
                </a:solidFill>
                <a:latin typeface="Times New Roman" pitchFamily="18" charset="0"/>
                <a:ea typeface="ＭＳ Ｐゴシック" pitchFamily="34" charset="-128"/>
              </a:defRPr>
            </a:lvl3pPr>
            <a:lvl4pPr marL="1600200" indent="-228600">
              <a:defRPr sz="1600">
                <a:solidFill>
                  <a:schemeClr val="tx1"/>
                </a:solidFill>
                <a:latin typeface="Times New Roman" pitchFamily="18" charset="0"/>
                <a:ea typeface="ＭＳ Ｐゴシック" pitchFamily="34" charset="-128"/>
              </a:defRPr>
            </a:lvl4pPr>
            <a:lvl5pPr marL="2057400" indent="-228600">
              <a:defRPr sz="16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16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16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16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1600">
                <a:solidFill>
                  <a:schemeClr val="tx1"/>
                </a:solidFill>
                <a:latin typeface="Times New Roman" pitchFamily="18" charset="0"/>
                <a:ea typeface="ＭＳ Ｐゴシック" pitchFamily="34" charset="-128"/>
              </a:defRPr>
            </a:lvl9pPr>
          </a:lstStyle>
          <a:p>
            <a:pPr>
              <a:spcBef>
                <a:spcPct val="50000"/>
              </a:spcBef>
              <a:defRPr/>
            </a:pPr>
            <a:r>
              <a:rPr lang="en-US" b="1" dirty="0">
                <a:solidFill>
                  <a:srgbClr val="0094C8"/>
                </a:solidFill>
                <a:latin typeface="Arial" pitchFamily="34" charset="0"/>
              </a:rPr>
              <a:t>Procedure For…</a:t>
            </a:r>
            <a:endParaRPr lang="en-US" dirty="0">
              <a:solidFill>
                <a:srgbClr val="0094C8"/>
              </a:solidFill>
              <a:latin typeface="Arial" pitchFamily="34" charset="0"/>
            </a:endParaRPr>
          </a:p>
          <a:p>
            <a:pPr>
              <a:defRPr/>
            </a:pPr>
            <a:r>
              <a:rPr lang="en-US" sz="1400" b="1" dirty="0">
                <a:solidFill>
                  <a:srgbClr val="000000"/>
                </a:solidFill>
              </a:rPr>
              <a:t>Finding the pH (or [</a:t>
            </a:r>
            <a:r>
              <a:rPr lang="en-US" sz="1400" b="1" dirty="0"/>
              <a:t>H</a:t>
            </a:r>
            <a:r>
              <a:rPr lang="en-US" sz="1400" b="1" baseline="-25000" dirty="0"/>
              <a:t>3</a:t>
            </a:r>
            <a:r>
              <a:rPr lang="en-US" sz="1400" b="1" dirty="0"/>
              <a:t>O</a:t>
            </a:r>
            <a:r>
              <a:rPr lang="en-US" sz="1400" b="1" baseline="30000" dirty="0"/>
              <a:t>+</a:t>
            </a:r>
            <a:r>
              <a:rPr lang="en-US" sz="1400" b="1" dirty="0">
                <a:solidFill>
                  <a:srgbClr val="000000"/>
                </a:solidFill>
              </a:rPr>
              <a:t>]) of a Weak Acid Solution</a:t>
            </a:r>
          </a:p>
          <a:p>
            <a:pPr>
              <a:defRPr/>
            </a:pPr>
            <a:r>
              <a:rPr lang="en-US" sz="1400" dirty="0">
                <a:solidFill>
                  <a:srgbClr val="000000"/>
                </a:solidFill>
              </a:rPr>
              <a:t>To solve these types of problems, follow the procedure outlined below.</a:t>
            </a:r>
          </a:p>
        </p:txBody>
      </p:sp>
      <p:sp>
        <p:nvSpPr>
          <p:cNvPr id="9" name="Line 10"/>
          <p:cNvSpPr>
            <a:spLocks noChangeShapeType="1"/>
          </p:cNvSpPr>
          <p:nvPr/>
        </p:nvSpPr>
        <p:spPr bwMode="auto">
          <a:xfrm>
            <a:off x="295276" y="6458286"/>
            <a:ext cx="458788"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0" name="Line 7"/>
          <p:cNvSpPr>
            <a:spLocks noChangeShapeType="1"/>
          </p:cNvSpPr>
          <p:nvPr/>
        </p:nvSpPr>
        <p:spPr bwMode="auto">
          <a:xfrm>
            <a:off x="304800" y="907069"/>
            <a:ext cx="0" cy="5551218"/>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1" name="Text Box 8"/>
          <p:cNvSpPr txBox="1">
            <a:spLocks noChangeArrowheads="1"/>
          </p:cNvSpPr>
          <p:nvPr/>
        </p:nvSpPr>
        <p:spPr bwMode="auto">
          <a:xfrm>
            <a:off x="328613" y="1326169"/>
            <a:ext cx="8198071" cy="591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r>
              <a:rPr lang="en-US" sz="1400" dirty="0"/>
              <a:t>Find the [H</a:t>
            </a:r>
            <a:r>
              <a:rPr lang="en-US" sz="1400" baseline="-25000" dirty="0"/>
              <a:t>3</a:t>
            </a:r>
            <a:r>
              <a:rPr lang="en-US" sz="1400" dirty="0"/>
              <a:t>O</a:t>
            </a:r>
            <a:r>
              <a:rPr lang="en-US" sz="1400" baseline="30000" dirty="0"/>
              <a:t>+</a:t>
            </a:r>
            <a:r>
              <a:rPr lang="en-US" sz="1400" dirty="0"/>
              <a:t>] of a 0.100 M HCN solution.</a:t>
            </a:r>
            <a:endParaRPr lang="en-US" sz="1400" baseline="-25000" dirty="0"/>
          </a:p>
        </p:txBody>
      </p:sp>
      <p:sp>
        <p:nvSpPr>
          <p:cNvPr id="12" name="Rectangle 3"/>
          <p:cNvSpPr>
            <a:spLocks noChangeArrowheads="1"/>
          </p:cNvSpPr>
          <p:nvPr/>
        </p:nvSpPr>
        <p:spPr bwMode="auto">
          <a:xfrm>
            <a:off x="319088" y="982012"/>
            <a:ext cx="8532812"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defRPr/>
            </a:pPr>
            <a:r>
              <a:rPr lang="en-US" sz="2000" b="1" dirty="0">
                <a:solidFill>
                  <a:srgbClr val="0094C8"/>
                </a:solidFill>
                <a:latin typeface="Arial" charset="0"/>
                <a:ea typeface="ＭＳ Ｐゴシック" charset="0"/>
                <a:cs typeface="ＭＳ Ｐゴシック" charset="0"/>
              </a:rPr>
              <a:t>Example 16.5</a:t>
            </a:r>
            <a:r>
              <a:rPr lang="en-US" sz="2000" b="1" dirty="0">
                <a:solidFill>
                  <a:srgbClr val="4C4BE5"/>
                </a:solidFill>
                <a:latin typeface="Arial" charset="0"/>
                <a:ea typeface="ＭＳ Ｐゴシック" charset="0"/>
                <a:cs typeface="ＭＳ Ｐゴシック" charset="0"/>
              </a:rPr>
              <a:t>	</a:t>
            </a:r>
            <a:r>
              <a:rPr lang="en-US" sz="2000" b="1" dirty="0">
                <a:latin typeface="Arial" charset="0"/>
                <a:ea typeface="ＭＳ Ｐゴシック" charset="0"/>
                <a:cs typeface="ＭＳ Ｐゴシック" charset="0"/>
              </a:rPr>
              <a:t>Finding the [H</a:t>
            </a:r>
            <a:r>
              <a:rPr lang="en-US" sz="2000" b="1" baseline="-25000" dirty="0">
                <a:latin typeface="Arial" charset="0"/>
                <a:ea typeface="ＭＳ Ｐゴシック" charset="0"/>
                <a:cs typeface="ＭＳ Ｐゴシック" charset="0"/>
              </a:rPr>
              <a:t>3</a:t>
            </a:r>
            <a:r>
              <a:rPr lang="en-US" sz="2000" b="1" dirty="0">
                <a:latin typeface="Arial" charset="0"/>
                <a:ea typeface="ＭＳ Ｐゴシック" charset="0"/>
                <a:cs typeface="ＭＳ Ｐゴシック" charset="0"/>
              </a:rPr>
              <a:t>O</a:t>
            </a:r>
            <a:r>
              <a:rPr lang="en-US" sz="2000" b="1" baseline="30000" dirty="0">
                <a:latin typeface="Arial" charset="0"/>
                <a:ea typeface="ＭＳ Ｐゴシック" charset="0"/>
                <a:cs typeface="ＭＳ Ｐゴシック" charset="0"/>
              </a:rPr>
              <a:t>+</a:t>
            </a:r>
            <a:r>
              <a:rPr lang="en-US" sz="2000" b="1" dirty="0">
                <a:latin typeface="Arial" charset="0"/>
                <a:ea typeface="ＭＳ Ｐゴシック" charset="0"/>
                <a:cs typeface="ＭＳ Ｐゴシック" charset="0"/>
              </a:rPr>
              <a:t>] of a Weak Acid Solution</a:t>
            </a:r>
          </a:p>
        </p:txBody>
      </p:sp>
      <p:sp>
        <p:nvSpPr>
          <p:cNvPr id="13" name="Line 2"/>
          <p:cNvSpPr>
            <a:spLocks noChangeShapeType="1"/>
          </p:cNvSpPr>
          <p:nvPr/>
        </p:nvSpPr>
        <p:spPr bwMode="auto">
          <a:xfrm>
            <a:off x="314325" y="1806043"/>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 name="Line 9"/>
          <p:cNvSpPr>
            <a:spLocks noChangeShapeType="1"/>
          </p:cNvSpPr>
          <p:nvPr/>
        </p:nvSpPr>
        <p:spPr bwMode="auto">
          <a:xfrm>
            <a:off x="304800" y="926119"/>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5" name="TextBox 14"/>
          <p:cNvSpPr txBox="1"/>
          <p:nvPr/>
        </p:nvSpPr>
        <p:spPr>
          <a:xfrm>
            <a:off x="328613" y="2644418"/>
            <a:ext cx="4845271" cy="3323987"/>
          </a:xfrm>
          <a:prstGeom prst="rect">
            <a:avLst/>
          </a:prstGeom>
          <a:noFill/>
        </p:spPr>
        <p:txBody>
          <a:bodyPr wrap="square" rtlCol="0">
            <a:spAutoFit/>
          </a:bodyPr>
          <a:lstStyle/>
          <a:p>
            <a:pPr marL="685800" indent="-685800">
              <a:defRPr/>
            </a:pPr>
            <a:r>
              <a:rPr lang="en-US" sz="1400" b="1" dirty="0">
                <a:solidFill>
                  <a:srgbClr val="0094C8"/>
                </a:solidFill>
              </a:rPr>
              <a:t>Step 1</a:t>
            </a:r>
            <a:r>
              <a:rPr lang="en-US" sz="1400" b="1" dirty="0">
                <a:solidFill>
                  <a:srgbClr val="3366FF"/>
                </a:solidFill>
              </a:rPr>
              <a:t>	</a:t>
            </a:r>
            <a:r>
              <a:rPr lang="en-US" sz="1400" b="1" dirty="0"/>
              <a:t>Write the balanced equation for the ionization of the acid and use it as a guide to prepare an ICE table showing the given concentration of the weak acid as its initial concentration. </a:t>
            </a:r>
            <a:r>
              <a:rPr lang="en-US" sz="1400" dirty="0"/>
              <a:t>Leave room in the table for the changes in concentrations and for the equilibrium concentrations. (Note that the [H</a:t>
            </a:r>
            <a:r>
              <a:rPr lang="en-US" sz="1400" baseline="-25000" dirty="0"/>
              <a:t>3</a:t>
            </a:r>
            <a:r>
              <a:rPr lang="en-US" sz="1400" dirty="0"/>
              <a:t>O</a:t>
            </a:r>
            <a:r>
              <a:rPr lang="en-US" sz="1400" baseline="30000" dirty="0"/>
              <a:t>+</a:t>
            </a:r>
            <a:r>
              <a:rPr lang="en-US" sz="1400" dirty="0"/>
              <a:t>] is listed as approximately zero because the </a:t>
            </a:r>
            <a:r>
              <a:rPr lang="en-US" sz="1400" dirty="0" err="1"/>
              <a:t>autoionization</a:t>
            </a:r>
            <a:r>
              <a:rPr lang="en-US" sz="1400" dirty="0"/>
              <a:t> of water produces a negligibly small amount of H</a:t>
            </a:r>
            <a:r>
              <a:rPr lang="en-US" sz="1400" baseline="-25000" dirty="0"/>
              <a:t>3</a:t>
            </a:r>
            <a:r>
              <a:rPr lang="en-US" sz="1400" dirty="0"/>
              <a:t>O</a:t>
            </a:r>
            <a:r>
              <a:rPr lang="en-US" sz="1400" baseline="30000" dirty="0"/>
              <a:t>+</a:t>
            </a:r>
            <a:r>
              <a:rPr lang="en-US" sz="1400" dirty="0"/>
              <a:t>.)</a:t>
            </a:r>
          </a:p>
          <a:p>
            <a:pPr marL="685800" indent="-685800">
              <a:defRPr/>
            </a:pPr>
            <a:endParaRPr lang="en-US" sz="1400" dirty="0"/>
          </a:p>
          <a:p>
            <a:pPr marL="685800" indent="-685800">
              <a:defRPr/>
            </a:pPr>
            <a:endParaRPr lang="en-US" sz="1400" dirty="0"/>
          </a:p>
          <a:p>
            <a:pPr marL="685800" indent="-685800">
              <a:defRPr/>
            </a:pPr>
            <a:r>
              <a:rPr lang="en-US" sz="1400" b="1" dirty="0">
                <a:solidFill>
                  <a:srgbClr val="0094C8"/>
                </a:solidFill>
              </a:rPr>
              <a:t>Step 2</a:t>
            </a:r>
            <a:r>
              <a:rPr lang="en-US" sz="1400" b="1" dirty="0">
                <a:solidFill>
                  <a:srgbClr val="3366FF"/>
                </a:solidFill>
              </a:rPr>
              <a:t>	</a:t>
            </a:r>
            <a:r>
              <a:rPr lang="en-US" sz="1400" b="1" dirty="0"/>
              <a:t>Represent the change in the concentration of H</a:t>
            </a:r>
            <a:r>
              <a:rPr lang="en-US" sz="1400" b="1" baseline="-25000" dirty="0"/>
              <a:t>3</a:t>
            </a:r>
            <a:r>
              <a:rPr lang="en-US" sz="1400" b="1" dirty="0"/>
              <a:t>O</a:t>
            </a:r>
            <a:r>
              <a:rPr lang="en-US" sz="1400" b="1" baseline="30000" dirty="0"/>
              <a:t>+</a:t>
            </a:r>
            <a:r>
              <a:rPr lang="en-US" sz="1400" b="1" dirty="0"/>
              <a:t> with the variable </a:t>
            </a:r>
            <a:r>
              <a:rPr lang="en-US" sz="1400" b="1" i="1" dirty="0"/>
              <a:t>x</a:t>
            </a:r>
            <a:r>
              <a:rPr lang="en-US" sz="1400" b="1" dirty="0"/>
              <a:t>. Define the changes in the concentrations of the other reactants and products in terms of </a:t>
            </a:r>
            <a:r>
              <a:rPr lang="en-US" sz="1400" b="1" i="1" dirty="0"/>
              <a:t>x</a:t>
            </a:r>
            <a:r>
              <a:rPr lang="en-US" sz="1400" b="1" dirty="0"/>
              <a:t>. Always keep in mind the stoichiometry of the reaction.</a:t>
            </a: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b="3344"/>
          <a:stretch/>
        </p:blipFill>
        <p:spPr>
          <a:xfrm>
            <a:off x="5694744" y="2738252"/>
            <a:ext cx="3157156" cy="1822237"/>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b="3404"/>
          <a:stretch/>
        </p:blipFill>
        <p:spPr>
          <a:xfrm>
            <a:off x="5694744" y="4850522"/>
            <a:ext cx="3157156" cy="1823285"/>
          </a:xfrm>
          <a:prstGeom prst="rect">
            <a:avLst/>
          </a:prstGeom>
        </p:spPr>
      </p:pic>
    </p:spTree>
    <p:extLst>
      <p:ext uri="{BB962C8B-B14F-4D97-AF65-F5344CB8AC3E}">
        <p14:creationId xmlns:p14="http://schemas.microsoft.com/office/powerpoint/2010/main" val="95979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954107"/>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sz="2800" dirty="0">
                <a:solidFill>
                  <a:srgbClr val="0070C0"/>
                </a:solidFill>
                <a:ea typeface="+mj-ea"/>
                <a:cs typeface="Arial"/>
              </a:rPr>
              <a:t>Practice Problem: Calculating [H</a:t>
            </a:r>
            <a:r>
              <a:rPr lang="en-US" altLang="en-US" sz="2800" baseline="-25000" dirty="0">
                <a:solidFill>
                  <a:srgbClr val="0070C0"/>
                </a:solidFill>
                <a:ea typeface="+mj-ea"/>
                <a:cs typeface="Arial"/>
              </a:rPr>
              <a:t>3</a:t>
            </a:r>
            <a:r>
              <a:rPr lang="en-US" altLang="en-US" sz="2800" dirty="0">
                <a:solidFill>
                  <a:srgbClr val="0070C0"/>
                </a:solidFill>
                <a:ea typeface="+mj-ea"/>
                <a:cs typeface="Arial"/>
              </a:rPr>
              <a:t>O</a:t>
            </a:r>
            <a:r>
              <a:rPr lang="en-US" altLang="en-US" sz="2800" baseline="30000" dirty="0">
                <a:solidFill>
                  <a:srgbClr val="0070C0"/>
                </a:solidFill>
                <a:ea typeface="+mj-ea"/>
                <a:cs typeface="Arial"/>
              </a:rPr>
              <a:t>+</a:t>
            </a:r>
            <a:r>
              <a:rPr lang="en-US" altLang="en-US" sz="2800" dirty="0">
                <a:solidFill>
                  <a:srgbClr val="0070C0"/>
                </a:solidFill>
                <a:ea typeface="+mj-ea"/>
                <a:cs typeface="Arial"/>
              </a:rPr>
              <a:t>] for a Weak Acid using </a:t>
            </a:r>
            <a:r>
              <a:rPr lang="en-US" altLang="en-US" sz="2800" i="1" dirty="0" err="1">
                <a:solidFill>
                  <a:srgbClr val="0070C0"/>
                </a:solidFill>
                <a:ea typeface="+mj-ea"/>
                <a:cs typeface="Arial"/>
              </a:rPr>
              <a:t>K</a:t>
            </a:r>
            <a:r>
              <a:rPr lang="en-US" altLang="en-US" sz="2800" baseline="-25000" dirty="0" err="1">
                <a:solidFill>
                  <a:srgbClr val="0070C0"/>
                </a:solidFill>
                <a:ea typeface="+mj-ea"/>
                <a:cs typeface="Arial"/>
              </a:rPr>
              <a:t>a</a:t>
            </a:r>
            <a:endParaRPr lang="en-US" altLang="en-US" sz="2800" dirty="0">
              <a:solidFill>
                <a:srgbClr val="0070C0"/>
              </a:solidFill>
              <a:ea typeface="+mj-ea"/>
              <a:cs typeface="Arial"/>
            </a:endParaRPr>
          </a:p>
        </p:txBody>
      </p:sp>
      <p:sp>
        <p:nvSpPr>
          <p:cNvPr id="18" name="Line 10"/>
          <p:cNvSpPr>
            <a:spLocks noChangeShapeType="1"/>
          </p:cNvSpPr>
          <p:nvPr/>
        </p:nvSpPr>
        <p:spPr bwMode="auto">
          <a:xfrm>
            <a:off x="295276" y="6395306"/>
            <a:ext cx="458788"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9" name="Line 7"/>
          <p:cNvSpPr>
            <a:spLocks noChangeShapeType="1"/>
          </p:cNvSpPr>
          <p:nvPr/>
        </p:nvSpPr>
        <p:spPr bwMode="auto">
          <a:xfrm>
            <a:off x="304800" y="907068"/>
            <a:ext cx="0" cy="5488238"/>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0" name="Text Box 8"/>
          <p:cNvSpPr txBox="1">
            <a:spLocks noChangeArrowheads="1"/>
          </p:cNvSpPr>
          <p:nvPr/>
        </p:nvSpPr>
        <p:spPr bwMode="auto">
          <a:xfrm>
            <a:off x="328613" y="1303019"/>
            <a:ext cx="8198071" cy="295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r>
              <a:rPr lang="en-US" sz="1400" dirty="0"/>
              <a:t>Continued</a:t>
            </a:r>
            <a:endParaRPr lang="en-US" sz="1400" baseline="-25000" dirty="0"/>
          </a:p>
        </p:txBody>
      </p:sp>
      <p:sp>
        <p:nvSpPr>
          <p:cNvPr id="21" name="Rectangle 3"/>
          <p:cNvSpPr>
            <a:spLocks noChangeArrowheads="1"/>
          </p:cNvSpPr>
          <p:nvPr/>
        </p:nvSpPr>
        <p:spPr bwMode="auto">
          <a:xfrm>
            <a:off x="319088" y="982012"/>
            <a:ext cx="8532812"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defRPr/>
            </a:pPr>
            <a:r>
              <a:rPr lang="en-US" sz="2000" b="1" dirty="0">
                <a:solidFill>
                  <a:srgbClr val="0094C8"/>
                </a:solidFill>
                <a:latin typeface="Arial" charset="0"/>
                <a:ea typeface="ＭＳ Ｐゴシック" charset="0"/>
                <a:cs typeface="ＭＳ Ｐゴシック" charset="0"/>
              </a:rPr>
              <a:t>Example 16.5</a:t>
            </a:r>
            <a:r>
              <a:rPr lang="en-US" sz="2000" b="1" dirty="0">
                <a:solidFill>
                  <a:srgbClr val="4C4BE5"/>
                </a:solidFill>
                <a:latin typeface="Arial" charset="0"/>
                <a:ea typeface="ＭＳ Ｐゴシック" charset="0"/>
                <a:cs typeface="ＭＳ Ｐゴシック" charset="0"/>
              </a:rPr>
              <a:t>	</a:t>
            </a:r>
            <a:r>
              <a:rPr lang="en-US" sz="2000" b="1" dirty="0">
                <a:latin typeface="Arial" charset="0"/>
                <a:ea typeface="ＭＳ Ｐゴシック" charset="0"/>
                <a:cs typeface="ＭＳ Ｐゴシック" charset="0"/>
              </a:rPr>
              <a:t>Finding the [H</a:t>
            </a:r>
            <a:r>
              <a:rPr lang="en-US" sz="2000" b="1" baseline="-25000" dirty="0">
                <a:latin typeface="Arial" charset="0"/>
                <a:ea typeface="ＭＳ Ｐゴシック" charset="0"/>
                <a:cs typeface="ＭＳ Ｐゴシック" charset="0"/>
              </a:rPr>
              <a:t>3</a:t>
            </a:r>
            <a:r>
              <a:rPr lang="en-US" sz="2000" b="1" dirty="0">
                <a:latin typeface="Arial" charset="0"/>
                <a:ea typeface="ＭＳ Ｐゴシック" charset="0"/>
                <a:cs typeface="ＭＳ Ｐゴシック" charset="0"/>
              </a:rPr>
              <a:t>O</a:t>
            </a:r>
            <a:r>
              <a:rPr lang="en-US" sz="2000" b="1" baseline="30000" dirty="0">
                <a:latin typeface="Arial" charset="0"/>
                <a:ea typeface="ＭＳ Ｐゴシック" charset="0"/>
                <a:cs typeface="ＭＳ Ｐゴシック" charset="0"/>
              </a:rPr>
              <a:t>+</a:t>
            </a:r>
            <a:r>
              <a:rPr lang="en-US" sz="2000" b="1" dirty="0">
                <a:latin typeface="Arial" charset="0"/>
                <a:ea typeface="ＭＳ Ｐゴシック" charset="0"/>
                <a:cs typeface="ＭＳ Ｐゴシック" charset="0"/>
              </a:rPr>
              <a:t>] of a Weak Acid Solution</a:t>
            </a:r>
          </a:p>
        </p:txBody>
      </p:sp>
      <p:sp>
        <p:nvSpPr>
          <p:cNvPr id="22" name="Line 2"/>
          <p:cNvSpPr>
            <a:spLocks noChangeShapeType="1"/>
          </p:cNvSpPr>
          <p:nvPr/>
        </p:nvSpPr>
        <p:spPr bwMode="auto">
          <a:xfrm>
            <a:off x="314325" y="1694327"/>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 name="Line 9"/>
          <p:cNvSpPr>
            <a:spLocks noChangeShapeType="1"/>
          </p:cNvSpPr>
          <p:nvPr/>
        </p:nvSpPr>
        <p:spPr bwMode="auto">
          <a:xfrm>
            <a:off x="304800" y="926119"/>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4" name="TextBox 23"/>
          <p:cNvSpPr txBox="1"/>
          <p:nvPr/>
        </p:nvSpPr>
        <p:spPr>
          <a:xfrm>
            <a:off x="328612" y="1707473"/>
            <a:ext cx="4099035" cy="4616648"/>
          </a:xfrm>
          <a:prstGeom prst="rect">
            <a:avLst/>
          </a:prstGeom>
          <a:noFill/>
        </p:spPr>
        <p:txBody>
          <a:bodyPr wrap="square" rtlCol="0">
            <a:spAutoFit/>
          </a:bodyPr>
          <a:lstStyle/>
          <a:p>
            <a:pPr marL="685800" indent="-685800">
              <a:defRPr/>
            </a:pPr>
            <a:r>
              <a:rPr lang="en-US" sz="1400" b="1" dirty="0">
                <a:solidFill>
                  <a:srgbClr val="0094C8"/>
                </a:solidFill>
              </a:rPr>
              <a:t>Step 3</a:t>
            </a:r>
            <a:r>
              <a:rPr lang="en-US" sz="1400" b="1" dirty="0">
                <a:solidFill>
                  <a:srgbClr val="3366FF"/>
                </a:solidFill>
              </a:rPr>
              <a:t>	</a:t>
            </a:r>
            <a:r>
              <a:rPr lang="en-US" sz="1400" b="1" dirty="0"/>
              <a:t>Sum each column to determine the equilibrium concentrations in terms of the initial concentrations and the variable </a:t>
            </a:r>
            <a:r>
              <a:rPr lang="en-US" sz="1400" b="1" i="1" dirty="0"/>
              <a:t>x</a:t>
            </a:r>
            <a:r>
              <a:rPr lang="en-US" sz="1400" b="1" dirty="0"/>
              <a:t>.</a:t>
            </a:r>
          </a:p>
          <a:p>
            <a:pPr marL="685800" indent="-685800">
              <a:defRPr/>
            </a:pPr>
            <a:endParaRPr lang="en-US" sz="1400" b="1" dirty="0"/>
          </a:p>
          <a:p>
            <a:pPr marL="685800" indent="-685800">
              <a:defRPr/>
            </a:pPr>
            <a:endParaRPr lang="en-US" sz="1400" b="1" dirty="0"/>
          </a:p>
          <a:p>
            <a:pPr marL="685800" indent="-685800">
              <a:defRPr/>
            </a:pPr>
            <a:endParaRPr lang="en-US" sz="1400" b="1" dirty="0"/>
          </a:p>
          <a:p>
            <a:pPr marL="685800" indent="-685800">
              <a:defRPr/>
            </a:pPr>
            <a:endParaRPr lang="en-US" sz="1400" b="1" dirty="0"/>
          </a:p>
          <a:p>
            <a:pPr marL="685800" indent="-685800">
              <a:defRPr/>
            </a:pPr>
            <a:endParaRPr lang="en-US" sz="1400" b="1" dirty="0"/>
          </a:p>
          <a:p>
            <a:pPr marL="685800" indent="-685800">
              <a:defRPr/>
            </a:pPr>
            <a:endParaRPr lang="en-US" sz="1400" b="1" dirty="0"/>
          </a:p>
          <a:p>
            <a:pPr marL="685800" indent="-685800">
              <a:defRPr/>
            </a:pPr>
            <a:endParaRPr lang="en-US" sz="1400" b="1" dirty="0"/>
          </a:p>
          <a:p>
            <a:pPr marL="685800" indent="-685800">
              <a:defRPr/>
            </a:pPr>
            <a:r>
              <a:rPr lang="en-US" sz="1400" b="1" dirty="0">
                <a:solidFill>
                  <a:srgbClr val="0094C8"/>
                </a:solidFill>
              </a:rPr>
              <a:t>Step 4</a:t>
            </a:r>
            <a:r>
              <a:rPr lang="en-US" sz="1400" b="1" dirty="0">
                <a:solidFill>
                  <a:srgbClr val="3366FF"/>
                </a:solidFill>
              </a:rPr>
              <a:t>	</a:t>
            </a:r>
            <a:r>
              <a:rPr lang="en-US" sz="1400" b="1" dirty="0"/>
              <a:t>Substitute the expressions for the equilibrium concentrations (from Step 3) into the expression for the acid ionization constant (</a:t>
            </a:r>
            <a:r>
              <a:rPr lang="en-US" sz="1400" b="1" i="1" dirty="0" err="1"/>
              <a:t>K</a:t>
            </a:r>
            <a:r>
              <a:rPr lang="en-US" sz="1400" b="1" baseline="-25000" dirty="0" err="1"/>
              <a:t>a</a:t>
            </a:r>
            <a:r>
              <a:rPr lang="en-US" sz="1400" b="1" dirty="0"/>
              <a:t>). </a:t>
            </a:r>
          </a:p>
          <a:p>
            <a:pPr marL="685800" indent="-685800">
              <a:defRPr/>
            </a:pPr>
            <a:endParaRPr lang="en-US" sz="1400" b="1" dirty="0"/>
          </a:p>
          <a:p>
            <a:pPr marL="685800" indent="-685800">
              <a:defRPr/>
            </a:pPr>
            <a:r>
              <a:rPr lang="en-US" sz="1400" b="1" dirty="0"/>
              <a:t>	</a:t>
            </a:r>
            <a:r>
              <a:rPr lang="en-US" sz="1400" dirty="0"/>
              <a:t>In many cases, you can make the approximation that </a:t>
            </a:r>
            <a:r>
              <a:rPr lang="en-US" sz="1400" i="1" dirty="0"/>
              <a:t>x is small </a:t>
            </a:r>
            <a:r>
              <a:rPr lang="en-US" sz="1400" dirty="0"/>
              <a:t>(as discussed in Section 15.8). </a:t>
            </a:r>
            <a:r>
              <a:rPr lang="en-US" sz="1400" b="1" dirty="0"/>
              <a:t>Substitute the value of the acid ionization constant (from Table 16.5) into the </a:t>
            </a:r>
            <a:r>
              <a:rPr lang="en-US" sz="1400" b="1" i="1" dirty="0" err="1"/>
              <a:t>K</a:t>
            </a:r>
            <a:r>
              <a:rPr lang="en-US" sz="1400" b="1" baseline="-25000" dirty="0" err="1"/>
              <a:t>a</a:t>
            </a:r>
            <a:r>
              <a:rPr lang="en-US" sz="1400" b="1" dirty="0"/>
              <a:t> expression and solve for </a:t>
            </a:r>
            <a:r>
              <a:rPr lang="en-US" sz="1400" b="1" i="1" dirty="0"/>
              <a:t>x</a:t>
            </a:r>
            <a:r>
              <a:rPr lang="en-US" sz="1400" b="1" dirty="0"/>
              <a:t>.</a:t>
            </a:r>
          </a:p>
          <a:p>
            <a:pPr marL="685800" indent="-685800">
              <a:defRPr/>
            </a:pPr>
            <a:endParaRPr lang="en-US" sz="1400" b="1" dirty="0"/>
          </a:p>
        </p:txBody>
      </p:sp>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b="3193"/>
          <a:stretch/>
        </p:blipFill>
        <p:spPr>
          <a:xfrm>
            <a:off x="5476098" y="1772257"/>
            <a:ext cx="3144027" cy="1819656"/>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6098" y="3779400"/>
            <a:ext cx="2036033" cy="2524332"/>
          </a:xfrm>
          <a:prstGeom prst="rect">
            <a:avLst/>
          </a:prstGeom>
        </p:spPr>
      </p:pic>
    </p:spTree>
    <p:extLst>
      <p:ext uri="{BB962C8B-B14F-4D97-AF65-F5344CB8AC3E}">
        <p14:creationId xmlns:p14="http://schemas.microsoft.com/office/powerpoint/2010/main" val="307458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954107"/>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sz="2800" dirty="0">
                <a:solidFill>
                  <a:srgbClr val="0070C0"/>
                </a:solidFill>
                <a:ea typeface="+mj-ea"/>
                <a:cs typeface="Arial"/>
              </a:rPr>
              <a:t>Practice Problem: Calculating [H</a:t>
            </a:r>
            <a:r>
              <a:rPr lang="en-US" altLang="en-US" sz="2800" baseline="-25000" dirty="0">
                <a:solidFill>
                  <a:srgbClr val="0070C0"/>
                </a:solidFill>
                <a:ea typeface="+mj-ea"/>
                <a:cs typeface="Arial"/>
              </a:rPr>
              <a:t>3</a:t>
            </a:r>
            <a:r>
              <a:rPr lang="en-US" altLang="en-US" sz="2800" dirty="0">
                <a:solidFill>
                  <a:srgbClr val="0070C0"/>
                </a:solidFill>
                <a:ea typeface="+mj-ea"/>
                <a:cs typeface="Arial"/>
              </a:rPr>
              <a:t>O</a:t>
            </a:r>
            <a:r>
              <a:rPr lang="en-US" altLang="en-US" sz="2800" baseline="30000" dirty="0">
                <a:solidFill>
                  <a:srgbClr val="0070C0"/>
                </a:solidFill>
                <a:ea typeface="+mj-ea"/>
                <a:cs typeface="Arial"/>
              </a:rPr>
              <a:t>+</a:t>
            </a:r>
            <a:r>
              <a:rPr lang="en-US" altLang="en-US" sz="2800" dirty="0">
                <a:solidFill>
                  <a:srgbClr val="0070C0"/>
                </a:solidFill>
                <a:ea typeface="+mj-ea"/>
                <a:cs typeface="Arial"/>
              </a:rPr>
              <a:t>] for a Weak Acid using </a:t>
            </a:r>
            <a:r>
              <a:rPr lang="en-US" altLang="en-US" sz="2800" i="1" dirty="0" err="1">
                <a:solidFill>
                  <a:srgbClr val="0070C0"/>
                </a:solidFill>
                <a:ea typeface="+mj-ea"/>
                <a:cs typeface="Arial"/>
              </a:rPr>
              <a:t>K</a:t>
            </a:r>
            <a:r>
              <a:rPr lang="en-US" altLang="en-US" sz="2800" baseline="-25000" dirty="0" err="1">
                <a:solidFill>
                  <a:srgbClr val="0070C0"/>
                </a:solidFill>
                <a:ea typeface="+mj-ea"/>
                <a:cs typeface="Arial"/>
              </a:rPr>
              <a:t>a</a:t>
            </a:r>
            <a:endParaRPr lang="en-US" altLang="en-US" sz="2800" dirty="0">
              <a:solidFill>
                <a:srgbClr val="0070C0"/>
              </a:solidFill>
              <a:ea typeface="+mj-ea"/>
              <a:cs typeface="Arial"/>
            </a:endParaRPr>
          </a:p>
        </p:txBody>
      </p:sp>
      <p:sp>
        <p:nvSpPr>
          <p:cNvPr id="12" name="Line 10"/>
          <p:cNvSpPr>
            <a:spLocks noChangeShapeType="1"/>
          </p:cNvSpPr>
          <p:nvPr/>
        </p:nvSpPr>
        <p:spPr bwMode="auto">
          <a:xfrm>
            <a:off x="295276" y="6388068"/>
            <a:ext cx="458788"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3" name="Line 7"/>
          <p:cNvSpPr>
            <a:spLocks noChangeShapeType="1"/>
          </p:cNvSpPr>
          <p:nvPr/>
        </p:nvSpPr>
        <p:spPr bwMode="auto">
          <a:xfrm>
            <a:off x="304800" y="907068"/>
            <a:ext cx="0" cy="5481000"/>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4" name="Text Box 8"/>
          <p:cNvSpPr txBox="1">
            <a:spLocks noChangeArrowheads="1"/>
          </p:cNvSpPr>
          <p:nvPr/>
        </p:nvSpPr>
        <p:spPr bwMode="auto">
          <a:xfrm>
            <a:off x="328613" y="1303019"/>
            <a:ext cx="8198071" cy="295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r>
              <a:rPr lang="en-US" sz="1400" dirty="0"/>
              <a:t>Continued</a:t>
            </a:r>
            <a:endParaRPr lang="en-US" sz="1400" baseline="-25000" dirty="0"/>
          </a:p>
        </p:txBody>
      </p:sp>
      <p:sp>
        <p:nvSpPr>
          <p:cNvPr id="15" name="Rectangle 3"/>
          <p:cNvSpPr>
            <a:spLocks noChangeArrowheads="1"/>
          </p:cNvSpPr>
          <p:nvPr/>
        </p:nvSpPr>
        <p:spPr bwMode="auto">
          <a:xfrm>
            <a:off x="319088" y="982012"/>
            <a:ext cx="8532812"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defRPr/>
            </a:pPr>
            <a:r>
              <a:rPr lang="en-US" sz="2000" b="1" dirty="0">
                <a:solidFill>
                  <a:srgbClr val="0094C8"/>
                </a:solidFill>
                <a:latin typeface="Arial" charset="0"/>
                <a:ea typeface="ＭＳ Ｐゴシック" charset="0"/>
                <a:cs typeface="ＭＳ Ｐゴシック" charset="0"/>
              </a:rPr>
              <a:t>Example 16.5</a:t>
            </a:r>
            <a:r>
              <a:rPr lang="en-US" sz="2000" b="1" dirty="0">
                <a:solidFill>
                  <a:srgbClr val="4C4BE5"/>
                </a:solidFill>
                <a:latin typeface="Arial" charset="0"/>
                <a:ea typeface="ＭＳ Ｐゴシック" charset="0"/>
                <a:cs typeface="ＭＳ Ｐゴシック" charset="0"/>
              </a:rPr>
              <a:t>	</a:t>
            </a:r>
            <a:r>
              <a:rPr lang="en-US" sz="2000" b="1" dirty="0">
                <a:latin typeface="Arial" charset="0"/>
                <a:ea typeface="ＭＳ Ｐゴシック" charset="0"/>
                <a:cs typeface="ＭＳ Ｐゴシック" charset="0"/>
              </a:rPr>
              <a:t>Finding the [H</a:t>
            </a:r>
            <a:r>
              <a:rPr lang="en-US" sz="2000" b="1" baseline="-25000" dirty="0">
                <a:latin typeface="Arial" charset="0"/>
                <a:ea typeface="ＭＳ Ｐゴシック" charset="0"/>
                <a:cs typeface="ＭＳ Ｐゴシック" charset="0"/>
              </a:rPr>
              <a:t>3</a:t>
            </a:r>
            <a:r>
              <a:rPr lang="en-US" sz="2000" b="1" dirty="0">
                <a:latin typeface="Arial" charset="0"/>
                <a:ea typeface="ＭＳ Ｐゴシック" charset="0"/>
                <a:cs typeface="ＭＳ Ｐゴシック" charset="0"/>
              </a:rPr>
              <a:t>O</a:t>
            </a:r>
            <a:r>
              <a:rPr lang="en-US" sz="2000" b="1" baseline="30000" dirty="0">
                <a:latin typeface="Arial" charset="0"/>
                <a:ea typeface="ＭＳ Ｐゴシック" charset="0"/>
                <a:cs typeface="ＭＳ Ｐゴシック" charset="0"/>
              </a:rPr>
              <a:t>+</a:t>
            </a:r>
            <a:r>
              <a:rPr lang="en-US" sz="2000" b="1" dirty="0">
                <a:latin typeface="Arial" charset="0"/>
                <a:ea typeface="ＭＳ Ｐゴシック" charset="0"/>
                <a:cs typeface="ＭＳ Ｐゴシック" charset="0"/>
              </a:rPr>
              <a:t>] of a Weak Acid Solution</a:t>
            </a:r>
          </a:p>
        </p:txBody>
      </p:sp>
      <p:sp>
        <p:nvSpPr>
          <p:cNvPr id="16" name="Line 2"/>
          <p:cNvSpPr>
            <a:spLocks noChangeShapeType="1"/>
          </p:cNvSpPr>
          <p:nvPr/>
        </p:nvSpPr>
        <p:spPr bwMode="auto">
          <a:xfrm>
            <a:off x="314325" y="1694327"/>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 name="Line 9"/>
          <p:cNvSpPr>
            <a:spLocks noChangeShapeType="1"/>
          </p:cNvSpPr>
          <p:nvPr/>
        </p:nvSpPr>
        <p:spPr bwMode="auto">
          <a:xfrm>
            <a:off x="304800" y="926119"/>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b="2680"/>
          <a:stretch/>
        </p:blipFill>
        <p:spPr>
          <a:xfrm>
            <a:off x="2127221" y="1830992"/>
            <a:ext cx="4916546" cy="4288453"/>
          </a:xfrm>
          <a:prstGeom prst="rect">
            <a:avLst/>
          </a:prstGeom>
        </p:spPr>
      </p:pic>
    </p:spTree>
    <p:extLst>
      <p:ext uri="{BB962C8B-B14F-4D97-AF65-F5344CB8AC3E}">
        <p14:creationId xmlns:p14="http://schemas.microsoft.com/office/powerpoint/2010/main" val="23111207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954107"/>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sz="2800" dirty="0">
                <a:solidFill>
                  <a:srgbClr val="0070C0"/>
                </a:solidFill>
                <a:ea typeface="+mj-ea"/>
                <a:cs typeface="Arial"/>
              </a:rPr>
              <a:t>Practice Problem: Calculating [H</a:t>
            </a:r>
            <a:r>
              <a:rPr lang="en-US" altLang="en-US" sz="2800" baseline="-25000" dirty="0">
                <a:solidFill>
                  <a:srgbClr val="0070C0"/>
                </a:solidFill>
                <a:ea typeface="+mj-ea"/>
                <a:cs typeface="Arial"/>
              </a:rPr>
              <a:t>3</a:t>
            </a:r>
            <a:r>
              <a:rPr lang="en-US" altLang="en-US" sz="2800" dirty="0">
                <a:solidFill>
                  <a:srgbClr val="0070C0"/>
                </a:solidFill>
                <a:ea typeface="+mj-ea"/>
                <a:cs typeface="Arial"/>
              </a:rPr>
              <a:t>O</a:t>
            </a:r>
            <a:r>
              <a:rPr lang="en-US" altLang="en-US" sz="2800" baseline="30000" dirty="0">
                <a:solidFill>
                  <a:srgbClr val="0070C0"/>
                </a:solidFill>
                <a:ea typeface="+mj-ea"/>
                <a:cs typeface="Arial"/>
              </a:rPr>
              <a:t>+</a:t>
            </a:r>
            <a:r>
              <a:rPr lang="en-US" altLang="en-US" sz="2800" dirty="0">
                <a:solidFill>
                  <a:srgbClr val="0070C0"/>
                </a:solidFill>
                <a:ea typeface="+mj-ea"/>
                <a:cs typeface="Arial"/>
              </a:rPr>
              <a:t>] for a Weak Acid using </a:t>
            </a:r>
            <a:r>
              <a:rPr lang="en-US" altLang="en-US" sz="2800" i="1" dirty="0" err="1">
                <a:solidFill>
                  <a:srgbClr val="0070C0"/>
                </a:solidFill>
                <a:ea typeface="+mj-ea"/>
                <a:cs typeface="Arial"/>
              </a:rPr>
              <a:t>K</a:t>
            </a:r>
            <a:r>
              <a:rPr lang="en-US" altLang="en-US" sz="2800" baseline="-25000" dirty="0" err="1">
                <a:solidFill>
                  <a:srgbClr val="0070C0"/>
                </a:solidFill>
                <a:ea typeface="+mj-ea"/>
                <a:cs typeface="Arial"/>
              </a:rPr>
              <a:t>a</a:t>
            </a:r>
            <a:endParaRPr lang="en-US" altLang="en-US" sz="2800" dirty="0">
              <a:solidFill>
                <a:srgbClr val="0070C0"/>
              </a:solidFill>
              <a:ea typeface="+mj-ea"/>
              <a:cs typeface="Arial"/>
            </a:endParaRPr>
          </a:p>
        </p:txBody>
      </p:sp>
      <p:sp>
        <p:nvSpPr>
          <p:cNvPr id="10" name="Line 10"/>
          <p:cNvSpPr>
            <a:spLocks noChangeShapeType="1"/>
          </p:cNvSpPr>
          <p:nvPr/>
        </p:nvSpPr>
        <p:spPr bwMode="auto">
          <a:xfrm>
            <a:off x="295276" y="6032979"/>
            <a:ext cx="458788"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1" name="Line 7"/>
          <p:cNvSpPr>
            <a:spLocks noChangeShapeType="1"/>
          </p:cNvSpPr>
          <p:nvPr/>
        </p:nvSpPr>
        <p:spPr bwMode="auto">
          <a:xfrm>
            <a:off x="304800" y="907068"/>
            <a:ext cx="0" cy="5125911"/>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8" name="Text Box 8"/>
          <p:cNvSpPr txBox="1">
            <a:spLocks noChangeArrowheads="1"/>
          </p:cNvSpPr>
          <p:nvPr/>
        </p:nvSpPr>
        <p:spPr bwMode="auto">
          <a:xfrm>
            <a:off x="328613" y="1303019"/>
            <a:ext cx="8198071" cy="295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r>
              <a:rPr lang="en-US" sz="1400" dirty="0"/>
              <a:t>Continued</a:t>
            </a:r>
            <a:endParaRPr lang="en-US" sz="1400" baseline="-25000" dirty="0"/>
          </a:p>
        </p:txBody>
      </p:sp>
      <p:sp>
        <p:nvSpPr>
          <p:cNvPr id="19" name="Rectangle 3"/>
          <p:cNvSpPr>
            <a:spLocks noChangeArrowheads="1"/>
          </p:cNvSpPr>
          <p:nvPr/>
        </p:nvSpPr>
        <p:spPr bwMode="auto">
          <a:xfrm>
            <a:off x="319088" y="982012"/>
            <a:ext cx="8532812"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defRPr/>
            </a:pPr>
            <a:r>
              <a:rPr lang="en-US" sz="2000" b="1" dirty="0">
                <a:solidFill>
                  <a:srgbClr val="0094C8"/>
                </a:solidFill>
                <a:latin typeface="Arial" charset="0"/>
                <a:ea typeface="ＭＳ Ｐゴシック" charset="0"/>
                <a:cs typeface="ＭＳ Ｐゴシック" charset="0"/>
              </a:rPr>
              <a:t>Example 16.5</a:t>
            </a:r>
            <a:r>
              <a:rPr lang="en-US" sz="2000" b="1" dirty="0">
                <a:solidFill>
                  <a:srgbClr val="4C4BE5"/>
                </a:solidFill>
                <a:latin typeface="Arial" charset="0"/>
                <a:ea typeface="ＭＳ Ｐゴシック" charset="0"/>
                <a:cs typeface="ＭＳ Ｐゴシック" charset="0"/>
              </a:rPr>
              <a:t>	</a:t>
            </a:r>
            <a:r>
              <a:rPr lang="en-US" sz="2000" b="1" dirty="0">
                <a:latin typeface="Arial" charset="0"/>
                <a:ea typeface="ＭＳ Ｐゴシック" charset="0"/>
                <a:cs typeface="ＭＳ Ｐゴシック" charset="0"/>
              </a:rPr>
              <a:t>Finding the [H</a:t>
            </a:r>
            <a:r>
              <a:rPr lang="en-US" sz="2000" b="1" baseline="-25000" dirty="0">
                <a:latin typeface="Arial" charset="0"/>
                <a:ea typeface="ＭＳ Ｐゴシック" charset="0"/>
                <a:cs typeface="ＭＳ Ｐゴシック" charset="0"/>
              </a:rPr>
              <a:t>3</a:t>
            </a:r>
            <a:r>
              <a:rPr lang="en-US" sz="2000" b="1" dirty="0">
                <a:latin typeface="Arial" charset="0"/>
                <a:ea typeface="ＭＳ Ｐゴシック" charset="0"/>
                <a:cs typeface="ＭＳ Ｐゴシック" charset="0"/>
              </a:rPr>
              <a:t>O</a:t>
            </a:r>
            <a:r>
              <a:rPr lang="en-US" sz="2000" b="1" baseline="30000" dirty="0">
                <a:latin typeface="Arial" charset="0"/>
                <a:ea typeface="ＭＳ Ｐゴシック" charset="0"/>
                <a:cs typeface="ＭＳ Ｐゴシック" charset="0"/>
              </a:rPr>
              <a:t>+</a:t>
            </a:r>
            <a:r>
              <a:rPr lang="en-US" sz="2000" b="1" dirty="0">
                <a:latin typeface="Arial" charset="0"/>
                <a:ea typeface="ＭＳ Ｐゴシック" charset="0"/>
                <a:cs typeface="ＭＳ Ｐゴシック" charset="0"/>
              </a:rPr>
              <a:t>] of a Weak Acid Solution</a:t>
            </a:r>
          </a:p>
        </p:txBody>
      </p:sp>
      <p:sp>
        <p:nvSpPr>
          <p:cNvPr id="20" name="Line 2"/>
          <p:cNvSpPr>
            <a:spLocks noChangeShapeType="1"/>
          </p:cNvSpPr>
          <p:nvPr/>
        </p:nvSpPr>
        <p:spPr bwMode="auto">
          <a:xfrm>
            <a:off x="314325" y="1694327"/>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 name="Line 9"/>
          <p:cNvSpPr>
            <a:spLocks noChangeShapeType="1"/>
          </p:cNvSpPr>
          <p:nvPr/>
        </p:nvSpPr>
        <p:spPr bwMode="auto">
          <a:xfrm>
            <a:off x="304800" y="926119"/>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2" name="TextBox 21"/>
          <p:cNvSpPr txBox="1"/>
          <p:nvPr/>
        </p:nvSpPr>
        <p:spPr>
          <a:xfrm>
            <a:off x="328612" y="1707473"/>
            <a:ext cx="4256882" cy="3539430"/>
          </a:xfrm>
          <a:prstGeom prst="rect">
            <a:avLst/>
          </a:prstGeom>
          <a:noFill/>
        </p:spPr>
        <p:txBody>
          <a:bodyPr wrap="square" rtlCol="0">
            <a:spAutoFit/>
          </a:bodyPr>
          <a:lstStyle/>
          <a:p>
            <a:pPr marL="685800" indent="-685800">
              <a:defRPr/>
            </a:pPr>
            <a:r>
              <a:rPr lang="en-US" sz="1400" b="1" dirty="0"/>
              <a:t>	</a:t>
            </a:r>
            <a:r>
              <a:rPr lang="en-US" sz="1400" dirty="0"/>
              <a:t>Confirm that the </a:t>
            </a:r>
            <a:r>
              <a:rPr lang="en-US" sz="1400" i="1" dirty="0"/>
              <a:t>x is small </a:t>
            </a:r>
            <a:r>
              <a:rPr lang="en-US" sz="1400" dirty="0"/>
              <a:t>approximation is valid by calculating the ratio of </a:t>
            </a:r>
            <a:r>
              <a:rPr lang="en-US" sz="1400" i="1" dirty="0"/>
              <a:t>x</a:t>
            </a:r>
            <a:r>
              <a:rPr lang="en-US" sz="1400" dirty="0"/>
              <a:t> to the number it was subtracted from in the approximation. The ratio should be less than 0.05 (or 5%).</a:t>
            </a:r>
          </a:p>
          <a:p>
            <a:pPr marL="685800" indent="-685800">
              <a:defRPr/>
            </a:pPr>
            <a:endParaRPr lang="en-US" sz="1400" b="1" dirty="0"/>
          </a:p>
          <a:p>
            <a:pPr marL="685800" indent="-685800">
              <a:defRPr/>
            </a:pPr>
            <a:r>
              <a:rPr lang="en-US" sz="1400" b="1" dirty="0">
                <a:solidFill>
                  <a:srgbClr val="0094C8"/>
                </a:solidFill>
              </a:rPr>
              <a:t>Step 5</a:t>
            </a:r>
            <a:r>
              <a:rPr lang="en-US" sz="1400" b="1" dirty="0">
                <a:solidFill>
                  <a:srgbClr val="3366FF"/>
                </a:solidFill>
              </a:rPr>
              <a:t>	</a:t>
            </a:r>
            <a:r>
              <a:rPr lang="en-US" sz="1400" b="1" dirty="0"/>
              <a:t>Determine the [H</a:t>
            </a:r>
            <a:r>
              <a:rPr lang="en-US" sz="1400" b="1" baseline="-25000" dirty="0"/>
              <a:t>3</a:t>
            </a:r>
            <a:r>
              <a:rPr lang="en-US" sz="1400" b="1" dirty="0"/>
              <a:t>O</a:t>
            </a:r>
            <a:r>
              <a:rPr lang="en-US" sz="1400" b="1" baseline="30000" dirty="0"/>
              <a:t>+</a:t>
            </a:r>
            <a:r>
              <a:rPr lang="en-US" sz="1400" b="1" dirty="0"/>
              <a:t>] from the calculated value of </a:t>
            </a:r>
            <a:r>
              <a:rPr lang="en-US" sz="1400" b="1" i="1" dirty="0"/>
              <a:t>x</a:t>
            </a:r>
            <a:r>
              <a:rPr lang="en-US" sz="1400" b="1" dirty="0"/>
              <a:t> and calculate the pH if necessary.</a:t>
            </a:r>
          </a:p>
          <a:p>
            <a:pPr marL="685800" indent="-685800">
              <a:defRPr/>
            </a:pPr>
            <a:endParaRPr lang="en-US" sz="1400" b="1" dirty="0"/>
          </a:p>
          <a:p>
            <a:pPr marL="685800" indent="-685800">
              <a:defRPr/>
            </a:pPr>
            <a:r>
              <a:rPr lang="en-US" sz="1400" b="1" dirty="0">
                <a:solidFill>
                  <a:srgbClr val="0094C8"/>
                </a:solidFill>
              </a:rPr>
              <a:t>Step 6</a:t>
            </a:r>
            <a:r>
              <a:rPr lang="en-US" sz="1400" b="1" dirty="0">
                <a:solidFill>
                  <a:srgbClr val="3366FF"/>
                </a:solidFill>
              </a:rPr>
              <a:t>	</a:t>
            </a:r>
            <a:r>
              <a:rPr lang="en-US" sz="1400" b="1" dirty="0"/>
              <a:t>Check your answer by substituting the calculated equilibrium values into the acid ionization expression. </a:t>
            </a:r>
            <a:r>
              <a:rPr lang="en-US" sz="1400" dirty="0"/>
              <a:t>The calculated value of </a:t>
            </a:r>
            <a:r>
              <a:rPr lang="en-US" sz="1400" i="1" dirty="0" err="1"/>
              <a:t>K</a:t>
            </a:r>
            <a:r>
              <a:rPr lang="en-US" sz="1400" baseline="-25000" dirty="0" err="1"/>
              <a:t>a</a:t>
            </a:r>
            <a:r>
              <a:rPr lang="en-US" sz="1400" dirty="0"/>
              <a:t> should match the given value of </a:t>
            </a:r>
            <a:r>
              <a:rPr lang="en-US" sz="1400" i="1" dirty="0" err="1"/>
              <a:t>K</a:t>
            </a:r>
            <a:r>
              <a:rPr lang="en-US" sz="1400" baseline="-25000" dirty="0" err="1"/>
              <a:t>a</a:t>
            </a:r>
            <a:r>
              <a:rPr lang="en-US" sz="1400" dirty="0"/>
              <a:t>. Note that rounding errors and the </a:t>
            </a:r>
            <a:r>
              <a:rPr lang="en-US" sz="1400" i="1" dirty="0"/>
              <a:t>x is small </a:t>
            </a:r>
            <a:r>
              <a:rPr lang="en-US" sz="1400" dirty="0"/>
              <a:t>approximation could result in a difference in the least significant digit when comparing values of </a:t>
            </a:r>
            <a:r>
              <a:rPr lang="en-US" sz="1400" i="1" dirty="0" err="1"/>
              <a:t>K</a:t>
            </a:r>
            <a:r>
              <a:rPr lang="en-US" sz="1400" baseline="-25000" dirty="0" err="1"/>
              <a:t>a</a:t>
            </a:r>
            <a:r>
              <a:rPr lang="en-US" sz="1400" dirty="0"/>
              <a:t>.</a:t>
            </a:r>
          </a:p>
        </p:txBody>
      </p:sp>
      <p:sp>
        <p:nvSpPr>
          <p:cNvPr id="23" name="Text Box 4"/>
          <p:cNvSpPr txBox="1">
            <a:spLocks noChangeArrowheads="1"/>
          </p:cNvSpPr>
          <p:nvPr/>
        </p:nvSpPr>
        <p:spPr bwMode="auto">
          <a:xfrm>
            <a:off x="304799" y="5425674"/>
            <a:ext cx="8721969"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763" indent="-4763">
              <a:defRPr sz="1600">
                <a:solidFill>
                  <a:schemeClr val="tx1"/>
                </a:solidFill>
                <a:latin typeface="Times New Roman" pitchFamily="18" charset="0"/>
                <a:ea typeface="MS PGothic" pitchFamily="34" charset="-128"/>
              </a:defRPr>
            </a:lvl1pPr>
            <a:lvl2pPr marL="742950" indent="-285750">
              <a:defRPr sz="1600">
                <a:solidFill>
                  <a:schemeClr val="tx1"/>
                </a:solidFill>
                <a:latin typeface="Times New Roman" pitchFamily="18" charset="0"/>
                <a:ea typeface="MS PGothic" pitchFamily="34" charset="-128"/>
              </a:defRPr>
            </a:lvl2pPr>
            <a:lvl3pPr marL="1143000" indent="-228600">
              <a:defRPr sz="1600">
                <a:solidFill>
                  <a:schemeClr val="tx1"/>
                </a:solidFill>
                <a:latin typeface="Times New Roman" pitchFamily="18" charset="0"/>
                <a:ea typeface="MS PGothic" pitchFamily="34" charset="-128"/>
              </a:defRPr>
            </a:lvl3pPr>
            <a:lvl4pPr marL="1600200" indent="-228600">
              <a:defRPr sz="1600">
                <a:solidFill>
                  <a:schemeClr val="tx1"/>
                </a:solidFill>
                <a:latin typeface="Times New Roman" pitchFamily="18" charset="0"/>
                <a:ea typeface="MS PGothic" pitchFamily="34" charset="-128"/>
              </a:defRPr>
            </a:lvl4pPr>
            <a:lvl5pPr marL="2057400" indent="-228600">
              <a:defRPr sz="16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9pPr>
          </a:lstStyle>
          <a:p>
            <a:pPr>
              <a:defRPr/>
            </a:pPr>
            <a:r>
              <a:rPr lang="en-US" b="1" dirty="0">
                <a:solidFill>
                  <a:srgbClr val="0094C8"/>
                </a:solidFill>
                <a:latin typeface="Arial" pitchFamily="34" charset="0"/>
              </a:rPr>
              <a:t>For Practice 16.5</a:t>
            </a:r>
          </a:p>
          <a:p>
            <a:r>
              <a:rPr lang="en-US" sz="1400" dirty="0"/>
              <a:t>Find the H</a:t>
            </a:r>
            <a:r>
              <a:rPr lang="en-US" sz="1400" baseline="-25000" dirty="0"/>
              <a:t>3</a:t>
            </a:r>
            <a:r>
              <a:rPr lang="en-US" sz="1400" dirty="0"/>
              <a:t>O</a:t>
            </a:r>
            <a:r>
              <a:rPr lang="en-US" sz="1400" baseline="30000" dirty="0"/>
              <a:t>+</a:t>
            </a:r>
            <a:r>
              <a:rPr lang="en-US" sz="1400" dirty="0"/>
              <a:t> concentration of a 0.250 M hydrofluoric acid solution.</a:t>
            </a: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2145" y="1788498"/>
            <a:ext cx="2720052" cy="709965"/>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2145" y="2835702"/>
            <a:ext cx="2720052" cy="412520"/>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9900" y="3535062"/>
            <a:ext cx="3120225" cy="1201767"/>
          </a:xfrm>
          <a:prstGeom prst="rect">
            <a:avLst/>
          </a:prstGeom>
        </p:spPr>
      </p:pic>
    </p:spTree>
    <p:extLst>
      <p:ext uri="{BB962C8B-B14F-4D97-AF65-F5344CB8AC3E}">
        <p14:creationId xmlns:p14="http://schemas.microsoft.com/office/powerpoint/2010/main" val="401118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l-GR" dirty="0">
                <a:solidFill>
                  <a:srgbClr val="0070C0"/>
                </a:solidFill>
                <a:cs typeface="Arial" pitchFamily="34" charset="0"/>
              </a:rPr>
              <a:t>ΓΕΝΙΚΕΣ ΙΔΙΟΤΗΤΕΣ ΒΑΣΕΩΝ</a:t>
            </a:r>
            <a:endParaRPr lang="en-US" dirty="0">
              <a:solidFill>
                <a:srgbClr val="0070C0"/>
              </a:solidFill>
              <a:ea typeface="ヒラギノ角ゴ Pro W3" pitchFamily="127" charset="-128"/>
              <a:cs typeface="Arial" pitchFamily="34" charset="0"/>
            </a:endParaRPr>
          </a:p>
        </p:txBody>
      </p:sp>
      <p:sp>
        <p:nvSpPr>
          <p:cNvPr id="6" name="Rectangle 3"/>
          <p:cNvSpPr>
            <a:spLocks noChangeArrowheads="1"/>
          </p:cNvSpPr>
          <p:nvPr/>
        </p:nvSpPr>
        <p:spPr bwMode="auto">
          <a:xfrm>
            <a:off x="338138" y="779463"/>
            <a:ext cx="4644828"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marL="347472" indent="-347472">
              <a:spcBef>
                <a:spcPct val="20000"/>
              </a:spcBef>
              <a:buSzPct val="120000"/>
            </a:pPr>
            <a:r>
              <a:rPr lang="en-US" altLang="en-US" sz="2800" dirty="0">
                <a:latin typeface="+mn-lt"/>
                <a:cs typeface="Arial"/>
              </a:rPr>
              <a:t>	</a:t>
            </a:r>
            <a:endParaRPr lang="en-US" altLang="en-US" sz="2800" dirty="0">
              <a:latin typeface="+mn-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7766" y="1407024"/>
            <a:ext cx="3493910" cy="4079376"/>
          </a:xfrm>
          <a:prstGeom prst="rect">
            <a:avLst/>
          </a:prstGeom>
        </p:spPr>
      </p:pic>
      <p:pic>
        <p:nvPicPr>
          <p:cNvPr id="5" name="Εικόνα 4">
            <a:extLst>
              <a:ext uri="{FF2B5EF4-FFF2-40B4-BE49-F238E27FC236}">
                <a16:creationId xmlns:a16="http://schemas.microsoft.com/office/drawing/2014/main" id="{76464691-71C5-43E3-8E9C-228A2E58F3F5}"/>
              </a:ext>
            </a:extLst>
          </p:cNvPr>
          <p:cNvPicPr>
            <a:picLocks noChangeAspect="1"/>
          </p:cNvPicPr>
          <p:nvPr/>
        </p:nvPicPr>
        <p:blipFill>
          <a:blip r:embed="rId4"/>
          <a:stretch>
            <a:fillRect/>
          </a:stretch>
        </p:blipFill>
        <p:spPr>
          <a:xfrm>
            <a:off x="304430" y="1052512"/>
            <a:ext cx="4267570" cy="4433887"/>
          </a:xfrm>
          <a:prstGeom prst="rect">
            <a:avLst/>
          </a:prstGeom>
        </p:spPr>
      </p:pic>
    </p:spTree>
    <p:extLst>
      <p:ext uri="{BB962C8B-B14F-4D97-AF65-F5344CB8AC3E}">
        <p14:creationId xmlns:p14="http://schemas.microsoft.com/office/powerpoint/2010/main" val="29576803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892552"/>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sz="2600" dirty="0">
                <a:solidFill>
                  <a:srgbClr val="0070C0"/>
                </a:solidFill>
                <a:ea typeface="+mj-ea"/>
                <a:cs typeface="Arial"/>
              </a:rPr>
              <a:t>Practice Problem: Calculating pH for a Weak Acid when 5% Approximation Does Not Work</a:t>
            </a:r>
            <a:endParaRPr lang="en-US" altLang="en-US" sz="2800" dirty="0">
              <a:solidFill>
                <a:srgbClr val="0070C0"/>
              </a:solidFill>
              <a:ea typeface="+mj-ea"/>
              <a:cs typeface="Arial"/>
            </a:endParaRPr>
          </a:p>
        </p:txBody>
      </p:sp>
      <p:sp>
        <p:nvSpPr>
          <p:cNvPr id="14" name="Line 2"/>
          <p:cNvSpPr>
            <a:spLocks noChangeShapeType="1"/>
          </p:cNvSpPr>
          <p:nvPr/>
        </p:nvSpPr>
        <p:spPr bwMode="auto">
          <a:xfrm>
            <a:off x="315913" y="2050687"/>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 name="Rectangle 3"/>
          <p:cNvSpPr>
            <a:spLocks noChangeArrowheads="1"/>
          </p:cNvSpPr>
          <p:nvPr/>
        </p:nvSpPr>
        <p:spPr bwMode="auto">
          <a:xfrm>
            <a:off x="319088" y="1134868"/>
            <a:ext cx="831850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defRPr/>
            </a:pPr>
            <a:r>
              <a:rPr lang="en-US" sz="2000" b="1" dirty="0">
                <a:solidFill>
                  <a:srgbClr val="0094C8"/>
                </a:solidFill>
                <a:latin typeface="Arial" charset="0"/>
                <a:ea typeface="ＭＳ Ｐゴシック" charset="0"/>
                <a:cs typeface="ＭＳ Ｐゴシック" charset="0"/>
              </a:rPr>
              <a:t>Example 16.7</a:t>
            </a:r>
            <a:r>
              <a:rPr lang="en-US" sz="2000" b="1" dirty="0">
                <a:solidFill>
                  <a:srgbClr val="4C4BE5"/>
                </a:solidFill>
                <a:latin typeface="Arial" charset="0"/>
                <a:ea typeface="ＭＳ Ｐゴシック" charset="0"/>
                <a:cs typeface="ＭＳ Ｐゴシック" charset="0"/>
              </a:rPr>
              <a:t>	</a:t>
            </a:r>
            <a:r>
              <a:rPr lang="en-US" sz="2000" b="1" dirty="0">
                <a:latin typeface="Arial" charset="0"/>
                <a:ea typeface="ＭＳ Ｐゴシック" charset="0"/>
                <a:cs typeface="ＭＳ Ｐゴシック" charset="0"/>
              </a:rPr>
              <a:t>Finding the pH of a Weak Acid Solution in Cases 	Where the </a:t>
            </a:r>
            <a:r>
              <a:rPr lang="en-US" sz="2000" b="1" i="1" dirty="0">
                <a:latin typeface="Arial" charset="0"/>
                <a:ea typeface="ＭＳ Ｐゴシック" charset="0"/>
                <a:cs typeface="ＭＳ Ｐゴシック" charset="0"/>
              </a:rPr>
              <a:t>x is small </a:t>
            </a:r>
            <a:r>
              <a:rPr lang="en-US" sz="2000" b="1" dirty="0">
                <a:latin typeface="Arial" charset="0"/>
                <a:ea typeface="ＭＳ Ｐゴシック" charset="0"/>
                <a:cs typeface="ＭＳ Ｐゴシック" charset="0"/>
              </a:rPr>
              <a:t>Approximation Does Not Work</a:t>
            </a:r>
          </a:p>
        </p:txBody>
      </p:sp>
      <p:sp>
        <p:nvSpPr>
          <p:cNvPr id="16" name="Line 7"/>
          <p:cNvSpPr>
            <a:spLocks noChangeShapeType="1"/>
          </p:cNvSpPr>
          <p:nvPr/>
        </p:nvSpPr>
        <p:spPr bwMode="auto">
          <a:xfrm>
            <a:off x="304800" y="907068"/>
            <a:ext cx="0" cy="5399057"/>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7" name="Text Box 8"/>
          <p:cNvSpPr txBox="1">
            <a:spLocks noChangeArrowheads="1"/>
          </p:cNvSpPr>
          <p:nvPr/>
        </p:nvSpPr>
        <p:spPr bwMode="auto">
          <a:xfrm>
            <a:off x="323850" y="1651714"/>
            <a:ext cx="8458200" cy="323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228600" indent="-228600">
              <a:defRPr/>
            </a:pPr>
            <a:r>
              <a:rPr lang="en-US" sz="1400" dirty="0"/>
              <a:t>Find the pH of a 0.100 M HClO</a:t>
            </a:r>
            <a:r>
              <a:rPr lang="en-US" sz="1400" baseline="-25000" dirty="0"/>
              <a:t>2</a:t>
            </a:r>
            <a:r>
              <a:rPr lang="en-US" sz="1400" dirty="0"/>
              <a:t> solution.</a:t>
            </a:r>
          </a:p>
        </p:txBody>
      </p:sp>
      <p:sp>
        <p:nvSpPr>
          <p:cNvPr id="27" name="Line 9"/>
          <p:cNvSpPr>
            <a:spLocks noChangeShapeType="1"/>
          </p:cNvSpPr>
          <p:nvPr/>
        </p:nvSpPr>
        <p:spPr bwMode="auto">
          <a:xfrm>
            <a:off x="304800" y="926119"/>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8" name="Line 10"/>
          <p:cNvSpPr>
            <a:spLocks noChangeShapeType="1"/>
          </p:cNvSpPr>
          <p:nvPr/>
        </p:nvSpPr>
        <p:spPr bwMode="auto">
          <a:xfrm>
            <a:off x="294481" y="6306125"/>
            <a:ext cx="459581"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9" name="Text Box 5"/>
          <p:cNvSpPr txBox="1">
            <a:spLocks noChangeArrowheads="1"/>
          </p:cNvSpPr>
          <p:nvPr/>
        </p:nvSpPr>
        <p:spPr bwMode="auto">
          <a:xfrm>
            <a:off x="320675" y="2062263"/>
            <a:ext cx="4737091" cy="2262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0" indent="0">
              <a:defRPr/>
            </a:pPr>
            <a:r>
              <a:rPr lang="en-US" b="1" dirty="0">
                <a:solidFill>
                  <a:srgbClr val="0094C8"/>
                </a:solidFill>
                <a:latin typeface="Arial" charset="0"/>
                <a:ea typeface="ＭＳ Ｐゴシック" charset="0"/>
                <a:cs typeface="ＭＳ Ｐゴシック" charset="0"/>
              </a:rPr>
              <a:t>Solution</a:t>
            </a:r>
          </a:p>
          <a:p>
            <a:pPr marL="228600" indent="-228600"/>
            <a:r>
              <a:rPr lang="en-US" sz="1400" b="1" dirty="0"/>
              <a:t>1.	</a:t>
            </a:r>
            <a:r>
              <a:rPr lang="en-US" sz="1400" dirty="0"/>
              <a:t>Write the balanced equation for the ionization of the acid and use it as a guide to prepare an ICE table showing the given concentration of the weak acid as its initial concentration.</a:t>
            </a:r>
          </a:p>
          <a:p>
            <a:pPr marL="228600" indent="-228600"/>
            <a:r>
              <a:rPr lang="en-US" sz="1400" dirty="0"/>
              <a:t>	</a:t>
            </a:r>
          </a:p>
          <a:p>
            <a:pPr marL="228600" indent="-228600"/>
            <a:r>
              <a:rPr lang="en-US" sz="1400" dirty="0"/>
              <a:t>	(Note that the H</a:t>
            </a:r>
            <a:r>
              <a:rPr lang="en-US" sz="1400" baseline="-25000" dirty="0"/>
              <a:t>3</a:t>
            </a:r>
            <a:r>
              <a:rPr lang="en-US" sz="1400" dirty="0"/>
              <a:t>O</a:t>
            </a:r>
            <a:r>
              <a:rPr lang="en-US" sz="1400" baseline="30000" dirty="0"/>
              <a:t>+</a:t>
            </a:r>
            <a:r>
              <a:rPr lang="en-US" sz="1400" dirty="0"/>
              <a:t> concentration is listed as approximately zero. Although a little H</a:t>
            </a:r>
            <a:r>
              <a:rPr lang="en-US" sz="1400" baseline="-25000" dirty="0"/>
              <a:t>3</a:t>
            </a:r>
            <a:r>
              <a:rPr lang="en-US" sz="1400" dirty="0"/>
              <a:t>O</a:t>
            </a:r>
            <a:r>
              <a:rPr lang="en-US" sz="1400" baseline="30000" dirty="0"/>
              <a:t>+</a:t>
            </a:r>
            <a:r>
              <a:rPr lang="en-US" sz="1400" dirty="0"/>
              <a:t> is present from the </a:t>
            </a:r>
            <a:r>
              <a:rPr lang="en-US" sz="1400" dirty="0" err="1"/>
              <a:t>autoionization</a:t>
            </a:r>
            <a:r>
              <a:rPr lang="en-US" sz="1400" dirty="0"/>
              <a:t> of water, this amount is negligibly small compared to the amount of H</a:t>
            </a:r>
            <a:r>
              <a:rPr lang="en-US" sz="1400" baseline="-25000" dirty="0"/>
              <a:t>3</a:t>
            </a:r>
            <a:r>
              <a:rPr lang="en-US" sz="1400" dirty="0"/>
              <a:t>O</a:t>
            </a:r>
            <a:r>
              <a:rPr lang="en-US" sz="1400" baseline="30000" dirty="0"/>
              <a:t>+</a:t>
            </a:r>
            <a:r>
              <a:rPr lang="en-US" sz="1400" dirty="0"/>
              <a:t> produced by the acid.)</a:t>
            </a:r>
          </a:p>
          <a:p>
            <a:pPr marL="228600" indent="-228600"/>
            <a:endParaRPr lang="en-US" sz="1400" dirty="0"/>
          </a:p>
          <a:p>
            <a:pPr marL="228600" indent="-228600"/>
            <a:r>
              <a:rPr lang="en-US" sz="1400" b="1" dirty="0"/>
              <a:t>2.	</a:t>
            </a:r>
            <a:r>
              <a:rPr lang="en-US" sz="1400" dirty="0"/>
              <a:t>Represent the change in [H</a:t>
            </a:r>
            <a:r>
              <a:rPr lang="en-US" sz="1400" baseline="-25000" dirty="0"/>
              <a:t>3</a:t>
            </a:r>
            <a:r>
              <a:rPr lang="en-US" sz="1400" dirty="0"/>
              <a:t>O</a:t>
            </a:r>
            <a:r>
              <a:rPr lang="en-US" sz="1400" baseline="30000" dirty="0"/>
              <a:t>+</a:t>
            </a:r>
            <a:r>
              <a:rPr lang="en-US" sz="1400" dirty="0"/>
              <a:t>] with the variable </a:t>
            </a:r>
            <a:r>
              <a:rPr lang="en-US" sz="1400" i="1" dirty="0"/>
              <a:t>x</a:t>
            </a:r>
            <a:r>
              <a:rPr lang="en-US" sz="1400" dirty="0"/>
              <a:t>. Define the changes in the concentrations of the other reactants and products in terms of </a:t>
            </a:r>
            <a:r>
              <a:rPr lang="en-US" sz="1400" i="1" dirty="0"/>
              <a:t>x</a:t>
            </a:r>
            <a:r>
              <a:rPr lang="en-US" sz="1400" dirty="0"/>
              <a:t>.</a:t>
            </a:r>
          </a:p>
          <a:p>
            <a:pPr marL="228600" indent="-228600"/>
            <a:endParaRPr lang="en-US" sz="1400" dirty="0"/>
          </a:p>
        </p:txBody>
      </p:sp>
      <p:pic>
        <p:nvPicPr>
          <p:cNvPr id="30" name="Picture 29"/>
          <p:cNvPicPr>
            <a:picLocks noChangeAspect="1"/>
          </p:cNvPicPr>
          <p:nvPr/>
        </p:nvPicPr>
        <p:blipFill rotWithShape="1">
          <a:blip r:embed="rId3" cstate="print">
            <a:extLst>
              <a:ext uri="{28A0092B-C50C-407E-A947-70E740481C1C}">
                <a14:useLocalDpi xmlns:a14="http://schemas.microsoft.com/office/drawing/2010/main" val="0"/>
              </a:ext>
            </a:extLst>
          </a:blip>
          <a:srcRect b="3724"/>
          <a:stretch/>
        </p:blipFill>
        <p:spPr>
          <a:xfrm>
            <a:off x="5297137" y="2351120"/>
            <a:ext cx="3657605" cy="1707883"/>
          </a:xfrm>
          <a:prstGeom prst="rect">
            <a:avLst/>
          </a:prstGeom>
        </p:spPr>
      </p:pic>
      <p:pic>
        <p:nvPicPr>
          <p:cNvPr id="31" name="Picture 30"/>
          <p:cNvPicPr>
            <a:picLocks noChangeAspect="1"/>
          </p:cNvPicPr>
          <p:nvPr/>
        </p:nvPicPr>
        <p:blipFill rotWithShape="1">
          <a:blip r:embed="rId4" cstate="print">
            <a:extLst>
              <a:ext uri="{28A0092B-C50C-407E-A947-70E740481C1C}">
                <a14:useLocalDpi xmlns:a14="http://schemas.microsoft.com/office/drawing/2010/main" val="0"/>
              </a:ext>
            </a:extLst>
          </a:blip>
          <a:srcRect b="3501"/>
          <a:stretch/>
        </p:blipFill>
        <p:spPr>
          <a:xfrm>
            <a:off x="5301235" y="4487269"/>
            <a:ext cx="3653507" cy="1709928"/>
          </a:xfrm>
          <a:prstGeom prst="rect">
            <a:avLst/>
          </a:prstGeom>
        </p:spPr>
      </p:pic>
    </p:spTree>
    <p:extLst>
      <p:ext uri="{BB962C8B-B14F-4D97-AF65-F5344CB8AC3E}">
        <p14:creationId xmlns:p14="http://schemas.microsoft.com/office/powerpoint/2010/main" val="278524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892552"/>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sz="2600" dirty="0">
                <a:solidFill>
                  <a:srgbClr val="0070C0"/>
                </a:solidFill>
                <a:ea typeface="+mj-ea"/>
                <a:cs typeface="Arial"/>
              </a:rPr>
              <a:t>Practice Problem: Calculating pH for a Weak Acid when 5% Approximation Does Not Work</a:t>
            </a:r>
            <a:endParaRPr lang="en-US" altLang="en-US" sz="2800" dirty="0">
              <a:solidFill>
                <a:srgbClr val="0070C0"/>
              </a:solidFill>
              <a:ea typeface="+mj-ea"/>
              <a:cs typeface="Arial"/>
            </a:endParaRPr>
          </a:p>
        </p:txBody>
      </p:sp>
      <p:sp>
        <p:nvSpPr>
          <p:cNvPr id="12" name="Line 2"/>
          <p:cNvSpPr>
            <a:spLocks noChangeShapeType="1"/>
          </p:cNvSpPr>
          <p:nvPr/>
        </p:nvSpPr>
        <p:spPr bwMode="auto">
          <a:xfrm>
            <a:off x="315913" y="2050687"/>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Rectangle 3"/>
          <p:cNvSpPr>
            <a:spLocks noChangeArrowheads="1"/>
          </p:cNvSpPr>
          <p:nvPr/>
        </p:nvSpPr>
        <p:spPr bwMode="auto">
          <a:xfrm>
            <a:off x="319088" y="1134868"/>
            <a:ext cx="831850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defRPr/>
            </a:pPr>
            <a:r>
              <a:rPr lang="en-US" sz="2000" b="1" dirty="0">
                <a:solidFill>
                  <a:srgbClr val="0094C8"/>
                </a:solidFill>
                <a:latin typeface="Arial" charset="0"/>
                <a:ea typeface="ＭＳ Ｐゴシック" charset="0"/>
                <a:cs typeface="ＭＳ Ｐゴシック" charset="0"/>
              </a:rPr>
              <a:t>Example 16.7</a:t>
            </a:r>
            <a:r>
              <a:rPr lang="en-US" sz="2000" b="1" dirty="0">
                <a:solidFill>
                  <a:srgbClr val="4C4BE5"/>
                </a:solidFill>
                <a:latin typeface="Arial" charset="0"/>
                <a:ea typeface="ＭＳ Ｐゴシック" charset="0"/>
                <a:cs typeface="ＭＳ Ｐゴシック" charset="0"/>
              </a:rPr>
              <a:t>	</a:t>
            </a:r>
            <a:r>
              <a:rPr lang="en-US" sz="2000" b="1" dirty="0">
                <a:latin typeface="Arial" charset="0"/>
                <a:ea typeface="ＭＳ Ｐゴシック" charset="0"/>
                <a:cs typeface="ＭＳ Ｐゴシック" charset="0"/>
              </a:rPr>
              <a:t>Finding the pH of a Weak Acid Solution in Cases 	Where the </a:t>
            </a:r>
            <a:r>
              <a:rPr lang="en-US" sz="2000" b="1" i="1" dirty="0">
                <a:latin typeface="Arial" charset="0"/>
                <a:ea typeface="ＭＳ Ｐゴシック" charset="0"/>
                <a:cs typeface="ＭＳ Ｐゴシック" charset="0"/>
              </a:rPr>
              <a:t>x is small </a:t>
            </a:r>
            <a:r>
              <a:rPr lang="en-US" sz="2000" b="1" dirty="0">
                <a:latin typeface="Arial" charset="0"/>
                <a:ea typeface="ＭＳ Ｐゴシック" charset="0"/>
                <a:cs typeface="ＭＳ Ｐゴシック" charset="0"/>
              </a:rPr>
              <a:t>Approximation Does Not Work</a:t>
            </a:r>
          </a:p>
        </p:txBody>
      </p:sp>
      <p:sp>
        <p:nvSpPr>
          <p:cNvPr id="18" name="Line 7"/>
          <p:cNvSpPr>
            <a:spLocks noChangeShapeType="1"/>
          </p:cNvSpPr>
          <p:nvPr/>
        </p:nvSpPr>
        <p:spPr bwMode="auto">
          <a:xfrm>
            <a:off x="304800" y="907068"/>
            <a:ext cx="0" cy="5539735"/>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9" name="Text Box 8"/>
          <p:cNvSpPr txBox="1">
            <a:spLocks noChangeArrowheads="1"/>
          </p:cNvSpPr>
          <p:nvPr/>
        </p:nvSpPr>
        <p:spPr bwMode="auto">
          <a:xfrm>
            <a:off x="323850" y="1651714"/>
            <a:ext cx="8458200" cy="323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228600" indent="-228600">
              <a:defRPr/>
            </a:pPr>
            <a:r>
              <a:rPr lang="en-US" sz="1400" dirty="0"/>
              <a:t>Continued</a:t>
            </a:r>
          </a:p>
        </p:txBody>
      </p:sp>
      <p:sp>
        <p:nvSpPr>
          <p:cNvPr id="20" name="Line 9"/>
          <p:cNvSpPr>
            <a:spLocks noChangeShapeType="1"/>
          </p:cNvSpPr>
          <p:nvPr/>
        </p:nvSpPr>
        <p:spPr bwMode="auto">
          <a:xfrm>
            <a:off x="304800" y="926119"/>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1" name="Line 10"/>
          <p:cNvSpPr>
            <a:spLocks noChangeShapeType="1"/>
          </p:cNvSpPr>
          <p:nvPr/>
        </p:nvSpPr>
        <p:spPr bwMode="auto">
          <a:xfrm>
            <a:off x="294481" y="6446803"/>
            <a:ext cx="459581"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2" name="Text Box 5"/>
          <p:cNvSpPr txBox="1">
            <a:spLocks noChangeArrowheads="1"/>
          </p:cNvSpPr>
          <p:nvPr/>
        </p:nvSpPr>
        <p:spPr bwMode="auto">
          <a:xfrm>
            <a:off x="320675" y="2062262"/>
            <a:ext cx="4424945" cy="1583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228600" indent="-228600"/>
            <a:r>
              <a:rPr lang="en-US" sz="1400" b="1" dirty="0"/>
              <a:t>3.	</a:t>
            </a:r>
            <a:r>
              <a:rPr lang="en-US" sz="1400" dirty="0"/>
              <a:t>Sum each column to determine the equilibrium concentrations in terms of the initial concentrations and the variable </a:t>
            </a:r>
            <a:r>
              <a:rPr lang="en-US" sz="1400" i="1" dirty="0"/>
              <a:t>x</a:t>
            </a:r>
            <a:r>
              <a:rPr lang="en-US" sz="1400" dirty="0"/>
              <a:t>.</a:t>
            </a:r>
          </a:p>
          <a:p>
            <a:pPr marL="228600" indent="-228600"/>
            <a:endParaRPr lang="en-US" sz="1400" dirty="0"/>
          </a:p>
          <a:p>
            <a:pPr marL="228600" indent="-228600"/>
            <a:endParaRPr lang="en-US" sz="1400" dirty="0"/>
          </a:p>
          <a:p>
            <a:pPr marL="228600" indent="-228600"/>
            <a:endParaRPr lang="en-US" sz="1400" dirty="0"/>
          </a:p>
          <a:p>
            <a:pPr marL="228600" indent="-228600"/>
            <a:endParaRPr lang="en-US" sz="1400" dirty="0"/>
          </a:p>
          <a:p>
            <a:pPr marL="228600" indent="-228600"/>
            <a:endParaRPr lang="en-US" sz="1400" dirty="0"/>
          </a:p>
          <a:p>
            <a:pPr marL="228600" indent="-228600"/>
            <a:endParaRPr lang="en-US" sz="1400" dirty="0"/>
          </a:p>
          <a:p>
            <a:pPr marL="228600" indent="-228600"/>
            <a:r>
              <a:rPr lang="en-US" sz="1400" b="1" dirty="0"/>
              <a:t>4.	</a:t>
            </a:r>
            <a:r>
              <a:rPr lang="en-US" sz="1400" dirty="0"/>
              <a:t>Substitute the expressions for the equilibrium concentrations (from Step 3) into the expression for the acid ionization constant (</a:t>
            </a:r>
            <a:r>
              <a:rPr lang="en-US" sz="1400" i="1" dirty="0" err="1"/>
              <a:t>K</a:t>
            </a:r>
            <a:r>
              <a:rPr lang="en-US" sz="1400" baseline="-25000" dirty="0" err="1"/>
              <a:t>a</a:t>
            </a:r>
            <a:r>
              <a:rPr lang="en-US" sz="1400" dirty="0"/>
              <a:t>). Make the </a:t>
            </a:r>
            <a:r>
              <a:rPr lang="en-US" sz="1400" i="1" dirty="0"/>
              <a:t>x is small </a:t>
            </a:r>
            <a:r>
              <a:rPr lang="en-US" sz="1400" dirty="0"/>
              <a:t>approximation and substitute the value of the acid ionization constant (from Table 16.5) into the </a:t>
            </a:r>
            <a:r>
              <a:rPr lang="en-US" sz="1400" i="1" dirty="0" err="1"/>
              <a:t>K</a:t>
            </a:r>
            <a:r>
              <a:rPr lang="en-US" sz="1400" baseline="-25000" dirty="0" err="1"/>
              <a:t>a</a:t>
            </a:r>
            <a:r>
              <a:rPr lang="en-US" sz="1400" dirty="0"/>
              <a:t> expression. Solve for </a:t>
            </a:r>
            <a:r>
              <a:rPr lang="en-US" sz="1400" i="1" dirty="0"/>
              <a:t>x</a:t>
            </a:r>
            <a:r>
              <a:rPr lang="en-US" sz="1400" dirty="0"/>
              <a:t>.</a:t>
            </a:r>
          </a:p>
          <a:p>
            <a:pPr marL="342900" indent="-342900">
              <a:buAutoNum type="arabicPeriod" startAt="4"/>
            </a:pPr>
            <a:endParaRPr lang="en-US" sz="1400" dirty="0"/>
          </a:p>
          <a:p>
            <a:pPr marL="228600" indent="-228600"/>
            <a:r>
              <a:rPr lang="en-US" sz="1400" dirty="0"/>
              <a:t>	Check to see if the </a:t>
            </a:r>
            <a:r>
              <a:rPr lang="en-US" sz="1400" i="1" dirty="0"/>
              <a:t>x is small </a:t>
            </a:r>
            <a:r>
              <a:rPr lang="en-US" sz="1400" dirty="0"/>
              <a:t>approximation is valid by calculating the ratio of </a:t>
            </a:r>
            <a:r>
              <a:rPr lang="en-US" sz="1400" i="1" dirty="0"/>
              <a:t>x</a:t>
            </a:r>
            <a:r>
              <a:rPr lang="en-US" sz="1400" dirty="0"/>
              <a:t> to the number it was subtracted from in the approximation. The ratio should be less than 0.05 (or 5%).</a:t>
            </a:r>
          </a:p>
        </p:txBody>
      </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b="4363"/>
          <a:stretch/>
        </p:blipFill>
        <p:spPr>
          <a:xfrm>
            <a:off x="5474825" y="2130834"/>
            <a:ext cx="3329783" cy="1514917"/>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4825" y="3927206"/>
            <a:ext cx="2993321" cy="2625994"/>
          </a:xfrm>
          <a:prstGeom prst="rect">
            <a:avLst/>
          </a:prstGeom>
        </p:spPr>
      </p:pic>
    </p:spTree>
    <p:extLst>
      <p:ext uri="{BB962C8B-B14F-4D97-AF65-F5344CB8AC3E}">
        <p14:creationId xmlns:p14="http://schemas.microsoft.com/office/powerpoint/2010/main" val="310093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892552"/>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sz="2600" dirty="0">
                <a:solidFill>
                  <a:srgbClr val="0070C0"/>
                </a:solidFill>
                <a:ea typeface="+mj-ea"/>
                <a:cs typeface="Arial"/>
              </a:rPr>
              <a:t>Practice Problem: Calculating pH for a Weak Acid when 5% Approximation Does Not Work</a:t>
            </a:r>
            <a:endParaRPr lang="en-US" altLang="en-US" sz="2800" dirty="0">
              <a:solidFill>
                <a:srgbClr val="0070C0"/>
              </a:solidFill>
              <a:ea typeface="+mj-ea"/>
              <a:cs typeface="Arial"/>
            </a:endParaRPr>
          </a:p>
        </p:txBody>
      </p:sp>
      <p:sp>
        <p:nvSpPr>
          <p:cNvPr id="14" name="Line 2"/>
          <p:cNvSpPr>
            <a:spLocks noChangeShapeType="1"/>
          </p:cNvSpPr>
          <p:nvPr/>
        </p:nvSpPr>
        <p:spPr bwMode="auto">
          <a:xfrm>
            <a:off x="315913" y="2050687"/>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 name="Rectangle 3"/>
          <p:cNvSpPr>
            <a:spLocks noChangeArrowheads="1"/>
          </p:cNvSpPr>
          <p:nvPr/>
        </p:nvSpPr>
        <p:spPr bwMode="auto">
          <a:xfrm>
            <a:off x="319088" y="1134868"/>
            <a:ext cx="831850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defRPr/>
            </a:pPr>
            <a:r>
              <a:rPr lang="en-US" sz="2000" b="1" dirty="0">
                <a:solidFill>
                  <a:srgbClr val="0094C8"/>
                </a:solidFill>
                <a:latin typeface="Arial" charset="0"/>
                <a:ea typeface="ＭＳ Ｐゴシック" charset="0"/>
                <a:cs typeface="ＭＳ Ｐゴシック" charset="0"/>
              </a:rPr>
              <a:t>Example 16.7</a:t>
            </a:r>
            <a:r>
              <a:rPr lang="en-US" sz="2000" b="1" dirty="0">
                <a:solidFill>
                  <a:srgbClr val="4C4BE5"/>
                </a:solidFill>
                <a:latin typeface="Arial" charset="0"/>
                <a:ea typeface="ＭＳ Ｐゴシック" charset="0"/>
                <a:cs typeface="ＭＳ Ｐゴシック" charset="0"/>
              </a:rPr>
              <a:t>	</a:t>
            </a:r>
            <a:r>
              <a:rPr lang="en-US" sz="2000" b="1" dirty="0">
                <a:latin typeface="Arial" charset="0"/>
                <a:ea typeface="ＭＳ Ｐゴシック" charset="0"/>
                <a:cs typeface="ＭＳ Ｐゴシック" charset="0"/>
              </a:rPr>
              <a:t>Finding the pH of a Weak Acid Solution in Cases 	Where the </a:t>
            </a:r>
            <a:r>
              <a:rPr lang="en-US" sz="2000" b="1" i="1" dirty="0">
                <a:latin typeface="Arial" charset="0"/>
                <a:ea typeface="ＭＳ Ｐゴシック" charset="0"/>
                <a:cs typeface="ＭＳ Ｐゴシック" charset="0"/>
              </a:rPr>
              <a:t>x is small </a:t>
            </a:r>
            <a:r>
              <a:rPr lang="en-US" sz="2000" b="1" dirty="0">
                <a:latin typeface="Arial" charset="0"/>
                <a:ea typeface="ＭＳ Ｐゴシック" charset="0"/>
                <a:cs typeface="ＭＳ Ｐゴシック" charset="0"/>
              </a:rPr>
              <a:t>Approximation Does Not Work</a:t>
            </a:r>
          </a:p>
        </p:txBody>
      </p:sp>
      <p:sp>
        <p:nvSpPr>
          <p:cNvPr id="16" name="Line 7"/>
          <p:cNvSpPr>
            <a:spLocks noChangeShapeType="1"/>
          </p:cNvSpPr>
          <p:nvPr/>
        </p:nvSpPr>
        <p:spPr bwMode="auto">
          <a:xfrm>
            <a:off x="304800" y="907068"/>
            <a:ext cx="0" cy="5375611"/>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7" name="Text Box 8"/>
          <p:cNvSpPr txBox="1">
            <a:spLocks noChangeArrowheads="1"/>
          </p:cNvSpPr>
          <p:nvPr/>
        </p:nvSpPr>
        <p:spPr bwMode="auto">
          <a:xfrm>
            <a:off x="323850" y="1651714"/>
            <a:ext cx="8458200" cy="323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228600" indent="-228600">
              <a:defRPr/>
            </a:pPr>
            <a:r>
              <a:rPr lang="en-US" sz="1400" dirty="0"/>
              <a:t>Continued</a:t>
            </a:r>
          </a:p>
        </p:txBody>
      </p:sp>
      <p:sp>
        <p:nvSpPr>
          <p:cNvPr id="25" name="Line 9"/>
          <p:cNvSpPr>
            <a:spLocks noChangeShapeType="1"/>
          </p:cNvSpPr>
          <p:nvPr/>
        </p:nvSpPr>
        <p:spPr bwMode="auto">
          <a:xfrm>
            <a:off x="304800" y="926119"/>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6" name="Line 10"/>
          <p:cNvSpPr>
            <a:spLocks noChangeShapeType="1"/>
          </p:cNvSpPr>
          <p:nvPr/>
        </p:nvSpPr>
        <p:spPr bwMode="auto">
          <a:xfrm>
            <a:off x="294481" y="6282679"/>
            <a:ext cx="459581"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b="2563"/>
          <a:stretch/>
        </p:blipFill>
        <p:spPr>
          <a:xfrm>
            <a:off x="2365014" y="2154862"/>
            <a:ext cx="4417147" cy="3857455"/>
          </a:xfrm>
          <a:prstGeom prst="rect">
            <a:avLst/>
          </a:prstGeom>
        </p:spPr>
      </p:pic>
    </p:spTree>
    <p:extLst>
      <p:ext uri="{BB962C8B-B14F-4D97-AF65-F5344CB8AC3E}">
        <p14:creationId xmlns:p14="http://schemas.microsoft.com/office/powerpoint/2010/main" val="28544674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892552"/>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sz="2600" dirty="0">
                <a:solidFill>
                  <a:srgbClr val="0070C0"/>
                </a:solidFill>
                <a:ea typeface="+mj-ea"/>
                <a:cs typeface="Arial"/>
              </a:rPr>
              <a:t>Practice Problem: Calculating pH for a Weak Acid when 5% Approximation Does Not Work</a:t>
            </a:r>
            <a:endParaRPr lang="en-US" altLang="en-US" sz="2800" dirty="0">
              <a:solidFill>
                <a:srgbClr val="0070C0"/>
              </a:solidFill>
              <a:ea typeface="+mj-ea"/>
              <a:cs typeface="Arial"/>
            </a:endParaRPr>
          </a:p>
        </p:txBody>
      </p:sp>
      <p:sp>
        <p:nvSpPr>
          <p:cNvPr id="10" name="Line 2"/>
          <p:cNvSpPr>
            <a:spLocks noChangeShapeType="1"/>
          </p:cNvSpPr>
          <p:nvPr/>
        </p:nvSpPr>
        <p:spPr bwMode="auto">
          <a:xfrm>
            <a:off x="315913" y="2050687"/>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 name="Rectangle 3"/>
          <p:cNvSpPr>
            <a:spLocks noChangeArrowheads="1"/>
          </p:cNvSpPr>
          <p:nvPr/>
        </p:nvSpPr>
        <p:spPr bwMode="auto">
          <a:xfrm>
            <a:off x="319088" y="1134868"/>
            <a:ext cx="831850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defRPr/>
            </a:pPr>
            <a:r>
              <a:rPr lang="en-US" sz="2000" b="1" dirty="0">
                <a:solidFill>
                  <a:srgbClr val="0094C8"/>
                </a:solidFill>
                <a:latin typeface="Arial" charset="0"/>
                <a:ea typeface="ＭＳ Ｐゴシック" charset="0"/>
                <a:cs typeface="ＭＳ Ｐゴシック" charset="0"/>
              </a:rPr>
              <a:t>Example 16.7</a:t>
            </a:r>
            <a:r>
              <a:rPr lang="en-US" sz="2000" b="1" dirty="0">
                <a:solidFill>
                  <a:srgbClr val="4C4BE5"/>
                </a:solidFill>
                <a:latin typeface="Arial" charset="0"/>
                <a:ea typeface="ＭＳ Ｐゴシック" charset="0"/>
                <a:cs typeface="ＭＳ Ｐゴシック" charset="0"/>
              </a:rPr>
              <a:t>	</a:t>
            </a:r>
            <a:r>
              <a:rPr lang="en-US" sz="2000" b="1" dirty="0">
                <a:latin typeface="Arial" charset="0"/>
                <a:ea typeface="ＭＳ Ｐゴシック" charset="0"/>
                <a:cs typeface="ＭＳ Ｐゴシック" charset="0"/>
              </a:rPr>
              <a:t>Finding the pH of a Weak Acid Solution in Cases 	Where the </a:t>
            </a:r>
            <a:r>
              <a:rPr lang="en-US" sz="2000" b="1" i="1" dirty="0">
                <a:latin typeface="Arial" charset="0"/>
                <a:ea typeface="ＭＳ Ｐゴシック" charset="0"/>
                <a:cs typeface="ＭＳ Ｐゴシック" charset="0"/>
              </a:rPr>
              <a:t>x is small </a:t>
            </a:r>
            <a:r>
              <a:rPr lang="en-US" sz="2000" b="1" dirty="0">
                <a:latin typeface="Arial" charset="0"/>
                <a:ea typeface="ＭＳ Ｐゴシック" charset="0"/>
                <a:cs typeface="ＭＳ Ｐゴシック" charset="0"/>
              </a:rPr>
              <a:t>Approximation Does Not Work</a:t>
            </a:r>
          </a:p>
        </p:txBody>
      </p:sp>
      <p:sp>
        <p:nvSpPr>
          <p:cNvPr id="12" name="Line 7"/>
          <p:cNvSpPr>
            <a:spLocks noChangeShapeType="1"/>
          </p:cNvSpPr>
          <p:nvPr/>
        </p:nvSpPr>
        <p:spPr bwMode="auto">
          <a:xfrm>
            <a:off x="304800" y="907068"/>
            <a:ext cx="0" cy="5152746"/>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3" name="Text Box 8"/>
          <p:cNvSpPr txBox="1">
            <a:spLocks noChangeArrowheads="1"/>
          </p:cNvSpPr>
          <p:nvPr/>
        </p:nvSpPr>
        <p:spPr bwMode="auto">
          <a:xfrm>
            <a:off x="323850" y="1651714"/>
            <a:ext cx="8458200" cy="323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228600" indent="-228600">
              <a:defRPr/>
            </a:pPr>
            <a:r>
              <a:rPr lang="en-US" sz="1400" dirty="0"/>
              <a:t>Continued</a:t>
            </a:r>
          </a:p>
        </p:txBody>
      </p:sp>
      <p:sp>
        <p:nvSpPr>
          <p:cNvPr id="18" name="Line 9"/>
          <p:cNvSpPr>
            <a:spLocks noChangeShapeType="1"/>
          </p:cNvSpPr>
          <p:nvPr/>
        </p:nvSpPr>
        <p:spPr bwMode="auto">
          <a:xfrm>
            <a:off x="304800" y="926119"/>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9" name="Line 10"/>
          <p:cNvSpPr>
            <a:spLocks noChangeShapeType="1"/>
          </p:cNvSpPr>
          <p:nvPr/>
        </p:nvSpPr>
        <p:spPr bwMode="auto">
          <a:xfrm>
            <a:off x="294481" y="6059814"/>
            <a:ext cx="459581"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0" name="Text Box 5"/>
          <p:cNvSpPr txBox="1">
            <a:spLocks noChangeArrowheads="1"/>
          </p:cNvSpPr>
          <p:nvPr/>
        </p:nvSpPr>
        <p:spPr bwMode="auto">
          <a:xfrm>
            <a:off x="320675" y="2062262"/>
            <a:ext cx="4459669" cy="2552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349250" indent="-349250"/>
            <a:r>
              <a:rPr lang="en-US" sz="1400" b="1" dirty="0"/>
              <a:t>4a.	</a:t>
            </a:r>
            <a:r>
              <a:rPr lang="en-US" sz="1400" dirty="0"/>
              <a:t>If the </a:t>
            </a:r>
            <a:r>
              <a:rPr lang="en-US" sz="1400" i="1" dirty="0"/>
              <a:t>x is small </a:t>
            </a:r>
            <a:r>
              <a:rPr lang="en-US" sz="1400" dirty="0"/>
              <a:t>approximation is not valid, solve the quadratic equation explicitly or use the method of successive approximations to find </a:t>
            </a:r>
            <a:r>
              <a:rPr lang="en-US" sz="1400" i="1" dirty="0"/>
              <a:t>x</a:t>
            </a:r>
            <a:r>
              <a:rPr lang="en-US" sz="1400" dirty="0"/>
              <a:t>. In this case, we solve the quadratic equation.</a:t>
            </a:r>
          </a:p>
        </p:txBody>
      </p:sp>
      <p:sp>
        <p:nvSpPr>
          <p:cNvPr id="21" name="TextBox 20"/>
          <p:cNvSpPr txBox="1"/>
          <p:nvPr/>
        </p:nvSpPr>
        <p:spPr>
          <a:xfrm>
            <a:off x="5092861" y="5013107"/>
            <a:ext cx="3821880" cy="954107"/>
          </a:xfrm>
          <a:prstGeom prst="rect">
            <a:avLst/>
          </a:prstGeom>
          <a:noFill/>
        </p:spPr>
        <p:txBody>
          <a:bodyPr wrap="none" rtlCol="0">
            <a:spAutoFit/>
          </a:bodyPr>
          <a:lstStyle/>
          <a:p>
            <a:r>
              <a:rPr lang="en-US" sz="1400" dirty="0"/>
              <a:t>Since </a:t>
            </a:r>
            <a:r>
              <a:rPr lang="en-US" sz="1400" i="1" dirty="0"/>
              <a:t>x</a:t>
            </a:r>
            <a:r>
              <a:rPr lang="en-US" sz="1400" dirty="0"/>
              <a:t> represents the concentration of H</a:t>
            </a:r>
            <a:r>
              <a:rPr lang="en-US" sz="1400" baseline="-25000" dirty="0"/>
              <a:t>3</a:t>
            </a:r>
            <a:r>
              <a:rPr lang="en-US" sz="1400" dirty="0"/>
              <a:t>O</a:t>
            </a:r>
            <a:r>
              <a:rPr lang="en-US" sz="1400" baseline="30000" dirty="0"/>
              <a:t>+ </a:t>
            </a:r>
            <a:r>
              <a:rPr lang="en-US" sz="1400" dirty="0"/>
              <a:t>and</a:t>
            </a:r>
          </a:p>
          <a:p>
            <a:r>
              <a:rPr lang="en-US" sz="1400" dirty="0"/>
              <a:t>since concentrations cannot be negative, we reject</a:t>
            </a:r>
          </a:p>
          <a:p>
            <a:r>
              <a:rPr lang="en-US" sz="1400" dirty="0"/>
              <a:t>the negative root.</a:t>
            </a:r>
          </a:p>
          <a:p>
            <a:r>
              <a:rPr lang="en-US" sz="1400" i="1" dirty="0"/>
              <a:t>x</a:t>
            </a:r>
            <a:r>
              <a:rPr lang="en-US" sz="1400" dirty="0"/>
              <a:t> = 0.028</a:t>
            </a: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3885" y="2102202"/>
            <a:ext cx="3301520" cy="2709152"/>
          </a:xfrm>
          <a:prstGeom prst="rect">
            <a:avLst/>
          </a:prstGeom>
        </p:spPr>
      </p:pic>
    </p:spTree>
    <p:extLst>
      <p:ext uri="{BB962C8B-B14F-4D97-AF65-F5344CB8AC3E}">
        <p14:creationId xmlns:p14="http://schemas.microsoft.com/office/powerpoint/2010/main" val="19961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892552"/>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sz="2600" dirty="0">
                <a:solidFill>
                  <a:srgbClr val="0070C0"/>
                </a:solidFill>
                <a:ea typeface="+mj-ea"/>
                <a:cs typeface="Arial"/>
              </a:rPr>
              <a:t>Practice Problem: Calculating pH for a Weak Acid when 5% Approximation Does Not Work</a:t>
            </a:r>
            <a:endParaRPr lang="en-US" altLang="en-US" sz="2800" dirty="0">
              <a:solidFill>
                <a:srgbClr val="0070C0"/>
              </a:solidFill>
              <a:ea typeface="+mj-ea"/>
              <a:cs typeface="Arial"/>
            </a:endParaRPr>
          </a:p>
        </p:txBody>
      </p:sp>
      <p:sp>
        <p:nvSpPr>
          <p:cNvPr id="14" name="Line 2"/>
          <p:cNvSpPr>
            <a:spLocks noChangeShapeType="1"/>
          </p:cNvSpPr>
          <p:nvPr/>
        </p:nvSpPr>
        <p:spPr bwMode="auto">
          <a:xfrm>
            <a:off x="315913" y="2050687"/>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 name="Rectangle 3"/>
          <p:cNvSpPr>
            <a:spLocks noChangeArrowheads="1"/>
          </p:cNvSpPr>
          <p:nvPr/>
        </p:nvSpPr>
        <p:spPr bwMode="auto">
          <a:xfrm>
            <a:off x="319088" y="1134868"/>
            <a:ext cx="831850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defRPr/>
            </a:pPr>
            <a:r>
              <a:rPr lang="en-US" sz="2000" b="1" dirty="0">
                <a:solidFill>
                  <a:srgbClr val="0094C8"/>
                </a:solidFill>
                <a:latin typeface="Arial" charset="0"/>
                <a:ea typeface="ＭＳ Ｐゴシック" charset="0"/>
                <a:cs typeface="ＭＳ Ｐゴシック" charset="0"/>
              </a:rPr>
              <a:t>Example 16.7</a:t>
            </a:r>
            <a:r>
              <a:rPr lang="en-US" sz="2000" b="1" dirty="0">
                <a:solidFill>
                  <a:srgbClr val="4C4BE5"/>
                </a:solidFill>
                <a:latin typeface="Arial" charset="0"/>
                <a:ea typeface="ＭＳ Ｐゴシック" charset="0"/>
                <a:cs typeface="ＭＳ Ｐゴシック" charset="0"/>
              </a:rPr>
              <a:t>	</a:t>
            </a:r>
            <a:r>
              <a:rPr lang="en-US" sz="2000" b="1" dirty="0">
                <a:latin typeface="Arial" charset="0"/>
                <a:ea typeface="ＭＳ Ｐゴシック" charset="0"/>
                <a:cs typeface="ＭＳ Ｐゴシック" charset="0"/>
              </a:rPr>
              <a:t>Finding the pH of a Weak Acid Solution in Cases 	Where the </a:t>
            </a:r>
            <a:r>
              <a:rPr lang="en-US" sz="2000" b="1" i="1" dirty="0">
                <a:latin typeface="Arial" charset="0"/>
                <a:ea typeface="ＭＳ Ｐゴシック" charset="0"/>
                <a:cs typeface="ＭＳ Ｐゴシック" charset="0"/>
              </a:rPr>
              <a:t>x is small </a:t>
            </a:r>
            <a:r>
              <a:rPr lang="en-US" sz="2000" b="1" dirty="0">
                <a:latin typeface="Arial" charset="0"/>
                <a:ea typeface="ＭＳ Ｐゴシック" charset="0"/>
                <a:cs typeface="ＭＳ Ｐゴシック" charset="0"/>
              </a:rPr>
              <a:t>Approximation Does Not Work</a:t>
            </a:r>
          </a:p>
        </p:txBody>
      </p:sp>
      <p:sp>
        <p:nvSpPr>
          <p:cNvPr id="16" name="Line 7"/>
          <p:cNvSpPr>
            <a:spLocks noChangeShapeType="1"/>
          </p:cNvSpPr>
          <p:nvPr/>
        </p:nvSpPr>
        <p:spPr bwMode="auto">
          <a:xfrm>
            <a:off x="304800" y="907068"/>
            <a:ext cx="0" cy="4756216"/>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7" name="Text Box 8"/>
          <p:cNvSpPr txBox="1">
            <a:spLocks noChangeArrowheads="1"/>
          </p:cNvSpPr>
          <p:nvPr/>
        </p:nvSpPr>
        <p:spPr bwMode="auto">
          <a:xfrm>
            <a:off x="323850" y="1651714"/>
            <a:ext cx="8458200" cy="323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228600" indent="-228600">
              <a:defRPr/>
            </a:pPr>
            <a:r>
              <a:rPr lang="en-US" sz="1400" dirty="0"/>
              <a:t>Continued</a:t>
            </a:r>
          </a:p>
        </p:txBody>
      </p:sp>
      <p:sp>
        <p:nvSpPr>
          <p:cNvPr id="23" name="Line 9"/>
          <p:cNvSpPr>
            <a:spLocks noChangeShapeType="1"/>
          </p:cNvSpPr>
          <p:nvPr/>
        </p:nvSpPr>
        <p:spPr bwMode="auto">
          <a:xfrm>
            <a:off x="304800" y="926119"/>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4" name="Line 10"/>
          <p:cNvSpPr>
            <a:spLocks noChangeShapeType="1"/>
          </p:cNvSpPr>
          <p:nvPr/>
        </p:nvSpPr>
        <p:spPr bwMode="auto">
          <a:xfrm>
            <a:off x="294481" y="5663284"/>
            <a:ext cx="459581"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5" name="Text Box 5"/>
          <p:cNvSpPr txBox="1">
            <a:spLocks noChangeArrowheads="1"/>
          </p:cNvSpPr>
          <p:nvPr/>
        </p:nvSpPr>
        <p:spPr bwMode="auto">
          <a:xfrm>
            <a:off x="320675" y="2062263"/>
            <a:ext cx="4424945" cy="720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228600" indent="-228600"/>
            <a:r>
              <a:rPr lang="en-US" sz="1400" b="1" dirty="0"/>
              <a:t>5.	</a:t>
            </a:r>
            <a:r>
              <a:rPr lang="en-US" sz="1400" dirty="0"/>
              <a:t>Determine the H</a:t>
            </a:r>
            <a:r>
              <a:rPr lang="en-US" sz="1400" baseline="-25000" dirty="0"/>
              <a:t>3</a:t>
            </a:r>
            <a:r>
              <a:rPr lang="en-US" sz="1400" dirty="0"/>
              <a:t>O</a:t>
            </a:r>
            <a:r>
              <a:rPr lang="en-US" sz="1400" baseline="30000" dirty="0"/>
              <a:t>+ </a:t>
            </a:r>
            <a:r>
              <a:rPr lang="en-US" sz="1400" dirty="0"/>
              <a:t>concentration from the calculated value of </a:t>
            </a:r>
            <a:r>
              <a:rPr lang="en-US" sz="1400" i="1" dirty="0"/>
              <a:t>x</a:t>
            </a:r>
            <a:r>
              <a:rPr lang="en-US" sz="1400" dirty="0"/>
              <a:t> and calculate the </a:t>
            </a:r>
            <a:r>
              <a:rPr lang="en-US" sz="1400" dirty="0" err="1"/>
              <a:t>pH.</a:t>
            </a:r>
            <a:endParaRPr lang="en-US" sz="1400" dirty="0"/>
          </a:p>
          <a:p>
            <a:pPr marL="228600" indent="-228600"/>
            <a:endParaRPr lang="en-US" sz="1400" dirty="0"/>
          </a:p>
          <a:p>
            <a:pPr marL="228600" indent="-228600"/>
            <a:endParaRPr lang="en-US" sz="1400" dirty="0"/>
          </a:p>
          <a:p>
            <a:pPr marL="228600" indent="-228600"/>
            <a:endParaRPr lang="en-US" sz="1400" dirty="0"/>
          </a:p>
          <a:p>
            <a:pPr marL="228600" indent="-228600"/>
            <a:endParaRPr lang="en-US" sz="1400" dirty="0"/>
          </a:p>
          <a:p>
            <a:pPr marL="228600" indent="-228600"/>
            <a:r>
              <a:rPr lang="en-US" sz="1400" b="1" dirty="0"/>
              <a:t>6.	</a:t>
            </a:r>
            <a:r>
              <a:rPr lang="en-US" sz="1400" dirty="0"/>
              <a:t>Check your answer by substituting the calculated equilibrium values into the acid ionization expression. The calculated value of </a:t>
            </a:r>
            <a:r>
              <a:rPr lang="en-US" sz="1400" i="1" dirty="0" err="1"/>
              <a:t>K</a:t>
            </a:r>
            <a:r>
              <a:rPr lang="en-US" sz="1400" baseline="-25000" dirty="0" err="1"/>
              <a:t>a</a:t>
            </a:r>
            <a:r>
              <a:rPr lang="en-US" sz="1400" baseline="-25000" dirty="0"/>
              <a:t> </a:t>
            </a:r>
            <a:r>
              <a:rPr lang="en-US" sz="1400" dirty="0"/>
              <a:t>should match the given value of </a:t>
            </a:r>
            <a:r>
              <a:rPr lang="en-US" sz="1400" i="1" dirty="0" err="1"/>
              <a:t>K</a:t>
            </a:r>
            <a:r>
              <a:rPr lang="en-US" sz="1400" baseline="-25000" dirty="0" err="1"/>
              <a:t>a</a:t>
            </a:r>
            <a:r>
              <a:rPr lang="en-US" sz="1400" dirty="0"/>
              <a:t>. Note that rounding errors could result in a difference in the least significant digit when comparing values of </a:t>
            </a:r>
            <a:r>
              <a:rPr lang="en-US" sz="1400" i="1" dirty="0" err="1"/>
              <a:t>K</a:t>
            </a:r>
            <a:r>
              <a:rPr lang="en-US" sz="1400" baseline="-25000" dirty="0" err="1"/>
              <a:t>a</a:t>
            </a:r>
            <a:r>
              <a:rPr lang="en-US" sz="1400" dirty="0"/>
              <a:t>.</a:t>
            </a:r>
          </a:p>
        </p:txBody>
      </p:sp>
      <p:sp>
        <p:nvSpPr>
          <p:cNvPr id="26" name="TextBox 25"/>
          <p:cNvSpPr txBox="1"/>
          <p:nvPr/>
        </p:nvSpPr>
        <p:spPr>
          <a:xfrm>
            <a:off x="5429611" y="3968760"/>
            <a:ext cx="3171463" cy="523220"/>
          </a:xfrm>
          <a:prstGeom prst="rect">
            <a:avLst/>
          </a:prstGeom>
          <a:noFill/>
        </p:spPr>
        <p:txBody>
          <a:bodyPr wrap="square" rtlCol="0">
            <a:spAutoFit/>
          </a:bodyPr>
          <a:lstStyle/>
          <a:p>
            <a:r>
              <a:rPr lang="en-US" sz="1400" dirty="0"/>
              <a:t>Since the calculated value of </a:t>
            </a:r>
            <a:r>
              <a:rPr lang="en-US" sz="1400" i="1" dirty="0" err="1"/>
              <a:t>K</a:t>
            </a:r>
            <a:r>
              <a:rPr lang="en-US" sz="1400" baseline="-25000" dirty="0" err="1"/>
              <a:t>a</a:t>
            </a:r>
            <a:r>
              <a:rPr lang="en-US" sz="1400" baseline="-25000" dirty="0"/>
              <a:t> </a:t>
            </a:r>
            <a:r>
              <a:rPr lang="en-US" sz="1400" dirty="0"/>
              <a:t>matches the given value, the answer is valid.</a:t>
            </a:r>
          </a:p>
        </p:txBody>
      </p:sp>
      <p:sp>
        <p:nvSpPr>
          <p:cNvPr id="27" name="Text Box 4"/>
          <p:cNvSpPr txBox="1">
            <a:spLocks noChangeArrowheads="1"/>
          </p:cNvSpPr>
          <p:nvPr/>
        </p:nvSpPr>
        <p:spPr bwMode="auto">
          <a:xfrm>
            <a:off x="304799" y="5020559"/>
            <a:ext cx="8721969"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763" indent="-4763">
              <a:defRPr sz="1600">
                <a:solidFill>
                  <a:schemeClr val="tx1"/>
                </a:solidFill>
                <a:latin typeface="Times New Roman" pitchFamily="18" charset="0"/>
                <a:ea typeface="MS PGothic" pitchFamily="34" charset="-128"/>
              </a:defRPr>
            </a:lvl1pPr>
            <a:lvl2pPr marL="742950" indent="-285750">
              <a:defRPr sz="1600">
                <a:solidFill>
                  <a:schemeClr val="tx1"/>
                </a:solidFill>
                <a:latin typeface="Times New Roman" pitchFamily="18" charset="0"/>
                <a:ea typeface="MS PGothic" pitchFamily="34" charset="-128"/>
              </a:defRPr>
            </a:lvl2pPr>
            <a:lvl3pPr marL="1143000" indent="-228600">
              <a:defRPr sz="1600">
                <a:solidFill>
                  <a:schemeClr val="tx1"/>
                </a:solidFill>
                <a:latin typeface="Times New Roman" pitchFamily="18" charset="0"/>
                <a:ea typeface="MS PGothic" pitchFamily="34" charset="-128"/>
              </a:defRPr>
            </a:lvl3pPr>
            <a:lvl4pPr marL="1600200" indent="-228600">
              <a:defRPr sz="1600">
                <a:solidFill>
                  <a:schemeClr val="tx1"/>
                </a:solidFill>
                <a:latin typeface="Times New Roman" pitchFamily="18" charset="0"/>
                <a:ea typeface="MS PGothic" pitchFamily="34" charset="-128"/>
              </a:defRPr>
            </a:lvl4pPr>
            <a:lvl5pPr marL="2057400" indent="-228600">
              <a:defRPr sz="16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9pPr>
          </a:lstStyle>
          <a:p>
            <a:pPr>
              <a:defRPr/>
            </a:pPr>
            <a:r>
              <a:rPr lang="en-US" b="1" dirty="0">
                <a:solidFill>
                  <a:srgbClr val="0094C8"/>
                </a:solidFill>
                <a:latin typeface="Arial" pitchFamily="34" charset="0"/>
              </a:rPr>
              <a:t>For Practice 16.7</a:t>
            </a:r>
          </a:p>
          <a:p>
            <a:r>
              <a:rPr lang="en-US" sz="1400" dirty="0"/>
              <a:t>Find the pH of a 0.010 M HNO</a:t>
            </a:r>
            <a:r>
              <a:rPr lang="en-US" sz="1400" baseline="-25000" dirty="0"/>
              <a:t>2</a:t>
            </a:r>
            <a:r>
              <a:rPr lang="en-US" sz="1400" dirty="0"/>
              <a:t> solution.</a:t>
            </a: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0587" y="2123154"/>
            <a:ext cx="1585731" cy="884350"/>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9611" y="3292789"/>
            <a:ext cx="3533413" cy="436114"/>
          </a:xfrm>
          <a:prstGeom prst="rect">
            <a:avLst/>
          </a:prstGeom>
        </p:spPr>
      </p:pic>
    </p:spTree>
    <p:extLst>
      <p:ext uri="{BB962C8B-B14F-4D97-AF65-F5344CB8AC3E}">
        <p14:creationId xmlns:p14="http://schemas.microsoft.com/office/powerpoint/2010/main" val="325015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954107"/>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sz="2800" dirty="0">
                <a:solidFill>
                  <a:srgbClr val="0070C0"/>
                </a:solidFill>
                <a:ea typeface="+mj-ea"/>
                <a:cs typeface="Arial"/>
              </a:rPr>
              <a:t>Practice Problem: Finding Equilibrium Constant </a:t>
            </a:r>
            <a:br>
              <a:rPr lang="en-US" altLang="en-US" sz="2800" dirty="0">
                <a:solidFill>
                  <a:srgbClr val="0070C0"/>
                </a:solidFill>
                <a:ea typeface="+mj-ea"/>
                <a:cs typeface="Arial"/>
              </a:rPr>
            </a:br>
            <a:r>
              <a:rPr lang="en-US" altLang="en-US" sz="2800" i="1" dirty="0" err="1">
                <a:solidFill>
                  <a:srgbClr val="0070C0"/>
                </a:solidFill>
                <a:ea typeface="+mj-ea"/>
                <a:cs typeface="Arial"/>
              </a:rPr>
              <a:t>K</a:t>
            </a:r>
            <a:r>
              <a:rPr lang="en-US" altLang="en-US" sz="2800" baseline="-25000" dirty="0" err="1">
                <a:solidFill>
                  <a:srgbClr val="0070C0"/>
                </a:solidFill>
                <a:ea typeface="+mj-ea"/>
                <a:cs typeface="Arial"/>
              </a:rPr>
              <a:t>a</a:t>
            </a:r>
            <a:r>
              <a:rPr lang="en-US" altLang="en-US" sz="2800" dirty="0">
                <a:solidFill>
                  <a:srgbClr val="0070C0"/>
                </a:solidFill>
                <a:ea typeface="+mj-ea"/>
                <a:cs typeface="Arial"/>
              </a:rPr>
              <a:t> when pH Is Known</a:t>
            </a:r>
          </a:p>
        </p:txBody>
      </p:sp>
      <p:sp>
        <p:nvSpPr>
          <p:cNvPr id="18" name="Line 2"/>
          <p:cNvSpPr>
            <a:spLocks noChangeShapeType="1"/>
          </p:cNvSpPr>
          <p:nvPr/>
        </p:nvSpPr>
        <p:spPr bwMode="auto">
          <a:xfrm>
            <a:off x="315913" y="1796925"/>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 name="Rectangle 3"/>
          <p:cNvSpPr>
            <a:spLocks noChangeArrowheads="1"/>
          </p:cNvSpPr>
          <p:nvPr/>
        </p:nvSpPr>
        <p:spPr bwMode="auto">
          <a:xfrm>
            <a:off x="319088" y="1052350"/>
            <a:ext cx="831850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defRPr/>
            </a:pPr>
            <a:r>
              <a:rPr lang="en-US" sz="2000" b="1" dirty="0">
                <a:solidFill>
                  <a:srgbClr val="0094C8"/>
                </a:solidFill>
                <a:latin typeface="Arial" charset="0"/>
                <a:ea typeface="ＭＳ Ｐゴシック" charset="0"/>
                <a:cs typeface="ＭＳ Ｐゴシック" charset="0"/>
              </a:rPr>
              <a:t>Example 16.8</a:t>
            </a:r>
            <a:r>
              <a:rPr lang="en-US" sz="2000" b="1" dirty="0">
                <a:solidFill>
                  <a:srgbClr val="4C4BE5"/>
                </a:solidFill>
                <a:latin typeface="Arial" charset="0"/>
                <a:ea typeface="ＭＳ Ｐゴシック" charset="0"/>
                <a:cs typeface="ＭＳ Ｐゴシック" charset="0"/>
              </a:rPr>
              <a:t>	</a:t>
            </a:r>
            <a:r>
              <a:rPr lang="en-US" sz="2000" b="1" dirty="0">
                <a:latin typeface="Arial" charset="0"/>
                <a:ea typeface="ＭＳ Ｐゴシック" charset="0"/>
                <a:cs typeface="ＭＳ Ｐゴシック" charset="0"/>
              </a:rPr>
              <a:t>Finding the Equilibrium Constant from pH</a:t>
            </a:r>
          </a:p>
        </p:txBody>
      </p:sp>
      <p:sp>
        <p:nvSpPr>
          <p:cNvPr id="20" name="Line 7"/>
          <p:cNvSpPr>
            <a:spLocks noChangeShapeType="1"/>
          </p:cNvSpPr>
          <p:nvPr/>
        </p:nvSpPr>
        <p:spPr bwMode="auto">
          <a:xfrm>
            <a:off x="304800" y="977406"/>
            <a:ext cx="0" cy="5529000"/>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1" name="Text Box 8"/>
          <p:cNvSpPr txBox="1">
            <a:spLocks noChangeArrowheads="1"/>
          </p:cNvSpPr>
          <p:nvPr/>
        </p:nvSpPr>
        <p:spPr bwMode="auto">
          <a:xfrm>
            <a:off x="323850" y="1397952"/>
            <a:ext cx="8458200" cy="323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228600" indent="-228600">
              <a:defRPr/>
            </a:pPr>
            <a:r>
              <a:rPr lang="en-US" sz="1400" dirty="0"/>
              <a:t>A 0.100 M weak acid (HA) solution has a pH of 4.25. Find </a:t>
            </a:r>
            <a:r>
              <a:rPr lang="en-US" sz="1400" i="1" dirty="0" err="1"/>
              <a:t>K</a:t>
            </a:r>
            <a:r>
              <a:rPr lang="en-US" sz="1400" baseline="-25000" dirty="0" err="1"/>
              <a:t>a</a:t>
            </a:r>
            <a:r>
              <a:rPr lang="en-US" sz="1400" baseline="-25000" dirty="0"/>
              <a:t> </a:t>
            </a:r>
            <a:r>
              <a:rPr lang="en-US" sz="1400" dirty="0"/>
              <a:t>for the acid.</a:t>
            </a:r>
          </a:p>
        </p:txBody>
      </p:sp>
      <p:sp>
        <p:nvSpPr>
          <p:cNvPr id="22" name="Line 9"/>
          <p:cNvSpPr>
            <a:spLocks noChangeShapeType="1"/>
          </p:cNvSpPr>
          <p:nvPr/>
        </p:nvSpPr>
        <p:spPr bwMode="auto">
          <a:xfrm>
            <a:off x="304800" y="996457"/>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30" name="Line 10"/>
          <p:cNvSpPr>
            <a:spLocks noChangeShapeType="1"/>
          </p:cNvSpPr>
          <p:nvPr/>
        </p:nvSpPr>
        <p:spPr bwMode="auto">
          <a:xfrm>
            <a:off x="294481" y="6506406"/>
            <a:ext cx="459581"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31" name="Text Box 5"/>
          <p:cNvSpPr txBox="1">
            <a:spLocks noChangeArrowheads="1"/>
          </p:cNvSpPr>
          <p:nvPr/>
        </p:nvSpPr>
        <p:spPr bwMode="auto">
          <a:xfrm>
            <a:off x="320676" y="1808500"/>
            <a:ext cx="3313776" cy="2262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0" indent="0">
              <a:defRPr/>
            </a:pPr>
            <a:r>
              <a:rPr lang="en-US" b="1" dirty="0">
                <a:solidFill>
                  <a:srgbClr val="0094C8"/>
                </a:solidFill>
                <a:latin typeface="Arial" charset="0"/>
                <a:ea typeface="ＭＳ Ｐゴシック" charset="0"/>
                <a:cs typeface="ＭＳ Ｐゴシック" charset="0"/>
              </a:rPr>
              <a:t>Solution</a:t>
            </a:r>
          </a:p>
          <a:p>
            <a:pPr marL="0" indent="0"/>
            <a:r>
              <a:rPr lang="en-US" sz="1400" dirty="0"/>
              <a:t>Use the given pH to find the equilibrium concentration of H</a:t>
            </a:r>
            <a:r>
              <a:rPr lang="en-US" sz="1400" baseline="-25000" dirty="0"/>
              <a:t>3</a:t>
            </a:r>
            <a:r>
              <a:rPr lang="en-US" sz="1400" dirty="0"/>
              <a:t>O</a:t>
            </a:r>
            <a:r>
              <a:rPr lang="en-US" sz="1400" baseline="30000" dirty="0"/>
              <a:t>+</a:t>
            </a:r>
            <a:r>
              <a:rPr lang="en-US" sz="1400" dirty="0"/>
              <a:t>. Then write the balanced equation for the ionization</a:t>
            </a:r>
          </a:p>
          <a:p>
            <a:pPr marL="0" indent="0"/>
            <a:r>
              <a:rPr lang="en-US" sz="1400" dirty="0"/>
              <a:t>of the acid and use it as a guide to prepare an ICE table showing all known concentrations.</a:t>
            </a:r>
          </a:p>
          <a:p>
            <a:pPr marL="0" indent="0"/>
            <a:endParaRPr lang="en-US" sz="1400" dirty="0"/>
          </a:p>
        </p:txBody>
      </p:sp>
      <p:pic>
        <p:nvPicPr>
          <p:cNvPr id="32" name="Picture 31"/>
          <p:cNvPicPr>
            <a:picLocks noChangeAspect="1"/>
          </p:cNvPicPr>
          <p:nvPr/>
        </p:nvPicPr>
        <p:blipFill rotWithShape="1">
          <a:blip r:embed="rId3" cstate="print">
            <a:extLst>
              <a:ext uri="{28A0092B-C50C-407E-A947-70E740481C1C}">
                <a14:useLocalDpi xmlns:a14="http://schemas.microsoft.com/office/drawing/2010/main" val="0"/>
              </a:ext>
            </a:extLst>
          </a:blip>
          <a:srcRect b="3524"/>
          <a:stretch/>
        </p:blipFill>
        <p:spPr>
          <a:xfrm>
            <a:off x="3930346" y="2748476"/>
            <a:ext cx="2943195" cy="1525207"/>
          </a:xfrm>
          <a:prstGeom prst="rect">
            <a:avLst/>
          </a:prstGeom>
        </p:spPr>
      </p:pic>
      <p:sp>
        <p:nvSpPr>
          <p:cNvPr id="33" name="TextBox 32"/>
          <p:cNvSpPr txBox="1"/>
          <p:nvPr/>
        </p:nvSpPr>
        <p:spPr>
          <a:xfrm>
            <a:off x="3819647" y="1921712"/>
            <a:ext cx="1802096" cy="738664"/>
          </a:xfrm>
          <a:prstGeom prst="rect">
            <a:avLst/>
          </a:prstGeom>
          <a:noFill/>
        </p:spPr>
        <p:txBody>
          <a:bodyPr wrap="none" rtlCol="0">
            <a:spAutoFit/>
          </a:bodyPr>
          <a:lstStyle/>
          <a:p>
            <a:pPr>
              <a:tabLst>
                <a:tab pos="283464" algn="l"/>
              </a:tabLst>
            </a:pPr>
            <a:r>
              <a:rPr lang="pt-BR" sz="1400" dirty="0"/>
              <a:t>	pH = –log[</a:t>
            </a:r>
            <a:r>
              <a:rPr lang="en-US" sz="1400" dirty="0"/>
              <a:t>H</a:t>
            </a:r>
            <a:r>
              <a:rPr lang="en-US" sz="1400" baseline="-25000" dirty="0"/>
              <a:t>3</a:t>
            </a:r>
            <a:r>
              <a:rPr lang="en-US" sz="1400" dirty="0"/>
              <a:t>O</a:t>
            </a:r>
            <a:r>
              <a:rPr lang="en-US" sz="1400" baseline="30000" dirty="0"/>
              <a:t>+</a:t>
            </a:r>
            <a:r>
              <a:rPr lang="pt-BR" sz="1400" dirty="0"/>
              <a:t>]</a:t>
            </a:r>
          </a:p>
          <a:p>
            <a:pPr>
              <a:tabLst>
                <a:tab pos="173038" algn="l"/>
              </a:tabLst>
            </a:pPr>
            <a:r>
              <a:rPr lang="pt-BR" sz="1400" dirty="0"/>
              <a:t>	4.25 = –log[</a:t>
            </a:r>
            <a:r>
              <a:rPr lang="en-US" sz="1400" dirty="0"/>
              <a:t>H</a:t>
            </a:r>
            <a:r>
              <a:rPr lang="en-US" sz="1400" baseline="-25000" dirty="0"/>
              <a:t>3</a:t>
            </a:r>
            <a:r>
              <a:rPr lang="en-US" sz="1400" dirty="0"/>
              <a:t>O</a:t>
            </a:r>
            <a:r>
              <a:rPr lang="en-US" sz="1400" baseline="30000" dirty="0"/>
              <a:t>+</a:t>
            </a:r>
            <a:r>
              <a:rPr lang="pt-BR" sz="1400" dirty="0"/>
              <a:t>]</a:t>
            </a:r>
          </a:p>
          <a:p>
            <a:r>
              <a:rPr lang="pt-BR" sz="1400" dirty="0"/>
              <a:t>[</a:t>
            </a:r>
            <a:r>
              <a:rPr lang="en-US" sz="1400" dirty="0"/>
              <a:t>H</a:t>
            </a:r>
            <a:r>
              <a:rPr lang="en-US" sz="1400" baseline="-25000" dirty="0"/>
              <a:t>3</a:t>
            </a:r>
            <a:r>
              <a:rPr lang="en-US" sz="1400" dirty="0"/>
              <a:t>O</a:t>
            </a:r>
            <a:r>
              <a:rPr lang="en-US" sz="1400" baseline="30000" dirty="0"/>
              <a:t>+</a:t>
            </a:r>
            <a:r>
              <a:rPr lang="pt-BR" sz="1400" dirty="0"/>
              <a:t>] = 5.6 × 10</a:t>
            </a:r>
            <a:r>
              <a:rPr lang="pt-BR" sz="1400" baseline="30000" dirty="0"/>
              <a:t>–5</a:t>
            </a:r>
            <a:r>
              <a:rPr lang="pt-BR" sz="1400" dirty="0"/>
              <a:t> M</a:t>
            </a:r>
            <a:endParaRPr lang="en-US" sz="1400" dirty="0"/>
          </a:p>
        </p:txBody>
      </p:sp>
      <p:pic>
        <p:nvPicPr>
          <p:cNvPr id="34" name="Picture 33"/>
          <p:cNvPicPr>
            <a:picLocks noChangeAspect="1"/>
          </p:cNvPicPr>
          <p:nvPr/>
        </p:nvPicPr>
        <p:blipFill rotWithShape="1">
          <a:blip r:embed="rId4" cstate="print">
            <a:extLst>
              <a:ext uri="{28A0092B-C50C-407E-A947-70E740481C1C}">
                <a14:useLocalDpi xmlns:a14="http://schemas.microsoft.com/office/drawing/2010/main" val="0"/>
              </a:ext>
            </a:extLst>
          </a:blip>
          <a:srcRect b="5555"/>
          <a:stretch/>
        </p:blipFill>
        <p:spPr>
          <a:xfrm>
            <a:off x="3931934" y="4534586"/>
            <a:ext cx="4769643" cy="1602390"/>
          </a:xfrm>
          <a:prstGeom prst="rect">
            <a:avLst/>
          </a:prstGeom>
        </p:spPr>
      </p:pic>
      <p:sp>
        <p:nvSpPr>
          <p:cNvPr id="35" name="TextBox 34"/>
          <p:cNvSpPr txBox="1"/>
          <p:nvPr/>
        </p:nvSpPr>
        <p:spPr>
          <a:xfrm>
            <a:off x="329207" y="4464248"/>
            <a:ext cx="3305244" cy="2031325"/>
          </a:xfrm>
          <a:prstGeom prst="rect">
            <a:avLst/>
          </a:prstGeom>
          <a:noFill/>
        </p:spPr>
        <p:txBody>
          <a:bodyPr wrap="square" rtlCol="0">
            <a:spAutoFit/>
          </a:bodyPr>
          <a:lstStyle/>
          <a:p>
            <a:r>
              <a:rPr lang="en-US" sz="1400" dirty="0"/>
              <a:t>Use the equilibrium concentration of H</a:t>
            </a:r>
            <a:r>
              <a:rPr lang="en-US" sz="1400" baseline="-25000" dirty="0"/>
              <a:t>3</a:t>
            </a:r>
            <a:r>
              <a:rPr lang="en-US" sz="1400" dirty="0"/>
              <a:t>O</a:t>
            </a:r>
            <a:r>
              <a:rPr lang="en-US" sz="1400" baseline="30000" dirty="0"/>
              <a:t>+</a:t>
            </a:r>
            <a:r>
              <a:rPr lang="en-US" sz="1400" dirty="0"/>
              <a:t> and the stoichiometry of the reaction to predict the changes and equilibrium concentration for all species. For  most weak acids, the initial and equilibrium concentrations of the weak acid (HA) are equal because the amount that ionizes is usually very small compared to the initial </a:t>
            </a:r>
            <a:br>
              <a:rPr lang="en-US" sz="1400" dirty="0"/>
            </a:br>
            <a:r>
              <a:rPr lang="en-US" sz="1400" dirty="0"/>
              <a:t>concentration.</a:t>
            </a:r>
          </a:p>
        </p:txBody>
      </p:sp>
    </p:spTree>
    <p:extLst>
      <p:ext uri="{BB962C8B-B14F-4D97-AF65-F5344CB8AC3E}">
        <p14:creationId xmlns:p14="http://schemas.microsoft.com/office/powerpoint/2010/main" val="261259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954107"/>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sz="2800" dirty="0">
                <a:solidFill>
                  <a:srgbClr val="0070C0"/>
                </a:solidFill>
                <a:ea typeface="+mj-ea"/>
                <a:cs typeface="Arial"/>
              </a:rPr>
              <a:t>Practice Problem: Finding Equilibrium Constant </a:t>
            </a:r>
            <a:br>
              <a:rPr lang="en-US" altLang="en-US" sz="2800" dirty="0">
                <a:solidFill>
                  <a:srgbClr val="0070C0"/>
                </a:solidFill>
                <a:ea typeface="+mj-ea"/>
                <a:cs typeface="Arial"/>
              </a:rPr>
            </a:br>
            <a:r>
              <a:rPr lang="en-US" altLang="en-US" sz="2800" i="1" dirty="0" err="1">
                <a:solidFill>
                  <a:srgbClr val="0070C0"/>
                </a:solidFill>
                <a:ea typeface="+mj-ea"/>
                <a:cs typeface="Arial"/>
              </a:rPr>
              <a:t>K</a:t>
            </a:r>
            <a:r>
              <a:rPr lang="en-US" altLang="en-US" sz="2800" baseline="-25000" dirty="0" err="1">
                <a:solidFill>
                  <a:srgbClr val="0070C0"/>
                </a:solidFill>
                <a:ea typeface="+mj-ea"/>
                <a:cs typeface="Arial"/>
              </a:rPr>
              <a:t>a</a:t>
            </a:r>
            <a:r>
              <a:rPr lang="en-US" altLang="en-US" sz="2800" dirty="0">
                <a:solidFill>
                  <a:srgbClr val="0070C0"/>
                </a:solidFill>
                <a:ea typeface="+mj-ea"/>
                <a:cs typeface="Arial"/>
              </a:rPr>
              <a:t> when pH Is Known</a:t>
            </a:r>
          </a:p>
        </p:txBody>
      </p:sp>
      <p:sp>
        <p:nvSpPr>
          <p:cNvPr id="14" name="Line 2"/>
          <p:cNvSpPr>
            <a:spLocks noChangeShapeType="1"/>
          </p:cNvSpPr>
          <p:nvPr/>
        </p:nvSpPr>
        <p:spPr bwMode="auto">
          <a:xfrm>
            <a:off x="315913" y="1796925"/>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 name="Rectangle 3"/>
          <p:cNvSpPr>
            <a:spLocks noChangeArrowheads="1"/>
          </p:cNvSpPr>
          <p:nvPr/>
        </p:nvSpPr>
        <p:spPr bwMode="auto">
          <a:xfrm>
            <a:off x="319088" y="1052350"/>
            <a:ext cx="831850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defRPr/>
            </a:pPr>
            <a:r>
              <a:rPr lang="en-US" sz="2000" b="1" dirty="0">
                <a:solidFill>
                  <a:srgbClr val="0094C8"/>
                </a:solidFill>
                <a:latin typeface="Arial" charset="0"/>
                <a:ea typeface="ＭＳ Ｐゴシック" charset="0"/>
                <a:cs typeface="ＭＳ Ｐゴシック" charset="0"/>
              </a:rPr>
              <a:t>Example 16.8</a:t>
            </a:r>
            <a:r>
              <a:rPr lang="en-US" sz="2000" b="1" dirty="0">
                <a:solidFill>
                  <a:srgbClr val="4C4BE5"/>
                </a:solidFill>
                <a:latin typeface="Arial" charset="0"/>
                <a:ea typeface="ＭＳ Ｐゴシック" charset="0"/>
                <a:cs typeface="ＭＳ Ｐゴシック" charset="0"/>
              </a:rPr>
              <a:t>	</a:t>
            </a:r>
            <a:r>
              <a:rPr lang="en-US" sz="2000" b="1" dirty="0">
                <a:latin typeface="Arial" charset="0"/>
                <a:ea typeface="ＭＳ Ｐゴシック" charset="0"/>
                <a:cs typeface="ＭＳ Ｐゴシック" charset="0"/>
              </a:rPr>
              <a:t>Finding the Equilibrium Constant from pH</a:t>
            </a:r>
          </a:p>
        </p:txBody>
      </p:sp>
      <p:sp>
        <p:nvSpPr>
          <p:cNvPr id="16" name="Line 7"/>
          <p:cNvSpPr>
            <a:spLocks noChangeShapeType="1"/>
          </p:cNvSpPr>
          <p:nvPr/>
        </p:nvSpPr>
        <p:spPr bwMode="auto">
          <a:xfrm>
            <a:off x="304800" y="977406"/>
            <a:ext cx="0" cy="3216783"/>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7" name="Text Box 8"/>
          <p:cNvSpPr txBox="1">
            <a:spLocks noChangeArrowheads="1"/>
          </p:cNvSpPr>
          <p:nvPr/>
        </p:nvSpPr>
        <p:spPr bwMode="auto">
          <a:xfrm>
            <a:off x="323850" y="1397952"/>
            <a:ext cx="8458200" cy="323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228600" indent="-228600">
              <a:defRPr/>
            </a:pPr>
            <a:r>
              <a:rPr lang="en-US" sz="1400" dirty="0"/>
              <a:t>Continued</a:t>
            </a:r>
          </a:p>
        </p:txBody>
      </p:sp>
      <p:sp>
        <p:nvSpPr>
          <p:cNvPr id="23" name="Line 9"/>
          <p:cNvSpPr>
            <a:spLocks noChangeShapeType="1"/>
          </p:cNvSpPr>
          <p:nvPr/>
        </p:nvSpPr>
        <p:spPr bwMode="auto">
          <a:xfrm>
            <a:off x="304800" y="996457"/>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4" name="Line 10"/>
          <p:cNvSpPr>
            <a:spLocks noChangeShapeType="1"/>
          </p:cNvSpPr>
          <p:nvPr/>
        </p:nvSpPr>
        <p:spPr bwMode="auto">
          <a:xfrm>
            <a:off x="294481" y="4194189"/>
            <a:ext cx="459581"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5" name="Text Box 5"/>
          <p:cNvSpPr txBox="1">
            <a:spLocks noChangeArrowheads="1"/>
          </p:cNvSpPr>
          <p:nvPr/>
        </p:nvSpPr>
        <p:spPr bwMode="auto">
          <a:xfrm>
            <a:off x="320675" y="1808500"/>
            <a:ext cx="4232275" cy="2262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0" indent="0"/>
            <a:r>
              <a:rPr lang="en-US" sz="1400" dirty="0"/>
              <a:t>Substitute the equilibrium concentrations into the expression for </a:t>
            </a:r>
            <a:r>
              <a:rPr lang="en-US" sz="1400" i="1" dirty="0" err="1"/>
              <a:t>K</a:t>
            </a:r>
            <a:r>
              <a:rPr lang="en-US" sz="1400" baseline="-25000" dirty="0" err="1"/>
              <a:t>a</a:t>
            </a:r>
            <a:r>
              <a:rPr lang="en-US" sz="1400" baseline="-25000" dirty="0"/>
              <a:t> </a:t>
            </a:r>
            <a:r>
              <a:rPr lang="en-US" sz="1400" dirty="0"/>
              <a:t>and calculate its value.</a:t>
            </a:r>
          </a:p>
        </p:txBody>
      </p:sp>
      <p:sp>
        <p:nvSpPr>
          <p:cNvPr id="26" name="Text Box 4"/>
          <p:cNvSpPr txBox="1">
            <a:spLocks noChangeArrowheads="1"/>
          </p:cNvSpPr>
          <p:nvPr/>
        </p:nvSpPr>
        <p:spPr bwMode="auto">
          <a:xfrm>
            <a:off x="304799" y="3541501"/>
            <a:ext cx="8721969"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763" indent="-4763">
              <a:defRPr sz="1600">
                <a:solidFill>
                  <a:schemeClr val="tx1"/>
                </a:solidFill>
                <a:latin typeface="Times New Roman" pitchFamily="18" charset="0"/>
                <a:ea typeface="MS PGothic" pitchFamily="34" charset="-128"/>
              </a:defRPr>
            </a:lvl1pPr>
            <a:lvl2pPr marL="742950" indent="-285750">
              <a:defRPr sz="1600">
                <a:solidFill>
                  <a:schemeClr val="tx1"/>
                </a:solidFill>
                <a:latin typeface="Times New Roman" pitchFamily="18" charset="0"/>
                <a:ea typeface="MS PGothic" pitchFamily="34" charset="-128"/>
              </a:defRPr>
            </a:lvl2pPr>
            <a:lvl3pPr marL="1143000" indent="-228600">
              <a:defRPr sz="1600">
                <a:solidFill>
                  <a:schemeClr val="tx1"/>
                </a:solidFill>
                <a:latin typeface="Times New Roman" pitchFamily="18" charset="0"/>
                <a:ea typeface="MS PGothic" pitchFamily="34" charset="-128"/>
              </a:defRPr>
            </a:lvl3pPr>
            <a:lvl4pPr marL="1600200" indent="-228600">
              <a:defRPr sz="1600">
                <a:solidFill>
                  <a:schemeClr val="tx1"/>
                </a:solidFill>
                <a:latin typeface="Times New Roman" pitchFamily="18" charset="0"/>
                <a:ea typeface="MS PGothic" pitchFamily="34" charset="-128"/>
              </a:defRPr>
            </a:lvl4pPr>
            <a:lvl5pPr marL="2057400" indent="-228600">
              <a:defRPr sz="16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9pPr>
          </a:lstStyle>
          <a:p>
            <a:pPr>
              <a:defRPr/>
            </a:pPr>
            <a:r>
              <a:rPr lang="en-US" b="1" dirty="0">
                <a:solidFill>
                  <a:srgbClr val="0094C8"/>
                </a:solidFill>
                <a:latin typeface="Arial" pitchFamily="34" charset="0"/>
              </a:rPr>
              <a:t>For Practice 16.8</a:t>
            </a:r>
          </a:p>
          <a:p>
            <a:r>
              <a:rPr lang="en-US" sz="1400" dirty="0"/>
              <a:t>A 0.175 M weak acid solution has a pH of 3.25. Find </a:t>
            </a:r>
            <a:r>
              <a:rPr lang="en-US" sz="1400" i="1" dirty="0" err="1"/>
              <a:t>K</a:t>
            </a:r>
            <a:r>
              <a:rPr lang="en-US" sz="1400" baseline="-25000" dirty="0" err="1"/>
              <a:t>a</a:t>
            </a:r>
            <a:r>
              <a:rPr lang="en-US" sz="1400" baseline="-25000" dirty="0"/>
              <a:t> </a:t>
            </a:r>
            <a:r>
              <a:rPr lang="en-US" sz="1400" dirty="0"/>
              <a:t>for the acid.</a:t>
            </a: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9918" y="1908535"/>
            <a:ext cx="2269888" cy="1134944"/>
          </a:xfrm>
          <a:prstGeom prst="rect">
            <a:avLst/>
          </a:prstGeom>
        </p:spPr>
      </p:pic>
    </p:spTree>
    <p:extLst>
      <p:ext uri="{BB962C8B-B14F-4D97-AF65-F5344CB8AC3E}">
        <p14:creationId xmlns:p14="http://schemas.microsoft.com/office/powerpoint/2010/main" val="48507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l-GR" altLang="en-US" dirty="0">
                <a:solidFill>
                  <a:srgbClr val="0070C0"/>
                </a:solidFill>
                <a:ea typeface="+mj-ea"/>
                <a:cs typeface="Arial"/>
              </a:rPr>
              <a:t>Σχέση μεταξύ</a:t>
            </a:r>
            <a:r>
              <a:rPr lang="en-US" altLang="en-US" dirty="0">
                <a:solidFill>
                  <a:srgbClr val="0070C0"/>
                </a:solidFill>
                <a:ea typeface="+mj-ea"/>
                <a:cs typeface="Arial"/>
              </a:rPr>
              <a:t>[H</a:t>
            </a:r>
            <a:r>
              <a:rPr lang="en-US" altLang="en-US" baseline="-25000" dirty="0">
                <a:solidFill>
                  <a:srgbClr val="0070C0"/>
                </a:solidFill>
                <a:ea typeface="+mj-ea"/>
                <a:cs typeface="Arial"/>
              </a:rPr>
              <a:t>3</a:t>
            </a:r>
            <a:r>
              <a:rPr lang="en-US" altLang="en-US" dirty="0">
                <a:solidFill>
                  <a:srgbClr val="0070C0"/>
                </a:solidFill>
                <a:ea typeface="+mj-ea"/>
                <a:cs typeface="Arial"/>
              </a:rPr>
              <a:t>O</a:t>
            </a:r>
            <a:r>
              <a:rPr lang="en-US" altLang="en-US" baseline="30000" dirty="0">
                <a:solidFill>
                  <a:srgbClr val="0070C0"/>
                </a:solidFill>
                <a:ea typeface="+mj-ea"/>
                <a:cs typeface="Arial"/>
              </a:rPr>
              <a:t>+</a:t>
            </a:r>
            <a:r>
              <a:rPr lang="en-US" altLang="en-US" dirty="0">
                <a:solidFill>
                  <a:srgbClr val="0070C0"/>
                </a:solidFill>
                <a:ea typeface="+mj-ea"/>
                <a:cs typeface="Arial"/>
              </a:rPr>
              <a:t>]</a:t>
            </a:r>
            <a:r>
              <a:rPr lang="en-US" altLang="en-US" baseline="-25000" dirty="0" err="1">
                <a:solidFill>
                  <a:srgbClr val="0070C0"/>
                </a:solidFill>
                <a:ea typeface="+mj-ea"/>
                <a:cs typeface="Arial"/>
              </a:rPr>
              <a:t>equil</a:t>
            </a:r>
            <a:r>
              <a:rPr lang="en-US" altLang="en-US" dirty="0">
                <a:solidFill>
                  <a:srgbClr val="0070C0"/>
                </a:solidFill>
                <a:ea typeface="+mj-ea"/>
                <a:cs typeface="Arial"/>
              </a:rPr>
              <a:t> and [HA]</a:t>
            </a:r>
            <a:r>
              <a:rPr lang="en-US" altLang="en-US" baseline="-25000" dirty="0" err="1">
                <a:solidFill>
                  <a:srgbClr val="0070C0"/>
                </a:solidFill>
                <a:ea typeface="+mj-ea"/>
                <a:cs typeface="Arial"/>
              </a:rPr>
              <a:t>init</a:t>
            </a:r>
            <a:endParaRPr lang="en-US" altLang="en-US" dirty="0">
              <a:solidFill>
                <a:srgbClr val="0070C0"/>
              </a:solidFill>
              <a:ea typeface="+mj-ea"/>
              <a:cs typeface="Arial"/>
            </a:endParaRPr>
          </a:p>
        </p:txBody>
      </p:sp>
      <p:sp>
        <p:nvSpPr>
          <p:cNvPr id="12" name="Rectangle 3"/>
          <p:cNvSpPr>
            <a:spLocks noGrp="1" noChangeArrowheads="1"/>
          </p:cNvSpPr>
          <p:nvPr>
            <p:ph idx="1"/>
          </p:nvPr>
        </p:nvSpPr>
        <p:spPr>
          <a:xfrm>
            <a:off x="343877" y="1029921"/>
            <a:ext cx="8313738" cy="2308324"/>
          </a:xfrm>
        </p:spPr>
        <p:txBody>
          <a:bodyPr/>
          <a:lstStyle/>
          <a:p>
            <a:pPr eaLnBrk="1" hangingPunct="1">
              <a:lnSpc>
                <a:spcPct val="95000"/>
              </a:lnSpc>
              <a:spcBef>
                <a:spcPct val="15000"/>
              </a:spcBef>
            </a:pPr>
            <a:r>
              <a:rPr lang="el-GR" altLang="en-US" sz="2400" dirty="0"/>
              <a:t>Η αύξηση της αρχικής συγκέντρωσης του οξέος οδηγεί σε αύξηση του [H3O+] στην ισορροπία.</a:t>
            </a:r>
            <a:endParaRPr lang="en-US" altLang="en-US" sz="2400" dirty="0"/>
          </a:p>
          <a:p>
            <a:pPr eaLnBrk="1" hangingPunct="1">
              <a:lnSpc>
                <a:spcPct val="95000"/>
              </a:lnSpc>
              <a:spcBef>
                <a:spcPct val="15000"/>
              </a:spcBef>
            </a:pPr>
            <a:r>
              <a:rPr lang="el-GR" altLang="en-US" sz="2400" dirty="0"/>
              <a:t>Η αύξηση της αρχικής συγκέντρωσης του οξέος οδηγεί σε μειωμένο ποσοστό ιονισμού.</a:t>
            </a:r>
          </a:p>
          <a:p>
            <a:pPr eaLnBrk="1" hangingPunct="1">
              <a:lnSpc>
                <a:spcPct val="95000"/>
              </a:lnSpc>
              <a:spcBef>
                <a:spcPct val="15000"/>
              </a:spcBef>
            </a:pPr>
            <a:r>
              <a:rPr lang="el-GR" altLang="en-US" sz="2400" dirty="0"/>
              <a:t>Αυτό σημαίνει ότι η αύξηση της συγκέντρωσης [H3O+] είναι πιο αργή από την αύξηση της συγκέντρωσης οξέος.</a:t>
            </a:r>
            <a:endParaRPr lang="en-US" altLang="en-US" sz="2400" dirty="0"/>
          </a:p>
        </p:txBody>
      </p:sp>
      <p:grpSp>
        <p:nvGrpSpPr>
          <p:cNvPr id="13" name="Group 12"/>
          <p:cNvGrpSpPr>
            <a:grpSpLocks/>
          </p:cNvGrpSpPr>
          <p:nvPr/>
        </p:nvGrpSpPr>
        <p:grpSpPr bwMode="auto">
          <a:xfrm>
            <a:off x="1791376" y="4985971"/>
            <a:ext cx="5518150" cy="938515"/>
            <a:chOff x="2540789" y="2917059"/>
            <a:chExt cx="5522058" cy="938385"/>
          </a:xfrm>
        </p:grpSpPr>
        <p:sp>
          <p:nvSpPr>
            <p:cNvPr id="18" name="TextBox 2"/>
            <p:cNvSpPr txBox="1">
              <a:spLocks noChangeArrowheads="1"/>
            </p:cNvSpPr>
            <p:nvPr/>
          </p:nvSpPr>
          <p:spPr bwMode="auto">
            <a:xfrm>
              <a:off x="4116955" y="3163008"/>
              <a:ext cx="3945892" cy="46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r>
                <a:rPr lang="en-US" altLang="en-US" sz="2400" b="1">
                  <a:solidFill>
                    <a:srgbClr val="3333CC"/>
                  </a:solidFill>
                </a:rPr>
                <a:t>× 100 = percent ionization</a:t>
              </a:r>
            </a:p>
          </p:txBody>
        </p:sp>
        <p:sp>
          <p:nvSpPr>
            <p:cNvPr id="19" name="TextBox 6"/>
            <p:cNvSpPr txBox="1">
              <a:spLocks noChangeArrowheads="1"/>
            </p:cNvSpPr>
            <p:nvPr/>
          </p:nvSpPr>
          <p:spPr bwMode="auto">
            <a:xfrm>
              <a:off x="2540789" y="2917059"/>
              <a:ext cx="1565719" cy="46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a:r>
                <a:rPr lang="en-US" altLang="en-US" sz="2400" b="1">
                  <a:solidFill>
                    <a:srgbClr val="3333CC"/>
                  </a:solidFill>
                </a:rPr>
                <a:t>[H</a:t>
              </a:r>
              <a:r>
                <a:rPr lang="en-US" altLang="en-US" sz="2400" b="1" baseline="-25000">
                  <a:solidFill>
                    <a:srgbClr val="3333CC"/>
                  </a:solidFill>
                </a:rPr>
                <a:t>3</a:t>
              </a:r>
              <a:r>
                <a:rPr lang="en-US" altLang="en-US" sz="2400" b="1">
                  <a:solidFill>
                    <a:srgbClr val="3333CC"/>
                  </a:solidFill>
                </a:rPr>
                <a:t>O]</a:t>
              </a:r>
              <a:r>
                <a:rPr lang="en-US" altLang="en-US" sz="2400" b="1" baseline="30000">
                  <a:solidFill>
                    <a:srgbClr val="3333CC"/>
                  </a:solidFill>
                </a:rPr>
                <a:t>+</a:t>
              </a:r>
              <a:r>
                <a:rPr lang="en-US" altLang="en-US" sz="2400" b="1" baseline="-25000">
                  <a:solidFill>
                    <a:srgbClr val="3333CC"/>
                  </a:solidFill>
                </a:rPr>
                <a:t>equil</a:t>
              </a:r>
              <a:endParaRPr lang="en-US" altLang="en-US" sz="2400" b="1" i="1" baseline="-25000">
                <a:solidFill>
                  <a:srgbClr val="3333CC"/>
                </a:solidFill>
              </a:endParaRPr>
            </a:p>
          </p:txBody>
        </p:sp>
        <p:sp>
          <p:nvSpPr>
            <p:cNvPr id="20" name="TextBox 7"/>
            <p:cNvSpPr txBox="1">
              <a:spLocks noChangeArrowheads="1"/>
            </p:cNvSpPr>
            <p:nvPr/>
          </p:nvSpPr>
          <p:spPr bwMode="auto">
            <a:xfrm>
              <a:off x="2749851" y="3393843"/>
              <a:ext cx="1145676" cy="46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a:r>
                <a:rPr lang="en-US" altLang="en-US" sz="2400" b="1">
                  <a:solidFill>
                    <a:srgbClr val="3333CC"/>
                  </a:solidFill>
                </a:rPr>
                <a:t>[HA]</a:t>
              </a:r>
              <a:r>
                <a:rPr lang="en-US" altLang="en-US" sz="2400" b="1" baseline="-25000">
                  <a:solidFill>
                    <a:srgbClr val="3333CC"/>
                  </a:solidFill>
                </a:rPr>
                <a:t>init</a:t>
              </a:r>
              <a:endParaRPr lang="en-US" altLang="en-US" sz="2400" b="1" i="1" baseline="-25000">
                <a:solidFill>
                  <a:srgbClr val="3333CC"/>
                </a:solidFill>
              </a:endParaRPr>
            </a:p>
          </p:txBody>
        </p:sp>
        <p:cxnSp>
          <p:nvCxnSpPr>
            <p:cNvPr id="21" name="Straight Connector 5"/>
            <p:cNvCxnSpPr>
              <a:cxnSpLocks noChangeShapeType="1"/>
            </p:cNvCxnSpPr>
            <p:nvPr/>
          </p:nvCxnSpPr>
          <p:spPr bwMode="auto">
            <a:xfrm>
              <a:off x="2540789" y="3393841"/>
              <a:ext cx="1565719" cy="0"/>
            </a:xfrm>
            <a:prstGeom prst="line">
              <a:avLst/>
            </a:prstGeom>
            <a:noFill/>
            <a:ln w="31750" algn="ctr">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2508798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492443"/>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sz="2600" dirty="0">
                <a:solidFill>
                  <a:srgbClr val="0070C0"/>
                </a:solidFill>
                <a:ea typeface="+mj-ea"/>
                <a:cs typeface="Arial"/>
              </a:rPr>
              <a:t>Practice Problem: Percent Ionization of a Weak Acid</a:t>
            </a:r>
          </a:p>
        </p:txBody>
      </p:sp>
      <p:sp>
        <p:nvSpPr>
          <p:cNvPr id="10" name="Line 2"/>
          <p:cNvSpPr>
            <a:spLocks noChangeShapeType="1"/>
          </p:cNvSpPr>
          <p:nvPr/>
        </p:nvSpPr>
        <p:spPr bwMode="auto">
          <a:xfrm>
            <a:off x="315913" y="1421789"/>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 name="Rectangle 3"/>
          <p:cNvSpPr>
            <a:spLocks noChangeArrowheads="1"/>
          </p:cNvSpPr>
          <p:nvPr/>
        </p:nvSpPr>
        <p:spPr bwMode="auto">
          <a:xfrm>
            <a:off x="319088" y="677214"/>
            <a:ext cx="831850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defRPr/>
            </a:pPr>
            <a:r>
              <a:rPr lang="en-US" sz="2000" b="1" dirty="0">
                <a:solidFill>
                  <a:srgbClr val="0094C8"/>
                </a:solidFill>
                <a:latin typeface="Arial" charset="0"/>
                <a:ea typeface="ＭＳ Ｐゴシック" charset="0"/>
                <a:cs typeface="ＭＳ Ｐゴシック" charset="0"/>
              </a:rPr>
              <a:t>Example 16.9</a:t>
            </a:r>
            <a:r>
              <a:rPr lang="en-US" sz="2000" b="1" dirty="0">
                <a:solidFill>
                  <a:srgbClr val="4C4BE5"/>
                </a:solidFill>
                <a:latin typeface="Arial" charset="0"/>
                <a:ea typeface="ＭＳ Ｐゴシック" charset="0"/>
                <a:cs typeface="ＭＳ Ｐゴシック" charset="0"/>
              </a:rPr>
              <a:t>	</a:t>
            </a:r>
            <a:r>
              <a:rPr lang="en-US" sz="2000" b="1" dirty="0">
                <a:latin typeface="Arial" charset="0"/>
                <a:ea typeface="ＭＳ Ｐゴシック" charset="0"/>
                <a:cs typeface="ＭＳ Ｐゴシック" charset="0"/>
              </a:rPr>
              <a:t>Finding the Percent Ionization of a Weak Acid</a:t>
            </a:r>
          </a:p>
        </p:txBody>
      </p:sp>
      <p:sp>
        <p:nvSpPr>
          <p:cNvPr id="14" name="Line 7"/>
          <p:cNvSpPr>
            <a:spLocks noChangeShapeType="1"/>
          </p:cNvSpPr>
          <p:nvPr/>
        </p:nvSpPr>
        <p:spPr bwMode="auto">
          <a:xfrm>
            <a:off x="304800" y="602270"/>
            <a:ext cx="0" cy="5821088"/>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5" name="Text Box 8"/>
          <p:cNvSpPr txBox="1">
            <a:spLocks noChangeArrowheads="1"/>
          </p:cNvSpPr>
          <p:nvPr/>
        </p:nvSpPr>
        <p:spPr bwMode="auto">
          <a:xfrm>
            <a:off x="323850" y="1022816"/>
            <a:ext cx="8458200" cy="323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228600" indent="-228600">
              <a:defRPr/>
            </a:pPr>
            <a:r>
              <a:rPr lang="en-US" sz="1400" dirty="0"/>
              <a:t>Find the percent ionization of a 2.5 M HNO</a:t>
            </a:r>
            <a:r>
              <a:rPr lang="en-US" sz="1400" baseline="-25000" dirty="0"/>
              <a:t>2</a:t>
            </a:r>
            <a:r>
              <a:rPr lang="en-US" sz="1400" dirty="0"/>
              <a:t> solution.</a:t>
            </a:r>
          </a:p>
        </p:txBody>
      </p:sp>
      <p:sp>
        <p:nvSpPr>
          <p:cNvPr id="16" name="Line 9"/>
          <p:cNvSpPr>
            <a:spLocks noChangeShapeType="1"/>
          </p:cNvSpPr>
          <p:nvPr/>
        </p:nvSpPr>
        <p:spPr bwMode="auto">
          <a:xfrm>
            <a:off x="304800" y="621321"/>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7" name="Line 10"/>
          <p:cNvSpPr>
            <a:spLocks noChangeShapeType="1"/>
          </p:cNvSpPr>
          <p:nvPr/>
        </p:nvSpPr>
        <p:spPr bwMode="auto">
          <a:xfrm>
            <a:off x="294481" y="6423358"/>
            <a:ext cx="459581"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2" name="Text Box 5"/>
          <p:cNvSpPr txBox="1">
            <a:spLocks noChangeArrowheads="1"/>
          </p:cNvSpPr>
          <p:nvPr/>
        </p:nvSpPr>
        <p:spPr bwMode="auto">
          <a:xfrm>
            <a:off x="320675" y="1433364"/>
            <a:ext cx="8461375" cy="2262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0" indent="0">
              <a:defRPr/>
            </a:pPr>
            <a:r>
              <a:rPr lang="en-US" b="1" dirty="0">
                <a:solidFill>
                  <a:srgbClr val="0094C8"/>
                </a:solidFill>
                <a:latin typeface="Arial" charset="0"/>
                <a:ea typeface="ＭＳ Ｐゴシック" charset="0"/>
                <a:cs typeface="ＭＳ Ｐゴシック" charset="0"/>
              </a:rPr>
              <a:t>Solution</a:t>
            </a:r>
          </a:p>
          <a:p>
            <a:pPr marL="0" indent="0"/>
            <a:r>
              <a:rPr lang="en-US" sz="1400" dirty="0"/>
              <a:t>To find the percent ionization, you must find the equilibrium concentration of H</a:t>
            </a:r>
            <a:r>
              <a:rPr lang="en-US" sz="1400" baseline="-25000" dirty="0"/>
              <a:t>3</a:t>
            </a:r>
            <a:r>
              <a:rPr lang="en-US" sz="1400" dirty="0"/>
              <a:t>O</a:t>
            </a:r>
            <a:r>
              <a:rPr lang="en-US" sz="1400" baseline="30000" dirty="0"/>
              <a:t>+</a:t>
            </a:r>
            <a:r>
              <a:rPr lang="en-US" sz="1400" dirty="0"/>
              <a:t>. Follow the procedure in Example 16.5, shown in condensed form here.</a:t>
            </a:r>
          </a:p>
          <a:p>
            <a:pPr marL="0" indent="0"/>
            <a:endParaRPr lang="en-US" sz="1400" dirty="0"/>
          </a:p>
          <a:p>
            <a:pPr marL="0" indent="0"/>
            <a:endParaRPr lang="en-US" sz="1400" dirty="0"/>
          </a:p>
          <a:p>
            <a:pPr marL="0" indent="0"/>
            <a:endParaRPr lang="en-US" sz="1400" dirty="0"/>
          </a:p>
          <a:p>
            <a:pPr marL="0" indent="0"/>
            <a:endParaRPr lang="en-US" sz="1400" dirty="0"/>
          </a:p>
          <a:p>
            <a:pPr marL="0" indent="0"/>
            <a:endParaRPr lang="en-US" sz="1400" dirty="0"/>
          </a:p>
          <a:p>
            <a:pPr marL="0" indent="0"/>
            <a:endParaRPr lang="en-US" sz="1400" dirty="0"/>
          </a:p>
          <a:p>
            <a:pPr marL="0" indent="0"/>
            <a:endParaRPr lang="en-US" sz="1400" dirty="0"/>
          </a:p>
          <a:p>
            <a:pPr marL="0" indent="0"/>
            <a:endParaRPr lang="en-US" sz="1400" dirty="0"/>
          </a:p>
          <a:p>
            <a:pPr marL="0" indent="0"/>
            <a:endParaRPr lang="en-US" sz="1400" dirty="0"/>
          </a:p>
          <a:p>
            <a:pPr marL="0" indent="0">
              <a:spcBef>
                <a:spcPts val="600"/>
              </a:spcBef>
            </a:pPr>
            <a:r>
              <a:rPr lang="en-US" sz="1400" dirty="0"/>
              <a:t>Use the definition of percent ionization to calculate it. (Since the percent ionization is less than 5%, the </a:t>
            </a:r>
            <a:r>
              <a:rPr lang="en-US" sz="1400" i="1" dirty="0"/>
              <a:t>x is small </a:t>
            </a:r>
            <a:r>
              <a:rPr lang="en-US" sz="1400" dirty="0"/>
              <a:t>approximation is valid.)</a:t>
            </a:r>
          </a:p>
          <a:p>
            <a:pPr marL="0" indent="0"/>
            <a:endParaRPr lang="en-US" sz="1400" dirty="0"/>
          </a:p>
        </p:txBody>
      </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b="3594"/>
          <a:stretch/>
        </p:blipFill>
        <p:spPr>
          <a:xfrm>
            <a:off x="853342" y="2287042"/>
            <a:ext cx="3624996" cy="1709928"/>
          </a:xfrm>
          <a:prstGeom prst="rect">
            <a:avLst/>
          </a:prstGeom>
        </p:spPr>
      </p:pic>
      <p:sp>
        <p:nvSpPr>
          <p:cNvPr id="24" name="Text Box 4"/>
          <p:cNvSpPr txBox="1">
            <a:spLocks noChangeArrowheads="1"/>
          </p:cNvSpPr>
          <p:nvPr/>
        </p:nvSpPr>
        <p:spPr bwMode="auto">
          <a:xfrm>
            <a:off x="304799" y="5816971"/>
            <a:ext cx="8721969"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763" indent="-4763">
              <a:defRPr sz="1600">
                <a:solidFill>
                  <a:schemeClr val="tx1"/>
                </a:solidFill>
                <a:latin typeface="Times New Roman" pitchFamily="18" charset="0"/>
                <a:ea typeface="MS PGothic" pitchFamily="34" charset="-128"/>
              </a:defRPr>
            </a:lvl1pPr>
            <a:lvl2pPr marL="742950" indent="-285750">
              <a:defRPr sz="1600">
                <a:solidFill>
                  <a:schemeClr val="tx1"/>
                </a:solidFill>
                <a:latin typeface="Times New Roman" pitchFamily="18" charset="0"/>
                <a:ea typeface="MS PGothic" pitchFamily="34" charset="-128"/>
              </a:defRPr>
            </a:lvl2pPr>
            <a:lvl3pPr marL="1143000" indent="-228600">
              <a:defRPr sz="1600">
                <a:solidFill>
                  <a:schemeClr val="tx1"/>
                </a:solidFill>
                <a:latin typeface="Times New Roman" pitchFamily="18" charset="0"/>
                <a:ea typeface="MS PGothic" pitchFamily="34" charset="-128"/>
              </a:defRPr>
            </a:lvl3pPr>
            <a:lvl4pPr marL="1600200" indent="-228600">
              <a:defRPr sz="1600">
                <a:solidFill>
                  <a:schemeClr val="tx1"/>
                </a:solidFill>
                <a:latin typeface="Times New Roman" pitchFamily="18" charset="0"/>
                <a:ea typeface="MS PGothic" pitchFamily="34" charset="-128"/>
              </a:defRPr>
            </a:lvl4pPr>
            <a:lvl5pPr marL="2057400" indent="-228600">
              <a:defRPr sz="16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9pPr>
          </a:lstStyle>
          <a:p>
            <a:pPr>
              <a:defRPr/>
            </a:pPr>
            <a:r>
              <a:rPr lang="en-US" b="1" dirty="0">
                <a:solidFill>
                  <a:srgbClr val="0094C8"/>
                </a:solidFill>
                <a:latin typeface="Arial" pitchFamily="34" charset="0"/>
              </a:rPr>
              <a:t>For Practice 16.9</a:t>
            </a:r>
          </a:p>
          <a:p>
            <a:r>
              <a:rPr lang="en-US" sz="1400" dirty="0"/>
              <a:t>Find the percent ionization of a 0.250 M HC</a:t>
            </a:r>
            <a:r>
              <a:rPr lang="en-US" sz="1400" baseline="-25000" dirty="0"/>
              <a:t>2</a:t>
            </a:r>
            <a:r>
              <a:rPr lang="en-US" sz="1400" dirty="0"/>
              <a:t>H</a:t>
            </a:r>
            <a:r>
              <a:rPr lang="en-US" sz="1400" baseline="-25000" dirty="0"/>
              <a:t>3</a:t>
            </a:r>
            <a:r>
              <a:rPr lang="en-US" sz="1400" dirty="0"/>
              <a:t>O</a:t>
            </a:r>
            <a:r>
              <a:rPr lang="en-US" sz="1400" baseline="-25000" dirty="0"/>
              <a:t>2</a:t>
            </a:r>
            <a:r>
              <a:rPr lang="en-US" sz="1400" dirty="0"/>
              <a:t> solution.</a:t>
            </a: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3217" y="2287041"/>
            <a:ext cx="3093153" cy="1590265"/>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8130" y="4656360"/>
            <a:ext cx="3000154" cy="1048513"/>
          </a:xfrm>
          <a:prstGeom prst="rect">
            <a:avLst/>
          </a:prstGeom>
        </p:spPr>
      </p:pic>
    </p:spTree>
    <p:extLst>
      <p:ext uri="{BB962C8B-B14F-4D97-AF65-F5344CB8AC3E}">
        <p14:creationId xmlns:p14="http://schemas.microsoft.com/office/powerpoint/2010/main" val="409691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0070C0"/>
                </a:solidFill>
                <a:ea typeface="+mj-ea"/>
                <a:cs typeface="Arial"/>
              </a:rPr>
              <a:t>Finding the pH of Mixtures of Acids</a:t>
            </a:r>
            <a:endParaRPr lang="en-US" altLang="en-US" sz="2600" dirty="0">
              <a:solidFill>
                <a:srgbClr val="0070C0"/>
              </a:solidFill>
              <a:ea typeface="+mj-ea"/>
              <a:cs typeface="Arial"/>
            </a:endParaRPr>
          </a:p>
        </p:txBody>
      </p:sp>
      <p:sp>
        <p:nvSpPr>
          <p:cNvPr id="6" name="Rectangle 3"/>
          <p:cNvSpPr txBox="1">
            <a:spLocks noChangeArrowheads="1"/>
          </p:cNvSpPr>
          <p:nvPr/>
        </p:nvSpPr>
        <p:spPr bwMode="auto">
          <a:xfrm>
            <a:off x="336917" y="801688"/>
            <a:ext cx="8458200" cy="430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2800">
                <a:solidFill>
                  <a:schemeClr val="tx1"/>
                </a:solidFill>
                <a:latin typeface="+mn-lt"/>
                <a:ea typeface="ヒラギノ角ゴ Pro W3" charset="0"/>
                <a:cs typeface="+mn-cs"/>
              </a:defRPr>
            </a:lvl1pPr>
            <a:lvl2pPr marL="742950" indent="-285750" algn="l" rtl="0" eaLnBrk="0" fontAlgn="base" hangingPunct="0">
              <a:spcBef>
                <a:spcPct val="20000"/>
              </a:spcBef>
              <a:spcAft>
                <a:spcPct val="0"/>
              </a:spcAft>
              <a:buChar char="–"/>
              <a:defRPr sz="2400">
                <a:solidFill>
                  <a:schemeClr val="tx1"/>
                </a:solidFill>
                <a:latin typeface="+mn-lt"/>
                <a:ea typeface="ヒラギノ角ゴ Pro W3" charset="0"/>
              </a:defRPr>
            </a:lvl2pPr>
            <a:lvl3pPr marL="1143000" indent="-228600" algn="l" rtl="0" eaLnBrk="0" fontAlgn="base" hangingPunct="0">
              <a:spcBef>
                <a:spcPct val="20000"/>
              </a:spcBef>
              <a:spcAft>
                <a:spcPct val="0"/>
              </a:spcAft>
              <a:buChar char="•"/>
              <a:defRPr sz="2000">
                <a:solidFill>
                  <a:schemeClr val="tx1"/>
                </a:solidFill>
                <a:latin typeface="+mn-lt"/>
                <a:ea typeface="ヒラギノ角ゴ Pro W3" charset="0"/>
              </a:defRPr>
            </a:lvl3pPr>
            <a:lvl4pPr marL="1600200" indent="-228600" algn="l" rtl="0" eaLnBrk="0" fontAlgn="base" hangingPunct="0">
              <a:spcBef>
                <a:spcPct val="20000"/>
              </a:spcBef>
              <a:spcAft>
                <a:spcPct val="0"/>
              </a:spcAft>
              <a:buChar char="–"/>
              <a:defRPr sz="1800">
                <a:solidFill>
                  <a:schemeClr val="tx1"/>
                </a:solidFill>
                <a:latin typeface="+mn-lt"/>
                <a:ea typeface="ヒラギノ角ゴ Pro W3" charset="0"/>
              </a:defRPr>
            </a:lvl4pPr>
            <a:lvl5pPr marL="2057400" indent="-228600" algn="l" rtl="0" eaLnBrk="0" fontAlgn="base" hangingPunct="0">
              <a:spcBef>
                <a:spcPct val="20000"/>
              </a:spcBef>
              <a:spcAft>
                <a:spcPct val="0"/>
              </a:spcAft>
              <a:buChar char="»"/>
              <a:defRPr sz="1800">
                <a:solidFill>
                  <a:schemeClr val="tx1"/>
                </a:solidFill>
                <a:latin typeface="+mn-lt"/>
                <a:ea typeface="ヒラギノ角ゴ Pro W3" charset="0"/>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r>
              <a:rPr lang="el-GR" altLang="en-US" sz="2400" dirty="0"/>
              <a:t>Για ένα μείγμα ενός ισχυρού οξέος με ένα ασθενές οξύ, ο πλήρης ιονισμός του ισχυρού οξέος παρέχει περισσότερο από αρκετό [H3O+] για να μετατοπίσει την ισορροπία ασθενούς οξέος προς τα αριστερά τόσο μακριά ώστε το προστιθέμενο [H3O+] του ασθενούς οξέος να είναι αμελητέα.</a:t>
            </a:r>
          </a:p>
          <a:p>
            <a:endParaRPr lang="el-GR" altLang="en-US" sz="2400" dirty="0"/>
          </a:p>
          <a:p>
            <a:r>
              <a:rPr lang="el-GR" altLang="en-US" sz="2400" dirty="0"/>
              <a:t>Για μείγματα αδύναμων οξέων, γενικά πρέπει να λαμβάνετε υπόψη μόνο τα ισχυρότερα για τους ίδιους λόγους, εφόσον το ένα είναι σημαντικά ισχυρότερο από το άλλο και οι συγκεντρώσεις τους είναι παρόμοιες.</a:t>
            </a:r>
            <a:endParaRPr lang="en-US" altLang="en-US" sz="2400" dirty="0"/>
          </a:p>
        </p:txBody>
      </p:sp>
    </p:spTree>
    <p:extLst>
      <p:ext uri="{BB962C8B-B14F-4D97-AF65-F5344CB8AC3E}">
        <p14:creationId xmlns:p14="http://schemas.microsoft.com/office/powerpoint/2010/main" val="2438167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0070C0"/>
                </a:solidFill>
                <a:ea typeface="+mj-ea"/>
                <a:cs typeface="Arial"/>
              </a:rPr>
              <a:t>Hydronium Ion: H</a:t>
            </a:r>
            <a:r>
              <a:rPr lang="en-US" altLang="en-US" baseline="-25000" dirty="0">
                <a:solidFill>
                  <a:srgbClr val="0070C0"/>
                </a:solidFill>
                <a:ea typeface="+mj-ea"/>
                <a:cs typeface="Arial"/>
              </a:rPr>
              <a:t>3</a:t>
            </a:r>
            <a:r>
              <a:rPr lang="en-US" altLang="en-US" dirty="0">
                <a:solidFill>
                  <a:srgbClr val="0070C0"/>
                </a:solidFill>
                <a:ea typeface="+mj-ea"/>
                <a:cs typeface="Arial"/>
              </a:rPr>
              <a:t>O</a:t>
            </a:r>
            <a:r>
              <a:rPr lang="en-US" altLang="en-US" baseline="30000" dirty="0">
                <a:solidFill>
                  <a:srgbClr val="0070C0"/>
                </a:solidFill>
                <a:ea typeface="+mj-ea"/>
                <a:cs typeface="Arial"/>
              </a:rPr>
              <a:t>+</a:t>
            </a:r>
            <a:endParaRPr lang="en-US" dirty="0">
              <a:solidFill>
                <a:srgbClr val="0070C0"/>
              </a:solidFill>
              <a:ea typeface="ヒラギノ角ゴ Pro W3" pitchFamily="127" charset="-128"/>
              <a:cs typeface="Arial" pitchFamily="34" charset="0"/>
            </a:endParaRPr>
          </a:p>
        </p:txBody>
      </p:sp>
      <p:sp>
        <p:nvSpPr>
          <p:cNvPr id="5" name="Rectangle 3"/>
          <p:cNvSpPr>
            <a:spLocks noGrp="1" noChangeArrowheads="1"/>
          </p:cNvSpPr>
          <p:nvPr>
            <p:ph idx="1"/>
          </p:nvPr>
        </p:nvSpPr>
        <p:spPr>
          <a:xfrm>
            <a:off x="329590" y="698500"/>
            <a:ext cx="8674100" cy="4228850"/>
          </a:xfrm>
        </p:spPr>
        <p:txBody>
          <a:bodyPr/>
          <a:lstStyle/>
          <a:p>
            <a:pPr marL="0" indent="0" eaLnBrk="1" hangingPunct="1">
              <a:buNone/>
            </a:pPr>
            <a:r>
              <a:rPr lang="el-GR" altLang="en-US" dirty="0"/>
              <a:t>Τα ιόντα Η+ (πρωτόνια) που παράγονται από το οξύ είναι τόσο αντιδραστικά που δεν μπορούν να υπάρχουν στο νερό.</a:t>
            </a:r>
          </a:p>
          <a:p>
            <a:pPr marL="0" indent="0" eaLnBrk="1" hangingPunct="1">
              <a:buNone/>
            </a:pPr>
            <a:endParaRPr lang="el-GR" altLang="en-US" dirty="0"/>
          </a:p>
          <a:p>
            <a:pPr marL="0" indent="0" eaLnBrk="1" hangingPunct="1">
              <a:buNone/>
            </a:pPr>
            <a:r>
              <a:rPr lang="el-GR" altLang="en-US" dirty="0"/>
              <a:t>Αντίθετα, αντιδρούν με μόρια νερού για να παράγουν </a:t>
            </a:r>
            <a:r>
              <a:rPr lang="el-GR" altLang="en-US" dirty="0" err="1"/>
              <a:t>σύμπλοκα</a:t>
            </a:r>
            <a:r>
              <a:rPr lang="el-GR" altLang="en-US" dirty="0"/>
              <a:t> ιόντα με τον τύπο H(H2O)n+. Οι χημικοί χρησιμοποιούν συχνά το απλοποιημένο ιόν </a:t>
            </a:r>
            <a:r>
              <a:rPr lang="el-GR" altLang="en-US" dirty="0" err="1"/>
              <a:t>υδρονίου</a:t>
            </a:r>
            <a:r>
              <a:rPr lang="el-GR" altLang="en-US" dirty="0"/>
              <a:t>, H3O+, εναλλακτικά με το H+.</a:t>
            </a:r>
            <a:endParaRPr lang="en-US" altLang="en-US" dirty="0"/>
          </a:p>
          <a:p>
            <a:pPr algn="ctr" eaLnBrk="1" hangingPunct="1">
              <a:buFontTx/>
              <a:buNone/>
            </a:pPr>
            <a:r>
              <a:rPr lang="en-US" altLang="en-US" b="1" dirty="0"/>
              <a:t>H</a:t>
            </a:r>
            <a:r>
              <a:rPr lang="en-US" altLang="en-US" b="1" baseline="30000" dirty="0"/>
              <a:t>+</a:t>
            </a:r>
            <a:r>
              <a:rPr lang="en-US" altLang="en-US" b="1" dirty="0"/>
              <a:t> + H</a:t>
            </a:r>
            <a:r>
              <a:rPr lang="en-US" altLang="en-US" b="1" baseline="-25000" dirty="0"/>
              <a:t>2</a:t>
            </a:r>
            <a:r>
              <a:rPr lang="en-US" altLang="en-US" b="1" dirty="0"/>
              <a:t>O </a:t>
            </a:r>
            <a:r>
              <a:rPr lang="en-US" b="1" dirty="0">
                <a:cs typeface="Arial" pitchFamily="34" charset="0"/>
              </a:rPr>
              <a:t>→</a:t>
            </a:r>
            <a:r>
              <a:rPr lang="en-US" altLang="en-US" b="1" dirty="0">
                <a:sym typeface="Symbol" pitchFamily="18" charset="2"/>
              </a:rPr>
              <a:t> </a:t>
            </a:r>
            <a:r>
              <a:rPr lang="en-US" altLang="en-US" b="1" dirty="0">
                <a:solidFill>
                  <a:srgbClr val="3333CC"/>
                </a:solidFill>
                <a:sym typeface="Symbol" pitchFamily="18" charset="2"/>
              </a:rPr>
              <a:t>H</a:t>
            </a:r>
            <a:r>
              <a:rPr lang="en-US" altLang="en-US" b="1" baseline="-25000" dirty="0">
                <a:solidFill>
                  <a:srgbClr val="3333CC"/>
                </a:solidFill>
                <a:sym typeface="Symbol" pitchFamily="18" charset="2"/>
              </a:rPr>
              <a:t>3</a:t>
            </a:r>
            <a:r>
              <a:rPr lang="en-US" altLang="en-US" b="1" dirty="0">
                <a:solidFill>
                  <a:srgbClr val="3333CC"/>
                </a:solidFill>
                <a:sym typeface="Symbol" pitchFamily="18" charset="2"/>
              </a:rPr>
              <a:t>O</a:t>
            </a:r>
            <a:r>
              <a:rPr lang="en-US" altLang="en-US" b="1" baseline="30000" dirty="0">
                <a:solidFill>
                  <a:srgbClr val="3333CC"/>
                </a:solidFill>
                <a:sym typeface="Symbol" pitchFamily="18" charset="2"/>
              </a:rPr>
              <a:t>+</a:t>
            </a:r>
            <a:endParaRPr lang="en-US" altLang="en-US" b="1" baseline="-25000" dirty="0">
              <a:solidFill>
                <a:srgbClr val="3333CC"/>
              </a:solidFill>
              <a:sym typeface="Symbol" pitchFamily="18" charset="2"/>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802" y="4981421"/>
            <a:ext cx="7277100" cy="1333500"/>
          </a:xfrm>
          <a:prstGeom prst="rect">
            <a:avLst/>
          </a:prstGeom>
        </p:spPr>
      </p:pic>
    </p:spTree>
    <p:extLst>
      <p:ext uri="{BB962C8B-B14F-4D97-AF65-F5344CB8AC3E}">
        <p14:creationId xmlns:p14="http://schemas.microsoft.com/office/powerpoint/2010/main" val="6252652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0070C0"/>
                </a:solidFill>
                <a:ea typeface="+mj-ea"/>
                <a:cs typeface="Arial"/>
              </a:rPr>
              <a:t>Practice Problem: Mixtures of Weak Acids</a:t>
            </a:r>
            <a:endParaRPr lang="en-US" altLang="en-US" sz="2600" dirty="0">
              <a:solidFill>
                <a:srgbClr val="0070C0"/>
              </a:solidFill>
              <a:ea typeface="+mj-ea"/>
              <a:cs typeface="Arial"/>
            </a:endParaRPr>
          </a:p>
        </p:txBody>
      </p:sp>
      <p:sp>
        <p:nvSpPr>
          <p:cNvPr id="4" name="Line 2"/>
          <p:cNvSpPr>
            <a:spLocks noChangeShapeType="1"/>
          </p:cNvSpPr>
          <p:nvPr/>
        </p:nvSpPr>
        <p:spPr bwMode="auto">
          <a:xfrm>
            <a:off x="315913" y="1328005"/>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Rectangle 3"/>
          <p:cNvSpPr>
            <a:spLocks noChangeArrowheads="1"/>
          </p:cNvSpPr>
          <p:nvPr/>
        </p:nvSpPr>
        <p:spPr bwMode="auto">
          <a:xfrm>
            <a:off x="319088" y="583430"/>
            <a:ext cx="831850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tabLst>
                <a:tab pos="2001838" algn="l"/>
              </a:tabLst>
              <a:defRPr/>
            </a:pPr>
            <a:r>
              <a:rPr lang="en-US" sz="2000" b="1" dirty="0">
                <a:solidFill>
                  <a:srgbClr val="0094C8"/>
                </a:solidFill>
                <a:latin typeface="Arial" charset="0"/>
                <a:ea typeface="ＭＳ Ｐゴシック" charset="0"/>
                <a:cs typeface="ＭＳ Ｐゴシック" charset="0"/>
              </a:rPr>
              <a:t>Example 16.10</a:t>
            </a:r>
            <a:r>
              <a:rPr lang="en-US" sz="2000" b="1" dirty="0">
                <a:solidFill>
                  <a:srgbClr val="4C4BE5"/>
                </a:solidFill>
                <a:latin typeface="Arial" charset="0"/>
                <a:ea typeface="ＭＳ Ｐゴシック" charset="0"/>
                <a:cs typeface="ＭＳ Ｐゴシック" charset="0"/>
              </a:rPr>
              <a:t>	</a:t>
            </a:r>
            <a:r>
              <a:rPr lang="en-US" sz="2000" b="1" dirty="0">
                <a:latin typeface="Arial" charset="0"/>
                <a:ea typeface="ＭＳ Ｐゴシック" charset="0"/>
                <a:cs typeface="ＭＳ Ｐゴシック" charset="0"/>
              </a:rPr>
              <a:t>Mixtures of Weak Acids</a:t>
            </a:r>
          </a:p>
        </p:txBody>
      </p:sp>
      <p:sp>
        <p:nvSpPr>
          <p:cNvPr id="7" name="Line 7"/>
          <p:cNvSpPr>
            <a:spLocks noChangeShapeType="1"/>
          </p:cNvSpPr>
          <p:nvPr/>
        </p:nvSpPr>
        <p:spPr bwMode="auto">
          <a:xfrm>
            <a:off x="304800" y="508486"/>
            <a:ext cx="0" cy="5821088"/>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8" name="Text Box 8"/>
          <p:cNvSpPr txBox="1">
            <a:spLocks noChangeArrowheads="1"/>
          </p:cNvSpPr>
          <p:nvPr/>
        </p:nvSpPr>
        <p:spPr bwMode="auto">
          <a:xfrm>
            <a:off x="323850" y="929032"/>
            <a:ext cx="8458200" cy="323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228600" indent="-228600">
              <a:defRPr/>
            </a:pPr>
            <a:r>
              <a:rPr lang="en-US" sz="1400" dirty="0"/>
              <a:t>Find the pH of a mixture that is 0.300 M in HF and 0.100 M in </a:t>
            </a:r>
            <a:r>
              <a:rPr lang="en-US" sz="1400" dirty="0" err="1"/>
              <a:t>HClO</a:t>
            </a:r>
            <a:r>
              <a:rPr lang="en-US" sz="1400" dirty="0"/>
              <a:t>.</a:t>
            </a:r>
          </a:p>
        </p:txBody>
      </p:sp>
      <p:sp>
        <p:nvSpPr>
          <p:cNvPr id="9" name="Line 9"/>
          <p:cNvSpPr>
            <a:spLocks noChangeShapeType="1"/>
          </p:cNvSpPr>
          <p:nvPr/>
        </p:nvSpPr>
        <p:spPr bwMode="auto">
          <a:xfrm>
            <a:off x="304800" y="527537"/>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0" name="Line 10"/>
          <p:cNvSpPr>
            <a:spLocks noChangeShapeType="1"/>
          </p:cNvSpPr>
          <p:nvPr/>
        </p:nvSpPr>
        <p:spPr bwMode="auto">
          <a:xfrm>
            <a:off x="294481" y="6329574"/>
            <a:ext cx="459581"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1" name="Text Box 5"/>
          <p:cNvSpPr txBox="1">
            <a:spLocks noChangeArrowheads="1"/>
          </p:cNvSpPr>
          <p:nvPr/>
        </p:nvSpPr>
        <p:spPr bwMode="auto">
          <a:xfrm>
            <a:off x="320675" y="1339581"/>
            <a:ext cx="8730728" cy="1232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0" indent="0">
              <a:defRPr/>
            </a:pPr>
            <a:r>
              <a:rPr lang="en-US" b="1" dirty="0">
                <a:solidFill>
                  <a:srgbClr val="0094C8"/>
                </a:solidFill>
                <a:latin typeface="Arial" charset="0"/>
                <a:ea typeface="ＭＳ Ｐゴシック" charset="0"/>
                <a:cs typeface="ＭＳ Ｐゴシック" charset="0"/>
              </a:rPr>
              <a:t>Solution</a:t>
            </a:r>
          </a:p>
          <a:p>
            <a:pPr marL="0" indent="0"/>
            <a:r>
              <a:rPr lang="el-GR" sz="1400" dirty="0"/>
              <a:t>Οι τρεις πιθανές πηγές ιόντων H3O+ είναι τα HF, </a:t>
            </a:r>
            <a:r>
              <a:rPr lang="el-GR" sz="1400" dirty="0" err="1"/>
              <a:t>HClO</a:t>
            </a:r>
            <a:r>
              <a:rPr lang="el-GR" sz="1400" dirty="0"/>
              <a:t> και H2O. Να γράψετε τις εξισώσεις ιονισμού για τις τρεις πηγές και τις αντίστοιχες σταθερές ισορροπίας τους. Επειδή η σταθερά ισορροπίας για τον ιονισμό του HF είναι περίπου 24.000 φορές μεγαλύτερη από αυτή για τον ιονισμό του </a:t>
            </a:r>
            <a:r>
              <a:rPr lang="el-GR" sz="1400" dirty="0" err="1"/>
              <a:t>HClO</a:t>
            </a:r>
            <a:r>
              <a:rPr lang="el-GR" sz="1400" dirty="0"/>
              <a:t>, η συμβολή του HF στο [H3O+] είναι η μεγαλύτερη. Μπορείτε επομένως να υπολογίσετε το [H3O+] που σχηματίζεται μόνο από HF και να παραμελήσετε τις άλλες δύο πιθανές πηγές H3O+.</a:t>
            </a:r>
            <a:endParaRPr lang="en-US" sz="1400" dirty="0"/>
          </a:p>
          <a:p>
            <a:pPr marL="1377950" indent="0"/>
            <a:r>
              <a:rPr lang="pt-BR" sz="1400" dirty="0"/>
              <a:t>HF(</a:t>
            </a:r>
            <a:r>
              <a:rPr lang="pt-BR" sz="1400" i="1" dirty="0"/>
              <a:t>aq</a:t>
            </a:r>
            <a:r>
              <a:rPr lang="pt-BR" sz="1400" dirty="0"/>
              <a:t>) + H</a:t>
            </a:r>
            <a:r>
              <a:rPr lang="pt-BR" sz="1400" baseline="-25000" dirty="0"/>
              <a:t>2</a:t>
            </a:r>
            <a:r>
              <a:rPr lang="pt-BR" sz="1400" dirty="0"/>
              <a:t>O(</a:t>
            </a:r>
            <a:r>
              <a:rPr lang="pt-BR" sz="1400" i="1" dirty="0"/>
              <a:t>l</a:t>
            </a:r>
            <a:r>
              <a:rPr lang="pt-BR" sz="1400" dirty="0"/>
              <a:t>)          </a:t>
            </a:r>
            <a:r>
              <a:rPr lang="en-US" sz="1400" dirty="0"/>
              <a:t>H</a:t>
            </a:r>
            <a:r>
              <a:rPr lang="en-US" sz="1400" baseline="-25000" dirty="0"/>
              <a:t>3</a:t>
            </a:r>
            <a:r>
              <a:rPr lang="en-US" sz="1400" dirty="0"/>
              <a:t>O</a:t>
            </a:r>
            <a:r>
              <a:rPr lang="en-US" sz="1400" baseline="30000" dirty="0"/>
              <a:t>+</a:t>
            </a:r>
            <a:r>
              <a:rPr lang="pt-BR" sz="1400" dirty="0"/>
              <a:t>(</a:t>
            </a:r>
            <a:r>
              <a:rPr lang="pt-BR" sz="1400" i="1" dirty="0"/>
              <a:t>aq</a:t>
            </a:r>
            <a:r>
              <a:rPr lang="pt-BR" sz="1400" dirty="0"/>
              <a:t>) + F</a:t>
            </a:r>
            <a:r>
              <a:rPr lang="pt-BR" sz="1400" baseline="30000" dirty="0"/>
              <a:t>–</a:t>
            </a:r>
            <a:r>
              <a:rPr lang="pt-BR" sz="1400" dirty="0"/>
              <a:t>(</a:t>
            </a:r>
            <a:r>
              <a:rPr lang="pt-BR" sz="1400" i="1" dirty="0"/>
              <a:t>aq</a:t>
            </a:r>
            <a:r>
              <a:rPr lang="pt-BR" sz="1400" dirty="0"/>
              <a:t>) 		</a:t>
            </a:r>
            <a:r>
              <a:rPr lang="en-US" sz="1400" i="1" dirty="0"/>
              <a:t> </a:t>
            </a:r>
            <a:r>
              <a:rPr lang="en-US" sz="1400" i="1" dirty="0" err="1"/>
              <a:t>K</a:t>
            </a:r>
            <a:r>
              <a:rPr lang="en-US" sz="1400" baseline="-25000" dirty="0" err="1"/>
              <a:t>a</a:t>
            </a:r>
            <a:r>
              <a:rPr lang="en-US" sz="1400" baseline="-25000" dirty="0"/>
              <a:t> </a:t>
            </a:r>
            <a:r>
              <a:rPr lang="pt-BR" sz="1400" dirty="0"/>
              <a:t>= 6.8 × 10</a:t>
            </a:r>
            <a:r>
              <a:rPr lang="pt-BR" sz="1400" baseline="30000" dirty="0"/>
              <a:t>–4</a:t>
            </a:r>
          </a:p>
          <a:p>
            <a:pPr marL="1377950" indent="0"/>
            <a:r>
              <a:rPr lang="pt-BR" sz="1400" dirty="0"/>
              <a:t>HClO(</a:t>
            </a:r>
            <a:r>
              <a:rPr lang="pt-BR" sz="1400" i="1" dirty="0"/>
              <a:t>aq</a:t>
            </a:r>
            <a:r>
              <a:rPr lang="pt-BR" sz="1400" dirty="0"/>
              <a:t>) + H</a:t>
            </a:r>
            <a:r>
              <a:rPr lang="pt-BR" sz="1400" baseline="-25000" dirty="0"/>
              <a:t>2</a:t>
            </a:r>
            <a:r>
              <a:rPr lang="pt-BR" sz="1400" dirty="0"/>
              <a:t>O(</a:t>
            </a:r>
            <a:r>
              <a:rPr lang="pt-BR" sz="1400" i="1" dirty="0"/>
              <a:t>l</a:t>
            </a:r>
            <a:r>
              <a:rPr lang="pt-BR" sz="1400" dirty="0"/>
              <a:t>)          </a:t>
            </a:r>
            <a:r>
              <a:rPr lang="en-US" sz="1400" dirty="0"/>
              <a:t>H</a:t>
            </a:r>
            <a:r>
              <a:rPr lang="en-US" sz="1400" baseline="-25000" dirty="0"/>
              <a:t>3</a:t>
            </a:r>
            <a:r>
              <a:rPr lang="en-US" sz="1400" dirty="0"/>
              <a:t>O</a:t>
            </a:r>
            <a:r>
              <a:rPr lang="en-US" sz="1400" baseline="30000" dirty="0"/>
              <a:t>+</a:t>
            </a:r>
            <a:r>
              <a:rPr lang="pt-BR" sz="1400" dirty="0"/>
              <a:t>(</a:t>
            </a:r>
            <a:r>
              <a:rPr lang="pt-BR" sz="1400" i="1" dirty="0"/>
              <a:t>aq</a:t>
            </a:r>
            <a:r>
              <a:rPr lang="pt-BR" sz="1400" dirty="0"/>
              <a:t>) + ClO</a:t>
            </a:r>
            <a:r>
              <a:rPr lang="pt-BR" sz="1400" baseline="30000" dirty="0"/>
              <a:t>–</a:t>
            </a:r>
            <a:r>
              <a:rPr lang="pt-BR" sz="1400" dirty="0"/>
              <a:t>(</a:t>
            </a:r>
            <a:r>
              <a:rPr lang="pt-BR" sz="1400" i="1" dirty="0"/>
              <a:t>aq</a:t>
            </a:r>
            <a:r>
              <a:rPr lang="pt-BR" sz="1400" dirty="0"/>
              <a:t>) 	</a:t>
            </a:r>
            <a:r>
              <a:rPr lang="en-US" sz="1400" i="1" dirty="0"/>
              <a:t> </a:t>
            </a:r>
            <a:r>
              <a:rPr lang="en-US" sz="1400" i="1" dirty="0" err="1"/>
              <a:t>K</a:t>
            </a:r>
            <a:r>
              <a:rPr lang="en-US" sz="1400" baseline="-25000" dirty="0" err="1"/>
              <a:t>a</a:t>
            </a:r>
            <a:r>
              <a:rPr lang="en-US" sz="1400" baseline="-25000" dirty="0"/>
              <a:t> </a:t>
            </a:r>
            <a:r>
              <a:rPr lang="pt-BR" sz="1400" dirty="0"/>
              <a:t>= 2.9 × 10</a:t>
            </a:r>
            <a:r>
              <a:rPr lang="pt-BR" sz="1400" baseline="30000" dirty="0"/>
              <a:t>–8</a:t>
            </a:r>
            <a:endParaRPr lang="pt-BR" sz="1400" dirty="0"/>
          </a:p>
          <a:p>
            <a:pPr marL="1377950" indent="0"/>
            <a:r>
              <a:rPr lang="pt-BR" sz="1400" dirty="0"/>
              <a:t>H</a:t>
            </a:r>
            <a:r>
              <a:rPr lang="pt-BR" sz="1400" baseline="-25000" dirty="0"/>
              <a:t>2</a:t>
            </a:r>
            <a:r>
              <a:rPr lang="pt-BR" sz="1400" dirty="0"/>
              <a:t>O(</a:t>
            </a:r>
            <a:r>
              <a:rPr lang="pt-BR" sz="1400" i="1" dirty="0"/>
              <a:t>l</a:t>
            </a:r>
            <a:r>
              <a:rPr lang="pt-BR" sz="1400" dirty="0"/>
              <a:t>) + H</a:t>
            </a:r>
            <a:r>
              <a:rPr lang="pt-BR" sz="1400" baseline="-25000" dirty="0"/>
              <a:t>2</a:t>
            </a:r>
            <a:r>
              <a:rPr lang="pt-BR" sz="1400" dirty="0"/>
              <a:t>O(</a:t>
            </a:r>
            <a:r>
              <a:rPr lang="pt-BR" sz="1400" i="1" dirty="0"/>
              <a:t>l</a:t>
            </a:r>
            <a:r>
              <a:rPr lang="pt-BR" sz="1400" dirty="0"/>
              <a:t>)          </a:t>
            </a:r>
            <a:r>
              <a:rPr lang="en-US" sz="1400" dirty="0"/>
              <a:t>H</a:t>
            </a:r>
            <a:r>
              <a:rPr lang="en-US" sz="1400" baseline="-25000" dirty="0"/>
              <a:t>3</a:t>
            </a:r>
            <a:r>
              <a:rPr lang="en-US" sz="1400" dirty="0"/>
              <a:t>O</a:t>
            </a:r>
            <a:r>
              <a:rPr lang="en-US" sz="1400" baseline="30000" dirty="0"/>
              <a:t>+</a:t>
            </a:r>
            <a:r>
              <a:rPr lang="pt-BR" sz="1400" dirty="0"/>
              <a:t>(</a:t>
            </a:r>
            <a:r>
              <a:rPr lang="pt-BR" sz="1400" i="1" dirty="0"/>
              <a:t>aq</a:t>
            </a:r>
            <a:r>
              <a:rPr lang="pt-BR" sz="1400" dirty="0"/>
              <a:t>) + OH</a:t>
            </a:r>
            <a:r>
              <a:rPr lang="pt-BR" sz="1400" baseline="30000" dirty="0"/>
              <a:t>–</a:t>
            </a:r>
            <a:r>
              <a:rPr lang="pt-BR" sz="1400" i="1" dirty="0"/>
              <a:t>aq</a:t>
            </a:r>
            <a:r>
              <a:rPr lang="pt-BR" sz="1400" dirty="0"/>
              <a:t>) 		</a:t>
            </a:r>
            <a:r>
              <a:rPr lang="pt-BR" sz="1400" i="1" dirty="0"/>
              <a:t>K</a:t>
            </a:r>
            <a:r>
              <a:rPr lang="pt-BR" sz="1400" baseline="-25000" dirty="0"/>
              <a:t>w</a:t>
            </a:r>
            <a:r>
              <a:rPr lang="pt-BR" sz="1400" dirty="0"/>
              <a:t> = 1.0 × 10</a:t>
            </a:r>
            <a:r>
              <a:rPr lang="pt-BR" sz="1400" baseline="30000" dirty="0"/>
              <a:t>–14</a:t>
            </a:r>
            <a:endParaRPr lang="pt-BR" sz="1400" dirty="0"/>
          </a:p>
          <a:p>
            <a:pPr marL="1377950" indent="0"/>
            <a:endParaRPr lang="pt-BR" sz="1400" dirty="0"/>
          </a:p>
          <a:p>
            <a:pPr marL="0" indent="0"/>
            <a:r>
              <a:rPr lang="en-US" sz="1400" dirty="0"/>
              <a:t>Write the balanced equation for the ionization of HF and use it as a guide to prepare an ICE table.</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b="3933"/>
          <a:stretch/>
        </p:blipFill>
        <p:spPr>
          <a:xfrm>
            <a:off x="2384736" y="4023287"/>
            <a:ext cx="4336428" cy="1874660"/>
          </a:xfrm>
          <a:prstGeom prst="rect">
            <a:avLst/>
          </a:prstGeom>
        </p:spPr>
      </p:pic>
      <p:pic>
        <p:nvPicPr>
          <p:cNvPr id="13" name="Picture 12" descr="15_4double arrow.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6761" y="2753170"/>
            <a:ext cx="357124" cy="117475"/>
          </a:xfrm>
          <a:prstGeom prst="rect">
            <a:avLst/>
          </a:prstGeom>
        </p:spPr>
      </p:pic>
      <p:pic>
        <p:nvPicPr>
          <p:cNvPr id="14" name="Picture 13" descr="15_4double arrow.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7036" y="2963445"/>
            <a:ext cx="357124" cy="117475"/>
          </a:xfrm>
          <a:prstGeom prst="rect">
            <a:avLst/>
          </a:prstGeom>
        </p:spPr>
      </p:pic>
      <p:pic>
        <p:nvPicPr>
          <p:cNvPr id="15" name="Picture 14" descr="15_4double arrow.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2386" y="3183370"/>
            <a:ext cx="357124" cy="117475"/>
          </a:xfrm>
          <a:prstGeom prst="rect">
            <a:avLst/>
          </a:prstGeom>
        </p:spPr>
      </p:pic>
    </p:spTree>
    <p:extLst>
      <p:ext uri="{BB962C8B-B14F-4D97-AF65-F5344CB8AC3E}">
        <p14:creationId xmlns:p14="http://schemas.microsoft.com/office/powerpoint/2010/main" val="96341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0070C0"/>
                </a:solidFill>
                <a:ea typeface="+mj-ea"/>
                <a:cs typeface="Arial"/>
              </a:rPr>
              <a:t>Practice Problem: Mixtures of Weak Acids</a:t>
            </a:r>
            <a:endParaRPr lang="en-US" altLang="en-US" sz="2600" dirty="0">
              <a:solidFill>
                <a:srgbClr val="0070C0"/>
              </a:solidFill>
              <a:ea typeface="+mj-ea"/>
              <a:cs typeface="Arial"/>
            </a:endParaRPr>
          </a:p>
        </p:txBody>
      </p:sp>
      <p:sp>
        <p:nvSpPr>
          <p:cNvPr id="16" name="Line 2"/>
          <p:cNvSpPr>
            <a:spLocks noChangeShapeType="1"/>
          </p:cNvSpPr>
          <p:nvPr/>
        </p:nvSpPr>
        <p:spPr bwMode="auto">
          <a:xfrm>
            <a:off x="315913" y="1328005"/>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 name="Rectangle 3"/>
          <p:cNvSpPr>
            <a:spLocks noChangeArrowheads="1"/>
          </p:cNvSpPr>
          <p:nvPr/>
        </p:nvSpPr>
        <p:spPr bwMode="auto">
          <a:xfrm>
            <a:off x="319088" y="583430"/>
            <a:ext cx="831850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tabLst>
                <a:tab pos="2001838" algn="l"/>
              </a:tabLst>
              <a:defRPr/>
            </a:pPr>
            <a:r>
              <a:rPr lang="en-US" sz="2000" b="1" dirty="0">
                <a:solidFill>
                  <a:srgbClr val="0094C8"/>
                </a:solidFill>
                <a:latin typeface="Arial" charset="0"/>
                <a:ea typeface="ＭＳ Ｐゴシック" charset="0"/>
                <a:cs typeface="ＭＳ Ｐゴシック" charset="0"/>
              </a:rPr>
              <a:t>Example 16.10</a:t>
            </a:r>
            <a:r>
              <a:rPr lang="en-US" sz="2000" b="1" dirty="0">
                <a:solidFill>
                  <a:srgbClr val="4C4BE5"/>
                </a:solidFill>
                <a:latin typeface="Arial" charset="0"/>
                <a:ea typeface="ＭＳ Ｐゴシック" charset="0"/>
                <a:cs typeface="ＭＳ Ｐゴシック" charset="0"/>
              </a:rPr>
              <a:t>	</a:t>
            </a:r>
            <a:r>
              <a:rPr lang="en-US" sz="2000" b="1" dirty="0">
                <a:latin typeface="Arial" charset="0"/>
                <a:ea typeface="ＭＳ Ｐゴシック" charset="0"/>
                <a:cs typeface="ＭＳ Ｐゴシック" charset="0"/>
              </a:rPr>
              <a:t>Mixtures of Weak Acids</a:t>
            </a:r>
          </a:p>
        </p:txBody>
      </p:sp>
      <p:sp>
        <p:nvSpPr>
          <p:cNvPr id="18" name="Line 7"/>
          <p:cNvSpPr>
            <a:spLocks noChangeShapeType="1"/>
          </p:cNvSpPr>
          <p:nvPr/>
        </p:nvSpPr>
        <p:spPr bwMode="auto">
          <a:xfrm>
            <a:off x="304800" y="508486"/>
            <a:ext cx="0" cy="5625497"/>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9" name="Text Box 8"/>
          <p:cNvSpPr txBox="1">
            <a:spLocks noChangeArrowheads="1"/>
          </p:cNvSpPr>
          <p:nvPr/>
        </p:nvSpPr>
        <p:spPr bwMode="auto">
          <a:xfrm>
            <a:off x="323850" y="929032"/>
            <a:ext cx="8458200" cy="323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228600" indent="-228600">
              <a:defRPr/>
            </a:pPr>
            <a:r>
              <a:rPr lang="en-US" sz="1400" dirty="0"/>
              <a:t>Continued</a:t>
            </a:r>
          </a:p>
        </p:txBody>
      </p:sp>
      <p:sp>
        <p:nvSpPr>
          <p:cNvPr id="20" name="Line 9"/>
          <p:cNvSpPr>
            <a:spLocks noChangeShapeType="1"/>
          </p:cNvSpPr>
          <p:nvPr/>
        </p:nvSpPr>
        <p:spPr bwMode="auto">
          <a:xfrm>
            <a:off x="304800" y="527537"/>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1" name="Line 10"/>
          <p:cNvSpPr>
            <a:spLocks noChangeShapeType="1"/>
          </p:cNvSpPr>
          <p:nvPr/>
        </p:nvSpPr>
        <p:spPr bwMode="auto">
          <a:xfrm>
            <a:off x="294481" y="6133983"/>
            <a:ext cx="459581"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2" name="Text Box 5"/>
          <p:cNvSpPr txBox="1">
            <a:spLocks noChangeArrowheads="1"/>
          </p:cNvSpPr>
          <p:nvPr/>
        </p:nvSpPr>
        <p:spPr bwMode="auto">
          <a:xfrm>
            <a:off x="320674" y="1339581"/>
            <a:ext cx="4355498" cy="2806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0" indent="0"/>
            <a:r>
              <a:rPr lang="el-GR" sz="1400" dirty="0"/>
              <a:t>Αντικαταστήστε τις εκφράσεις για τις συγκεντρώσεις ισορροπίας με την έκφραση για τη σταθερά ιοντισμού οξέος (</a:t>
            </a:r>
            <a:r>
              <a:rPr lang="el-GR" sz="1400" dirty="0" err="1"/>
              <a:t>Ka</a:t>
            </a:r>
            <a:r>
              <a:rPr lang="el-GR" sz="1400" dirty="0"/>
              <a:t>). Επειδή η σταθερά ισορροπίας είναι μικρή σε σχέση με την αρχική συγκέντρωση του HF, μπορείτε να κάνετε το x είναι μικρή προσέγγιση. Αντικαταστήστε την τιμή της </a:t>
            </a:r>
            <a:r>
              <a:rPr lang="el-GR" sz="1400" dirty="0" err="1"/>
              <a:t>σταθεράς</a:t>
            </a:r>
            <a:r>
              <a:rPr lang="el-GR" sz="1400" dirty="0"/>
              <a:t> ιοντισμού οξέος (από τον Πίνακα 16.5) στην έκφραση </a:t>
            </a:r>
            <a:r>
              <a:rPr lang="el-GR" sz="1400" dirty="0" err="1"/>
              <a:t>Ka</a:t>
            </a:r>
            <a:r>
              <a:rPr lang="el-GR" sz="1400" dirty="0"/>
              <a:t> και λύστε το x.</a:t>
            </a:r>
          </a:p>
          <a:p>
            <a:pPr marL="0" indent="0"/>
            <a:r>
              <a:rPr lang="el-GR" sz="1400" dirty="0"/>
              <a:t>Επιβεβαιώστε ότι το x είναι μικρή προσέγγιση είναι έγκυρη υπολογίζοντας τον λόγο του x προς τον αριθμό από τον οποίο αφαιρέθηκε στην προσέγγιση. Η αναλογία πρέπει να είναι μικρότερη από 0,05 (ή 5%).</a:t>
            </a:r>
            <a:endParaRPr lang="en-US" sz="1400" dirty="0"/>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2391" y="1449911"/>
            <a:ext cx="3920684" cy="2502746"/>
          </a:xfrm>
          <a:prstGeom prst="rect">
            <a:avLst/>
          </a:prstGeom>
        </p:spPr>
      </p:pic>
      <p:sp>
        <p:nvSpPr>
          <p:cNvPr id="24" name="TextBox 23"/>
          <p:cNvSpPr txBox="1"/>
          <p:nvPr/>
        </p:nvSpPr>
        <p:spPr>
          <a:xfrm>
            <a:off x="304800" y="4320171"/>
            <a:ext cx="8419826" cy="1785104"/>
          </a:xfrm>
          <a:prstGeom prst="rect">
            <a:avLst/>
          </a:prstGeom>
          <a:noFill/>
        </p:spPr>
        <p:txBody>
          <a:bodyPr wrap="square" rtlCol="0">
            <a:spAutoFit/>
          </a:bodyPr>
          <a:lstStyle/>
          <a:p>
            <a:pPr marL="0" indent="0">
              <a:spcBef>
                <a:spcPts val="0"/>
              </a:spcBef>
            </a:pPr>
            <a:r>
              <a:rPr lang="en-US" sz="1400" dirty="0"/>
              <a:t>Determine the H</a:t>
            </a:r>
            <a:r>
              <a:rPr lang="en-US" sz="1400" baseline="-25000" dirty="0"/>
              <a:t>3</a:t>
            </a:r>
            <a:r>
              <a:rPr lang="en-US" sz="1400" dirty="0"/>
              <a:t>O</a:t>
            </a:r>
            <a:r>
              <a:rPr lang="en-US" sz="1400" baseline="30000" dirty="0"/>
              <a:t>+</a:t>
            </a:r>
            <a:r>
              <a:rPr lang="en-US" sz="1400" dirty="0"/>
              <a:t> concentration from the calculated value of </a:t>
            </a:r>
            <a:r>
              <a:rPr lang="en-US" sz="1400" i="1" dirty="0"/>
              <a:t>x</a:t>
            </a:r>
            <a:r>
              <a:rPr lang="en-US" sz="1400" dirty="0"/>
              <a:t> and find the </a:t>
            </a:r>
            <a:r>
              <a:rPr lang="en-US" sz="1400" dirty="0" err="1"/>
              <a:t>pH.</a:t>
            </a:r>
            <a:endParaRPr lang="en-US" sz="1400" dirty="0"/>
          </a:p>
          <a:p>
            <a:pPr marL="0" indent="0">
              <a:spcBef>
                <a:spcPts val="0"/>
              </a:spcBef>
            </a:pPr>
            <a:endParaRPr lang="en-US" sz="1400" dirty="0"/>
          </a:p>
          <a:p>
            <a:pPr marL="2743200" indent="0">
              <a:spcBef>
                <a:spcPts val="0"/>
              </a:spcBef>
            </a:pPr>
            <a:r>
              <a:rPr lang="en-US" sz="1400" dirty="0"/>
              <a:t>[H</a:t>
            </a:r>
            <a:r>
              <a:rPr lang="en-US" sz="1400" baseline="-25000" dirty="0"/>
              <a:t>3</a:t>
            </a:r>
            <a:r>
              <a:rPr lang="en-US" sz="1400" dirty="0"/>
              <a:t>O</a:t>
            </a:r>
            <a:r>
              <a:rPr lang="en-US" sz="1400" baseline="30000" dirty="0"/>
              <a:t>+</a:t>
            </a:r>
            <a:r>
              <a:rPr lang="en-US" sz="1400" dirty="0"/>
              <a:t>] = 1.4 × 10</a:t>
            </a:r>
            <a:r>
              <a:rPr lang="en-US" sz="1400" baseline="30000" dirty="0"/>
              <a:t>–3</a:t>
            </a:r>
            <a:r>
              <a:rPr lang="en-US" sz="1400" dirty="0"/>
              <a:t> M</a:t>
            </a:r>
          </a:p>
          <a:p>
            <a:pPr marL="2743200" indent="0">
              <a:spcBef>
                <a:spcPts val="0"/>
              </a:spcBef>
            </a:pPr>
            <a:r>
              <a:rPr lang="en-US" sz="1400" dirty="0"/>
              <a:t>pH = –log(1.4 × 10</a:t>
            </a:r>
            <a:r>
              <a:rPr lang="en-US" sz="1400" baseline="30000" dirty="0"/>
              <a:t>–3</a:t>
            </a:r>
            <a:r>
              <a:rPr lang="en-US" sz="1400" dirty="0"/>
              <a:t>) = 1.85</a:t>
            </a:r>
          </a:p>
          <a:p>
            <a:pPr marL="0" indent="0">
              <a:spcBef>
                <a:spcPts val="0"/>
              </a:spcBef>
            </a:pPr>
            <a:endParaRPr lang="en-US" dirty="0"/>
          </a:p>
          <a:p>
            <a:pPr>
              <a:defRPr/>
            </a:pPr>
            <a:r>
              <a:rPr lang="en-US" sz="1600" b="1" dirty="0">
                <a:solidFill>
                  <a:srgbClr val="0094C8"/>
                </a:solidFill>
                <a:latin typeface="Arial" pitchFamily="34" charset="0"/>
              </a:rPr>
              <a:t>For Practice 16.10</a:t>
            </a:r>
          </a:p>
          <a:p>
            <a:pPr marL="0" indent="0">
              <a:spcBef>
                <a:spcPts val="0"/>
              </a:spcBef>
            </a:pPr>
            <a:r>
              <a:rPr lang="en-US" sz="1400" dirty="0"/>
              <a:t>Find the </a:t>
            </a:r>
            <a:r>
              <a:rPr lang="en-US" sz="1400" dirty="0" err="1"/>
              <a:t>ClO</a:t>
            </a:r>
            <a:r>
              <a:rPr lang="en-US" sz="1400" baseline="30000" dirty="0"/>
              <a:t>–</a:t>
            </a:r>
            <a:r>
              <a:rPr lang="en-US" sz="1400" dirty="0"/>
              <a:t> concentration of the above mixture of HF and </a:t>
            </a:r>
            <a:r>
              <a:rPr lang="en-US" sz="1400" dirty="0" err="1"/>
              <a:t>HClO</a:t>
            </a:r>
            <a:r>
              <a:rPr lang="en-US" sz="1400" dirty="0"/>
              <a:t>.</a:t>
            </a:r>
          </a:p>
        </p:txBody>
      </p:sp>
    </p:spTree>
    <p:extLst>
      <p:ext uri="{BB962C8B-B14F-4D97-AF65-F5344CB8AC3E}">
        <p14:creationId xmlns:p14="http://schemas.microsoft.com/office/powerpoint/2010/main" val="225446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0070C0"/>
                </a:solidFill>
                <a:ea typeface="+mj-ea"/>
                <a:cs typeface="Arial"/>
              </a:rPr>
              <a:t>Strong Bases: </a:t>
            </a:r>
            <a:r>
              <a:rPr lang="en-US" altLang="en-US" i="1" dirty="0">
                <a:solidFill>
                  <a:srgbClr val="0070C0"/>
                </a:solidFill>
                <a:ea typeface="+mj-ea"/>
                <a:cs typeface="Arial"/>
              </a:rPr>
              <a:t>K</a:t>
            </a:r>
            <a:r>
              <a:rPr lang="en-US" altLang="en-US" baseline="-25000" dirty="0">
                <a:solidFill>
                  <a:srgbClr val="0070C0"/>
                </a:solidFill>
                <a:ea typeface="+mj-ea"/>
                <a:cs typeface="Arial"/>
              </a:rPr>
              <a:t>b</a:t>
            </a:r>
            <a:r>
              <a:rPr lang="en-US" altLang="en-US" dirty="0">
                <a:solidFill>
                  <a:srgbClr val="0070C0"/>
                </a:solidFill>
                <a:ea typeface="+mj-ea"/>
                <a:cs typeface="Arial"/>
              </a:rPr>
              <a:t> &gt; 1</a:t>
            </a:r>
            <a:endParaRPr lang="en-US" altLang="en-US" sz="2600" dirty="0">
              <a:solidFill>
                <a:srgbClr val="0070C0"/>
              </a:solidFill>
              <a:ea typeface="+mj-ea"/>
              <a:cs typeface="Arial"/>
            </a:endParaRPr>
          </a:p>
        </p:txBody>
      </p:sp>
      <p:sp>
        <p:nvSpPr>
          <p:cNvPr id="12" name="Rectangle 6"/>
          <p:cNvSpPr>
            <a:spLocks noChangeArrowheads="1"/>
          </p:cNvSpPr>
          <p:nvPr/>
        </p:nvSpPr>
        <p:spPr bwMode="auto">
          <a:xfrm>
            <a:off x="347051" y="795119"/>
            <a:ext cx="4238164" cy="4540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SzPct val="100000"/>
              <a:defRPr/>
            </a:pPr>
            <a:r>
              <a:rPr lang="el-GR" altLang="en-US" sz="2000" dirty="0">
                <a:latin typeface="+mn-lt"/>
              </a:rPr>
              <a:t>Οι ενώσεις υδροξειδίου είναι ισχυρές βάσεις.</a:t>
            </a:r>
          </a:p>
          <a:p>
            <a:pPr>
              <a:buSzPct val="100000"/>
              <a:defRPr/>
            </a:pPr>
            <a:r>
              <a:rPr lang="el-GR" altLang="en-US" sz="2000" dirty="0">
                <a:latin typeface="+mn-lt"/>
              </a:rPr>
              <a:t>Παραδείγματα: ΚΟΗ, </a:t>
            </a:r>
            <a:r>
              <a:rPr lang="el-GR" altLang="en-US" sz="2000" dirty="0" err="1">
                <a:latin typeface="+mn-lt"/>
              </a:rPr>
              <a:t>NaOH</a:t>
            </a:r>
            <a:r>
              <a:rPr lang="el-GR" altLang="en-US" sz="2000" dirty="0">
                <a:latin typeface="+mn-lt"/>
              </a:rPr>
              <a:t>, </a:t>
            </a:r>
            <a:r>
              <a:rPr lang="el-GR" altLang="en-US" sz="2000" dirty="0" err="1">
                <a:latin typeface="+mn-lt"/>
              </a:rPr>
              <a:t>Ca</a:t>
            </a:r>
            <a:r>
              <a:rPr lang="el-GR" altLang="en-US" sz="2000" dirty="0">
                <a:latin typeface="+mn-lt"/>
              </a:rPr>
              <a:t>(OH)2</a:t>
            </a:r>
          </a:p>
          <a:p>
            <a:pPr>
              <a:buSzPct val="100000"/>
              <a:defRPr/>
            </a:pPr>
            <a:r>
              <a:rPr lang="el-GR" altLang="en-US" sz="2000" dirty="0">
                <a:latin typeface="+mn-lt"/>
              </a:rPr>
              <a:t>Όσο ισχυρότερη είναι η βάση, τόσο πιο πρόθυμη δεν είναι να δεχτεί η+ στο νερό (όπου το νερό δρα ως οξύ).</a:t>
            </a:r>
          </a:p>
          <a:p>
            <a:pPr>
              <a:buSzPct val="100000"/>
              <a:defRPr/>
            </a:pPr>
            <a:r>
              <a:rPr lang="el-GR" altLang="en-US" sz="2000" dirty="0">
                <a:latin typeface="+mn-lt"/>
              </a:rPr>
              <a:t>Για τις ιοντικές βάσεις (διαλυτές), πρακτικά όλες οι μονάδες διαχωρίζονται σε ιόντα ΟΗ- ή δέχονται ιόντα Η+.</a:t>
            </a:r>
          </a:p>
          <a:p>
            <a:pPr>
              <a:buSzPct val="100000"/>
              <a:defRPr/>
            </a:pPr>
            <a:r>
              <a:rPr lang="el-GR" altLang="en-US" sz="2000" dirty="0">
                <a:latin typeface="+mn-lt"/>
              </a:rPr>
              <a:t>Ισχυρός ηλεκτρολύτης</a:t>
            </a:r>
          </a:p>
          <a:p>
            <a:pPr>
              <a:buSzPct val="100000"/>
              <a:defRPr/>
            </a:pPr>
            <a:r>
              <a:rPr lang="el-GR" altLang="en-US" sz="2000" dirty="0">
                <a:latin typeface="+mn-lt"/>
              </a:rPr>
              <a:t>Οι διαλυτές ισχυρές βάσεις πολλαπλών υδροξειδίων διασπώνται πλήρως στο νερό.</a:t>
            </a:r>
            <a:endParaRPr lang="en-US" altLang="en-US" sz="2000" dirty="0">
              <a:latin typeface="+mn-lt"/>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9256"/>
          <a:stretch/>
        </p:blipFill>
        <p:spPr>
          <a:xfrm>
            <a:off x="4730496" y="1764746"/>
            <a:ext cx="4251960" cy="3255171"/>
          </a:xfrm>
          <a:prstGeom prst="rect">
            <a:avLst/>
          </a:prstGeom>
        </p:spPr>
      </p:pic>
    </p:spTree>
    <p:extLst>
      <p:ext uri="{BB962C8B-B14F-4D97-AF65-F5344CB8AC3E}">
        <p14:creationId xmlns:p14="http://schemas.microsoft.com/office/powerpoint/2010/main" val="5116859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0070C0"/>
                </a:solidFill>
                <a:ea typeface="+mj-ea"/>
                <a:cs typeface="Arial"/>
              </a:rPr>
              <a:t>Finding </a:t>
            </a:r>
            <a:r>
              <a:rPr lang="en-US" altLang="en-US" dirty="0" err="1">
                <a:solidFill>
                  <a:srgbClr val="0070C0"/>
                </a:solidFill>
                <a:ea typeface="+mj-ea"/>
                <a:cs typeface="Arial"/>
              </a:rPr>
              <a:t>pOH</a:t>
            </a:r>
            <a:r>
              <a:rPr lang="en-US" altLang="en-US" dirty="0">
                <a:solidFill>
                  <a:srgbClr val="0070C0"/>
                </a:solidFill>
                <a:ea typeface="+mj-ea"/>
                <a:cs typeface="Arial"/>
              </a:rPr>
              <a:t> and pH for a Strong Base Solution</a:t>
            </a:r>
          </a:p>
        </p:txBody>
      </p:sp>
      <p:sp>
        <p:nvSpPr>
          <p:cNvPr id="5" name="Rectangle 3"/>
          <p:cNvSpPr>
            <a:spLocks noGrp="1" noChangeArrowheads="1"/>
          </p:cNvSpPr>
          <p:nvPr>
            <p:ph idx="1"/>
          </p:nvPr>
        </p:nvSpPr>
        <p:spPr>
          <a:xfrm>
            <a:off x="345465" y="1086825"/>
            <a:ext cx="8458200" cy="5373779"/>
          </a:xfrm>
        </p:spPr>
        <p:txBody>
          <a:bodyPr/>
          <a:lstStyle/>
          <a:p>
            <a:pPr eaLnBrk="1" hangingPunct="1">
              <a:spcBef>
                <a:spcPct val="10000"/>
              </a:spcBef>
            </a:pPr>
            <a:r>
              <a:rPr lang="el-GR" altLang="en-US" sz="2200" dirty="0"/>
              <a:t>Για μια ισχυρή </a:t>
            </a:r>
            <a:r>
              <a:rPr lang="el-GR" altLang="en-US" sz="2200" dirty="0" err="1"/>
              <a:t>μονο</a:t>
            </a:r>
            <a:r>
              <a:rPr lang="el-GR" altLang="en-US" sz="2200" dirty="0"/>
              <a:t>-</a:t>
            </a:r>
            <a:r>
              <a:rPr lang="el-GR" altLang="en-US" sz="2200" dirty="0" err="1"/>
              <a:t>υδροξυ</a:t>
            </a:r>
            <a:r>
              <a:rPr lang="el-GR" altLang="en-US" sz="2200" dirty="0"/>
              <a:t>-ιονική βάση, </a:t>
            </a:r>
            <a:r>
              <a:rPr lang="en-US" altLang="en-US" sz="2200" dirty="0"/>
              <a:t>[BOH] = [OH</a:t>
            </a:r>
            <a:r>
              <a:rPr lang="en-US" altLang="en-US" sz="2200" baseline="30000" dirty="0">
                <a:cs typeface="Times New Roman" pitchFamily="18" charset="0"/>
              </a:rPr>
              <a:t>−</a:t>
            </a:r>
            <a:r>
              <a:rPr lang="en-US" altLang="en-US" sz="2200" dirty="0">
                <a:cs typeface="Times New Roman" pitchFamily="18" charset="0"/>
              </a:rPr>
              <a:t>].</a:t>
            </a:r>
          </a:p>
          <a:p>
            <a:pPr lvl="1" eaLnBrk="1" hangingPunct="1">
              <a:spcBef>
                <a:spcPct val="10000"/>
              </a:spcBef>
              <a:buFont typeface="Arial" pitchFamily="34" charset="0"/>
              <a:buChar char="–"/>
            </a:pPr>
            <a:r>
              <a:rPr lang="en-US" altLang="en-US" sz="2000" dirty="0">
                <a:cs typeface="Times New Roman" pitchFamily="18" charset="0"/>
              </a:rPr>
              <a:t>Example: 0.10 M KOH has [OH</a:t>
            </a:r>
            <a:r>
              <a:rPr lang="en-US" altLang="en-US" sz="2000" baseline="30000" dirty="0">
                <a:cs typeface="Times New Roman" pitchFamily="18" charset="0"/>
              </a:rPr>
              <a:t>–</a:t>
            </a:r>
            <a:r>
              <a:rPr lang="en-US" altLang="en-US" sz="2000" dirty="0">
                <a:cs typeface="Times New Roman" pitchFamily="18" charset="0"/>
              </a:rPr>
              <a:t>] = 0.10 M</a:t>
            </a:r>
          </a:p>
          <a:p>
            <a:pPr lvl="1" eaLnBrk="1" hangingPunct="1">
              <a:spcBef>
                <a:spcPct val="10000"/>
              </a:spcBef>
              <a:buFont typeface="Wingdings" pitchFamily="2" charset="2"/>
              <a:buChar char="§"/>
            </a:pPr>
            <a:endParaRPr lang="en-US" altLang="en-US" sz="2000" dirty="0">
              <a:cs typeface="Times New Roman" pitchFamily="18" charset="0"/>
            </a:endParaRPr>
          </a:p>
          <a:p>
            <a:pPr eaLnBrk="1" hangingPunct="1">
              <a:spcBef>
                <a:spcPct val="10000"/>
              </a:spcBef>
            </a:pPr>
            <a:r>
              <a:rPr lang="el-GR" altLang="en-US" sz="2200" dirty="0">
                <a:cs typeface="Times New Roman" pitchFamily="18" charset="0"/>
              </a:rPr>
              <a:t>Για να βρείτε το </a:t>
            </a:r>
            <a:r>
              <a:rPr lang="el-GR" altLang="en-US" sz="2200" dirty="0" err="1">
                <a:cs typeface="Times New Roman" pitchFamily="18" charset="0"/>
              </a:rPr>
              <a:t>pH</a:t>
            </a:r>
            <a:r>
              <a:rPr lang="el-GR" altLang="en-US" sz="2200" dirty="0">
                <a:cs typeface="Times New Roman" pitchFamily="18" charset="0"/>
              </a:rPr>
              <a:t> μιας </a:t>
            </a:r>
            <a:r>
              <a:rPr lang="el-GR" altLang="en-US" sz="2200" dirty="0" err="1">
                <a:cs typeface="Times New Roman" pitchFamily="18" charset="0"/>
              </a:rPr>
              <a:t>μονουδροξυ</a:t>
            </a:r>
            <a:r>
              <a:rPr lang="el-GR" altLang="en-US" sz="2200" dirty="0">
                <a:cs typeface="Times New Roman" pitchFamily="18" charset="0"/>
              </a:rPr>
              <a:t>-ιονικής βάσης, βρείτε πρώτα το </a:t>
            </a:r>
            <a:r>
              <a:rPr lang="el-GR" altLang="en-US" sz="2200" dirty="0" err="1">
                <a:cs typeface="Times New Roman" pitchFamily="18" charset="0"/>
              </a:rPr>
              <a:t>pOH</a:t>
            </a:r>
            <a:r>
              <a:rPr lang="el-GR" altLang="en-US" sz="2200" dirty="0">
                <a:cs typeface="Times New Roman" pitchFamily="18" charset="0"/>
              </a:rPr>
              <a:t> και στη συνέχεια προσδιορίστε το </a:t>
            </a:r>
            <a:r>
              <a:rPr lang="el-GR" altLang="en-US" sz="2200" dirty="0" err="1">
                <a:cs typeface="Times New Roman" pitchFamily="18" charset="0"/>
              </a:rPr>
              <a:t>pH</a:t>
            </a:r>
            <a:r>
              <a:rPr lang="el-GR" altLang="en-US" sz="2200" dirty="0">
                <a:cs typeface="Times New Roman" pitchFamily="18" charset="0"/>
              </a:rPr>
              <a:t>.</a:t>
            </a:r>
            <a:endParaRPr lang="en-US" altLang="en-US" sz="2200" dirty="0">
              <a:cs typeface="Times New Roman" pitchFamily="18" charset="0"/>
            </a:endParaRPr>
          </a:p>
          <a:p>
            <a:pPr lvl="1" eaLnBrk="1" hangingPunct="1">
              <a:spcBef>
                <a:spcPct val="10000"/>
              </a:spcBef>
              <a:buFont typeface="Arial" pitchFamily="34" charset="0"/>
              <a:buChar char="–"/>
            </a:pPr>
            <a:r>
              <a:rPr lang="en-US" altLang="en-US" sz="2000" dirty="0">
                <a:cs typeface="Times New Roman" pitchFamily="18" charset="0"/>
              </a:rPr>
              <a:t>Example:	</a:t>
            </a:r>
          </a:p>
          <a:p>
            <a:pPr lvl="2" eaLnBrk="1" hangingPunct="1">
              <a:spcBef>
                <a:spcPct val="10000"/>
              </a:spcBef>
              <a:buFont typeface="Arial" pitchFamily="34" charset="0"/>
              <a:buChar char="•"/>
            </a:pPr>
            <a:r>
              <a:rPr lang="en-US" altLang="en-US" sz="1800" dirty="0">
                <a:cs typeface="Times New Roman" pitchFamily="18" charset="0"/>
              </a:rPr>
              <a:t>0.10 M KOH has 0.10 M [OH</a:t>
            </a:r>
            <a:r>
              <a:rPr lang="en-US" altLang="en-US" sz="1800" baseline="30000" dirty="0">
                <a:cs typeface="Times New Roman" pitchFamily="18" charset="0"/>
              </a:rPr>
              <a:t>–</a:t>
            </a:r>
            <a:r>
              <a:rPr lang="en-US" altLang="en-US" sz="1800" dirty="0">
                <a:cs typeface="Times New Roman" pitchFamily="18" charset="0"/>
              </a:rPr>
              <a:t>] ions.</a:t>
            </a:r>
          </a:p>
          <a:p>
            <a:pPr lvl="2" eaLnBrk="1" hangingPunct="1">
              <a:spcBef>
                <a:spcPct val="10000"/>
              </a:spcBef>
              <a:buFont typeface="Arial" pitchFamily="34" charset="0"/>
              <a:buChar char="•"/>
            </a:pPr>
            <a:r>
              <a:rPr lang="en-US" altLang="en-US" sz="1800" dirty="0">
                <a:cs typeface="Times New Roman" pitchFamily="18" charset="0"/>
              </a:rPr>
              <a:t>pOH = –log [OH</a:t>
            </a:r>
            <a:r>
              <a:rPr lang="en-US" altLang="en-US" sz="1800" baseline="30000" dirty="0">
                <a:cs typeface="Times New Roman" pitchFamily="18" charset="0"/>
              </a:rPr>
              <a:t>–</a:t>
            </a:r>
            <a:r>
              <a:rPr lang="en-US" altLang="en-US" sz="1800" dirty="0">
                <a:cs typeface="Times New Roman" pitchFamily="18" charset="0"/>
              </a:rPr>
              <a:t>] or pOH = –log [0.10], so pOH is 1.00.</a:t>
            </a:r>
          </a:p>
          <a:p>
            <a:pPr lvl="2" eaLnBrk="1" hangingPunct="1">
              <a:spcBef>
                <a:spcPct val="10000"/>
              </a:spcBef>
              <a:buFont typeface="Arial" pitchFamily="34" charset="0"/>
              <a:buChar char="•"/>
            </a:pPr>
            <a:r>
              <a:rPr lang="en-US" altLang="en-US" sz="1800" dirty="0">
                <a:cs typeface="Times New Roman" pitchFamily="18" charset="0"/>
              </a:rPr>
              <a:t>pH + pOH = 14.00, so pH + 1.00 = 14.00; thus, the pH is 13.00.</a:t>
            </a:r>
          </a:p>
          <a:p>
            <a:pPr eaLnBrk="1" hangingPunct="1">
              <a:spcBef>
                <a:spcPct val="10000"/>
              </a:spcBef>
            </a:pPr>
            <a:endParaRPr lang="en-US" altLang="en-US" sz="2000" dirty="0">
              <a:cs typeface="Times New Roman" pitchFamily="18" charset="0"/>
            </a:endParaRPr>
          </a:p>
          <a:p>
            <a:pPr eaLnBrk="1" hangingPunct="1">
              <a:spcBef>
                <a:spcPct val="10000"/>
              </a:spcBef>
            </a:pPr>
            <a:r>
              <a:rPr lang="el-GR" altLang="en-US" sz="2200" dirty="0">
                <a:cs typeface="Times New Roman" pitchFamily="18" charset="0"/>
              </a:rPr>
              <a:t>Για ενώσεις ισχυρής </a:t>
            </a:r>
            <a:r>
              <a:rPr lang="el-GR" altLang="en-US" sz="2200" dirty="0" err="1">
                <a:cs typeface="Times New Roman" pitchFamily="18" charset="0"/>
              </a:rPr>
              <a:t>πολυυδροξυ</a:t>
            </a:r>
            <a:r>
              <a:rPr lang="el-GR" altLang="en-US" sz="2200" dirty="0">
                <a:cs typeface="Times New Roman" pitchFamily="18" charset="0"/>
              </a:rPr>
              <a:t>-ιονικής βάσης, το [OH–] ισούται με τον αριθμό των ιόντων ΟΗ– στη βάση</a:t>
            </a:r>
            <a:r>
              <a:rPr lang="en-US" altLang="en-US" sz="2200" dirty="0">
                <a:cs typeface="Times New Roman" pitchFamily="18" charset="0"/>
              </a:rPr>
              <a:t>.</a:t>
            </a:r>
          </a:p>
          <a:p>
            <a:pPr lvl="1" eaLnBrk="1" hangingPunct="1">
              <a:spcBef>
                <a:spcPct val="10000"/>
              </a:spcBef>
              <a:buFont typeface="Arial" pitchFamily="34" charset="0"/>
              <a:buChar char="–"/>
            </a:pPr>
            <a:r>
              <a:rPr lang="en-US" altLang="en-US" sz="2000" dirty="0">
                <a:cs typeface="Times New Roman" pitchFamily="18" charset="0"/>
              </a:rPr>
              <a:t>Example:</a:t>
            </a:r>
          </a:p>
          <a:p>
            <a:pPr lvl="2" eaLnBrk="1" hangingPunct="1">
              <a:spcBef>
                <a:spcPct val="10000"/>
              </a:spcBef>
              <a:buFont typeface="Arial" pitchFamily="34" charset="0"/>
              <a:buChar char="•"/>
            </a:pPr>
            <a:r>
              <a:rPr lang="en-US" altLang="en-US" sz="1800" dirty="0">
                <a:cs typeface="Times New Roman" pitchFamily="18" charset="0"/>
                <a:sym typeface="Symbol" pitchFamily="18" charset="2"/>
              </a:rPr>
              <a:t>0.10 M Ca(OH)</a:t>
            </a:r>
            <a:r>
              <a:rPr lang="en-US" altLang="en-US" sz="1800" baseline="-25000" dirty="0">
                <a:cs typeface="Times New Roman" pitchFamily="18" charset="0"/>
                <a:sym typeface="Symbol" pitchFamily="18" charset="2"/>
              </a:rPr>
              <a:t>2</a:t>
            </a:r>
            <a:r>
              <a:rPr lang="en-US" altLang="en-US" sz="1800" dirty="0">
                <a:cs typeface="Times New Roman" pitchFamily="18" charset="0"/>
                <a:sym typeface="Symbol" pitchFamily="18" charset="2"/>
              </a:rPr>
              <a:t> has [OH</a:t>
            </a:r>
            <a:r>
              <a:rPr lang="en-US" altLang="en-US" sz="1800" baseline="30000" dirty="0">
                <a:cs typeface="Times New Roman" pitchFamily="18" charset="0"/>
                <a:sym typeface="Symbol" pitchFamily="18" charset="2"/>
              </a:rPr>
              <a:t>−</a:t>
            </a:r>
            <a:r>
              <a:rPr lang="en-US" altLang="en-US" sz="1800" dirty="0">
                <a:cs typeface="Times New Roman" pitchFamily="18" charset="0"/>
                <a:sym typeface="Symbol" pitchFamily="18" charset="2"/>
              </a:rPr>
              <a:t>] = 0.20 M and pH = 13.30.</a:t>
            </a:r>
          </a:p>
          <a:p>
            <a:pPr lvl="2" eaLnBrk="1" hangingPunct="1">
              <a:spcBef>
                <a:spcPct val="10000"/>
              </a:spcBef>
              <a:buFont typeface="Arial" pitchFamily="34" charset="0"/>
              <a:buChar char="•"/>
            </a:pPr>
            <a:r>
              <a:rPr lang="en-US" altLang="en-US" sz="1800" dirty="0">
                <a:cs typeface="Times New Roman" pitchFamily="18" charset="0"/>
              </a:rPr>
              <a:t>pOH = –log [OH</a:t>
            </a:r>
            <a:r>
              <a:rPr lang="en-US" altLang="en-US" sz="1800" baseline="30000" dirty="0">
                <a:cs typeface="Times New Roman" pitchFamily="18" charset="0"/>
              </a:rPr>
              <a:t>–</a:t>
            </a:r>
            <a:r>
              <a:rPr lang="en-US" altLang="en-US" sz="1800" dirty="0">
                <a:cs typeface="Times New Roman" pitchFamily="18" charset="0"/>
              </a:rPr>
              <a:t>] or pOH = –log [0.20], so pOH is 0.70.</a:t>
            </a:r>
          </a:p>
          <a:p>
            <a:pPr lvl="2" eaLnBrk="1" hangingPunct="1">
              <a:spcBef>
                <a:spcPct val="10000"/>
              </a:spcBef>
              <a:buFont typeface="Arial" pitchFamily="34" charset="0"/>
              <a:buChar char="•"/>
            </a:pPr>
            <a:r>
              <a:rPr lang="en-US" altLang="en-US" sz="1800" dirty="0">
                <a:cs typeface="Times New Roman" pitchFamily="18" charset="0"/>
              </a:rPr>
              <a:t>pH + pOH = 14.00, so pH + 0.70 = 14.00; thus, the pH is 13.30.</a:t>
            </a:r>
            <a:endParaRPr lang="en-US" altLang="en-US" sz="1800" dirty="0">
              <a:cs typeface="Times New Roman" pitchFamily="18" charset="0"/>
              <a:sym typeface="Symbol" pitchFamily="18" charset="2"/>
            </a:endParaRPr>
          </a:p>
        </p:txBody>
      </p:sp>
    </p:spTree>
    <p:extLst>
      <p:ext uri="{BB962C8B-B14F-4D97-AF65-F5344CB8AC3E}">
        <p14:creationId xmlns:p14="http://schemas.microsoft.com/office/powerpoint/2010/main" val="40171159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46166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sz="2400" dirty="0">
                <a:solidFill>
                  <a:srgbClr val="0070C0"/>
                </a:solidFill>
                <a:ea typeface="+mj-ea"/>
                <a:cs typeface="Arial"/>
              </a:rPr>
              <a:t>Practice Problem: Finding [OH</a:t>
            </a:r>
            <a:r>
              <a:rPr lang="en-US" altLang="en-US" sz="2400" baseline="30000" dirty="0">
                <a:solidFill>
                  <a:srgbClr val="0070C0"/>
                </a:solidFill>
                <a:ea typeface="+mj-ea"/>
                <a:cs typeface="Arial"/>
              </a:rPr>
              <a:t>–</a:t>
            </a:r>
            <a:r>
              <a:rPr lang="en-US" altLang="en-US" sz="2400" dirty="0">
                <a:solidFill>
                  <a:srgbClr val="0070C0"/>
                </a:solidFill>
                <a:ea typeface="+mj-ea"/>
                <a:cs typeface="Arial"/>
              </a:rPr>
              <a:t>] and pH of a Strong Base </a:t>
            </a:r>
            <a:endParaRPr lang="en-US" altLang="en-US" dirty="0">
              <a:solidFill>
                <a:srgbClr val="0070C0"/>
              </a:solidFill>
              <a:ea typeface="+mj-ea"/>
              <a:cs typeface="Arial"/>
            </a:endParaRPr>
          </a:p>
        </p:txBody>
      </p:sp>
      <p:sp>
        <p:nvSpPr>
          <p:cNvPr id="6" name="Line 2"/>
          <p:cNvSpPr>
            <a:spLocks noChangeShapeType="1"/>
          </p:cNvSpPr>
          <p:nvPr/>
        </p:nvSpPr>
        <p:spPr bwMode="auto">
          <a:xfrm>
            <a:off x="315913" y="1635885"/>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Rectangle 3"/>
          <p:cNvSpPr>
            <a:spLocks noChangeArrowheads="1"/>
          </p:cNvSpPr>
          <p:nvPr/>
        </p:nvSpPr>
        <p:spPr bwMode="auto">
          <a:xfrm>
            <a:off x="319088" y="688937"/>
            <a:ext cx="870768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tabLst>
                <a:tab pos="2001838" algn="l"/>
              </a:tabLst>
              <a:defRPr/>
            </a:pPr>
            <a:r>
              <a:rPr lang="en-US" sz="2000" b="1" dirty="0">
                <a:solidFill>
                  <a:srgbClr val="0094C8"/>
                </a:solidFill>
                <a:latin typeface="Arial" charset="0"/>
                <a:ea typeface="ＭＳ Ｐゴシック" charset="0"/>
                <a:cs typeface="ＭＳ Ｐゴシック" charset="0"/>
              </a:rPr>
              <a:t>Example 16.11</a:t>
            </a:r>
            <a:r>
              <a:rPr lang="en-US" sz="2000" b="1" dirty="0">
                <a:solidFill>
                  <a:srgbClr val="4C4BE5"/>
                </a:solidFill>
                <a:latin typeface="Arial" charset="0"/>
                <a:ea typeface="ＭＳ Ｐゴシック" charset="0"/>
                <a:cs typeface="ＭＳ Ｐゴシック" charset="0"/>
              </a:rPr>
              <a:t>	</a:t>
            </a:r>
            <a:r>
              <a:rPr lang="en-US" sz="2000" b="1" dirty="0">
                <a:latin typeface="Arial" charset="0"/>
                <a:ea typeface="ＭＳ Ｐゴシック" charset="0"/>
                <a:cs typeface="ＭＳ Ｐゴシック" charset="0"/>
              </a:rPr>
              <a:t>Finding the [OH</a:t>
            </a:r>
            <a:r>
              <a:rPr lang="en-US" sz="2000" b="1" baseline="30000" dirty="0">
                <a:latin typeface="Arial" charset="0"/>
                <a:ea typeface="ＭＳ Ｐゴシック" charset="0"/>
                <a:cs typeface="ＭＳ Ｐゴシック" charset="0"/>
              </a:rPr>
              <a:t>–</a:t>
            </a:r>
            <a:r>
              <a:rPr lang="en-US" sz="2000" b="1" dirty="0">
                <a:latin typeface="Arial" charset="0"/>
                <a:ea typeface="ＭＳ Ｐゴシック" charset="0"/>
                <a:cs typeface="ＭＳ Ｐゴシック" charset="0"/>
              </a:rPr>
              <a:t>] and pH of a Strong Base Solution</a:t>
            </a:r>
          </a:p>
        </p:txBody>
      </p:sp>
      <p:sp>
        <p:nvSpPr>
          <p:cNvPr id="8" name="Line 7"/>
          <p:cNvSpPr>
            <a:spLocks noChangeShapeType="1"/>
          </p:cNvSpPr>
          <p:nvPr/>
        </p:nvSpPr>
        <p:spPr bwMode="auto">
          <a:xfrm>
            <a:off x="304800" y="613993"/>
            <a:ext cx="0" cy="5821088"/>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9" name="Text Box 8"/>
          <p:cNvSpPr txBox="1">
            <a:spLocks noChangeArrowheads="1"/>
          </p:cNvSpPr>
          <p:nvPr/>
        </p:nvSpPr>
        <p:spPr bwMode="auto">
          <a:xfrm>
            <a:off x="323850" y="1051013"/>
            <a:ext cx="8458200" cy="27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a:defRPr/>
            </a:pPr>
            <a:r>
              <a:rPr lang="en-US" sz="1400" dirty="0"/>
              <a:t>What are the OH</a:t>
            </a:r>
            <a:r>
              <a:rPr lang="pt-BR" sz="1400" baseline="30000" dirty="0"/>
              <a:t>–</a:t>
            </a:r>
            <a:r>
              <a:rPr lang="en-US" sz="1400" dirty="0"/>
              <a:t> concentration and pH in each solution?</a:t>
            </a:r>
          </a:p>
          <a:p>
            <a:pPr marL="228600" indent="-228600">
              <a:tabLst>
                <a:tab pos="1885950" algn="l"/>
                <a:tab pos="2176463" algn="l"/>
              </a:tabLst>
              <a:defRPr/>
            </a:pPr>
            <a:r>
              <a:rPr lang="en-US" sz="1400" b="1" dirty="0"/>
              <a:t>a.	</a:t>
            </a:r>
            <a:r>
              <a:rPr lang="en-US" sz="1400" dirty="0"/>
              <a:t>0.225 M KOH	</a:t>
            </a:r>
            <a:r>
              <a:rPr lang="en-US" sz="1400" b="1" dirty="0"/>
              <a:t>b.	</a:t>
            </a:r>
            <a:r>
              <a:rPr lang="en-US" sz="1400" dirty="0"/>
              <a:t>0.0015 M </a:t>
            </a:r>
            <a:r>
              <a:rPr lang="en-US" sz="1400" dirty="0" err="1"/>
              <a:t>Sr</a:t>
            </a:r>
            <a:r>
              <a:rPr lang="en-US" sz="1400" dirty="0"/>
              <a:t>(OH)</a:t>
            </a:r>
            <a:r>
              <a:rPr lang="en-US" sz="1400" baseline="-25000" dirty="0"/>
              <a:t>2</a:t>
            </a:r>
          </a:p>
        </p:txBody>
      </p:sp>
      <p:sp>
        <p:nvSpPr>
          <p:cNvPr id="10" name="Line 9"/>
          <p:cNvSpPr>
            <a:spLocks noChangeShapeType="1"/>
          </p:cNvSpPr>
          <p:nvPr/>
        </p:nvSpPr>
        <p:spPr bwMode="auto">
          <a:xfrm>
            <a:off x="304800" y="633044"/>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1" name="Line 10"/>
          <p:cNvSpPr>
            <a:spLocks noChangeShapeType="1"/>
          </p:cNvSpPr>
          <p:nvPr/>
        </p:nvSpPr>
        <p:spPr bwMode="auto">
          <a:xfrm>
            <a:off x="294481" y="6435081"/>
            <a:ext cx="459581"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2" name="Text Box 5"/>
          <p:cNvSpPr txBox="1">
            <a:spLocks noChangeArrowheads="1"/>
          </p:cNvSpPr>
          <p:nvPr/>
        </p:nvSpPr>
        <p:spPr bwMode="auto">
          <a:xfrm>
            <a:off x="320675" y="1647460"/>
            <a:ext cx="4494393" cy="2054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0" indent="0">
              <a:defRPr/>
            </a:pPr>
            <a:r>
              <a:rPr lang="en-US" b="1" dirty="0">
                <a:solidFill>
                  <a:srgbClr val="0094C8"/>
                </a:solidFill>
                <a:latin typeface="Arial" charset="0"/>
                <a:ea typeface="ＭＳ Ｐゴシック" charset="0"/>
                <a:cs typeface="ＭＳ Ｐゴシック" charset="0"/>
              </a:rPr>
              <a:t>Solution</a:t>
            </a:r>
          </a:p>
          <a:p>
            <a:pPr marL="228600" indent="-228600"/>
            <a:r>
              <a:rPr lang="en-US" sz="1400" b="1" dirty="0"/>
              <a:t>a.	</a:t>
            </a:r>
            <a:r>
              <a:rPr lang="en-US" sz="1400" dirty="0"/>
              <a:t>Since KOH is a strong base, it completely dissociates into K</a:t>
            </a:r>
            <a:r>
              <a:rPr lang="en-US" sz="1400" baseline="30000" dirty="0"/>
              <a:t>+</a:t>
            </a:r>
            <a:r>
              <a:rPr lang="en-US" sz="1400" dirty="0"/>
              <a:t> and OH</a:t>
            </a:r>
            <a:r>
              <a:rPr lang="pt-BR" sz="1400" baseline="30000" dirty="0"/>
              <a:t>–</a:t>
            </a:r>
            <a:r>
              <a:rPr lang="en-US" sz="1400" dirty="0"/>
              <a:t> in solution. The concentration of OH</a:t>
            </a:r>
            <a:r>
              <a:rPr lang="pt-BR" sz="1400" baseline="30000" dirty="0"/>
              <a:t>–</a:t>
            </a:r>
            <a:r>
              <a:rPr lang="en-US" sz="1400" dirty="0"/>
              <a:t> is therefore the same as the given concentration of KOH.</a:t>
            </a:r>
          </a:p>
          <a:p>
            <a:pPr marL="228600" indent="-228600"/>
            <a:endParaRPr lang="en-US" sz="1400" dirty="0"/>
          </a:p>
          <a:p>
            <a:pPr marL="228600" indent="-228600"/>
            <a:r>
              <a:rPr lang="en-US" sz="1400" dirty="0"/>
              <a:t>	Use this concentration and </a:t>
            </a:r>
            <a:r>
              <a:rPr lang="pt-BR" sz="1400" i="1" dirty="0"/>
              <a:t>K</a:t>
            </a:r>
            <a:r>
              <a:rPr lang="pt-BR" sz="1400" baseline="-25000" dirty="0"/>
              <a:t>w</a:t>
            </a:r>
            <a:r>
              <a:rPr lang="pt-BR" sz="1400" dirty="0"/>
              <a:t> </a:t>
            </a:r>
            <a:r>
              <a:rPr lang="en-US" sz="1400" dirty="0"/>
              <a:t>to find [H</a:t>
            </a:r>
            <a:r>
              <a:rPr lang="en-US" sz="1400" baseline="-25000" dirty="0"/>
              <a:t>3</a:t>
            </a:r>
            <a:r>
              <a:rPr lang="en-US" sz="1400" dirty="0"/>
              <a:t>O</a:t>
            </a:r>
            <a:r>
              <a:rPr lang="en-US" sz="1400" baseline="30000" dirty="0"/>
              <a:t>+</a:t>
            </a:r>
            <a:r>
              <a:rPr lang="en-US" sz="1400" dirty="0"/>
              <a:t>].</a:t>
            </a:r>
          </a:p>
          <a:p>
            <a:pPr marL="228600" indent="-228600"/>
            <a:endParaRPr lang="en-US" sz="1400" dirty="0"/>
          </a:p>
          <a:p>
            <a:pPr marL="228600" indent="-228600"/>
            <a:r>
              <a:rPr lang="en-US" sz="1400" dirty="0"/>
              <a:t>	Then substitute [H</a:t>
            </a:r>
            <a:r>
              <a:rPr lang="en-US" sz="1400" baseline="-25000" dirty="0"/>
              <a:t>3</a:t>
            </a:r>
            <a:r>
              <a:rPr lang="en-US" sz="1400" dirty="0"/>
              <a:t>O</a:t>
            </a:r>
            <a:r>
              <a:rPr lang="en-US" sz="1400" baseline="30000" dirty="0"/>
              <a:t>+</a:t>
            </a:r>
            <a:r>
              <a:rPr lang="en-US" sz="1400" dirty="0"/>
              <a:t>] into the pH expression to find </a:t>
            </a:r>
            <a:br>
              <a:rPr lang="en-US" sz="1400" dirty="0"/>
            </a:br>
            <a:r>
              <a:rPr lang="en-US" sz="1400" dirty="0"/>
              <a:t>the </a:t>
            </a:r>
            <a:r>
              <a:rPr lang="en-US" sz="1400" dirty="0" err="1"/>
              <a:t>pH.</a:t>
            </a:r>
            <a:endParaRPr lang="en-US" sz="1400" dirty="0"/>
          </a:p>
          <a:p>
            <a:pPr marL="228600" indent="-228600"/>
            <a:endParaRPr lang="en-US" sz="1400" dirty="0"/>
          </a:p>
          <a:p>
            <a:pPr marL="228600" indent="-228600"/>
            <a:r>
              <a:rPr lang="en-US" sz="1400" b="1" dirty="0"/>
              <a:t>b.	</a:t>
            </a:r>
            <a:r>
              <a:rPr lang="en-US" sz="1400" dirty="0"/>
              <a:t>Since </a:t>
            </a:r>
            <a:r>
              <a:rPr lang="en-US" sz="1400" dirty="0" err="1"/>
              <a:t>Sr</a:t>
            </a:r>
            <a:r>
              <a:rPr lang="en-US" sz="1400" dirty="0"/>
              <a:t>(OH)</a:t>
            </a:r>
            <a:r>
              <a:rPr lang="en-US" sz="1400" baseline="-25000" dirty="0"/>
              <a:t>2</a:t>
            </a:r>
            <a:r>
              <a:rPr lang="en-US" sz="1400" dirty="0"/>
              <a:t> is a strong base, it completely dissociates into 1 </a:t>
            </a:r>
            <a:r>
              <a:rPr lang="en-US" sz="1400" dirty="0" err="1"/>
              <a:t>mol</a:t>
            </a:r>
            <a:r>
              <a:rPr lang="en-US" sz="1400" dirty="0"/>
              <a:t> of Sr</a:t>
            </a:r>
            <a:r>
              <a:rPr lang="en-US" sz="1400" baseline="30000" dirty="0"/>
              <a:t>2+</a:t>
            </a:r>
            <a:r>
              <a:rPr lang="en-US" sz="1400" dirty="0"/>
              <a:t> and 2 </a:t>
            </a:r>
            <a:r>
              <a:rPr lang="en-US" sz="1400" dirty="0" err="1"/>
              <a:t>mol</a:t>
            </a:r>
            <a:r>
              <a:rPr lang="en-US" sz="1400" dirty="0"/>
              <a:t> of OH</a:t>
            </a:r>
            <a:r>
              <a:rPr lang="en-US" sz="1400" baseline="30000" dirty="0"/>
              <a:t>–</a:t>
            </a:r>
            <a:r>
              <a:rPr lang="en-US" sz="1400" dirty="0"/>
              <a:t> in solution. The concentration of OH</a:t>
            </a:r>
            <a:r>
              <a:rPr lang="pt-BR" sz="1400" baseline="30000" dirty="0"/>
              <a:t>–</a:t>
            </a:r>
            <a:r>
              <a:rPr lang="en-US" sz="1400" dirty="0"/>
              <a:t> is therefore twice the given concentration of </a:t>
            </a:r>
            <a:r>
              <a:rPr lang="en-US" sz="1400" dirty="0" err="1"/>
              <a:t>Sr</a:t>
            </a:r>
            <a:r>
              <a:rPr lang="en-US" sz="1400" dirty="0"/>
              <a:t>(OH)</a:t>
            </a:r>
            <a:r>
              <a:rPr lang="en-US" sz="1400" baseline="-25000" dirty="0"/>
              <a:t>2</a:t>
            </a:r>
            <a:r>
              <a:rPr lang="en-US" sz="1400" dirty="0"/>
              <a:t>. </a:t>
            </a:r>
          </a:p>
          <a:p>
            <a:pPr marL="228600" indent="-228600"/>
            <a:r>
              <a:rPr lang="en-US" sz="1400" dirty="0"/>
              <a:t>	</a:t>
            </a:r>
          </a:p>
          <a:p>
            <a:pPr marL="228600" indent="-228600"/>
            <a:r>
              <a:rPr lang="en-US" sz="1400" dirty="0"/>
              <a:t>	Use this concentration and </a:t>
            </a:r>
            <a:r>
              <a:rPr lang="pt-BR" sz="1400" i="1" dirty="0"/>
              <a:t>K</a:t>
            </a:r>
            <a:r>
              <a:rPr lang="pt-BR" sz="1400" baseline="-25000" dirty="0"/>
              <a:t>w</a:t>
            </a:r>
            <a:r>
              <a:rPr lang="pt-BR" sz="1400" dirty="0"/>
              <a:t> </a:t>
            </a:r>
            <a:r>
              <a:rPr lang="en-US" sz="1400" dirty="0"/>
              <a:t>to find [H</a:t>
            </a:r>
            <a:r>
              <a:rPr lang="en-US" sz="1400" baseline="-25000" dirty="0"/>
              <a:t>3</a:t>
            </a:r>
            <a:r>
              <a:rPr lang="en-US" sz="1400" dirty="0"/>
              <a:t>O</a:t>
            </a:r>
            <a:r>
              <a:rPr lang="en-US" sz="1400" baseline="30000" dirty="0"/>
              <a:t>+</a:t>
            </a:r>
            <a:r>
              <a:rPr lang="en-US" sz="1400" dirty="0"/>
              <a:t>]. </a:t>
            </a:r>
          </a:p>
          <a:p>
            <a:pPr marL="228600" indent="-228600"/>
            <a:endParaRPr lang="en-US" sz="1400" dirty="0"/>
          </a:p>
          <a:p>
            <a:pPr marL="228600" indent="-228600"/>
            <a:r>
              <a:rPr lang="en-US" sz="1400" dirty="0"/>
              <a:t>	Substitute [H</a:t>
            </a:r>
            <a:r>
              <a:rPr lang="en-US" sz="1400" baseline="-25000" dirty="0"/>
              <a:t>3</a:t>
            </a:r>
            <a:r>
              <a:rPr lang="en-US" sz="1400" dirty="0"/>
              <a:t>O</a:t>
            </a:r>
            <a:r>
              <a:rPr lang="en-US" sz="1400" baseline="30000" dirty="0"/>
              <a:t>+</a:t>
            </a:r>
            <a:r>
              <a:rPr lang="en-US" sz="1400" dirty="0"/>
              <a:t>] into the pH expression to find the </a:t>
            </a:r>
            <a:r>
              <a:rPr lang="en-US" sz="1400" dirty="0" err="1"/>
              <a:t>pH.</a:t>
            </a:r>
            <a:endParaRPr lang="en-US" sz="1400" dirty="0"/>
          </a:p>
        </p:txBody>
      </p:sp>
      <p:sp>
        <p:nvSpPr>
          <p:cNvPr id="13" name="TextBox 12"/>
          <p:cNvSpPr txBox="1"/>
          <p:nvPr/>
        </p:nvSpPr>
        <p:spPr>
          <a:xfrm>
            <a:off x="5877051" y="1885708"/>
            <a:ext cx="2773516" cy="1815882"/>
          </a:xfrm>
          <a:prstGeom prst="rect">
            <a:avLst/>
          </a:prstGeom>
          <a:noFill/>
        </p:spPr>
        <p:txBody>
          <a:bodyPr wrap="none" rtlCol="0">
            <a:spAutoFit/>
          </a:bodyPr>
          <a:lstStyle/>
          <a:p>
            <a:r>
              <a:rPr lang="pt-BR" sz="1400" dirty="0"/>
              <a:t>KOH(</a:t>
            </a:r>
            <a:r>
              <a:rPr lang="pt-BR" sz="1400" i="1" dirty="0"/>
              <a:t>aq</a:t>
            </a:r>
            <a:r>
              <a:rPr lang="pt-BR" sz="1400" dirty="0"/>
              <a:t>)           K</a:t>
            </a:r>
            <a:r>
              <a:rPr lang="pt-BR" sz="1400" baseline="30000" dirty="0"/>
              <a:t>+</a:t>
            </a:r>
            <a:r>
              <a:rPr lang="pt-BR" sz="1400" dirty="0"/>
              <a:t>(</a:t>
            </a:r>
            <a:r>
              <a:rPr lang="pt-BR" sz="1400" i="1" dirty="0"/>
              <a:t>aq</a:t>
            </a:r>
            <a:r>
              <a:rPr lang="pt-BR" sz="1400" dirty="0"/>
              <a:t>) + OH-(</a:t>
            </a:r>
            <a:r>
              <a:rPr lang="pt-BR" sz="1400" i="1" dirty="0"/>
              <a:t>aq</a:t>
            </a:r>
            <a:r>
              <a:rPr lang="pt-BR" sz="1400" dirty="0"/>
              <a:t>)</a:t>
            </a:r>
          </a:p>
          <a:p>
            <a:r>
              <a:rPr lang="pt-BR" sz="1400" dirty="0"/>
              <a:t>[OH</a:t>
            </a:r>
            <a:r>
              <a:rPr lang="pt-BR" sz="1400" baseline="30000" dirty="0"/>
              <a:t>–</a:t>
            </a:r>
            <a:r>
              <a:rPr lang="pt-BR" sz="1400" dirty="0"/>
              <a:t>] = 0.225 M</a:t>
            </a:r>
          </a:p>
          <a:p>
            <a:r>
              <a:rPr lang="pt-BR" sz="1400" dirty="0"/>
              <a:t>[</a:t>
            </a:r>
            <a:r>
              <a:rPr lang="en-US" sz="1400" dirty="0"/>
              <a:t>H</a:t>
            </a:r>
            <a:r>
              <a:rPr lang="en-US" sz="1400" baseline="-25000" dirty="0"/>
              <a:t>3</a:t>
            </a:r>
            <a:r>
              <a:rPr lang="en-US" sz="1400" dirty="0"/>
              <a:t>O</a:t>
            </a:r>
            <a:r>
              <a:rPr lang="en-US" sz="1400" baseline="30000" dirty="0"/>
              <a:t>+</a:t>
            </a:r>
            <a:r>
              <a:rPr lang="pt-BR" sz="1400" dirty="0"/>
              <a:t>][OH</a:t>
            </a:r>
            <a:r>
              <a:rPr lang="pt-BR" sz="1400" baseline="30000" dirty="0"/>
              <a:t>–</a:t>
            </a:r>
            <a:r>
              <a:rPr lang="pt-BR" sz="1400" dirty="0"/>
              <a:t>] = </a:t>
            </a:r>
            <a:r>
              <a:rPr lang="pt-BR" sz="1400" i="1" dirty="0"/>
              <a:t>K</a:t>
            </a:r>
            <a:r>
              <a:rPr lang="pt-BR" sz="1400" baseline="-25000" dirty="0"/>
              <a:t>w</a:t>
            </a:r>
            <a:r>
              <a:rPr lang="pt-BR" sz="1400" dirty="0"/>
              <a:t> = 1.00 × 10</a:t>
            </a:r>
            <a:r>
              <a:rPr lang="pt-BR" sz="1400" baseline="30000" dirty="0"/>
              <a:t>–14</a:t>
            </a:r>
            <a:endParaRPr lang="pt-BR" sz="1400" dirty="0"/>
          </a:p>
          <a:p>
            <a:r>
              <a:rPr lang="pt-BR" sz="1400" dirty="0"/>
              <a:t>[</a:t>
            </a:r>
            <a:r>
              <a:rPr lang="en-US" sz="1400" dirty="0"/>
              <a:t>H</a:t>
            </a:r>
            <a:r>
              <a:rPr lang="en-US" sz="1400" baseline="-25000" dirty="0"/>
              <a:t>3</a:t>
            </a:r>
            <a:r>
              <a:rPr lang="en-US" sz="1400" dirty="0"/>
              <a:t>O</a:t>
            </a:r>
            <a:r>
              <a:rPr lang="en-US" sz="1400" baseline="30000" dirty="0"/>
              <a:t>+</a:t>
            </a:r>
            <a:r>
              <a:rPr lang="pt-BR" sz="1400" dirty="0"/>
              <a:t>](0.225) = 1.00 × 10</a:t>
            </a:r>
            <a:r>
              <a:rPr lang="pt-BR" sz="1400" baseline="30000" dirty="0"/>
              <a:t>–14</a:t>
            </a:r>
            <a:endParaRPr lang="pt-BR" sz="1400" dirty="0"/>
          </a:p>
          <a:p>
            <a:r>
              <a:rPr lang="pt-BR" sz="1400" dirty="0"/>
              <a:t>[</a:t>
            </a:r>
            <a:r>
              <a:rPr lang="en-US" sz="1400" dirty="0"/>
              <a:t>H</a:t>
            </a:r>
            <a:r>
              <a:rPr lang="en-US" sz="1400" baseline="-25000" dirty="0"/>
              <a:t>3</a:t>
            </a:r>
            <a:r>
              <a:rPr lang="en-US" sz="1400" dirty="0"/>
              <a:t>O</a:t>
            </a:r>
            <a:r>
              <a:rPr lang="en-US" sz="1400" baseline="30000" dirty="0"/>
              <a:t>+</a:t>
            </a:r>
            <a:r>
              <a:rPr lang="pt-BR" sz="1400" dirty="0"/>
              <a:t>] = 4.44 × 10</a:t>
            </a:r>
            <a:r>
              <a:rPr lang="pt-BR" sz="1400" baseline="30000" dirty="0"/>
              <a:t>–14</a:t>
            </a:r>
            <a:r>
              <a:rPr lang="pt-BR" sz="1400" dirty="0"/>
              <a:t> M</a:t>
            </a:r>
          </a:p>
          <a:p>
            <a:r>
              <a:rPr lang="pt-BR" sz="1400" dirty="0"/>
              <a:t>pH = –log[</a:t>
            </a:r>
            <a:r>
              <a:rPr lang="en-US" sz="1400" dirty="0"/>
              <a:t>H</a:t>
            </a:r>
            <a:r>
              <a:rPr lang="en-US" sz="1400" baseline="-25000" dirty="0"/>
              <a:t>3</a:t>
            </a:r>
            <a:r>
              <a:rPr lang="en-US" sz="1400" dirty="0"/>
              <a:t>O</a:t>
            </a:r>
            <a:r>
              <a:rPr lang="en-US" sz="1400" baseline="30000" dirty="0"/>
              <a:t>+</a:t>
            </a:r>
            <a:r>
              <a:rPr lang="pt-BR" sz="1400" dirty="0"/>
              <a:t>]</a:t>
            </a:r>
          </a:p>
          <a:p>
            <a:pPr marL="265176"/>
            <a:r>
              <a:rPr lang="pt-BR" sz="1400" dirty="0"/>
              <a:t>= –log(4.44 × 10</a:t>
            </a:r>
            <a:r>
              <a:rPr lang="pt-BR" sz="1400" baseline="30000" dirty="0"/>
              <a:t>–14</a:t>
            </a:r>
            <a:r>
              <a:rPr lang="pt-BR" sz="1400" dirty="0"/>
              <a:t>)</a:t>
            </a:r>
          </a:p>
          <a:p>
            <a:pPr marL="265176"/>
            <a:r>
              <a:rPr lang="pt-BR" sz="1400" dirty="0"/>
              <a:t>= 13.352</a:t>
            </a:r>
            <a:endParaRPr lang="en-US" sz="1400" dirty="0"/>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42527" t="9157" r="47802" b="80332"/>
          <a:stretch/>
        </p:blipFill>
        <p:spPr>
          <a:xfrm>
            <a:off x="6687277" y="1995118"/>
            <a:ext cx="419100" cy="104775"/>
          </a:xfrm>
          <a:prstGeom prst="rect">
            <a:avLst/>
          </a:prstGeom>
        </p:spPr>
      </p:pic>
      <p:sp>
        <p:nvSpPr>
          <p:cNvPr id="15" name="TextBox 14"/>
          <p:cNvSpPr txBox="1"/>
          <p:nvPr/>
        </p:nvSpPr>
        <p:spPr>
          <a:xfrm>
            <a:off x="5879903" y="3800646"/>
            <a:ext cx="3146865" cy="2031325"/>
          </a:xfrm>
          <a:prstGeom prst="rect">
            <a:avLst/>
          </a:prstGeom>
          <a:noFill/>
        </p:spPr>
        <p:txBody>
          <a:bodyPr wrap="square" rtlCol="0">
            <a:spAutoFit/>
          </a:bodyPr>
          <a:lstStyle/>
          <a:p>
            <a:r>
              <a:rPr lang="pt-BR" sz="1400" dirty="0"/>
              <a:t>Sr(OH)</a:t>
            </a:r>
            <a:r>
              <a:rPr lang="pt-BR" sz="1400" baseline="-25000" dirty="0"/>
              <a:t>2</a:t>
            </a:r>
            <a:r>
              <a:rPr lang="pt-BR" sz="1400" dirty="0"/>
              <a:t>(</a:t>
            </a:r>
            <a:r>
              <a:rPr lang="pt-BR" sz="1400" i="1" dirty="0"/>
              <a:t>aq</a:t>
            </a:r>
            <a:r>
              <a:rPr lang="pt-BR" sz="1400" dirty="0"/>
              <a:t>)           Sr</a:t>
            </a:r>
            <a:r>
              <a:rPr lang="pt-BR" sz="1400" baseline="30000" dirty="0"/>
              <a:t>2+</a:t>
            </a:r>
            <a:r>
              <a:rPr lang="pt-BR" sz="1400" dirty="0"/>
              <a:t>(</a:t>
            </a:r>
            <a:r>
              <a:rPr lang="pt-BR" sz="1400" i="1" dirty="0"/>
              <a:t>aq</a:t>
            </a:r>
            <a:r>
              <a:rPr lang="pt-BR" sz="1400" dirty="0"/>
              <a:t>) + 2 OH</a:t>
            </a:r>
            <a:r>
              <a:rPr lang="pt-BR" sz="1400" baseline="30000" dirty="0"/>
              <a:t>–</a:t>
            </a:r>
            <a:r>
              <a:rPr lang="pt-BR" sz="1400" dirty="0"/>
              <a:t>(</a:t>
            </a:r>
            <a:r>
              <a:rPr lang="pt-BR" sz="1400" i="1" dirty="0"/>
              <a:t>aq</a:t>
            </a:r>
            <a:r>
              <a:rPr lang="pt-BR" sz="1400" dirty="0"/>
              <a:t>)</a:t>
            </a:r>
          </a:p>
          <a:p>
            <a:r>
              <a:rPr lang="pt-BR" sz="1400" dirty="0"/>
              <a:t>[OH</a:t>
            </a:r>
            <a:r>
              <a:rPr lang="pt-BR" sz="1400" baseline="30000" dirty="0"/>
              <a:t>–</a:t>
            </a:r>
            <a:r>
              <a:rPr lang="pt-BR" sz="1400" dirty="0"/>
              <a:t>] = 2(0.0015) M</a:t>
            </a:r>
          </a:p>
          <a:p>
            <a:pPr>
              <a:tabLst>
                <a:tab pos="463550" algn="l"/>
              </a:tabLst>
            </a:pPr>
            <a:r>
              <a:rPr lang="pt-BR" sz="1400" dirty="0"/>
              <a:t>	= 0.0030 M</a:t>
            </a:r>
          </a:p>
          <a:p>
            <a:r>
              <a:rPr lang="pt-BR" sz="1400" dirty="0"/>
              <a:t>[</a:t>
            </a:r>
            <a:r>
              <a:rPr lang="en-US" sz="1400" dirty="0"/>
              <a:t>H</a:t>
            </a:r>
            <a:r>
              <a:rPr lang="en-US" sz="1400" baseline="-25000" dirty="0"/>
              <a:t>3</a:t>
            </a:r>
            <a:r>
              <a:rPr lang="en-US" sz="1400" dirty="0"/>
              <a:t>O</a:t>
            </a:r>
            <a:r>
              <a:rPr lang="en-US" sz="1400" baseline="30000" dirty="0"/>
              <a:t>+</a:t>
            </a:r>
            <a:r>
              <a:rPr lang="pt-BR" sz="1400" dirty="0"/>
              <a:t>][OH</a:t>
            </a:r>
            <a:r>
              <a:rPr lang="pt-BR" sz="1400" baseline="30000" dirty="0"/>
              <a:t>–</a:t>
            </a:r>
            <a:r>
              <a:rPr lang="pt-BR" sz="1400" dirty="0"/>
              <a:t>] = </a:t>
            </a:r>
            <a:r>
              <a:rPr lang="pt-BR" sz="1400" i="1" dirty="0"/>
              <a:t>K</a:t>
            </a:r>
            <a:r>
              <a:rPr lang="pt-BR" sz="1400" baseline="-25000" dirty="0"/>
              <a:t>w</a:t>
            </a:r>
            <a:r>
              <a:rPr lang="pt-BR" sz="1400" dirty="0"/>
              <a:t> = 1.0 × 10</a:t>
            </a:r>
            <a:r>
              <a:rPr lang="pt-BR" sz="1400" baseline="30000" dirty="0"/>
              <a:t>–14</a:t>
            </a:r>
            <a:endParaRPr lang="pt-BR" sz="1400" dirty="0"/>
          </a:p>
          <a:p>
            <a:r>
              <a:rPr lang="pt-BR" sz="1400" dirty="0"/>
              <a:t>[</a:t>
            </a:r>
            <a:r>
              <a:rPr lang="en-US" sz="1400" dirty="0"/>
              <a:t>H</a:t>
            </a:r>
            <a:r>
              <a:rPr lang="en-US" sz="1400" baseline="-25000" dirty="0"/>
              <a:t>3</a:t>
            </a:r>
            <a:r>
              <a:rPr lang="en-US" sz="1400" dirty="0"/>
              <a:t>O</a:t>
            </a:r>
            <a:r>
              <a:rPr lang="en-US" sz="1400" baseline="30000" dirty="0"/>
              <a:t>+</a:t>
            </a:r>
            <a:r>
              <a:rPr lang="pt-BR" sz="1400" dirty="0"/>
              <a:t>](0.0030) = 1.0 × 10</a:t>
            </a:r>
            <a:r>
              <a:rPr lang="pt-BR" sz="1400" baseline="30000" dirty="0"/>
              <a:t>–14</a:t>
            </a:r>
            <a:endParaRPr lang="pt-BR" sz="1400" dirty="0"/>
          </a:p>
          <a:p>
            <a:r>
              <a:rPr lang="pt-BR" sz="1400" dirty="0"/>
              <a:t>[</a:t>
            </a:r>
            <a:r>
              <a:rPr lang="en-US" sz="1400" dirty="0"/>
              <a:t>H</a:t>
            </a:r>
            <a:r>
              <a:rPr lang="en-US" sz="1400" baseline="-25000" dirty="0"/>
              <a:t>3</a:t>
            </a:r>
            <a:r>
              <a:rPr lang="en-US" sz="1400" dirty="0"/>
              <a:t>O</a:t>
            </a:r>
            <a:r>
              <a:rPr lang="en-US" sz="1400" baseline="30000" dirty="0"/>
              <a:t>+</a:t>
            </a:r>
            <a:r>
              <a:rPr lang="pt-BR" sz="1400" dirty="0"/>
              <a:t>] = 3.3 × 10</a:t>
            </a:r>
            <a:r>
              <a:rPr lang="pt-BR" sz="1400" baseline="30000" dirty="0"/>
              <a:t>–12</a:t>
            </a:r>
            <a:r>
              <a:rPr lang="pt-BR" sz="1400" dirty="0"/>
              <a:t> M</a:t>
            </a:r>
          </a:p>
          <a:p>
            <a:r>
              <a:rPr lang="pt-BR" sz="1400" dirty="0"/>
              <a:t>pH = –log[</a:t>
            </a:r>
            <a:r>
              <a:rPr lang="en-US" sz="1400" dirty="0"/>
              <a:t>H</a:t>
            </a:r>
            <a:r>
              <a:rPr lang="en-US" sz="1400" baseline="-25000" dirty="0"/>
              <a:t>3</a:t>
            </a:r>
            <a:r>
              <a:rPr lang="en-US" sz="1400" dirty="0"/>
              <a:t>O</a:t>
            </a:r>
            <a:r>
              <a:rPr lang="en-US" sz="1400" baseline="30000" dirty="0"/>
              <a:t>+</a:t>
            </a:r>
            <a:r>
              <a:rPr lang="pt-BR" sz="1400" dirty="0"/>
              <a:t>]</a:t>
            </a:r>
          </a:p>
          <a:p>
            <a:pPr marL="265176"/>
            <a:r>
              <a:rPr lang="pt-BR" sz="1400" dirty="0"/>
              <a:t>= –log(3.3 × 10</a:t>
            </a:r>
            <a:r>
              <a:rPr lang="pt-BR" sz="1400" baseline="30000" dirty="0"/>
              <a:t>–12</a:t>
            </a:r>
            <a:r>
              <a:rPr lang="pt-BR" sz="1400" dirty="0"/>
              <a:t>)</a:t>
            </a:r>
          </a:p>
          <a:p>
            <a:pPr marL="265176"/>
            <a:r>
              <a:rPr lang="pt-BR" sz="1400" dirty="0"/>
              <a:t>= 11.48</a:t>
            </a:r>
            <a:endParaRPr lang="en-US" sz="1400" dirty="0"/>
          </a:p>
        </p:txBody>
      </p:sp>
      <p:sp>
        <p:nvSpPr>
          <p:cNvPr id="16" name="Text Box 4"/>
          <p:cNvSpPr txBox="1">
            <a:spLocks noChangeArrowheads="1"/>
          </p:cNvSpPr>
          <p:nvPr/>
        </p:nvSpPr>
        <p:spPr bwMode="auto">
          <a:xfrm>
            <a:off x="304799" y="5851844"/>
            <a:ext cx="8721969"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763" indent="-4763">
              <a:defRPr sz="1600">
                <a:solidFill>
                  <a:schemeClr val="tx1"/>
                </a:solidFill>
                <a:latin typeface="Times New Roman" pitchFamily="18" charset="0"/>
                <a:ea typeface="MS PGothic" pitchFamily="34" charset="-128"/>
              </a:defRPr>
            </a:lvl1pPr>
            <a:lvl2pPr marL="742950" indent="-285750">
              <a:defRPr sz="1600">
                <a:solidFill>
                  <a:schemeClr val="tx1"/>
                </a:solidFill>
                <a:latin typeface="Times New Roman" pitchFamily="18" charset="0"/>
                <a:ea typeface="MS PGothic" pitchFamily="34" charset="-128"/>
              </a:defRPr>
            </a:lvl2pPr>
            <a:lvl3pPr marL="1143000" indent="-228600">
              <a:defRPr sz="1600">
                <a:solidFill>
                  <a:schemeClr val="tx1"/>
                </a:solidFill>
                <a:latin typeface="Times New Roman" pitchFamily="18" charset="0"/>
                <a:ea typeface="MS PGothic" pitchFamily="34" charset="-128"/>
              </a:defRPr>
            </a:lvl3pPr>
            <a:lvl4pPr marL="1600200" indent="-228600">
              <a:defRPr sz="1600">
                <a:solidFill>
                  <a:schemeClr val="tx1"/>
                </a:solidFill>
                <a:latin typeface="Times New Roman" pitchFamily="18" charset="0"/>
                <a:ea typeface="MS PGothic" pitchFamily="34" charset="-128"/>
              </a:defRPr>
            </a:lvl4pPr>
            <a:lvl5pPr marL="2057400" indent="-228600">
              <a:defRPr sz="16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9pPr>
          </a:lstStyle>
          <a:p>
            <a:pPr>
              <a:defRPr/>
            </a:pPr>
            <a:r>
              <a:rPr lang="en-US" b="1" dirty="0">
                <a:solidFill>
                  <a:srgbClr val="0094C8"/>
                </a:solidFill>
                <a:latin typeface="Arial" pitchFamily="34" charset="0"/>
              </a:rPr>
              <a:t>For Practice 16.11</a:t>
            </a:r>
          </a:p>
          <a:p>
            <a:r>
              <a:rPr lang="en-US" sz="1400" dirty="0"/>
              <a:t>Find the [OH</a:t>
            </a:r>
            <a:r>
              <a:rPr lang="pt-BR" sz="1400" baseline="30000" dirty="0"/>
              <a:t>–</a:t>
            </a:r>
            <a:r>
              <a:rPr lang="en-US" sz="1400" dirty="0"/>
              <a:t>] and pH of a 0.010 M Ba(OH)</a:t>
            </a:r>
            <a:r>
              <a:rPr lang="en-US" sz="1400" baseline="-25000" dirty="0"/>
              <a:t>2</a:t>
            </a:r>
            <a:r>
              <a:rPr lang="en-US" sz="1400" dirty="0"/>
              <a:t> solution.</a:t>
            </a: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42527" t="9157" r="47802" b="80332"/>
          <a:stretch/>
        </p:blipFill>
        <p:spPr>
          <a:xfrm>
            <a:off x="6873925" y="3930019"/>
            <a:ext cx="419100" cy="104775"/>
          </a:xfrm>
          <a:prstGeom prst="rect">
            <a:avLst/>
          </a:prstGeom>
        </p:spPr>
      </p:pic>
    </p:spTree>
    <p:extLst>
      <p:ext uri="{BB962C8B-B14F-4D97-AF65-F5344CB8AC3E}">
        <p14:creationId xmlns:p14="http://schemas.microsoft.com/office/powerpoint/2010/main" val="339909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11" end="1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0070C0"/>
                </a:solidFill>
                <a:ea typeface="+mj-ea"/>
                <a:cs typeface="Arial"/>
              </a:rPr>
              <a:t>Weak Bases: </a:t>
            </a:r>
            <a:r>
              <a:rPr lang="en-US" altLang="en-US" i="1" dirty="0">
                <a:solidFill>
                  <a:srgbClr val="0070C0"/>
                </a:solidFill>
                <a:ea typeface="+mj-ea"/>
                <a:cs typeface="Arial"/>
              </a:rPr>
              <a:t>K</a:t>
            </a:r>
            <a:r>
              <a:rPr lang="en-US" altLang="en-US" baseline="-25000" dirty="0">
                <a:solidFill>
                  <a:srgbClr val="0070C0"/>
                </a:solidFill>
                <a:ea typeface="+mj-ea"/>
                <a:cs typeface="Arial"/>
              </a:rPr>
              <a:t>b</a:t>
            </a:r>
            <a:r>
              <a:rPr lang="en-US" altLang="en-US" dirty="0">
                <a:solidFill>
                  <a:srgbClr val="0070C0"/>
                </a:solidFill>
                <a:ea typeface="+mj-ea"/>
                <a:cs typeface="Arial"/>
              </a:rPr>
              <a:t> &lt; 1</a:t>
            </a:r>
          </a:p>
        </p:txBody>
      </p:sp>
      <p:sp>
        <p:nvSpPr>
          <p:cNvPr id="18" name="Rectangle 3"/>
          <p:cNvSpPr>
            <a:spLocks noChangeArrowheads="1"/>
          </p:cNvSpPr>
          <p:nvPr/>
        </p:nvSpPr>
        <p:spPr bwMode="auto">
          <a:xfrm>
            <a:off x="343739" y="714380"/>
            <a:ext cx="4394516" cy="614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SzPct val="100000"/>
              <a:buFontTx/>
              <a:buChar char="•"/>
            </a:pPr>
            <a:r>
              <a:rPr lang="el-GR" altLang="en-US" sz="2000" dirty="0">
                <a:latin typeface="+mn-lt"/>
              </a:rPr>
              <a:t>Σε ασθενείς βάσεις, μόνο ένα μικρό κλάσμα μορίων δέχεται ιόντα Η+.</a:t>
            </a:r>
          </a:p>
          <a:p>
            <a:pPr marL="342900" indent="-342900">
              <a:spcBef>
                <a:spcPct val="20000"/>
              </a:spcBef>
              <a:buSzPct val="100000"/>
              <a:buFontTx/>
              <a:buChar char="•"/>
            </a:pPr>
            <a:r>
              <a:rPr lang="el-GR" altLang="en-US" sz="2000" dirty="0">
                <a:latin typeface="+mn-lt"/>
              </a:rPr>
              <a:t>Αδύναμος ηλεκτρολύτης</a:t>
            </a:r>
          </a:p>
          <a:p>
            <a:pPr marL="342900" indent="-342900">
              <a:spcBef>
                <a:spcPct val="20000"/>
              </a:spcBef>
              <a:buSzPct val="100000"/>
              <a:buFontTx/>
              <a:buChar char="•"/>
            </a:pPr>
            <a:r>
              <a:rPr lang="el-GR" altLang="en-US" sz="2000" dirty="0">
                <a:latin typeface="+mn-lt"/>
              </a:rPr>
              <a:t>Τα περισσότερα από τα αδύναμα μόρια βάσης δεν δέχονται ιόντα Η+ από το νερό.</a:t>
            </a:r>
          </a:p>
          <a:p>
            <a:pPr marL="342900" indent="-342900">
              <a:spcBef>
                <a:spcPct val="20000"/>
              </a:spcBef>
              <a:buSzPct val="100000"/>
              <a:buFontTx/>
              <a:buChar char="•"/>
            </a:pPr>
            <a:r>
              <a:rPr lang="el-GR" altLang="en-US" sz="2000" dirty="0">
                <a:latin typeface="+mn-lt"/>
              </a:rPr>
              <a:t>Παραδείγματα κοινών αδύναμων βάσεων:</a:t>
            </a:r>
          </a:p>
          <a:p>
            <a:pPr marL="342900" indent="-342900">
              <a:spcBef>
                <a:spcPct val="20000"/>
              </a:spcBef>
              <a:buSzPct val="100000"/>
              <a:buFontTx/>
              <a:buChar char="•"/>
            </a:pPr>
            <a:r>
              <a:rPr lang="el-GR" altLang="en-US" sz="2000" dirty="0">
                <a:latin typeface="+mn-lt"/>
              </a:rPr>
              <a:t>Αμμωνία, NH3</a:t>
            </a:r>
          </a:p>
          <a:p>
            <a:pPr marL="342900" indent="-342900">
              <a:spcBef>
                <a:spcPct val="20000"/>
              </a:spcBef>
              <a:buSzPct val="100000"/>
              <a:buFontTx/>
              <a:buChar char="•"/>
            </a:pPr>
            <a:r>
              <a:rPr lang="el-GR" altLang="en-US" sz="2000" dirty="0" err="1">
                <a:latin typeface="+mn-lt"/>
              </a:rPr>
              <a:t>Αμίνες</a:t>
            </a:r>
            <a:r>
              <a:rPr lang="el-GR" altLang="en-US" sz="2000" dirty="0">
                <a:latin typeface="+mn-lt"/>
              </a:rPr>
              <a:t> (οργανικές βάσεις)</a:t>
            </a:r>
          </a:p>
          <a:p>
            <a:pPr marL="342900" indent="-342900">
              <a:spcBef>
                <a:spcPct val="20000"/>
              </a:spcBef>
              <a:buSzPct val="100000"/>
              <a:buFontTx/>
              <a:buChar char="•"/>
            </a:pPr>
            <a:r>
              <a:rPr lang="el-GR" altLang="en-US" sz="2000" dirty="0">
                <a:latin typeface="+mn-lt"/>
              </a:rPr>
              <a:t>Ανθρακικά άλατα, όπως ανθρακικό νάτριο, Na2CO3 και </a:t>
            </a:r>
            <a:r>
              <a:rPr lang="el-GR" altLang="en-US" sz="2000" dirty="0" err="1">
                <a:latin typeface="+mn-lt"/>
              </a:rPr>
              <a:t>διττανθρακικό</a:t>
            </a:r>
            <a:r>
              <a:rPr lang="el-GR" altLang="en-US" sz="2000" dirty="0">
                <a:latin typeface="+mn-lt"/>
              </a:rPr>
              <a:t> νάτριο, NaHC03</a:t>
            </a:r>
          </a:p>
          <a:p>
            <a:pPr marL="342900" indent="-342900">
              <a:spcBef>
                <a:spcPct val="20000"/>
              </a:spcBef>
              <a:buSzPct val="100000"/>
              <a:buFontTx/>
              <a:buChar char="•"/>
            </a:pPr>
            <a:r>
              <a:rPr lang="el-GR" altLang="en-US" sz="1400" i="1" dirty="0">
                <a:latin typeface="+mn-lt"/>
              </a:rPr>
              <a:t>Η εύρεση </a:t>
            </a:r>
            <a:r>
              <a:rPr lang="el-GR" altLang="en-US" sz="1400" dirty="0">
                <a:latin typeface="+mn-lt"/>
              </a:rPr>
              <a:t>του </a:t>
            </a:r>
            <a:r>
              <a:rPr lang="el-GR" altLang="en-US" sz="1400" dirty="0" err="1">
                <a:latin typeface="+mn-lt"/>
              </a:rPr>
              <a:t>pH</a:t>
            </a:r>
            <a:r>
              <a:rPr lang="el-GR" altLang="en-US" sz="1400" dirty="0">
                <a:latin typeface="+mn-lt"/>
              </a:rPr>
              <a:t> ενός διαλύματος ασθενούς βάσης είναι παρόμοια με την εύρεση του </a:t>
            </a:r>
            <a:r>
              <a:rPr lang="el-GR" altLang="en-US" sz="1400" dirty="0" err="1">
                <a:latin typeface="+mn-lt"/>
              </a:rPr>
              <a:t>pH</a:t>
            </a:r>
            <a:r>
              <a:rPr lang="el-GR" altLang="en-US" sz="1400" dirty="0">
                <a:latin typeface="+mn-lt"/>
              </a:rPr>
              <a:t> ενός ασθενούς οξέος χρησιμοποιώντας ICE.</a:t>
            </a:r>
            <a:endParaRPr lang="en-US" altLang="en-US" sz="1400" dirty="0">
              <a:latin typeface="+mn-lt"/>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7475"/>
          <a:stretch/>
        </p:blipFill>
        <p:spPr>
          <a:xfrm>
            <a:off x="4833425" y="1813559"/>
            <a:ext cx="4251960" cy="3214700"/>
          </a:xfrm>
          <a:prstGeom prst="rect">
            <a:avLst/>
          </a:prstGeom>
        </p:spPr>
      </p:pic>
    </p:spTree>
    <p:extLst>
      <p:ext uri="{BB962C8B-B14F-4D97-AF65-F5344CB8AC3E}">
        <p14:creationId xmlns:p14="http://schemas.microsoft.com/office/powerpoint/2010/main" val="41771152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l-GR" altLang="en-US" dirty="0">
                <a:solidFill>
                  <a:srgbClr val="0070C0"/>
                </a:solidFill>
                <a:ea typeface="+mj-ea"/>
                <a:cs typeface="Arial"/>
              </a:rPr>
              <a:t>Σταθερά ιοντισμού βάσης</a:t>
            </a:r>
            <a:r>
              <a:rPr lang="en-US" altLang="en-US" dirty="0">
                <a:solidFill>
                  <a:srgbClr val="0070C0"/>
                </a:solidFill>
                <a:ea typeface="+mj-ea"/>
                <a:cs typeface="Arial"/>
              </a:rPr>
              <a:t>, </a:t>
            </a:r>
            <a:r>
              <a:rPr lang="en-US" altLang="en-US" i="1" dirty="0">
                <a:solidFill>
                  <a:srgbClr val="0070C0"/>
                </a:solidFill>
                <a:ea typeface="+mj-ea"/>
                <a:cs typeface="Arial"/>
              </a:rPr>
              <a:t>K</a:t>
            </a:r>
            <a:r>
              <a:rPr lang="en-US" altLang="en-US" baseline="-25000" dirty="0">
                <a:solidFill>
                  <a:srgbClr val="0070C0"/>
                </a:solidFill>
                <a:ea typeface="+mj-ea"/>
                <a:cs typeface="Arial"/>
              </a:rPr>
              <a:t>b</a:t>
            </a:r>
            <a:endParaRPr lang="en-US" altLang="en-US" dirty="0">
              <a:solidFill>
                <a:srgbClr val="0070C0"/>
              </a:solidFill>
              <a:ea typeface="+mj-ea"/>
              <a:cs typeface="Arial"/>
            </a:endParaRPr>
          </a:p>
        </p:txBody>
      </p:sp>
      <p:sp>
        <p:nvSpPr>
          <p:cNvPr id="5" name="Rectangle 3"/>
          <p:cNvSpPr txBox="1">
            <a:spLocks noChangeArrowheads="1"/>
          </p:cNvSpPr>
          <p:nvPr/>
        </p:nvSpPr>
        <p:spPr bwMode="auto">
          <a:xfrm>
            <a:off x="344892" y="917304"/>
            <a:ext cx="8447416" cy="293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ヒラギノ角ゴ Pro W3"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ヒラギノ角ゴ Pro W3" charset="0"/>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0"/>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defRPr/>
            </a:pPr>
            <a:r>
              <a:rPr lang="en-US" altLang="en-US" sz="2400" dirty="0"/>
              <a:t>Base strength is measured by the size of the equilibrium constant when it reacts with H</a:t>
            </a:r>
            <a:r>
              <a:rPr lang="en-US" altLang="en-US" sz="2400" baseline="-25000" dirty="0"/>
              <a:t>2</a:t>
            </a:r>
            <a:r>
              <a:rPr lang="en-US" altLang="en-US" sz="2400" dirty="0"/>
              <a:t>O.</a:t>
            </a:r>
          </a:p>
          <a:p>
            <a:pPr algn="ctr" eaLnBrk="1" hangingPunct="1">
              <a:buFontTx/>
              <a:buNone/>
              <a:defRPr/>
            </a:pPr>
            <a:r>
              <a:rPr lang="en-US" altLang="en-US" sz="2400" dirty="0"/>
              <a:t>:Base + H</a:t>
            </a:r>
            <a:r>
              <a:rPr lang="en-US" altLang="en-US" sz="2400" baseline="-25000" dirty="0"/>
              <a:t>2</a:t>
            </a:r>
            <a:r>
              <a:rPr lang="en-US" altLang="en-US" sz="2400" dirty="0"/>
              <a:t>O (</a:t>
            </a:r>
            <a:r>
              <a:rPr lang="en-US" altLang="en-US" sz="2400" i="1" dirty="0"/>
              <a:t>l</a:t>
            </a:r>
            <a:r>
              <a:rPr lang="en-US" altLang="en-US" sz="2400" dirty="0"/>
              <a:t>)        OH</a:t>
            </a:r>
            <a:r>
              <a:rPr lang="en-US" altLang="en-US" sz="2400" baseline="30000" dirty="0">
                <a:cs typeface="Arial" charset="0"/>
              </a:rPr>
              <a:t>−</a:t>
            </a:r>
            <a:r>
              <a:rPr lang="en-US" altLang="en-US" sz="2400" dirty="0"/>
              <a:t> + H:Base</a:t>
            </a:r>
            <a:r>
              <a:rPr lang="en-US" altLang="en-US" sz="2400" baseline="30000" dirty="0"/>
              <a:t>+</a:t>
            </a:r>
          </a:p>
          <a:p>
            <a:pPr algn="ctr" eaLnBrk="1" hangingPunct="1">
              <a:buFontTx/>
              <a:buNone/>
              <a:defRPr/>
            </a:pPr>
            <a:endParaRPr lang="en-US" altLang="en-US" sz="2400" dirty="0"/>
          </a:p>
          <a:p>
            <a:pPr eaLnBrk="1" hangingPunct="1">
              <a:defRPr/>
            </a:pPr>
            <a:r>
              <a:rPr lang="en-US" altLang="en-US" sz="2400" dirty="0"/>
              <a:t>The equilibrium constant is called the </a:t>
            </a:r>
            <a:r>
              <a:rPr lang="en-US" altLang="en-US" sz="2400" b="1" dirty="0">
                <a:solidFill>
                  <a:srgbClr val="3333CC"/>
                </a:solidFill>
              </a:rPr>
              <a:t>base ionization constant, </a:t>
            </a:r>
            <a:r>
              <a:rPr lang="en-US" altLang="en-US" sz="2400" b="1" i="1" dirty="0">
                <a:solidFill>
                  <a:srgbClr val="3333CC"/>
                </a:solidFill>
              </a:rPr>
              <a:t>K</a:t>
            </a:r>
            <a:r>
              <a:rPr lang="en-US" altLang="en-US" sz="2400" b="1" baseline="-25000" dirty="0">
                <a:solidFill>
                  <a:srgbClr val="3333CC"/>
                </a:solidFill>
              </a:rPr>
              <a:t>b</a:t>
            </a:r>
            <a:r>
              <a:rPr lang="en-US" altLang="en-US" sz="2400" dirty="0"/>
              <a:t>.</a:t>
            </a:r>
          </a:p>
          <a:p>
            <a:pPr lvl="1" eaLnBrk="1" hangingPunct="1">
              <a:defRPr/>
            </a:pPr>
            <a:r>
              <a:rPr lang="en-US" altLang="en-US" sz="2200" dirty="0"/>
              <a:t>The larger the </a:t>
            </a:r>
            <a:r>
              <a:rPr lang="en-US" altLang="en-US" sz="2200" i="1" dirty="0"/>
              <a:t>K</a:t>
            </a:r>
            <a:r>
              <a:rPr lang="en-US" altLang="en-US" sz="2200" baseline="-25000" dirty="0"/>
              <a:t>b</a:t>
            </a:r>
            <a:r>
              <a:rPr lang="en-US" altLang="en-US" sz="2200" dirty="0"/>
              <a:t>, the stronger the base.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532" y="4329854"/>
            <a:ext cx="8034338" cy="659855"/>
          </a:xfrm>
          <a:prstGeom prst="rect">
            <a:avLst/>
          </a:prstGeom>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374" y="1817555"/>
            <a:ext cx="40957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42869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46166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sz="2400" dirty="0">
                <a:solidFill>
                  <a:srgbClr val="0070C0"/>
                </a:solidFill>
                <a:ea typeface="+mj-ea"/>
                <a:cs typeface="Arial"/>
              </a:rPr>
              <a:t>Practice Problem: Finding [OH</a:t>
            </a:r>
            <a:r>
              <a:rPr lang="en-US" altLang="en-US" sz="2400" baseline="30000" dirty="0">
                <a:solidFill>
                  <a:srgbClr val="0070C0"/>
                </a:solidFill>
                <a:ea typeface="+mj-ea"/>
                <a:cs typeface="Arial"/>
              </a:rPr>
              <a:t>–</a:t>
            </a:r>
            <a:r>
              <a:rPr lang="en-US" altLang="en-US" sz="2400" dirty="0">
                <a:solidFill>
                  <a:srgbClr val="0070C0"/>
                </a:solidFill>
                <a:ea typeface="+mj-ea"/>
                <a:cs typeface="Arial"/>
              </a:rPr>
              <a:t>] and pH of a Weak Base</a:t>
            </a:r>
            <a:endParaRPr lang="en-US" altLang="en-US" dirty="0">
              <a:solidFill>
                <a:srgbClr val="0070C0"/>
              </a:solidFill>
              <a:ea typeface="+mj-ea"/>
              <a:cs typeface="Arial"/>
            </a:endParaRPr>
          </a:p>
        </p:txBody>
      </p:sp>
      <p:sp>
        <p:nvSpPr>
          <p:cNvPr id="8" name="Line 2"/>
          <p:cNvSpPr>
            <a:spLocks noChangeShapeType="1"/>
          </p:cNvSpPr>
          <p:nvPr/>
        </p:nvSpPr>
        <p:spPr bwMode="auto">
          <a:xfrm>
            <a:off x="315913" y="1351756"/>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 name="Rectangle 3"/>
          <p:cNvSpPr>
            <a:spLocks noChangeArrowheads="1"/>
          </p:cNvSpPr>
          <p:nvPr/>
        </p:nvSpPr>
        <p:spPr bwMode="auto">
          <a:xfrm>
            <a:off x="319088" y="630322"/>
            <a:ext cx="831850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tabLst>
                <a:tab pos="2001838" algn="l"/>
              </a:tabLst>
              <a:defRPr/>
            </a:pPr>
            <a:r>
              <a:rPr lang="en-US" sz="2000" b="1" dirty="0">
                <a:solidFill>
                  <a:srgbClr val="0094C8"/>
                </a:solidFill>
                <a:latin typeface="Arial" charset="0"/>
                <a:ea typeface="ＭＳ Ｐゴシック" charset="0"/>
                <a:cs typeface="ＭＳ Ｐゴシック" charset="0"/>
              </a:rPr>
              <a:t>Example 16.12</a:t>
            </a:r>
            <a:r>
              <a:rPr lang="en-US" sz="2000" b="1" dirty="0">
                <a:solidFill>
                  <a:srgbClr val="4C4BE5"/>
                </a:solidFill>
                <a:latin typeface="Arial" charset="0"/>
                <a:ea typeface="ＭＳ Ｐゴシック" charset="0"/>
                <a:cs typeface="ＭＳ Ｐゴシック" charset="0"/>
              </a:rPr>
              <a:t>	</a:t>
            </a:r>
            <a:r>
              <a:rPr lang="en-US" sz="2000" b="1" dirty="0">
                <a:latin typeface="Arial" charset="0"/>
                <a:ea typeface="ＭＳ Ｐゴシック" charset="0"/>
                <a:cs typeface="ＭＳ Ｐゴシック" charset="0"/>
              </a:rPr>
              <a:t>Finding the [OH</a:t>
            </a:r>
            <a:r>
              <a:rPr lang="en-US" sz="2000" b="1" baseline="30000" dirty="0">
                <a:latin typeface="Arial" charset="0"/>
                <a:ea typeface="ＭＳ Ｐゴシック" charset="0"/>
                <a:cs typeface="ＭＳ Ｐゴシック" charset="0"/>
              </a:rPr>
              <a:t>–</a:t>
            </a:r>
            <a:r>
              <a:rPr lang="en-US" sz="2000" b="1" dirty="0">
                <a:latin typeface="Arial" charset="0"/>
                <a:ea typeface="ＭＳ Ｐゴシック" charset="0"/>
                <a:cs typeface="ＭＳ Ｐゴシック" charset="0"/>
              </a:rPr>
              <a:t>] and pH of a Weak Base Solution</a:t>
            </a:r>
          </a:p>
        </p:txBody>
      </p:sp>
      <p:sp>
        <p:nvSpPr>
          <p:cNvPr id="10" name="Line 7"/>
          <p:cNvSpPr>
            <a:spLocks noChangeShapeType="1"/>
          </p:cNvSpPr>
          <p:nvPr/>
        </p:nvSpPr>
        <p:spPr bwMode="auto">
          <a:xfrm>
            <a:off x="304800" y="555378"/>
            <a:ext cx="0" cy="5334951"/>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1" name="Text Box 8"/>
          <p:cNvSpPr txBox="1">
            <a:spLocks noChangeArrowheads="1"/>
          </p:cNvSpPr>
          <p:nvPr/>
        </p:nvSpPr>
        <p:spPr bwMode="auto">
          <a:xfrm>
            <a:off x="323850" y="960392"/>
            <a:ext cx="8458200" cy="323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228600" indent="-228600">
              <a:defRPr/>
            </a:pPr>
            <a:r>
              <a:rPr lang="en-US" sz="1400" dirty="0"/>
              <a:t>Find the [OH</a:t>
            </a:r>
            <a:r>
              <a:rPr lang="pt-BR" sz="1400" baseline="30000" dirty="0"/>
              <a:t>–</a:t>
            </a:r>
            <a:r>
              <a:rPr lang="en-US" sz="1400" dirty="0"/>
              <a:t>] and pH of a 0.100 M NH</a:t>
            </a:r>
            <a:r>
              <a:rPr lang="en-US" sz="1400" baseline="-25000" dirty="0"/>
              <a:t>3</a:t>
            </a:r>
            <a:r>
              <a:rPr lang="en-US" sz="1400" dirty="0"/>
              <a:t> solution.</a:t>
            </a:r>
          </a:p>
        </p:txBody>
      </p:sp>
      <p:sp>
        <p:nvSpPr>
          <p:cNvPr id="12" name="Line 9"/>
          <p:cNvSpPr>
            <a:spLocks noChangeShapeType="1"/>
          </p:cNvSpPr>
          <p:nvPr/>
        </p:nvSpPr>
        <p:spPr bwMode="auto">
          <a:xfrm>
            <a:off x="304800" y="574429"/>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3" name="Line 10"/>
          <p:cNvSpPr>
            <a:spLocks noChangeShapeType="1"/>
          </p:cNvSpPr>
          <p:nvPr/>
        </p:nvSpPr>
        <p:spPr bwMode="auto">
          <a:xfrm>
            <a:off x="294481" y="5890329"/>
            <a:ext cx="459581"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4" name="Text Box 5"/>
          <p:cNvSpPr txBox="1">
            <a:spLocks noChangeArrowheads="1"/>
          </p:cNvSpPr>
          <p:nvPr/>
        </p:nvSpPr>
        <p:spPr bwMode="auto">
          <a:xfrm>
            <a:off x="320676" y="1363332"/>
            <a:ext cx="4783760" cy="2656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0" indent="0">
              <a:defRPr/>
            </a:pPr>
            <a:r>
              <a:rPr lang="en-US" b="1" dirty="0">
                <a:solidFill>
                  <a:srgbClr val="0094C8"/>
                </a:solidFill>
                <a:latin typeface="Arial" charset="0"/>
                <a:ea typeface="ＭＳ Ｐゴシック" charset="0"/>
                <a:cs typeface="ＭＳ Ｐゴシック" charset="0"/>
              </a:rPr>
              <a:t>Solution</a:t>
            </a:r>
          </a:p>
          <a:p>
            <a:pPr marL="228600" indent="-228600"/>
            <a:r>
              <a:rPr lang="en-US" sz="1400" b="1" dirty="0"/>
              <a:t>1.	</a:t>
            </a:r>
            <a:r>
              <a:rPr lang="el-GR" sz="1400" dirty="0"/>
              <a:t>Γράψτε την ισορροπημένη εξίσωση για τον ιονισμό του νερού από τη βάση και χρησιμοποιήστε την ως οδηγό για να προετοιμάσετε έναν πίνακα ICE που δείχνει τη δεδομένη συγκέντρωση της ασθενούς βάσης ως αρχική συγκέντρωση. Αφήστε χώρο στον πίνακα για τις αλλαγές στις συγκεντρώσεις και για τις συγκεντρώσεις ισορροπίας. (Σημειώστε ότι θα πρέπει να αναφέρετε τη συγκέντρωση OH– ως περίπου μηδέν. Αν και υπάρχει λίγο OH– από τον </a:t>
            </a:r>
            <a:r>
              <a:rPr lang="el-GR" sz="1400" dirty="0" err="1"/>
              <a:t>αυτοιονισμό</a:t>
            </a:r>
            <a:r>
              <a:rPr lang="el-GR" sz="1400" dirty="0"/>
              <a:t> του νερού, αυτή η ποσότητα είναι αμελητέα μικρή σε σύγκριση με την ποσότητα OH– που σχηματίζεται από τη βάση.)</a:t>
            </a:r>
            <a:endParaRPr lang="en-US" sz="1400" dirty="0"/>
          </a:p>
          <a:p>
            <a:pPr marL="228600" indent="-228600"/>
            <a:endParaRPr lang="en-US" sz="1400" dirty="0"/>
          </a:p>
          <a:p>
            <a:pPr marL="228600" indent="-228600"/>
            <a:r>
              <a:rPr lang="en-US" sz="1400" b="1" dirty="0"/>
              <a:t>2.</a:t>
            </a:r>
            <a:r>
              <a:rPr lang="en-US" sz="1400" dirty="0"/>
              <a:t>	</a:t>
            </a:r>
            <a:r>
              <a:rPr lang="el-GR" sz="1400" dirty="0"/>
              <a:t> Να αντιπροσωπεύσετε τη μεταβολή της συγκέντρωσης του ΟΗ– με τη μεταβλητή x. Ορίστε τις μεταβολές στις συγκεντρώσεις των άλλων αντιδρώντων και προϊόντων ως x.</a:t>
            </a:r>
            <a:endParaRPr lang="en-US" sz="1400" dirty="0"/>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b="3834"/>
          <a:stretch/>
        </p:blipFill>
        <p:spPr>
          <a:xfrm>
            <a:off x="5342071" y="1650142"/>
            <a:ext cx="3288420" cy="1709928"/>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b="4013"/>
          <a:stretch/>
        </p:blipFill>
        <p:spPr>
          <a:xfrm>
            <a:off x="5342071" y="4019826"/>
            <a:ext cx="3547631" cy="1709928"/>
          </a:xfrm>
          <a:prstGeom prst="rect">
            <a:avLst/>
          </a:prstGeom>
        </p:spPr>
      </p:pic>
    </p:spTree>
    <p:extLst>
      <p:ext uri="{BB962C8B-B14F-4D97-AF65-F5344CB8AC3E}">
        <p14:creationId xmlns:p14="http://schemas.microsoft.com/office/powerpoint/2010/main" val="209362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46166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sz="2400" dirty="0">
                <a:solidFill>
                  <a:srgbClr val="0070C0"/>
                </a:solidFill>
                <a:ea typeface="+mj-ea"/>
                <a:cs typeface="Arial"/>
              </a:rPr>
              <a:t>Practice Problem: Finding [OH</a:t>
            </a:r>
            <a:r>
              <a:rPr lang="en-US" altLang="en-US" sz="2400" baseline="30000" dirty="0">
                <a:solidFill>
                  <a:srgbClr val="0070C0"/>
                </a:solidFill>
                <a:ea typeface="+mj-ea"/>
                <a:cs typeface="Arial"/>
              </a:rPr>
              <a:t>–</a:t>
            </a:r>
            <a:r>
              <a:rPr lang="en-US" altLang="en-US" sz="2400" dirty="0">
                <a:solidFill>
                  <a:srgbClr val="0070C0"/>
                </a:solidFill>
                <a:ea typeface="+mj-ea"/>
                <a:cs typeface="Arial"/>
              </a:rPr>
              <a:t>] and pH of a Weak Base</a:t>
            </a:r>
            <a:endParaRPr lang="en-US" altLang="en-US" dirty="0">
              <a:solidFill>
                <a:srgbClr val="0070C0"/>
              </a:solidFill>
              <a:ea typeface="+mj-ea"/>
              <a:cs typeface="Arial"/>
            </a:endParaRPr>
          </a:p>
        </p:txBody>
      </p:sp>
      <p:sp>
        <p:nvSpPr>
          <p:cNvPr id="17" name="Line 2"/>
          <p:cNvSpPr>
            <a:spLocks noChangeShapeType="1"/>
          </p:cNvSpPr>
          <p:nvPr/>
        </p:nvSpPr>
        <p:spPr bwMode="auto">
          <a:xfrm>
            <a:off x="315913" y="1351756"/>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 name="Rectangle 3"/>
          <p:cNvSpPr>
            <a:spLocks noChangeArrowheads="1"/>
          </p:cNvSpPr>
          <p:nvPr/>
        </p:nvSpPr>
        <p:spPr bwMode="auto">
          <a:xfrm>
            <a:off x="319088" y="630322"/>
            <a:ext cx="831850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tabLst>
                <a:tab pos="2001838" algn="l"/>
              </a:tabLst>
              <a:defRPr/>
            </a:pPr>
            <a:r>
              <a:rPr lang="en-US" sz="2000" b="1" dirty="0">
                <a:solidFill>
                  <a:srgbClr val="0094C8"/>
                </a:solidFill>
                <a:latin typeface="Arial" charset="0"/>
                <a:ea typeface="ＭＳ Ｐゴシック" charset="0"/>
                <a:cs typeface="ＭＳ Ｐゴシック" charset="0"/>
              </a:rPr>
              <a:t>Example 16.12</a:t>
            </a:r>
            <a:r>
              <a:rPr lang="en-US" sz="2000" b="1" dirty="0">
                <a:solidFill>
                  <a:srgbClr val="4C4BE5"/>
                </a:solidFill>
                <a:latin typeface="Arial" charset="0"/>
                <a:ea typeface="ＭＳ Ｐゴシック" charset="0"/>
                <a:cs typeface="ＭＳ Ｐゴシック" charset="0"/>
              </a:rPr>
              <a:t>	</a:t>
            </a:r>
            <a:r>
              <a:rPr lang="en-US" sz="2000" b="1" dirty="0">
                <a:latin typeface="Arial" charset="0"/>
                <a:ea typeface="ＭＳ Ｐゴシック" charset="0"/>
                <a:cs typeface="ＭＳ Ｐゴシック" charset="0"/>
              </a:rPr>
              <a:t>Finding the [OH</a:t>
            </a:r>
            <a:r>
              <a:rPr lang="en-US" sz="2000" b="1" baseline="30000" dirty="0">
                <a:latin typeface="Arial" charset="0"/>
                <a:ea typeface="ＭＳ Ｐゴシック" charset="0"/>
                <a:cs typeface="ＭＳ Ｐゴシック" charset="0"/>
              </a:rPr>
              <a:t>–</a:t>
            </a:r>
            <a:r>
              <a:rPr lang="en-US" sz="2000" b="1" dirty="0">
                <a:latin typeface="Arial" charset="0"/>
                <a:ea typeface="ＭＳ Ｐゴシック" charset="0"/>
                <a:cs typeface="ＭＳ Ｐゴシック" charset="0"/>
              </a:rPr>
              <a:t>] and pH of a Weak Base Solution</a:t>
            </a:r>
          </a:p>
        </p:txBody>
      </p:sp>
      <p:sp>
        <p:nvSpPr>
          <p:cNvPr id="19" name="Line 7"/>
          <p:cNvSpPr>
            <a:spLocks noChangeShapeType="1"/>
          </p:cNvSpPr>
          <p:nvPr/>
        </p:nvSpPr>
        <p:spPr bwMode="auto">
          <a:xfrm>
            <a:off x="304800" y="555378"/>
            <a:ext cx="0" cy="5334951"/>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0" name="Text Box 8"/>
          <p:cNvSpPr txBox="1">
            <a:spLocks noChangeArrowheads="1"/>
          </p:cNvSpPr>
          <p:nvPr/>
        </p:nvSpPr>
        <p:spPr bwMode="auto">
          <a:xfrm>
            <a:off x="323850" y="960392"/>
            <a:ext cx="8458200" cy="323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228600" indent="-228600">
              <a:defRPr/>
            </a:pPr>
            <a:r>
              <a:rPr lang="en-US" sz="1400" dirty="0"/>
              <a:t>Continued</a:t>
            </a:r>
          </a:p>
        </p:txBody>
      </p:sp>
      <p:sp>
        <p:nvSpPr>
          <p:cNvPr id="21" name="Line 9"/>
          <p:cNvSpPr>
            <a:spLocks noChangeShapeType="1"/>
          </p:cNvSpPr>
          <p:nvPr/>
        </p:nvSpPr>
        <p:spPr bwMode="auto">
          <a:xfrm>
            <a:off x="304800" y="574429"/>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2" name="Line 10"/>
          <p:cNvSpPr>
            <a:spLocks noChangeShapeType="1"/>
          </p:cNvSpPr>
          <p:nvPr/>
        </p:nvSpPr>
        <p:spPr bwMode="auto">
          <a:xfrm>
            <a:off x="294481" y="5890329"/>
            <a:ext cx="459581"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3" name="Text Box 5"/>
          <p:cNvSpPr txBox="1">
            <a:spLocks noChangeArrowheads="1"/>
          </p:cNvSpPr>
          <p:nvPr/>
        </p:nvSpPr>
        <p:spPr bwMode="auto">
          <a:xfrm>
            <a:off x="320676" y="1363331"/>
            <a:ext cx="4157662" cy="2934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228600" indent="-228600"/>
            <a:r>
              <a:rPr lang="en-US" sz="1400" b="1" dirty="0"/>
              <a:t>3.</a:t>
            </a:r>
            <a:r>
              <a:rPr lang="en-US" sz="1400" dirty="0"/>
              <a:t>	</a:t>
            </a:r>
            <a:r>
              <a:rPr lang="el-GR" sz="1400" dirty="0"/>
              <a:t>Αθροίστε κάθε στήλη για να προσδιορίσετε τις συγκεντρώσεις ισορροπίας ως προς τις αρχικές συγκεντρώσεις και τη μεταβλητή x.</a:t>
            </a:r>
            <a:endParaRPr lang="en-US" sz="1400" dirty="0"/>
          </a:p>
          <a:p>
            <a:pPr marL="228600" indent="-228600"/>
            <a:endParaRPr lang="en-US" sz="1400" dirty="0"/>
          </a:p>
          <a:p>
            <a:pPr marL="228600" indent="-228600"/>
            <a:endParaRPr lang="en-US" sz="1400" dirty="0"/>
          </a:p>
          <a:p>
            <a:pPr marL="228600" indent="-228600"/>
            <a:r>
              <a:rPr lang="en-US" sz="1400" b="1" dirty="0"/>
              <a:t>4.	</a:t>
            </a:r>
            <a:r>
              <a:rPr lang="el-GR" sz="1400" dirty="0"/>
              <a:t>Αντικαταστήστε τις εκφράσεις για τις συγκεντρώσεις ισορροπίας (από το Βήμα 3) στην έκφραση για τη σταθερά ιοντισμού βάσης.</a:t>
            </a:r>
          </a:p>
          <a:p>
            <a:pPr marL="228600" indent="-228600"/>
            <a:endParaRPr lang="el-GR" sz="1400" dirty="0"/>
          </a:p>
          <a:p>
            <a:pPr marL="228600" indent="-228600"/>
            <a:r>
              <a:rPr lang="el-GR" sz="1400" dirty="0"/>
              <a:t>Σε πολλές περιπτώσεις, μπορείτε να κάνετε την προσέγγιση ότι το x είναι μικρό.</a:t>
            </a:r>
          </a:p>
          <a:p>
            <a:pPr marL="228600" indent="-228600"/>
            <a:endParaRPr lang="el-GR" sz="1400" dirty="0"/>
          </a:p>
          <a:p>
            <a:pPr marL="228600" indent="-228600"/>
            <a:r>
              <a:rPr lang="el-GR" sz="1400" dirty="0"/>
              <a:t>Αντικαταστήστε την τιμή της </a:t>
            </a:r>
            <a:r>
              <a:rPr lang="el-GR" sz="1400" dirty="0" err="1"/>
              <a:t>σταθεράς</a:t>
            </a:r>
            <a:r>
              <a:rPr lang="el-GR" sz="1400" dirty="0"/>
              <a:t> ιοντισμού βάσης (από τον Πίνακα 16.8) στην έκφραση </a:t>
            </a:r>
            <a:r>
              <a:rPr lang="el-GR" sz="1400" dirty="0" err="1"/>
              <a:t>Kb</a:t>
            </a:r>
            <a:r>
              <a:rPr lang="el-GR" sz="1400" dirty="0"/>
              <a:t> και λύστε το x.</a:t>
            </a:r>
            <a:endParaRPr lang="en-US" sz="1400" dirty="0"/>
          </a:p>
        </p:txBody>
      </p:sp>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b="3878"/>
          <a:stretch/>
        </p:blipFill>
        <p:spPr>
          <a:xfrm>
            <a:off x="5110002" y="1409408"/>
            <a:ext cx="3527586" cy="1709928"/>
          </a:xfrm>
          <a:prstGeom prst="rect">
            <a:avLst/>
          </a:prstGeom>
        </p:spPr>
      </p:pic>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b="21244"/>
          <a:stretch/>
        </p:blipFill>
        <p:spPr>
          <a:xfrm>
            <a:off x="5110002" y="3491715"/>
            <a:ext cx="2562067" cy="2398614"/>
          </a:xfrm>
          <a:prstGeom prst="rect">
            <a:avLst/>
          </a:prstGeom>
        </p:spPr>
      </p:pic>
    </p:spTree>
    <p:extLst>
      <p:ext uri="{BB962C8B-B14F-4D97-AF65-F5344CB8AC3E}">
        <p14:creationId xmlns:p14="http://schemas.microsoft.com/office/powerpoint/2010/main" val="399216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46166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sz="2400" dirty="0">
                <a:solidFill>
                  <a:srgbClr val="0070C0"/>
                </a:solidFill>
                <a:ea typeface="+mj-ea"/>
                <a:cs typeface="Arial"/>
              </a:rPr>
              <a:t>Practice Problem: Finding [OH</a:t>
            </a:r>
            <a:r>
              <a:rPr lang="en-US" altLang="en-US" sz="2400" baseline="30000" dirty="0">
                <a:solidFill>
                  <a:srgbClr val="0070C0"/>
                </a:solidFill>
                <a:ea typeface="+mj-ea"/>
                <a:cs typeface="Arial"/>
              </a:rPr>
              <a:t>–</a:t>
            </a:r>
            <a:r>
              <a:rPr lang="en-US" altLang="en-US" sz="2400" dirty="0">
                <a:solidFill>
                  <a:srgbClr val="0070C0"/>
                </a:solidFill>
                <a:ea typeface="+mj-ea"/>
                <a:cs typeface="Arial"/>
              </a:rPr>
              <a:t>] and pH of a Weak Base</a:t>
            </a:r>
            <a:endParaRPr lang="en-US" altLang="en-US" dirty="0">
              <a:solidFill>
                <a:srgbClr val="0070C0"/>
              </a:solidFill>
              <a:ea typeface="+mj-ea"/>
              <a:cs typeface="Arial"/>
            </a:endParaRPr>
          </a:p>
        </p:txBody>
      </p:sp>
      <p:sp>
        <p:nvSpPr>
          <p:cNvPr id="12" name="Line 2"/>
          <p:cNvSpPr>
            <a:spLocks noChangeShapeType="1"/>
          </p:cNvSpPr>
          <p:nvPr/>
        </p:nvSpPr>
        <p:spPr bwMode="auto">
          <a:xfrm>
            <a:off x="315913" y="1351756"/>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Rectangle 3"/>
          <p:cNvSpPr>
            <a:spLocks noChangeArrowheads="1"/>
          </p:cNvSpPr>
          <p:nvPr/>
        </p:nvSpPr>
        <p:spPr bwMode="auto">
          <a:xfrm>
            <a:off x="319088" y="630322"/>
            <a:ext cx="831850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tabLst>
                <a:tab pos="2001838" algn="l"/>
              </a:tabLst>
              <a:defRPr/>
            </a:pPr>
            <a:r>
              <a:rPr lang="en-US" sz="2000" b="1" dirty="0">
                <a:solidFill>
                  <a:srgbClr val="0094C8"/>
                </a:solidFill>
                <a:latin typeface="Arial" charset="0"/>
                <a:ea typeface="ＭＳ Ｐゴシック" charset="0"/>
                <a:cs typeface="ＭＳ Ｐゴシック" charset="0"/>
              </a:rPr>
              <a:t>Example 16.12</a:t>
            </a:r>
            <a:r>
              <a:rPr lang="en-US" sz="2000" b="1" dirty="0">
                <a:solidFill>
                  <a:srgbClr val="4C4BE5"/>
                </a:solidFill>
                <a:latin typeface="Arial" charset="0"/>
                <a:ea typeface="ＭＳ Ｐゴシック" charset="0"/>
                <a:cs typeface="ＭＳ Ｐゴシック" charset="0"/>
              </a:rPr>
              <a:t>	</a:t>
            </a:r>
            <a:r>
              <a:rPr lang="en-US" sz="2000" b="1" dirty="0">
                <a:latin typeface="Arial" charset="0"/>
                <a:ea typeface="ＭＳ Ｐゴシック" charset="0"/>
                <a:cs typeface="ＭＳ Ｐゴシック" charset="0"/>
              </a:rPr>
              <a:t>Finding the [OH</a:t>
            </a:r>
            <a:r>
              <a:rPr lang="en-US" sz="2000" b="1" baseline="30000" dirty="0">
                <a:latin typeface="Arial" charset="0"/>
                <a:ea typeface="ＭＳ Ｐゴシック" charset="0"/>
                <a:cs typeface="ＭＳ Ｐゴシック" charset="0"/>
              </a:rPr>
              <a:t>–</a:t>
            </a:r>
            <a:r>
              <a:rPr lang="en-US" sz="2000" b="1" dirty="0">
                <a:latin typeface="Arial" charset="0"/>
                <a:ea typeface="ＭＳ Ｐゴシック" charset="0"/>
                <a:cs typeface="ＭＳ Ｐゴシック" charset="0"/>
              </a:rPr>
              <a:t>] and pH of a Weak Base Solution</a:t>
            </a:r>
          </a:p>
        </p:txBody>
      </p:sp>
      <p:sp>
        <p:nvSpPr>
          <p:cNvPr id="14" name="Line 7"/>
          <p:cNvSpPr>
            <a:spLocks noChangeShapeType="1"/>
          </p:cNvSpPr>
          <p:nvPr/>
        </p:nvSpPr>
        <p:spPr bwMode="auto">
          <a:xfrm>
            <a:off x="304800" y="555379"/>
            <a:ext cx="0" cy="4282544"/>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5" name="Text Box 8"/>
          <p:cNvSpPr txBox="1">
            <a:spLocks noChangeArrowheads="1"/>
          </p:cNvSpPr>
          <p:nvPr/>
        </p:nvSpPr>
        <p:spPr bwMode="auto">
          <a:xfrm>
            <a:off x="323850" y="960392"/>
            <a:ext cx="8458200" cy="323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228600" indent="-228600">
              <a:defRPr/>
            </a:pPr>
            <a:r>
              <a:rPr lang="en-US" sz="1400" dirty="0"/>
              <a:t>Continued</a:t>
            </a:r>
          </a:p>
        </p:txBody>
      </p:sp>
      <p:sp>
        <p:nvSpPr>
          <p:cNvPr id="16" name="Line 9"/>
          <p:cNvSpPr>
            <a:spLocks noChangeShapeType="1"/>
          </p:cNvSpPr>
          <p:nvPr/>
        </p:nvSpPr>
        <p:spPr bwMode="auto">
          <a:xfrm>
            <a:off x="304800" y="574429"/>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6" name="Line 10"/>
          <p:cNvSpPr>
            <a:spLocks noChangeShapeType="1"/>
          </p:cNvSpPr>
          <p:nvPr/>
        </p:nvSpPr>
        <p:spPr bwMode="auto">
          <a:xfrm>
            <a:off x="294481" y="4837922"/>
            <a:ext cx="459581"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7" name="Text Box 5"/>
          <p:cNvSpPr txBox="1">
            <a:spLocks noChangeArrowheads="1"/>
          </p:cNvSpPr>
          <p:nvPr/>
        </p:nvSpPr>
        <p:spPr bwMode="auto">
          <a:xfrm>
            <a:off x="320676" y="1363332"/>
            <a:ext cx="4157662" cy="2656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228600" indent="-228600"/>
            <a:r>
              <a:rPr lang="en-US" sz="1400" dirty="0"/>
              <a:t>	</a:t>
            </a:r>
            <a:r>
              <a:rPr lang="el-GR" sz="1400" dirty="0"/>
              <a:t>Επιβεβαιώστε ότι το x είναι μικρή προσέγγιση είναι έγκυρη υπολογίζοντας τον λόγο του x προς τον αριθμό από τον οποίο αφαιρέθηκε στην προσέγγιση. Η αναλογία πρέπει να είναι μικρότερη από 0,05 (ή 5%).</a:t>
            </a:r>
          </a:p>
          <a:p>
            <a:pPr marL="228600" indent="-228600"/>
            <a:endParaRPr lang="el-GR" sz="1400" dirty="0"/>
          </a:p>
          <a:p>
            <a:pPr marL="228600" indent="-228600"/>
            <a:r>
              <a:rPr lang="el-GR" sz="1400" dirty="0"/>
              <a:t>5. Προσδιορίστε τη συγκέντρωση ΟΗ– από την υπολογιζόμενη τιμή του x.</a:t>
            </a:r>
          </a:p>
          <a:p>
            <a:pPr marL="228600" indent="-228600"/>
            <a:endParaRPr lang="el-GR" sz="1400" dirty="0"/>
          </a:p>
          <a:p>
            <a:pPr marL="228600" indent="-228600"/>
            <a:r>
              <a:rPr lang="el-GR" sz="1400" dirty="0"/>
              <a:t>Χρησιμοποιήστε την έκφραση για </a:t>
            </a:r>
            <a:r>
              <a:rPr lang="el-GR" sz="1400" dirty="0" err="1"/>
              <a:t>Kw</a:t>
            </a:r>
            <a:r>
              <a:rPr lang="el-GR" sz="1400" dirty="0"/>
              <a:t> για να βρείτε το [H3O+].</a:t>
            </a:r>
          </a:p>
          <a:p>
            <a:pPr marL="228600" indent="-228600"/>
            <a:endParaRPr lang="el-GR" sz="1400" dirty="0"/>
          </a:p>
          <a:p>
            <a:pPr marL="228600" indent="-228600"/>
            <a:r>
              <a:rPr lang="el-GR" sz="1400" dirty="0"/>
              <a:t>Αντικαταστήστε το [H3O+] στην εξίσωση </a:t>
            </a:r>
            <a:r>
              <a:rPr lang="el-GR" sz="1400" dirty="0" err="1"/>
              <a:t>pH</a:t>
            </a:r>
            <a:r>
              <a:rPr lang="el-GR" sz="1400" dirty="0"/>
              <a:t> για να βρείτε το </a:t>
            </a:r>
            <a:r>
              <a:rPr lang="el-GR" sz="1400" dirty="0" err="1"/>
              <a:t>pH</a:t>
            </a:r>
            <a:r>
              <a:rPr lang="el-GR" sz="1400" dirty="0"/>
              <a:t>.</a:t>
            </a:r>
          </a:p>
          <a:p>
            <a:pPr marL="228600" indent="-228600"/>
            <a:endParaRPr lang="en-US" sz="1400" dirty="0"/>
          </a:p>
        </p:txBody>
      </p:sp>
      <p:sp>
        <p:nvSpPr>
          <p:cNvPr id="28" name="TextBox 27"/>
          <p:cNvSpPr txBox="1"/>
          <p:nvPr/>
        </p:nvSpPr>
        <p:spPr>
          <a:xfrm>
            <a:off x="5127585" y="2419388"/>
            <a:ext cx="2670924" cy="1600438"/>
          </a:xfrm>
          <a:prstGeom prst="rect">
            <a:avLst/>
          </a:prstGeom>
          <a:noFill/>
        </p:spPr>
        <p:txBody>
          <a:bodyPr wrap="none" rtlCol="0">
            <a:spAutoFit/>
          </a:bodyPr>
          <a:lstStyle/>
          <a:p>
            <a:r>
              <a:rPr lang="pt-BR" sz="1400" dirty="0"/>
              <a:t>[OH</a:t>
            </a:r>
            <a:r>
              <a:rPr lang="pt-BR" sz="1400" baseline="30000" dirty="0"/>
              <a:t>–</a:t>
            </a:r>
            <a:r>
              <a:rPr lang="pt-BR" sz="1400" dirty="0"/>
              <a:t>] = 1.33 × 10</a:t>
            </a:r>
            <a:r>
              <a:rPr lang="pt-BR" sz="1400" baseline="30000" dirty="0"/>
              <a:t>–3</a:t>
            </a:r>
            <a:r>
              <a:rPr lang="pt-BR" sz="1400" dirty="0"/>
              <a:t> M</a:t>
            </a:r>
          </a:p>
          <a:p>
            <a:r>
              <a:rPr lang="pt-BR" sz="1400" dirty="0"/>
              <a:t>[</a:t>
            </a:r>
            <a:r>
              <a:rPr lang="en-US" sz="1400" dirty="0"/>
              <a:t>H</a:t>
            </a:r>
            <a:r>
              <a:rPr lang="en-US" sz="1400" baseline="-25000" dirty="0"/>
              <a:t>3</a:t>
            </a:r>
            <a:r>
              <a:rPr lang="en-US" sz="1400" dirty="0"/>
              <a:t>O</a:t>
            </a:r>
            <a:r>
              <a:rPr lang="en-US" sz="1400" baseline="30000" dirty="0"/>
              <a:t>+</a:t>
            </a:r>
            <a:r>
              <a:rPr lang="pt-BR" sz="1400" dirty="0"/>
              <a:t>][OH</a:t>
            </a:r>
            <a:r>
              <a:rPr lang="pt-BR" sz="1400" baseline="30000" dirty="0"/>
              <a:t>–</a:t>
            </a:r>
            <a:r>
              <a:rPr lang="pt-BR" sz="1400" dirty="0"/>
              <a:t>] = </a:t>
            </a:r>
            <a:r>
              <a:rPr lang="pt-BR" sz="1400" i="1" dirty="0"/>
              <a:t>K</a:t>
            </a:r>
            <a:r>
              <a:rPr lang="pt-BR" sz="1400" baseline="-25000" dirty="0"/>
              <a:t>w</a:t>
            </a:r>
            <a:r>
              <a:rPr lang="pt-BR" sz="1400" dirty="0"/>
              <a:t> = 1.00 × 10</a:t>
            </a:r>
            <a:r>
              <a:rPr lang="pt-BR" sz="1400" baseline="30000" dirty="0"/>
              <a:t>–14</a:t>
            </a:r>
            <a:endParaRPr lang="pt-BR" sz="1400" dirty="0"/>
          </a:p>
          <a:p>
            <a:r>
              <a:rPr lang="pt-BR" sz="1400" dirty="0"/>
              <a:t>[</a:t>
            </a:r>
            <a:r>
              <a:rPr lang="en-US" sz="1400" dirty="0"/>
              <a:t>H</a:t>
            </a:r>
            <a:r>
              <a:rPr lang="en-US" sz="1400" baseline="-25000" dirty="0"/>
              <a:t>3</a:t>
            </a:r>
            <a:r>
              <a:rPr lang="en-US" sz="1400" dirty="0"/>
              <a:t>O</a:t>
            </a:r>
            <a:r>
              <a:rPr lang="en-US" sz="1400" baseline="30000" dirty="0"/>
              <a:t>+</a:t>
            </a:r>
            <a:r>
              <a:rPr lang="pt-BR" sz="1400" dirty="0"/>
              <a:t>](1.33 × 10</a:t>
            </a:r>
            <a:r>
              <a:rPr lang="pt-BR" sz="1400" baseline="30000" dirty="0"/>
              <a:t>–3</a:t>
            </a:r>
            <a:r>
              <a:rPr lang="pt-BR" sz="1400" dirty="0"/>
              <a:t>) = 1.00 × 10</a:t>
            </a:r>
            <a:r>
              <a:rPr lang="pt-BR" sz="1400" baseline="30000" dirty="0"/>
              <a:t>–14</a:t>
            </a:r>
            <a:endParaRPr lang="pt-BR" sz="1400" dirty="0"/>
          </a:p>
          <a:p>
            <a:r>
              <a:rPr lang="pt-BR" sz="1400" dirty="0"/>
              <a:t>[</a:t>
            </a:r>
            <a:r>
              <a:rPr lang="en-US" sz="1400" dirty="0"/>
              <a:t>H</a:t>
            </a:r>
            <a:r>
              <a:rPr lang="en-US" sz="1400" baseline="-25000" dirty="0"/>
              <a:t>3</a:t>
            </a:r>
            <a:r>
              <a:rPr lang="en-US" sz="1400" dirty="0"/>
              <a:t>O</a:t>
            </a:r>
            <a:r>
              <a:rPr lang="en-US" sz="1400" baseline="30000" dirty="0"/>
              <a:t>+</a:t>
            </a:r>
            <a:r>
              <a:rPr lang="pt-BR" sz="1400" dirty="0"/>
              <a:t>] = 7.52 × 10</a:t>
            </a:r>
            <a:r>
              <a:rPr lang="pt-BR" sz="1400" baseline="30000" dirty="0"/>
              <a:t>–12</a:t>
            </a:r>
            <a:r>
              <a:rPr lang="pt-BR" sz="1400" dirty="0"/>
              <a:t> M</a:t>
            </a:r>
          </a:p>
          <a:p>
            <a:r>
              <a:rPr lang="pt-BR" sz="1400" dirty="0"/>
              <a:t>pH = –log[</a:t>
            </a:r>
            <a:r>
              <a:rPr lang="en-US" sz="1400" dirty="0"/>
              <a:t>H</a:t>
            </a:r>
            <a:r>
              <a:rPr lang="en-US" sz="1400" baseline="-25000" dirty="0"/>
              <a:t>3</a:t>
            </a:r>
            <a:r>
              <a:rPr lang="en-US" sz="1400" dirty="0"/>
              <a:t>O</a:t>
            </a:r>
            <a:r>
              <a:rPr lang="en-US" sz="1400" baseline="30000" dirty="0"/>
              <a:t>+</a:t>
            </a:r>
            <a:r>
              <a:rPr lang="pt-BR" sz="1400" dirty="0"/>
              <a:t>]</a:t>
            </a:r>
          </a:p>
          <a:p>
            <a:pPr marL="265176"/>
            <a:r>
              <a:rPr lang="pt-BR" sz="1400" dirty="0"/>
              <a:t>= –log(7.52 × 10</a:t>
            </a:r>
            <a:r>
              <a:rPr lang="pt-BR" sz="1400" baseline="30000" dirty="0"/>
              <a:t>–12</a:t>
            </a:r>
            <a:r>
              <a:rPr lang="pt-BR" sz="1400" dirty="0"/>
              <a:t>)</a:t>
            </a:r>
          </a:p>
          <a:p>
            <a:pPr marL="265176"/>
            <a:r>
              <a:rPr lang="pt-BR" sz="1400" dirty="0"/>
              <a:t>= 11.124</a:t>
            </a:r>
            <a:endParaRPr lang="en-US" sz="1400" dirty="0"/>
          </a:p>
        </p:txBody>
      </p:sp>
      <p:sp>
        <p:nvSpPr>
          <p:cNvPr id="29" name="Text Box 4"/>
          <p:cNvSpPr txBox="1">
            <a:spLocks noChangeArrowheads="1"/>
          </p:cNvSpPr>
          <p:nvPr/>
        </p:nvSpPr>
        <p:spPr bwMode="auto">
          <a:xfrm>
            <a:off x="568568" y="4581426"/>
            <a:ext cx="84582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763" indent="-4763">
              <a:defRPr sz="1600">
                <a:solidFill>
                  <a:schemeClr val="tx1"/>
                </a:solidFill>
                <a:latin typeface="Times New Roman" pitchFamily="18" charset="0"/>
                <a:ea typeface="MS PGothic" pitchFamily="34" charset="-128"/>
              </a:defRPr>
            </a:lvl1pPr>
            <a:lvl2pPr marL="742950" indent="-285750">
              <a:defRPr sz="1600">
                <a:solidFill>
                  <a:schemeClr val="tx1"/>
                </a:solidFill>
                <a:latin typeface="Times New Roman" pitchFamily="18" charset="0"/>
                <a:ea typeface="MS PGothic" pitchFamily="34" charset="-128"/>
              </a:defRPr>
            </a:lvl2pPr>
            <a:lvl3pPr marL="1143000" indent="-228600">
              <a:defRPr sz="1600">
                <a:solidFill>
                  <a:schemeClr val="tx1"/>
                </a:solidFill>
                <a:latin typeface="Times New Roman" pitchFamily="18" charset="0"/>
                <a:ea typeface="MS PGothic" pitchFamily="34" charset="-128"/>
              </a:defRPr>
            </a:lvl3pPr>
            <a:lvl4pPr marL="1600200" indent="-228600">
              <a:defRPr sz="1600">
                <a:solidFill>
                  <a:schemeClr val="tx1"/>
                </a:solidFill>
                <a:latin typeface="Times New Roman" pitchFamily="18" charset="0"/>
                <a:ea typeface="MS PGothic" pitchFamily="34" charset="-128"/>
              </a:defRPr>
            </a:lvl4pPr>
            <a:lvl5pPr marL="2057400" indent="-228600">
              <a:defRPr sz="16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9pPr>
          </a:lstStyle>
          <a:p>
            <a:pPr>
              <a:defRPr/>
            </a:pPr>
            <a:r>
              <a:rPr lang="en-US" b="1" dirty="0">
                <a:solidFill>
                  <a:srgbClr val="0094C8"/>
                </a:solidFill>
                <a:latin typeface="Arial" pitchFamily="34" charset="0"/>
              </a:rPr>
              <a:t>For Practice 16.12</a:t>
            </a:r>
          </a:p>
          <a:p>
            <a:r>
              <a:rPr lang="en-US" sz="1400" dirty="0"/>
              <a:t>Find the [OH</a:t>
            </a:r>
            <a:r>
              <a:rPr lang="pt-BR" sz="1400" baseline="30000" dirty="0"/>
              <a:t>–</a:t>
            </a:r>
            <a:r>
              <a:rPr lang="en-US" sz="1400" dirty="0"/>
              <a:t>] and pH of a 0.33 M methylamine solution.</a:t>
            </a:r>
          </a:p>
        </p:txBody>
      </p:sp>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t="78756"/>
          <a:stretch/>
        </p:blipFill>
        <p:spPr>
          <a:xfrm>
            <a:off x="5189831" y="1386482"/>
            <a:ext cx="2608677" cy="658793"/>
          </a:xfrm>
          <a:prstGeom prst="rect">
            <a:avLst/>
          </a:prstGeom>
        </p:spPr>
      </p:pic>
    </p:spTree>
    <p:extLst>
      <p:ext uri="{BB962C8B-B14F-4D97-AF65-F5344CB8AC3E}">
        <p14:creationId xmlns:p14="http://schemas.microsoft.com/office/powerpoint/2010/main" val="3191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dirty="0">
                <a:solidFill>
                  <a:srgbClr val="0070C0"/>
                </a:solidFill>
                <a:cs typeface="Arial" pitchFamily="34" charset="0"/>
              </a:rPr>
              <a:t>Definitions of Acids and Bases</a:t>
            </a:r>
            <a:endParaRPr lang="en-US" dirty="0">
              <a:solidFill>
                <a:srgbClr val="0070C0"/>
              </a:solidFill>
              <a:ea typeface="ヒラギノ角ゴ Pro W3" pitchFamily="127" charset="-128"/>
              <a:cs typeface="Arial" pitchFamily="34" charset="0"/>
            </a:endParaRPr>
          </a:p>
        </p:txBody>
      </p:sp>
      <p:sp>
        <p:nvSpPr>
          <p:cNvPr id="6" name="Content Placeholder 2"/>
          <p:cNvSpPr>
            <a:spLocks noGrp="1"/>
          </p:cNvSpPr>
          <p:nvPr>
            <p:ph idx="1"/>
          </p:nvPr>
        </p:nvSpPr>
        <p:spPr>
          <a:xfrm>
            <a:off x="346075" y="769938"/>
            <a:ext cx="8302625" cy="5201424"/>
          </a:xfrm>
        </p:spPr>
        <p:txBody>
          <a:bodyPr/>
          <a:lstStyle/>
          <a:p>
            <a:pPr>
              <a:spcBef>
                <a:spcPts val="1200"/>
              </a:spcBef>
              <a:defRPr/>
            </a:pPr>
            <a:r>
              <a:rPr lang="el-GR" altLang="en-US" sz="1800" b="1" dirty="0"/>
              <a:t>Ορισμός </a:t>
            </a:r>
            <a:r>
              <a:rPr lang="el-GR" altLang="en-US" sz="1800" b="1" dirty="0" err="1"/>
              <a:t>Arrhenius</a:t>
            </a:r>
            <a:r>
              <a:rPr lang="el-GR" altLang="en-US" sz="1800" b="1" dirty="0"/>
              <a:t> (απλός και πιο περιοριστικός)</a:t>
            </a:r>
          </a:p>
          <a:p>
            <a:pPr>
              <a:spcBef>
                <a:spcPts val="1200"/>
              </a:spcBef>
              <a:defRPr/>
            </a:pPr>
            <a:r>
              <a:rPr lang="el-GR" altLang="en-US" sz="1800" dirty="0"/>
              <a:t>Τα οξέα είναι ουσίες που όταν διαλύονται στο νερό παράγουν ένα </a:t>
            </a:r>
            <a:r>
              <a:rPr lang="el-GR" altLang="en-US" sz="1800" dirty="0" err="1"/>
              <a:t>υδρόνιο</a:t>
            </a:r>
            <a:r>
              <a:rPr lang="el-GR" altLang="en-US" sz="1800" dirty="0"/>
              <a:t>, H3O+ (ιόν υδρογόνου H+).</a:t>
            </a:r>
          </a:p>
          <a:p>
            <a:pPr>
              <a:spcBef>
                <a:spcPts val="1200"/>
              </a:spcBef>
              <a:defRPr/>
            </a:pPr>
            <a:r>
              <a:rPr lang="el-GR" altLang="en-US" sz="1800" dirty="0"/>
              <a:t>Οι βάσεις είναι ουσίες που όταν διαλύονται στο νερό παράγουν ένα ιόν υδροξειδίου, ΟΗ–.</a:t>
            </a:r>
          </a:p>
          <a:p>
            <a:pPr>
              <a:spcBef>
                <a:spcPts val="1200"/>
              </a:spcBef>
              <a:defRPr/>
            </a:pPr>
            <a:r>
              <a:rPr lang="el-GR" altLang="en-US" sz="1800" b="1" dirty="0"/>
              <a:t>Ορισμός </a:t>
            </a:r>
            <a:r>
              <a:rPr lang="el-GR" altLang="en-US" sz="1800" b="1" dirty="0" err="1"/>
              <a:t>Brønsted</a:t>
            </a:r>
            <a:r>
              <a:rPr lang="el-GR" altLang="en-US" sz="1800" b="1" dirty="0"/>
              <a:t>–</a:t>
            </a:r>
            <a:r>
              <a:rPr lang="el-GR" altLang="en-US" sz="1800" b="1" dirty="0" err="1"/>
              <a:t>Lowry</a:t>
            </a:r>
            <a:r>
              <a:rPr lang="el-GR" altLang="en-US" sz="1800" b="1" dirty="0"/>
              <a:t> (βάσει αντιδράσεων στο νερό)</a:t>
            </a:r>
          </a:p>
          <a:p>
            <a:pPr>
              <a:spcBef>
                <a:spcPts val="1200"/>
              </a:spcBef>
              <a:defRPr/>
            </a:pPr>
            <a:r>
              <a:rPr lang="el-GR" altLang="en-US" sz="1800" dirty="0"/>
              <a:t>Τα οξέα είναι ουσίες που όταν διαλυθούν στο νερό δίνουν πρωτόνια (ιόντα υδρογόνου, Η+).</a:t>
            </a:r>
          </a:p>
          <a:p>
            <a:pPr>
              <a:spcBef>
                <a:spcPts val="1200"/>
              </a:spcBef>
              <a:defRPr/>
            </a:pPr>
            <a:r>
              <a:rPr lang="el-GR" altLang="en-US" sz="1800" dirty="0"/>
              <a:t>Οι βάσεις είναι ουσίες που δέχονται πρωτόνια (ιόντα υδρογόνου, Η+).</a:t>
            </a:r>
          </a:p>
          <a:p>
            <a:pPr>
              <a:spcBef>
                <a:spcPts val="1200"/>
              </a:spcBef>
              <a:defRPr/>
            </a:pPr>
            <a:r>
              <a:rPr lang="el-GR" altLang="en-US" sz="1800" b="1" dirty="0"/>
              <a:t>Ορισμός </a:t>
            </a:r>
            <a:r>
              <a:rPr lang="el-GR" altLang="en-US" sz="1800" b="1" dirty="0" err="1"/>
              <a:t>Lewis</a:t>
            </a:r>
            <a:r>
              <a:rPr lang="el-GR" altLang="en-US" sz="1800" b="1" dirty="0"/>
              <a:t> (πιο επεκτατικός και βασίζεται σε δότες και αποδέκτες ηλεκτρονίων)</a:t>
            </a:r>
          </a:p>
          <a:p>
            <a:pPr>
              <a:spcBef>
                <a:spcPts val="1200"/>
              </a:spcBef>
              <a:defRPr/>
            </a:pPr>
            <a:r>
              <a:rPr lang="el-GR" altLang="en-US" sz="1800" dirty="0"/>
              <a:t>Τα οξέα είναι ουσίες που δέχονται ή χρειάζονται ένα ζεύγος ηλεκτρονίων.</a:t>
            </a:r>
          </a:p>
          <a:p>
            <a:pPr>
              <a:spcBef>
                <a:spcPts val="1200"/>
              </a:spcBef>
              <a:defRPr/>
            </a:pPr>
            <a:r>
              <a:rPr lang="el-GR" altLang="en-US" sz="1800" dirty="0"/>
              <a:t>Οι βάσεις είναι ουσίες που δίνουν ένα ζεύγος ηλεκτρονίων σε μια άλλη ουσία.</a:t>
            </a:r>
            <a:endParaRPr lang="en-US" altLang="en-US" sz="1800" dirty="0"/>
          </a:p>
        </p:txBody>
      </p:sp>
    </p:spTree>
    <p:extLst>
      <p:ext uri="{BB962C8B-B14F-4D97-AF65-F5344CB8AC3E}">
        <p14:creationId xmlns:p14="http://schemas.microsoft.com/office/powerpoint/2010/main" val="16674996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0070C0"/>
                </a:solidFill>
                <a:ea typeface="+mj-ea"/>
                <a:cs typeface="Arial"/>
              </a:rPr>
              <a:t>Acid–Base Properties of Ions and Salts</a:t>
            </a:r>
          </a:p>
        </p:txBody>
      </p:sp>
      <p:sp>
        <p:nvSpPr>
          <p:cNvPr id="17" name="Rectangle 3"/>
          <p:cNvSpPr>
            <a:spLocks noGrp="1" noChangeArrowheads="1"/>
          </p:cNvSpPr>
          <p:nvPr>
            <p:ph idx="1"/>
          </p:nvPr>
        </p:nvSpPr>
        <p:spPr>
          <a:xfrm>
            <a:off x="338881" y="793579"/>
            <a:ext cx="4685606" cy="5238357"/>
          </a:xfrm>
        </p:spPr>
        <p:txBody>
          <a:bodyPr/>
          <a:lstStyle/>
          <a:p>
            <a:pPr eaLnBrk="1" hangingPunct="1">
              <a:lnSpc>
                <a:spcPct val="90000"/>
              </a:lnSpc>
            </a:pPr>
            <a:r>
              <a:rPr lang="el-GR" altLang="en-US" sz="1600" dirty="0">
                <a:cs typeface="Times New Roman" pitchFamily="18" charset="0"/>
              </a:rPr>
              <a:t>Τα άλατα είναι ιοντικές ενώσεις που σχηματίζονται από μια αντίδραση εξουδετέρωσης.</a:t>
            </a:r>
          </a:p>
          <a:p>
            <a:pPr eaLnBrk="1" hangingPunct="1">
              <a:lnSpc>
                <a:spcPct val="90000"/>
              </a:lnSpc>
            </a:pPr>
            <a:endParaRPr lang="el-GR" altLang="en-US" sz="1600" dirty="0">
              <a:cs typeface="Times New Roman" pitchFamily="18" charset="0"/>
            </a:endParaRPr>
          </a:p>
          <a:p>
            <a:pPr eaLnBrk="1" hangingPunct="1">
              <a:lnSpc>
                <a:spcPct val="90000"/>
              </a:lnSpc>
            </a:pPr>
            <a:r>
              <a:rPr lang="el-GR" altLang="en-US" sz="1600" dirty="0">
                <a:cs typeface="Times New Roman" pitchFamily="18" charset="0"/>
              </a:rPr>
              <a:t>Τα άλατα που περιέχουν το </a:t>
            </a:r>
            <a:r>
              <a:rPr lang="el-GR" altLang="en-US" sz="1600" dirty="0" err="1">
                <a:cs typeface="Times New Roman" pitchFamily="18" charset="0"/>
              </a:rPr>
              <a:t>κατιόν</a:t>
            </a:r>
            <a:r>
              <a:rPr lang="el-GR" altLang="en-US" sz="1600" dirty="0">
                <a:cs typeface="Times New Roman" pitchFamily="18" charset="0"/>
              </a:rPr>
              <a:t> μιας ισχυρής βάσης και ένα ανιόν που είναι η συζευγμένη βάση ενός ασθενούς οξέος είναι βασικά.</a:t>
            </a:r>
          </a:p>
          <a:p>
            <a:pPr eaLnBrk="1" hangingPunct="1">
              <a:lnSpc>
                <a:spcPct val="90000"/>
              </a:lnSpc>
            </a:pPr>
            <a:r>
              <a:rPr lang="el-GR" altLang="en-US" sz="1600" dirty="0">
                <a:cs typeface="Times New Roman" pitchFamily="18" charset="0"/>
              </a:rPr>
              <a:t>Τα διαλύματα NaHC03 είναι βασικά.</a:t>
            </a:r>
          </a:p>
          <a:p>
            <a:pPr eaLnBrk="1" hangingPunct="1">
              <a:lnSpc>
                <a:spcPct val="90000"/>
              </a:lnSpc>
            </a:pPr>
            <a:r>
              <a:rPr lang="el-GR" altLang="en-US" sz="1600" dirty="0">
                <a:cs typeface="Times New Roman" pitchFamily="18" charset="0"/>
              </a:rPr>
              <a:t>Το </a:t>
            </a:r>
            <a:r>
              <a:rPr lang="el-GR" altLang="en-US" sz="1600" dirty="0" err="1">
                <a:cs typeface="Times New Roman" pitchFamily="18" charset="0"/>
              </a:rPr>
              <a:t>Na</a:t>
            </a:r>
            <a:r>
              <a:rPr lang="el-GR" altLang="en-US" sz="1600" dirty="0">
                <a:cs typeface="Times New Roman" pitchFamily="18" charset="0"/>
              </a:rPr>
              <a:t>+ είναι το </a:t>
            </a:r>
            <a:r>
              <a:rPr lang="el-GR" altLang="en-US" sz="1600" dirty="0" err="1">
                <a:cs typeface="Times New Roman" pitchFamily="18" charset="0"/>
              </a:rPr>
              <a:t>κατιόν</a:t>
            </a:r>
            <a:r>
              <a:rPr lang="el-GR" altLang="en-US" sz="1600" dirty="0">
                <a:cs typeface="Times New Roman" pitchFamily="18" charset="0"/>
              </a:rPr>
              <a:t> της ισχυρής βάσης </a:t>
            </a:r>
            <a:r>
              <a:rPr lang="el-GR" altLang="en-US" sz="1600" dirty="0" err="1">
                <a:cs typeface="Times New Roman" pitchFamily="18" charset="0"/>
              </a:rPr>
              <a:t>NaOH</a:t>
            </a:r>
            <a:r>
              <a:rPr lang="el-GR" altLang="en-US" sz="1600" dirty="0">
                <a:cs typeface="Times New Roman" pitchFamily="18" charset="0"/>
              </a:rPr>
              <a:t>.</a:t>
            </a:r>
          </a:p>
          <a:p>
            <a:pPr eaLnBrk="1" hangingPunct="1">
              <a:lnSpc>
                <a:spcPct val="90000"/>
              </a:lnSpc>
            </a:pPr>
            <a:r>
              <a:rPr lang="el-GR" altLang="en-US" sz="1600" dirty="0">
                <a:cs typeface="Times New Roman" pitchFamily="18" charset="0"/>
              </a:rPr>
              <a:t>HCO3− είναι η συζυγής βάση του ασθενούς οξέος H2CO3.</a:t>
            </a:r>
          </a:p>
          <a:p>
            <a:pPr eaLnBrk="1" hangingPunct="1">
              <a:lnSpc>
                <a:spcPct val="90000"/>
              </a:lnSpc>
            </a:pPr>
            <a:endParaRPr lang="el-GR" altLang="en-US" sz="1600" dirty="0">
              <a:cs typeface="Times New Roman" pitchFamily="18" charset="0"/>
            </a:endParaRPr>
          </a:p>
          <a:p>
            <a:pPr eaLnBrk="1" hangingPunct="1">
              <a:lnSpc>
                <a:spcPct val="90000"/>
              </a:lnSpc>
            </a:pPr>
            <a:r>
              <a:rPr lang="el-GR" altLang="en-US" sz="1600" dirty="0">
                <a:cs typeface="Times New Roman" pitchFamily="18" charset="0"/>
              </a:rPr>
              <a:t>Τα άλατα που περιέχουν </a:t>
            </a:r>
            <a:r>
              <a:rPr lang="el-GR" altLang="en-US" sz="1600" dirty="0" err="1">
                <a:cs typeface="Times New Roman" pitchFamily="18" charset="0"/>
              </a:rPr>
              <a:t>κατιόντα</a:t>
            </a:r>
            <a:r>
              <a:rPr lang="el-GR" altLang="en-US" sz="1600" dirty="0">
                <a:cs typeface="Times New Roman" pitchFamily="18" charset="0"/>
              </a:rPr>
              <a:t> που είναι το συζυγές οξύ μιας ασθενούς βάσης και ένα ανιόν ενός ισχυρού οξέος είναι όξινα.</a:t>
            </a:r>
          </a:p>
          <a:p>
            <a:pPr eaLnBrk="1" hangingPunct="1">
              <a:lnSpc>
                <a:spcPct val="90000"/>
              </a:lnSpc>
            </a:pPr>
            <a:r>
              <a:rPr lang="el-GR" altLang="en-US" sz="1600" dirty="0">
                <a:cs typeface="Times New Roman" pitchFamily="18" charset="0"/>
              </a:rPr>
              <a:t>Τα διαλύματα NH4Cl είναι όξινα.</a:t>
            </a:r>
          </a:p>
          <a:p>
            <a:pPr eaLnBrk="1" hangingPunct="1">
              <a:lnSpc>
                <a:spcPct val="90000"/>
              </a:lnSpc>
            </a:pPr>
            <a:r>
              <a:rPr lang="el-GR" altLang="en-US" sz="1600" dirty="0">
                <a:cs typeface="Times New Roman" pitchFamily="18" charset="0"/>
              </a:rPr>
              <a:t>Το NH4+ είναι το συζυγές οξύ της ασθενούς βάσης NH3.</a:t>
            </a:r>
          </a:p>
          <a:p>
            <a:pPr eaLnBrk="1" hangingPunct="1">
              <a:lnSpc>
                <a:spcPct val="90000"/>
              </a:lnSpc>
            </a:pPr>
            <a:r>
              <a:rPr lang="el-GR" altLang="en-US" sz="1600" dirty="0">
                <a:cs typeface="Times New Roman" pitchFamily="18" charset="0"/>
              </a:rPr>
              <a:t>Το </a:t>
            </a:r>
            <a:r>
              <a:rPr lang="el-GR" altLang="en-US" sz="1600" dirty="0" err="1">
                <a:cs typeface="Times New Roman" pitchFamily="18" charset="0"/>
              </a:rPr>
              <a:t>Cl</a:t>
            </a:r>
            <a:r>
              <a:rPr lang="el-GR" altLang="en-US" sz="1600" dirty="0">
                <a:cs typeface="Times New Roman" pitchFamily="18" charset="0"/>
              </a:rPr>
              <a:t>− είναι το ανιόν του ισχυρού οξέος </a:t>
            </a:r>
            <a:r>
              <a:rPr lang="el-GR" altLang="en-US" sz="1600" dirty="0" err="1">
                <a:cs typeface="Times New Roman" pitchFamily="18" charset="0"/>
              </a:rPr>
              <a:t>HCl</a:t>
            </a:r>
            <a:r>
              <a:rPr lang="el-GR" altLang="en-US" sz="1600" dirty="0">
                <a:cs typeface="Times New Roman" pitchFamily="18" charset="0"/>
              </a:rPr>
              <a:t>.</a:t>
            </a:r>
            <a:endParaRPr lang="en-US" altLang="en-US" sz="1600" dirty="0">
              <a:cs typeface="Times New Roman"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546"/>
          <a:stretch/>
        </p:blipFill>
        <p:spPr>
          <a:xfrm>
            <a:off x="5228493" y="1019907"/>
            <a:ext cx="3733799" cy="5025350"/>
          </a:xfrm>
          <a:prstGeom prst="rect">
            <a:avLst/>
          </a:prstGeom>
        </p:spPr>
      </p:pic>
    </p:spTree>
    <p:extLst>
      <p:ext uri="{BB962C8B-B14F-4D97-AF65-F5344CB8AC3E}">
        <p14:creationId xmlns:p14="http://schemas.microsoft.com/office/powerpoint/2010/main" val="28470961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0070C0"/>
                </a:solidFill>
                <a:ea typeface="+mj-ea"/>
                <a:cs typeface="Arial"/>
              </a:rPr>
              <a:t>Anions as Weak Bases</a:t>
            </a:r>
          </a:p>
        </p:txBody>
      </p:sp>
      <p:sp>
        <p:nvSpPr>
          <p:cNvPr id="6" name="Rectangle 3"/>
          <p:cNvSpPr>
            <a:spLocks noGrp="1" noChangeArrowheads="1"/>
          </p:cNvSpPr>
          <p:nvPr>
            <p:ph idx="1"/>
          </p:nvPr>
        </p:nvSpPr>
        <p:spPr>
          <a:xfrm>
            <a:off x="347052" y="831361"/>
            <a:ext cx="8404225" cy="5743111"/>
          </a:xfrm>
        </p:spPr>
        <p:txBody>
          <a:bodyPr/>
          <a:lstStyle/>
          <a:p>
            <a:pPr marL="914400" lvl="2" indent="0" algn="ctr" eaLnBrk="1" hangingPunct="1">
              <a:lnSpc>
                <a:spcPct val="90000"/>
              </a:lnSpc>
              <a:buFontTx/>
              <a:buNone/>
              <a:defRPr/>
            </a:pPr>
            <a:r>
              <a:rPr lang="el-GR" altLang="en-US" sz="2400" dirty="0"/>
              <a:t>Κάθε ανιόν μπορεί να θεωρηθεί ως η συζευγμένη βάση ενός οξέος.</a:t>
            </a:r>
          </a:p>
          <a:p>
            <a:pPr marL="914400" lvl="2" indent="0" algn="ctr" eaLnBrk="1" hangingPunct="1">
              <a:lnSpc>
                <a:spcPct val="90000"/>
              </a:lnSpc>
              <a:buFontTx/>
              <a:buNone/>
              <a:defRPr/>
            </a:pPr>
            <a:r>
              <a:rPr lang="el-GR" altLang="en-US" sz="2400" dirty="0"/>
              <a:t>Επομένως, κάθε ανιόν μπορεί δυνητικά να είναι μια βάση.</a:t>
            </a:r>
          </a:p>
          <a:p>
            <a:pPr marL="914400" lvl="2" indent="0" algn="ctr" eaLnBrk="1" hangingPunct="1">
              <a:lnSpc>
                <a:spcPct val="90000"/>
              </a:lnSpc>
              <a:buFontTx/>
              <a:buNone/>
              <a:defRPr/>
            </a:pPr>
            <a:r>
              <a:rPr lang="en-US" altLang="en-US" sz="2400" dirty="0"/>
              <a:t>A</a:t>
            </a:r>
            <a:r>
              <a:rPr lang="en-US" altLang="en-US" sz="2400" baseline="30000" dirty="0">
                <a:cs typeface="Times New Roman" pitchFamily="18" charset="0"/>
              </a:rPr>
              <a:t>−</a:t>
            </a:r>
            <a:r>
              <a:rPr lang="en-US" altLang="en-US" sz="2400" dirty="0">
                <a:cs typeface="Times New Roman" pitchFamily="18" charset="0"/>
              </a:rPr>
              <a:t>(</a:t>
            </a:r>
            <a:r>
              <a:rPr lang="en-US" altLang="en-US" sz="2400" i="1" dirty="0">
                <a:cs typeface="Times New Roman" pitchFamily="18" charset="0"/>
              </a:rPr>
              <a:t>aq</a:t>
            </a:r>
            <a:r>
              <a:rPr lang="en-US" altLang="en-US" sz="2400" dirty="0">
                <a:cs typeface="Times New Roman" pitchFamily="18" charset="0"/>
              </a:rPr>
              <a:t>) + H</a:t>
            </a:r>
            <a:r>
              <a:rPr lang="en-US" altLang="en-US" sz="2400" baseline="-25000" dirty="0">
                <a:cs typeface="Times New Roman" pitchFamily="18" charset="0"/>
              </a:rPr>
              <a:t>2</a:t>
            </a:r>
            <a:r>
              <a:rPr lang="en-US" altLang="en-US" sz="2400" dirty="0">
                <a:cs typeface="Times New Roman" pitchFamily="18" charset="0"/>
              </a:rPr>
              <a:t>O(</a:t>
            </a:r>
            <a:r>
              <a:rPr lang="en-US" altLang="en-US" sz="2400" i="1" dirty="0">
                <a:cs typeface="Times New Roman" pitchFamily="18" charset="0"/>
              </a:rPr>
              <a:t>l</a:t>
            </a:r>
            <a:r>
              <a:rPr lang="en-US" altLang="en-US" sz="2400" dirty="0">
                <a:cs typeface="Times New Roman" pitchFamily="18" charset="0"/>
              </a:rPr>
              <a:t>) </a:t>
            </a:r>
            <a:r>
              <a:rPr lang="en-US" altLang="en-US" sz="2400" dirty="0">
                <a:cs typeface="Times New Roman" pitchFamily="18" charset="0"/>
                <a:sym typeface="Symbol" pitchFamily="18" charset="2"/>
              </a:rPr>
              <a:t>     HA(</a:t>
            </a:r>
            <a:r>
              <a:rPr lang="en-US" altLang="en-US" sz="2400" i="1" dirty="0">
                <a:cs typeface="Times New Roman" pitchFamily="18" charset="0"/>
                <a:sym typeface="Symbol" pitchFamily="18" charset="2"/>
              </a:rPr>
              <a:t>aq</a:t>
            </a:r>
            <a:r>
              <a:rPr lang="en-US" altLang="en-US" sz="2400" dirty="0">
                <a:cs typeface="Times New Roman" pitchFamily="18" charset="0"/>
                <a:sym typeface="Symbol" pitchFamily="18" charset="2"/>
              </a:rPr>
              <a:t>) + OH</a:t>
            </a:r>
            <a:r>
              <a:rPr lang="en-US" altLang="en-US" sz="2400" baseline="30000" dirty="0">
                <a:cs typeface="Times New Roman" pitchFamily="18" charset="0"/>
                <a:sym typeface="Symbol" pitchFamily="18" charset="2"/>
              </a:rPr>
              <a:t>−</a:t>
            </a:r>
            <a:r>
              <a:rPr lang="en-US" altLang="en-US" sz="2400" dirty="0">
                <a:cs typeface="Times New Roman" pitchFamily="18" charset="0"/>
                <a:sym typeface="Symbol" pitchFamily="18" charset="2"/>
              </a:rPr>
              <a:t>(</a:t>
            </a:r>
            <a:r>
              <a:rPr lang="en-US" altLang="en-US" sz="2400" i="1" dirty="0">
                <a:cs typeface="Times New Roman" pitchFamily="18" charset="0"/>
                <a:sym typeface="Symbol" pitchFamily="18" charset="2"/>
              </a:rPr>
              <a:t>aq</a:t>
            </a:r>
            <a:r>
              <a:rPr lang="en-US" altLang="en-US" sz="2400" dirty="0">
                <a:cs typeface="Times New Roman" pitchFamily="18" charset="0"/>
                <a:sym typeface="Symbol" pitchFamily="18" charset="2"/>
              </a:rPr>
              <a:t>)</a:t>
            </a:r>
          </a:p>
          <a:p>
            <a:pPr lvl="2" eaLnBrk="1" hangingPunct="1">
              <a:lnSpc>
                <a:spcPct val="90000"/>
              </a:lnSpc>
              <a:buFont typeface="Wingdings" panose="05000000000000000000" pitchFamily="2" charset="2"/>
              <a:buChar char="§"/>
              <a:defRPr/>
            </a:pPr>
            <a:r>
              <a:rPr lang="el-GR" altLang="en-US" sz="2400" dirty="0">
                <a:cs typeface="Times New Roman" pitchFamily="18" charset="0"/>
                <a:sym typeface="Symbol" pitchFamily="18" charset="2"/>
              </a:rPr>
              <a:t>Όσο ισχυρότερο είναι το οξύ, τόσο πιο αδύναμη είναι η συζευγμένη βάση.</a:t>
            </a:r>
          </a:p>
          <a:p>
            <a:pPr lvl="2" eaLnBrk="1" hangingPunct="1">
              <a:lnSpc>
                <a:spcPct val="90000"/>
              </a:lnSpc>
              <a:buFont typeface="Wingdings" panose="05000000000000000000" pitchFamily="2" charset="2"/>
              <a:buChar char="§"/>
              <a:defRPr/>
            </a:pPr>
            <a:r>
              <a:rPr lang="el-GR" altLang="en-US" sz="2400" dirty="0">
                <a:cs typeface="Times New Roman" pitchFamily="18" charset="0"/>
                <a:sym typeface="Symbol" pitchFamily="18" charset="2"/>
              </a:rPr>
              <a:t>Ένα ανιόν που είναι η συζευγμένη βάση ενός ισχυρού οξέος είναι ουδέτερο </a:t>
            </a:r>
            <a:r>
              <a:rPr lang="el-GR" altLang="en-US" sz="2400" dirty="0" err="1">
                <a:cs typeface="Times New Roman" pitchFamily="18" charset="0"/>
                <a:sym typeface="Symbol" pitchFamily="18" charset="2"/>
              </a:rPr>
              <a:t>pH</a:t>
            </a:r>
            <a:r>
              <a:rPr lang="el-GR" altLang="en-US" sz="2400" dirty="0">
                <a:cs typeface="Times New Roman" pitchFamily="18" charset="0"/>
                <a:sym typeface="Symbol" pitchFamily="18" charset="2"/>
              </a:rPr>
              <a:t>.</a:t>
            </a:r>
            <a:endParaRPr lang="en-US" altLang="en-US" sz="2400" dirty="0">
              <a:cs typeface="Times New Roman" pitchFamily="18" charset="0"/>
              <a:sym typeface="Symbol" pitchFamily="18" charset="2"/>
            </a:endParaRPr>
          </a:p>
          <a:p>
            <a:pPr lvl="1" algn="ctr" eaLnBrk="1" hangingPunct="1">
              <a:lnSpc>
                <a:spcPct val="90000"/>
              </a:lnSpc>
              <a:buFont typeface="Wingdings" pitchFamily="2" charset="2"/>
              <a:buNone/>
              <a:defRPr/>
            </a:pPr>
            <a:endParaRPr lang="el-GR" altLang="en-US" dirty="0"/>
          </a:p>
          <a:p>
            <a:pPr lvl="1" algn="ctr" eaLnBrk="1" hangingPunct="1">
              <a:lnSpc>
                <a:spcPct val="90000"/>
              </a:lnSpc>
              <a:buFont typeface="Wingdings" pitchFamily="2" charset="2"/>
              <a:buNone/>
              <a:defRPr/>
            </a:pPr>
            <a:r>
              <a:rPr lang="en-US" altLang="en-US" dirty="0"/>
              <a:t>Cl</a:t>
            </a:r>
            <a:r>
              <a:rPr lang="en-US" altLang="en-US" baseline="30000" dirty="0">
                <a:cs typeface="Times New Roman" pitchFamily="18" charset="0"/>
              </a:rPr>
              <a:t>−</a:t>
            </a:r>
            <a:r>
              <a:rPr lang="en-US" altLang="en-US" dirty="0">
                <a:cs typeface="Times New Roman" pitchFamily="18" charset="0"/>
              </a:rPr>
              <a:t>(</a:t>
            </a:r>
            <a:r>
              <a:rPr lang="en-US" altLang="en-US" i="1" dirty="0">
                <a:cs typeface="Times New Roman" pitchFamily="18" charset="0"/>
              </a:rPr>
              <a:t>aq</a:t>
            </a:r>
            <a:r>
              <a:rPr lang="en-US" altLang="en-US" dirty="0">
                <a:cs typeface="Times New Roman" pitchFamily="18" charset="0"/>
              </a:rPr>
              <a:t>) + H</a:t>
            </a:r>
            <a:r>
              <a:rPr lang="en-US" altLang="en-US" baseline="-25000" dirty="0">
                <a:cs typeface="Times New Roman" pitchFamily="18" charset="0"/>
              </a:rPr>
              <a:t>2</a:t>
            </a:r>
            <a:r>
              <a:rPr lang="en-US" altLang="en-US" dirty="0">
                <a:cs typeface="Times New Roman" pitchFamily="18" charset="0"/>
              </a:rPr>
              <a:t>O(</a:t>
            </a:r>
            <a:r>
              <a:rPr lang="en-US" altLang="en-US" i="1" dirty="0">
                <a:cs typeface="Times New Roman" pitchFamily="18" charset="0"/>
              </a:rPr>
              <a:t>l</a:t>
            </a:r>
            <a:r>
              <a:rPr lang="en-US" altLang="en-US" dirty="0">
                <a:cs typeface="Times New Roman" pitchFamily="18" charset="0"/>
              </a:rPr>
              <a:t>) </a:t>
            </a:r>
            <a:r>
              <a:rPr lang="en-US" altLang="en-US" dirty="0">
                <a:cs typeface="Arial"/>
                <a:sym typeface="Symbol" pitchFamily="18" charset="2"/>
              </a:rPr>
              <a:t>← </a:t>
            </a:r>
            <a:r>
              <a:rPr lang="en-US" altLang="en-US" dirty="0">
                <a:cs typeface="Times New Roman" pitchFamily="18" charset="0"/>
                <a:sym typeface="Symbol" pitchFamily="18" charset="2"/>
              </a:rPr>
              <a:t>HCl(</a:t>
            </a:r>
            <a:r>
              <a:rPr lang="en-US" altLang="en-US" i="1" dirty="0" err="1">
                <a:cs typeface="Times New Roman" pitchFamily="18" charset="0"/>
                <a:sym typeface="Symbol" pitchFamily="18" charset="2"/>
              </a:rPr>
              <a:t>aq</a:t>
            </a:r>
            <a:r>
              <a:rPr lang="en-US" altLang="en-US" dirty="0">
                <a:cs typeface="Times New Roman" pitchFamily="18" charset="0"/>
                <a:sym typeface="Symbol" pitchFamily="18" charset="2"/>
              </a:rPr>
              <a:t>) + OH</a:t>
            </a:r>
            <a:r>
              <a:rPr lang="en-US" altLang="en-US" baseline="30000" dirty="0">
                <a:cs typeface="Times New Roman" pitchFamily="18" charset="0"/>
                <a:sym typeface="Symbol" pitchFamily="18" charset="2"/>
              </a:rPr>
              <a:t>−</a:t>
            </a:r>
            <a:r>
              <a:rPr lang="en-US" altLang="en-US" dirty="0">
                <a:cs typeface="Times New Roman" pitchFamily="18" charset="0"/>
                <a:sym typeface="Symbol" pitchFamily="18" charset="2"/>
              </a:rPr>
              <a:t>(</a:t>
            </a:r>
            <a:r>
              <a:rPr lang="en-US" altLang="en-US" i="1" dirty="0">
                <a:cs typeface="Times New Roman" pitchFamily="18" charset="0"/>
                <a:sym typeface="Symbol" pitchFamily="18" charset="2"/>
              </a:rPr>
              <a:t>aq</a:t>
            </a:r>
            <a:r>
              <a:rPr lang="en-US" altLang="en-US" dirty="0">
                <a:cs typeface="Times New Roman" pitchFamily="18" charset="0"/>
                <a:sym typeface="Symbol" pitchFamily="18" charset="2"/>
              </a:rPr>
              <a:t>)</a:t>
            </a:r>
          </a:p>
          <a:p>
            <a:pPr lvl="1" algn="ctr" eaLnBrk="1" hangingPunct="1">
              <a:lnSpc>
                <a:spcPct val="90000"/>
              </a:lnSpc>
              <a:buFont typeface="Wingdings" pitchFamily="2" charset="2"/>
              <a:buNone/>
              <a:defRPr/>
            </a:pPr>
            <a:endParaRPr lang="en-US" altLang="en-US" dirty="0">
              <a:cs typeface="Times New Roman" pitchFamily="18" charset="0"/>
              <a:sym typeface="Symbol" pitchFamily="18" charset="2"/>
            </a:endParaRPr>
          </a:p>
          <a:p>
            <a:pPr lvl="1" algn="ctr" eaLnBrk="1" hangingPunct="1">
              <a:lnSpc>
                <a:spcPct val="90000"/>
              </a:lnSpc>
              <a:buFont typeface="Wingdings" pitchFamily="2" charset="2"/>
              <a:buNone/>
              <a:defRPr/>
            </a:pPr>
            <a:r>
              <a:rPr lang="el-GR" altLang="en-US" dirty="0"/>
              <a:t>Ένα ανιόν που είναι η συζευγμένη βάση ενός ασθενούς οξέος είναι βασικό.</a:t>
            </a:r>
          </a:p>
          <a:p>
            <a:pPr lvl="1" algn="ctr" eaLnBrk="1" hangingPunct="1">
              <a:lnSpc>
                <a:spcPct val="90000"/>
              </a:lnSpc>
              <a:buFont typeface="Wingdings" pitchFamily="2" charset="2"/>
              <a:buNone/>
              <a:defRPr/>
            </a:pPr>
            <a:r>
              <a:rPr lang="en-US" altLang="en-US" dirty="0"/>
              <a:t>F</a:t>
            </a:r>
            <a:r>
              <a:rPr lang="en-US" altLang="en-US" baseline="30000" dirty="0">
                <a:cs typeface="Times New Roman" pitchFamily="18" charset="0"/>
              </a:rPr>
              <a:t>−</a:t>
            </a:r>
            <a:r>
              <a:rPr lang="en-US" altLang="en-US" dirty="0">
                <a:cs typeface="Times New Roman" pitchFamily="18" charset="0"/>
              </a:rPr>
              <a:t>(</a:t>
            </a:r>
            <a:r>
              <a:rPr lang="en-US" altLang="en-US" i="1" dirty="0">
                <a:cs typeface="Times New Roman" pitchFamily="18" charset="0"/>
              </a:rPr>
              <a:t>aq</a:t>
            </a:r>
            <a:r>
              <a:rPr lang="en-US" altLang="en-US" dirty="0">
                <a:cs typeface="Times New Roman" pitchFamily="18" charset="0"/>
              </a:rPr>
              <a:t>) + H</a:t>
            </a:r>
            <a:r>
              <a:rPr lang="en-US" altLang="en-US" baseline="-25000" dirty="0">
                <a:cs typeface="Times New Roman" pitchFamily="18" charset="0"/>
              </a:rPr>
              <a:t>2</a:t>
            </a:r>
            <a:r>
              <a:rPr lang="en-US" altLang="en-US" dirty="0">
                <a:cs typeface="Times New Roman" pitchFamily="18" charset="0"/>
              </a:rPr>
              <a:t>O(</a:t>
            </a:r>
            <a:r>
              <a:rPr lang="en-US" altLang="en-US" i="1" dirty="0">
                <a:cs typeface="Times New Roman" pitchFamily="18" charset="0"/>
              </a:rPr>
              <a:t>l</a:t>
            </a:r>
            <a:r>
              <a:rPr lang="en-US" altLang="en-US" dirty="0">
                <a:cs typeface="Times New Roman" pitchFamily="18" charset="0"/>
              </a:rPr>
              <a:t>) </a:t>
            </a:r>
            <a:r>
              <a:rPr lang="en-US" altLang="en-US" dirty="0">
                <a:cs typeface="Times New Roman" pitchFamily="18" charset="0"/>
                <a:sym typeface="Symbol" pitchFamily="18" charset="2"/>
              </a:rPr>
              <a:t>     HF(</a:t>
            </a:r>
            <a:r>
              <a:rPr lang="en-US" altLang="en-US" i="1" dirty="0">
                <a:cs typeface="Times New Roman" pitchFamily="18" charset="0"/>
                <a:sym typeface="Symbol" pitchFamily="18" charset="2"/>
              </a:rPr>
              <a:t>aq</a:t>
            </a:r>
            <a:r>
              <a:rPr lang="en-US" altLang="en-US" dirty="0">
                <a:cs typeface="Times New Roman" pitchFamily="18" charset="0"/>
                <a:sym typeface="Symbol" pitchFamily="18" charset="2"/>
              </a:rPr>
              <a:t>) + OH</a:t>
            </a:r>
            <a:r>
              <a:rPr lang="en-US" altLang="en-US" baseline="30000" dirty="0">
                <a:cs typeface="Times New Roman" pitchFamily="18" charset="0"/>
                <a:sym typeface="Symbol" pitchFamily="18" charset="2"/>
              </a:rPr>
              <a:t>−</a:t>
            </a:r>
            <a:r>
              <a:rPr lang="en-US" altLang="en-US" dirty="0">
                <a:cs typeface="Times New Roman" pitchFamily="18" charset="0"/>
                <a:sym typeface="Symbol" pitchFamily="18" charset="2"/>
              </a:rPr>
              <a:t>(</a:t>
            </a:r>
            <a:r>
              <a:rPr lang="en-US" altLang="en-US" i="1" dirty="0">
                <a:cs typeface="Times New Roman" pitchFamily="18" charset="0"/>
                <a:sym typeface="Symbol" pitchFamily="18" charset="2"/>
              </a:rPr>
              <a:t>aq</a:t>
            </a:r>
            <a:r>
              <a:rPr lang="en-US" altLang="en-US" dirty="0">
                <a:cs typeface="Times New Roman" pitchFamily="18" charset="0"/>
                <a:sym typeface="Symbol" pitchFamily="18" charset="2"/>
              </a:rPr>
              <a:t>)</a:t>
            </a: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212" y="6160481"/>
            <a:ext cx="40957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8576" y="2407754"/>
            <a:ext cx="40957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64404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l-GR" altLang="en-US" dirty="0">
                <a:solidFill>
                  <a:srgbClr val="0070C0"/>
                </a:solidFill>
                <a:ea typeface="+mj-ea"/>
                <a:cs typeface="Arial"/>
              </a:rPr>
              <a:t>Πρόβλημα εξάσκησης: Καθορισμός εάν ένα ανιόν είναι βασικό ή ουδέτερο στο νερό</a:t>
            </a:r>
            <a:endParaRPr lang="en-US" altLang="en-US" dirty="0">
              <a:solidFill>
                <a:srgbClr val="0070C0"/>
              </a:solidFill>
              <a:ea typeface="+mj-ea"/>
              <a:cs typeface="Arial"/>
            </a:endParaRPr>
          </a:p>
        </p:txBody>
      </p:sp>
      <p:sp>
        <p:nvSpPr>
          <p:cNvPr id="9" name="Line 2"/>
          <p:cNvSpPr>
            <a:spLocks noChangeShapeType="1"/>
          </p:cNvSpPr>
          <p:nvPr/>
        </p:nvSpPr>
        <p:spPr bwMode="auto">
          <a:xfrm>
            <a:off x="315913" y="2478036"/>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Rectangle 3"/>
          <p:cNvSpPr>
            <a:spLocks noChangeArrowheads="1"/>
          </p:cNvSpPr>
          <p:nvPr/>
        </p:nvSpPr>
        <p:spPr bwMode="auto">
          <a:xfrm>
            <a:off x="319088" y="1134411"/>
            <a:ext cx="869759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tabLst>
                <a:tab pos="2001838" algn="l"/>
              </a:tabLst>
              <a:defRPr/>
            </a:pPr>
            <a:r>
              <a:rPr lang="en-US" sz="2000" b="1" dirty="0">
                <a:solidFill>
                  <a:srgbClr val="0094C8"/>
                </a:solidFill>
                <a:latin typeface="Arial" charset="0"/>
                <a:ea typeface="ＭＳ Ｐゴシック" charset="0"/>
                <a:cs typeface="ＭＳ Ｐゴシック" charset="0"/>
              </a:rPr>
              <a:t>Example 16.13</a:t>
            </a:r>
            <a:r>
              <a:rPr lang="en-US" sz="2000" b="1" dirty="0">
                <a:solidFill>
                  <a:srgbClr val="4C4BE5"/>
                </a:solidFill>
                <a:latin typeface="Arial" charset="0"/>
                <a:ea typeface="ＭＳ Ｐゴシック" charset="0"/>
                <a:cs typeface="ＭＳ Ｐゴシック" charset="0"/>
              </a:rPr>
              <a:t>	</a:t>
            </a:r>
            <a:r>
              <a:rPr lang="en-US" sz="2000" b="1" dirty="0">
                <a:latin typeface="Arial" charset="0"/>
                <a:ea typeface="ＭＳ Ｐゴシック" charset="0"/>
                <a:cs typeface="ＭＳ Ｐゴシック" charset="0"/>
              </a:rPr>
              <a:t>Determining Whether an Anion Is Basic or pH-Neutral</a:t>
            </a:r>
          </a:p>
        </p:txBody>
      </p:sp>
      <p:sp>
        <p:nvSpPr>
          <p:cNvPr id="11" name="Line 7"/>
          <p:cNvSpPr>
            <a:spLocks noChangeShapeType="1"/>
          </p:cNvSpPr>
          <p:nvPr/>
        </p:nvSpPr>
        <p:spPr bwMode="auto">
          <a:xfrm flipH="1">
            <a:off x="294477" y="1059467"/>
            <a:ext cx="10319" cy="4592900"/>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2" name="Text Box 8"/>
          <p:cNvSpPr txBox="1">
            <a:spLocks noChangeArrowheads="1"/>
          </p:cNvSpPr>
          <p:nvPr/>
        </p:nvSpPr>
        <p:spPr bwMode="auto">
          <a:xfrm>
            <a:off x="323850" y="1464481"/>
            <a:ext cx="8458200" cy="323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228600" indent="-228600">
              <a:defRPr/>
            </a:pPr>
            <a:r>
              <a:rPr lang="en-US" sz="1400" dirty="0"/>
              <a:t>Classify each anion as a weak base or pH-neutral.</a:t>
            </a:r>
          </a:p>
          <a:p>
            <a:pPr marL="228600" indent="-228600">
              <a:defRPr/>
            </a:pPr>
            <a:r>
              <a:rPr lang="en-US" sz="1400" b="1" dirty="0"/>
              <a:t>a.	</a:t>
            </a:r>
            <a:r>
              <a:rPr lang="en-US" sz="1400" dirty="0"/>
              <a:t>NO</a:t>
            </a:r>
            <a:r>
              <a:rPr lang="en-US" sz="1400" baseline="-25000" dirty="0"/>
              <a:t>3</a:t>
            </a:r>
            <a:r>
              <a:rPr lang="en-US" sz="1400" baseline="30000" dirty="0"/>
              <a:t>–</a:t>
            </a:r>
            <a:endParaRPr lang="en-US" sz="1400" dirty="0"/>
          </a:p>
          <a:p>
            <a:pPr marL="228600" indent="-228600">
              <a:defRPr/>
            </a:pPr>
            <a:r>
              <a:rPr lang="en-US" sz="1400" b="1" dirty="0"/>
              <a:t>b.	</a:t>
            </a:r>
            <a:r>
              <a:rPr lang="en-US" sz="1400" dirty="0"/>
              <a:t>NO</a:t>
            </a:r>
            <a:r>
              <a:rPr lang="en-US" sz="1400" baseline="-25000" dirty="0"/>
              <a:t>2</a:t>
            </a:r>
            <a:r>
              <a:rPr lang="en-US" sz="1400" baseline="30000" dirty="0"/>
              <a:t>–</a:t>
            </a:r>
            <a:endParaRPr lang="en-US" sz="1400" dirty="0"/>
          </a:p>
          <a:p>
            <a:pPr marL="228600" indent="-228600">
              <a:defRPr/>
            </a:pPr>
            <a:r>
              <a:rPr lang="en-US" sz="1400" b="1" dirty="0"/>
              <a:t>c.	</a:t>
            </a:r>
            <a:r>
              <a:rPr lang="en-US" sz="1400" dirty="0"/>
              <a:t>C</a:t>
            </a:r>
            <a:r>
              <a:rPr lang="en-US" sz="1400" baseline="-25000" dirty="0"/>
              <a:t>2</a:t>
            </a:r>
            <a:r>
              <a:rPr lang="en-US" sz="1400" dirty="0"/>
              <a:t>H</a:t>
            </a:r>
            <a:r>
              <a:rPr lang="en-US" sz="1400" baseline="-25000" dirty="0"/>
              <a:t>3</a:t>
            </a:r>
            <a:r>
              <a:rPr lang="en-US" sz="1400" dirty="0"/>
              <a:t>O</a:t>
            </a:r>
            <a:r>
              <a:rPr lang="en-US" sz="1400" baseline="-25000" dirty="0"/>
              <a:t>2</a:t>
            </a:r>
            <a:r>
              <a:rPr lang="en-US" sz="1400" baseline="30000" dirty="0"/>
              <a:t>–</a:t>
            </a:r>
          </a:p>
        </p:txBody>
      </p:sp>
      <p:sp>
        <p:nvSpPr>
          <p:cNvPr id="13" name="Line 9"/>
          <p:cNvSpPr>
            <a:spLocks noChangeShapeType="1"/>
          </p:cNvSpPr>
          <p:nvPr/>
        </p:nvSpPr>
        <p:spPr bwMode="auto">
          <a:xfrm>
            <a:off x="304800" y="1078518"/>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4" name="Line 10"/>
          <p:cNvSpPr>
            <a:spLocks noChangeShapeType="1"/>
          </p:cNvSpPr>
          <p:nvPr/>
        </p:nvSpPr>
        <p:spPr bwMode="auto">
          <a:xfrm>
            <a:off x="294481" y="5641216"/>
            <a:ext cx="459581"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5" name="Text Box 5"/>
          <p:cNvSpPr txBox="1">
            <a:spLocks noChangeArrowheads="1"/>
          </p:cNvSpPr>
          <p:nvPr/>
        </p:nvSpPr>
        <p:spPr bwMode="auto">
          <a:xfrm>
            <a:off x="320676" y="2489612"/>
            <a:ext cx="8696002" cy="2656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0" indent="0">
              <a:defRPr/>
            </a:pPr>
            <a:r>
              <a:rPr lang="en-US" b="1" dirty="0">
                <a:solidFill>
                  <a:srgbClr val="0094C8"/>
                </a:solidFill>
                <a:latin typeface="Arial" charset="0"/>
                <a:ea typeface="ＭＳ Ｐゴシック" charset="0"/>
                <a:cs typeface="ＭＳ Ｐゴシック" charset="0"/>
              </a:rPr>
              <a:t>Solution</a:t>
            </a:r>
          </a:p>
          <a:p>
            <a:pPr marL="228600" indent="-228600"/>
            <a:r>
              <a:rPr lang="en-US" sz="1400" b="1" dirty="0"/>
              <a:t>a.	</a:t>
            </a:r>
            <a:r>
              <a:rPr lang="en-US" sz="1400" dirty="0"/>
              <a:t>From Table 16.3, you can see that NO</a:t>
            </a:r>
            <a:r>
              <a:rPr lang="en-US" sz="1400" baseline="-25000" dirty="0"/>
              <a:t>3</a:t>
            </a:r>
            <a:r>
              <a:rPr lang="en-US" sz="1400" baseline="30000" dirty="0"/>
              <a:t>–</a:t>
            </a:r>
            <a:r>
              <a:rPr lang="en-US" sz="1400" dirty="0"/>
              <a:t> is the conjugate base of a </a:t>
            </a:r>
            <a:r>
              <a:rPr lang="en-US" sz="1400" i="1" dirty="0"/>
              <a:t>strong</a:t>
            </a:r>
            <a:r>
              <a:rPr lang="en-US" sz="1400" dirty="0"/>
              <a:t> acid (HNO</a:t>
            </a:r>
            <a:r>
              <a:rPr lang="en-US" sz="1400" baseline="-25000" dirty="0"/>
              <a:t>3</a:t>
            </a:r>
            <a:r>
              <a:rPr lang="en-US" sz="1400" dirty="0"/>
              <a:t>) and is therefore pH-neutral.</a:t>
            </a:r>
          </a:p>
          <a:p>
            <a:pPr marL="342900" indent="-342900">
              <a:buAutoNum type="alphaLcPeriod"/>
            </a:pPr>
            <a:endParaRPr lang="en-US" sz="1400" dirty="0"/>
          </a:p>
          <a:p>
            <a:pPr marL="342900" indent="-342900">
              <a:buAutoNum type="alphaLcPeriod"/>
            </a:pPr>
            <a:endParaRPr lang="en-US" sz="1400" dirty="0"/>
          </a:p>
          <a:p>
            <a:pPr marL="342900" indent="-342900">
              <a:buAutoNum type="alphaLcPeriod"/>
            </a:pPr>
            <a:endParaRPr lang="en-US" sz="1400" dirty="0"/>
          </a:p>
          <a:p>
            <a:pPr marL="342900" indent="-342900">
              <a:buAutoNum type="alphaLcPeriod"/>
            </a:pPr>
            <a:endParaRPr lang="en-US" sz="1400" dirty="0"/>
          </a:p>
          <a:p>
            <a:pPr marL="342900" indent="-342900">
              <a:buAutoNum type="alphaLcPeriod"/>
            </a:pPr>
            <a:endParaRPr lang="en-US" sz="1400" dirty="0"/>
          </a:p>
          <a:p>
            <a:pPr marL="342900" indent="-342900">
              <a:buAutoNum type="alphaLcPeriod"/>
            </a:pPr>
            <a:endParaRPr lang="en-US" sz="1400" dirty="0"/>
          </a:p>
          <a:p>
            <a:pPr marL="342900" indent="-342900">
              <a:buAutoNum type="alphaLcPeriod"/>
            </a:pPr>
            <a:endParaRPr lang="en-US" sz="1400" dirty="0"/>
          </a:p>
          <a:p>
            <a:pPr marL="342900" indent="-342900">
              <a:buAutoNum type="alphaLcPeriod"/>
            </a:pPr>
            <a:endParaRPr lang="en-US" sz="1400" dirty="0"/>
          </a:p>
          <a:p>
            <a:pPr marL="228600" indent="-228600"/>
            <a:r>
              <a:rPr lang="en-US" sz="1400" b="1" dirty="0"/>
              <a:t>b.	</a:t>
            </a:r>
            <a:r>
              <a:rPr lang="en-US" sz="1400" dirty="0"/>
              <a:t>From Table 16.5 (or from its absence in Table 16.3), you know that NO</a:t>
            </a:r>
            <a:r>
              <a:rPr lang="en-US" sz="1400" baseline="-25000" dirty="0"/>
              <a:t>2</a:t>
            </a:r>
            <a:r>
              <a:rPr lang="en-US" sz="1400" baseline="30000" dirty="0"/>
              <a:t>–</a:t>
            </a:r>
            <a:r>
              <a:rPr lang="en-US" sz="1400" dirty="0"/>
              <a:t> is the conjugate base of a weak acid (HNO</a:t>
            </a:r>
            <a:r>
              <a:rPr lang="en-US" sz="1400" baseline="-25000" dirty="0"/>
              <a:t>2</a:t>
            </a:r>
            <a:r>
              <a:rPr lang="en-US" sz="1400" dirty="0"/>
              <a:t>) and is therefore a weak base.</a:t>
            </a:r>
          </a:p>
          <a:p>
            <a:pPr marL="228600" indent="-228600"/>
            <a:r>
              <a:rPr lang="en-US" sz="1400" b="1" dirty="0"/>
              <a:t>c.	</a:t>
            </a:r>
            <a:r>
              <a:rPr lang="en-US" sz="1400" dirty="0"/>
              <a:t>From Table 16.5 (or from its absence in Table 16.3), you know that C</a:t>
            </a:r>
            <a:r>
              <a:rPr lang="en-US" sz="1400" baseline="-25000" dirty="0"/>
              <a:t>2</a:t>
            </a:r>
            <a:r>
              <a:rPr lang="en-US" sz="1400" dirty="0"/>
              <a:t>H</a:t>
            </a:r>
            <a:r>
              <a:rPr lang="en-US" sz="1400" baseline="-25000" dirty="0"/>
              <a:t>3</a:t>
            </a:r>
            <a:r>
              <a:rPr lang="en-US" sz="1400" dirty="0"/>
              <a:t>O</a:t>
            </a:r>
            <a:r>
              <a:rPr lang="en-US" sz="1400" baseline="-25000" dirty="0"/>
              <a:t>2</a:t>
            </a:r>
            <a:r>
              <a:rPr lang="en-US" sz="1400" baseline="30000" dirty="0"/>
              <a:t>–</a:t>
            </a:r>
            <a:r>
              <a:rPr lang="en-US" sz="1400" dirty="0"/>
              <a:t> is the conjugate base of a weak acid (HC</a:t>
            </a:r>
            <a:r>
              <a:rPr lang="en-US" sz="1400" baseline="-25000" dirty="0"/>
              <a:t>2</a:t>
            </a:r>
            <a:r>
              <a:rPr lang="en-US" sz="1400" dirty="0"/>
              <a:t>H</a:t>
            </a:r>
            <a:r>
              <a:rPr lang="en-US" sz="1400" baseline="-25000" dirty="0"/>
              <a:t>3</a:t>
            </a:r>
            <a:r>
              <a:rPr lang="en-US" sz="1400" dirty="0"/>
              <a:t>O</a:t>
            </a:r>
            <a:r>
              <a:rPr lang="en-US" sz="1400" baseline="-25000" dirty="0"/>
              <a:t>2</a:t>
            </a:r>
            <a:r>
              <a:rPr lang="en-US" sz="1400" dirty="0"/>
              <a:t>) and is therefore a weak base.</a:t>
            </a: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b="6049"/>
          <a:stretch/>
        </p:blipFill>
        <p:spPr>
          <a:xfrm>
            <a:off x="2116984" y="3148522"/>
            <a:ext cx="5101798" cy="1338673"/>
          </a:xfrm>
          <a:prstGeom prst="rect">
            <a:avLst/>
          </a:prstGeom>
        </p:spPr>
      </p:pic>
    </p:spTree>
    <p:extLst>
      <p:ext uri="{BB962C8B-B14F-4D97-AF65-F5344CB8AC3E}">
        <p14:creationId xmlns:p14="http://schemas.microsoft.com/office/powerpoint/2010/main" val="339944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l-GR" altLang="en-US" dirty="0">
                <a:solidFill>
                  <a:srgbClr val="0070C0"/>
                </a:solidFill>
                <a:ea typeface="+mj-ea"/>
                <a:cs typeface="Arial"/>
              </a:rPr>
              <a:t>Πρόβλημα εξάσκησης: Καθορισμός εάν ένα ανιόν είναι βασικό ή ουδέτερο στο νερό</a:t>
            </a:r>
            <a:endParaRPr lang="en-US" altLang="en-US" dirty="0">
              <a:solidFill>
                <a:srgbClr val="0070C0"/>
              </a:solidFill>
              <a:ea typeface="+mj-ea"/>
              <a:cs typeface="Arial"/>
            </a:endParaRPr>
          </a:p>
        </p:txBody>
      </p:sp>
      <p:sp>
        <p:nvSpPr>
          <p:cNvPr id="17" name="Line 2"/>
          <p:cNvSpPr>
            <a:spLocks noChangeShapeType="1"/>
          </p:cNvSpPr>
          <p:nvPr/>
        </p:nvSpPr>
        <p:spPr bwMode="auto">
          <a:xfrm>
            <a:off x="315913" y="1823049"/>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 name="Rectangle 3"/>
          <p:cNvSpPr>
            <a:spLocks noChangeArrowheads="1"/>
          </p:cNvSpPr>
          <p:nvPr/>
        </p:nvSpPr>
        <p:spPr bwMode="auto">
          <a:xfrm>
            <a:off x="319088" y="1134411"/>
            <a:ext cx="869759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tabLst>
                <a:tab pos="2001838" algn="l"/>
              </a:tabLst>
              <a:defRPr/>
            </a:pPr>
            <a:r>
              <a:rPr lang="en-US" sz="2000" b="1" dirty="0">
                <a:solidFill>
                  <a:srgbClr val="0094C8"/>
                </a:solidFill>
                <a:latin typeface="Arial" charset="0"/>
                <a:ea typeface="ＭＳ Ｐゴシック" charset="0"/>
                <a:cs typeface="ＭＳ Ｐゴシック" charset="0"/>
              </a:rPr>
              <a:t>Example 16.13</a:t>
            </a:r>
            <a:r>
              <a:rPr lang="en-US" sz="2000" b="1" dirty="0">
                <a:solidFill>
                  <a:srgbClr val="4C4BE5"/>
                </a:solidFill>
                <a:latin typeface="Arial" charset="0"/>
                <a:ea typeface="ＭＳ Ｐゴシック" charset="0"/>
                <a:cs typeface="ＭＳ Ｐゴシック" charset="0"/>
              </a:rPr>
              <a:t>	</a:t>
            </a:r>
            <a:r>
              <a:rPr lang="en-US" sz="2000" b="1" dirty="0">
                <a:latin typeface="Arial" charset="0"/>
                <a:ea typeface="ＭＳ Ｐゴシック" charset="0"/>
                <a:cs typeface="ＭＳ Ｐゴシック" charset="0"/>
              </a:rPr>
              <a:t>Determining Whether an Anion Is Basic or pH-Neutral</a:t>
            </a:r>
          </a:p>
        </p:txBody>
      </p:sp>
      <p:sp>
        <p:nvSpPr>
          <p:cNvPr id="19" name="Line 7"/>
          <p:cNvSpPr>
            <a:spLocks noChangeShapeType="1"/>
          </p:cNvSpPr>
          <p:nvPr/>
        </p:nvSpPr>
        <p:spPr bwMode="auto">
          <a:xfrm>
            <a:off x="304800" y="1059468"/>
            <a:ext cx="0" cy="5346108"/>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0" name="Text Box 8"/>
          <p:cNvSpPr txBox="1">
            <a:spLocks noChangeArrowheads="1"/>
          </p:cNvSpPr>
          <p:nvPr/>
        </p:nvSpPr>
        <p:spPr bwMode="auto">
          <a:xfrm>
            <a:off x="323850" y="1464481"/>
            <a:ext cx="8458200" cy="323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228600" indent="-228600">
              <a:defRPr/>
            </a:pPr>
            <a:r>
              <a:rPr lang="en-US" sz="1400" dirty="0"/>
              <a:t>Continued</a:t>
            </a:r>
            <a:endParaRPr lang="en-US" sz="1400" baseline="30000" dirty="0"/>
          </a:p>
        </p:txBody>
      </p:sp>
      <p:sp>
        <p:nvSpPr>
          <p:cNvPr id="21" name="Line 9"/>
          <p:cNvSpPr>
            <a:spLocks noChangeShapeType="1"/>
          </p:cNvSpPr>
          <p:nvPr/>
        </p:nvSpPr>
        <p:spPr bwMode="auto">
          <a:xfrm>
            <a:off x="304800" y="1078518"/>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2" name="Line 10"/>
          <p:cNvSpPr>
            <a:spLocks noChangeShapeType="1"/>
          </p:cNvSpPr>
          <p:nvPr/>
        </p:nvSpPr>
        <p:spPr bwMode="auto">
          <a:xfrm>
            <a:off x="294481" y="6405575"/>
            <a:ext cx="459581"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3" name="Text Box 4"/>
          <p:cNvSpPr txBox="1">
            <a:spLocks noChangeArrowheads="1"/>
          </p:cNvSpPr>
          <p:nvPr/>
        </p:nvSpPr>
        <p:spPr bwMode="auto">
          <a:xfrm>
            <a:off x="304799" y="5554073"/>
            <a:ext cx="8721969"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763" indent="-4763">
              <a:defRPr sz="1600">
                <a:solidFill>
                  <a:schemeClr val="tx1"/>
                </a:solidFill>
                <a:latin typeface="Times New Roman" pitchFamily="18" charset="0"/>
                <a:ea typeface="MS PGothic" pitchFamily="34" charset="-128"/>
              </a:defRPr>
            </a:lvl1pPr>
            <a:lvl2pPr marL="742950" indent="-285750">
              <a:defRPr sz="1600">
                <a:solidFill>
                  <a:schemeClr val="tx1"/>
                </a:solidFill>
                <a:latin typeface="Times New Roman" pitchFamily="18" charset="0"/>
                <a:ea typeface="MS PGothic" pitchFamily="34" charset="-128"/>
              </a:defRPr>
            </a:lvl2pPr>
            <a:lvl3pPr marL="1143000" indent="-228600">
              <a:defRPr sz="1600">
                <a:solidFill>
                  <a:schemeClr val="tx1"/>
                </a:solidFill>
                <a:latin typeface="Times New Roman" pitchFamily="18" charset="0"/>
                <a:ea typeface="MS PGothic" pitchFamily="34" charset="-128"/>
              </a:defRPr>
            </a:lvl3pPr>
            <a:lvl4pPr marL="1600200" indent="-228600">
              <a:defRPr sz="1600">
                <a:solidFill>
                  <a:schemeClr val="tx1"/>
                </a:solidFill>
                <a:latin typeface="Times New Roman" pitchFamily="18" charset="0"/>
                <a:ea typeface="MS PGothic" pitchFamily="34" charset="-128"/>
              </a:defRPr>
            </a:lvl4pPr>
            <a:lvl5pPr marL="2057400" indent="-228600">
              <a:defRPr sz="16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9pPr>
          </a:lstStyle>
          <a:p>
            <a:pPr>
              <a:defRPr/>
            </a:pPr>
            <a:r>
              <a:rPr lang="en-US" b="1" dirty="0">
                <a:solidFill>
                  <a:srgbClr val="0094C8"/>
                </a:solidFill>
                <a:latin typeface="Arial" pitchFamily="34" charset="0"/>
              </a:rPr>
              <a:t>For Practice 16.13</a:t>
            </a:r>
          </a:p>
          <a:p>
            <a:r>
              <a:rPr lang="en-US" sz="1400" dirty="0"/>
              <a:t>Classify each anion as a weak base or pH-neutral.</a:t>
            </a:r>
          </a:p>
          <a:p>
            <a:pPr marL="228600" indent="-228600"/>
            <a:r>
              <a:rPr lang="en-US" sz="1400" b="1" dirty="0"/>
              <a:t>a.	</a:t>
            </a:r>
            <a:r>
              <a:rPr lang="en-US" sz="1400" dirty="0"/>
              <a:t>CHO</a:t>
            </a:r>
            <a:r>
              <a:rPr lang="en-US" sz="1400" baseline="-25000" dirty="0"/>
              <a:t>2</a:t>
            </a:r>
            <a:r>
              <a:rPr lang="en-US" sz="1400" baseline="30000" dirty="0"/>
              <a:t>–		</a:t>
            </a:r>
            <a:r>
              <a:rPr lang="en-US" sz="1400" b="1" dirty="0"/>
              <a:t>b.  </a:t>
            </a:r>
            <a:r>
              <a:rPr lang="en-US" sz="1400" dirty="0"/>
              <a:t>ClO</a:t>
            </a:r>
            <a:r>
              <a:rPr lang="en-US" sz="1400" baseline="-25000" dirty="0"/>
              <a:t>4</a:t>
            </a:r>
            <a:r>
              <a:rPr lang="en-US" sz="1400" baseline="30000" dirty="0"/>
              <a:t>–</a:t>
            </a:r>
            <a:endParaRPr lang="en-US" sz="1400" dirty="0"/>
          </a:p>
        </p:txBody>
      </p:sp>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b="2570"/>
          <a:stretch/>
        </p:blipFill>
        <p:spPr>
          <a:xfrm>
            <a:off x="2214729" y="1707350"/>
            <a:ext cx="5477541" cy="3811997"/>
          </a:xfrm>
          <a:prstGeom prst="rect">
            <a:avLst/>
          </a:prstGeom>
        </p:spPr>
      </p:pic>
    </p:spTree>
    <p:extLst>
      <p:ext uri="{BB962C8B-B14F-4D97-AF65-F5344CB8AC3E}">
        <p14:creationId xmlns:p14="http://schemas.microsoft.com/office/powerpoint/2010/main" val="122979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l-GR" altLang="en-US" dirty="0">
                <a:solidFill>
                  <a:srgbClr val="0070C0"/>
                </a:solidFill>
                <a:ea typeface="+mj-ea"/>
                <a:cs typeface="Arial"/>
              </a:rPr>
              <a:t>Σχέση μεταξύ </a:t>
            </a:r>
            <a:r>
              <a:rPr lang="el-GR" altLang="en-US" dirty="0" err="1">
                <a:solidFill>
                  <a:srgbClr val="0070C0"/>
                </a:solidFill>
                <a:ea typeface="+mj-ea"/>
                <a:cs typeface="Arial"/>
              </a:rPr>
              <a:t>Ka</a:t>
            </a:r>
            <a:r>
              <a:rPr lang="el-GR" altLang="en-US" dirty="0">
                <a:solidFill>
                  <a:srgbClr val="0070C0"/>
                </a:solidFill>
                <a:ea typeface="+mj-ea"/>
                <a:cs typeface="Arial"/>
              </a:rPr>
              <a:t> ενός οξέος και </a:t>
            </a:r>
            <a:r>
              <a:rPr lang="el-GR" altLang="en-US" dirty="0" err="1">
                <a:solidFill>
                  <a:srgbClr val="0070C0"/>
                </a:solidFill>
                <a:ea typeface="+mj-ea"/>
                <a:cs typeface="Arial"/>
              </a:rPr>
              <a:t>Kb</a:t>
            </a:r>
            <a:r>
              <a:rPr lang="el-GR" altLang="en-US" dirty="0">
                <a:solidFill>
                  <a:srgbClr val="0070C0"/>
                </a:solidFill>
                <a:ea typeface="+mj-ea"/>
                <a:cs typeface="Arial"/>
              </a:rPr>
              <a:t> της συζυγούς βάσης του</a:t>
            </a:r>
            <a:endParaRPr lang="en-US" altLang="en-US" dirty="0">
              <a:solidFill>
                <a:srgbClr val="0070C0"/>
              </a:solidFill>
              <a:ea typeface="+mj-ea"/>
              <a:cs typeface="Arial"/>
            </a:endParaRPr>
          </a:p>
        </p:txBody>
      </p:sp>
      <p:sp>
        <p:nvSpPr>
          <p:cNvPr id="11" name="Rectangle 3"/>
          <p:cNvSpPr>
            <a:spLocks noGrp="1" noChangeArrowheads="1"/>
          </p:cNvSpPr>
          <p:nvPr>
            <p:ph idx="1"/>
          </p:nvPr>
        </p:nvSpPr>
        <p:spPr>
          <a:xfrm>
            <a:off x="342900" y="1178902"/>
            <a:ext cx="8534400" cy="1123384"/>
          </a:xfrm>
        </p:spPr>
        <p:txBody>
          <a:bodyPr/>
          <a:lstStyle/>
          <a:p>
            <a:pPr marL="0" indent="0" algn="ctr" eaLnBrk="1" hangingPunct="1">
              <a:buFontTx/>
              <a:buNone/>
              <a:defRPr/>
            </a:pPr>
            <a:r>
              <a:rPr lang="el-GR" altLang="en-US" sz="2000" b="1" i="1" dirty="0">
                <a:solidFill>
                  <a:srgbClr val="3333CC"/>
                </a:solidFill>
              </a:rPr>
              <a:t>Πολλά βιβλία αναφοράς δίνουν πίνακες μόνο με τιμές </a:t>
            </a:r>
            <a:r>
              <a:rPr lang="el-GR" altLang="en-US" sz="2000" b="1" i="1" dirty="0" err="1">
                <a:solidFill>
                  <a:srgbClr val="3333CC"/>
                </a:solidFill>
              </a:rPr>
              <a:t>Ka</a:t>
            </a:r>
            <a:r>
              <a:rPr lang="el-GR" altLang="en-US" sz="2000" b="1" i="1" dirty="0">
                <a:solidFill>
                  <a:srgbClr val="3333CC"/>
                </a:solidFill>
              </a:rPr>
              <a:t> επειδή οι τιμές </a:t>
            </a:r>
            <a:r>
              <a:rPr lang="el-GR" altLang="en-US" sz="2000" b="1" i="1" dirty="0" err="1">
                <a:solidFill>
                  <a:srgbClr val="3333CC"/>
                </a:solidFill>
              </a:rPr>
              <a:t>Kb</a:t>
            </a:r>
            <a:r>
              <a:rPr lang="el-GR" altLang="en-US" sz="2000" b="1" i="1" dirty="0">
                <a:solidFill>
                  <a:srgbClr val="3333CC"/>
                </a:solidFill>
              </a:rPr>
              <a:t> μπορούν να βρεθούν από αυτούς χρησιμοποιώντας τη σχέση </a:t>
            </a:r>
            <a:r>
              <a:rPr lang="en-US" altLang="en-US" sz="2700" b="1" i="1" dirty="0">
                <a:solidFill>
                  <a:srgbClr val="3333CC"/>
                </a:solidFill>
              </a:rPr>
              <a:t>K</a:t>
            </a:r>
            <a:r>
              <a:rPr lang="en-US" altLang="en-US" sz="2700" b="1" baseline="-25000" dirty="0">
                <a:solidFill>
                  <a:srgbClr val="3333CC"/>
                </a:solidFill>
              </a:rPr>
              <a:t>a</a:t>
            </a:r>
            <a:r>
              <a:rPr lang="en-US" altLang="en-US" sz="2700" b="1" dirty="0">
                <a:solidFill>
                  <a:srgbClr val="3333CC"/>
                </a:solidFill>
              </a:rPr>
              <a:t> × </a:t>
            </a:r>
            <a:r>
              <a:rPr lang="en-US" altLang="en-US" sz="2700" b="1" i="1" dirty="0">
                <a:solidFill>
                  <a:srgbClr val="3333CC"/>
                </a:solidFill>
              </a:rPr>
              <a:t>K</a:t>
            </a:r>
            <a:r>
              <a:rPr lang="en-US" altLang="en-US" sz="2700" b="1" baseline="-25000" dirty="0">
                <a:solidFill>
                  <a:srgbClr val="3333CC"/>
                </a:solidFill>
              </a:rPr>
              <a:t>b</a:t>
            </a:r>
            <a:r>
              <a:rPr lang="en-US" altLang="en-US" sz="2700" b="1" dirty="0">
                <a:solidFill>
                  <a:srgbClr val="3333CC"/>
                </a:solidFill>
              </a:rPr>
              <a:t> = K</a:t>
            </a:r>
            <a:r>
              <a:rPr lang="en-US" altLang="en-US" sz="2700" b="1" baseline="-25000" dirty="0">
                <a:solidFill>
                  <a:srgbClr val="3333CC"/>
                </a:solidFill>
              </a:rPr>
              <a:t>w</a:t>
            </a:r>
          </a:p>
        </p:txBody>
      </p:sp>
      <p:sp>
        <p:nvSpPr>
          <p:cNvPr id="12" name="Line 7"/>
          <p:cNvSpPr>
            <a:spLocks noChangeShapeType="1"/>
          </p:cNvSpPr>
          <p:nvPr/>
        </p:nvSpPr>
        <p:spPr bwMode="auto">
          <a:xfrm>
            <a:off x="2400300" y="4484077"/>
            <a:ext cx="449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Text Box 8"/>
          <p:cNvSpPr txBox="1">
            <a:spLocks noChangeArrowheads="1"/>
          </p:cNvSpPr>
          <p:nvPr/>
        </p:nvSpPr>
        <p:spPr bwMode="auto">
          <a:xfrm>
            <a:off x="304800" y="3249156"/>
            <a:ext cx="2057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r>
              <a:rPr lang="en-US" altLang="en-US" sz="1800" dirty="0"/>
              <a:t>When you add equations, you multiply the </a:t>
            </a:r>
            <a:r>
              <a:rPr lang="en-US" altLang="en-US" sz="1800" i="1" dirty="0"/>
              <a:t>K</a:t>
            </a:r>
            <a:r>
              <a:rPr lang="en-US" altLang="en-US" sz="1800" dirty="0"/>
              <a:t>s.</a:t>
            </a:r>
          </a:p>
        </p:txBody>
      </p:sp>
      <p:sp>
        <p:nvSpPr>
          <p:cNvPr id="14" name="Line 10"/>
          <p:cNvSpPr>
            <a:spLocks noChangeShapeType="1"/>
          </p:cNvSpPr>
          <p:nvPr/>
        </p:nvSpPr>
        <p:spPr bwMode="auto">
          <a:xfrm flipH="1">
            <a:off x="2209800" y="3188677"/>
            <a:ext cx="381000" cy="22860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12"/>
          <p:cNvSpPr>
            <a:spLocks noChangeShapeType="1"/>
          </p:cNvSpPr>
          <p:nvPr/>
        </p:nvSpPr>
        <p:spPr bwMode="auto">
          <a:xfrm flipH="1">
            <a:off x="4191000" y="3874477"/>
            <a:ext cx="381000" cy="22860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13"/>
          <p:cNvSpPr>
            <a:spLocks noChangeShapeType="1"/>
          </p:cNvSpPr>
          <p:nvPr/>
        </p:nvSpPr>
        <p:spPr bwMode="auto">
          <a:xfrm flipH="1">
            <a:off x="2209800" y="3874477"/>
            <a:ext cx="381000" cy="22860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14"/>
          <p:cNvSpPr>
            <a:spLocks noChangeShapeType="1"/>
          </p:cNvSpPr>
          <p:nvPr/>
        </p:nvSpPr>
        <p:spPr bwMode="auto">
          <a:xfrm flipH="1">
            <a:off x="4191000" y="3188677"/>
            <a:ext cx="381000" cy="22860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6" name="Picture 14" descr="Picture14.png"/>
          <p:cNvPicPr>
            <a:picLocks noChangeAspect="1"/>
          </p:cNvPicPr>
          <p:nvPr/>
        </p:nvPicPr>
        <p:blipFill rotWithShape="1">
          <a:blip r:embed="rId3">
            <a:extLst>
              <a:ext uri="{28A0092B-C50C-407E-A947-70E740481C1C}">
                <a14:useLocalDpi xmlns:a14="http://schemas.microsoft.com/office/drawing/2010/main" val="0"/>
              </a:ext>
            </a:extLst>
          </a:blip>
          <a:srcRect t="4240" r="31258"/>
          <a:stretch/>
        </p:blipFill>
        <p:spPr bwMode="auto">
          <a:xfrm>
            <a:off x="2209801" y="3074377"/>
            <a:ext cx="4241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5" descr="Picture1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4560277"/>
            <a:ext cx="385921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6" descr="Picture16.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5165115"/>
            <a:ext cx="4184650"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6469593" y="2857866"/>
            <a:ext cx="2055871" cy="1557752"/>
          </a:xfrm>
          <a:prstGeom prst="rect">
            <a:avLst/>
          </a:prstGeom>
        </p:spPr>
      </p:pic>
    </p:spTree>
    <p:extLst>
      <p:ext uri="{BB962C8B-B14F-4D97-AF65-F5344CB8AC3E}">
        <p14:creationId xmlns:p14="http://schemas.microsoft.com/office/powerpoint/2010/main" val="13963123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954107"/>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sz="2800" dirty="0">
                <a:solidFill>
                  <a:srgbClr val="0070C0"/>
                </a:solidFill>
                <a:ea typeface="+mj-ea"/>
                <a:cs typeface="Arial"/>
              </a:rPr>
              <a:t>Practice Problem: Finding pH of an Anion Acting as a Base</a:t>
            </a:r>
          </a:p>
        </p:txBody>
      </p:sp>
      <p:sp>
        <p:nvSpPr>
          <p:cNvPr id="17" name="Line 2"/>
          <p:cNvSpPr>
            <a:spLocks noChangeShapeType="1"/>
          </p:cNvSpPr>
          <p:nvPr/>
        </p:nvSpPr>
        <p:spPr bwMode="auto">
          <a:xfrm>
            <a:off x="315913" y="2292595"/>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 name="Rectangle 3"/>
          <p:cNvSpPr>
            <a:spLocks noChangeArrowheads="1"/>
          </p:cNvSpPr>
          <p:nvPr/>
        </p:nvSpPr>
        <p:spPr bwMode="auto">
          <a:xfrm>
            <a:off x="319088" y="1134868"/>
            <a:ext cx="831850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tabLst>
                <a:tab pos="2001838" algn="l"/>
              </a:tabLst>
              <a:defRPr/>
            </a:pPr>
            <a:r>
              <a:rPr lang="en-US" sz="2000" b="1" dirty="0">
                <a:solidFill>
                  <a:srgbClr val="0094C8"/>
                </a:solidFill>
                <a:latin typeface="Arial" charset="0"/>
                <a:ea typeface="ＭＳ Ｐゴシック" charset="0"/>
                <a:cs typeface="ＭＳ Ｐゴシック" charset="0"/>
              </a:rPr>
              <a:t>Example 16.14</a:t>
            </a:r>
            <a:r>
              <a:rPr lang="en-US" sz="2000" b="1" dirty="0">
                <a:solidFill>
                  <a:srgbClr val="4C4BE5"/>
                </a:solidFill>
                <a:latin typeface="Arial" charset="0"/>
                <a:ea typeface="ＭＳ Ｐゴシック" charset="0"/>
                <a:cs typeface="ＭＳ Ｐゴシック" charset="0"/>
              </a:rPr>
              <a:t>	</a:t>
            </a:r>
            <a:r>
              <a:rPr lang="en-US" sz="2000" b="1" dirty="0">
                <a:latin typeface="Arial" charset="0"/>
                <a:ea typeface="ＭＳ Ｐゴシック" charset="0"/>
                <a:cs typeface="ＭＳ Ｐゴシック" charset="0"/>
              </a:rPr>
              <a:t>Finding the pH of a Solution Containing an Anion 	Acting as a Base</a:t>
            </a:r>
          </a:p>
        </p:txBody>
      </p:sp>
      <p:sp>
        <p:nvSpPr>
          <p:cNvPr id="19" name="Line 7"/>
          <p:cNvSpPr>
            <a:spLocks noChangeShapeType="1"/>
          </p:cNvSpPr>
          <p:nvPr/>
        </p:nvSpPr>
        <p:spPr bwMode="auto">
          <a:xfrm>
            <a:off x="304800" y="907068"/>
            <a:ext cx="0" cy="5554143"/>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0" name="Text Box 8"/>
          <p:cNvSpPr txBox="1">
            <a:spLocks noChangeArrowheads="1"/>
          </p:cNvSpPr>
          <p:nvPr/>
        </p:nvSpPr>
        <p:spPr bwMode="auto">
          <a:xfrm>
            <a:off x="323850" y="1694049"/>
            <a:ext cx="8313738" cy="536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a:defRPr/>
            </a:pPr>
            <a:r>
              <a:rPr lang="en-US" sz="1400" dirty="0"/>
              <a:t>Find the pH of a 0.100 M NaCHO</a:t>
            </a:r>
            <a:r>
              <a:rPr lang="en-US" sz="1400" baseline="-25000" dirty="0"/>
              <a:t>2</a:t>
            </a:r>
            <a:r>
              <a:rPr lang="en-US" sz="1400" dirty="0"/>
              <a:t> solution. The salt completely dissociates into Na</a:t>
            </a:r>
            <a:r>
              <a:rPr lang="en-US" sz="1400" baseline="30000" dirty="0"/>
              <a:t>+</a:t>
            </a:r>
            <a:r>
              <a:rPr lang="en-US" sz="1400" dirty="0"/>
              <a:t>(</a:t>
            </a:r>
            <a:r>
              <a:rPr lang="en-US" sz="1400" i="1" dirty="0" err="1"/>
              <a:t>aq</a:t>
            </a:r>
            <a:r>
              <a:rPr lang="en-US" sz="1400" dirty="0"/>
              <a:t>) and CHO</a:t>
            </a:r>
            <a:r>
              <a:rPr lang="en-US" sz="1400" baseline="-25000" dirty="0"/>
              <a:t>2</a:t>
            </a:r>
            <a:r>
              <a:rPr lang="en-US" sz="1400" baseline="30000" dirty="0"/>
              <a:t>–</a:t>
            </a:r>
            <a:r>
              <a:rPr lang="en-US" sz="1400" dirty="0"/>
              <a:t>(</a:t>
            </a:r>
            <a:r>
              <a:rPr lang="en-US" sz="1400" i="1" dirty="0" err="1"/>
              <a:t>aq</a:t>
            </a:r>
            <a:r>
              <a:rPr lang="en-US" sz="1400" dirty="0"/>
              <a:t>), and the Na</a:t>
            </a:r>
            <a:r>
              <a:rPr lang="en-US" sz="1400" baseline="30000" dirty="0"/>
              <a:t>+</a:t>
            </a:r>
            <a:r>
              <a:rPr lang="en-US" sz="1400" dirty="0"/>
              <a:t> ion has no acid or base properties.</a:t>
            </a:r>
          </a:p>
        </p:txBody>
      </p:sp>
      <p:sp>
        <p:nvSpPr>
          <p:cNvPr id="21" name="Line 9"/>
          <p:cNvSpPr>
            <a:spLocks noChangeShapeType="1"/>
          </p:cNvSpPr>
          <p:nvPr/>
        </p:nvSpPr>
        <p:spPr bwMode="auto">
          <a:xfrm>
            <a:off x="304800" y="926119"/>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2" name="Line 10"/>
          <p:cNvSpPr>
            <a:spLocks noChangeShapeType="1"/>
          </p:cNvSpPr>
          <p:nvPr/>
        </p:nvSpPr>
        <p:spPr bwMode="auto">
          <a:xfrm>
            <a:off x="294481" y="6461211"/>
            <a:ext cx="459581"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3" name="Text Box 5"/>
          <p:cNvSpPr txBox="1">
            <a:spLocks noChangeArrowheads="1"/>
          </p:cNvSpPr>
          <p:nvPr/>
        </p:nvSpPr>
        <p:spPr bwMode="auto">
          <a:xfrm>
            <a:off x="320676" y="2304171"/>
            <a:ext cx="4042980" cy="3169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0" indent="0">
              <a:defRPr/>
            </a:pPr>
            <a:r>
              <a:rPr lang="en-US" b="1" dirty="0">
                <a:solidFill>
                  <a:srgbClr val="0094C8"/>
                </a:solidFill>
                <a:latin typeface="Arial" charset="0"/>
                <a:ea typeface="ＭＳ Ｐゴシック" charset="0"/>
                <a:cs typeface="ＭＳ Ｐゴシック" charset="0"/>
              </a:rPr>
              <a:t>Solution</a:t>
            </a:r>
          </a:p>
          <a:p>
            <a:pPr marL="228600" indent="-228600"/>
            <a:r>
              <a:rPr lang="en-US" sz="1400" b="1" dirty="0"/>
              <a:t>1.	</a:t>
            </a:r>
            <a:r>
              <a:rPr lang="el-GR" sz="1400" dirty="0"/>
              <a:t>Δεδομένου ότι το ιόν </a:t>
            </a:r>
            <a:r>
              <a:rPr lang="el-GR" sz="1400" dirty="0" err="1"/>
              <a:t>Na</a:t>
            </a:r>
            <a:r>
              <a:rPr lang="el-GR" sz="1400" dirty="0"/>
              <a:t>+ δεν έχει όξινες ή βασικές ιδιότητες, μπορείτε να το αγνοήσετε. Γράψτε την ισορροπημένη εξίσωση για τον ιονισμό του νερού από το βασικό ανιόν και χρησιμοποιήστε την ως οδηγό για να προετοιμάσετε έναν πίνακα ICE που δείχνει τη δεδομένη συγκέντρωση της ασθενούς βάσης ως αρχική συγκέντρωση.</a:t>
            </a:r>
          </a:p>
          <a:p>
            <a:pPr marL="228600" indent="-228600"/>
            <a:endParaRPr lang="el-GR" sz="1400" dirty="0"/>
          </a:p>
          <a:p>
            <a:pPr marL="228600" indent="-228600"/>
            <a:r>
              <a:rPr lang="el-GR" sz="1400" dirty="0"/>
              <a:t>2. Να </a:t>
            </a:r>
            <a:r>
              <a:rPr lang="el-GR" sz="1400" dirty="0" err="1"/>
              <a:t>παραστήσετε</a:t>
            </a:r>
            <a:r>
              <a:rPr lang="el-GR" sz="1400" dirty="0"/>
              <a:t> τη μεταβολή της συγκέντρωσης του ΟΗ– με τη μεταβλητή x. Ορίστε τις μεταβολές στις συγκεντρώσεις των άλλων αντιδρώντων και προϊόντων ως x.</a:t>
            </a:r>
          </a:p>
          <a:p>
            <a:pPr marL="228600" indent="-228600"/>
            <a:endParaRPr lang="el-GR" sz="1400" dirty="0"/>
          </a:p>
          <a:p>
            <a:pPr marL="228600" indent="-228600"/>
            <a:r>
              <a:rPr lang="el-GR" sz="1400" dirty="0"/>
              <a:t>3. Αθροίστε κάθε στήλη για να προσδιορίσετε τις συγκεντρώσεις ισορροπίας ως προς τις αρχικές συγκεντρώσεις και τη μεταβλητή x.</a:t>
            </a:r>
            <a:endParaRPr lang="en-US" sz="1400" dirty="0"/>
          </a:p>
        </p:txBody>
      </p:sp>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b="5289"/>
          <a:stretch/>
        </p:blipFill>
        <p:spPr>
          <a:xfrm>
            <a:off x="5322276" y="2516496"/>
            <a:ext cx="3315311" cy="1123662"/>
          </a:xfrm>
          <a:prstGeom prst="rect">
            <a:avLst/>
          </a:prstGeom>
        </p:spPr>
      </p:pic>
      <p:pic>
        <p:nvPicPr>
          <p:cNvPr id="31" name="Picture 30"/>
          <p:cNvPicPr>
            <a:picLocks noChangeAspect="1"/>
          </p:cNvPicPr>
          <p:nvPr/>
        </p:nvPicPr>
        <p:blipFill rotWithShape="1">
          <a:blip r:embed="rId4" cstate="print">
            <a:extLst>
              <a:ext uri="{28A0092B-C50C-407E-A947-70E740481C1C}">
                <a14:useLocalDpi xmlns:a14="http://schemas.microsoft.com/office/drawing/2010/main" val="0"/>
              </a:ext>
            </a:extLst>
          </a:blip>
          <a:srcRect b="4863"/>
          <a:stretch/>
        </p:blipFill>
        <p:spPr>
          <a:xfrm>
            <a:off x="5322276" y="4009175"/>
            <a:ext cx="3295644" cy="1124261"/>
          </a:xfrm>
          <a:prstGeom prst="rect">
            <a:avLst/>
          </a:prstGeom>
        </p:spPr>
      </p:pic>
      <p:pic>
        <p:nvPicPr>
          <p:cNvPr id="32" name="Picture 31"/>
          <p:cNvPicPr>
            <a:picLocks noChangeAspect="1"/>
          </p:cNvPicPr>
          <p:nvPr/>
        </p:nvPicPr>
        <p:blipFill rotWithShape="1">
          <a:blip r:embed="rId5" cstate="print">
            <a:extLst>
              <a:ext uri="{28A0092B-C50C-407E-A947-70E740481C1C}">
                <a14:useLocalDpi xmlns:a14="http://schemas.microsoft.com/office/drawing/2010/main" val="0"/>
              </a:ext>
            </a:extLst>
          </a:blip>
          <a:srcRect b="4660"/>
          <a:stretch/>
        </p:blipFill>
        <p:spPr>
          <a:xfrm>
            <a:off x="5322276" y="5474128"/>
            <a:ext cx="3069899" cy="1114283"/>
          </a:xfrm>
          <a:prstGeom prst="rect">
            <a:avLst/>
          </a:prstGeom>
        </p:spPr>
      </p:pic>
    </p:spTree>
    <p:extLst>
      <p:ext uri="{BB962C8B-B14F-4D97-AF65-F5344CB8AC3E}">
        <p14:creationId xmlns:p14="http://schemas.microsoft.com/office/powerpoint/2010/main" val="134405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954107"/>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sz="2800" dirty="0">
                <a:solidFill>
                  <a:srgbClr val="0070C0"/>
                </a:solidFill>
                <a:ea typeface="+mj-ea"/>
                <a:cs typeface="Arial"/>
              </a:rPr>
              <a:t>Practice Problem: Finding pH of an Anion Acting as a Base</a:t>
            </a:r>
          </a:p>
        </p:txBody>
      </p:sp>
      <p:sp>
        <p:nvSpPr>
          <p:cNvPr id="13" name="Line 2"/>
          <p:cNvSpPr>
            <a:spLocks noChangeShapeType="1"/>
          </p:cNvSpPr>
          <p:nvPr/>
        </p:nvSpPr>
        <p:spPr bwMode="auto">
          <a:xfrm>
            <a:off x="315913" y="2014802"/>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 name="Rectangle 3"/>
          <p:cNvSpPr>
            <a:spLocks noChangeArrowheads="1"/>
          </p:cNvSpPr>
          <p:nvPr/>
        </p:nvSpPr>
        <p:spPr bwMode="auto">
          <a:xfrm>
            <a:off x="319088" y="1134868"/>
            <a:ext cx="831850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tabLst>
                <a:tab pos="2001838" algn="l"/>
              </a:tabLst>
              <a:defRPr/>
            </a:pPr>
            <a:r>
              <a:rPr lang="en-US" sz="2000" b="1" dirty="0">
                <a:solidFill>
                  <a:srgbClr val="0094C8"/>
                </a:solidFill>
                <a:latin typeface="Arial" charset="0"/>
                <a:ea typeface="ＭＳ Ｐゴシック" charset="0"/>
                <a:cs typeface="ＭＳ Ｐゴシック" charset="0"/>
              </a:rPr>
              <a:t>Example 16.14</a:t>
            </a:r>
            <a:r>
              <a:rPr lang="en-US" sz="2000" b="1" dirty="0">
                <a:solidFill>
                  <a:srgbClr val="4C4BE5"/>
                </a:solidFill>
                <a:latin typeface="Arial" charset="0"/>
                <a:ea typeface="ＭＳ Ｐゴシック" charset="0"/>
                <a:cs typeface="ＭＳ Ｐゴシック" charset="0"/>
              </a:rPr>
              <a:t>	</a:t>
            </a:r>
            <a:r>
              <a:rPr lang="en-US" sz="2000" b="1" dirty="0">
                <a:latin typeface="Arial" charset="0"/>
                <a:ea typeface="ＭＳ Ｐゴシック" charset="0"/>
                <a:cs typeface="ＭＳ Ｐゴシック" charset="0"/>
              </a:rPr>
              <a:t>Finding the pH of a Solution Containing an Anion 	Acting as a Base</a:t>
            </a:r>
          </a:p>
        </p:txBody>
      </p:sp>
      <p:sp>
        <p:nvSpPr>
          <p:cNvPr id="15" name="Line 7"/>
          <p:cNvSpPr>
            <a:spLocks noChangeShapeType="1"/>
          </p:cNvSpPr>
          <p:nvPr/>
        </p:nvSpPr>
        <p:spPr bwMode="auto">
          <a:xfrm>
            <a:off x="304799" y="907069"/>
            <a:ext cx="11113" cy="4955810"/>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6" name="Text Box 8"/>
          <p:cNvSpPr txBox="1">
            <a:spLocks noChangeArrowheads="1"/>
          </p:cNvSpPr>
          <p:nvPr/>
        </p:nvSpPr>
        <p:spPr bwMode="auto">
          <a:xfrm>
            <a:off x="323850" y="1624600"/>
            <a:ext cx="8658104" cy="268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a:defRPr/>
            </a:pPr>
            <a:r>
              <a:rPr lang="en-US" sz="1400" dirty="0"/>
              <a:t>Continued</a:t>
            </a:r>
          </a:p>
        </p:txBody>
      </p:sp>
      <p:sp>
        <p:nvSpPr>
          <p:cNvPr id="25" name="Line 9"/>
          <p:cNvSpPr>
            <a:spLocks noChangeShapeType="1"/>
          </p:cNvSpPr>
          <p:nvPr/>
        </p:nvSpPr>
        <p:spPr bwMode="auto">
          <a:xfrm>
            <a:off x="304800" y="926119"/>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6" name="Line 10"/>
          <p:cNvSpPr>
            <a:spLocks noChangeShapeType="1"/>
          </p:cNvSpPr>
          <p:nvPr/>
        </p:nvSpPr>
        <p:spPr bwMode="auto">
          <a:xfrm>
            <a:off x="294481" y="5862878"/>
            <a:ext cx="459581"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7" name="Text Box 5"/>
          <p:cNvSpPr txBox="1">
            <a:spLocks noChangeArrowheads="1"/>
          </p:cNvSpPr>
          <p:nvPr/>
        </p:nvSpPr>
        <p:spPr bwMode="auto">
          <a:xfrm>
            <a:off x="320676" y="2026377"/>
            <a:ext cx="4042980" cy="3398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228600" indent="-228600"/>
            <a:r>
              <a:rPr lang="en-US" sz="1400" b="1" dirty="0"/>
              <a:t>4.</a:t>
            </a:r>
            <a:r>
              <a:rPr lang="en-US" sz="1400" dirty="0"/>
              <a:t>	</a:t>
            </a:r>
            <a:r>
              <a:rPr lang="el-GR" sz="1400" dirty="0"/>
              <a:t>Βρείτε </a:t>
            </a:r>
            <a:r>
              <a:rPr lang="el-GR" sz="1400" dirty="0" err="1"/>
              <a:t>Kb</a:t>
            </a:r>
            <a:r>
              <a:rPr lang="el-GR" sz="1400" dirty="0"/>
              <a:t> από το </a:t>
            </a:r>
            <a:r>
              <a:rPr lang="el-GR" sz="1400" dirty="0" err="1"/>
              <a:t>Ka</a:t>
            </a:r>
            <a:r>
              <a:rPr lang="el-GR" sz="1400" dirty="0"/>
              <a:t> (για το συζυγές οξύ από τον Πίνακα 16.5).</a:t>
            </a:r>
          </a:p>
          <a:p>
            <a:pPr marL="228600" indent="-228600"/>
            <a:endParaRPr lang="el-GR" sz="1400" dirty="0"/>
          </a:p>
          <a:p>
            <a:pPr marL="228600" indent="-228600"/>
            <a:r>
              <a:rPr lang="el-GR" sz="1400" dirty="0"/>
              <a:t>Αντικαταστήστε τις εκφράσεις για τις συγκεντρώσεις ισορροπίας (από το Βήμα 3) στην έκφραση για </a:t>
            </a:r>
            <a:r>
              <a:rPr lang="el-GR" sz="1400" dirty="0" err="1"/>
              <a:t>Kb</a:t>
            </a:r>
            <a:r>
              <a:rPr lang="el-GR" sz="1400" dirty="0"/>
              <a:t>. Σε πολλές περιπτώσεις, μπορείτε να κάνετε την προσέγγιση ότι το x είναι μικρό.</a:t>
            </a:r>
          </a:p>
          <a:p>
            <a:pPr marL="228600" indent="-228600"/>
            <a:endParaRPr lang="el-GR" sz="1400" dirty="0"/>
          </a:p>
          <a:p>
            <a:pPr marL="228600" indent="-228600"/>
            <a:r>
              <a:rPr lang="el-GR" sz="1400" dirty="0"/>
              <a:t>Αντικαταστήστε την τιμή του </a:t>
            </a:r>
            <a:r>
              <a:rPr lang="el-GR" sz="1400" dirty="0" err="1"/>
              <a:t>Kb</a:t>
            </a:r>
            <a:r>
              <a:rPr lang="el-GR" sz="1400" dirty="0"/>
              <a:t> στην παράσταση </a:t>
            </a:r>
            <a:r>
              <a:rPr lang="el-GR" sz="1400" dirty="0" err="1"/>
              <a:t>Kb</a:t>
            </a:r>
            <a:r>
              <a:rPr lang="el-GR" sz="1400" dirty="0"/>
              <a:t> και λύστε το x.</a:t>
            </a:r>
          </a:p>
          <a:p>
            <a:pPr marL="228600" indent="-228600"/>
            <a:endParaRPr lang="el-GR" sz="1400" dirty="0"/>
          </a:p>
          <a:p>
            <a:pPr marL="228600" indent="-228600"/>
            <a:r>
              <a:rPr lang="el-GR" sz="1400" dirty="0"/>
              <a:t>Επιβεβαιώστε ότι το x είναι μικρή προσέγγιση είναι έγκυρη υπολογίζοντας τον λόγο του x προς τον αριθμό από τον οποίο αφαιρέθηκε στην προσέγγιση. Η αναλογία πρέπει να είναι μικρότερη από 0,05 (ή 5%).</a:t>
            </a:r>
            <a:endParaRPr lang="en-US" sz="1400" dirty="0"/>
          </a:p>
        </p:txBody>
      </p: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1393" y="2113274"/>
            <a:ext cx="3146101" cy="3496734"/>
          </a:xfrm>
          <a:prstGeom prst="rect">
            <a:avLst/>
          </a:prstGeom>
        </p:spPr>
      </p:pic>
    </p:spTree>
    <p:extLst>
      <p:ext uri="{BB962C8B-B14F-4D97-AF65-F5344CB8AC3E}">
        <p14:creationId xmlns:p14="http://schemas.microsoft.com/office/powerpoint/2010/main" val="146189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954107"/>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sz="2800" dirty="0">
                <a:solidFill>
                  <a:srgbClr val="0070C0"/>
                </a:solidFill>
                <a:ea typeface="+mj-ea"/>
                <a:cs typeface="Arial"/>
              </a:rPr>
              <a:t>Practice Problem: Finding pH of an Anion Acting as a Base</a:t>
            </a:r>
          </a:p>
        </p:txBody>
      </p:sp>
      <p:sp>
        <p:nvSpPr>
          <p:cNvPr id="11" name="Line 2"/>
          <p:cNvSpPr>
            <a:spLocks noChangeShapeType="1"/>
          </p:cNvSpPr>
          <p:nvPr/>
        </p:nvSpPr>
        <p:spPr bwMode="auto">
          <a:xfrm>
            <a:off x="315913" y="2014802"/>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 name="Rectangle 3"/>
          <p:cNvSpPr>
            <a:spLocks noChangeArrowheads="1"/>
          </p:cNvSpPr>
          <p:nvPr/>
        </p:nvSpPr>
        <p:spPr bwMode="auto">
          <a:xfrm>
            <a:off x="319088" y="1134868"/>
            <a:ext cx="831850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tabLst>
                <a:tab pos="2001838" algn="l"/>
              </a:tabLst>
              <a:defRPr/>
            </a:pPr>
            <a:r>
              <a:rPr lang="en-US" sz="2000" b="1" dirty="0">
                <a:solidFill>
                  <a:srgbClr val="0094C8"/>
                </a:solidFill>
                <a:latin typeface="Arial" charset="0"/>
                <a:ea typeface="ＭＳ Ｐゴシック" charset="0"/>
                <a:cs typeface="ＭＳ Ｐゴシック" charset="0"/>
              </a:rPr>
              <a:t>Example 16.14</a:t>
            </a:r>
            <a:r>
              <a:rPr lang="en-US" sz="2000" b="1" dirty="0">
                <a:solidFill>
                  <a:srgbClr val="4C4BE5"/>
                </a:solidFill>
                <a:latin typeface="Arial" charset="0"/>
                <a:ea typeface="ＭＳ Ｐゴシック" charset="0"/>
                <a:cs typeface="ＭＳ Ｐゴシック" charset="0"/>
              </a:rPr>
              <a:t>	</a:t>
            </a:r>
            <a:r>
              <a:rPr lang="en-US" sz="2000" b="1" dirty="0">
                <a:latin typeface="Arial" charset="0"/>
                <a:ea typeface="ＭＳ Ｐゴシック" charset="0"/>
                <a:cs typeface="ＭＳ Ｐゴシック" charset="0"/>
              </a:rPr>
              <a:t>Finding the pH of a Solution Containing an Anion 	Acting as a Base</a:t>
            </a:r>
          </a:p>
        </p:txBody>
      </p:sp>
      <p:sp>
        <p:nvSpPr>
          <p:cNvPr id="17" name="Line 7"/>
          <p:cNvSpPr>
            <a:spLocks noChangeShapeType="1"/>
          </p:cNvSpPr>
          <p:nvPr/>
        </p:nvSpPr>
        <p:spPr bwMode="auto">
          <a:xfrm>
            <a:off x="304800" y="907069"/>
            <a:ext cx="0" cy="5338950"/>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8" name="Text Box 8"/>
          <p:cNvSpPr txBox="1">
            <a:spLocks noChangeArrowheads="1"/>
          </p:cNvSpPr>
          <p:nvPr/>
        </p:nvSpPr>
        <p:spPr bwMode="auto">
          <a:xfrm>
            <a:off x="323850" y="1624600"/>
            <a:ext cx="8658104" cy="268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a:defRPr/>
            </a:pPr>
            <a:r>
              <a:rPr lang="en-US" sz="1400" dirty="0"/>
              <a:t>Continued</a:t>
            </a:r>
          </a:p>
        </p:txBody>
      </p:sp>
      <p:sp>
        <p:nvSpPr>
          <p:cNvPr id="19" name="Line 9"/>
          <p:cNvSpPr>
            <a:spLocks noChangeShapeType="1"/>
          </p:cNvSpPr>
          <p:nvPr/>
        </p:nvSpPr>
        <p:spPr bwMode="auto">
          <a:xfrm>
            <a:off x="304800" y="926119"/>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0" name="Line 10"/>
          <p:cNvSpPr>
            <a:spLocks noChangeShapeType="1"/>
          </p:cNvSpPr>
          <p:nvPr/>
        </p:nvSpPr>
        <p:spPr bwMode="auto">
          <a:xfrm>
            <a:off x="304799" y="6227332"/>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b="2570"/>
          <a:stretch/>
        </p:blipFill>
        <p:spPr>
          <a:xfrm>
            <a:off x="2430389" y="2165428"/>
            <a:ext cx="4286397" cy="3743004"/>
          </a:xfrm>
          <a:prstGeom prst="rect">
            <a:avLst/>
          </a:prstGeom>
        </p:spPr>
      </p:pic>
    </p:spTree>
    <p:extLst>
      <p:ext uri="{BB962C8B-B14F-4D97-AF65-F5344CB8AC3E}">
        <p14:creationId xmlns:p14="http://schemas.microsoft.com/office/powerpoint/2010/main" val="25234746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954107"/>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sz="2800" dirty="0">
                <a:solidFill>
                  <a:srgbClr val="0070C0"/>
                </a:solidFill>
                <a:ea typeface="+mj-ea"/>
                <a:cs typeface="Arial"/>
              </a:rPr>
              <a:t>Practice Problem: Finding pH of an Anion Acting as a Base</a:t>
            </a:r>
          </a:p>
        </p:txBody>
      </p:sp>
      <p:sp>
        <p:nvSpPr>
          <p:cNvPr id="10" name="Line 2"/>
          <p:cNvSpPr>
            <a:spLocks noChangeShapeType="1"/>
          </p:cNvSpPr>
          <p:nvPr/>
        </p:nvSpPr>
        <p:spPr bwMode="auto">
          <a:xfrm>
            <a:off x="315913" y="2014802"/>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Rectangle 3"/>
          <p:cNvSpPr>
            <a:spLocks noChangeArrowheads="1"/>
          </p:cNvSpPr>
          <p:nvPr/>
        </p:nvSpPr>
        <p:spPr bwMode="auto">
          <a:xfrm>
            <a:off x="319088" y="1134868"/>
            <a:ext cx="831850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tabLst>
                <a:tab pos="2001838" algn="l"/>
              </a:tabLst>
              <a:defRPr/>
            </a:pPr>
            <a:r>
              <a:rPr lang="en-US" sz="2000" b="1" dirty="0">
                <a:solidFill>
                  <a:srgbClr val="0094C8"/>
                </a:solidFill>
                <a:latin typeface="Arial" charset="0"/>
                <a:ea typeface="ＭＳ Ｐゴシック" charset="0"/>
                <a:cs typeface="ＭＳ Ｐゴシック" charset="0"/>
              </a:rPr>
              <a:t>Example 16.14</a:t>
            </a:r>
            <a:r>
              <a:rPr lang="en-US" sz="2000" b="1" dirty="0">
                <a:solidFill>
                  <a:srgbClr val="4C4BE5"/>
                </a:solidFill>
                <a:latin typeface="Arial" charset="0"/>
                <a:ea typeface="ＭＳ Ｐゴシック" charset="0"/>
                <a:cs typeface="ＭＳ Ｐゴシック" charset="0"/>
              </a:rPr>
              <a:t>	</a:t>
            </a:r>
            <a:r>
              <a:rPr lang="en-US" sz="2000" b="1" dirty="0">
                <a:latin typeface="Arial" charset="0"/>
                <a:ea typeface="ＭＳ Ｐゴシック" charset="0"/>
                <a:cs typeface="ＭＳ Ｐゴシック" charset="0"/>
              </a:rPr>
              <a:t>Finding the pH of a Solution Containing an Anion 	Acting as a Base</a:t>
            </a:r>
          </a:p>
        </p:txBody>
      </p:sp>
      <p:sp>
        <p:nvSpPr>
          <p:cNvPr id="14" name="Line 7"/>
          <p:cNvSpPr>
            <a:spLocks noChangeShapeType="1"/>
          </p:cNvSpPr>
          <p:nvPr/>
        </p:nvSpPr>
        <p:spPr bwMode="auto">
          <a:xfrm>
            <a:off x="304800" y="907068"/>
            <a:ext cx="0" cy="3481415"/>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5" name="Text Box 8"/>
          <p:cNvSpPr txBox="1">
            <a:spLocks noChangeArrowheads="1"/>
          </p:cNvSpPr>
          <p:nvPr/>
        </p:nvSpPr>
        <p:spPr bwMode="auto">
          <a:xfrm>
            <a:off x="323850" y="1624600"/>
            <a:ext cx="8658104" cy="268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a:defRPr/>
            </a:pPr>
            <a:r>
              <a:rPr lang="en-US" sz="1400" dirty="0"/>
              <a:t>Continued</a:t>
            </a:r>
          </a:p>
        </p:txBody>
      </p:sp>
      <p:sp>
        <p:nvSpPr>
          <p:cNvPr id="16" name="Line 9"/>
          <p:cNvSpPr>
            <a:spLocks noChangeShapeType="1"/>
          </p:cNvSpPr>
          <p:nvPr/>
        </p:nvSpPr>
        <p:spPr bwMode="auto">
          <a:xfrm>
            <a:off x="304800" y="926119"/>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2" name="Line 10"/>
          <p:cNvSpPr>
            <a:spLocks noChangeShapeType="1"/>
          </p:cNvSpPr>
          <p:nvPr/>
        </p:nvSpPr>
        <p:spPr bwMode="auto">
          <a:xfrm>
            <a:off x="294481" y="4388483"/>
            <a:ext cx="459581"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3" name="Text Box 5"/>
          <p:cNvSpPr txBox="1">
            <a:spLocks noChangeArrowheads="1"/>
          </p:cNvSpPr>
          <p:nvPr/>
        </p:nvSpPr>
        <p:spPr bwMode="auto">
          <a:xfrm>
            <a:off x="320676" y="2026378"/>
            <a:ext cx="4157662" cy="1812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228600" indent="-228600"/>
            <a:r>
              <a:rPr lang="en-US" sz="1400" b="1" dirty="0"/>
              <a:t>5.	</a:t>
            </a:r>
            <a:r>
              <a:rPr lang="el-GR" sz="1400" dirty="0"/>
              <a:t>Προσδιορίστε τη συγκέντρωση ΟΗ– από την υπολογιζόμενη τιμή του x.</a:t>
            </a:r>
          </a:p>
          <a:p>
            <a:pPr marL="228600" indent="-228600"/>
            <a:endParaRPr lang="el-GR" sz="1400" dirty="0"/>
          </a:p>
          <a:p>
            <a:pPr marL="228600" indent="-228600"/>
            <a:r>
              <a:rPr lang="el-GR" sz="1400" dirty="0"/>
              <a:t>Χρησιμοποιήστε την έκφραση για </a:t>
            </a:r>
            <a:r>
              <a:rPr lang="el-GR" sz="1400" dirty="0" err="1"/>
              <a:t>Kw</a:t>
            </a:r>
            <a:r>
              <a:rPr lang="el-GR" sz="1400" dirty="0"/>
              <a:t> για να βρείτε το [H3O+].</a:t>
            </a:r>
          </a:p>
          <a:p>
            <a:pPr marL="228600" indent="-228600"/>
            <a:endParaRPr lang="el-GR" sz="1400" dirty="0"/>
          </a:p>
          <a:p>
            <a:pPr marL="228600" indent="-228600"/>
            <a:r>
              <a:rPr lang="el-GR" sz="1400" dirty="0"/>
              <a:t>Αντικαταστήστε το [H3O+] στην εξίσωση </a:t>
            </a:r>
            <a:r>
              <a:rPr lang="el-GR" sz="1400" dirty="0" err="1"/>
              <a:t>pH</a:t>
            </a:r>
            <a:r>
              <a:rPr lang="el-GR" sz="1400" dirty="0"/>
              <a:t> για να βρείτε το </a:t>
            </a:r>
            <a:r>
              <a:rPr lang="el-GR" sz="1400" dirty="0" err="1"/>
              <a:t>pH</a:t>
            </a:r>
            <a:r>
              <a:rPr lang="el-GR" sz="1400" dirty="0"/>
              <a:t>.</a:t>
            </a:r>
          </a:p>
          <a:p>
            <a:pPr marL="228600" indent="-228600"/>
            <a:endParaRPr lang="en-US" sz="1400" dirty="0"/>
          </a:p>
        </p:txBody>
      </p:sp>
      <p:sp>
        <p:nvSpPr>
          <p:cNvPr id="24" name="Text Box 4"/>
          <p:cNvSpPr txBox="1">
            <a:spLocks noChangeArrowheads="1"/>
          </p:cNvSpPr>
          <p:nvPr/>
        </p:nvSpPr>
        <p:spPr bwMode="auto">
          <a:xfrm>
            <a:off x="304799" y="3758056"/>
            <a:ext cx="8721969"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763" indent="-4763">
              <a:defRPr sz="1600">
                <a:solidFill>
                  <a:schemeClr val="tx1"/>
                </a:solidFill>
                <a:latin typeface="Times New Roman" pitchFamily="18" charset="0"/>
                <a:ea typeface="MS PGothic" pitchFamily="34" charset="-128"/>
              </a:defRPr>
            </a:lvl1pPr>
            <a:lvl2pPr marL="742950" indent="-285750">
              <a:defRPr sz="1600">
                <a:solidFill>
                  <a:schemeClr val="tx1"/>
                </a:solidFill>
                <a:latin typeface="Times New Roman" pitchFamily="18" charset="0"/>
                <a:ea typeface="MS PGothic" pitchFamily="34" charset="-128"/>
              </a:defRPr>
            </a:lvl2pPr>
            <a:lvl3pPr marL="1143000" indent="-228600">
              <a:defRPr sz="1600">
                <a:solidFill>
                  <a:schemeClr val="tx1"/>
                </a:solidFill>
                <a:latin typeface="Times New Roman" pitchFamily="18" charset="0"/>
                <a:ea typeface="MS PGothic" pitchFamily="34" charset="-128"/>
              </a:defRPr>
            </a:lvl3pPr>
            <a:lvl4pPr marL="1600200" indent="-228600">
              <a:defRPr sz="1600">
                <a:solidFill>
                  <a:schemeClr val="tx1"/>
                </a:solidFill>
                <a:latin typeface="Times New Roman" pitchFamily="18" charset="0"/>
                <a:ea typeface="MS PGothic" pitchFamily="34" charset="-128"/>
              </a:defRPr>
            </a:lvl4pPr>
            <a:lvl5pPr marL="2057400" indent="-228600">
              <a:defRPr sz="16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9pPr>
          </a:lstStyle>
          <a:p>
            <a:pPr>
              <a:defRPr/>
            </a:pPr>
            <a:r>
              <a:rPr lang="en-US" b="1" dirty="0">
                <a:solidFill>
                  <a:srgbClr val="0094C8"/>
                </a:solidFill>
                <a:latin typeface="Arial" pitchFamily="34" charset="0"/>
              </a:rPr>
              <a:t>For Practice 16.14</a:t>
            </a:r>
          </a:p>
          <a:p>
            <a:r>
              <a:rPr lang="en-US" sz="1400" dirty="0"/>
              <a:t>Find the pH of a 0.250 M NaC</a:t>
            </a:r>
            <a:r>
              <a:rPr lang="en-US" sz="1400" baseline="-25000" dirty="0"/>
              <a:t>2</a:t>
            </a:r>
            <a:r>
              <a:rPr lang="en-US" sz="1400" dirty="0"/>
              <a:t>H</a:t>
            </a:r>
            <a:r>
              <a:rPr lang="en-US" sz="1400" baseline="-25000" dirty="0"/>
              <a:t>3</a:t>
            </a:r>
            <a:r>
              <a:rPr lang="en-US" sz="1400" dirty="0"/>
              <a:t>O</a:t>
            </a:r>
            <a:r>
              <a:rPr lang="en-US" sz="1400" baseline="-25000" dirty="0"/>
              <a:t>2</a:t>
            </a:r>
            <a:r>
              <a:rPr lang="en-US" sz="1400" dirty="0"/>
              <a:t> solution.</a:t>
            </a:r>
          </a:p>
        </p:txBody>
      </p:sp>
      <p:sp>
        <p:nvSpPr>
          <p:cNvPr id="25" name="TextBox 24"/>
          <p:cNvSpPr txBox="1"/>
          <p:nvPr/>
        </p:nvSpPr>
        <p:spPr>
          <a:xfrm>
            <a:off x="5660021" y="2016080"/>
            <a:ext cx="2520305" cy="1384995"/>
          </a:xfrm>
          <a:prstGeom prst="rect">
            <a:avLst/>
          </a:prstGeom>
          <a:noFill/>
        </p:spPr>
        <p:txBody>
          <a:bodyPr wrap="none" rtlCol="0">
            <a:spAutoFit/>
          </a:bodyPr>
          <a:lstStyle/>
          <a:p>
            <a:r>
              <a:rPr lang="pt-BR" sz="1400" dirty="0"/>
              <a:t>[OH</a:t>
            </a:r>
            <a:r>
              <a:rPr lang="pt-BR" sz="1400" baseline="30000" dirty="0"/>
              <a:t>–</a:t>
            </a:r>
            <a:r>
              <a:rPr lang="pt-BR" sz="1400" dirty="0"/>
              <a:t>] = 2.4 × 10</a:t>
            </a:r>
            <a:r>
              <a:rPr lang="pt-BR" sz="1400" baseline="30000" dirty="0"/>
              <a:t>–6</a:t>
            </a:r>
            <a:r>
              <a:rPr lang="pt-BR" sz="1400" dirty="0"/>
              <a:t> M</a:t>
            </a:r>
          </a:p>
          <a:p>
            <a:r>
              <a:rPr lang="pt-BR" sz="1400" dirty="0"/>
              <a:t>[</a:t>
            </a:r>
            <a:r>
              <a:rPr lang="en-US" sz="1400" dirty="0"/>
              <a:t>H</a:t>
            </a:r>
            <a:r>
              <a:rPr lang="en-US" sz="1400" baseline="-25000" dirty="0"/>
              <a:t>3</a:t>
            </a:r>
            <a:r>
              <a:rPr lang="en-US" sz="1400" dirty="0"/>
              <a:t>O</a:t>
            </a:r>
            <a:r>
              <a:rPr lang="en-US" sz="1400" baseline="30000" dirty="0"/>
              <a:t>+</a:t>
            </a:r>
            <a:r>
              <a:rPr lang="pt-BR" sz="1400" dirty="0"/>
              <a:t>][OH</a:t>
            </a:r>
            <a:r>
              <a:rPr lang="pt-BR" sz="1400" baseline="30000" dirty="0"/>
              <a:t>–</a:t>
            </a:r>
            <a:r>
              <a:rPr lang="pt-BR" sz="1400" dirty="0"/>
              <a:t>] = </a:t>
            </a:r>
            <a:r>
              <a:rPr lang="pt-BR" sz="1400" i="1" dirty="0"/>
              <a:t>K</a:t>
            </a:r>
            <a:r>
              <a:rPr lang="pt-BR" sz="1400" baseline="-25000" dirty="0"/>
              <a:t>w</a:t>
            </a:r>
            <a:r>
              <a:rPr lang="pt-BR" sz="1400" dirty="0"/>
              <a:t> = 1.0 × 10</a:t>
            </a:r>
            <a:r>
              <a:rPr lang="pt-BR" sz="1400" baseline="30000" dirty="0"/>
              <a:t>–14</a:t>
            </a:r>
            <a:endParaRPr lang="pt-BR" sz="1400" dirty="0"/>
          </a:p>
          <a:p>
            <a:r>
              <a:rPr lang="pt-BR" sz="1400" dirty="0"/>
              <a:t>[</a:t>
            </a:r>
            <a:r>
              <a:rPr lang="en-US" sz="1400" dirty="0"/>
              <a:t>H</a:t>
            </a:r>
            <a:r>
              <a:rPr lang="en-US" sz="1400" baseline="-25000" dirty="0"/>
              <a:t>3</a:t>
            </a:r>
            <a:r>
              <a:rPr lang="en-US" sz="1400" dirty="0"/>
              <a:t>O</a:t>
            </a:r>
            <a:r>
              <a:rPr lang="en-US" sz="1400" baseline="30000" dirty="0"/>
              <a:t>+</a:t>
            </a:r>
            <a:r>
              <a:rPr lang="pt-BR" sz="1400" dirty="0"/>
              <a:t>](2.4 × 10</a:t>
            </a:r>
            <a:r>
              <a:rPr lang="pt-BR" sz="1400" baseline="30000" dirty="0"/>
              <a:t>–6</a:t>
            </a:r>
            <a:r>
              <a:rPr lang="pt-BR" sz="1400" dirty="0"/>
              <a:t>) = 1.0 × 10</a:t>
            </a:r>
            <a:r>
              <a:rPr lang="pt-BR" sz="1400" baseline="30000" dirty="0"/>
              <a:t>–14</a:t>
            </a:r>
            <a:endParaRPr lang="pt-BR" sz="1400" dirty="0"/>
          </a:p>
          <a:p>
            <a:r>
              <a:rPr lang="pt-BR" sz="1400" dirty="0"/>
              <a:t>[</a:t>
            </a:r>
            <a:r>
              <a:rPr lang="en-US" sz="1400" dirty="0"/>
              <a:t>H</a:t>
            </a:r>
            <a:r>
              <a:rPr lang="en-US" sz="1400" baseline="-25000" dirty="0"/>
              <a:t>3</a:t>
            </a:r>
            <a:r>
              <a:rPr lang="en-US" sz="1400" dirty="0"/>
              <a:t>O</a:t>
            </a:r>
            <a:r>
              <a:rPr lang="en-US" sz="1400" baseline="30000" dirty="0"/>
              <a:t>+</a:t>
            </a:r>
            <a:r>
              <a:rPr lang="pt-BR" sz="1400" dirty="0"/>
              <a:t>] = 4.2 × 10</a:t>
            </a:r>
            <a:r>
              <a:rPr lang="pt-BR" sz="1400" baseline="30000" dirty="0"/>
              <a:t>–9</a:t>
            </a:r>
            <a:r>
              <a:rPr lang="pt-BR" sz="1400" dirty="0"/>
              <a:t> M</a:t>
            </a:r>
          </a:p>
          <a:p>
            <a:r>
              <a:rPr lang="pt-BR" sz="1400" dirty="0"/>
              <a:t>pH = –log[</a:t>
            </a:r>
            <a:r>
              <a:rPr lang="en-US" sz="1400" dirty="0"/>
              <a:t>H</a:t>
            </a:r>
            <a:r>
              <a:rPr lang="en-US" sz="1400" baseline="-25000" dirty="0"/>
              <a:t>3</a:t>
            </a:r>
            <a:r>
              <a:rPr lang="en-US" sz="1400" dirty="0"/>
              <a:t>O</a:t>
            </a:r>
            <a:r>
              <a:rPr lang="en-US" sz="1400" baseline="30000" dirty="0"/>
              <a:t>+</a:t>
            </a:r>
            <a:r>
              <a:rPr lang="pt-BR" sz="1400" dirty="0"/>
              <a:t>]</a:t>
            </a:r>
          </a:p>
          <a:p>
            <a:pPr marL="265176"/>
            <a:r>
              <a:rPr lang="pt-BR" sz="1400" dirty="0"/>
              <a:t>= –log(4.2 × 10</a:t>
            </a:r>
            <a:r>
              <a:rPr lang="pt-BR" sz="1400" baseline="30000" dirty="0"/>
              <a:t>–9</a:t>
            </a:r>
            <a:r>
              <a:rPr lang="pt-BR" sz="1400" dirty="0"/>
              <a:t>) = 8.38</a:t>
            </a:r>
            <a:endParaRPr lang="en-US" sz="1400" dirty="0"/>
          </a:p>
        </p:txBody>
      </p:sp>
    </p:spTree>
    <p:extLst>
      <p:ext uri="{BB962C8B-B14F-4D97-AF65-F5344CB8AC3E}">
        <p14:creationId xmlns:p14="http://schemas.microsoft.com/office/powerpoint/2010/main" val="400832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2322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l-GR" altLang="en-US" sz="2800" dirty="0" err="1">
                <a:solidFill>
                  <a:srgbClr val="0070C0"/>
                </a:solidFill>
                <a:ea typeface="+mj-ea"/>
                <a:cs typeface="Arial"/>
              </a:rPr>
              <a:t>Κατιόντα</a:t>
            </a:r>
            <a:r>
              <a:rPr lang="el-GR" altLang="en-US" sz="2800" dirty="0">
                <a:solidFill>
                  <a:srgbClr val="0070C0"/>
                </a:solidFill>
                <a:ea typeface="+mj-ea"/>
                <a:cs typeface="Arial"/>
              </a:rPr>
              <a:t> ως αδύναμα οξέα</a:t>
            </a:r>
            <a:endParaRPr lang="en-US" altLang="en-US" sz="2800" dirty="0">
              <a:solidFill>
                <a:srgbClr val="0070C0"/>
              </a:solidFill>
              <a:ea typeface="+mj-ea"/>
              <a:cs typeface="Arial"/>
            </a:endParaRPr>
          </a:p>
        </p:txBody>
      </p:sp>
      <p:sp>
        <p:nvSpPr>
          <p:cNvPr id="17" name="Rectangle 3"/>
          <p:cNvSpPr>
            <a:spLocks noGrp="1" noChangeArrowheads="1"/>
          </p:cNvSpPr>
          <p:nvPr>
            <p:ph idx="1"/>
          </p:nvPr>
        </p:nvSpPr>
        <p:spPr>
          <a:xfrm>
            <a:off x="340702" y="848826"/>
            <a:ext cx="8469313" cy="5238357"/>
          </a:xfrm>
        </p:spPr>
        <p:txBody>
          <a:bodyPr/>
          <a:lstStyle/>
          <a:p>
            <a:pPr lvl="2" eaLnBrk="1" hangingPunct="1">
              <a:lnSpc>
                <a:spcPct val="90000"/>
              </a:lnSpc>
              <a:spcBef>
                <a:spcPts val="600"/>
              </a:spcBef>
            </a:pPr>
            <a:r>
              <a:rPr lang="el-GR" altLang="en-US" dirty="0"/>
              <a:t>Ορισμένα </a:t>
            </a:r>
            <a:r>
              <a:rPr lang="el-GR" altLang="en-US" dirty="0" err="1"/>
              <a:t>κατιόντα</a:t>
            </a:r>
            <a:r>
              <a:rPr lang="el-GR" altLang="en-US" dirty="0"/>
              <a:t> μπορούν να θεωρηθούν ως το συζευγμένο οξύ μιας ασθενούς βάσης.</a:t>
            </a:r>
          </a:p>
          <a:p>
            <a:pPr lvl="2" eaLnBrk="1" hangingPunct="1">
              <a:lnSpc>
                <a:spcPct val="90000"/>
              </a:lnSpc>
              <a:spcBef>
                <a:spcPts val="600"/>
              </a:spcBef>
            </a:pPr>
            <a:r>
              <a:rPr lang="el-GR" altLang="en-US" dirty="0"/>
              <a:t>Άλλα είναι τα αντίθετα μιας ισχυρής βάσης.</a:t>
            </a:r>
          </a:p>
          <a:p>
            <a:pPr lvl="2" eaLnBrk="1" hangingPunct="1">
              <a:lnSpc>
                <a:spcPct val="90000"/>
              </a:lnSpc>
              <a:spcBef>
                <a:spcPts val="600"/>
              </a:spcBef>
            </a:pPr>
            <a:r>
              <a:rPr lang="el-GR" altLang="en-US" dirty="0"/>
              <a:t>Επομένως, ορισμένα </a:t>
            </a:r>
            <a:r>
              <a:rPr lang="el-GR" altLang="en-US" dirty="0" err="1"/>
              <a:t>κατιόντα</a:t>
            </a:r>
            <a:r>
              <a:rPr lang="el-GR" altLang="en-US" dirty="0"/>
              <a:t> μπορεί να είναι δυνητικά όξινα.</a:t>
            </a:r>
            <a:endParaRPr lang="en-US" altLang="en-US" sz="2000" dirty="0"/>
          </a:p>
          <a:p>
            <a:pPr marL="0" lvl="3" indent="0" algn="ctr" eaLnBrk="1" hangingPunct="1">
              <a:lnSpc>
                <a:spcPct val="90000"/>
              </a:lnSpc>
              <a:spcBef>
                <a:spcPts val="600"/>
              </a:spcBef>
              <a:buFontTx/>
              <a:buNone/>
            </a:pPr>
            <a:r>
              <a:rPr lang="en-US" altLang="en-US" dirty="0"/>
              <a:t>MH</a:t>
            </a:r>
            <a:r>
              <a:rPr lang="en-US" altLang="en-US" baseline="30000" dirty="0">
                <a:cs typeface="Times New Roman" pitchFamily="18" charset="0"/>
              </a:rPr>
              <a:t>+</a:t>
            </a:r>
            <a:r>
              <a:rPr lang="en-US" altLang="en-US" dirty="0">
                <a:cs typeface="Times New Roman" pitchFamily="18" charset="0"/>
              </a:rPr>
              <a:t>(</a:t>
            </a:r>
            <a:r>
              <a:rPr lang="en-US" altLang="en-US" i="1" dirty="0" err="1">
                <a:cs typeface="Times New Roman" pitchFamily="18" charset="0"/>
              </a:rPr>
              <a:t>aq</a:t>
            </a:r>
            <a:r>
              <a:rPr lang="en-US" altLang="en-US" dirty="0">
                <a:cs typeface="Times New Roman" pitchFamily="18" charset="0"/>
              </a:rPr>
              <a:t>) + H</a:t>
            </a:r>
            <a:r>
              <a:rPr lang="en-US" altLang="en-US" baseline="-25000" dirty="0">
                <a:cs typeface="Times New Roman" pitchFamily="18" charset="0"/>
              </a:rPr>
              <a:t>2</a:t>
            </a:r>
            <a:r>
              <a:rPr lang="en-US" altLang="en-US" dirty="0">
                <a:cs typeface="Times New Roman" pitchFamily="18" charset="0"/>
              </a:rPr>
              <a:t>O(</a:t>
            </a:r>
            <a:r>
              <a:rPr lang="en-US" altLang="en-US" i="1" dirty="0">
                <a:cs typeface="Times New Roman" pitchFamily="18" charset="0"/>
              </a:rPr>
              <a:t>l</a:t>
            </a:r>
            <a:r>
              <a:rPr lang="en-US" altLang="en-US" dirty="0">
                <a:cs typeface="Times New Roman" pitchFamily="18" charset="0"/>
              </a:rPr>
              <a:t>) </a:t>
            </a:r>
            <a:r>
              <a:rPr lang="en-US" altLang="en-US" dirty="0">
                <a:cs typeface="Times New Roman" pitchFamily="18" charset="0"/>
                <a:sym typeface="Symbol" pitchFamily="18" charset="2"/>
              </a:rPr>
              <a:t>       MOH(</a:t>
            </a:r>
            <a:r>
              <a:rPr lang="en-US" altLang="en-US" i="1" dirty="0" err="1">
                <a:cs typeface="Times New Roman" pitchFamily="18" charset="0"/>
                <a:sym typeface="Symbol" pitchFamily="18" charset="2"/>
              </a:rPr>
              <a:t>aq</a:t>
            </a:r>
            <a:r>
              <a:rPr lang="en-US" altLang="en-US" dirty="0">
                <a:cs typeface="Times New Roman" pitchFamily="18" charset="0"/>
                <a:sym typeface="Symbol" pitchFamily="18" charset="2"/>
              </a:rPr>
              <a:t>) + H</a:t>
            </a:r>
            <a:r>
              <a:rPr lang="en-US" altLang="en-US" baseline="-25000" dirty="0">
                <a:cs typeface="Times New Roman" pitchFamily="18" charset="0"/>
                <a:sym typeface="Symbol" pitchFamily="18" charset="2"/>
              </a:rPr>
              <a:t>3</a:t>
            </a:r>
            <a:r>
              <a:rPr lang="en-US" altLang="en-US" dirty="0">
                <a:cs typeface="Times New Roman" pitchFamily="18" charset="0"/>
                <a:sym typeface="Symbol" pitchFamily="18" charset="2"/>
              </a:rPr>
              <a:t>O</a:t>
            </a:r>
            <a:r>
              <a:rPr lang="en-US" altLang="en-US" baseline="30000" dirty="0">
                <a:cs typeface="Times New Roman" pitchFamily="18" charset="0"/>
                <a:sym typeface="Symbol" pitchFamily="18" charset="2"/>
              </a:rPr>
              <a:t>+</a:t>
            </a:r>
            <a:r>
              <a:rPr lang="en-US" altLang="en-US" dirty="0">
                <a:cs typeface="Times New Roman" pitchFamily="18" charset="0"/>
                <a:sym typeface="Symbol" pitchFamily="18" charset="2"/>
              </a:rPr>
              <a:t>(</a:t>
            </a:r>
            <a:r>
              <a:rPr lang="en-US" altLang="en-US" i="1" dirty="0" err="1">
                <a:cs typeface="Times New Roman" pitchFamily="18" charset="0"/>
                <a:sym typeface="Symbol" pitchFamily="18" charset="2"/>
              </a:rPr>
              <a:t>aq</a:t>
            </a:r>
            <a:r>
              <a:rPr lang="en-US" altLang="en-US" dirty="0">
                <a:cs typeface="Times New Roman" pitchFamily="18" charset="0"/>
                <a:sym typeface="Symbol" pitchFamily="18" charset="2"/>
              </a:rPr>
              <a:t>)</a:t>
            </a:r>
          </a:p>
          <a:p>
            <a:pPr marL="1371600" lvl="3" indent="0" eaLnBrk="1" hangingPunct="1">
              <a:lnSpc>
                <a:spcPct val="90000"/>
              </a:lnSpc>
              <a:spcBef>
                <a:spcPts val="600"/>
              </a:spcBef>
              <a:buFontTx/>
              <a:buNone/>
            </a:pPr>
            <a:endParaRPr lang="en-US" altLang="en-US" dirty="0">
              <a:cs typeface="Times New Roman" pitchFamily="18" charset="0"/>
              <a:sym typeface="Symbol" pitchFamily="18" charset="2"/>
            </a:endParaRPr>
          </a:p>
          <a:p>
            <a:pPr lvl="1" eaLnBrk="1" hangingPunct="1">
              <a:lnSpc>
                <a:spcPct val="90000"/>
              </a:lnSpc>
              <a:spcBef>
                <a:spcPts val="600"/>
              </a:spcBef>
            </a:pPr>
            <a:r>
              <a:rPr lang="el-GR" altLang="en-US" sz="2000" dirty="0">
                <a:cs typeface="Times New Roman" pitchFamily="18" charset="0"/>
                <a:sym typeface="Symbol" pitchFamily="18" charset="2"/>
              </a:rPr>
              <a:t>Όσο ισχυρότερη είναι η βάση, τόσο πιο αδύναμο είναι το συζευγμένο οξύ.</a:t>
            </a:r>
          </a:p>
          <a:p>
            <a:pPr lvl="1" eaLnBrk="1" hangingPunct="1">
              <a:lnSpc>
                <a:spcPct val="90000"/>
              </a:lnSpc>
              <a:spcBef>
                <a:spcPts val="600"/>
              </a:spcBef>
            </a:pPr>
            <a:r>
              <a:rPr lang="el-GR" altLang="en-US" sz="2000" dirty="0">
                <a:cs typeface="Times New Roman" pitchFamily="18" charset="0"/>
                <a:sym typeface="Symbol" pitchFamily="18" charset="2"/>
              </a:rPr>
              <a:t>Ένα </a:t>
            </a:r>
            <a:r>
              <a:rPr lang="el-GR" altLang="en-US" sz="2000" dirty="0" err="1">
                <a:cs typeface="Times New Roman" pitchFamily="18" charset="0"/>
                <a:sym typeface="Symbol" pitchFamily="18" charset="2"/>
              </a:rPr>
              <a:t>κατιόν</a:t>
            </a:r>
            <a:r>
              <a:rPr lang="el-GR" altLang="en-US" sz="2000" dirty="0">
                <a:cs typeface="Times New Roman" pitchFamily="18" charset="0"/>
                <a:sym typeface="Symbol" pitchFamily="18" charset="2"/>
              </a:rPr>
              <a:t> που είναι το αντίθετο ιόν μιας ισχυρής βάσης </a:t>
            </a:r>
            <a:r>
              <a:rPr lang="el-GR" altLang="en-US" sz="2000" dirty="0" err="1">
                <a:cs typeface="Times New Roman" pitchFamily="18" charset="0"/>
                <a:sym typeface="Symbol" pitchFamily="18" charset="2"/>
              </a:rPr>
              <a:t>έχειουδέτερο</a:t>
            </a:r>
            <a:r>
              <a:rPr lang="el-GR" altLang="en-US" sz="2000" dirty="0">
                <a:cs typeface="Times New Roman" pitchFamily="18" charset="0"/>
                <a:sym typeface="Symbol" pitchFamily="18" charset="2"/>
              </a:rPr>
              <a:t> </a:t>
            </a:r>
            <a:r>
              <a:rPr lang="el-GR" altLang="en-US" sz="2000" dirty="0" err="1">
                <a:cs typeface="Times New Roman" pitchFamily="18" charset="0"/>
                <a:sym typeface="Symbol" pitchFamily="18" charset="2"/>
              </a:rPr>
              <a:t>pH</a:t>
            </a:r>
            <a:r>
              <a:rPr lang="el-GR" altLang="en-US" sz="2000" dirty="0">
                <a:cs typeface="Times New Roman" pitchFamily="18" charset="0"/>
                <a:sym typeface="Symbol" pitchFamily="18" charset="2"/>
              </a:rPr>
              <a:t>.</a:t>
            </a:r>
          </a:p>
          <a:p>
            <a:pPr lvl="1" eaLnBrk="1" hangingPunct="1">
              <a:lnSpc>
                <a:spcPct val="90000"/>
              </a:lnSpc>
              <a:spcBef>
                <a:spcPts val="600"/>
              </a:spcBef>
            </a:pPr>
            <a:r>
              <a:rPr lang="el-GR" altLang="en-US" sz="2000" dirty="0">
                <a:cs typeface="Times New Roman" pitchFamily="18" charset="0"/>
                <a:sym typeface="Symbol" pitchFamily="18" charset="2"/>
              </a:rPr>
              <a:t>Ένα </a:t>
            </a:r>
            <a:r>
              <a:rPr lang="el-GR" altLang="en-US" sz="2000" dirty="0" err="1">
                <a:cs typeface="Times New Roman" pitchFamily="18" charset="0"/>
                <a:sym typeface="Symbol" pitchFamily="18" charset="2"/>
              </a:rPr>
              <a:t>κατιόν</a:t>
            </a:r>
            <a:r>
              <a:rPr lang="el-GR" altLang="en-US" sz="2000" dirty="0">
                <a:cs typeface="Times New Roman" pitchFamily="18" charset="0"/>
                <a:sym typeface="Symbol" pitchFamily="18" charset="2"/>
              </a:rPr>
              <a:t> που είναι το συζυγές οξύ μιας ασθενούς βάσης είναι όξινο.</a:t>
            </a:r>
            <a:endParaRPr lang="en-US" altLang="en-US" sz="2000" dirty="0">
              <a:cs typeface="Times New Roman" pitchFamily="18" charset="0"/>
              <a:sym typeface="Symbol" pitchFamily="18" charset="2"/>
            </a:endParaRPr>
          </a:p>
          <a:p>
            <a:pPr marL="0" lvl="1" indent="0" algn="ctr" eaLnBrk="1" hangingPunct="1">
              <a:lnSpc>
                <a:spcPct val="90000"/>
              </a:lnSpc>
              <a:spcBef>
                <a:spcPts val="600"/>
              </a:spcBef>
              <a:buFont typeface="Wingdings" pitchFamily="2" charset="2"/>
              <a:buNone/>
            </a:pPr>
            <a:r>
              <a:rPr lang="en-US" altLang="en-US" sz="2000" dirty="0"/>
              <a:t>NH</a:t>
            </a:r>
            <a:r>
              <a:rPr lang="en-US" altLang="en-US" sz="2000" baseline="-25000" dirty="0"/>
              <a:t>4</a:t>
            </a:r>
            <a:r>
              <a:rPr lang="en-US" altLang="en-US" sz="2000" baseline="30000" dirty="0">
                <a:cs typeface="Times New Roman" pitchFamily="18" charset="0"/>
              </a:rPr>
              <a:t>+</a:t>
            </a:r>
            <a:r>
              <a:rPr lang="en-US" altLang="en-US" sz="2000" dirty="0">
                <a:cs typeface="Times New Roman" pitchFamily="18" charset="0"/>
              </a:rPr>
              <a:t>(</a:t>
            </a:r>
            <a:r>
              <a:rPr lang="en-US" altLang="en-US" sz="2000" i="1" dirty="0" err="1">
                <a:cs typeface="Times New Roman" pitchFamily="18" charset="0"/>
              </a:rPr>
              <a:t>aq</a:t>
            </a:r>
            <a:r>
              <a:rPr lang="en-US" altLang="en-US" sz="2000" dirty="0">
                <a:cs typeface="Times New Roman" pitchFamily="18" charset="0"/>
              </a:rPr>
              <a:t>) + H</a:t>
            </a:r>
            <a:r>
              <a:rPr lang="en-US" altLang="en-US" sz="2000" baseline="-25000" dirty="0">
                <a:cs typeface="Times New Roman" pitchFamily="18" charset="0"/>
              </a:rPr>
              <a:t>2</a:t>
            </a:r>
            <a:r>
              <a:rPr lang="en-US" altLang="en-US" sz="2000" dirty="0">
                <a:cs typeface="Times New Roman" pitchFamily="18" charset="0"/>
              </a:rPr>
              <a:t>O(</a:t>
            </a:r>
            <a:r>
              <a:rPr lang="en-US" altLang="en-US" sz="2000" i="1" dirty="0">
                <a:cs typeface="Times New Roman" pitchFamily="18" charset="0"/>
              </a:rPr>
              <a:t>l</a:t>
            </a:r>
            <a:r>
              <a:rPr lang="en-US" altLang="en-US" sz="2000" dirty="0">
                <a:cs typeface="Times New Roman" pitchFamily="18" charset="0"/>
              </a:rPr>
              <a:t>) </a:t>
            </a:r>
            <a:r>
              <a:rPr lang="en-US" altLang="en-US" sz="2000" dirty="0">
                <a:cs typeface="Times New Roman" pitchFamily="18" charset="0"/>
                <a:sym typeface="Symbol" pitchFamily="18" charset="2"/>
              </a:rPr>
              <a:t>      NH</a:t>
            </a:r>
            <a:r>
              <a:rPr lang="en-US" altLang="en-US" sz="2000" baseline="-25000" dirty="0">
                <a:cs typeface="Times New Roman" pitchFamily="18" charset="0"/>
                <a:sym typeface="Symbol" pitchFamily="18" charset="2"/>
              </a:rPr>
              <a:t>3</a:t>
            </a:r>
            <a:r>
              <a:rPr lang="en-US" altLang="en-US" sz="2000" dirty="0">
                <a:cs typeface="Times New Roman" pitchFamily="18" charset="0"/>
                <a:sym typeface="Symbol" pitchFamily="18" charset="2"/>
              </a:rPr>
              <a:t>(</a:t>
            </a:r>
            <a:r>
              <a:rPr lang="en-US" altLang="en-US" sz="2000" i="1" dirty="0" err="1">
                <a:cs typeface="Times New Roman" pitchFamily="18" charset="0"/>
                <a:sym typeface="Symbol" pitchFamily="18" charset="2"/>
              </a:rPr>
              <a:t>aq</a:t>
            </a:r>
            <a:r>
              <a:rPr lang="en-US" altLang="en-US" sz="2000" dirty="0">
                <a:cs typeface="Times New Roman" pitchFamily="18" charset="0"/>
                <a:sym typeface="Symbol" pitchFamily="18" charset="2"/>
              </a:rPr>
              <a:t>) + H</a:t>
            </a:r>
            <a:r>
              <a:rPr lang="en-US" altLang="en-US" sz="2000" baseline="-25000" dirty="0">
                <a:cs typeface="Times New Roman" pitchFamily="18" charset="0"/>
                <a:sym typeface="Symbol" pitchFamily="18" charset="2"/>
              </a:rPr>
              <a:t>3</a:t>
            </a:r>
            <a:r>
              <a:rPr lang="en-US" altLang="en-US" sz="2000" dirty="0">
                <a:cs typeface="Times New Roman" pitchFamily="18" charset="0"/>
                <a:sym typeface="Symbol" pitchFamily="18" charset="2"/>
              </a:rPr>
              <a:t>O</a:t>
            </a:r>
            <a:r>
              <a:rPr lang="en-US" altLang="en-US" sz="2000" baseline="30000" dirty="0">
                <a:cs typeface="Times New Roman" pitchFamily="18" charset="0"/>
                <a:sym typeface="Symbol" pitchFamily="18" charset="2"/>
              </a:rPr>
              <a:t>+</a:t>
            </a:r>
            <a:r>
              <a:rPr lang="en-US" altLang="en-US" sz="2000" dirty="0">
                <a:cs typeface="Times New Roman" pitchFamily="18" charset="0"/>
                <a:sym typeface="Symbol" pitchFamily="18" charset="2"/>
              </a:rPr>
              <a:t>(</a:t>
            </a:r>
            <a:r>
              <a:rPr lang="en-US" altLang="en-US" sz="2000" i="1" dirty="0" err="1">
                <a:cs typeface="Times New Roman" pitchFamily="18" charset="0"/>
                <a:sym typeface="Symbol" pitchFamily="18" charset="2"/>
              </a:rPr>
              <a:t>aq</a:t>
            </a:r>
            <a:r>
              <a:rPr lang="en-US" altLang="en-US" sz="2000" dirty="0">
                <a:cs typeface="Times New Roman" pitchFamily="18" charset="0"/>
                <a:sym typeface="Symbol" pitchFamily="18" charset="2"/>
              </a:rPr>
              <a:t>)</a:t>
            </a:r>
          </a:p>
          <a:p>
            <a:pPr lvl="1" algn="ctr" eaLnBrk="1" hangingPunct="1">
              <a:lnSpc>
                <a:spcPct val="90000"/>
              </a:lnSpc>
              <a:spcBef>
                <a:spcPts val="600"/>
              </a:spcBef>
              <a:buFont typeface="Wingdings" pitchFamily="2" charset="2"/>
              <a:buNone/>
            </a:pPr>
            <a:endParaRPr lang="en-US" altLang="en-US" sz="2000" dirty="0">
              <a:cs typeface="Times New Roman" pitchFamily="18" charset="0"/>
              <a:sym typeface="Symbol" pitchFamily="18" charset="2"/>
            </a:endParaRPr>
          </a:p>
          <a:p>
            <a:pPr lvl="1" eaLnBrk="1" hangingPunct="1">
              <a:lnSpc>
                <a:spcPct val="90000"/>
              </a:lnSpc>
              <a:spcBef>
                <a:spcPts val="600"/>
              </a:spcBef>
            </a:pPr>
            <a:r>
              <a:rPr lang="el-GR" altLang="en-US" sz="2000" dirty="0">
                <a:cs typeface="Times New Roman" pitchFamily="18" charset="0"/>
                <a:sym typeface="Symbol" pitchFamily="18" charset="2"/>
              </a:rPr>
              <a:t>Επειδή η NH3 είναι αδύναμη βάση, η θέση αυτής της ισορροπίας ευνοεί τη δεξιά.</a:t>
            </a:r>
            <a:endParaRPr lang="en-US" altLang="en-US" sz="2000" dirty="0">
              <a:cs typeface="Times New Roman" pitchFamily="18" charset="0"/>
              <a:sym typeface="Symbol" pitchFamily="18" charset="2"/>
            </a:endParaRPr>
          </a:p>
        </p:txBody>
      </p:sp>
      <p:pic>
        <p:nvPicPr>
          <p:cNvPr id="18"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9575" y="2243019"/>
            <a:ext cx="35242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3381" y="4703939"/>
            <a:ext cx="35242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930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dirty="0">
                <a:solidFill>
                  <a:srgbClr val="0070C0"/>
                </a:solidFill>
                <a:cs typeface="Arial" pitchFamily="34" charset="0"/>
              </a:rPr>
              <a:t>Arrhenius Theory</a:t>
            </a:r>
            <a:endParaRPr lang="en-US" dirty="0">
              <a:solidFill>
                <a:srgbClr val="0070C0"/>
              </a:solidFill>
              <a:ea typeface="ヒラギノ角ゴ Pro W3" pitchFamily="127" charset="-128"/>
              <a:cs typeface="Arial" pitchFamily="34" charset="0"/>
            </a:endParaRPr>
          </a:p>
        </p:txBody>
      </p:sp>
      <p:sp>
        <p:nvSpPr>
          <p:cNvPr id="6" name="Rectangle 3"/>
          <p:cNvSpPr>
            <a:spLocks noGrp="1" noChangeArrowheads="1"/>
          </p:cNvSpPr>
          <p:nvPr>
            <p:ph idx="1"/>
          </p:nvPr>
        </p:nvSpPr>
        <p:spPr>
          <a:xfrm>
            <a:off x="342900" y="838199"/>
            <a:ext cx="3148445" cy="1255728"/>
          </a:xfrm>
        </p:spPr>
        <p:txBody>
          <a:bodyPr/>
          <a:lstStyle/>
          <a:p>
            <a:pPr eaLnBrk="1" hangingPunct="1">
              <a:lnSpc>
                <a:spcPct val="90000"/>
              </a:lnSpc>
            </a:pPr>
            <a:r>
              <a:rPr lang="en-US" altLang="en-US" sz="2000" dirty="0"/>
              <a:t>Acids produce H</a:t>
            </a:r>
            <a:r>
              <a:rPr lang="en-US" altLang="en-US" sz="2000" baseline="30000" dirty="0"/>
              <a:t>+  </a:t>
            </a:r>
            <a:r>
              <a:rPr lang="en-US" altLang="en-US" sz="2000" dirty="0"/>
              <a:t>ions in aqueous solution.</a:t>
            </a:r>
          </a:p>
          <a:p>
            <a:pPr eaLnBrk="1" hangingPunct="1">
              <a:lnSpc>
                <a:spcPct val="90000"/>
              </a:lnSpc>
            </a:pPr>
            <a:endParaRPr lang="en-US" altLang="en-US" sz="1800" dirty="0">
              <a:solidFill>
                <a:srgbClr val="000000"/>
              </a:solidFill>
            </a:endParaRPr>
          </a:p>
          <a:p>
            <a:pPr algn="ctr" eaLnBrk="1" hangingPunct="1">
              <a:lnSpc>
                <a:spcPct val="90000"/>
              </a:lnSpc>
              <a:buFontTx/>
              <a:buNone/>
            </a:pPr>
            <a:r>
              <a:rPr lang="en-US" altLang="en-US" sz="1800" dirty="0" err="1">
                <a:solidFill>
                  <a:srgbClr val="000000"/>
                </a:solidFill>
              </a:rPr>
              <a:t>HCl</a:t>
            </a:r>
            <a:r>
              <a:rPr lang="en-US" altLang="en-US" sz="1800" dirty="0">
                <a:solidFill>
                  <a:srgbClr val="000000"/>
                </a:solidFill>
              </a:rPr>
              <a:t>(</a:t>
            </a:r>
            <a:r>
              <a:rPr lang="en-US" altLang="en-US" sz="1800" i="1" dirty="0" err="1">
                <a:solidFill>
                  <a:srgbClr val="000000"/>
                </a:solidFill>
              </a:rPr>
              <a:t>aq</a:t>
            </a:r>
            <a:r>
              <a:rPr lang="en-US" altLang="en-US" sz="1800" dirty="0">
                <a:solidFill>
                  <a:srgbClr val="000000"/>
                </a:solidFill>
              </a:rPr>
              <a:t>) </a:t>
            </a:r>
            <a:r>
              <a:rPr lang="en-US" altLang="en-US" sz="1800" dirty="0">
                <a:solidFill>
                  <a:srgbClr val="000000"/>
                </a:solidFill>
                <a:ea typeface="Lucida Grande" pitchFamily="1" charset="0"/>
                <a:cs typeface="Lucida Grande" pitchFamily="1" charset="0"/>
              </a:rPr>
              <a:t>→</a:t>
            </a:r>
            <a:r>
              <a:rPr lang="en-US" altLang="en-US" sz="1800" dirty="0">
                <a:solidFill>
                  <a:srgbClr val="000000"/>
                </a:solidFill>
              </a:rPr>
              <a:t> H</a:t>
            </a:r>
            <a:r>
              <a:rPr lang="en-US" altLang="en-US" sz="1800" baseline="30000" dirty="0">
                <a:solidFill>
                  <a:srgbClr val="000000"/>
                </a:solidFill>
              </a:rPr>
              <a:t>+</a:t>
            </a:r>
            <a:r>
              <a:rPr lang="en-US" altLang="en-US" sz="1800" dirty="0">
                <a:solidFill>
                  <a:srgbClr val="000000"/>
                </a:solidFill>
              </a:rPr>
              <a:t>(</a:t>
            </a:r>
            <a:r>
              <a:rPr lang="en-US" altLang="en-US" sz="1800" i="1" dirty="0" err="1">
                <a:solidFill>
                  <a:srgbClr val="000000"/>
                </a:solidFill>
              </a:rPr>
              <a:t>aq</a:t>
            </a:r>
            <a:r>
              <a:rPr lang="en-US" altLang="en-US" sz="1800" dirty="0">
                <a:solidFill>
                  <a:srgbClr val="000000"/>
                </a:solidFill>
              </a:rPr>
              <a:t>) + </a:t>
            </a:r>
            <a:r>
              <a:rPr lang="en-US" altLang="en-US" sz="1800" dirty="0">
                <a:solidFill>
                  <a:srgbClr val="000000"/>
                </a:solidFill>
                <a:cs typeface="Arial" pitchFamily="34" charset="0"/>
              </a:rPr>
              <a:t>Cl</a:t>
            </a:r>
            <a:r>
              <a:rPr lang="en-US" altLang="en-US" sz="1800" baseline="30000" dirty="0">
                <a:solidFill>
                  <a:srgbClr val="000000"/>
                </a:solidFill>
                <a:cs typeface="Arial" pitchFamily="34" charset="0"/>
              </a:rPr>
              <a:t>−</a:t>
            </a:r>
            <a:r>
              <a:rPr lang="en-US" altLang="en-US" sz="1800" dirty="0">
                <a:solidFill>
                  <a:srgbClr val="000000"/>
                </a:solidFill>
                <a:cs typeface="Arial" pitchFamily="34" charset="0"/>
              </a:rPr>
              <a:t>(</a:t>
            </a:r>
            <a:r>
              <a:rPr lang="en-US" altLang="en-US" sz="1800" i="1" dirty="0" err="1">
                <a:solidFill>
                  <a:srgbClr val="000000"/>
                </a:solidFill>
                <a:cs typeface="Arial" pitchFamily="34" charset="0"/>
              </a:rPr>
              <a:t>aq</a:t>
            </a:r>
            <a:r>
              <a:rPr lang="en-US" altLang="en-US" sz="1800" dirty="0">
                <a:solidFill>
                  <a:srgbClr val="000000"/>
                </a:solidFill>
              </a:rPr>
              <a:t>)</a:t>
            </a:r>
          </a:p>
        </p:txBody>
      </p:sp>
      <p:sp>
        <p:nvSpPr>
          <p:cNvPr id="8" name="Rectangle 7"/>
          <p:cNvSpPr/>
          <p:nvPr/>
        </p:nvSpPr>
        <p:spPr>
          <a:xfrm>
            <a:off x="4454770" y="843585"/>
            <a:ext cx="4572000" cy="1144929"/>
          </a:xfrm>
          <a:prstGeom prst="rect">
            <a:avLst/>
          </a:prstGeom>
        </p:spPr>
        <p:txBody>
          <a:bodyPr>
            <a:spAutoFit/>
          </a:bodyPr>
          <a:lstStyle/>
          <a:p>
            <a:pPr marL="285750" indent="-285750" eaLnBrk="1" hangingPunct="1">
              <a:lnSpc>
                <a:spcPct val="90000"/>
              </a:lnSpc>
              <a:buFont typeface="Arial" panose="020B0604020202020204" pitchFamily="34" charset="0"/>
              <a:buChar char="•"/>
            </a:pPr>
            <a:r>
              <a:rPr lang="en-US" altLang="en-US" sz="2000" dirty="0">
                <a:latin typeface="+mn-lt"/>
              </a:rPr>
              <a:t>Bases produce OH</a:t>
            </a:r>
            <a:r>
              <a:rPr lang="en-US" altLang="en-US" sz="2000" baseline="30000" dirty="0">
                <a:latin typeface="+mn-lt"/>
              </a:rPr>
              <a:t>−  </a:t>
            </a:r>
            <a:r>
              <a:rPr lang="en-US" altLang="en-US" sz="2000" dirty="0">
                <a:latin typeface="+mn-lt"/>
              </a:rPr>
              <a:t>ions in aqueous solution.</a:t>
            </a:r>
          </a:p>
          <a:p>
            <a:pPr eaLnBrk="1" hangingPunct="1">
              <a:lnSpc>
                <a:spcPct val="90000"/>
              </a:lnSpc>
            </a:pPr>
            <a:endParaRPr lang="en-US" altLang="en-US" sz="1800" dirty="0">
              <a:solidFill>
                <a:srgbClr val="000000"/>
              </a:solidFill>
              <a:latin typeface="+mn-lt"/>
            </a:endParaRPr>
          </a:p>
          <a:p>
            <a:pPr algn="ctr" eaLnBrk="1" hangingPunct="1">
              <a:lnSpc>
                <a:spcPct val="90000"/>
              </a:lnSpc>
              <a:buFontTx/>
              <a:buNone/>
            </a:pPr>
            <a:r>
              <a:rPr lang="en-US" altLang="en-US" sz="1800" dirty="0" err="1">
                <a:solidFill>
                  <a:srgbClr val="000000"/>
                </a:solidFill>
                <a:latin typeface="+mn-lt"/>
              </a:rPr>
              <a:t>NaOH</a:t>
            </a:r>
            <a:r>
              <a:rPr lang="en-US" altLang="en-US" sz="1800" dirty="0">
                <a:solidFill>
                  <a:srgbClr val="000000"/>
                </a:solidFill>
                <a:latin typeface="+mn-lt"/>
              </a:rPr>
              <a:t>(</a:t>
            </a:r>
            <a:r>
              <a:rPr lang="en-US" altLang="en-US" sz="1800" i="1" dirty="0" err="1">
                <a:solidFill>
                  <a:srgbClr val="000000"/>
                </a:solidFill>
                <a:latin typeface="+mn-lt"/>
              </a:rPr>
              <a:t>aq</a:t>
            </a:r>
            <a:r>
              <a:rPr lang="en-US" altLang="en-US" sz="1800" dirty="0">
                <a:solidFill>
                  <a:srgbClr val="000000"/>
                </a:solidFill>
                <a:latin typeface="+mn-lt"/>
              </a:rPr>
              <a:t>) </a:t>
            </a:r>
            <a:r>
              <a:rPr lang="en-US" altLang="en-US" sz="1800" dirty="0">
                <a:solidFill>
                  <a:srgbClr val="000000"/>
                </a:solidFill>
                <a:latin typeface="+mn-lt"/>
                <a:ea typeface="Lucida Grande" pitchFamily="1" charset="0"/>
                <a:cs typeface="Lucida Grande" pitchFamily="1" charset="0"/>
              </a:rPr>
              <a:t>→</a:t>
            </a:r>
            <a:r>
              <a:rPr lang="en-US" altLang="en-US" sz="1800" dirty="0">
                <a:solidFill>
                  <a:srgbClr val="000000"/>
                </a:solidFill>
                <a:latin typeface="+mn-lt"/>
              </a:rPr>
              <a:t> Na</a:t>
            </a:r>
            <a:r>
              <a:rPr lang="en-US" altLang="en-US" sz="1800" baseline="30000" dirty="0">
                <a:solidFill>
                  <a:srgbClr val="000000"/>
                </a:solidFill>
                <a:latin typeface="+mn-lt"/>
              </a:rPr>
              <a:t>+</a:t>
            </a:r>
            <a:r>
              <a:rPr lang="en-US" altLang="en-US" sz="1800" dirty="0">
                <a:solidFill>
                  <a:srgbClr val="000000"/>
                </a:solidFill>
                <a:latin typeface="+mn-lt"/>
              </a:rPr>
              <a:t>(</a:t>
            </a:r>
            <a:r>
              <a:rPr lang="en-US" altLang="en-US" sz="1800" i="1" dirty="0" err="1">
                <a:solidFill>
                  <a:srgbClr val="000000"/>
                </a:solidFill>
                <a:latin typeface="+mn-lt"/>
              </a:rPr>
              <a:t>aq</a:t>
            </a:r>
            <a:r>
              <a:rPr lang="en-US" altLang="en-US" sz="1800" dirty="0">
                <a:solidFill>
                  <a:srgbClr val="000000"/>
                </a:solidFill>
                <a:latin typeface="+mn-lt"/>
              </a:rPr>
              <a:t>) + OH</a:t>
            </a:r>
            <a:r>
              <a:rPr lang="en-US" altLang="en-US" sz="1800" baseline="30000" dirty="0">
                <a:solidFill>
                  <a:srgbClr val="000000"/>
                </a:solidFill>
                <a:latin typeface="+mn-lt"/>
              </a:rPr>
              <a:t>–</a:t>
            </a:r>
            <a:r>
              <a:rPr lang="en-US" altLang="en-US" sz="1800" dirty="0">
                <a:solidFill>
                  <a:srgbClr val="000000"/>
                </a:solidFill>
                <a:latin typeface="+mn-lt"/>
                <a:cs typeface="Arial" pitchFamily="34" charset="0"/>
              </a:rPr>
              <a:t>(</a:t>
            </a:r>
            <a:r>
              <a:rPr lang="en-US" altLang="en-US" sz="1800" i="1" dirty="0" err="1">
                <a:solidFill>
                  <a:srgbClr val="000000"/>
                </a:solidFill>
                <a:latin typeface="+mn-lt"/>
                <a:cs typeface="Arial" pitchFamily="34" charset="0"/>
              </a:rPr>
              <a:t>aq</a:t>
            </a:r>
            <a:r>
              <a:rPr lang="en-US" altLang="en-US" sz="1800" dirty="0">
                <a:solidFill>
                  <a:srgbClr val="000000"/>
                </a:solidFill>
                <a:latin typeface="+mn-lt"/>
              </a:rPr>
              <a:t>)</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2190"/>
          <a:stretch/>
        </p:blipFill>
        <p:spPr>
          <a:xfrm>
            <a:off x="457200" y="2290888"/>
            <a:ext cx="3273552" cy="4063459"/>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b="2369"/>
          <a:stretch/>
        </p:blipFill>
        <p:spPr>
          <a:xfrm>
            <a:off x="4931782" y="2322858"/>
            <a:ext cx="3617976" cy="4049763"/>
          </a:xfrm>
          <a:prstGeom prst="rect">
            <a:avLst/>
          </a:prstGeom>
        </p:spPr>
      </p:pic>
    </p:spTree>
    <p:extLst>
      <p:ext uri="{BB962C8B-B14F-4D97-AF65-F5344CB8AC3E}">
        <p14:creationId xmlns:p14="http://schemas.microsoft.com/office/powerpoint/2010/main" val="38354767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2322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l-GR" altLang="en-US" sz="2800" dirty="0" err="1">
                <a:solidFill>
                  <a:srgbClr val="0070C0"/>
                </a:solidFill>
                <a:ea typeface="+mj-ea"/>
                <a:cs typeface="Arial"/>
              </a:rPr>
              <a:t>Κατιόντα</a:t>
            </a:r>
            <a:r>
              <a:rPr lang="el-GR" altLang="en-US" sz="2800" dirty="0">
                <a:solidFill>
                  <a:srgbClr val="0070C0"/>
                </a:solidFill>
                <a:ea typeface="+mj-ea"/>
                <a:cs typeface="Arial"/>
              </a:rPr>
              <a:t> μετάλλων ως αδύναμα οξέα</a:t>
            </a:r>
            <a:endParaRPr lang="en-US" altLang="en-US" sz="2800" dirty="0">
              <a:solidFill>
                <a:srgbClr val="0070C0"/>
              </a:solidFill>
              <a:ea typeface="+mj-ea"/>
              <a:cs typeface="Arial"/>
            </a:endParaRPr>
          </a:p>
        </p:txBody>
      </p:sp>
      <p:sp>
        <p:nvSpPr>
          <p:cNvPr id="7" name="Rectangle 3"/>
          <p:cNvSpPr>
            <a:spLocks noGrp="1" noChangeArrowheads="1"/>
          </p:cNvSpPr>
          <p:nvPr>
            <p:ph idx="1"/>
          </p:nvPr>
        </p:nvSpPr>
        <p:spPr>
          <a:xfrm>
            <a:off x="343877" y="824768"/>
            <a:ext cx="8458200" cy="1569660"/>
          </a:xfrm>
        </p:spPr>
        <p:txBody>
          <a:bodyPr/>
          <a:lstStyle/>
          <a:p>
            <a:pPr eaLnBrk="1" hangingPunct="1">
              <a:lnSpc>
                <a:spcPct val="90000"/>
              </a:lnSpc>
            </a:pPr>
            <a:r>
              <a:rPr lang="el-GR" altLang="en-US" sz="2400" dirty="0">
                <a:cs typeface="Times New Roman" pitchFamily="18" charset="0"/>
                <a:sym typeface="Symbol" pitchFamily="18" charset="2"/>
              </a:rPr>
              <a:t>Τα </a:t>
            </a:r>
            <a:r>
              <a:rPr lang="el-GR" altLang="en-US" sz="2400" dirty="0" err="1">
                <a:cs typeface="Times New Roman" pitchFamily="18" charset="0"/>
                <a:sym typeface="Symbol" pitchFamily="18" charset="2"/>
              </a:rPr>
              <a:t>κατιόντα</a:t>
            </a:r>
            <a:r>
              <a:rPr lang="el-GR" altLang="en-US" sz="2400" dirty="0">
                <a:cs typeface="Times New Roman" pitchFamily="18" charset="0"/>
                <a:sym typeface="Symbol" pitchFamily="18" charset="2"/>
              </a:rPr>
              <a:t> μικρών, υψηλών φορτισμένων μετάλλων είναι ασθενώς όξινα.</a:t>
            </a:r>
          </a:p>
          <a:p>
            <a:pPr eaLnBrk="1" hangingPunct="1">
              <a:lnSpc>
                <a:spcPct val="90000"/>
              </a:lnSpc>
            </a:pPr>
            <a:r>
              <a:rPr lang="el-GR" altLang="en-US" sz="2400" dirty="0">
                <a:cs typeface="Times New Roman" pitchFamily="18" charset="0"/>
                <a:sym typeface="Symbol" pitchFamily="18" charset="2"/>
              </a:rPr>
              <a:t>Τα αλκαλικά </a:t>
            </a:r>
            <a:r>
              <a:rPr lang="el-GR" altLang="en-US" sz="2400" dirty="0" err="1">
                <a:cs typeface="Times New Roman" pitchFamily="18" charset="0"/>
                <a:sym typeface="Symbol" pitchFamily="18" charset="2"/>
              </a:rPr>
              <a:t>κατιόντα</a:t>
            </a:r>
            <a:r>
              <a:rPr lang="el-GR" altLang="en-US" sz="2400" dirty="0">
                <a:cs typeface="Times New Roman" pitchFamily="18" charset="0"/>
                <a:sym typeface="Symbol" pitchFamily="18" charset="2"/>
              </a:rPr>
              <a:t> μετάλλων είναι ουδέτερα.</a:t>
            </a:r>
          </a:p>
          <a:p>
            <a:pPr eaLnBrk="1" hangingPunct="1">
              <a:lnSpc>
                <a:spcPct val="90000"/>
              </a:lnSpc>
            </a:pPr>
            <a:r>
              <a:rPr lang="el-GR" altLang="en-US" sz="2400" dirty="0">
                <a:cs typeface="Times New Roman" pitchFamily="18" charset="0"/>
                <a:sym typeface="Symbol" pitchFamily="18" charset="2"/>
              </a:rPr>
              <a:t>Τα </a:t>
            </a:r>
            <a:r>
              <a:rPr lang="el-GR" altLang="en-US" sz="2400" dirty="0" err="1">
                <a:cs typeface="Times New Roman" pitchFamily="18" charset="0"/>
                <a:sym typeface="Symbol" pitchFamily="18" charset="2"/>
              </a:rPr>
              <a:t>κατιόντα</a:t>
            </a:r>
            <a:r>
              <a:rPr lang="el-GR" altLang="en-US" sz="2400" dirty="0">
                <a:cs typeface="Times New Roman" pitchFamily="18" charset="0"/>
                <a:sym typeface="Symbol" pitchFamily="18" charset="2"/>
              </a:rPr>
              <a:t> ενυδατώνονται.</a:t>
            </a:r>
            <a:endParaRPr lang="en-US" altLang="en-US" sz="2400" dirty="0">
              <a:cs typeface="Times New Roman" pitchFamily="18" charset="0"/>
              <a:sym typeface="Symbol" pitchFamily="18" charset="2"/>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4780"/>
          <a:stretch/>
        </p:blipFill>
        <p:spPr>
          <a:xfrm>
            <a:off x="457200" y="3101742"/>
            <a:ext cx="8253046" cy="3210752"/>
          </a:xfrm>
          <a:prstGeom prst="rect">
            <a:avLst/>
          </a:prstGeom>
        </p:spPr>
      </p:pic>
    </p:spTree>
    <p:extLst>
      <p:ext uri="{BB962C8B-B14F-4D97-AF65-F5344CB8AC3E}">
        <p14:creationId xmlns:p14="http://schemas.microsoft.com/office/powerpoint/2010/main" val="14998681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954107"/>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l-GR" altLang="en-US" sz="2800" dirty="0">
                <a:solidFill>
                  <a:srgbClr val="0070C0"/>
                </a:solidFill>
                <a:ea typeface="+mj-ea"/>
                <a:cs typeface="Arial"/>
              </a:rPr>
              <a:t>Πρόβλημα εξάσκησης: Προσδιορισμός εάν ένα </a:t>
            </a:r>
            <a:r>
              <a:rPr lang="el-GR" altLang="en-US" sz="2800" dirty="0" err="1">
                <a:solidFill>
                  <a:srgbClr val="0070C0"/>
                </a:solidFill>
                <a:ea typeface="+mj-ea"/>
                <a:cs typeface="Arial"/>
              </a:rPr>
              <a:t>κατιόν</a:t>
            </a:r>
            <a:r>
              <a:rPr lang="el-GR" altLang="en-US" sz="2800" dirty="0">
                <a:solidFill>
                  <a:srgbClr val="0070C0"/>
                </a:solidFill>
                <a:ea typeface="+mj-ea"/>
                <a:cs typeface="Arial"/>
              </a:rPr>
              <a:t> είναι όξινο ή ουδέτερο στο νερό</a:t>
            </a:r>
            <a:endParaRPr lang="en-US" altLang="en-US" sz="2800" dirty="0">
              <a:solidFill>
                <a:srgbClr val="0070C0"/>
              </a:solidFill>
              <a:ea typeface="+mj-ea"/>
              <a:cs typeface="Arial"/>
            </a:endParaRPr>
          </a:p>
        </p:txBody>
      </p:sp>
      <p:sp>
        <p:nvSpPr>
          <p:cNvPr id="6" name="Line 2"/>
          <p:cNvSpPr>
            <a:spLocks noChangeShapeType="1"/>
          </p:cNvSpPr>
          <p:nvPr/>
        </p:nvSpPr>
        <p:spPr bwMode="auto">
          <a:xfrm>
            <a:off x="315913" y="2433049"/>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3"/>
          <p:cNvSpPr>
            <a:spLocks noChangeArrowheads="1"/>
          </p:cNvSpPr>
          <p:nvPr/>
        </p:nvSpPr>
        <p:spPr bwMode="auto">
          <a:xfrm>
            <a:off x="319088" y="1486101"/>
            <a:ext cx="870768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tabLst>
                <a:tab pos="2001838" algn="l"/>
              </a:tabLst>
              <a:defRPr/>
            </a:pPr>
            <a:r>
              <a:rPr lang="en-US" sz="2000" b="1" dirty="0">
                <a:solidFill>
                  <a:srgbClr val="0094C8"/>
                </a:solidFill>
                <a:latin typeface="Arial" charset="0"/>
                <a:ea typeface="ＭＳ Ｐゴシック" charset="0"/>
                <a:cs typeface="ＭＳ Ｐゴシック" charset="0"/>
              </a:rPr>
              <a:t>Example 16.15</a:t>
            </a:r>
            <a:r>
              <a:rPr lang="en-US" sz="2000" b="1" dirty="0">
                <a:solidFill>
                  <a:srgbClr val="4C4BE5"/>
                </a:solidFill>
                <a:latin typeface="Arial" charset="0"/>
                <a:ea typeface="ＭＳ Ｐゴシック" charset="0"/>
                <a:cs typeface="ＭＳ Ｐゴシック" charset="0"/>
              </a:rPr>
              <a:t>	</a:t>
            </a:r>
            <a:r>
              <a:rPr lang="en-US" sz="2000" b="1" dirty="0">
                <a:latin typeface="Arial" charset="0"/>
                <a:ea typeface="ＭＳ Ｐゴシック" charset="0"/>
                <a:cs typeface="ＭＳ Ｐゴシック" charset="0"/>
              </a:rPr>
              <a:t>Determining Whether a </a:t>
            </a:r>
            <a:r>
              <a:rPr lang="en-US" sz="2000" b="1" dirty="0" err="1">
                <a:latin typeface="Arial" charset="0"/>
                <a:ea typeface="ＭＳ Ｐゴシック" charset="0"/>
                <a:cs typeface="ＭＳ Ｐゴシック" charset="0"/>
              </a:rPr>
              <a:t>Cation</a:t>
            </a:r>
            <a:r>
              <a:rPr lang="en-US" sz="2000" b="1" dirty="0">
                <a:latin typeface="Arial" charset="0"/>
                <a:ea typeface="ＭＳ Ｐゴシック" charset="0"/>
                <a:cs typeface="ＭＳ Ｐゴシック" charset="0"/>
              </a:rPr>
              <a:t> Is Acidic or pH-Neutral</a:t>
            </a:r>
          </a:p>
        </p:txBody>
      </p:sp>
      <p:sp>
        <p:nvSpPr>
          <p:cNvPr id="9" name="Line 7"/>
          <p:cNvSpPr>
            <a:spLocks noChangeShapeType="1"/>
          </p:cNvSpPr>
          <p:nvPr/>
        </p:nvSpPr>
        <p:spPr bwMode="auto">
          <a:xfrm>
            <a:off x="304800" y="1411157"/>
            <a:ext cx="0" cy="3436703"/>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0" name="Text Box 8"/>
          <p:cNvSpPr txBox="1">
            <a:spLocks noChangeArrowheads="1"/>
          </p:cNvSpPr>
          <p:nvPr/>
        </p:nvSpPr>
        <p:spPr bwMode="auto">
          <a:xfrm>
            <a:off x="323850" y="1848177"/>
            <a:ext cx="8458200" cy="27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a:defRPr/>
            </a:pPr>
            <a:r>
              <a:rPr lang="en-US" sz="1400" dirty="0"/>
              <a:t>Classify each </a:t>
            </a:r>
            <a:r>
              <a:rPr lang="en-US" sz="1400" dirty="0" err="1"/>
              <a:t>cation</a:t>
            </a:r>
            <a:r>
              <a:rPr lang="en-US" sz="1400" dirty="0"/>
              <a:t> as a weak acid or pH-neutral.</a:t>
            </a:r>
          </a:p>
          <a:p>
            <a:pPr marL="228600" indent="-228600">
              <a:tabLst>
                <a:tab pos="1597025" algn="l"/>
                <a:tab pos="1944688" algn="l"/>
                <a:tab pos="3206750" algn="l"/>
                <a:tab pos="3484563" algn="l"/>
              </a:tabLst>
              <a:defRPr/>
            </a:pPr>
            <a:r>
              <a:rPr lang="en-US" sz="1400" b="1" dirty="0"/>
              <a:t>a.	</a:t>
            </a:r>
            <a:r>
              <a:rPr lang="en-US" sz="1400" dirty="0"/>
              <a:t>C</a:t>
            </a:r>
            <a:r>
              <a:rPr lang="en-US" sz="1400" baseline="-25000" dirty="0"/>
              <a:t>5</a:t>
            </a:r>
            <a:r>
              <a:rPr lang="en-US" sz="1400" dirty="0"/>
              <a:t>H</a:t>
            </a:r>
            <a:r>
              <a:rPr lang="en-US" sz="1400" baseline="-25000" dirty="0"/>
              <a:t>5</a:t>
            </a:r>
            <a:r>
              <a:rPr lang="en-US" sz="1400" dirty="0"/>
              <a:t>NH</a:t>
            </a:r>
            <a:r>
              <a:rPr lang="en-US" sz="1400" baseline="30000" dirty="0"/>
              <a:t>+</a:t>
            </a:r>
            <a:r>
              <a:rPr lang="en-US" sz="1400" dirty="0"/>
              <a:t>	</a:t>
            </a:r>
            <a:r>
              <a:rPr lang="en-US" sz="1400" b="1" dirty="0"/>
              <a:t>b.	</a:t>
            </a:r>
            <a:r>
              <a:rPr lang="en-US" sz="1400" dirty="0"/>
              <a:t>Ca</a:t>
            </a:r>
            <a:r>
              <a:rPr lang="en-US" sz="1400" baseline="30000" dirty="0"/>
              <a:t>2+</a:t>
            </a:r>
            <a:r>
              <a:rPr lang="en-US" sz="1400" dirty="0"/>
              <a:t>	</a:t>
            </a:r>
            <a:r>
              <a:rPr lang="en-US" sz="1400" b="1" dirty="0"/>
              <a:t>c.	</a:t>
            </a:r>
            <a:r>
              <a:rPr lang="en-US" sz="1400" dirty="0"/>
              <a:t>Cr</a:t>
            </a:r>
            <a:r>
              <a:rPr lang="en-US" sz="1400" baseline="30000" dirty="0"/>
              <a:t>3+</a:t>
            </a:r>
          </a:p>
        </p:txBody>
      </p:sp>
      <p:sp>
        <p:nvSpPr>
          <p:cNvPr id="11" name="Line 9"/>
          <p:cNvSpPr>
            <a:spLocks noChangeShapeType="1"/>
          </p:cNvSpPr>
          <p:nvPr/>
        </p:nvSpPr>
        <p:spPr bwMode="auto">
          <a:xfrm>
            <a:off x="304800" y="1430208"/>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2" name="Line 10"/>
          <p:cNvSpPr>
            <a:spLocks noChangeShapeType="1"/>
          </p:cNvSpPr>
          <p:nvPr/>
        </p:nvSpPr>
        <p:spPr bwMode="auto">
          <a:xfrm>
            <a:off x="294481" y="4847860"/>
            <a:ext cx="459581"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3" name="Text Box 5"/>
          <p:cNvSpPr txBox="1">
            <a:spLocks noChangeArrowheads="1"/>
          </p:cNvSpPr>
          <p:nvPr/>
        </p:nvSpPr>
        <p:spPr bwMode="auto">
          <a:xfrm>
            <a:off x="320675" y="2444624"/>
            <a:ext cx="8461375" cy="2268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0" indent="0">
              <a:defRPr/>
            </a:pPr>
            <a:r>
              <a:rPr lang="en-US" b="1" dirty="0">
                <a:solidFill>
                  <a:srgbClr val="0094C8"/>
                </a:solidFill>
                <a:latin typeface="Arial" charset="0"/>
                <a:ea typeface="ＭＳ Ｐゴシック" charset="0"/>
                <a:cs typeface="ＭＳ Ｐゴシック" charset="0"/>
              </a:rPr>
              <a:t>Solution</a:t>
            </a:r>
          </a:p>
          <a:p>
            <a:pPr marL="228600" indent="-228600"/>
            <a:r>
              <a:rPr lang="en-US" sz="1400" b="1" dirty="0"/>
              <a:t>a.	</a:t>
            </a:r>
            <a:r>
              <a:rPr lang="en-US" sz="1400" dirty="0"/>
              <a:t>The C</a:t>
            </a:r>
            <a:r>
              <a:rPr lang="en-US" sz="1400" baseline="-25000" dirty="0"/>
              <a:t>5</a:t>
            </a:r>
            <a:r>
              <a:rPr lang="en-US" sz="1400" dirty="0"/>
              <a:t>H</a:t>
            </a:r>
            <a:r>
              <a:rPr lang="en-US" sz="1400" baseline="-25000" dirty="0"/>
              <a:t>5</a:t>
            </a:r>
            <a:r>
              <a:rPr lang="en-US" sz="1400" dirty="0"/>
              <a:t>NH</a:t>
            </a:r>
            <a:r>
              <a:rPr lang="en-US" sz="1400" baseline="30000" dirty="0"/>
              <a:t>+</a:t>
            </a:r>
            <a:r>
              <a:rPr lang="en-US" sz="1400" dirty="0"/>
              <a:t> </a:t>
            </a:r>
            <a:r>
              <a:rPr lang="en-US" sz="1400" dirty="0" err="1"/>
              <a:t>cation</a:t>
            </a:r>
            <a:r>
              <a:rPr lang="en-US" sz="1400" dirty="0"/>
              <a:t> is the conjugate acid of a weak base and is therefore a weak acid.</a:t>
            </a:r>
          </a:p>
          <a:p>
            <a:pPr marL="228600" indent="-228600"/>
            <a:r>
              <a:rPr lang="en-US" sz="1400" b="1" dirty="0"/>
              <a:t>b.	</a:t>
            </a:r>
            <a:r>
              <a:rPr lang="en-US" sz="1400" dirty="0"/>
              <a:t>The Ca</a:t>
            </a:r>
            <a:r>
              <a:rPr lang="en-US" sz="1400" baseline="30000" dirty="0"/>
              <a:t>2+</a:t>
            </a:r>
            <a:r>
              <a:rPr lang="en-US" sz="1400" dirty="0"/>
              <a:t> </a:t>
            </a:r>
            <a:r>
              <a:rPr lang="en-US" sz="1400" dirty="0" err="1"/>
              <a:t>cation</a:t>
            </a:r>
            <a:r>
              <a:rPr lang="en-US" sz="1400" dirty="0"/>
              <a:t> is the </a:t>
            </a:r>
            <a:r>
              <a:rPr lang="en-US" sz="1400" dirty="0" err="1"/>
              <a:t>counterion</a:t>
            </a:r>
            <a:r>
              <a:rPr lang="en-US" sz="1400" dirty="0"/>
              <a:t> of a strong base and is therefore pH-neutral (neither acidic nor basic).</a:t>
            </a:r>
          </a:p>
          <a:p>
            <a:pPr marL="228600" indent="-228600"/>
            <a:r>
              <a:rPr lang="en-US" sz="1400" b="1" dirty="0"/>
              <a:t>c.	</a:t>
            </a:r>
            <a:r>
              <a:rPr lang="en-US" sz="1400" dirty="0"/>
              <a:t>The Cr</a:t>
            </a:r>
            <a:r>
              <a:rPr lang="en-US" sz="1400" baseline="30000" dirty="0"/>
              <a:t>3+</a:t>
            </a:r>
            <a:r>
              <a:rPr lang="en-US" sz="1400" dirty="0"/>
              <a:t> </a:t>
            </a:r>
            <a:r>
              <a:rPr lang="en-US" sz="1400" dirty="0" err="1"/>
              <a:t>cation</a:t>
            </a:r>
            <a:r>
              <a:rPr lang="en-US" sz="1400" dirty="0"/>
              <a:t> is a small, highly charged metal </a:t>
            </a:r>
            <a:r>
              <a:rPr lang="en-US" sz="1400" dirty="0" err="1"/>
              <a:t>cation</a:t>
            </a:r>
            <a:r>
              <a:rPr lang="en-US" sz="1400" dirty="0"/>
              <a:t> and is therefore a weak acid.</a:t>
            </a:r>
          </a:p>
          <a:p>
            <a:pPr marL="0" indent="0"/>
            <a:endParaRPr lang="en-US" sz="1400" dirty="0"/>
          </a:p>
          <a:p>
            <a:pPr marL="0" indent="0">
              <a:defRPr/>
            </a:pPr>
            <a:r>
              <a:rPr lang="en-US" b="1" dirty="0">
                <a:solidFill>
                  <a:srgbClr val="0094C8"/>
                </a:solidFill>
                <a:latin typeface="Arial" pitchFamily="34" charset="0"/>
              </a:rPr>
              <a:t>For Practice 16.15</a:t>
            </a:r>
          </a:p>
          <a:p>
            <a:pPr marL="0" indent="0"/>
            <a:r>
              <a:rPr lang="en-US" sz="1400" dirty="0"/>
              <a:t>Classify each </a:t>
            </a:r>
            <a:r>
              <a:rPr lang="en-US" sz="1400" dirty="0" err="1"/>
              <a:t>cation</a:t>
            </a:r>
            <a:r>
              <a:rPr lang="en-US" sz="1400" dirty="0"/>
              <a:t> as a weak acid or pH-neutral.</a:t>
            </a:r>
          </a:p>
          <a:p>
            <a:pPr marL="228600" indent="-228600"/>
            <a:r>
              <a:rPr lang="en-US" sz="1400" b="1" dirty="0"/>
              <a:t>a.	</a:t>
            </a:r>
            <a:r>
              <a:rPr lang="en-US" sz="1400" dirty="0"/>
              <a:t>Li</a:t>
            </a:r>
            <a:r>
              <a:rPr lang="en-US" sz="1400" baseline="30000" dirty="0"/>
              <a:t>+</a:t>
            </a:r>
            <a:r>
              <a:rPr lang="en-US" sz="1400" dirty="0"/>
              <a:t> </a:t>
            </a:r>
          </a:p>
          <a:p>
            <a:pPr marL="228600" indent="-228600"/>
            <a:r>
              <a:rPr lang="en-US" sz="1400" b="1" dirty="0"/>
              <a:t>b.	</a:t>
            </a:r>
            <a:r>
              <a:rPr lang="en-US" sz="1400" dirty="0"/>
              <a:t>CH</a:t>
            </a:r>
            <a:r>
              <a:rPr lang="en-US" sz="1400" baseline="-25000" dirty="0"/>
              <a:t>3</a:t>
            </a:r>
            <a:r>
              <a:rPr lang="en-US" sz="1400" dirty="0"/>
              <a:t>NH</a:t>
            </a:r>
            <a:r>
              <a:rPr lang="en-US" sz="1400" baseline="-25000" dirty="0"/>
              <a:t>3</a:t>
            </a:r>
            <a:r>
              <a:rPr lang="en-US" sz="1400" baseline="30000" dirty="0"/>
              <a:t>+</a:t>
            </a:r>
            <a:r>
              <a:rPr lang="en-US" sz="1400" dirty="0"/>
              <a:t> </a:t>
            </a:r>
          </a:p>
          <a:p>
            <a:pPr marL="228600" indent="-228600"/>
            <a:r>
              <a:rPr lang="en-US" sz="1400" b="1" dirty="0"/>
              <a:t>c.	</a:t>
            </a:r>
            <a:r>
              <a:rPr lang="en-US" sz="1400" dirty="0"/>
              <a:t>Fe</a:t>
            </a:r>
            <a:r>
              <a:rPr lang="en-US" sz="1400" baseline="30000" dirty="0"/>
              <a:t>3+</a:t>
            </a:r>
          </a:p>
        </p:txBody>
      </p:sp>
    </p:spTree>
    <p:extLst>
      <p:ext uri="{BB962C8B-B14F-4D97-AF65-F5344CB8AC3E}">
        <p14:creationId xmlns:p14="http://schemas.microsoft.com/office/powerpoint/2010/main" val="286257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954107"/>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l-GR" altLang="en-US" sz="2800" dirty="0">
                <a:solidFill>
                  <a:srgbClr val="0070C0"/>
                </a:solidFill>
                <a:ea typeface="+mj-ea"/>
                <a:cs typeface="Arial"/>
              </a:rPr>
              <a:t>Ταξινόμηση των διαλυμάτων αλάτων ως όξινα, βασικά ή ουδέτερα</a:t>
            </a:r>
            <a:endParaRPr lang="en-US" altLang="en-US" sz="2800" dirty="0">
              <a:solidFill>
                <a:srgbClr val="0070C0"/>
              </a:solidFill>
              <a:ea typeface="+mj-ea"/>
              <a:cs typeface="Arial"/>
            </a:endParaRPr>
          </a:p>
        </p:txBody>
      </p:sp>
      <p:sp>
        <p:nvSpPr>
          <p:cNvPr id="14" name="Rectangle 3"/>
          <p:cNvSpPr>
            <a:spLocks noGrp="1" noChangeArrowheads="1"/>
          </p:cNvSpPr>
          <p:nvPr>
            <p:ph idx="1"/>
          </p:nvPr>
        </p:nvSpPr>
        <p:spPr>
          <a:xfrm>
            <a:off x="344488" y="1119432"/>
            <a:ext cx="8464550" cy="5262979"/>
          </a:xfrm>
        </p:spPr>
        <p:txBody>
          <a:bodyPr/>
          <a:lstStyle/>
          <a:p>
            <a:pPr eaLnBrk="1" hangingPunct="1"/>
            <a:r>
              <a:rPr lang="el-GR" altLang="en-US" sz="1800" dirty="0"/>
              <a:t>Εάν το </a:t>
            </a:r>
            <a:r>
              <a:rPr lang="el-GR" altLang="en-US" sz="1800" dirty="0" err="1"/>
              <a:t>κατιόν</a:t>
            </a:r>
            <a:r>
              <a:rPr lang="el-GR" altLang="en-US" sz="1800" dirty="0"/>
              <a:t> του άλατος είναι το αντίθετο ιόν μιας ισχυρής βάσης και το ανιόν είναι η συζευγμένη βάση ενός ισχυρού οξέος, κανένα ιόν δεν αντιδρά με το νερό για να επηρεάσει το </a:t>
            </a:r>
            <a:r>
              <a:rPr lang="el-GR" altLang="en-US" sz="1800" dirty="0" err="1"/>
              <a:t>pH</a:t>
            </a:r>
            <a:r>
              <a:rPr lang="el-GR" altLang="en-US" sz="1800" dirty="0"/>
              <a:t> του. Επομένως, θα σχηματιστεί ένα ουδέτερο διάλυμα.</a:t>
            </a:r>
            <a:endParaRPr lang="en-US" altLang="en-US" sz="1800" dirty="0"/>
          </a:p>
          <a:p>
            <a:pPr marL="457200" lvl="1" indent="0" algn="ctr" eaLnBrk="1" hangingPunct="1">
              <a:buNone/>
            </a:pPr>
            <a:r>
              <a:rPr lang="en-US" altLang="en-US" sz="1800" dirty="0" err="1"/>
              <a:t>NaCl</a:t>
            </a:r>
            <a:r>
              <a:rPr lang="en-US" altLang="en-US" sz="1800" dirty="0"/>
              <a:t>      Ca(NO</a:t>
            </a:r>
            <a:r>
              <a:rPr lang="en-US" altLang="en-US" sz="1800" baseline="-25000" dirty="0"/>
              <a:t>3</a:t>
            </a:r>
            <a:r>
              <a:rPr lang="en-US" altLang="en-US" sz="1800" dirty="0"/>
              <a:t>)</a:t>
            </a:r>
            <a:r>
              <a:rPr lang="en-US" altLang="en-US" sz="1800" baseline="-25000" dirty="0"/>
              <a:t>2</a:t>
            </a:r>
            <a:r>
              <a:rPr lang="en-US" altLang="en-US" sz="1800" dirty="0"/>
              <a:t>     </a:t>
            </a:r>
            <a:r>
              <a:rPr lang="en-US" altLang="en-US" sz="1800" dirty="0" err="1"/>
              <a:t>KBr</a:t>
            </a:r>
            <a:endParaRPr lang="en-US" altLang="en-US" sz="1800" dirty="0"/>
          </a:p>
          <a:p>
            <a:pPr marL="457200" lvl="1" indent="0" algn="just" eaLnBrk="1" hangingPunct="1">
              <a:buNone/>
            </a:pPr>
            <a:r>
              <a:rPr lang="el-GR" altLang="en-US" sz="1800" dirty="0"/>
              <a:t>Εάν το </a:t>
            </a:r>
            <a:r>
              <a:rPr lang="el-GR" altLang="en-US" sz="1800" dirty="0" err="1"/>
              <a:t>κατιόν</a:t>
            </a:r>
            <a:r>
              <a:rPr lang="el-GR" altLang="en-US" sz="1800" dirty="0"/>
              <a:t> του άλατος είναι το αντίθετο ιόν μιας ισχυρής βάσης και το ανιόν είναι η συζευγμένη βάση ενός ασθενούς οξέος, το </a:t>
            </a:r>
            <a:r>
              <a:rPr lang="el-GR" altLang="en-US" sz="1800" dirty="0" err="1"/>
              <a:t>κατιόν</a:t>
            </a:r>
            <a:r>
              <a:rPr lang="el-GR" altLang="en-US" sz="1800" dirty="0"/>
              <a:t> έχει ουδέτερο </a:t>
            </a:r>
            <a:r>
              <a:rPr lang="el-GR" altLang="en-US" sz="1800" dirty="0" err="1"/>
              <a:t>pH</a:t>
            </a:r>
            <a:r>
              <a:rPr lang="el-GR" altLang="en-US" sz="1800" dirty="0"/>
              <a:t> και το ανιόν είναι βασικό. Επομένως, θα σχηματιστεί βασικό διάλυμα.</a:t>
            </a:r>
          </a:p>
          <a:p>
            <a:pPr marL="457200" lvl="1" indent="0" algn="ctr" eaLnBrk="1" hangingPunct="1">
              <a:buNone/>
            </a:pPr>
            <a:r>
              <a:rPr lang="en-US" altLang="en-US" sz="1800" dirty="0" err="1"/>
              <a:t>NaF</a:t>
            </a:r>
            <a:r>
              <a:rPr lang="en-US" altLang="en-US" sz="1800" dirty="0"/>
              <a:t>     Ca(C</a:t>
            </a:r>
            <a:r>
              <a:rPr lang="en-US" altLang="en-US" sz="1800" baseline="-25000" dirty="0"/>
              <a:t>2</a:t>
            </a:r>
            <a:r>
              <a:rPr lang="en-US" altLang="en-US" sz="1800" dirty="0"/>
              <a:t>H</a:t>
            </a:r>
            <a:r>
              <a:rPr lang="en-US" altLang="en-US" sz="1800" baseline="-25000" dirty="0"/>
              <a:t>3</a:t>
            </a:r>
            <a:r>
              <a:rPr lang="en-US" altLang="en-US" sz="1800" dirty="0"/>
              <a:t>O</a:t>
            </a:r>
            <a:r>
              <a:rPr lang="en-US" altLang="en-US" sz="1800" baseline="-25000" dirty="0"/>
              <a:t>2</a:t>
            </a:r>
            <a:r>
              <a:rPr lang="en-US" altLang="en-US" sz="1800" dirty="0"/>
              <a:t>)</a:t>
            </a:r>
            <a:r>
              <a:rPr lang="en-US" altLang="en-US" sz="1800" baseline="-25000" dirty="0"/>
              <a:t>2      </a:t>
            </a:r>
            <a:r>
              <a:rPr lang="en-US" altLang="en-US" sz="1800" dirty="0"/>
              <a:t>KNO</a:t>
            </a:r>
            <a:r>
              <a:rPr lang="en-US" altLang="en-US" sz="1800" baseline="-25000" dirty="0"/>
              <a:t>2</a:t>
            </a:r>
          </a:p>
          <a:p>
            <a:pPr eaLnBrk="1" hangingPunct="1"/>
            <a:r>
              <a:rPr lang="el-GR" altLang="en-US" sz="1800" dirty="0"/>
              <a:t>Εάν το </a:t>
            </a:r>
            <a:r>
              <a:rPr lang="el-GR" altLang="en-US" sz="1800" dirty="0" err="1"/>
              <a:t>κατιόν</a:t>
            </a:r>
            <a:r>
              <a:rPr lang="el-GR" altLang="en-US" sz="1800" dirty="0"/>
              <a:t> άλατος είναι το συζυγές οξύ μιας ασθενούς βάσης και το ανιόν είναι η συζευγμένη βάση ενός ισχυρού οξέος, το </a:t>
            </a:r>
            <a:r>
              <a:rPr lang="el-GR" altLang="en-US" sz="1800" dirty="0" err="1"/>
              <a:t>κατιόν</a:t>
            </a:r>
            <a:r>
              <a:rPr lang="el-GR" altLang="en-US" sz="1800" dirty="0"/>
              <a:t> είναι όξινο και το ανιόν έχει ουδέτερο </a:t>
            </a:r>
            <a:r>
              <a:rPr lang="el-GR" altLang="en-US" sz="1800" dirty="0" err="1"/>
              <a:t>pH</a:t>
            </a:r>
            <a:r>
              <a:rPr lang="el-GR" altLang="en-US" sz="1800" dirty="0"/>
              <a:t>. Ως εκ τούτου, θα σχηματιστεί ένα όξινο διάλυμα.</a:t>
            </a:r>
            <a:endParaRPr lang="en-US" altLang="en-US" sz="1800" dirty="0"/>
          </a:p>
          <a:p>
            <a:pPr marL="457200" lvl="1" indent="0" algn="ctr" eaLnBrk="1" hangingPunct="1">
              <a:buNone/>
            </a:pPr>
            <a:r>
              <a:rPr lang="en-US" altLang="en-US" sz="2000" dirty="0"/>
              <a:t>NH</a:t>
            </a:r>
            <a:r>
              <a:rPr lang="en-US" altLang="en-US" sz="2000" baseline="-25000" dirty="0"/>
              <a:t>4</a:t>
            </a:r>
            <a:r>
              <a:rPr lang="en-US" altLang="en-US" sz="2000" dirty="0"/>
              <a:t>Cl    </a:t>
            </a:r>
            <a:endParaRPr lang="el-GR" altLang="en-US" sz="2000" dirty="0"/>
          </a:p>
          <a:p>
            <a:pPr marL="457200" lvl="1" indent="0" algn="just" eaLnBrk="1" hangingPunct="1">
              <a:buNone/>
            </a:pPr>
            <a:r>
              <a:rPr lang="el-GR" altLang="en-US" sz="1800" dirty="0"/>
              <a:t>Εάν το </a:t>
            </a:r>
            <a:r>
              <a:rPr lang="el-GR" altLang="en-US" sz="1800" dirty="0" err="1"/>
              <a:t>κατιόν</a:t>
            </a:r>
            <a:r>
              <a:rPr lang="el-GR" altLang="en-US" sz="1800" dirty="0"/>
              <a:t> άλατος είναι ένα πολύ φορτισμένο ιόν μετάλλου και το ανιόν είναι η συζευγμένη βάση ενός ισχυρού οξέος, το </a:t>
            </a:r>
            <a:r>
              <a:rPr lang="el-GR" altLang="en-US" sz="1800" dirty="0" err="1"/>
              <a:t>κατιόν</a:t>
            </a:r>
            <a:r>
              <a:rPr lang="el-GR" altLang="en-US" sz="1800" dirty="0"/>
              <a:t> είναι όξινο και το ανιόν έχει ουδέτερο </a:t>
            </a:r>
            <a:r>
              <a:rPr lang="el-GR" altLang="en-US" sz="1800" dirty="0" err="1"/>
              <a:t>pH</a:t>
            </a:r>
            <a:r>
              <a:rPr lang="el-GR" altLang="en-US" sz="1800" dirty="0"/>
              <a:t>. Ως εκ τούτου, θα σχηματιστεί ένα όξινο διάλυμα.</a:t>
            </a:r>
            <a:r>
              <a:rPr lang="en-US" altLang="en-US" sz="1800" dirty="0"/>
              <a:t>   </a:t>
            </a:r>
          </a:p>
          <a:p>
            <a:pPr marL="457200" lvl="1" indent="0" algn="ctr" eaLnBrk="1" hangingPunct="1">
              <a:buNone/>
            </a:pPr>
            <a:r>
              <a:rPr lang="en-US" altLang="en-US" sz="2000" dirty="0"/>
              <a:t>Al(NO</a:t>
            </a:r>
            <a:r>
              <a:rPr lang="en-US" altLang="en-US" sz="2000" baseline="-25000" dirty="0"/>
              <a:t>3</a:t>
            </a:r>
            <a:r>
              <a:rPr lang="en-US" altLang="en-US" sz="2000" dirty="0"/>
              <a:t>)</a:t>
            </a:r>
            <a:r>
              <a:rPr lang="en-US" altLang="en-US" sz="2000" baseline="-25000" dirty="0"/>
              <a:t>3</a:t>
            </a:r>
            <a:endParaRPr lang="en-US" altLang="en-US" sz="2000" dirty="0"/>
          </a:p>
        </p:txBody>
      </p:sp>
    </p:spTree>
    <p:extLst>
      <p:ext uri="{BB962C8B-B14F-4D97-AF65-F5344CB8AC3E}">
        <p14:creationId xmlns:p14="http://schemas.microsoft.com/office/powerpoint/2010/main" val="14023079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2322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endParaRPr lang="en-US" altLang="en-US" sz="2800" dirty="0">
              <a:solidFill>
                <a:srgbClr val="0070C0"/>
              </a:solidFill>
              <a:ea typeface="+mj-ea"/>
              <a:cs typeface="Arial"/>
            </a:endParaRPr>
          </a:p>
        </p:txBody>
      </p:sp>
      <p:sp>
        <p:nvSpPr>
          <p:cNvPr id="5" name="Rectangle 3"/>
          <p:cNvSpPr>
            <a:spLocks noGrp="1" noChangeArrowheads="1"/>
          </p:cNvSpPr>
          <p:nvPr>
            <p:ph idx="1"/>
          </p:nvPr>
        </p:nvSpPr>
        <p:spPr>
          <a:xfrm>
            <a:off x="324643" y="1293815"/>
            <a:ext cx="8456613" cy="3428631"/>
          </a:xfrm>
        </p:spPr>
        <p:txBody>
          <a:bodyPr/>
          <a:lstStyle/>
          <a:p>
            <a:pPr eaLnBrk="1" hangingPunct="1"/>
            <a:r>
              <a:rPr lang="el-GR" altLang="en-US" dirty="0"/>
              <a:t>Εάν το </a:t>
            </a:r>
            <a:r>
              <a:rPr lang="el-GR" altLang="en-US" dirty="0" err="1"/>
              <a:t>κατιόν</a:t>
            </a:r>
            <a:r>
              <a:rPr lang="el-GR" altLang="en-US" dirty="0"/>
              <a:t> άλατος είναι το συζυγές οξύ μιας ασθενούς βάσης και το ανιόν είναι η συζευγμένη βάση ενός ασθενούς οξέος, το </a:t>
            </a:r>
            <a:r>
              <a:rPr lang="el-GR" altLang="en-US" dirty="0" err="1"/>
              <a:t>pH</a:t>
            </a:r>
            <a:r>
              <a:rPr lang="el-GR" altLang="en-US" dirty="0"/>
              <a:t> του διαλύματος εξαρτάται από τα Κ</a:t>
            </a:r>
            <a:r>
              <a:rPr lang="en-US" altLang="en-US" dirty="0"/>
              <a:t>a </a:t>
            </a:r>
            <a:r>
              <a:rPr lang="el-GR" altLang="en-US" dirty="0"/>
              <a:t>και Κ</a:t>
            </a:r>
            <a:r>
              <a:rPr lang="en-US" altLang="en-US" dirty="0"/>
              <a:t>b </a:t>
            </a:r>
            <a:r>
              <a:rPr lang="el-GR" altLang="en-US" dirty="0"/>
              <a:t>του οξέος και της βάσης.</a:t>
            </a:r>
            <a:endParaRPr lang="en-US" altLang="en-US" dirty="0"/>
          </a:p>
          <a:p>
            <a:pPr lvl="1" eaLnBrk="1" hangingPunct="1"/>
            <a:r>
              <a:rPr lang="en-US" altLang="en-US" dirty="0"/>
              <a:t>In NH</a:t>
            </a:r>
            <a:r>
              <a:rPr lang="en-US" altLang="en-US" baseline="-25000" dirty="0"/>
              <a:t>4</a:t>
            </a:r>
            <a:r>
              <a:rPr lang="en-US" altLang="en-US" dirty="0"/>
              <a:t>F, because HF is a stronger acid than NH</a:t>
            </a:r>
            <a:r>
              <a:rPr lang="en-US" altLang="en-US" baseline="-25000" dirty="0"/>
              <a:t>4</a:t>
            </a:r>
            <a:r>
              <a:rPr lang="en-US" altLang="en-US" baseline="30000" dirty="0"/>
              <a:t>+</a:t>
            </a:r>
            <a:r>
              <a:rPr lang="en-US" altLang="en-US" dirty="0"/>
              <a:t>, </a:t>
            </a:r>
            <a:r>
              <a:rPr lang="en-US" altLang="en-US" i="1" dirty="0" err="1"/>
              <a:t>K</a:t>
            </a:r>
            <a:r>
              <a:rPr lang="en-US" altLang="en-US" baseline="-25000" dirty="0" err="1"/>
              <a:t>a</a:t>
            </a:r>
            <a:r>
              <a:rPr lang="en-US" altLang="en-US" baseline="-25000" dirty="0"/>
              <a:t> </a:t>
            </a:r>
            <a:r>
              <a:rPr lang="en-US" altLang="en-US" dirty="0"/>
              <a:t>of NH</a:t>
            </a:r>
            <a:r>
              <a:rPr lang="en-US" altLang="en-US" baseline="-25000" dirty="0"/>
              <a:t>4</a:t>
            </a:r>
            <a:r>
              <a:rPr lang="en-US" altLang="en-US" baseline="30000" dirty="0"/>
              <a:t>+</a:t>
            </a:r>
            <a:r>
              <a:rPr lang="en-US" altLang="en-US" dirty="0"/>
              <a:t> is larger than </a:t>
            </a:r>
            <a:r>
              <a:rPr lang="en-US" altLang="en-US" i="1" dirty="0"/>
              <a:t>K</a:t>
            </a:r>
            <a:r>
              <a:rPr lang="en-US" altLang="en-US" baseline="-25000" dirty="0"/>
              <a:t>b</a:t>
            </a:r>
            <a:r>
              <a:rPr lang="en-US" altLang="en-US" i="1" dirty="0"/>
              <a:t> </a:t>
            </a:r>
            <a:r>
              <a:rPr lang="en-US" altLang="en-US" dirty="0"/>
              <a:t>of F</a:t>
            </a:r>
            <a:r>
              <a:rPr lang="en-US" altLang="en-US" baseline="30000" dirty="0">
                <a:cs typeface="Times New Roman" pitchFamily="18" charset="0"/>
              </a:rPr>
              <a:t>−</a:t>
            </a:r>
            <a:r>
              <a:rPr lang="en-US" altLang="en-US" dirty="0">
                <a:cs typeface="Times New Roman" pitchFamily="18" charset="0"/>
              </a:rPr>
              <a:t>; therefore, the solution will be acidic.</a:t>
            </a:r>
            <a:endParaRPr lang="en-US" altLang="en-US" baseline="-25000" dirty="0">
              <a:cs typeface="Times New Roman" pitchFamily="18" charset="0"/>
            </a:endParaRPr>
          </a:p>
        </p:txBody>
      </p:sp>
    </p:spTree>
    <p:extLst>
      <p:ext uri="{BB962C8B-B14F-4D97-AF65-F5344CB8AC3E}">
        <p14:creationId xmlns:p14="http://schemas.microsoft.com/office/powerpoint/2010/main" val="20273569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830997"/>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l-GR" altLang="en-US" sz="2400" dirty="0">
                <a:solidFill>
                  <a:srgbClr val="0070C0"/>
                </a:solidFill>
                <a:ea typeface="+mj-ea"/>
                <a:cs typeface="Arial"/>
              </a:rPr>
              <a:t>Πρόβλημα εξάσκησης: Είναι το διάλυμα αλατιού όξινο, βασικό ή ουδέτερο;</a:t>
            </a:r>
            <a:endParaRPr lang="en-US" altLang="en-US" sz="2400" dirty="0">
              <a:solidFill>
                <a:srgbClr val="0070C0"/>
              </a:solidFill>
              <a:ea typeface="+mj-ea"/>
              <a:cs typeface="Arial"/>
            </a:endParaRPr>
          </a:p>
        </p:txBody>
      </p:sp>
      <p:sp>
        <p:nvSpPr>
          <p:cNvPr id="6" name="Line 2"/>
          <p:cNvSpPr>
            <a:spLocks noChangeShapeType="1"/>
          </p:cNvSpPr>
          <p:nvPr/>
        </p:nvSpPr>
        <p:spPr bwMode="auto">
          <a:xfrm>
            <a:off x="315913" y="2294647"/>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Rectangle 3"/>
          <p:cNvSpPr>
            <a:spLocks noChangeArrowheads="1"/>
          </p:cNvSpPr>
          <p:nvPr/>
        </p:nvSpPr>
        <p:spPr bwMode="auto">
          <a:xfrm>
            <a:off x="319088" y="1192164"/>
            <a:ext cx="870768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tabLst>
                <a:tab pos="2001838" algn="l"/>
              </a:tabLst>
              <a:defRPr/>
            </a:pPr>
            <a:r>
              <a:rPr lang="en-US" sz="2000" b="1" dirty="0">
                <a:solidFill>
                  <a:srgbClr val="0094C8"/>
                </a:solidFill>
                <a:latin typeface="Arial" charset="0"/>
                <a:ea typeface="ＭＳ Ｐゴシック" charset="0"/>
                <a:cs typeface="ＭＳ Ｐゴシック" charset="0"/>
              </a:rPr>
              <a:t>Example 16.16</a:t>
            </a:r>
            <a:r>
              <a:rPr lang="en-US" sz="2000" b="1" dirty="0">
                <a:solidFill>
                  <a:srgbClr val="4C4BE5"/>
                </a:solidFill>
                <a:latin typeface="Arial" charset="0"/>
                <a:ea typeface="ＭＳ Ｐゴシック" charset="0"/>
                <a:cs typeface="ＭＳ Ｐゴシック" charset="0"/>
              </a:rPr>
              <a:t>	</a:t>
            </a:r>
            <a:r>
              <a:rPr lang="en-US" sz="2000" b="1" dirty="0">
                <a:latin typeface="Arial" charset="0"/>
                <a:ea typeface="ＭＳ Ｐゴシック" charset="0"/>
                <a:cs typeface="ＭＳ Ｐゴシック" charset="0"/>
              </a:rPr>
              <a:t>Determining the Overall Acidity or Basicity of Salt 	Solutions</a:t>
            </a:r>
          </a:p>
        </p:txBody>
      </p:sp>
      <p:sp>
        <p:nvSpPr>
          <p:cNvPr id="8" name="Line 7"/>
          <p:cNvSpPr>
            <a:spLocks noChangeShapeType="1"/>
          </p:cNvSpPr>
          <p:nvPr/>
        </p:nvSpPr>
        <p:spPr bwMode="auto">
          <a:xfrm>
            <a:off x="304800" y="965683"/>
            <a:ext cx="0" cy="5516882"/>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9" name="Text Box 8"/>
          <p:cNvSpPr txBox="1">
            <a:spLocks noChangeArrowheads="1"/>
          </p:cNvSpPr>
          <p:nvPr/>
        </p:nvSpPr>
        <p:spPr bwMode="auto">
          <a:xfrm>
            <a:off x="323850" y="1673152"/>
            <a:ext cx="8458200" cy="27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a:defRPr/>
            </a:pPr>
            <a:r>
              <a:rPr lang="en-US" sz="1400" dirty="0"/>
              <a:t>Determine if the solution formed by each salt is acidic, basic, or neutral.</a:t>
            </a:r>
          </a:p>
          <a:p>
            <a:pPr marL="228600" indent="-228600">
              <a:tabLst>
                <a:tab pos="1146175" algn="l"/>
                <a:tab pos="2454275" algn="l"/>
                <a:tab pos="4121150" algn="l"/>
              </a:tabLst>
              <a:defRPr/>
            </a:pPr>
            <a:r>
              <a:rPr lang="en-US" sz="1400" b="1" dirty="0"/>
              <a:t>a.	</a:t>
            </a:r>
            <a:r>
              <a:rPr lang="en-US" sz="1400" dirty="0"/>
              <a:t>SrCl</a:t>
            </a:r>
            <a:r>
              <a:rPr lang="en-US" sz="1400" baseline="-25000" dirty="0"/>
              <a:t>2</a:t>
            </a:r>
            <a:r>
              <a:rPr lang="en-US" sz="1400" dirty="0"/>
              <a:t>	</a:t>
            </a:r>
            <a:r>
              <a:rPr lang="en-US" sz="1400" b="1" dirty="0"/>
              <a:t>b.  </a:t>
            </a:r>
            <a:r>
              <a:rPr lang="en-US" sz="1400" dirty="0"/>
              <a:t>AlBr</a:t>
            </a:r>
            <a:r>
              <a:rPr lang="en-US" sz="1400" baseline="-25000" dirty="0"/>
              <a:t>3</a:t>
            </a:r>
            <a:r>
              <a:rPr lang="en-US" sz="1400" dirty="0"/>
              <a:t>	</a:t>
            </a:r>
            <a:r>
              <a:rPr lang="en-US" sz="1400" b="1" dirty="0"/>
              <a:t>c.  </a:t>
            </a:r>
            <a:r>
              <a:rPr lang="en-US" sz="1400" dirty="0"/>
              <a:t>CH</a:t>
            </a:r>
            <a:r>
              <a:rPr lang="en-US" sz="1400" baseline="-25000" dirty="0"/>
              <a:t>3</a:t>
            </a:r>
            <a:r>
              <a:rPr lang="en-US" sz="1400" dirty="0"/>
              <a:t>NH</a:t>
            </a:r>
            <a:r>
              <a:rPr lang="en-US" sz="1400" baseline="-25000" dirty="0"/>
              <a:t>3</a:t>
            </a:r>
            <a:r>
              <a:rPr lang="en-US" sz="1400" dirty="0"/>
              <a:t>NO</a:t>
            </a:r>
            <a:r>
              <a:rPr lang="en-US" sz="1400" baseline="-25000" dirty="0"/>
              <a:t>3</a:t>
            </a:r>
            <a:r>
              <a:rPr lang="en-US" sz="1400" dirty="0"/>
              <a:t>	</a:t>
            </a:r>
            <a:r>
              <a:rPr lang="en-US" sz="1400" b="1" dirty="0"/>
              <a:t>d.  </a:t>
            </a:r>
            <a:r>
              <a:rPr lang="en-US" sz="1400" dirty="0"/>
              <a:t>NaCHO</a:t>
            </a:r>
            <a:r>
              <a:rPr lang="en-US" sz="1400" baseline="-25000" dirty="0"/>
              <a:t>2</a:t>
            </a:r>
            <a:r>
              <a:rPr lang="en-US" sz="1400" dirty="0"/>
              <a:t>	</a:t>
            </a:r>
            <a:r>
              <a:rPr lang="en-US" sz="1400" b="1" dirty="0"/>
              <a:t>e.  </a:t>
            </a:r>
            <a:r>
              <a:rPr lang="en-US" sz="1400" dirty="0"/>
              <a:t>NH</a:t>
            </a:r>
            <a:r>
              <a:rPr lang="en-US" sz="1400" baseline="-25000" dirty="0"/>
              <a:t>4</a:t>
            </a:r>
            <a:r>
              <a:rPr lang="en-US" sz="1400" dirty="0"/>
              <a:t>F	</a:t>
            </a:r>
          </a:p>
        </p:txBody>
      </p:sp>
      <p:sp>
        <p:nvSpPr>
          <p:cNvPr id="10" name="Line 9"/>
          <p:cNvSpPr>
            <a:spLocks noChangeShapeType="1"/>
          </p:cNvSpPr>
          <p:nvPr/>
        </p:nvSpPr>
        <p:spPr bwMode="auto">
          <a:xfrm>
            <a:off x="304800" y="984734"/>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1" name="Line 10"/>
          <p:cNvSpPr>
            <a:spLocks noChangeShapeType="1"/>
          </p:cNvSpPr>
          <p:nvPr/>
        </p:nvSpPr>
        <p:spPr bwMode="auto">
          <a:xfrm>
            <a:off x="294481" y="6482565"/>
            <a:ext cx="459581"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2" name="Text Box 5"/>
          <p:cNvSpPr txBox="1">
            <a:spLocks noChangeArrowheads="1"/>
          </p:cNvSpPr>
          <p:nvPr/>
        </p:nvSpPr>
        <p:spPr bwMode="auto">
          <a:xfrm>
            <a:off x="320675" y="2306222"/>
            <a:ext cx="4540692" cy="1510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0" indent="0">
              <a:defRPr/>
            </a:pPr>
            <a:r>
              <a:rPr lang="en-US" b="1" dirty="0">
                <a:solidFill>
                  <a:srgbClr val="0094C8"/>
                </a:solidFill>
                <a:latin typeface="Arial" charset="0"/>
                <a:ea typeface="ＭＳ Ｐゴシック" charset="0"/>
                <a:cs typeface="ＭＳ Ｐゴシック" charset="0"/>
              </a:rPr>
              <a:t>Solution</a:t>
            </a:r>
          </a:p>
          <a:p>
            <a:pPr marL="228600" indent="-228600"/>
            <a:r>
              <a:rPr lang="en-US" sz="1400" b="1" dirty="0"/>
              <a:t>a.	</a:t>
            </a:r>
            <a:r>
              <a:rPr lang="en-US" sz="1400" dirty="0"/>
              <a:t>The Sr</a:t>
            </a:r>
            <a:r>
              <a:rPr lang="en-US" sz="1400" baseline="30000" dirty="0"/>
              <a:t>2+</a:t>
            </a:r>
            <a:r>
              <a:rPr lang="en-US" sz="1400" dirty="0"/>
              <a:t> </a:t>
            </a:r>
            <a:r>
              <a:rPr lang="en-US" sz="1400" dirty="0" err="1"/>
              <a:t>cation</a:t>
            </a:r>
            <a:r>
              <a:rPr lang="en-US" sz="1400" dirty="0"/>
              <a:t> is the </a:t>
            </a:r>
            <a:r>
              <a:rPr lang="en-US" sz="1400" dirty="0" err="1"/>
              <a:t>counterion</a:t>
            </a:r>
            <a:r>
              <a:rPr lang="en-US" sz="1400" dirty="0"/>
              <a:t> of a strong base [</a:t>
            </a:r>
            <a:r>
              <a:rPr lang="en-US" sz="1400" dirty="0" err="1"/>
              <a:t>Sr</a:t>
            </a:r>
            <a:r>
              <a:rPr lang="en-US" sz="1400" dirty="0"/>
              <a:t>(OH)</a:t>
            </a:r>
            <a:r>
              <a:rPr lang="en-US" sz="1400" baseline="-25000" dirty="0"/>
              <a:t>2</a:t>
            </a:r>
            <a:r>
              <a:rPr lang="en-US" sz="1400" dirty="0"/>
              <a:t>] and is pH-neutral. The </a:t>
            </a:r>
            <a:r>
              <a:rPr lang="en-US" sz="1400" dirty="0" err="1"/>
              <a:t>Cl</a:t>
            </a:r>
            <a:r>
              <a:rPr lang="en-US" sz="1400" baseline="30000" dirty="0"/>
              <a:t>–</a:t>
            </a:r>
            <a:r>
              <a:rPr lang="en-US" sz="1400" dirty="0"/>
              <a:t> anion is the conjugate base of a strong acid (</a:t>
            </a:r>
            <a:r>
              <a:rPr lang="en-US" sz="1400" dirty="0" err="1"/>
              <a:t>HCl</a:t>
            </a:r>
            <a:r>
              <a:rPr lang="en-US" sz="1400" dirty="0"/>
              <a:t>) and is pH-neutral as well. The SrCl</a:t>
            </a:r>
            <a:r>
              <a:rPr lang="en-US" sz="1400" baseline="-25000" dirty="0"/>
              <a:t>2</a:t>
            </a:r>
            <a:r>
              <a:rPr lang="en-US" sz="1400" dirty="0"/>
              <a:t> solution is therefore pH-neutral (neither acidic nor basic).</a:t>
            </a:r>
          </a:p>
          <a:p>
            <a:pPr marL="228600" indent="-228600"/>
            <a:endParaRPr lang="en-US" sz="1400" dirty="0"/>
          </a:p>
          <a:p>
            <a:pPr marL="228600" indent="-228600"/>
            <a:endParaRPr lang="en-US" sz="1400" dirty="0"/>
          </a:p>
          <a:p>
            <a:pPr marL="228600" indent="-228600"/>
            <a:r>
              <a:rPr lang="en-US" sz="1400" b="1" dirty="0"/>
              <a:t>b.	</a:t>
            </a:r>
            <a:r>
              <a:rPr lang="en-US" sz="1400" dirty="0"/>
              <a:t>The Al</a:t>
            </a:r>
            <a:r>
              <a:rPr lang="en-US" sz="1400" baseline="30000" dirty="0"/>
              <a:t>3+</a:t>
            </a:r>
            <a:r>
              <a:rPr lang="en-US" sz="1400" dirty="0"/>
              <a:t> </a:t>
            </a:r>
            <a:r>
              <a:rPr lang="en-US" sz="1400" dirty="0" err="1"/>
              <a:t>cation</a:t>
            </a:r>
            <a:r>
              <a:rPr lang="en-US" sz="1400" dirty="0"/>
              <a:t> is a small, highly charged metal ion (that is not an alkali metal or an alkaline earth metal) and is a weak acid. The Br</a:t>
            </a:r>
            <a:r>
              <a:rPr lang="en-US" sz="1400" baseline="30000" dirty="0"/>
              <a:t>–</a:t>
            </a:r>
            <a:r>
              <a:rPr lang="en-US" sz="1400" dirty="0"/>
              <a:t> anion is the conjugate base of a strong acid (</a:t>
            </a:r>
            <a:r>
              <a:rPr lang="en-US" sz="1400" dirty="0" err="1"/>
              <a:t>HBr</a:t>
            </a:r>
            <a:r>
              <a:rPr lang="en-US" sz="1400" dirty="0"/>
              <a:t>) and is pH-neutral. The AlBr</a:t>
            </a:r>
            <a:r>
              <a:rPr lang="en-US" sz="1400" baseline="-25000" dirty="0"/>
              <a:t>3</a:t>
            </a:r>
            <a:r>
              <a:rPr lang="en-US" sz="1400" dirty="0"/>
              <a:t> solution is therefore acidic.</a:t>
            </a:r>
          </a:p>
          <a:p>
            <a:pPr marL="228600" indent="-228600"/>
            <a:endParaRPr lang="en-US" sz="1400" dirty="0"/>
          </a:p>
          <a:p>
            <a:pPr marL="228600" indent="-228600"/>
            <a:endParaRPr lang="en-US" sz="1400" dirty="0"/>
          </a:p>
          <a:p>
            <a:pPr marL="228600" indent="-228600"/>
            <a:r>
              <a:rPr lang="en-US" sz="1400" b="1" dirty="0"/>
              <a:t>c.	</a:t>
            </a:r>
            <a:r>
              <a:rPr lang="en-US" sz="1400" dirty="0"/>
              <a:t>The CH</a:t>
            </a:r>
            <a:r>
              <a:rPr lang="en-US" sz="1400" baseline="-25000" dirty="0"/>
              <a:t>3</a:t>
            </a:r>
            <a:r>
              <a:rPr lang="en-US" sz="1400" dirty="0"/>
              <a:t>NH</a:t>
            </a:r>
            <a:r>
              <a:rPr lang="en-US" sz="1400" baseline="-25000" dirty="0"/>
              <a:t>3</a:t>
            </a:r>
            <a:r>
              <a:rPr lang="en-US" sz="1400" baseline="30000" dirty="0"/>
              <a:t>+</a:t>
            </a:r>
            <a:r>
              <a:rPr lang="en-US" sz="1400" dirty="0"/>
              <a:t> ion is the conjugate acid of a weak base (CH</a:t>
            </a:r>
            <a:r>
              <a:rPr lang="en-US" sz="1400" baseline="-25000" dirty="0"/>
              <a:t>3</a:t>
            </a:r>
            <a:r>
              <a:rPr lang="en-US" sz="1400" dirty="0"/>
              <a:t>NH</a:t>
            </a:r>
            <a:r>
              <a:rPr lang="en-US" sz="1400" baseline="-25000" dirty="0"/>
              <a:t>2</a:t>
            </a:r>
            <a:r>
              <a:rPr lang="en-US" sz="1400" dirty="0"/>
              <a:t>) and is acidic. The NO</a:t>
            </a:r>
            <a:r>
              <a:rPr lang="en-US" sz="1400" baseline="-25000" dirty="0"/>
              <a:t>3</a:t>
            </a:r>
            <a:r>
              <a:rPr lang="en-US" sz="1400" baseline="30000" dirty="0"/>
              <a:t>–</a:t>
            </a:r>
            <a:r>
              <a:rPr lang="en-US" sz="1400" dirty="0"/>
              <a:t> anion is the conjugate base of a strong acid (HNO</a:t>
            </a:r>
            <a:r>
              <a:rPr lang="en-US" sz="1400" baseline="-25000" dirty="0"/>
              <a:t>3</a:t>
            </a:r>
            <a:r>
              <a:rPr lang="en-US" sz="1400" dirty="0"/>
              <a:t>) and is pH-neutral. The CH</a:t>
            </a:r>
            <a:r>
              <a:rPr lang="en-US" sz="1400" baseline="-25000" dirty="0"/>
              <a:t>3</a:t>
            </a:r>
            <a:r>
              <a:rPr lang="en-US" sz="1400" dirty="0"/>
              <a:t>NH</a:t>
            </a:r>
            <a:r>
              <a:rPr lang="en-US" sz="1400" baseline="-25000" dirty="0"/>
              <a:t>3</a:t>
            </a:r>
            <a:r>
              <a:rPr lang="en-US" sz="1400" dirty="0"/>
              <a:t>NO</a:t>
            </a:r>
            <a:r>
              <a:rPr lang="en-US" sz="1400" baseline="-25000" dirty="0"/>
              <a:t>3</a:t>
            </a:r>
            <a:r>
              <a:rPr lang="en-US" sz="1400" dirty="0"/>
              <a:t> solution is therefore acidic.</a:t>
            </a:r>
          </a:p>
          <a:p>
            <a:pPr marL="342900" indent="-342900">
              <a:buAutoNum type="alphaLcPeriod" startAt="2"/>
            </a:pPr>
            <a:endParaRPr lang="en-US" sz="1400" dirty="0"/>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b="4357"/>
          <a:stretch/>
        </p:blipFill>
        <p:spPr>
          <a:xfrm>
            <a:off x="5694744" y="2452585"/>
            <a:ext cx="2633025" cy="1185398"/>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b="4038"/>
          <a:stretch/>
        </p:blipFill>
        <p:spPr>
          <a:xfrm>
            <a:off x="5955323" y="3920849"/>
            <a:ext cx="2370320" cy="1215296"/>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b="3746"/>
          <a:stretch/>
        </p:blipFill>
        <p:spPr>
          <a:xfrm>
            <a:off x="5955323" y="5508625"/>
            <a:ext cx="2123806" cy="1136012"/>
          </a:xfrm>
          <a:prstGeom prst="rect">
            <a:avLst/>
          </a:prstGeom>
        </p:spPr>
      </p:pic>
    </p:spTree>
    <p:extLst>
      <p:ext uri="{BB962C8B-B14F-4D97-AF65-F5344CB8AC3E}">
        <p14:creationId xmlns:p14="http://schemas.microsoft.com/office/powerpoint/2010/main" val="270726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0070C0"/>
                </a:solidFill>
                <a:ea typeface="+mj-ea"/>
                <a:cs typeface="Arial"/>
              </a:rPr>
              <a:t>Practice Problem: Is the Salt Solution Acidic, Basic, or Neutral?</a:t>
            </a:r>
            <a:endParaRPr lang="en-US" altLang="en-US" sz="2800" dirty="0">
              <a:solidFill>
                <a:srgbClr val="0070C0"/>
              </a:solidFill>
              <a:ea typeface="+mj-ea"/>
              <a:cs typeface="Arial"/>
            </a:endParaRPr>
          </a:p>
        </p:txBody>
      </p:sp>
      <p:sp>
        <p:nvSpPr>
          <p:cNvPr id="16" name="Line 2"/>
          <p:cNvSpPr>
            <a:spLocks noChangeShapeType="1"/>
          </p:cNvSpPr>
          <p:nvPr/>
        </p:nvSpPr>
        <p:spPr bwMode="auto">
          <a:xfrm>
            <a:off x="315913" y="1970547"/>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 name="Rectangle 3"/>
          <p:cNvSpPr>
            <a:spLocks noChangeArrowheads="1"/>
          </p:cNvSpPr>
          <p:nvPr/>
        </p:nvSpPr>
        <p:spPr bwMode="auto">
          <a:xfrm>
            <a:off x="319088" y="1192164"/>
            <a:ext cx="870768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tabLst>
                <a:tab pos="2001838" algn="l"/>
              </a:tabLst>
              <a:defRPr/>
            </a:pPr>
            <a:r>
              <a:rPr lang="en-US" sz="2000" b="1" dirty="0">
                <a:solidFill>
                  <a:srgbClr val="0094C8"/>
                </a:solidFill>
                <a:latin typeface="Arial" charset="0"/>
                <a:ea typeface="ＭＳ Ｐゴシック" charset="0"/>
                <a:cs typeface="ＭＳ Ｐゴシック" charset="0"/>
              </a:rPr>
              <a:t>Example 16.16</a:t>
            </a:r>
            <a:r>
              <a:rPr lang="en-US" sz="2000" b="1" dirty="0">
                <a:solidFill>
                  <a:srgbClr val="4C4BE5"/>
                </a:solidFill>
                <a:latin typeface="Arial" charset="0"/>
                <a:ea typeface="ＭＳ Ｐゴシック" charset="0"/>
                <a:cs typeface="ＭＳ Ｐゴシック" charset="0"/>
              </a:rPr>
              <a:t>	</a:t>
            </a:r>
            <a:r>
              <a:rPr lang="en-US" sz="2000" b="1" dirty="0">
                <a:latin typeface="Arial" charset="0"/>
                <a:ea typeface="ＭＳ Ｐゴシック" charset="0"/>
                <a:cs typeface="ＭＳ Ｐゴシック" charset="0"/>
              </a:rPr>
              <a:t>Determining the Overall Acidity or Basicity of Salt 	Solutions</a:t>
            </a:r>
          </a:p>
        </p:txBody>
      </p:sp>
      <p:sp>
        <p:nvSpPr>
          <p:cNvPr id="18" name="Line 7"/>
          <p:cNvSpPr>
            <a:spLocks noChangeShapeType="1"/>
          </p:cNvSpPr>
          <p:nvPr/>
        </p:nvSpPr>
        <p:spPr bwMode="auto">
          <a:xfrm>
            <a:off x="304800" y="965683"/>
            <a:ext cx="0" cy="5567582"/>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9" name="Text Box 8"/>
          <p:cNvSpPr txBox="1">
            <a:spLocks noChangeArrowheads="1"/>
          </p:cNvSpPr>
          <p:nvPr/>
        </p:nvSpPr>
        <p:spPr bwMode="auto">
          <a:xfrm>
            <a:off x="323850" y="1580552"/>
            <a:ext cx="8458200" cy="27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a:defRPr/>
            </a:pPr>
            <a:r>
              <a:rPr lang="en-US" sz="1400" dirty="0"/>
              <a:t>Continued</a:t>
            </a:r>
          </a:p>
        </p:txBody>
      </p:sp>
      <p:sp>
        <p:nvSpPr>
          <p:cNvPr id="20" name="Line 9"/>
          <p:cNvSpPr>
            <a:spLocks noChangeShapeType="1"/>
          </p:cNvSpPr>
          <p:nvPr/>
        </p:nvSpPr>
        <p:spPr bwMode="auto">
          <a:xfrm>
            <a:off x="304800" y="984734"/>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1" name="Line 10"/>
          <p:cNvSpPr>
            <a:spLocks noChangeShapeType="1"/>
          </p:cNvSpPr>
          <p:nvPr/>
        </p:nvSpPr>
        <p:spPr bwMode="auto">
          <a:xfrm>
            <a:off x="294481" y="6533265"/>
            <a:ext cx="459581"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2" name="Text Box 5"/>
          <p:cNvSpPr txBox="1">
            <a:spLocks noChangeArrowheads="1"/>
          </p:cNvSpPr>
          <p:nvPr/>
        </p:nvSpPr>
        <p:spPr bwMode="auto">
          <a:xfrm>
            <a:off x="320675" y="1982123"/>
            <a:ext cx="4352253" cy="1096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228600" indent="-228600"/>
            <a:r>
              <a:rPr lang="en-US" sz="1400" b="1" dirty="0"/>
              <a:t>d.	</a:t>
            </a:r>
            <a:r>
              <a:rPr lang="en-US" sz="1400" dirty="0"/>
              <a:t>The Na</a:t>
            </a:r>
            <a:r>
              <a:rPr lang="en-US" sz="1400" baseline="30000" dirty="0"/>
              <a:t>+</a:t>
            </a:r>
            <a:r>
              <a:rPr lang="en-US" sz="1400" dirty="0"/>
              <a:t> </a:t>
            </a:r>
            <a:r>
              <a:rPr lang="en-US" sz="1400" dirty="0" err="1"/>
              <a:t>cation</a:t>
            </a:r>
            <a:r>
              <a:rPr lang="en-US" sz="1400" dirty="0"/>
              <a:t> is the </a:t>
            </a:r>
            <a:r>
              <a:rPr lang="en-US" sz="1400" dirty="0" err="1"/>
              <a:t>counterion</a:t>
            </a:r>
            <a:r>
              <a:rPr lang="en-US" sz="1400" dirty="0"/>
              <a:t> of a strong base and is pH-neutral. The CHO</a:t>
            </a:r>
            <a:r>
              <a:rPr lang="en-US" sz="1400" baseline="-25000" dirty="0"/>
              <a:t>2</a:t>
            </a:r>
            <a:r>
              <a:rPr lang="en-US" sz="1400" baseline="30000" dirty="0"/>
              <a:t>–</a:t>
            </a:r>
            <a:r>
              <a:rPr lang="en-US" sz="1400" dirty="0"/>
              <a:t> anion is the conjugate base of a weak acid and is basic. The NaCHO</a:t>
            </a:r>
            <a:r>
              <a:rPr lang="en-US" sz="1400" baseline="-25000" dirty="0"/>
              <a:t>2</a:t>
            </a:r>
            <a:r>
              <a:rPr lang="en-US" sz="1400" dirty="0"/>
              <a:t> solution is therefore basic.</a:t>
            </a:r>
          </a:p>
          <a:p>
            <a:pPr marL="228600" indent="-228600"/>
            <a:endParaRPr lang="en-US" sz="1400" dirty="0"/>
          </a:p>
          <a:p>
            <a:pPr marL="228600" indent="-228600"/>
            <a:endParaRPr lang="en-US" sz="1400" dirty="0"/>
          </a:p>
          <a:p>
            <a:pPr marL="228600" indent="-228600"/>
            <a:r>
              <a:rPr lang="en-US" sz="1400" b="1" dirty="0"/>
              <a:t>e.	</a:t>
            </a:r>
            <a:r>
              <a:rPr lang="en-US" sz="1400" dirty="0"/>
              <a:t>The NH</a:t>
            </a:r>
            <a:r>
              <a:rPr lang="en-US" sz="1400" baseline="-25000" dirty="0"/>
              <a:t>4</a:t>
            </a:r>
            <a:r>
              <a:rPr lang="en-US" sz="1400" baseline="30000" dirty="0"/>
              <a:t>+</a:t>
            </a:r>
            <a:r>
              <a:rPr lang="en-US" sz="1400" dirty="0"/>
              <a:t> ion is the conjugate acid of a weak base (NH</a:t>
            </a:r>
            <a:r>
              <a:rPr lang="en-US" sz="1400" baseline="-25000" dirty="0"/>
              <a:t>3</a:t>
            </a:r>
            <a:r>
              <a:rPr lang="en-US" sz="1400" dirty="0"/>
              <a:t>) and is acidic. The F</a:t>
            </a:r>
            <a:r>
              <a:rPr lang="en-US" sz="1400" baseline="30000" dirty="0"/>
              <a:t>–</a:t>
            </a:r>
            <a:r>
              <a:rPr lang="en-US" sz="1400" dirty="0"/>
              <a:t> ion is the conjugate base of a weak acid and is basic. To determine the overall acidity or basicity of the solution, compare the values of </a:t>
            </a:r>
            <a:r>
              <a:rPr lang="pt-BR" sz="1400" i="1" dirty="0"/>
              <a:t>K</a:t>
            </a:r>
            <a:r>
              <a:rPr lang="pt-BR" sz="1400" baseline="-25000" dirty="0"/>
              <a:t>a</a:t>
            </a:r>
            <a:r>
              <a:rPr lang="pt-BR" sz="1400" dirty="0"/>
              <a:t> </a:t>
            </a:r>
            <a:r>
              <a:rPr lang="en-US" sz="1400" dirty="0"/>
              <a:t>for the acidic </a:t>
            </a:r>
            <a:r>
              <a:rPr lang="en-US" sz="1400" dirty="0" err="1"/>
              <a:t>cation</a:t>
            </a:r>
            <a:r>
              <a:rPr lang="en-US" sz="1400" dirty="0"/>
              <a:t> and </a:t>
            </a:r>
            <a:r>
              <a:rPr lang="pt-BR" sz="1400" i="1" dirty="0"/>
              <a:t>K</a:t>
            </a:r>
            <a:r>
              <a:rPr lang="pt-BR" sz="1400" baseline="-25000" dirty="0"/>
              <a:t>b</a:t>
            </a:r>
            <a:r>
              <a:rPr lang="pt-BR" sz="1400" dirty="0"/>
              <a:t> </a:t>
            </a:r>
            <a:r>
              <a:rPr lang="en-US" sz="1400" dirty="0"/>
              <a:t>for the basic anion. Obtain each value of </a:t>
            </a:r>
            <a:r>
              <a:rPr lang="en-US" sz="1400" i="1" dirty="0"/>
              <a:t>K</a:t>
            </a:r>
            <a:r>
              <a:rPr lang="en-US" sz="1400" dirty="0"/>
              <a:t> from the conjugate by using </a:t>
            </a:r>
            <a:br>
              <a:rPr lang="en-US" sz="1400" dirty="0"/>
            </a:br>
            <a:r>
              <a:rPr lang="pt-BR" sz="1400" i="1" dirty="0"/>
              <a:t>K</a:t>
            </a:r>
            <a:r>
              <a:rPr lang="pt-BR" sz="1400" baseline="-25000" dirty="0"/>
              <a:t>a</a:t>
            </a:r>
            <a:r>
              <a:rPr lang="pt-BR" sz="1400" dirty="0"/>
              <a:t> </a:t>
            </a:r>
            <a:r>
              <a:rPr lang="en-US" sz="1400" dirty="0"/>
              <a:t>× </a:t>
            </a:r>
            <a:r>
              <a:rPr lang="pt-BR" sz="1400" i="1" dirty="0"/>
              <a:t>K</a:t>
            </a:r>
            <a:r>
              <a:rPr lang="pt-BR" sz="1400" baseline="-25000" dirty="0"/>
              <a:t>b</a:t>
            </a:r>
            <a:r>
              <a:rPr lang="pt-BR" sz="1400" dirty="0"/>
              <a:t> </a:t>
            </a:r>
            <a:r>
              <a:rPr lang="en-US" sz="1400" dirty="0"/>
              <a:t>= </a:t>
            </a:r>
            <a:r>
              <a:rPr lang="pt-BR" sz="1400" i="1" dirty="0"/>
              <a:t>K</a:t>
            </a:r>
            <a:r>
              <a:rPr lang="pt-BR" sz="1400" baseline="-25000" dirty="0"/>
              <a:t>w</a:t>
            </a:r>
            <a:r>
              <a:rPr lang="en-US" sz="1400" dirty="0"/>
              <a:t>.</a:t>
            </a:r>
          </a:p>
          <a:p>
            <a:pPr marL="228600" indent="-228600"/>
            <a:endParaRPr lang="en-US" sz="1400" dirty="0"/>
          </a:p>
          <a:p>
            <a:pPr marL="228600" indent="-228600"/>
            <a:endParaRPr lang="en-US" sz="1400" dirty="0"/>
          </a:p>
          <a:p>
            <a:pPr marL="228600" indent="-228600"/>
            <a:r>
              <a:rPr lang="en-US" sz="1400" dirty="0"/>
              <a:t>	Since </a:t>
            </a:r>
            <a:r>
              <a:rPr lang="pt-BR" sz="1400" i="1" dirty="0"/>
              <a:t>K</a:t>
            </a:r>
            <a:r>
              <a:rPr lang="pt-BR" sz="1400" baseline="-25000" dirty="0"/>
              <a:t>a</a:t>
            </a:r>
            <a:r>
              <a:rPr lang="pt-BR" sz="1400" dirty="0"/>
              <a:t> </a:t>
            </a:r>
            <a:r>
              <a:rPr lang="en-US" sz="1400" dirty="0"/>
              <a:t>is greater than </a:t>
            </a:r>
            <a:r>
              <a:rPr lang="pt-BR" sz="1400" i="1" dirty="0"/>
              <a:t>K</a:t>
            </a:r>
            <a:r>
              <a:rPr lang="pt-BR" sz="1400" baseline="-25000" dirty="0"/>
              <a:t>b</a:t>
            </a:r>
            <a:r>
              <a:rPr lang="en-US" sz="1400" dirty="0"/>
              <a:t>, the solution is acidic.</a:t>
            </a:r>
          </a:p>
        </p:txBody>
      </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b="5011"/>
          <a:stretch/>
        </p:blipFill>
        <p:spPr>
          <a:xfrm>
            <a:off x="5984110" y="3346044"/>
            <a:ext cx="2251889" cy="730331"/>
          </a:xfrm>
          <a:prstGeom prst="rect">
            <a:avLst/>
          </a:prstGeom>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b="6256"/>
          <a:stretch/>
        </p:blipFill>
        <p:spPr>
          <a:xfrm>
            <a:off x="6533457" y="6033506"/>
            <a:ext cx="1279454" cy="488332"/>
          </a:xfrm>
          <a:prstGeom prst="rect">
            <a:avLst/>
          </a:prstGeom>
        </p:spPr>
      </p:pic>
      <p:sp>
        <p:nvSpPr>
          <p:cNvPr id="25" name="Text Box 4"/>
          <p:cNvSpPr txBox="1">
            <a:spLocks noChangeArrowheads="1"/>
          </p:cNvSpPr>
          <p:nvPr/>
        </p:nvSpPr>
        <p:spPr bwMode="auto">
          <a:xfrm>
            <a:off x="304800" y="5752007"/>
            <a:ext cx="5876082"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763" indent="-4763">
              <a:defRPr sz="1600">
                <a:solidFill>
                  <a:schemeClr val="tx1"/>
                </a:solidFill>
                <a:latin typeface="Times New Roman" pitchFamily="18" charset="0"/>
                <a:ea typeface="MS PGothic" pitchFamily="34" charset="-128"/>
              </a:defRPr>
            </a:lvl1pPr>
            <a:lvl2pPr marL="742950" indent="-285750">
              <a:defRPr sz="1600">
                <a:solidFill>
                  <a:schemeClr val="tx1"/>
                </a:solidFill>
                <a:latin typeface="Times New Roman" pitchFamily="18" charset="0"/>
                <a:ea typeface="MS PGothic" pitchFamily="34" charset="-128"/>
              </a:defRPr>
            </a:lvl2pPr>
            <a:lvl3pPr marL="1143000" indent="-228600">
              <a:defRPr sz="1600">
                <a:solidFill>
                  <a:schemeClr val="tx1"/>
                </a:solidFill>
                <a:latin typeface="Times New Roman" pitchFamily="18" charset="0"/>
                <a:ea typeface="MS PGothic" pitchFamily="34" charset="-128"/>
              </a:defRPr>
            </a:lvl3pPr>
            <a:lvl4pPr marL="1600200" indent="-228600">
              <a:defRPr sz="1600">
                <a:solidFill>
                  <a:schemeClr val="tx1"/>
                </a:solidFill>
                <a:latin typeface="Times New Roman" pitchFamily="18" charset="0"/>
                <a:ea typeface="MS PGothic" pitchFamily="34" charset="-128"/>
              </a:defRPr>
            </a:lvl4pPr>
            <a:lvl5pPr marL="2057400" indent="-228600">
              <a:defRPr sz="16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9pPr>
          </a:lstStyle>
          <a:p>
            <a:pPr>
              <a:defRPr/>
            </a:pPr>
            <a:r>
              <a:rPr lang="en-US" b="1" dirty="0">
                <a:solidFill>
                  <a:srgbClr val="0094C8"/>
                </a:solidFill>
                <a:latin typeface="Arial" pitchFamily="34" charset="0"/>
              </a:rPr>
              <a:t>For Practice 16.16</a:t>
            </a:r>
          </a:p>
          <a:p>
            <a:pPr>
              <a:defRPr/>
            </a:pPr>
            <a:r>
              <a:rPr lang="en-US" sz="1400" dirty="0"/>
              <a:t>Determine if the solution formed by each salt is acidic, basic, or neutral.</a:t>
            </a:r>
          </a:p>
          <a:p>
            <a:pPr marL="228600" indent="-228600">
              <a:tabLst>
                <a:tab pos="1262063" algn="l"/>
                <a:tab pos="2454275" algn="l"/>
                <a:tab pos="3252788" algn="l"/>
              </a:tabLst>
              <a:defRPr/>
            </a:pPr>
            <a:r>
              <a:rPr lang="en-US" sz="1400" b="1" dirty="0"/>
              <a:t>a.	</a:t>
            </a:r>
            <a:r>
              <a:rPr lang="en-US" sz="1400" dirty="0"/>
              <a:t>NaHCO</a:t>
            </a:r>
            <a:r>
              <a:rPr lang="en-US" sz="1400" baseline="-25000" dirty="0"/>
              <a:t>3</a:t>
            </a:r>
            <a:r>
              <a:rPr lang="en-US" sz="1400" dirty="0"/>
              <a:t>	</a:t>
            </a:r>
            <a:r>
              <a:rPr lang="en-US" sz="1400" b="1" dirty="0"/>
              <a:t>b.  </a:t>
            </a:r>
            <a:r>
              <a:rPr lang="en-US" sz="1400" dirty="0"/>
              <a:t>CH</a:t>
            </a:r>
            <a:r>
              <a:rPr lang="en-US" sz="1400" baseline="-25000" dirty="0"/>
              <a:t>3</a:t>
            </a:r>
            <a:r>
              <a:rPr lang="en-US" sz="1400" dirty="0"/>
              <a:t>CH</a:t>
            </a:r>
            <a:r>
              <a:rPr lang="en-US" sz="1400" baseline="-25000" dirty="0"/>
              <a:t>2</a:t>
            </a:r>
            <a:r>
              <a:rPr lang="en-US" sz="1400" dirty="0"/>
              <a:t>NH</a:t>
            </a:r>
            <a:r>
              <a:rPr lang="en-US" sz="1400" baseline="-25000" dirty="0"/>
              <a:t>3</a:t>
            </a:r>
            <a:r>
              <a:rPr lang="en-US" sz="1400" dirty="0"/>
              <a:t>Cl	</a:t>
            </a:r>
            <a:r>
              <a:rPr lang="en-US" sz="1400" b="1" dirty="0"/>
              <a:t>c.  </a:t>
            </a:r>
            <a:r>
              <a:rPr lang="en-US" sz="1400" dirty="0"/>
              <a:t>KNO</a:t>
            </a:r>
            <a:r>
              <a:rPr lang="en-US" sz="1400" baseline="-25000" dirty="0"/>
              <a:t>3</a:t>
            </a:r>
            <a:r>
              <a:rPr lang="en-US" sz="1400" dirty="0"/>
              <a:t>	</a:t>
            </a:r>
            <a:r>
              <a:rPr lang="en-US" sz="1400" b="1" dirty="0"/>
              <a:t>d.  </a:t>
            </a:r>
            <a:r>
              <a:rPr lang="en-US" sz="1400" dirty="0"/>
              <a:t>Fe(NO</a:t>
            </a:r>
            <a:r>
              <a:rPr lang="en-US" sz="1400" baseline="-25000" dirty="0"/>
              <a:t>3</a:t>
            </a:r>
            <a:r>
              <a:rPr lang="en-US" sz="1400" dirty="0"/>
              <a:t>)</a:t>
            </a:r>
            <a:r>
              <a:rPr lang="en-US" sz="1400" baseline="-25000" dirty="0"/>
              <a:t>3</a:t>
            </a:r>
            <a:r>
              <a:rPr lang="en-US" sz="1400" dirty="0"/>
              <a:t>	</a:t>
            </a:r>
          </a:p>
        </p:txBody>
      </p:sp>
      <p:pic>
        <p:nvPicPr>
          <p:cNvPr id="26" name="Picture 25"/>
          <p:cNvPicPr>
            <a:picLocks noChangeAspect="1"/>
          </p:cNvPicPr>
          <p:nvPr/>
        </p:nvPicPr>
        <p:blipFill rotWithShape="1">
          <a:blip r:embed="rId5" cstate="print">
            <a:extLst>
              <a:ext uri="{28A0092B-C50C-407E-A947-70E740481C1C}">
                <a14:useLocalDpi xmlns:a14="http://schemas.microsoft.com/office/drawing/2010/main" val="0"/>
              </a:ext>
            </a:extLst>
          </a:blip>
          <a:srcRect b="3333"/>
          <a:stretch/>
        </p:blipFill>
        <p:spPr>
          <a:xfrm>
            <a:off x="5984111" y="2054287"/>
            <a:ext cx="2251888" cy="1245457"/>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9469" y="4155748"/>
            <a:ext cx="2599548" cy="1728846"/>
          </a:xfrm>
          <a:prstGeom prst="rect">
            <a:avLst/>
          </a:prstGeom>
        </p:spPr>
      </p:pic>
    </p:spTree>
    <p:extLst>
      <p:ext uri="{BB962C8B-B14F-4D97-AF65-F5344CB8AC3E}">
        <p14:creationId xmlns:p14="http://schemas.microsoft.com/office/powerpoint/2010/main" val="46699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2322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l-GR" altLang="en-US" sz="2800" dirty="0">
                <a:solidFill>
                  <a:srgbClr val="0070C0"/>
                </a:solidFill>
                <a:ea typeface="+mj-ea"/>
                <a:cs typeface="Arial"/>
              </a:rPr>
              <a:t>Ιοντισμός σε </a:t>
            </a:r>
            <a:r>
              <a:rPr lang="el-GR" altLang="en-US" sz="2800" dirty="0" err="1">
                <a:solidFill>
                  <a:srgbClr val="0070C0"/>
                </a:solidFill>
                <a:ea typeface="+mj-ea"/>
                <a:cs typeface="Arial"/>
              </a:rPr>
              <a:t>Πολυπρωτικά</a:t>
            </a:r>
            <a:r>
              <a:rPr lang="el-GR" altLang="en-US" sz="2800" dirty="0">
                <a:solidFill>
                  <a:srgbClr val="0070C0"/>
                </a:solidFill>
                <a:ea typeface="+mj-ea"/>
                <a:cs typeface="Arial"/>
              </a:rPr>
              <a:t> Οξέα</a:t>
            </a:r>
            <a:endParaRPr lang="en-US" altLang="en-US" sz="2800" dirty="0">
              <a:solidFill>
                <a:srgbClr val="0070C0"/>
              </a:solidFill>
              <a:ea typeface="+mj-ea"/>
              <a:cs typeface="Arial"/>
            </a:endParaRPr>
          </a:p>
        </p:txBody>
      </p:sp>
      <p:sp>
        <p:nvSpPr>
          <p:cNvPr id="15" name="Rectangle 3"/>
          <p:cNvSpPr>
            <a:spLocks noGrp="1" noChangeArrowheads="1"/>
          </p:cNvSpPr>
          <p:nvPr>
            <p:ph idx="1"/>
          </p:nvPr>
        </p:nvSpPr>
        <p:spPr>
          <a:xfrm>
            <a:off x="337997" y="1096703"/>
            <a:ext cx="4421572" cy="5355312"/>
          </a:xfrm>
        </p:spPr>
        <p:txBody>
          <a:bodyPr/>
          <a:lstStyle/>
          <a:p>
            <a:pPr eaLnBrk="1" hangingPunct="1"/>
            <a:r>
              <a:rPr lang="el-GR" altLang="en-US" sz="2200" dirty="0"/>
              <a:t>Επειδή τα </a:t>
            </a:r>
            <a:r>
              <a:rPr lang="el-GR" altLang="en-US" sz="2200" dirty="0" err="1"/>
              <a:t>πολυπρωτικά</a:t>
            </a:r>
            <a:r>
              <a:rPr lang="el-GR" altLang="en-US" sz="2200" dirty="0"/>
              <a:t> οξέα ιονίζονται σταδιακά, κάθε Η έχει ξεχωριστή τιμή </a:t>
            </a:r>
            <a:r>
              <a:rPr lang="el-GR" altLang="en-US" sz="2200" dirty="0" err="1"/>
              <a:t>Ka</a:t>
            </a:r>
            <a:r>
              <a:rPr lang="el-GR" altLang="en-US" sz="2200" dirty="0"/>
              <a:t>.</a:t>
            </a:r>
            <a:endParaRPr lang="en-US" altLang="en-US" sz="2200" dirty="0"/>
          </a:p>
          <a:p>
            <a:pPr lvl="1" eaLnBrk="1" hangingPunct="1">
              <a:buFont typeface="Arial" pitchFamily="34" charset="0"/>
              <a:buChar char="–"/>
            </a:pPr>
            <a:r>
              <a:rPr lang="en-US" altLang="en-US" sz="2000" i="1" dirty="0"/>
              <a:t>K</a:t>
            </a:r>
            <a:r>
              <a:rPr lang="en-US" altLang="en-US" sz="2000" baseline="-25000" dirty="0"/>
              <a:t>a1</a:t>
            </a:r>
            <a:r>
              <a:rPr lang="en-US" altLang="en-US" sz="2000" dirty="0"/>
              <a:t> &gt; </a:t>
            </a:r>
            <a:r>
              <a:rPr lang="en-US" altLang="en-US" sz="2000" i="1" dirty="0"/>
              <a:t>K</a:t>
            </a:r>
            <a:r>
              <a:rPr lang="en-US" altLang="en-US" sz="2000" baseline="-25000" dirty="0"/>
              <a:t>a2</a:t>
            </a:r>
            <a:r>
              <a:rPr lang="en-US" altLang="en-US" sz="2000" dirty="0"/>
              <a:t> &gt; </a:t>
            </a:r>
            <a:r>
              <a:rPr lang="en-US" altLang="en-US" sz="2000" i="1" dirty="0"/>
              <a:t>K</a:t>
            </a:r>
            <a:r>
              <a:rPr lang="en-US" altLang="en-US" sz="2000" baseline="-25000" dirty="0"/>
              <a:t>a3</a:t>
            </a:r>
          </a:p>
          <a:p>
            <a:pPr lvl="1" eaLnBrk="1" hangingPunct="1">
              <a:buFont typeface="Wingdings" pitchFamily="2" charset="2"/>
              <a:buChar char="§"/>
            </a:pPr>
            <a:r>
              <a:rPr lang="el-GR" altLang="en-US" sz="2000" dirty="0"/>
              <a:t>Γενικά, η διαφορά στις τιμές του </a:t>
            </a:r>
            <a:r>
              <a:rPr lang="el-GR" altLang="en-US" sz="2000" dirty="0" err="1"/>
              <a:t>Ka</a:t>
            </a:r>
            <a:r>
              <a:rPr lang="el-GR" altLang="en-US" sz="2000" dirty="0"/>
              <a:t> είναι αρκετά μεγάλη ώστε ο δεύτερος ιονισμός να μην συμβαίνει σε αρκετά μεγάλο βαθμό ώστε να επηρεάσει το </a:t>
            </a:r>
            <a:r>
              <a:rPr lang="el-GR" altLang="en-US" sz="2000" dirty="0" err="1"/>
              <a:t>pH</a:t>
            </a:r>
            <a:r>
              <a:rPr lang="el-GR" altLang="en-US" sz="2000" dirty="0"/>
              <a:t>.</a:t>
            </a:r>
          </a:p>
          <a:p>
            <a:pPr lvl="1" eaLnBrk="1" hangingPunct="1">
              <a:buFont typeface="Wingdings" pitchFamily="2" charset="2"/>
              <a:buChar char="§"/>
            </a:pPr>
            <a:r>
              <a:rPr lang="el-GR" altLang="en-US" sz="2000" dirty="0"/>
              <a:t>Τα περισσότερα προβλήματα </a:t>
            </a:r>
            <a:r>
              <a:rPr lang="el-GR" altLang="en-US" sz="2000" dirty="0" err="1"/>
              <a:t>pH</a:t>
            </a:r>
            <a:r>
              <a:rPr lang="el-GR" altLang="en-US" sz="2000" dirty="0"/>
              <a:t> χρησιμοποιούν απλώς τον πρώτο ιονισμό.</a:t>
            </a:r>
          </a:p>
          <a:p>
            <a:pPr lvl="1" eaLnBrk="1" hangingPunct="1">
              <a:buFont typeface="Wingdings" pitchFamily="2" charset="2"/>
              <a:buChar char="§"/>
            </a:pPr>
            <a:r>
              <a:rPr lang="el-GR" altLang="en-US" sz="2000" dirty="0"/>
              <a:t>[A2−] = Ka2 εφόσον ο δεύτερος ιονισμός είναι αμελητέος.</a:t>
            </a:r>
            <a:endParaRPr lang="en-US" altLang="en-US" sz="20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369"/>
          <a:stretch/>
        </p:blipFill>
        <p:spPr>
          <a:xfrm>
            <a:off x="4900245" y="1148861"/>
            <a:ext cx="3962869" cy="4892905"/>
          </a:xfrm>
          <a:prstGeom prst="rect">
            <a:avLst/>
          </a:prstGeom>
        </p:spPr>
      </p:pic>
    </p:spTree>
    <p:extLst>
      <p:ext uri="{BB962C8B-B14F-4D97-AF65-F5344CB8AC3E}">
        <p14:creationId xmlns:p14="http://schemas.microsoft.com/office/powerpoint/2010/main" val="10771247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46166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sz="2400" dirty="0">
                <a:solidFill>
                  <a:srgbClr val="0070C0"/>
                </a:solidFill>
                <a:ea typeface="+mj-ea"/>
                <a:cs typeface="Arial"/>
              </a:rPr>
              <a:t>Practice Problem: Determining the pH of </a:t>
            </a:r>
            <a:r>
              <a:rPr lang="en-US" altLang="en-US" sz="2400" dirty="0" err="1">
                <a:solidFill>
                  <a:srgbClr val="0070C0"/>
                </a:solidFill>
                <a:ea typeface="+mj-ea"/>
                <a:cs typeface="Arial"/>
              </a:rPr>
              <a:t>Polyprotic</a:t>
            </a:r>
            <a:r>
              <a:rPr lang="en-US" altLang="en-US" sz="2400" dirty="0">
                <a:solidFill>
                  <a:srgbClr val="0070C0"/>
                </a:solidFill>
                <a:ea typeface="+mj-ea"/>
                <a:cs typeface="Arial"/>
              </a:rPr>
              <a:t> Acids</a:t>
            </a:r>
            <a:endParaRPr lang="en-US" altLang="en-US" sz="2800" dirty="0">
              <a:solidFill>
                <a:srgbClr val="0070C0"/>
              </a:solidFill>
              <a:ea typeface="+mj-ea"/>
              <a:cs typeface="Arial"/>
            </a:endParaRPr>
          </a:p>
        </p:txBody>
      </p:sp>
      <p:sp>
        <p:nvSpPr>
          <p:cNvPr id="6" name="Line 2"/>
          <p:cNvSpPr>
            <a:spLocks noChangeShapeType="1"/>
          </p:cNvSpPr>
          <p:nvPr/>
        </p:nvSpPr>
        <p:spPr bwMode="auto">
          <a:xfrm>
            <a:off x="315913" y="1351756"/>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Rectangle 3"/>
          <p:cNvSpPr>
            <a:spLocks noChangeArrowheads="1"/>
          </p:cNvSpPr>
          <p:nvPr/>
        </p:nvSpPr>
        <p:spPr bwMode="auto">
          <a:xfrm>
            <a:off x="319088" y="630322"/>
            <a:ext cx="831850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tabLst>
                <a:tab pos="2001838" algn="l"/>
              </a:tabLst>
              <a:defRPr/>
            </a:pPr>
            <a:r>
              <a:rPr lang="en-US" sz="2000" b="1" dirty="0">
                <a:solidFill>
                  <a:srgbClr val="0094C8"/>
                </a:solidFill>
                <a:latin typeface="Arial" charset="0"/>
                <a:ea typeface="ＭＳ Ｐゴシック" charset="0"/>
                <a:cs typeface="ＭＳ Ｐゴシック" charset="0"/>
              </a:rPr>
              <a:t>Example 16.17</a:t>
            </a:r>
            <a:r>
              <a:rPr lang="en-US" sz="2000" b="1" dirty="0">
                <a:solidFill>
                  <a:srgbClr val="4C4BE5"/>
                </a:solidFill>
                <a:latin typeface="Arial" charset="0"/>
                <a:ea typeface="ＭＳ Ｐゴシック" charset="0"/>
                <a:cs typeface="ＭＳ Ｐゴシック" charset="0"/>
              </a:rPr>
              <a:t>	</a:t>
            </a:r>
            <a:r>
              <a:rPr lang="en-US" sz="2000" b="1" dirty="0">
                <a:latin typeface="Arial" charset="0"/>
                <a:ea typeface="ＭＳ Ｐゴシック" charset="0"/>
                <a:cs typeface="ＭＳ Ｐゴシック" charset="0"/>
              </a:rPr>
              <a:t>Finding the pH of a </a:t>
            </a:r>
            <a:r>
              <a:rPr lang="en-US" sz="2000" b="1" dirty="0" err="1">
                <a:latin typeface="Arial" charset="0"/>
                <a:ea typeface="ＭＳ Ｐゴシック" charset="0"/>
                <a:cs typeface="ＭＳ Ｐゴシック" charset="0"/>
              </a:rPr>
              <a:t>Polyprotic</a:t>
            </a:r>
            <a:r>
              <a:rPr lang="en-US" sz="2000" b="1" dirty="0">
                <a:latin typeface="Arial" charset="0"/>
                <a:ea typeface="ＭＳ Ｐゴシック" charset="0"/>
                <a:cs typeface="ＭＳ Ｐゴシック" charset="0"/>
              </a:rPr>
              <a:t> Acid Solution</a:t>
            </a:r>
          </a:p>
        </p:txBody>
      </p:sp>
      <p:sp>
        <p:nvSpPr>
          <p:cNvPr id="8" name="Line 7"/>
          <p:cNvSpPr>
            <a:spLocks noChangeShapeType="1"/>
          </p:cNvSpPr>
          <p:nvPr/>
        </p:nvSpPr>
        <p:spPr bwMode="auto">
          <a:xfrm>
            <a:off x="304800" y="555378"/>
            <a:ext cx="0" cy="5763214"/>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9" name="Text Box 8"/>
          <p:cNvSpPr txBox="1">
            <a:spLocks noChangeArrowheads="1"/>
          </p:cNvSpPr>
          <p:nvPr/>
        </p:nvSpPr>
        <p:spPr bwMode="auto">
          <a:xfrm>
            <a:off x="323850" y="960392"/>
            <a:ext cx="8458200" cy="323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228600" indent="-228600">
              <a:defRPr/>
            </a:pPr>
            <a:r>
              <a:rPr lang="en-US" sz="1400" dirty="0"/>
              <a:t>Find the pH of a 0.100 M ascorbic acid (H</a:t>
            </a:r>
            <a:r>
              <a:rPr lang="en-US" sz="1400" baseline="-25000" dirty="0"/>
              <a:t>2</a:t>
            </a:r>
            <a:r>
              <a:rPr lang="en-US" sz="1400" dirty="0"/>
              <a:t>C</a:t>
            </a:r>
            <a:r>
              <a:rPr lang="en-US" sz="1400" baseline="-25000" dirty="0"/>
              <a:t>6</a:t>
            </a:r>
            <a:r>
              <a:rPr lang="en-US" sz="1400" dirty="0"/>
              <a:t>H</a:t>
            </a:r>
            <a:r>
              <a:rPr lang="en-US" sz="1400" baseline="-25000" dirty="0"/>
              <a:t>6</a:t>
            </a:r>
            <a:r>
              <a:rPr lang="en-US" sz="1400" dirty="0"/>
              <a:t>O</a:t>
            </a:r>
            <a:r>
              <a:rPr lang="en-US" sz="1400" baseline="-25000" dirty="0"/>
              <a:t>6</a:t>
            </a:r>
            <a:r>
              <a:rPr lang="en-US" sz="1400" dirty="0"/>
              <a:t>) solution.</a:t>
            </a:r>
          </a:p>
        </p:txBody>
      </p:sp>
      <p:sp>
        <p:nvSpPr>
          <p:cNvPr id="10" name="Line 9"/>
          <p:cNvSpPr>
            <a:spLocks noChangeShapeType="1"/>
          </p:cNvSpPr>
          <p:nvPr/>
        </p:nvSpPr>
        <p:spPr bwMode="auto">
          <a:xfrm>
            <a:off x="304800" y="574429"/>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1" name="Line 10"/>
          <p:cNvSpPr>
            <a:spLocks noChangeShapeType="1"/>
          </p:cNvSpPr>
          <p:nvPr/>
        </p:nvSpPr>
        <p:spPr bwMode="auto">
          <a:xfrm>
            <a:off x="294481" y="6318592"/>
            <a:ext cx="459581"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2" name="Text Box 5"/>
          <p:cNvSpPr txBox="1">
            <a:spLocks noChangeArrowheads="1"/>
          </p:cNvSpPr>
          <p:nvPr/>
        </p:nvSpPr>
        <p:spPr bwMode="auto">
          <a:xfrm>
            <a:off x="320676" y="1363332"/>
            <a:ext cx="4232274" cy="2656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0" indent="0">
              <a:defRPr/>
            </a:pPr>
            <a:r>
              <a:rPr lang="en-US" b="1" dirty="0">
                <a:solidFill>
                  <a:srgbClr val="0094C8"/>
                </a:solidFill>
                <a:latin typeface="Arial" charset="0"/>
                <a:ea typeface="ＭＳ Ｐゴシック" charset="0"/>
                <a:cs typeface="ＭＳ Ｐゴシック" charset="0"/>
              </a:rPr>
              <a:t>Solution</a:t>
            </a:r>
          </a:p>
          <a:p>
            <a:pPr marL="0" indent="0"/>
            <a:r>
              <a:rPr lang="el-GR" sz="1400" dirty="0"/>
              <a:t>Για να βρείτε το </a:t>
            </a:r>
            <a:r>
              <a:rPr lang="el-GR" sz="1400" dirty="0" err="1"/>
              <a:t>pH</a:t>
            </a:r>
            <a:r>
              <a:rPr lang="el-GR" sz="1400" dirty="0"/>
              <a:t>, πρέπει να βρείτε τη συγκέντρωση ισορροπίας του H3O+. Αντιμετωπίστε το πρόβλημα ως πρόβλημα </a:t>
            </a:r>
            <a:r>
              <a:rPr lang="el-GR" sz="1400" dirty="0" err="1"/>
              <a:t>pH</a:t>
            </a:r>
            <a:r>
              <a:rPr lang="el-GR" sz="1400" dirty="0"/>
              <a:t> ασθενούς οξέος με ένα μόνο </a:t>
            </a:r>
            <a:r>
              <a:rPr lang="el-GR" sz="1400" dirty="0" err="1"/>
              <a:t>ιονιζόμενο</a:t>
            </a:r>
            <a:r>
              <a:rPr lang="el-GR" sz="1400" dirty="0"/>
              <a:t> πρωτόνιο. Το δεύτερο πρωτόνιο συνεισφέρει αμελητέα ποσότητα στη συγκέντρωση του H3O+ και μπορεί να αγνοηθεί. Ακολουθήστε τη διαδικασία από το Παράδειγμα 16.6, που φαίνεται σε συμπυκνωμένη μορφή εδώ. Χρησιμοποιήστε το Ka1 για </a:t>
            </a:r>
            <a:r>
              <a:rPr lang="el-GR" sz="1400" dirty="0" err="1"/>
              <a:t>ασκορβικό</a:t>
            </a:r>
            <a:r>
              <a:rPr lang="el-GR" sz="1400" dirty="0"/>
              <a:t> οξύ από τον Πίνακα 16.10.</a:t>
            </a:r>
            <a:endParaRPr lang="en-US" sz="1400" dirty="0"/>
          </a:p>
          <a:p>
            <a:pPr marL="0" indent="0"/>
            <a:endParaRPr lang="en-US" sz="1400" dirty="0"/>
          </a:p>
          <a:p>
            <a:pPr marL="0" indent="0"/>
            <a:endParaRPr lang="en-US" sz="1400" dirty="0"/>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b="4458"/>
          <a:stretch/>
        </p:blipFill>
        <p:spPr>
          <a:xfrm>
            <a:off x="5254906" y="1449475"/>
            <a:ext cx="3527144" cy="1393698"/>
          </a:xfrm>
          <a:prstGeom prst="rect">
            <a:avLst/>
          </a:prstGeom>
        </p:spPr>
      </p:pic>
      <p:sp>
        <p:nvSpPr>
          <p:cNvPr id="14" name="Text Box 4"/>
          <p:cNvSpPr txBox="1">
            <a:spLocks noChangeArrowheads="1"/>
          </p:cNvSpPr>
          <p:nvPr/>
        </p:nvSpPr>
        <p:spPr bwMode="auto">
          <a:xfrm>
            <a:off x="304799" y="5705789"/>
            <a:ext cx="8721969"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763" indent="-4763">
              <a:defRPr sz="1600">
                <a:solidFill>
                  <a:schemeClr val="tx1"/>
                </a:solidFill>
                <a:latin typeface="Times New Roman" pitchFamily="18" charset="0"/>
                <a:ea typeface="MS PGothic" pitchFamily="34" charset="-128"/>
              </a:defRPr>
            </a:lvl1pPr>
            <a:lvl2pPr marL="742950" indent="-285750">
              <a:defRPr sz="1600">
                <a:solidFill>
                  <a:schemeClr val="tx1"/>
                </a:solidFill>
                <a:latin typeface="Times New Roman" pitchFamily="18" charset="0"/>
                <a:ea typeface="MS PGothic" pitchFamily="34" charset="-128"/>
              </a:defRPr>
            </a:lvl2pPr>
            <a:lvl3pPr marL="1143000" indent="-228600">
              <a:defRPr sz="1600">
                <a:solidFill>
                  <a:schemeClr val="tx1"/>
                </a:solidFill>
                <a:latin typeface="Times New Roman" pitchFamily="18" charset="0"/>
                <a:ea typeface="MS PGothic" pitchFamily="34" charset="-128"/>
              </a:defRPr>
            </a:lvl3pPr>
            <a:lvl4pPr marL="1600200" indent="-228600">
              <a:defRPr sz="1600">
                <a:solidFill>
                  <a:schemeClr val="tx1"/>
                </a:solidFill>
                <a:latin typeface="Times New Roman" pitchFamily="18" charset="0"/>
                <a:ea typeface="MS PGothic" pitchFamily="34" charset="-128"/>
              </a:defRPr>
            </a:lvl4pPr>
            <a:lvl5pPr marL="2057400" indent="-228600">
              <a:defRPr sz="16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9pPr>
          </a:lstStyle>
          <a:p>
            <a:pPr>
              <a:defRPr/>
            </a:pPr>
            <a:r>
              <a:rPr lang="en-US" b="1" dirty="0">
                <a:solidFill>
                  <a:srgbClr val="0094C8"/>
                </a:solidFill>
                <a:latin typeface="Arial" pitchFamily="34" charset="0"/>
              </a:rPr>
              <a:t>For Practice 16.17</a:t>
            </a:r>
          </a:p>
          <a:p>
            <a:pPr>
              <a:defRPr/>
            </a:pPr>
            <a:r>
              <a:rPr lang="en-US" sz="1400" dirty="0"/>
              <a:t>Find the pH of a 0.050 M H</a:t>
            </a:r>
            <a:r>
              <a:rPr lang="en-US" sz="1400" baseline="-25000" dirty="0"/>
              <a:t>2</a:t>
            </a:r>
            <a:r>
              <a:rPr lang="en-US" sz="1400" dirty="0"/>
              <a:t>CO</a:t>
            </a:r>
            <a:r>
              <a:rPr lang="en-US" sz="1400" baseline="-25000" dirty="0"/>
              <a:t>3</a:t>
            </a:r>
            <a:r>
              <a:rPr lang="en-US" sz="1400" dirty="0"/>
              <a:t> solution.</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4906" y="2968863"/>
            <a:ext cx="2315028" cy="2667476"/>
          </a:xfrm>
          <a:prstGeom prst="rect">
            <a:avLst/>
          </a:prstGeom>
        </p:spPr>
      </p:pic>
    </p:spTree>
    <p:extLst>
      <p:ext uri="{BB962C8B-B14F-4D97-AF65-F5344CB8AC3E}">
        <p14:creationId xmlns:p14="http://schemas.microsoft.com/office/powerpoint/2010/main" val="84674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830997"/>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sz="2400" dirty="0">
                <a:solidFill>
                  <a:srgbClr val="0070C0"/>
                </a:solidFill>
                <a:ea typeface="+mj-ea"/>
                <a:cs typeface="Arial"/>
              </a:rPr>
              <a:t>Practice Problem: Finding the Concentration of Anions in a Weak Diprotic Acid</a:t>
            </a:r>
            <a:endParaRPr lang="en-US" altLang="en-US" sz="2800" dirty="0">
              <a:solidFill>
                <a:srgbClr val="0070C0"/>
              </a:solidFill>
              <a:ea typeface="+mj-ea"/>
              <a:cs typeface="Arial"/>
            </a:endParaRPr>
          </a:p>
        </p:txBody>
      </p:sp>
      <p:sp>
        <p:nvSpPr>
          <p:cNvPr id="15" name="Line 2"/>
          <p:cNvSpPr>
            <a:spLocks noChangeShapeType="1"/>
          </p:cNvSpPr>
          <p:nvPr/>
        </p:nvSpPr>
        <p:spPr bwMode="auto">
          <a:xfrm>
            <a:off x="315913" y="1860469"/>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 name="Rectangle 3"/>
          <p:cNvSpPr>
            <a:spLocks noChangeArrowheads="1"/>
          </p:cNvSpPr>
          <p:nvPr/>
        </p:nvSpPr>
        <p:spPr bwMode="auto">
          <a:xfrm>
            <a:off x="319088" y="970746"/>
            <a:ext cx="870768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tabLst>
                <a:tab pos="2001838" algn="l"/>
              </a:tabLst>
              <a:defRPr/>
            </a:pPr>
            <a:r>
              <a:rPr lang="en-US" sz="2000" b="1" dirty="0">
                <a:solidFill>
                  <a:srgbClr val="0094C8"/>
                </a:solidFill>
                <a:latin typeface="Arial" charset="0"/>
                <a:ea typeface="ＭＳ Ｐゴシック" charset="0"/>
                <a:cs typeface="ＭＳ Ｐゴシック" charset="0"/>
              </a:rPr>
              <a:t>Example 16.19</a:t>
            </a:r>
            <a:r>
              <a:rPr lang="en-US" sz="2000" b="1" dirty="0">
                <a:solidFill>
                  <a:srgbClr val="4C4BE5"/>
                </a:solidFill>
                <a:latin typeface="Arial" charset="0"/>
                <a:ea typeface="ＭＳ Ｐゴシック" charset="0"/>
                <a:cs typeface="ＭＳ Ｐゴシック" charset="0"/>
              </a:rPr>
              <a:t>	</a:t>
            </a:r>
            <a:r>
              <a:rPr lang="en-US" sz="2000" b="1" dirty="0">
                <a:latin typeface="Arial" charset="0"/>
                <a:ea typeface="ＭＳ Ｐゴシック" charset="0"/>
                <a:cs typeface="ＭＳ Ｐゴシック" charset="0"/>
              </a:rPr>
              <a:t>Finding the Concentration of the Anions for a Weak 	Diprotic Acid Solution</a:t>
            </a:r>
          </a:p>
        </p:txBody>
      </p:sp>
      <p:sp>
        <p:nvSpPr>
          <p:cNvPr id="18" name="Line 7"/>
          <p:cNvSpPr>
            <a:spLocks noChangeShapeType="1"/>
          </p:cNvSpPr>
          <p:nvPr/>
        </p:nvSpPr>
        <p:spPr bwMode="auto">
          <a:xfrm>
            <a:off x="304800" y="742946"/>
            <a:ext cx="0" cy="5763214"/>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9" name="Text Box 8"/>
          <p:cNvSpPr txBox="1">
            <a:spLocks noChangeArrowheads="1"/>
          </p:cNvSpPr>
          <p:nvPr/>
        </p:nvSpPr>
        <p:spPr bwMode="auto">
          <a:xfrm>
            <a:off x="323850" y="1469105"/>
            <a:ext cx="8458200" cy="323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228600" indent="-228600">
              <a:defRPr/>
            </a:pPr>
            <a:r>
              <a:rPr lang="en-US" sz="1400" dirty="0"/>
              <a:t>Find the [C</a:t>
            </a:r>
            <a:r>
              <a:rPr lang="en-US" sz="1400" baseline="-25000" dirty="0"/>
              <a:t>6</a:t>
            </a:r>
            <a:r>
              <a:rPr lang="en-US" sz="1400" dirty="0"/>
              <a:t>H</a:t>
            </a:r>
            <a:r>
              <a:rPr lang="en-US" sz="1400" baseline="-25000" dirty="0"/>
              <a:t>6</a:t>
            </a:r>
            <a:r>
              <a:rPr lang="en-US" sz="1400" dirty="0"/>
              <a:t>O</a:t>
            </a:r>
            <a:r>
              <a:rPr lang="en-US" sz="1400" baseline="-25000" dirty="0"/>
              <a:t>6</a:t>
            </a:r>
            <a:r>
              <a:rPr lang="en-US" sz="1400" baseline="30000" dirty="0"/>
              <a:t>2–</a:t>
            </a:r>
            <a:r>
              <a:rPr lang="en-US" sz="1400" dirty="0"/>
              <a:t>] of the 0.100 M ascorbic acid (H</a:t>
            </a:r>
            <a:r>
              <a:rPr lang="en-US" sz="1400" baseline="-25000" dirty="0"/>
              <a:t>2</a:t>
            </a:r>
            <a:r>
              <a:rPr lang="en-US" sz="1400" dirty="0"/>
              <a:t>C</a:t>
            </a:r>
            <a:r>
              <a:rPr lang="en-US" sz="1400" baseline="-25000" dirty="0"/>
              <a:t>6</a:t>
            </a:r>
            <a:r>
              <a:rPr lang="en-US" sz="1400" dirty="0"/>
              <a:t>H</a:t>
            </a:r>
            <a:r>
              <a:rPr lang="en-US" sz="1400" baseline="-25000" dirty="0"/>
              <a:t>6</a:t>
            </a:r>
            <a:r>
              <a:rPr lang="en-US" sz="1400" dirty="0"/>
              <a:t>O</a:t>
            </a:r>
            <a:r>
              <a:rPr lang="en-US" sz="1400" baseline="-25000" dirty="0"/>
              <a:t>6</a:t>
            </a:r>
            <a:r>
              <a:rPr lang="en-US" sz="1400" dirty="0"/>
              <a:t>) solution in Example 16.17.</a:t>
            </a:r>
          </a:p>
        </p:txBody>
      </p:sp>
      <p:sp>
        <p:nvSpPr>
          <p:cNvPr id="20" name="Line 9"/>
          <p:cNvSpPr>
            <a:spLocks noChangeShapeType="1"/>
          </p:cNvSpPr>
          <p:nvPr/>
        </p:nvSpPr>
        <p:spPr bwMode="auto">
          <a:xfrm>
            <a:off x="304800" y="761997"/>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1" name="Line 10"/>
          <p:cNvSpPr>
            <a:spLocks noChangeShapeType="1"/>
          </p:cNvSpPr>
          <p:nvPr/>
        </p:nvSpPr>
        <p:spPr bwMode="auto">
          <a:xfrm>
            <a:off x="294481" y="6506160"/>
            <a:ext cx="459581"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2" name="Text Box 5"/>
          <p:cNvSpPr txBox="1">
            <a:spLocks noChangeArrowheads="1"/>
          </p:cNvSpPr>
          <p:nvPr/>
        </p:nvSpPr>
        <p:spPr bwMode="auto">
          <a:xfrm>
            <a:off x="320676" y="1872045"/>
            <a:ext cx="4066129" cy="3113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0" indent="0">
              <a:defRPr/>
            </a:pPr>
            <a:r>
              <a:rPr lang="en-US" b="1" dirty="0">
                <a:solidFill>
                  <a:srgbClr val="0094C8"/>
                </a:solidFill>
                <a:latin typeface="Arial" charset="0"/>
                <a:ea typeface="ＭＳ Ｐゴシック" charset="0"/>
                <a:cs typeface="ＭＳ Ｐゴシック" charset="0"/>
              </a:rPr>
              <a:t>Solution</a:t>
            </a:r>
          </a:p>
          <a:p>
            <a:pPr marL="0" indent="0"/>
            <a:r>
              <a:rPr lang="en-US" sz="1400" dirty="0"/>
              <a:t>To find the [C</a:t>
            </a:r>
            <a:r>
              <a:rPr lang="en-US" sz="1400" baseline="-25000" dirty="0"/>
              <a:t>6</a:t>
            </a:r>
            <a:r>
              <a:rPr lang="en-US" sz="1400" dirty="0"/>
              <a:t>H</a:t>
            </a:r>
            <a:r>
              <a:rPr lang="en-US" sz="1400" baseline="-25000" dirty="0"/>
              <a:t>6</a:t>
            </a:r>
            <a:r>
              <a:rPr lang="en-US" sz="1400" dirty="0"/>
              <a:t>O</a:t>
            </a:r>
            <a:r>
              <a:rPr lang="en-US" sz="1400" baseline="-25000" dirty="0"/>
              <a:t>6</a:t>
            </a:r>
            <a:r>
              <a:rPr lang="en-US" sz="1400" baseline="30000" dirty="0"/>
              <a:t>2–</a:t>
            </a:r>
            <a:r>
              <a:rPr lang="en-US" sz="1400" dirty="0"/>
              <a:t>], use the concentrations of [HC</a:t>
            </a:r>
            <a:r>
              <a:rPr lang="en-US" sz="1400" baseline="-25000" dirty="0"/>
              <a:t>6</a:t>
            </a:r>
            <a:r>
              <a:rPr lang="en-US" sz="1400" dirty="0"/>
              <a:t>H</a:t>
            </a:r>
            <a:r>
              <a:rPr lang="en-US" sz="1400" baseline="-25000" dirty="0"/>
              <a:t>6</a:t>
            </a:r>
            <a:r>
              <a:rPr lang="en-US" sz="1400" dirty="0"/>
              <a:t>O</a:t>
            </a:r>
            <a:r>
              <a:rPr lang="en-US" sz="1400" baseline="-25000" dirty="0"/>
              <a:t>6</a:t>
            </a:r>
            <a:r>
              <a:rPr lang="en-US" sz="1400" baseline="30000" dirty="0"/>
              <a:t>–</a:t>
            </a:r>
            <a:r>
              <a:rPr lang="en-US" sz="1400" dirty="0"/>
              <a:t>] and H</a:t>
            </a:r>
            <a:r>
              <a:rPr lang="en-US" sz="1400" baseline="-25000" dirty="0"/>
              <a:t>3</a:t>
            </a:r>
            <a:r>
              <a:rPr lang="en-US" sz="1400" dirty="0"/>
              <a:t>O</a:t>
            </a:r>
            <a:r>
              <a:rPr lang="en-US" sz="1400" baseline="30000" dirty="0"/>
              <a:t>+</a:t>
            </a:r>
            <a:r>
              <a:rPr lang="en-US" sz="1400" dirty="0"/>
              <a:t> produced by the first ionization step (as calculated in Example 16.17) as the initial concentrations for the second step. Because of the 1:1 stoichiometry, [HC</a:t>
            </a:r>
            <a:r>
              <a:rPr lang="en-US" sz="1400" baseline="-25000" dirty="0"/>
              <a:t>6</a:t>
            </a:r>
            <a:r>
              <a:rPr lang="en-US" sz="1400" dirty="0"/>
              <a:t>H</a:t>
            </a:r>
            <a:r>
              <a:rPr lang="en-US" sz="1400" baseline="-25000" dirty="0"/>
              <a:t>6</a:t>
            </a:r>
            <a:r>
              <a:rPr lang="en-US" sz="1400" dirty="0"/>
              <a:t>O</a:t>
            </a:r>
            <a:r>
              <a:rPr lang="en-US" sz="1400" baseline="-25000" dirty="0"/>
              <a:t>6</a:t>
            </a:r>
            <a:r>
              <a:rPr lang="en-US" sz="1400" baseline="30000" dirty="0"/>
              <a:t>–</a:t>
            </a:r>
            <a:r>
              <a:rPr lang="en-US" sz="1400" dirty="0"/>
              <a:t>] = [H</a:t>
            </a:r>
            <a:r>
              <a:rPr lang="en-US" sz="1400" baseline="-25000" dirty="0"/>
              <a:t>3</a:t>
            </a:r>
            <a:r>
              <a:rPr lang="en-US" sz="1400" dirty="0"/>
              <a:t>O</a:t>
            </a:r>
            <a:r>
              <a:rPr lang="en-US" sz="1400" baseline="30000" dirty="0"/>
              <a:t>+</a:t>
            </a:r>
            <a:r>
              <a:rPr lang="en-US" sz="1400" dirty="0"/>
              <a:t>]. Then solve an equilibrium problem for the second step similar to that of Example 16.6, shown in condensed form here. Use </a:t>
            </a:r>
            <a:r>
              <a:rPr lang="pt-BR" sz="1400" i="1" dirty="0"/>
              <a:t>K</a:t>
            </a:r>
            <a:r>
              <a:rPr lang="pt-BR" sz="1400" baseline="-25000" dirty="0"/>
              <a:t>a</a:t>
            </a:r>
            <a:r>
              <a:rPr lang="en-US" sz="1400" baseline="-50000" dirty="0"/>
              <a:t>2 </a:t>
            </a:r>
            <a:r>
              <a:rPr lang="en-US" sz="1400" dirty="0"/>
              <a:t>for ascorbic acid from Table 16.10.</a:t>
            </a:r>
          </a:p>
        </p:txBody>
      </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b="4358"/>
          <a:stretch/>
        </p:blipFill>
        <p:spPr>
          <a:xfrm>
            <a:off x="4672928" y="2056183"/>
            <a:ext cx="4250913" cy="1632068"/>
          </a:xfrm>
          <a:prstGeom prst="rect">
            <a:avLst/>
          </a:prstGeom>
        </p:spPr>
      </p:pic>
      <p:sp>
        <p:nvSpPr>
          <p:cNvPr id="24" name="TextBox 23"/>
          <p:cNvSpPr txBox="1"/>
          <p:nvPr/>
        </p:nvSpPr>
        <p:spPr>
          <a:xfrm>
            <a:off x="4672928" y="5708565"/>
            <a:ext cx="3540368" cy="738664"/>
          </a:xfrm>
          <a:prstGeom prst="rect">
            <a:avLst/>
          </a:prstGeom>
          <a:noFill/>
        </p:spPr>
        <p:txBody>
          <a:bodyPr wrap="square" rtlCol="0">
            <a:spAutoFit/>
          </a:bodyPr>
          <a:lstStyle/>
          <a:p>
            <a:r>
              <a:rPr lang="en-US" sz="1400" dirty="0"/>
              <a:t>Since </a:t>
            </a:r>
            <a:r>
              <a:rPr lang="en-US" sz="1400" i="1" dirty="0"/>
              <a:t>x</a:t>
            </a:r>
            <a:r>
              <a:rPr lang="en-US" sz="1400" dirty="0"/>
              <a:t> is much smaller than 2.8 × 10</a:t>
            </a:r>
            <a:r>
              <a:rPr lang="en-US" sz="1400" baseline="30000" dirty="0"/>
              <a:t>–3</a:t>
            </a:r>
            <a:r>
              <a:rPr lang="en-US" sz="1400" dirty="0"/>
              <a:t>, the </a:t>
            </a:r>
            <a:r>
              <a:rPr lang="en-US" sz="1400" i="1" dirty="0"/>
              <a:t>x is small </a:t>
            </a:r>
            <a:r>
              <a:rPr lang="en-US" sz="1400" dirty="0"/>
              <a:t>approximation is valid. Therefore, [C</a:t>
            </a:r>
            <a:r>
              <a:rPr lang="en-US" sz="1400" baseline="-25000" dirty="0"/>
              <a:t>6</a:t>
            </a:r>
            <a:r>
              <a:rPr lang="en-US" sz="1400" dirty="0"/>
              <a:t>H</a:t>
            </a:r>
            <a:r>
              <a:rPr lang="en-US" sz="1400" baseline="-25000" dirty="0"/>
              <a:t>6</a:t>
            </a:r>
            <a:r>
              <a:rPr lang="en-US" sz="1400" dirty="0"/>
              <a:t>O</a:t>
            </a:r>
            <a:r>
              <a:rPr lang="en-US" sz="1400" baseline="-25000" dirty="0"/>
              <a:t>6</a:t>
            </a:r>
            <a:r>
              <a:rPr lang="en-US" sz="1400" baseline="30000" dirty="0"/>
              <a:t>2–</a:t>
            </a:r>
            <a:r>
              <a:rPr lang="en-US" sz="1400" dirty="0"/>
              <a:t>] = 1.6 × 10</a:t>
            </a:r>
            <a:r>
              <a:rPr lang="en-US" sz="1400" baseline="30000" dirty="0"/>
              <a:t>–12</a:t>
            </a:r>
            <a:r>
              <a:rPr lang="en-US" sz="1400" dirty="0"/>
              <a:t> M.</a:t>
            </a:r>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5528" y="4017725"/>
            <a:ext cx="2348214" cy="1644540"/>
          </a:xfrm>
          <a:prstGeom prst="rect">
            <a:avLst/>
          </a:prstGeom>
        </p:spPr>
      </p:pic>
    </p:spTree>
    <p:extLst>
      <p:ext uri="{BB962C8B-B14F-4D97-AF65-F5344CB8AC3E}">
        <p14:creationId xmlns:p14="http://schemas.microsoft.com/office/powerpoint/2010/main" val="75840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830997"/>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sz="2400" dirty="0">
                <a:solidFill>
                  <a:srgbClr val="0070C0"/>
                </a:solidFill>
                <a:ea typeface="+mj-ea"/>
                <a:cs typeface="Arial"/>
              </a:rPr>
              <a:t>Practice Problem: Finding the Concentration of Anions in a Weak Diprotic Acid</a:t>
            </a:r>
            <a:endParaRPr lang="en-US" altLang="en-US" sz="2800" dirty="0">
              <a:solidFill>
                <a:srgbClr val="0070C0"/>
              </a:solidFill>
              <a:ea typeface="+mj-ea"/>
              <a:cs typeface="Arial"/>
            </a:endParaRPr>
          </a:p>
        </p:txBody>
      </p:sp>
      <p:sp>
        <p:nvSpPr>
          <p:cNvPr id="13" name="Line 2"/>
          <p:cNvSpPr>
            <a:spLocks noChangeShapeType="1"/>
          </p:cNvSpPr>
          <p:nvPr/>
        </p:nvSpPr>
        <p:spPr bwMode="auto">
          <a:xfrm>
            <a:off x="315913" y="1860469"/>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 name="Rectangle 3"/>
          <p:cNvSpPr>
            <a:spLocks noChangeArrowheads="1"/>
          </p:cNvSpPr>
          <p:nvPr/>
        </p:nvSpPr>
        <p:spPr bwMode="auto">
          <a:xfrm>
            <a:off x="319088" y="970746"/>
            <a:ext cx="870768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tabLst>
                <a:tab pos="2001838" algn="l"/>
              </a:tabLst>
              <a:defRPr/>
            </a:pPr>
            <a:r>
              <a:rPr lang="en-US" sz="2000" b="1" dirty="0">
                <a:solidFill>
                  <a:srgbClr val="0094C8"/>
                </a:solidFill>
                <a:latin typeface="Arial" charset="0"/>
                <a:ea typeface="ＭＳ Ｐゴシック" charset="0"/>
                <a:cs typeface="ＭＳ Ｐゴシック" charset="0"/>
              </a:rPr>
              <a:t>Example 16.19</a:t>
            </a:r>
            <a:r>
              <a:rPr lang="en-US" sz="2000" b="1" dirty="0">
                <a:solidFill>
                  <a:srgbClr val="4C4BE5"/>
                </a:solidFill>
                <a:latin typeface="Arial" charset="0"/>
                <a:ea typeface="ＭＳ Ｐゴシック" charset="0"/>
                <a:cs typeface="ＭＳ Ｐゴシック" charset="0"/>
              </a:rPr>
              <a:t>	</a:t>
            </a:r>
            <a:r>
              <a:rPr lang="en-US" sz="2000" b="1" dirty="0">
                <a:latin typeface="Arial" charset="0"/>
                <a:ea typeface="ＭＳ Ｐゴシック" charset="0"/>
                <a:cs typeface="ＭＳ Ｐゴシック" charset="0"/>
              </a:rPr>
              <a:t>Finding the Concentration of the Anions for a Weak 	Diprotic Acid Solution</a:t>
            </a:r>
          </a:p>
        </p:txBody>
      </p:sp>
      <p:sp>
        <p:nvSpPr>
          <p:cNvPr id="16" name="Line 7"/>
          <p:cNvSpPr>
            <a:spLocks noChangeShapeType="1"/>
          </p:cNvSpPr>
          <p:nvPr/>
        </p:nvSpPr>
        <p:spPr bwMode="auto">
          <a:xfrm>
            <a:off x="304800" y="742946"/>
            <a:ext cx="0" cy="5655889"/>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6" name="Text Box 8"/>
          <p:cNvSpPr txBox="1">
            <a:spLocks noChangeArrowheads="1"/>
          </p:cNvSpPr>
          <p:nvPr/>
        </p:nvSpPr>
        <p:spPr bwMode="auto">
          <a:xfrm>
            <a:off x="323850" y="1469105"/>
            <a:ext cx="8458200" cy="323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marL="228600" indent="-228600">
              <a:defRPr/>
            </a:pPr>
            <a:r>
              <a:rPr lang="en-US" sz="1400" dirty="0"/>
              <a:t>Continued</a:t>
            </a:r>
          </a:p>
        </p:txBody>
      </p:sp>
      <p:sp>
        <p:nvSpPr>
          <p:cNvPr id="27" name="Line 9"/>
          <p:cNvSpPr>
            <a:spLocks noChangeShapeType="1"/>
          </p:cNvSpPr>
          <p:nvPr/>
        </p:nvSpPr>
        <p:spPr bwMode="auto">
          <a:xfrm>
            <a:off x="304800" y="761997"/>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8" name="Line 10"/>
          <p:cNvSpPr>
            <a:spLocks noChangeShapeType="1"/>
          </p:cNvSpPr>
          <p:nvPr/>
        </p:nvSpPr>
        <p:spPr bwMode="auto">
          <a:xfrm>
            <a:off x="294481" y="6398835"/>
            <a:ext cx="459581"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9" name="Text Box 4"/>
          <p:cNvSpPr txBox="1">
            <a:spLocks noChangeArrowheads="1"/>
          </p:cNvSpPr>
          <p:nvPr/>
        </p:nvSpPr>
        <p:spPr bwMode="auto">
          <a:xfrm>
            <a:off x="304799" y="5798833"/>
            <a:ext cx="8721969"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763" indent="-4763">
              <a:defRPr sz="1600">
                <a:solidFill>
                  <a:schemeClr val="tx1"/>
                </a:solidFill>
                <a:latin typeface="Times New Roman" pitchFamily="18" charset="0"/>
                <a:ea typeface="MS PGothic" pitchFamily="34" charset="-128"/>
              </a:defRPr>
            </a:lvl1pPr>
            <a:lvl2pPr marL="742950" indent="-285750">
              <a:defRPr sz="1600">
                <a:solidFill>
                  <a:schemeClr val="tx1"/>
                </a:solidFill>
                <a:latin typeface="Times New Roman" pitchFamily="18" charset="0"/>
                <a:ea typeface="MS PGothic" pitchFamily="34" charset="-128"/>
              </a:defRPr>
            </a:lvl2pPr>
            <a:lvl3pPr marL="1143000" indent="-228600">
              <a:defRPr sz="1600">
                <a:solidFill>
                  <a:schemeClr val="tx1"/>
                </a:solidFill>
                <a:latin typeface="Times New Roman" pitchFamily="18" charset="0"/>
                <a:ea typeface="MS PGothic" pitchFamily="34" charset="-128"/>
              </a:defRPr>
            </a:lvl3pPr>
            <a:lvl4pPr marL="1600200" indent="-228600">
              <a:defRPr sz="1600">
                <a:solidFill>
                  <a:schemeClr val="tx1"/>
                </a:solidFill>
                <a:latin typeface="Times New Roman" pitchFamily="18" charset="0"/>
                <a:ea typeface="MS PGothic" pitchFamily="34" charset="-128"/>
              </a:defRPr>
            </a:lvl4pPr>
            <a:lvl5pPr marL="2057400" indent="-228600">
              <a:defRPr sz="16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9pPr>
          </a:lstStyle>
          <a:p>
            <a:pPr>
              <a:defRPr/>
            </a:pPr>
            <a:r>
              <a:rPr lang="en-US" b="1" dirty="0">
                <a:solidFill>
                  <a:srgbClr val="0094C8"/>
                </a:solidFill>
                <a:latin typeface="Arial" pitchFamily="34" charset="0"/>
              </a:rPr>
              <a:t>For Practice 16.19</a:t>
            </a:r>
          </a:p>
          <a:p>
            <a:pPr>
              <a:defRPr/>
            </a:pPr>
            <a:r>
              <a:rPr lang="en-US" sz="1400" dirty="0"/>
              <a:t>Find the [CO</a:t>
            </a:r>
            <a:r>
              <a:rPr lang="en-US" sz="1400" baseline="-25000" dirty="0"/>
              <a:t>3</a:t>
            </a:r>
            <a:r>
              <a:rPr lang="en-US" sz="1400" baseline="30000" dirty="0"/>
              <a:t>2–</a:t>
            </a:r>
            <a:r>
              <a:rPr lang="en-US" sz="1400" dirty="0"/>
              <a:t>] of the 0.050 M carbonic acid (H</a:t>
            </a:r>
            <a:r>
              <a:rPr lang="en-US" sz="1400" baseline="-25000" dirty="0"/>
              <a:t>2</a:t>
            </a:r>
            <a:r>
              <a:rPr lang="en-US" sz="1400" dirty="0"/>
              <a:t>CO</a:t>
            </a:r>
            <a:r>
              <a:rPr lang="en-US" sz="1400" baseline="-25000" dirty="0"/>
              <a:t>3</a:t>
            </a:r>
            <a:r>
              <a:rPr lang="en-US" sz="1400" dirty="0"/>
              <a:t>) solution in For Practice 16.17.</a:t>
            </a:r>
          </a:p>
        </p:txBody>
      </p:sp>
      <p:pic>
        <p:nvPicPr>
          <p:cNvPr id="30" name="Picture 29"/>
          <p:cNvPicPr>
            <a:picLocks noChangeAspect="1"/>
          </p:cNvPicPr>
          <p:nvPr/>
        </p:nvPicPr>
        <p:blipFill rotWithShape="1">
          <a:blip r:embed="rId3" cstate="print">
            <a:extLst>
              <a:ext uri="{28A0092B-C50C-407E-A947-70E740481C1C}">
                <a14:useLocalDpi xmlns:a14="http://schemas.microsoft.com/office/drawing/2010/main" val="0"/>
              </a:ext>
            </a:extLst>
          </a:blip>
          <a:srcRect b="2325"/>
          <a:stretch/>
        </p:blipFill>
        <p:spPr>
          <a:xfrm>
            <a:off x="3027172" y="1939742"/>
            <a:ext cx="3051556" cy="3769395"/>
          </a:xfrm>
          <a:prstGeom prst="rect">
            <a:avLst/>
          </a:prstGeom>
        </p:spPr>
      </p:pic>
    </p:spTree>
    <p:extLst>
      <p:ext uri="{BB962C8B-B14F-4D97-AF65-F5344CB8AC3E}">
        <p14:creationId xmlns:p14="http://schemas.microsoft.com/office/powerpoint/2010/main" val="149180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dirty="0">
                <a:solidFill>
                  <a:srgbClr val="0070C0"/>
                </a:solidFill>
                <a:cs typeface="Arial" pitchFamily="34" charset="0"/>
              </a:rPr>
              <a:t>Arrhenius Acid–Base Reactions</a:t>
            </a:r>
            <a:endParaRPr lang="en-US" dirty="0">
              <a:solidFill>
                <a:srgbClr val="0070C0"/>
              </a:solidFill>
              <a:ea typeface="ヒラギノ角ゴ Pro W3" pitchFamily="127" charset="-128"/>
              <a:cs typeface="Arial" pitchFamily="34" charset="0"/>
            </a:endParaRPr>
          </a:p>
        </p:txBody>
      </p:sp>
      <p:sp>
        <p:nvSpPr>
          <p:cNvPr id="6" name="Rectangle 3"/>
          <p:cNvSpPr>
            <a:spLocks noGrp="1" noChangeArrowheads="1"/>
          </p:cNvSpPr>
          <p:nvPr>
            <p:ph idx="1"/>
          </p:nvPr>
        </p:nvSpPr>
        <p:spPr>
          <a:xfrm>
            <a:off x="346736" y="796529"/>
            <a:ext cx="8410402" cy="5964710"/>
          </a:xfrm>
        </p:spPr>
        <p:txBody>
          <a:bodyPr/>
          <a:lstStyle/>
          <a:p>
            <a:pPr eaLnBrk="1" hangingPunct="1"/>
            <a:r>
              <a:rPr lang="en-US" altLang="en-US" sz="2400" dirty="0"/>
              <a:t>The </a:t>
            </a:r>
            <a:r>
              <a:rPr lang="en-US" altLang="en-US" sz="2400" dirty="0">
                <a:solidFill>
                  <a:srgbClr val="C00000"/>
                </a:solidFill>
              </a:rPr>
              <a:t>H</a:t>
            </a:r>
            <a:r>
              <a:rPr lang="en-US" altLang="en-US" sz="2400" baseline="30000" dirty="0">
                <a:solidFill>
                  <a:srgbClr val="C00000"/>
                </a:solidFill>
              </a:rPr>
              <a:t>+</a:t>
            </a:r>
            <a:r>
              <a:rPr lang="en-US" altLang="en-US" sz="2400" dirty="0"/>
              <a:t> ions from the acid combine with the </a:t>
            </a:r>
            <a:r>
              <a:rPr lang="en-US" altLang="en-US" sz="2400" dirty="0">
                <a:solidFill>
                  <a:srgbClr val="3333CC"/>
                </a:solidFill>
              </a:rPr>
              <a:t>OH</a:t>
            </a:r>
            <a:r>
              <a:rPr lang="en-US" altLang="en-US" sz="2400" baseline="30000" dirty="0">
                <a:solidFill>
                  <a:srgbClr val="3333CC"/>
                </a:solidFill>
                <a:cs typeface="Arial" pitchFamily="34" charset="0"/>
              </a:rPr>
              <a:t>−</a:t>
            </a:r>
            <a:r>
              <a:rPr lang="en-US" altLang="en-US" sz="2400" dirty="0"/>
              <a:t> ions from the base to make a molecule of H</a:t>
            </a:r>
            <a:r>
              <a:rPr lang="en-US" altLang="en-US" sz="2400" baseline="-25000" dirty="0"/>
              <a:t>2</a:t>
            </a:r>
            <a:r>
              <a:rPr lang="en-US" altLang="en-US" sz="2400" dirty="0"/>
              <a:t>O.</a:t>
            </a:r>
          </a:p>
          <a:p>
            <a:pPr lvl="1" eaLnBrk="1" hangingPunct="1"/>
            <a:r>
              <a:rPr lang="en-US" altLang="en-US" sz="2200" dirty="0"/>
              <a:t>Think of H</a:t>
            </a:r>
            <a:r>
              <a:rPr lang="en-US" altLang="en-US" sz="2200" baseline="-25000" dirty="0"/>
              <a:t>2</a:t>
            </a:r>
            <a:r>
              <a:rPr lang="en-US" altLang="en-US" sz="2200" dirty="0"/>
              <a:t>O as </a:t>
            </a:r>
            <a:r>
              <a:rPr lang="en-US" altLang="en-US" sz="2200" dirty="0">
                <a:solidFill>
                  <a:srgbClr val="C00000"/>
                </a:solidFill>
              </a:rPr>
              <a:t>H</a:t>
            </a:r>
            <a:r>
              <a:rPr lang="en-US" altLang="en-US" sz="2200" dirty="0"/>
              <a:t>—</a:t>
            </a:r>
            <a:r>
              <a:rPr lang="en-US" altLang="en-US" sz="2200" dirty="0">
                <a:solidFill>
                  <a:srgbClr val="3333CC"/>
                </a:solidFill>
              </a:rPr>
              <a:t>OH</a:t>
            </a:r>
            <a:r>
              <a:rPr lang="en-US" altLang="en-US" sz="2200" dirty="0"/>
              <a:t>.</a:t>
            </a:r>
          </a:p>
          <a:p>
            <a:pPr eaLnBrk="1" hangingPunct="1"/>
            <a:endParaRPr lang="en-US" altLang="en-US" sz="2400" dirty="0"/>
          </a:p>
          <a:p>
            <a:pPr eaLnBrk="1" hangingPunct="1"/>
            <a:r>
              <a:rPr lang="en-US" altLang="en-US" sz="2400" dirty="0"/>
              <a:t>In a neutralization reaction, the cation from the base (e.g., Na</a:t>
            </a:r>
            <a:r>
              <a:rPr lang="en-US" altLang="en-US" sz="2400" baseline="30000" dirty="0"/>
              <a:t>+</a:t>
            </a:r>
            <a:r>
              <a:rPr lang="en-US" altLang="en-US" sz="2400" dirty="0"/>
              <a:t> ion from </a:t>
            </a:r>
            <a:r>
              <a:rPr lang="en-US" altLang="en-US" sz="2400" dirty="0" err="1"/>
              <a:t>NaOH</a:t>
            </a:r>
            <a:r>
              <a:rPr lang="en-US" altLang="en-US" sz="2400" dirty="0"/>
              <a:t>) combines with the anion (e.g., Cl</a:t>
            </a:r>
            <a:r>
              <a:rPr lang="en-US" altLang="en-US" sz="2400" baseline="30000" dirty="0"/>
              <a:t>–</a:t>
            </a:r>
            <a:r>
              <a:rPr lang="en-US" altLang="en-US" sz="2400" dirty="0"/>
              <a:t> ion from </a:t>
            </a:r>
            <a:r>
              <a:rPr lang="en-US" altLang="en-US" sz="2400" dirty="0" err="1"/>
              <a:t>HCl</a:t>
            </a:r>
            <a:r>
              <a:rPr lang="en-US" altLang="en-US" sz="2400" dirty="0"/>
              <a:t>) from the acid to make a salt compound.</a:t>
            </a:r>
          </a:p>
          <a:p>
            <a:pPr eaLnBrk="1" hangingPunct="1"/>
            <a:endParaRPr lang="en-US" altLang="en-US" sz="2400" dirty="0">
              <a:solidFill>
                <a:schemeClr val="accent2"/>
              </a:solidFill>
            </a:endParaRPr>
          </a:p>
          <a:p>
            <a:pPr algn="ctr" eaLnBrk="1" hangingPunct="1">
              <a:buFontTx/>
              <a:buNone/>
            </a:pPr>
            <a:r>
              <a:rPr lang="en-US" altLang="en-US" sz="2400" i="1" dirty="0"/>
              <a:t>acid + base </a:t>
            </a:r>
            <a:r>
              <a:rPr lang="en-US" altLang="en-US" sz="2400" i="1" dirty="0">
                <a:ea typeface="Lucida Grande" pitchFamily="1" charset="0"/>
                <a:cs typeface="Lucida Grande" pitchFamily="1" charset="0"/>
              </a:rPr>
              <a:t>→</a:t>
            </a:r>
            <a:r>
              <a:rPr lang="en-US" altLang="en-US" sz="2400" i="1" dirty="0"/>
              <a:t> salt + water</a:t>
            </a:r>
          </a:p>
          <a:p>
            <a:pPr eaLnBrk="1" hangingPunct="1"/>
            <a:r>
              <a:rPr lang="en-US" altLang="en-US" sz="2400" dirty="0"/>
              <a:t>Example: </a:t>
            </a:r>
            <a:endParaRPr lang="en-US" altLang="en-US" sz="2400" dirty="0">
              <a:solidFill>
                <a:schemeClr val="accent2"/>
              </a:solidFill>
            </a:endParaRPr>
          </a:p>
          <a:p>
            <a:pPr algn="ctr" eaLnBrk="1" hangingPunct="1">
              <a:buFontTx/>
              <a:buNone/>
            </a:pPr>
            <a:r>
              <a:rPr lang="en-US" altLang="en-US" sz="2400" dirty="0" err="1"/>
              <a:t>HCl</a:t>
            </a:r>
            <a:r>
              <a:rPr lang="en-US" altLang="en-US" sz="2400" dirty="0"/>
              <a:t>(</a:t>
            </a:r>
            <a:r>
              <a:rPr lang="en-US" altLang="en-US" sz="2400" i="1" dirty="0" err="1"/>
              <a:t>aq</a:t>
            </a:r>
            <a:r>
              <a:rPr lang="en-US" altLang="en-US" sz="2400" dirty="0"/>
              <a:t>) + </a:t>
            </a:r>
            <a:r>
              <a:rPr lang="en-US" altLang="en-US" sz="2400" dirty="0" err="1"/>
              <a:t>NaOH</a:t>
            </a:r>
            <a:r>
              <a:rPr lang="en-US" altLang="en-US" sz="2400" dirty="0"/>
              <a:t>(</a:t>
            </a:r>
            <a:r>
              <a:rPr lang="en-US" altLang="en-US" sz="2400" i="1" dirty="0" err="1"/>
              <a:t>aq</a:t>
            </a:r>
            <a:r>
              <a:rPr lang="en-US" altLang="en-US" sz="2400" dirty="0"/>
              <a:t>) </a:t>
            </a:r>
            <a:r>
              <a:rPr lang="en-US" altLang="en-US" sz="2400" dirty="0">
                <a:ea typeface="Lucida Grande" pitchFamily="1" charset="0"/>
                <a:cs typeface="Lucida Grande" pitchFamily="1" charset="0"/>
              </a:rPr>
              <a:t>→</a:t>
            </a:r>
            <a:r>
              <a:rPr lang="en-US" altLang="en-US" sz="2400" dirty="0"/>
              <a:t> </a:t>
            </a:r>
            <a:r>
              <a:rPr lang="en-US" altLang="en-US" sz="2400" dirty="0" err="1"/>
              <a:t>NaCl</a:t>
            </a:r>
            <a:r>
              <a:rPr lang="en-US" altLang="en-US" sz="2400" dirty="0"/>
              <a:t>(</a:t>
            </a:r>
            <a:r>
              <a:rPr lang="en-US" altLang="en-US" sz="2400" i="1" dirty="0" err="1"/>
              <a:t>aq</a:t>
            </a:r>
            <a:r>
              <a:rPr lang="en-US" altLang="en-US" sz="2400" dirty="0"/>
              <a:t>) + H</a:t>
            </a:r>
            <a:r>
              <a:rPr lang="en-US" altLang="en-US" sz="2400" baseline="-25000" dirty="0"/>
              <a:t>2</a:t>
            </a:r>
            <a:r>
              <a:rPr lang="en-US" altLang="en-US" sz="2400" dirty="0"/>
              <a:t>O(</a:t>
            </a:r>
            <a:r>
              <a:rPr lang="en-US" altLang="en-US" sz="2400" i="1" dirty="0"/>
              <a:t>l</a:t>
            </a:r>
            <a:r>
              <a:rPr lang="en-US" altLang="en-US" sz="2400" dirty="0"/>
              <a:t>)</a:t>
            </a:r>
          </a:p>
          <a:p>
            <a:pPr eaLnBrk="1" hangingPunct="1">
              <a:buFontTx/>
              <a:buNone/>
            </a:pPr>
            <a:r>
              <a:rPr lang="en-US" altLang="en-US" sz="2400" dirty="0"/>
              <a:t>                (acid)        (base)            (salt)        (water) </a:t>
            </a:r>
          </a:p>
          <a:p>
            <a:pPr eaLnBrk="1" hangingPunct="1">
              <a:buFontTx/>
              <a:buNone/>
            </a:pPr>
            <a:endParaRPr lang="en-US" altLang="en-US" sz="2400" dirty="0"/>
          </a:p>
          <a:p>
            <a:pPr eaLnBrk="1" hangingPunct="1">
              <a:buFontTx/>
              <a:buNone/>
            </a:pPr>
            <a:endParaRPr lang="en-US" altLang="en-US" sz="2400" dirty="0"/>
          </a:p>
        </p:txBody>
      </p:sp>
    </p:spTree>
    <p:extLst>
      <p:ext uri="{BB962C8B-B14F-4D97-AF65-F5344CB8AC3E}">
        <p14:creationId xmlns:p14="http://schemas.microsoft.com/office/powerpoint/2010/main" val="7966955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0070C0"/>
                </a:solidFill>
                <a:ea typeface="+mj-ea"/>
                <a:cs typeface="Arial"/>
              </a:rPr>
              <a:t>Lewis Acid–Base Theory</a:t>
            </a:r>
          </a:p>
        </p:txBody>
      </p:sp>
      <p:sp>
        <p:nvSpPr>
          <p:cNvPr id="11" name="Rectangle 3"/>
          <p:cNvSpPr>
            <a:spLocks noGrp="1" noChangeArrowheads="1"/>
          </p:cNvSpPr>
          <p:nvPr>
            <p:ph idx="1"/>
          </p:nvPr>
        </p:nvSpPr>
        <p:spPr>
          <a:xfrm>
            <a:off x="344488" y="840131"/>
            <a:ext cx="8632708" cy="4050853"/>
          </a:xfrm>
        </p:spPr>
        <p:txBody>
          <a:bodyPr lIns="90488" tIns="44450" rIns="90488" bIns="44450"/>
          <a:lstStyle/>
          <a:p>
            <a:pPr eaLnBrk="1" hangingPunct="1">
              <a:lnSpc>
                <a:spcPct val="90000"/>
              </a:lnSpc>
            </a:pPr>
            <a:r>
              <a:rPr lang="el-GR" altLang="en-US" sz="2200" dirty="0"/>
              <a:t>Η θεωρία οξέος-βάσης </a:t>
            </a:r>
            <a:r>
              <a:rPr lang="el-GR" altLang="en-US" sz="2200" dirty="0" err="1"/>
              <a:t>Lewis</a:t>
            </a:r>
            <a:r>
              <a:rPr lang="el-GR" altLang="en-US" sz="2200" dirty="0"/>
              <a:t> εστιάζει στη μεταφορά ενός ζεύγους ηλεκτρονίων.</a:t>
            </a:r>
          </a:p>
          <a:p>
            <a:pPr eaLnBrk="1" hangingPunct="1">
              <a:lnSpc>
                <a:spcPct val="90000"/>
              </a:lnSpc>
            </a:pPr>
            <a:endParaRPr lang="el-GR" altLang="en-US" sz="2200" dirty="0"/>
          </a:p>
          <a:p>
            <a:pPr eaLnBrk="1" hangingPunct="1">
              <a:lnSpc>
                <a:spcPct val="90000"/>
              </a:lnSpc>
            </a:pPr>
            <a:endParaRPr lang="el-GR" altLang="en-US" sz="2200" dirty="0"/>
          </a:p>
          <a:p>
            <a:pPr eaLnBrk="1" hangingPunct="1">
              <a:lnSpc>
                <a:spcPct val="90000"/>
              </a:lnSpc>
            </a:pPr>
            <a:r>
              <a:rPr lang="el-GR" altLang="en-US" sz="2200" dirty="0"/>
              <a:t>Ο δότης ηλεκτρονίων ονομάζεται βάση </a:t>
            </a:r>
            <a:r>
              <a:rPr lang="el-GR" altLang="en-US" sz="2200" dirty="0" err="1"/>
              <a:t>Lewis</a:t>
            </a:r>
            <a:r>
              <a:rPr lang="el-GR" altLang="en-US" sz="2200" dirty="0"/>
              <a:t>.</a:t>
            </a:r>
          </a:p>
          <a:p>
            <a:pPr eaLnBrk="1" hangingPunct="1">
              <a:lnSpc>
                <a:spcPct val="90000"/>
              </a:lnSpc>
            </a:pPr>
            <a:r>
              <a:rPr lang="el-GR" altLang="en-US" sz="2200" dirty="0"/>
              <a:t>Είναι χημικό είδος πλούσιο σε ηλεκτρόνια.</a:t>
            </a:r>
          </a:p>
          <a:p>
            <a:pPr eaLnBrk="1" hangingPunct="1">
              <a:lnSpc>
                <a:spcPct val="90000"/>
              </a:lnSpc>
            </a:pPr>
            <a:r>
              <a:rPr lang="el-GR" altLang="en-US" sz="2200" dirty="0"/>
              <a:t>Συχνά αναφέρεται ως </a:t>
            </a:r>
            <a:r>
              <a:rPr lang="el-GR" altLang="en-US" sz="2200" dirty="0" err="1"/>
              <a:t>πυρηνόφιλο</a:t>
            </a:r>
            <a:r>
              <a:rPr lang="el-GR" altLang="en-US" sz="2200" dirty="0"/>
              <a:t>.</a:t>
            </a:r>
          </a:p>
          <a:p>
            <a:pPr eaLnBrk="1" hangingPunct="1">
              <a:lnSpc>
                <a:spcPct val="90000"/>
              </a:lnSpc>
            </a:pPr>
            <a:endParaRPr lang="el-GR" altLang="en-US" sz="2200" dirty="0"/>
          </a:p>
          <a:p>
            <a:pPr eaLnBrk="1" hangingPunct="1">
              <a:lnSpc>
                <a:spcPct val="90000"/>
              </a:lnSpc>
            </a:pPr>
            <a:r>
              <a:rPr lang="el-GR" altLang="en-US" sz="2200" dirty="0"/>
              <a:t>Ο δέκτης ηλεκτρονίων ονομάζεται οξύ </a:t>
            </a:r>
            <a:r>
              <a:rPr lang="el-GR" altLang="en-US" sz="2200" dirty="0" err="1"/>
              <a:t>Lewis</a:t>
            </a:r>
            <a:r>
              <a:rPr lang="el-GR" altLang="en-US" sz="2200" dirty="0"/>
              <a:t>.</a:t>
            </a:r>
          </a:p>
          <a:p>
            <a:pPr eaLnBrk="1" hangingPunct="1">
              <a:lnSpc>
                <a:spcPct val="90000"/>
              </a:lnSpc>
            </a:pPr>
            <a:r>
              <a:rPr lang="el-GR" altLang="en-US" sz="2200" dirty="0"/>
              <a:t>Είναι χημικό είδος με έλλειψη ηλεκτρονίων.</a:t>
            </a:r>
          </a:p>
          <a:p>
            <a:pPr eaLnBrk="1" hangingPunct="1">
              <a:lnSpc>
                <a:spcPct val="90000"/>
              </a:lnSpc>
            </a:pPr>
            <a:r>
              <a:rPr lang="el-GR" altLang="en-US" sz="2200" dirty="0"/>
              <a:t>Συχνά αναφέρεται ως </a:t>
            </a:r>
            <a:r>
              <a:rPr lang="el-GR" altLang="en-US" sz="2200" dirty="0" err="1"/>
              <a:t>ηλεκτρόφιλο</a:t>
            </a:r>
            <a:r>
              <a:rPr lang="el-GR" altLang="en-US" sz="2200" dirty="0"/>
              <a:t>.</a:t>
            </a:r>
            <a:endParaRPr lang="en-US" altLang="en-US" sz="2200" dirty="0"/>
          </a:p>
        </p:txBody>
      </p:sp>
    </p:spTree>
    <p:extLst>
      <p:ext uri="{BB962C8B-B14F-4D97-AF65-F5344CB8AC3E}">
        <p14:creationId xmlns:p14="http://schemas.microsoft.com/office/powerpoint/2010/main" val="5337123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0070C0"/>
                </a:solidFill>
                <a:ea typeface="+mj-ea"/>
                <a:cs typeface="Arial"/>
              </a:rPr>
              <a:t>Lewis Acids: Electron Pair Acceptors</a:t>
            </a:r>
          </a:p>
        </p:txBody>
      </p:sp>
      <p:sp>
        <p:nvSpPr>
          <p:cNvPr id="7" name="Rectangle 3"/>
          <p:cNvSpPr>
            <a:spLocks noGrp="1" noChangeArrowheads="1"/>
          </p:cNvSpPr>
          <p:nvPr>
            <p:ph idx="1"/>
          </p:nvPr>
        </p:nvSpPr>
        <p:spPr>
          <a:xfrm>
            <a:off x="342290" y="815854"/>
            <a:ext cx="8610600" cy="5162952"/>
          </a:xfrm>
        </p:spPr>
        <p:txBody>
          <a:bodyPr/>
          <a:lstStyle/>
          <a:p>
            <a:pPr>
              <a:lnSpc>
                <a:spcPct val="95000"/>
              </a:lnSpc>
              <a:spcBef>
                <a:spcPts val="600"/>
              </a:spcBef>
            </a:pPr>
            <a:r>
              <a:rPr lang="el-GR" altLang="en-US" sz="2000" dirty="0"/>
              <a:t>Τα οξέα </a:t>
            </a:r>
            <a:r>
              <a:rPr lang="el-GR" altLang="en-US" sz="2000" dirty="0" err="1"/>
              <a:t>Lewis</a:t>
            </a:r>
            <a:r>
              <a:rPr lang="el-GR" altLang="en-US" sz="2000" dirty="0"/>
              <a:t> είναι είδη με ανεπάρκεια ηλεκτρονίων, είτε λόγω της πρόσδεσής τους σε </a:t>
            </a:r>
            <a:r>
              <a:rPr lang="el-GR" altLang="en-US" sz="2000" dirty="0" err="1"/>
              <a:t>ηλεκτραρνητικά</a:t>
            </a:r>
            <a:r>
              <a:rPr lang="el-GR" altLang="en-US" sz="2000" dirty="0"/>
              <a:t> άτομα σε έναν δεσμό είτε ως αποτέλεσμα της μη ύπαρξης πλήρους οκτάδας.</a:t>
            </a:r>
            <a:endParaRPr lang="en-US" altLang="en-US" sz="2000" dirty="0"/>
          </a:p>
          <a:p>
            <a:pPr>
              <a:lnSpc>
                <a:spcPct val="95000"/>
              </a:lnSpc>
              <a:spcBef>
                <a:spcPts val="600"/>
              </a:spcBef>
            </a:pPr>
            <a:r>
              <a:rPr lang="el-GR" altLang="en-US" sz="2400" dirty="0"/>
              <a:t>Πρέπει να έχουν ένα κενό τροχιακό πρόθυμο να δεχτεί το ζεύγος ηλεκτρονίων.</a:t>
            </a:r>
            <a:endParaRPr lang="en-US" altLang="en-US" sz="2400" dirty="0"/>
          </a:p>
          <a:p>
            <a:pPr lvl="1">
              <a:lnSpc>
                <a:spcPct val="95000"/>
              </a:lnSpc>
              <a:spcBef>
                <a:spcPts val="600"/>
              </a:spcBef>
            </a:pPr>
            <a:r>
              <a:rPr lang="en-US" altLang="en-US" sz="2200" dirty="0"/>
              <a:t>Examples:</a:t>
            </a:r>
          </a:p>
          <a:p>
            <a:pPr lvl="2">
              <a:lnSpc>
                <a:spcPct val="95000"/>
              </a:lnSpc>
              <a:spcBef>
                <a:spcPts val="600"/>
              </a:spcBef>
            </a:pPr>
            <a:r>
              <a:rPr lang="en-US" altLang="en-US" sz="2000" dirty="0"/>
              <a:t>H</a:t>
            </a:r>
            <a:r>
              <a:rPr lang="en-US" altLang="en-US" sz="2000" baseline="30000" dirty="0"/>
              <a:t>+</a:t>
            </a:r>
            <a:r>
              <a:rPr lang="en-US" altLang="en-US" sz="2000" dirty="0"/>
              <a:t> has an empty 1</a:t>
            </a:r>
            <a:r>
              <a:rPr lang="en-US" altLang="en-US" sz="2000" i="1" dirty="0"/>
              <a:t>s</a:t>
            </a:r>
            <a:r>
              <a:rPr lang="en-US" altLang="en-US" sz="2000" dirty="0"/>
              <a:t> orbital.</a:t>
            </a:r>
          </a:p>
          <a:p>
            <a:pPr lvl="2">
              <a:lnSpc>
                <a:spcPct val="95000"/>
              </a:lnSpc>
              <a:spcBef>
                <a:spcPts val="600"/>
              </a:spcBef>
            </a:pPr>
            <a:r>
              <a:rPr lang="en-US" altLang="en-US" sz="2000" dirty="0"/>
              <a:t>B in BF</a:t>
            </a:r>
            <a:r>
              <a:rPr lang="en-US" altLang="en-US" sz="2000" baseline="-25000" dirty="0"/>
              <a:t>3</a:t>
            </a:r>
            <a:r>
              <a:rPr lang="en-US" altLang="en-US" sz="2000" dirty="0"/>
              <a:t> has an empty 2</a:t>
            </a:r>
            <a:r>
              <a:rPr lang="en-US" altLang="en-US" sz="2000" i="1" dirty="0"/>
              <a:t>p</a:t>
            </a:r>
            <a:r>
              <a:rPr lang="en-US" altLang="en-US" sz="2000" dirty="0"/>
              <a:t> orbital and an incomplete octet.</a:t>
            </a:r>
            <a:endParaRPr lang="el-GR" altLang="en-US" sz="2000" dirty="0"/>
          </a:p>
          <a:p>
            <a:pPr lvl="2" algn="just">
              <a:lnSpc>
                <a:spcPct val="95000"/>
              </a:lnSpc>
              <a:spcBef>
                <a:spcPts val="600"/>
              </a:spcBef>
            </a:pPr>
            <a:r>
              <a:rPr lang="el-GR" altLang="en-US" dirty="0"/>
              <a:t>Πολλά μικρά, πολύ φορτισμένα μεταλλικά </a:t>
            </a:r>
            <a:r>
              <a:rPr lang="el-GR" altLang="en-US" dirty="0" err="1"/>
              <a:t>κατιόντα</a:t>
            </a:r>
            <a:r>
              <a:rPr lang="el-GR" altLang="en-US" dirty="0"/>
              <a:t> έχουν άδεια τροχιακά που μπορούν να χρησιμοποιήσουν για να δεχτούν ηλεκτρόνια.</a:t>
            </a:r>
          </a:p>
          <a:p>
            <a:pPr lvl="2" algn="just">
              <a:lnSpc>
                <a:spcPct val="95000"/>
              </a:lnSpc>
              <a:spcBef>
                <a:spcPts val="600"/>
              </a:spcBef>
            </a:pPr>
            <a:endParaRPr lang="el-GR" altLang="en-US" dirty="0"/>
          </a:p>
          <a:p>
            <a:pPr lvl="2" algn="just">
              <a:lnSpc>
                <a:spcPct val="95000"/>
              </a:lnSpc>
              <a:spcBef>
                <a:spcPts val="600"/>
              </a:spcBef>
            </a:pPr>
            <a:r>
              <a:rPr lang="el-GR" altLang="en-US" dirty="0"/>
              <a:t>Τα άτομα που είναι συνδεδεμένα με άκρως </a:t>
            </a:r>
            <a:r>
              <a:rPr lang="el-GR" altLang="en-US" dirty="0" err="1"/>
              <a:t>ηλεκτραρνητικά</a:t>
            </a:r>
            <a:r>
              <a:rPr lang="el-GR" altLang="en-US" dirty="0"/>
              <a:t> άτομα και/ή έχουν πολλαπλούς δεσμούς μπορούν να χαρακτηριστούν ως οξέα </a:t>
            </a:r>
            <a:r>
              <a:rPr lang="el-GR" altLang="en-US" dirty="0" err="1"/>
              <a:t>Lewis</a:t>
            </a:r>
            <a:r>
              <a:rPr lang="el-GR" altLang="en-US" dirty="0"/>
              <a:t>.</a:t>
            </a:r>
            <a:endParaRPr lang="en-US" altLang="en-US" sz="2000" dirty="0"/>
          </a:p>
        </p:txBody>
      </p:sp>
    </p:spTree>
    <p:extLst>
      <p:ext uri="{BB962C8B-B14F-4D97-AF65-F5344CB8AC3E}">
        <p14:creationId xmlns:p14="http://schemas.microsoft.com/office/powerpoint/2010/main" val="34149529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0070C0"/>
                </a:solidFill>
                <a:ea typeface="+mj-ea"/>
                <a:cs typeface="Arial"/>
              </a:rPr>
              <a:t>Lewis Bases: Electron Pair Donors</a:t>
            </a:r>
          </a:p>
        </p:txBody>
      </p:sp>
      <p:sp>
        <p:nvSpPr>
          <p:cNvPr id="6" name="Rectangle 3"/>
          <p:cNvSpPr txBox="1">
            <a:spLocks noChangeArrowheads="1"/>
          </p:cNvSpPr>
          <p:nvPr/>
        </p:nvSpPr>
        <p:spPr bwMode="auto">
          <a:xfrm>
            <a:off x="339970" y="834559"/>
            <a:ext cx="8597937" cy="48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ヒラギノ角ゴ Pro W3"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ヒラギノ角ゴ Pro W3" charset="0"/>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0"/>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pPr>
            <a:r>
              <a:rPr lang="el-GR" altLang="en-US" sz="2200" dirty="0"/>
              <a:t>Ένα είδος βάσης </a:t>
            </a:r>
            <a:r>
              <a:rPr lang="el-GR" altLang="en-US" sz="2200" dirty="0" err="1"/>
              <a:t>Lewis</a:t>
            </a:r>
            <a:r>
              <a:rPr lang="el-GR" altLang="en-US" sz="2200" dirty="0"/>
              <a:t> έχει ηλεκτρόνια Είναι πρόθυμο να δώσει ή να μοιραστεί με ένα άλλο άτομο που είναι ανεπαρκές στα ηλεκτρόνια.</a:t>
            </a:r>
          </a:p>
          <a:p>
            <a:pPr eaLnBrk="1" hangingPunct="1">
              <a:lnSpc>
                <a:spcPct val="90000"/>
              </a:lnSpc>
            </a:pPr>
            <a:endParaRPr lang="el-GR" altLang="en-US" sz="2200" dirty="0"/>
          </a:p>
          <a:p>
            <a:pPr eaLnBrk="1" hangingPunct="1">
              <a:lnSpc>
                <a:spcPct val="90000"/>
              </a:lnSpc>
            </a:pPr>
            <a:r>
              <a:rPr lang="el-GR" altLang="en-US" sz="2200" dirty="0"/>
              <a:t>Μια βάση </a:t>
            </a:r>
            <a:r>
              <a:rPr lang="el-GR" altLang="en-US" sz="2200" dirty="0" err="1"/>
              <a:t>Lewis</a:t>
            </a:r>
            <a:r>
              <a:rPr lang="el-GR" altLang="en-US" sz="2200" dirty="0"/>
              <a:t> πρέπει να έχει ένα μοναδικό ζευγάρι ηλεκτρονίων σε αυτό που μπορεί να δώσει.</a:t>
            </a:r>
          </a:p>
          <a:p>
            <a:pPr eaLnBrk="1" hangingPunct="1">
              <a:lnSpc>
                <a:spcPct val="90000"/>
              </a:lnSpc>
            </a:pPr>
            <a:endParaRPr lang="el-GR" altLang="en-US" sz="2200" dirty="0"/>
          </a:p>
          <a:p>
            <a:pPr eaLnBrk="1" hangingPunct="1">
              <a:lnSpc>
                <a:spcPct val="90000"/>
              </a:lnSpc>
            </a:pPr>
            <a:r>
              <a:rPr lang="el-GR" altLang="en-US" sz="2200" dirty="0"/>
              <a:t>Τα ανιόντα είναι καλύτερες βάσεις </a:t>
            </a:r>
            <a:r>
              <a:rPr lang="el-GR" altLang="en-US" sz="2200" dirty="0" err="1"/>
              <a:t>Lewis</a:t>
            </a:r>
            <a:r>
              <a:rPr lang="el-GR" altLang="en-US" sz="2200" dirty="0"/>
              <a:t> από τα ουδέτερα άτομα ή τα μόρια.</a:t>
            </a:r>
          </a:p>
          <a:p>
            <a:pPr eaLnBrk="1" hangingPunct="1">
              <a:lnSpc>
                <a:spcPct val="90000"/>
              </a:lnSpc>
            </a:pPr>
            <a:r>
              <a:rPr lang="el-GR" altLang="en-US" sz="2200" dirty="0"/>
              <a:t>Παράδειγμα: N: &lt; N:−</a:t>
            </a:r>
          </a:p>
          <a:p>
            <a:pPr eaLnBrk="1" hangingPunct="1">
              <a:lnSpc>
                <a:spcPct val="90000"/>
              </a:lnSpc>
            </a:pPr>
            <a:endParaRPr lang="el-GR" altLang="en-US" sz="2200" dirty="0"/>
          </a:p>
          <a:p>
            <a:pPr eaLnBrk="1" hangingPunct="1">
              <a:lnSpc>
                <a:spcPct val="90000"/>
              </a:lnSpc>
            </a:pPr>
            <a:r>
              <a:rPr lang="el-GR" altLang="en-US" sz="2200" dirty="0"/>
              <a:t>Γενικά, όσο πιο </a:t>
            </a:r>
            <a:r>
              <a:rPr lang="el-GR" altLang="en-US" sz="2200" dirty="0" err="1"/>
              <a:t>ηλεκτροαρνητικό</a:t>
            </a:r>
            <a:r>
              <a:rPr lang="el-GR" altLang="en-US" sz="2200" dirty="0"/>
              <a:t> είναι ένα άτομο, τόσο λιγότερο πρόθυμη είναι να είναι μια βάση </a:t>
            </a:r>
            <a:r>
              <a:rPr lang="el-GR" altLang="en-US" sz="2200" dirty="0" err="1"/>
              <a:t>Lewis</a:t>
            </a:r>
            <a:r>
              <a:rPr lang="el-GR" altLang="en-US" sz="2200" dirty="0"/>
              <a:t>.</a:t>
            </a:r>
          </a:p>
          <a:p>
            <a:pPr eaLnBrk="1" hangingPunct="1">
              <a:lnSpc>
                <a:spcPct val="90000"/>
              </a:lnSpc>
            </a:pPr>
            <a:r>
              <a:rPr lang="el-GR" altLang="en-US" sz="2200" dirty="0"/>
              <a:t>Παράδειγμα: O: &lt; S:</a:t>
            </a:r>
            <a:endParaRPr lang="en-US" altLang="en-US" sz="2200" dirty="0"/>
          </a:p>
        </p:txBody>
      </p:sp>
    </p:spTree>
    <p:extLst>
      <p:ext uri="{BB962C8B-B14F-4D97-AF65-F5344CB8AC3E}">
        <p14:creationId xmlns:p14="http://schemas.microsoft.com/office/powerpoint/2010/main" val="27386241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l-GR" altLang="en-US" dirty="0">
                <a:solidFill>
                  <a:srgbClr val="0070C0"/>
                </a:solidFill>
                <a:ea typeface="+mj-ea"/>
                <a:cs typeface="Arial"/>
              </a:rPr>
              <a:t>Αντιδράσεις οξέος-βάσης </a:t>
            </a:r>
            <a:r>
              <a:rPr lang="en-US" altLang="en-US" dirty="0">
                <a:solidFill>
                  <a:srgbClr val="0070C0"/>
                </a:solidFill>
                <a:ea typeface="+mj-ea"/>
                <a:cs typeface="Arial"/>
              </a:rPr>
              <a:t>Lewis</a:t>
            </a:r>
          </a:p>
        </p:txBody>
      </p:sp>
      <p:sp>
        <p:nvSpPr>
          <p:cNvPr id="4" name="Rectangle 3"/>
          <p:cNvSpPr>
            <a:spLocks noGrp="1" noChangeArrowheads="1"/>
          </p:cNvSpPr>
          <p:nvPr>
            <p:ph idx="1"/>
          </p:nvPr>
        </p:nvSpPr>
        <p:spPr>
          <a:xfrm>
            <a:off x="341435" y="786342"/>
            <a:ext cx="8305800" cy="3797963"/>
          </a:xfrm>
        </p:spPr>
        <p:txBody>
          <a:bodyPr/>
          <a:lstStyle/>
          <a:p>
            <a:pPr algn="ctr">
              <a:buFontTx/>
              <a:buNone/>
            </a:pPr>
            <a:r>
              <a:rPr lang="el-GR" altLang="en-US" dirty="0">
                <a:solidFill>
                  <a:schemeClr val="accent2"/>
                </a:solidFill>
              </a:rPr>
              <a:t>Η βάση </a:t>
            </a:r>
            <a:r>
              <a:rPr lang="el-GR" altLang="en-US" dirty="0" err="1">
                <a:solidFill>
                  <a:schemeClr val="accent2"/>
                </a:solidFill>
              </a:rPr>
              <a:t>Lewis</a:t>
            </a:r>
            <a:r>
              <a:rPr lang="el-GR" altLang="en-US" dirty="0">
                <a:solidFill>
                  <a:schemeClr val="accent2"/>
                </a:solidFill>
              </a:rPr>
              <a:t> δωρίζει ένα ζεύγος ηλεκτρονίων στο οξύ.</a:t>
            </a:r>
          </a:p>
          <a:p>
            <a:pPr algn="ctr">
              <a:buFontTx/>
              <a:buNone/>
            </a:pPr>
            <a:endParaRPr lang="el-GR" altLang="en-US" dirty="0">
              <a:solidFill>
                <a:schemeClr val="accent2"/>
              </a:solidFill>
            </a:endParaRPr>
          </a:p>
          <a:p>
            <a:pPr algn="ctr">
              <a:buFontTx/>
              <a:buNone/>
            </a:pPr>
            <a:r>
              <a:rPr lang="el-GR" altLang="en-US" dirty="0">
                <a:solidFill>
                  <a:schemeClr val="accent2"/>
                </a:solidFill>
              </a:rPr>
              <a:t>Αυτό το δωρεά ζεύγος ηλεκτρονίων γενικά οδηγεί σε σχηματισμό ομοιοπολικού δεσμού.</a:t>
            </a:r>
            <a:endParaRPr lang="en-US" altLang="en-US" dirty="0">
              <a:solidFill>
                <a:schemeClr val="accent2"/>
              </a:solidFill>
            </a:endParaRPr>
          </a:p>
          <a:p>
            <a:pPr algn="ctr">
              <a:buFontTx/>
              <a:buNone/>
            </a:pPr>
            <a:r>
              <a:rPr lang="en-US" altLang="en-US" dirty="0">
                <a:solidFill>
                  <a:schemeClr val="accent2"/>
                </a:solidFill>
              </a:rPr>
              <a:t>H</a:t>
            </a:r>
            <a:r>
              <a:rPr lang="en-US" altLang="en-US" baseline="-25000" dirty="0">
                <a:solidFill>
                  <a:schemeClr val="accent2"/>
                </a:solidFill>
              </a:rPr>
              <a:t>3</a:t>
            </a:r>
            <a:r>
              <a:rPr lang="en-US" altLang="en-US" dirty="0">
                <a:solidFill>
                  <a:schemeClr val="accent2"/>
                </a:solidFill>
              </a:rPr>
              <a:t>N:  +  </a:t>
            </a:r>
            <a:r>
              <a:rPr lang="en-US" altLang="en-US" dirty="0">
                <a:solidFill>
                  <a:schemeClr val="hlink"/>
                </a:solidFill>
              </a:rPr>
              <a:t>BF</a:t>
            </a:r>
            <a:r>
              <a:rPr lang="en-US" altLang="en-US" baseline="-25000" dirty="0">
                <a:solidFill>
                  <a:schemeClr val="hlink"/>
                </a:solidFill>
              </a:rPr>
              <a:t>3</a:t>
            </a:r>
            <a:r>
              <a:rPr lang="en-US" altLang="en-US" dirty="0">
                <a:solidFill>
                  <a:schemeClr val="accent2"/>
                </a:solidFill>
              </a:rPr>
              <a:t> </a:t>
            </a:r>
            <a:r>
              <a:rPr lang="en-US" dirty="0">
                <a:cs typeface="Arial" pitchFamily="34" charset="0"/>
              </a:rPr>
              <a:t>     </a:t>
            </a:r>
            <a:r>
              <a:rPr lang="en-US" altLang="en-US" dirty="0">
                <a:solidFill>
                  <a:schemeClr val="accent2"/>
                </a:solidFill>
                <a:sym typeface="Symbol" pitchFamily="18" charset="2"/>
              </a:rPr>
              <a:t>H</a:t>
            </a:r>
            <a:r>
              <a:rPr lang="en-US" altLang="en-US" baseline="-25000" dirty="0">
                <a:solidFill>
                  <a:schemeClr val="accent2"/>
                </a:solidFill>
                <a:sym typeface="Symbol" pitchFamily="18" charset="2"/>
              </a:rPr>
              <a:t>3</a:t>
            </a:r>
            <a:r>
              <a:rPr lang="en-US" altLang="en-US" dirty="0">
                <a:solidFill>
                  <a:schemeClr val="accent2"/>
                </a:solidFill>
                <a:sym typeface="Symbol" pitchFamily="18" charset="2"/>
              </a:rPr>
              <a:t>N</a:t>
            </a:r>
            <a:r>
              <a:rPr lang="en-US" altLang="en-US" dirty="0">
                <a:solidFill>
                  <a:schemeClr val="accent2"/>
                </a:solidFill>
                <a:ea typeface="ヒラギノ角ゴ Pro W3"/>
                <a:cs typeface="ヒラギノ角ゴ Pro W3"/>
                <a:sym typeface="Symbol" pitchFamily="18" charset="2"/>
              </a:rPr>
              <a:t>—</a:t>
            </a:r>
            <a:r>
              <a:rPr lang="en-US" altLang="en-US" dirty="0">
                <a:solidFill>
                  <a:schemeClr val="accent2"/>
                </a:solidFill>
                <a:sym typeface="Symbol" pitchFamily="18" charset="2"/>
              </a:rPr>
              <a:t>BF</a:t>
            </a:r>
            <a:r>
              <a:rPr lang="en-US" altLang="en-US" baseline="-25000" dirty="0">
                <a:solidFill>
                  <a:schemeClr val="accent2"/>
                </a:solidFill>
                <a:sym typeface="Symbol" pitchFamily="18" charset="2"/>
              </a:rPr>
              <a:t>3</a:t>
            </a:r>
            <a:endParaRPr lang="el-GR" altLang="en-US" baseline="-25000" dirty="0">
              <a:solidFill>
                <a:schemeClr val="accent2"/>
              </a:solidFill>
              <a:sym typeface="Symbol" pitchFamily="18" charset="2"/>
            </a:endParaRPr>
          </a:p>
          <a:p>
            <a:pPr algn="ctr">
              <a:buFontTx/>
              <a:buNone/>
            </a:pPr>
            <a:endParaRPr lang="en-US" altLang="en-US" baseline="-25000" dirty="0">
              <a:solidFill>
                <a:schemeClr val="accent2"/>
              </a:solidFill>
              <a:sym typeface="Symbol" pitchFamily="18" charset="2"/>
            </a:endParaRPr>
          </a:p>
          <a:p>
            <a:pPr algn="ctr">
              <a:buFontTx/>
              <a:buNone/>
            </a:pPr>
            <a:endParaRPr lang="en-US" altLang="en-US" dirty="0">
              <a:solidFill>
                <a:schemeClr val="accent2"/>
              </a:solidFill>
              <a:sym typeface="Symbol" pitchFamily="18" charset="2"/>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2527" t="9157" r="47802" b="80332"/>
          <a:stretch/>
        </p:blipFill>
        <p:spPr>
          <a:xfrm>
            <a:off x="4457946" y="3396395"/>
            <a:ext cx="419100" cy="104775"/>
          </a:xfrm>
          <a:prstGeom prst="rect">
            <a:avLst/>
          </a:prstGeom>
        </p:spPr>
      </p:pic>
    </p:spTree>
    <p:extLst>
      <p:ext uri="{BB962C8B-B14F-4D97-AF65-F5344CB8AC3E}">
        <p14:creationId xmlns:p14="http://schemas.microsoft.com/office/powerpoint/2010/main" val="10649501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0070C0"/>
                </a:solidFill>
                <a:ea typeface="+mj-ea"/>
                <a:cs typeface="Arial"/>
              </a:rPr>
              <a:t>Examples of  Lewis Acid–Base Reactions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945" r="17085" b="58353"/>
          <a:stretch/>
        </p:blipFill>
        <p:spPr>
          <a:xfrm>
            <a:off x="2031555" y="1302953"/>
            <a:ext cx="5084064" cy="165796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4867"/>
          <a:stretch/>
        </p:blipFill>
        <p:spPr>
          <a:xfrm>
            <a:off x="1350327" y="3556311"/>
            <a:ext cx="6446520" cy="2361127"/>
          </a:xfrm>
          <a:prstGeom prst="rect">
            <a:avLst/>
          </a:prstGeom>
        </p:spPr>
      </p:pic>
    </p:spTree>
    <p:extLst>
      <p:ext uri="{BB962C8B-B14F-4D97-AF65-F5344CB8AC3E}">
        <p14:creationId xmlns:p14="http://schemas.microsoft.com/office/powerpoint/2010/main" val="15851549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02&quot;&gt;&lt;object type=&quot;3&quot; unique_id=&quot;10003&quot;&gt;&lt;property id=&quot;20148&quot; value=&quot;5&quot;/&gt;&lt;property id=&quot;20300&quot; value=&quot;Slide 1&quot;/&gt;&lt;property id=&quot;20307&quot; value=&quot;475&quot;/&gt;&lt;/object&gt;&lt;object type=&quot;3&quot; unique_id=&quot;10004&quot;&gt;&lt;property id=&quot;20148&quot; value=&quot;5&quot;/&gt;&lt;property id=&quot;20300&quot; value=&quot;Slide 2 - &amp;quot;The Greenhouse Effect&amp;quot;&quot;/&gt;&lt;property id=&quot;20307&quot; value=&quot;353&quot;/&gt;&lt;/object&gt;&lt;object type=&quot;3&quot; unique_id=&quot;10005&quot;&gt;&lt;property id=&quot;20148&quot; value=&quot;5&quot;/&gt;&lt;property id=&quot;20300&quot; value=&quot;Slide 3 - &amp;quot;Global Warming&amp;quot;&quot;/&gt;&lt;property id=&quot;20307&quot; value=&quot;352&quot;/&gt;&lt;/object&gt;&lt;object type=&quot;3&quot; unique_id=&quot;10006&quot;&gt;&lt;property id=&quot;20148&quot; value=&quot;5&quot;/&gt;&lt;property id=&quot;20300&quot; value=&quot;Slide 4 - &amp;quot;The Sources of Increased CO2&amp;quot;&quot;/&gt;&lt;property id=&quot;20307&quot; value=&quot;351&quot;/&gt;&lt;/object&gt;&lt;object type=&quot;3&quot; unique_id=&quot;10007&quot;&gt;&lt;property id=&quot;20148&quot; value=&quot;5&quot;/&gt;&lt;property id=&quot;20300&quot; value=&quot;Slide 5 - &amp;quot;Reaction Stoichiometry: How Much Carbon Dioxide?&amp;quot;&quot;/&gt;&lt;property id=&quot;20307&quot; value=&quot;354&quot;/&gt;&lt;/object&gt;&lt;object type=&quot;3&quot; unique_id=&quot;10008&quot;&gt;&lt;property id=&quot;20148&quot; value=&quot;5&quot;/&gt;&lt;property id=&quot;20300&quot; value=&quot;Slide 6 - &amp;quot;Quantities in Chemical Reactions&amp;quot;&quot;/&gt;&lt;property id=&quot;20307&quot; value=&quot;355&quot;/&gt;&lt;/object&gt;&lt;object type=&quot;3&quot; unique_id=&quot;10009&quot;&gt;&lt;property id=&quot;20148&quot; value=&quot;5&quot;/&gt;&lt;property id=&quot;20300&quot; value=&quot;Slide 7 - &amp;quot;Reaction Stoichiometry&amp;quot;&quot;/&gt;&lt;property id=&quot;20307&quot; value=&quot;356&quot;/&gt;&lt;/object&gt;&lt;object type=&quot;3&quot; unique_id=&quot;10010&quot;&gt;&lt;property id=&quot;20148&quot; value=&quot;5&quot;/&gt;&lt;property id=&quot;20300&quot; value=&quot;Slide 8 - &amp;quot;Making Pizza&amp;quot;&quot;/&gt;&lt;property id=&quot;20307&quot; value=&quot;357&quot;/&gt;&lt;/object&gt;&lt;object type=&quot;3&quot; unique_id=&quot;10011&quot;&gt;&lt;property id=&quot;20148&quot; value=&quot;5&quot;/&gt;&lt;property id=&quot;20300&quot; value=&quot;Slide 9 - &amp;quot;Making Molecules: Mole-to-Mole Conversions&amp;quot;&quot;/&gt;&lt;property id=&quot;20307&quot; value=&quot;358&quot;/&gt;&lt;/object&gt;&lt;object type=&quot;3&quot; unique_id=&quot;10012&quot;&gt;&lt;property id=&quot;20148&quot; value=&quot;5&quot;/&gt;&lt;property id=&quot;20300&quot; value=&quot;Slide 10 - &amp;quot;Suppose That We Burn 22.0 Moles of C8H18; How Many Moles of CO2 Form?&amp;quot;&quot;/&gt;&lt;property id=&quot;20307&quot; value=&quot;359&quot;/&gt;&lt;/object&gt;&lt;object type=&quot;3&quot; unique_id=&quot;10013&quot;&gt;&lt;property id=&quot;20148&quot; value=&quot;5&quot;/&gt;&lt;property id=&quot;20300&quot; value=&quot;Slide 11 - &amp;quot;Limiting Reactant, Theoretical Yield&amp;quot;&quot;/&gt;&lt;property id=&quot;20307&quot; value=&quot;368&quot;/&gt;&lt;/object&gt;&lt;object type=&quot;3&quot; unique_id=&quot;10014&quot;&gt;&lt;property id=&quot;20148&quot; value=&quot;5&quot;/&gt;&lt;property id=&quot;20300&quot; value=&quot;Slide 12 - &amp;quot;Limiting Reactant&amp;quot;&quot;/&gt;&lt;property id=&quot;20307&quot; value=&quot;369&quot;/&gt;&lt;/object&gt;&lt;object type=&quot;3&quot; unique_id=&quot;10015&quot;&gt;&lt;property id=&quot;20148&quot; value=&quot;5&quot;/&gt;&lt;property id=&quot;20300&quot; value=&quot;Slide 13 - &amp;quot;Theoretical Yield&amp;quot;&quot;/&gt;&lt;property id=&quot;20307&quot; value=&quot;370&quot;/&gt;&lt;/object&gt;&lt;object type=&quot;3&quot; unique_id=&quot;10016&quot;&gt;&lt;property id=&quot;20148&quot; value=&quot;5&quot;/&gt;&lt;property id=&quot;20300&quot; value=&quot;Slide 14 - &amp;quot;In a Chemical Reaction&amp;quot;&quot;/&gt;&lt;property id=&quot;20307&quot; value=&quot;371&quot;/&gt;&lt;/object&gt;&lt;object type=&quot;3&quot; unique_id=&quot;10017&quot;&gt;&lt;property id=&quot;20148&quot; value=&quot;5&quot;/&gt;&lt;property id=&quot;20300&quot; value=&quot;Slide 15 - &amp;quot;More Making Pizzas&amp;quot;&quot;/&gt;&lt;property id=&quot;20307&quot; value=&quot;372&quot;/&gt;&lt;/object&gt;&lt;object type=&quot;3&quot; unique_id=&quot;10018&quot;&gt;&lt;property id=&quot;20148&quot; value=&quot;5&quot;/&gt;&lt;property id=&quot;20300&quot; value=&quot;Slide 16 - &amp;quot;Summarizing Limiting Reactant and Yield&amp;quot;&quot;/&gt;&lt;property id=&quot;20307&quot; value=&quot;373&quot;/&gt;&lt;/object&gt;&lt;object type=&quot;3&quot; unique_id=&quot;10019&quot;&gt;&lt;property id=&quot;20148&quot; value=&quot;5&quot;/&gt;&lt;property id=&quot;20300&quot; value=&quot;Slide 17 - &amp;quot;Summarizing Limiting Reactant and Yield&amp;quot;&quot;/&gt;&lt;property id=&quot;20307&quot; value=&quot;374&quot;/&gt;&lt;/object&gt;&lt;object type=&quot;3&quot; unique_id=&quot;10020&quot;&gt;&lt;property id=&quot;20148&quot; value=&quot;5&quot;/&gt;&lt;property id=&quot;20300&quot; value=&quot;Slide 18 - &amp;quot;Apply These Concepts to a Chemical Reaction&amp;quot;&quot;/&gt;&lt;property id=&quot;20307&quot; value=&quot;375&quot;/&gt;&lt;/object&gt;&lt;object type=&quot;3&quot; unique_id=&quot;10021&quot;&gt;&lt;property id=&quot;20148&quot; value=&quot;5&quot;/&gt;&lt;property id=&quot;20300&quot; value=&quot;Slide 19 - &amp;quot;Combustion of Methane&amp;quot;&quot;/&gt;&lt;property id=&quot;20307&quot; value=&quot;376&quot;/&gt;&lt;/object&gt;&lt;object type=&quot;3&quot; unique_id=&quot;10022&quot;&gt;&lt;property id=&quot;20148&quot; value=&quot;5&quot;/&gt;&lt;property id=&quot;20300&quot; value=&quot;Slide 20 - &amp;quot;Combustion of Methane&amp;quot;&quot;/&gt;&lt;property id=&quot;20307&quot; value=&quot;377&quot;/&gt;&lt;/object&gt;&lt;object type=&quot;3&quot; unique_id=&quot;10025&quot;&gt;&lt;property id=&quot;20148&quot; value=&quot;5&quot;/&gt;&lt;property id=&quot;20300&quot; value=&quot;Slide 21 - &amp;quot;Solution Concentration and Solution Stoichiometry&amp;quot;&quot;/&gt;&lt;property id=&quot;20307&quot; value=&quot;385&quot;/&gt;&lt;/object&gt;&lt;object type=&quot;3&quot; unique_id=&quot;10026&quot;&gt;&lt;property id=&quot;20148&quot; value=&quot;5&quot;/&gt;&lt;property id=&quot;20300&quot; value=&quot;Slide 22 - &amp;quot;Solution Concentration&amp;quot;&quot;/&gt;&lt;property id=&quot;20307&quot; value=&quot;386&quot;/&gt;&lt;/object&gt;&lt;object type=&quot;3&quot; unique_id=&quot;10027&quot;&gt;&lt;property id=&quot;20148&quot; value=&quot;5&quot;/&gt;&lt;property id=&quot;20300&quot; value=&quot;Slide 23 - &amp;quot;Solution Concentration&amp;quot;&quot;/&gt;&lt;property id=&quot;20307&quot; value=&quot;388&quot;/&gt;&lt;/object&gt;&lt;object type=&quot;3&quot; unique_id=&quot;10028&quot;&gt;&lt;property id=&quot;20148&quot; value=&quot;5&quot;/&gt;&lt;property id=&quot;20300&quot; value=&quot;Slide 24 - &amp;quot;Solution Concentration: Molarity&amp;quot;&quot;/&gt;&lt;property id=&quot;20307&quot; value=&quot;387&quot;/&gt;&lt;/object&gt;&lt;object type=&quot;3&quot; unique_id=&quot;10029&quot;&gt;&lt;property id=&quot;20148&quot; value=&quot;5&quot;/&gt;&lt;property id=&quot;20300&quot; value=&quot;Slide 25 - &amp;quot;Preparing 1 L of a 1.00 M NaCl Solution&amp;quot;&quot;/&gt;&lt;property id=&quot;20307&quot; value=&quot;389&quot;/&gt;&lt;/object&gt;&lt;object type=&quot;3&quot; unique_id=&quot;10030&quot;&gt;&lt;property id=&quot;20148&quot; value=&quot;5&quot;/&gt;&lt;property id=&quot;20300&quot; value=&quot;Slide 26 - &amp;quot;Using Molarity in Calculations&amp;quot;&quot;/&gt;&lt;property id=&quot;20307&quot; value=&quot;392&quot;/&gt;&lt;/object&gt;&lt;object type=&quot;3&quot; unique_id=&quot;10031&quot;&gt;&lt;property id=&quot;20148&quot; value=&quot;5&quot;/&gt;&lt;property id=&quot;20300&quot; value=&quot;Slide 27 - &amp;quot;Solution Dilution&amp;quot;&quot;/&gt;&lt;property id=&quot;20307&quot; value=&quot;395&quot;/&gt;&lt;/object&gt;&lt;object type=&quot;3&quot; unique_id=&quot;10032&quot;&gt;&lt;property id=&quot;20148&quot; value=&quot;5&quot;/&gt;&lt;property id=&quot;20300&quot; value=&quot;Slide 28 - &amp;quot;Preparing 3.00 L of 0.500 M CaCl2 from a 10.0 M Stock Solution&amp;quot;&quot;/&gt;&lt;property id=&quot;20307&quot; value=&quot;396&quot;/&gt;&lt;/object&gt;&lt;object type=&quot;3&quot; unique_id=&quot;10033&quot;&gt;&lt;property id=&quot;20148&quot; value=&quot;5&quot;/&gt;&lt;property id=&quot;20300&quot; value=&quot;Slide 29 - &amp;quot;Solution Stoichiometry&amp;quot;&quot;/&gt;&lt;property id=&quot;20307&quot; value=&quot;399&quot;/&gt;&lt;/object&gt;&lt;object type=&quot;3&quot; unique_id=&quot;10034&quot;&gt;&lt;property id=&quot;20148&quot; value=&quot;5&quot;/&gt;&lt;property id=&quot;20300&quot; value=&quot;Slide 30 - &amp;quot;Types of Aqueous Solutions and Solubility&amp;quot;&quot;/&gt;&lt;property id=&quot;20307&quot; value=&quot;402&quot;/&gt;&lt;/object&gt;&lt;object type=&quot;3&quot; unique_id=&quot;10035&quot;&gt;&lt;property id=&quot;20148&quot; value=&quot;5&quot;/&gt;&lt;property id=&quot;20300&quot; value=&quot;Slide 31 - &amp;quot;What Happens When a Solute Dissolves?&amp;quot;&quot;/&gt;&lt;property id=&quot;20307&quot; value=&quot;403&quot;/&gt;&lt;/object&gt;&lt;object type=&quot;3&quot; unique_id=&quot;10036&quot;&gt;&lt;property id=&quot;20148&quot; value=&quot;5&quot;/&gt;&lt;property id=&quot;20300&quot; value=&quot;Slide 32 - &amp;quot;Charge Distribution in a Water Molecule&amp;quot;&quot;/&gt;&lt;property id=&quot;20307&quot; value=&quot;404&quot;/&gt;&lt;/object&gt;&lt;object type=&quot;3&quot; unique_id=&quot;10037&quot;&gt;&lt;property id=&quot;20148&quot; value=&quot;5&quot;/&gt;&lt;property id=&quot;20300&quot; value=&quot;Slide 33 - &amp;quot;Solute and Solvent Interactions in a Sodium Chloride Solution&amp;quot;&quot;/&gt;&lt;property id=&quot;20307&quot; value=&quot;405&quot;/&gt;&lt;/object&gt;&lt;object type=&quot;3&quot; unique_id=&quot;10038&quot;&gt;&lt;property id=&quot;20148&quot; value=&quot;5&quot;/&gt;&lt;property id=&quot;20300&quot; value=&quot;Slide 34 - &amp;quot;Sodium Chloride Dissolving in Water&amp;quot;&quot;/&gt;&lt;property id=&quot;20307&quot; value=&quot;407&quot;/&gt;&lt;/object&gt;&lt;object type=&quot;3&quot; unique_id=&quot;10039&quot;&gt;&lt;property id=&quot;20148&quot; value=&quot;5&quot;/&gt;&lt;property id=&quot;20300&quot; value=&quot;Slide 35 - &amp;quot;Electrolyte and Nonelectrolyte Solutions&amp;quot;&quot;/&gt;&lt;property id=&quot;20307&quot; value=&quot;408&quot;/&gt;&lt;/object&gt;&lt;object type=&quot;3&quot; unique_id=&quot;10040&quot;&gt;&lt;property id=&quot;20148&quot; value=&quot;5&quot;/&gt;&lt;property id=&quot;20300&quot; value=&quot;Slide 36 - &amp;quot;Electrolyte and Nonelectrolyte Solutions&amp;quot;&quot;/&gt;&lt;property id=&quot;20307&quot; value=&quot;409&quot;/&gt;&lt;/object&gt;&lt;object type=&quot;3&quot; unique_id=&quot;10041&quot;&gt;&lt;property id=&quot;20148&quot; value=&quot;5&quot;/&gt;&lt;property id=&quot;20300&quot; value=&quot;Slide 37 - &amp;quot;Salt versus Sugar Dissolved in Water &amp;quot;&quot;/&gt;&lt;property id=&quot;20307&quot; value=&quot;406&quot;/&gt;&lt;/object&gt;&lt;object type=&quot;3&quot; unique_id=&quot;10042&quot;&gt;&lt;property id=&quot;20148&quot; value=&quot;5&quot;/&gt;&lt;property id=&quot;20300&quot; value=&quot;Slide 38 - &amp;quot;Binary Acids&amp;quot;&quot;/&gt;&lt;property id=&quot;20307&quot; value=&quot;410&quot;/&gt;&lt;/object&gt;&lt;object type=&quot;3&quot; unique_id=&quot;10043&quot;&gt;&lt;property id=&quot;20148&quot; value=&quot;5&quot;/&gt;&lt;property id=&quot;20300&quot; value=&quot;Slide 39 - &amp;quot;Strong and Weak Electrolytes&amp;quot;&quot;/&gt;&lt;property id=&quot;20307&quot; value=&quot;411&quot;/&gt;&lt;/object&gt;&lt;object type=&quot;3&quot; unique_id=&quot;10044&quot;&gt;&lt;property id=&quot;20148&quot; value=&quot;5&quot;/&gt;&lt;property id=&quot;20300&quot; value=&quot;Slide 40 - &amp;quot;Classes of Dissolved Materials&amp;quot;&quot;/&gt;&lt;property id=&quot;20307&quot; value=&quot;412&quot;/&gt;&lt;/object&gt;&lt;object type=&quot;3&quot; unique_id=&quot;10045&quot;&gt;&lt;property id=&quot;20148&quot; value=&quot;5&quot;/&gt;&lt;property id=&quot;20300&quot; value=&quot;Slide 41 - &amp;quot;Dissociation and Ionization&amp;quot;&quot;/&gt;&lt;property id=&quot;20307&quot; value=&quot;414&quot;/&gt;&lt;/object&gt;&lt;object type=&quot;3&quot; unique_id=&quot;10046&quot;&gt;&lt;property id=&quot;20148&quot; value=&quot;5&quot;/&gt;&lt;property id=&quot;20300&quot; value=&quot;Slide 42 - &amp;quot;The Solubility of Ionic Compounds&amp;quot;&quot;/&gt;&lt;property id=&quot;20307&quot; value=&quot;413&quot;/&gt;&lt;/object&gt;&lt;object type=&quot;3&quot; unique_id=&quot;10047&quot;&gt;&lt;property id=&quot;20148&quot; value=&quot;5&quot;/&gt;&lt;property id=&quot;20300&quot; value=&quot;Slide 43 - &amp;quot;Solubility of Salts&amp;quot;&quot;/&gt;&lt;property id=&quot;20307&quot; value=&quot;417&quot;/&gt;&lt;/object&gt;&lt;object type=&quot;3&quot; unique_id=&quot;10048&quot;&gt;&lt;property id=&quot;20148&quot; value=&quot;5&quot;/&gt;&lt;property id=&quot;20300&quot; value=&quot;Slide 44 - &amp;quot;When Will a Salt Dissolve?&amp;quot;&quot;/&gt;&lt;property id=&quot;20307&quot; value=&quot;415&quot;/&gt;&lt;/object&gt;&lt;object type=&quot;3&quot; unique_id=&quot;10049&quot;&gt;&lt;property id=&quot;20148&quot; value=&quot;5&quot;/&gt;&lt;property id=&quot;20300&quot; value=&quot;Slide 45 - &amp;quot;Solubility Rules&amp;quot;&quot;/&gt;&lt;property id=&quot;20307&quot; value=&quot;416&quot;/&gt;&lt;/object&gt;&lt;object type=&quot;3&quot; unique_id=&quot;10050&quot;&gt;&lt;property id=&quot;20148&quot; value=&quot;5&quot;/&gt;&lt;property id=&quot;20300&quot; value=&quot;Slide 46 - &amp;quot;Precipitation Reactions&amp;quot;&quot;/&gt;&lt;property id=&quot;20307&quot; value=&quot;418&quot;/&gt;&lt;/object&gt;&lt;object type=&quot;3&quot; unique_id=&quot;10051&quot;&gt;&lt;property id=&quot;20148&quot; value=&quot;5&quot;/&gt;&lt;property id=&quot;20300&quot; value=&quot;Slide 47 - &amp;quot;Precipitation of Lead(II) Iodide&amp;quot;&quot;/&gt;&lt;property id=&quot;20307&quot; value=&quot;420&quot;/&gt;&lt;/object&gt;&lt;object type=&quot;3&quot; unique_id=&quot;10052&quot;&gt;&lt;property id=&quot;20148&quot; value=&quot;5&quot;/&gt;&lt;property id=&quot;20300&quot; value=&quot;Slide 48 - &amp;quot;No Precipitation Means No Reaction&amp;quot;&quot;/&gt;&lt;property id=&quot;20307&quot; value=&quot;422&quot;/&gt;&lt;/object&gt;&lt;object type=&quot;3&quot; unique_id=&quot;10053&quot;&gt;&lt;property id=&quot;20148&quot; value=&quot;5&quot;/&gt;&lt;property id=&quot;20300&quot; value=&quot;Slide 49 - &amp;quot; Predicting Precipitation Reactions&amp;quot;&quot;/&gt;&lt;property id=&quot;20307&quot; value=&quot;421&quot;/&gt;&lt;/object&gt;&lt;object type=&quot;3&quot; unique_id=&quot;10054&quot;&gt;&lt;property id=&quot;20148&quot; value=&quot;5&quot;/&gt;&lt;property id=&quot;20300&quot; value=&quot;Slide 50 - &amp;quot;Predicting Precipitation Reactions&amp;quot;&quot;/&gt;&lt;property id=&quot;20307&quot; value=&quot;423&quot;/&gt;&lt;/object&gt;&lt;object type=&quot;3&quot; unique_id=&quot;10055&quot;&gt;&lt;property id=&quot;20148&quot; value=&quot;5&quot;/&gt;&lt;property id=&quot;20300&quot; value=&quot;Slide 51 - &amp;quot;Predicting Precipitation Reactions&amp;quot;&quot;/&gt;&lt;property id=&quot;20307&quot; value=&quot;424&quot;/&gt;&lt;/object&gt;&lt;object type=&quot;3&quot; unique_id=&quot;10056&quot;&gt;&lt;property id=&quot;20148&quot; value=&quot;5&quot;/&gt;&lt;property id=&quot;20300&quot; value=&quot;Slide 52 - &amp;quot;Representing Aqueous Reactions&amp;quot;&quot;/&gt;&lt;property id=&quot;20307&quot; value=&quot;429&quot;/&gt;&lt;/object&gt;&lt;object type=&quot;3&quot; unique_id=&quot;10057&quot;&gt;&lt;property id=&quot;20148&quot; value=&quot;5&quot;/&gt;&lt;property id=&quot;20300&quot; value=&quot;Slide 53 - &amp;quot;Ionic Equation&amp;quot;&quot;/&gt;&lt;property id=&quot;20307&quot; value=&quot;430&quot;/&gt;&lt;/object&gt;&lt;object type=&quot;3&quot; unique_id=&quot;10058&quot;&gt;&lt;property id=&quot;20148&quot; value=&quot;5&quot;/&gt;&lt;property id=&quot;20300&quot; value=&quot;Slide 54 - &amp;quot;Ionic Equation&amp;quot;&quot;/&gt;&lt;property id=&quot;20307&quot; value=&quot;431&quot;/&gt;&lt;/object&gt;&lt;object type=&quot;3&quot; unique_id=&quot;10059&quot;&gt;&lt;property id=&quot;20148&quot; value=&quot;5&quot;/&gt;&lt;property id=&quot;20300&quot; value=&quot;Slide 55 - &amp;quot;Net Ionic Equation&amp;quot;&quot;/&gt;&lt;property id=&quot;20307&quot; value=&quot;432&quot;/&gt;&lt;/object&gt;&lt;object type=&quot;3&quot; unique_id=&quot;10060&quot;&gt;&lt;property id=&quot;20148&quot; value=&quot;5&quot;/&gt;&lt;property id=&quot;20300&quot; value=&quot;Slide 56 - &amp;quot;Examples&amp;quot;&quot;/&gt;&lt;property id=&quot;20307&quot; value=&quot;433&quot;/&gt;&lt;/object&gt;&lt;object type=&quot;3&quot; unique_id=&quot;10061&quot;&gt;&lt;property id=&quot;20148&quot; value=&quot;5&quot;/&gt;&lt;property id=&quot;20300&quot; value=&quot;Slide 57 - &amp;quot;Acid–Base and Gas-Evolution Reactions&amp;quot;&quot;/&gt;&lt;property id=&quot;20307&quot; value=&quot;435&quot;/&gt;&lt;/object&gt;&lt;object type=&quot;3&quot; unique_id=&quot;10062&quot;&gt;&lt;property id=&quot;20148&quot; value=&quot;5&quot;/&gt;&lt;property id=&quot;20300&quot; value=&quot;Slide 58 - &amp;quot;Acid–Base and Gas-Evolution Reactions&amp;quot;&quot;/&gt;&lt;property id=&quot;20307&quot; value=&quot;436&quot;/&gt;&lt;/object&gt;&lt;object type=&quot;3&quot; unique_id=&quot;10063&quot;&gt;&lt;property id=&quot;20148&quot; value=&quot;5&quot;/&gt;&lt;property id=&quot;20300&quot; value=&quot;Slide 59 - &amp;quot;Acid–Base Reactions&amp;quot;&quot;/&gt;&lt;property id=&quot;20307&quot; value=&quot;437&quot;/&gt;&lt;/object&gt;&lt;object type=&quot;3&quot; unique_id=&quot;10064&quot;&gt;&lt;property id=&quot;20148&quot; value=&quot;5&quot;/&gt;&lt;property id=&quot;20300&quot; value=&quot;Slide 60 - &amp;quot;Acid–Base Reactions&amp;quot;&quot;/&gt;&lt;property id=&quot;20307&quot; value=&quot;438&quot;/&gt;&lt;/object&gt;&lt;object type=&quot;3&quot; unique_id=&quot;10065&quot;&gt;&lt;property id=&quot;20148&quot; value=&quot;5&quot;/&gt;&lt;property id=&quot;20300&quot; value=&quot;Slide 61 - &amp;quot;Acids and Bases in Solution&amp;quot;&quot;/&gt;&lt;property id=&quot;20307&quot; value=&quot;439&quot;/&gt;&lt;/object&gt;&lt;object type=&quot;3&quot; unique_id=&quot;10066&quot;&gt;&lt;property id=&quot;20148&quot; value=&quot;5&quot;/&gt;&lt;property id=&quot;20300&quot; value=&quot;Slide 62 - &amp;quot;Acid–Base Reaction&amp;quot;&quot;/&gt;&lt;property id=&quot;20307&quot; value=&quot;441&quot;/&gt;&lt;/object&gt;&lt;object type=&quot;3&quot; unique_id=&quot;10067&quot;&gt;&lt;property id=&quot;20148&quot; value=&quot;5&quot;/&gt;&lt;property id=&quot;20300&quot; value=&quot;Slide 63 - &amp;quot;Some Common Acids and Bases&amp;quot;&quot;/&gt;&lt;property id=&quot;20307&quot; value=&quot;440&quot;/&gt;&lt;/object&gt;&lt;object type=&quot;3&quot; unique_id=&quot;10068&quot;&gt;&lt;property id=&quot;20148&quot; value=&quot;5&quot;/&gt;&lt;property id=&quot;20300&quot; value=&quot;Slide 64 - &amp;quot;Predict the Product of the Reactions&amp;quot;&quot;/&gt;&lt;property id=&quot;20307&quot; value=&quot;446&quot;/&gt;&lt;/object&gt;&lt;object type=&quot;3&quot; unique_id=&quot;10069&quot;&gt;&lt;property id=&quot;20148&quot; value=&quot;5&quot;/&gt;&lt;property id=&quot;20300&quot; value=&quot;Slide 65 - &amp;quot;Acid–Base Titrations&amp;quot;&quot;/&gt;&lt;property id=&quot;20307&quot; value=&quot;445&quot;/&gt;&lt;/object&gt;&lt;object type=&quot;3&quot; unique_id=&quot;10070&quot;&gt;&lt;property id=&quot;20148&quot; value=&quot;5&quot;/&gt;&lt;property id=&quot;20300&quot; value=&quot;Slide 66 - &amp;quot;Acid–Base Titrations&amp;quot;&quot;/&gt;&lt;property id=&quot;20307&quot; value=&quot;447&quot;/&gt;&lt;/object&gt;&lt;object type=&quot;3&quot; unique_id=&quot;10071&quot;&gt;&lt;property id=&quot;20148&quot; value=&quot;5&quot;/&gt;&lt;property id=&quot;20300&quot; value=&quot;Slide 67 - &amp;quot;Acid–Base Titration&amp;quot;&quot;/&gt;&lt;property id=&quot;20307&quot; value=&quot;448&quot;/&gt;&lt;/object&gt;&lt;object type=&quot;3&quot; unique_id=&quot;10072&quot;&gt;&lt;property id=&quot;20148&quot; value=&quot;5&quot;/&gt;&lt;property id=&quot;20300&quot; value=&quot;Slide 68 - &amp;quot;Titration&amp;quot;&quot;/&gt;&lt;property id=&quot;20307&quot; value=&quot;449&quot;/&gt;&lt;/object&gt;&lt;object type=&quot;3&quot; unique_id=&quot;10073&quot;&gt;&lt;property id=&quot;20148&quot; value=&quot;5&quot;/&gt;&lt;property id=&quot;20300&quot; value=&quot;Slide 69 - &amp;quot;Gas-Evolving Reactions&amp;quot;&quot;/&gt;&lt;property id=&quot;20307&quot; value=&quot;452&quot;/&gt;&lt;/object&gt;&lt;object type=&quot;3&quot; unique_id=&quot;10074&quot;&gt;&lt;property id=&quot;20148&quot; value=&quot;5&quot;/&gt;&lt;property id=&quot;20300&quot; value=&quot;Slide 70 - &amp;quot;Gas-Evolution Reaction&amp;quot;&quot;/&gt;&lt;property id=&quot;20307&quot; value=&quot;453&quot;/&gt;&lt;/object&gt;&lt;object type=&quot;3&quot; unique_id=&quot;10075&quot;&gt;&lt;property id=&quot;20148&quot; value=&quot;5&quot;/&gt;&lt;property id=&quot;20300&quot; value=&quot;Slide 71 - &amp;quot;Types of Compounds That Undergo Gas-Evolution Reactions&amp;quot;&quot;/&gt;&lt;property id=&quot;20307&quot; value=&quot;454&quot;/&gt;&lt;/object&gt;&lt;object type=&quot;3&quot; unique_id=&quot;10076&quot;&gt;&lt;property id=&quot;20148&quot; value=&quot;5&quot;/&gt;&lt;property id=&quot;20300&quot; value=&quot;Slide 72 - &amp;quot;Oxidation–Reduction Reactions&amp;quot;&quot;/&gt;&lt;property id=&quot;20307&quot; value=&quot;457&quot;/&gt;&lt;/object&gt;&lt;object type=&quot;3&quot; unique_id=&quot;10077&quot;&gt;&lt;property id=&quot;20148&quot; value=&quot;5&quot;/&gt;&lt;property id=&quot;20300&quot; value=&quot;Slide 73 - &amp;quot;Combustion as Redox&amp;quot;&quot;/&gt;&lt;property id=&quot;20307&quot; value=&quot;458&quot;/&gt;&lt;/object&gt;&lt;object type=&quot;3&quot; unique_id=&quot;10078&quot;&gt;&lt;property id=&quot;20148&quot; value=&quot;5&quot;/&gt;&lt;property id=&quot;20300&quot; value=&quot;Slide 74 - &amp;quot;Redox without Combustion&amp;quot;&quot;/&gt;&lt;property id=&quot;20307&quot; value=&quot;459&quot;/&gt;&lt;/object&gt;&lt;object type=&quot;3&quot; unique_id=&quot;10079&quot;&gt;&lt;property id=&quot;20148&quot; value=&quot;5&quot;/&gt;&lt;property id=&quot;20300&quot; value=&quot;Slide 75 - &amp;quot;Reactions of Metals with Nonmetals&amp;quot;&quot;/&gt;&lt;property id=&quot;20307&quot; value=&quot;460&quot;/&gt;&lt;/object&gt;&lt;object type=&quot;3&quot; unique_id=&quot;10080&quot;&gt;&lt;property id=&quot;20148&quot; value=&quot;5&quot;/&gt;&lt;property id=&quot;20300&quot; value=&quot;Slide 76 - &amp;quot;Redox Reaction&amp;quot;&quot;/&gt;&lt;property id=&quot;20307&quot; value=&quot;461&quot;/&gt;&lt;/object&gt;&lt;object type=&quot;3&quot; unique_id=&quot;10081&quot;&gt;&lt;property id=&quot;20148&quot; value=&quot;5&quot;/&gt;&lt;property id=&quot;20300&quot; value=&quot;Slide 77 - &amp;quot;Oxidation and Reduction&amp;quot;&quot;/&gt;&lt;property id=&quot;20307&quot; value=&quot;462&quot;/&gt;&lt;/object&gt;&lt;object type=&quot;3&quot; unique_id=&quot;10082&quot;&gt;&lt;property id=&quot;20148&quot; value=&quot;5&quot;/&gt;&lt;property id=&quot;20300&quot; value=&quot;Slide 78 - &amp;quot;Oxidation States&amp;quot;&quot;/&gt;&lt;property id=&quot;20307&quot; value=&quot;463&quot;/&gt;&lt;/object&gt;&lt;object type=&quot;3&quot; unique_id=&quot;10083&quot;&gt;&lt;property id=&quot;20148&quot; value=&quot;5&quot;/&gt;&lt;property id=&quot;20300&quot; value=&quot;Slide 79 - &amp;quot;Rules for Assigning Oxidation States&amp;quot;&quot;/&gt;&lt;property id=&quot;20307&quot; value=&quot;464&quot;/&gt;&lt;/object&gt;&lt;object type=&quot;3&quot; unique_id=&quot;10084&quot;&gt;&lt;property id=&quot;20148&quot; value=&quot;5&quot;/&gt;&lt;property id=&quot;20300&quot; value=&quot;Slide 80 - &amp;quot;Rules for Assigning Oxidation States&amp;quot;&quot;/&gt;&lt;property id=&quot;20307&quot; value=&quot;465&quot;/&gt;&lt;/object&gt;&lt;object type=&quot;3&quot; unique_id=&quot;10085&quot;&gt;&lt;property id=&quot;20148&quot; value=&quot;5&quot;/&gt;&lt;property id=&quot;20300&quot; value=&quot;Slide 81 - &amp;quot;Rules for Assigning Oxidation States&amp;quot;&quot;/&gt;&lt;property id=&quot;20307&quot; value=&quot;466&quot;/&gt;&lt;/object&gt;&lt;object type=&quot;3&quot; unique_id=&quot;10086&quot;&gt;&lt;property id=&quot;20148&quot; value=&quot;5&quot;/&gt;&lt;property id=&quot;20300&quot; value=&quot;Slide 82 - &amp;quot;Identifying Redox Reactions  &amp;quot;&quot;/&gt;&lt;property id=&quot;20307&quot; value=&quot;467&quot;/&gt;&lt;/object&gt;&lt;object type=&quot;3&quot; unique_id=&quot;10087&quot;&gt;&lt;property id=&quot;20148&quot; value=&quot;5&quot;/&gt;&lt;property id=&quot;20300&quot; value=&quot;Slide 83 - &amp;quot;Redox Reactions&amp;quot;&quot;/&gt;&lt;property id=&quot;20307&quot; value=&quot;470&quot;/&gt;&lt;/object&gt;&lt;object type=&quot;3&quot; unique_id=&quot;10088&quot;&gt;&lt;property id=&quot;20148&quot; value=&quot;5&quot;/&gt;&lt;property id=&quot;20300&quot; value=&quot;Slide 84 - &amp;quot;Combustion Reactions&amp;quot;&quot;/&gt;&lt;property id=&quot;20307&quot; value=&quot;472&quot;/&gt;&lt;/object&gt;&lt;object type=&quot;3&quot; unique_id=&quot;10089&quot;&gt;&lt;property id=&quot;20148&quot; value=&quot;5&quot;/&gt;&lt;property id=&quot;20300&quot; value=&quot;Slide 85 - &amp;quot;Combustion&amp;quot;&quot;/&gt;&lt;property id=&quot;20307&quot; value=&quot;473&quot;/&gt;&lt;/object&gt;&lt;/object&gt;&lt;object type=&quot;8&quot; unique_id=&quot;10178&quot;&gt;&lt;/object&gt;&lt;/object&gt;&lt;/database&gt;"/>
  <p:tag name="SECTOMILLISECCONVERTED" val="1"/>
</p:tagLst>
</file>

<file path=ppt/theme/theme1.xml><?xml version="1.0" encoding="utf-8"?>
<a:theme xmlns:a="http://schemas.openxmlformats.org/drawingml/2006/main" name="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
        <a:cs typeface="Times New Roman"/>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16961</TotalTime>
  <Words>10090</Words>
  <Application>Microsoft Office PowerPoint</Application>
  <PresentationFormat>Προβολή στην οθόνη (4:3)</PresentationFormat>
  <Paragraphs>954</Paragraphs>
  <Slides>94</Slides>
  <Notes>94</Notes>
  <HiddenSlides>0</HiddenSlides>
  <MMClips>0</MMClips>
  <ScaleCrop>false</ScaleCrop>
  <HeadingPairs>
    <vt:vector size="6" baseType="variant">
      <vt:variant>
        <vt:lpstr>Γραμματοσειρές που χρησιμοποιούνται</vt:lpstr>
      </vt:variant>
      <vt:variant>
        <vt:i4>10</vt:i4>
      </vt:variant>
      <vt:variant>
        <vt:lpstr>Θέμα</vt:lpstr>
      </vt:variant>
      <vt:variant>
        <vt:i4>1</vt:i4>
      </vt:variant>
      <vt:variant>
        <vt:lpstr>Τίτλοι διαφανειών</vt:lpstr>
      </vt:variant>
      <vt:variant>
        <vt:i4>94</vt:i4>
      </vt:variant>
    </vt:vector>
  </HeadingPairs>
  <TitlesOfParts>
    <vt:vector size="105" baseType="lpstr">
      <vt:lpstr>MS PGothic</vt:lpstr>
      <vt:lpstr>MS PGothic</vt:lpstr>
      <vt:lpstr>Arial</vt:lpstr>
      <vt:lpstr>Calibri</vt:lpstr>
      <vt:lpstr>Lucida Grande</vt:lpstr>
      <vt:lpstr>Symbol</vt:lpstr>
      <vt:lpstr>Times</vt:lpstr>
      <vt:lpstr>Times New Roman</vt:lpstr>
      <vt:lpstr>Wingdings</vt:lpstr>
      <vt:lpstr>ヒラギノ角ゴ Pro W3</vt:lpstr>
      <vt:lpstr>HA5Lect_template</vt:lpstr>
      <vt:lpstr>Παρουσίαση του PowerPoint</vt:lpstr>
      <vt:lpstr>General Properties of Acids</vt:lpstr>
      <vt:lpstr>Table of Common Acids &amp; Their Uses</vt:lpstr>
      <vt:lpstr>Παρουσίαση του PowerPoint</vt:lpstr>
      <vt:lpstr>ΓΕΝΙΚΕΣ ΙΔΙΟΤΗΤΕΣ ΒΑΣΕΩΝ</vt:lpstr>
      <vt:lpstr>Hydronium Ion: H3O+</vt:lpstr>
      <vt:lpstr>Definitions of Acids and Bases</vt:lpstr>
      <vt:lpstr>Arrhenius Theory</vt:lpstr>
      <vt:lpstr>Arrhenius Acid–Base Reactions</vt:lpstr>
      <vt:lpstr>Παρουσίαση του PowerPoint</vt:lpstr>
      <vt:lpstr>Brønsted–Lowry Acid–Base Theory</vt:lpstr>
      <vt:lpstr>Brønsted–Lowry Theory: Acid</vt:lpstr>
      <vt:lpstr>Brønsted–Lowry Acids</vt:lpstr>
      <vt:lpstr>Brønsted–Lowry Bases</vt:lpstr>
      <vt:lpstr>Brønsted–Lowry Acid–Base Reactions</vt:lpstr>
      <vt:lpstr>Conjugate Acid–Base Pairs</vt:lpstr>
      <vt:lpstr>Conjugate Pairs</vt:lpstr>
      <vt:lpstr>Practice Problem: Identifying Brønsted–Lowry Acids and Bases and Their Conjugates</vt:lpstr>
      <vt:lpstr>Ισχύς οξέος και μοριακή δομή οξέων</vt:lpstr>
      <vt:lpstr>Δομή Οξυοξέων</vt:lpstr>
      <vt:lpstr>Strengths of Oxyacids, H—O—Y</vt:lpstr>
      <vt:lpstr>Σχέση μεταξύ του αριθμού των οξυγόνων στο κεντρικό άτομο και της οξύτητας</vt:lpstr>
      <vt:lpstr>Σχέση ηλεκτροαρνητικότητας και οξύτητας οξυοξέων</vt:lpstr>
      <vt:lpstr>Ισχυρό οξύ/βάση έναντι ασθενούς οξέος/βάσης</vt:lpstr>
      <vt:lpstr>Γενικές τάσεις στην οξύτητα</vt:lpstr>
      <vt:lpstr>Strong Acids: Ka &gt; 1</vt:lpstr>
      <vt:lpstr>Weak Acids: Ka &lt; 1</vt:lpstr>
      <vt:lpstr>Ισχύς οξέων (Ka) και βάσεων (Kb)</vt:lpstr>
      <vt:lpstr> Ka</vt:lpstr>
      <vt:lpstr>Πίνακας Σταθερών Ιονισμού Οξέος, Κα</vt:lpstr>
      <vt:lpstr>Αυτοϊονισμός Νερού</vt:lpstr>
      <vt:lpstr>Προϊόν ιόντων νερού,Kw</vt:lpstr>
      <vt:lpstr>Όξινα και Βασικά Διαλύματα</vt:lpstr>
      <vt:lpstr>Practice Problem: Kw Calculations</vt:lpstr>
      <vt:lpstr>Practice Problem: Kw Calculations</vt:lpstr>
      <vt:lpstr>Measuring Acidity: pH</vt:lpstr>
      <vt:lpstr>Τι σημαίνει ο αριθμός pH;</vt:lpstr>
      <vt:lpstr>Practice Problem: Calculating pH from [H3O+] or [OH–]</vt:lpstr>
      <vt:lpstr>Practice Problem: Calculating [H3O+] from pH </vt:lpstr>
      <vt:lpstr>What is pOH?</vt:lpstr>
      <vt:lpstr>Relationship between pH and pOH</vt:lpstr>
      <vt:lpstr>pKa και pKb</vt:lpstr>
      <vt:lpstr>Ποσοστό ιονισμού</vt:lpstr>
      <vt:lpstr>[H3O+] and [OH−] in a Strong Acid or Strong Base Solution</vt:lpstr>
      <vt:lpstr>Finding pH of a Strong Acid</vt:lpstr>
      <vt:lpstr>Πρόβλημα εξάσκησης: Υπολογισμός [H3O+] για Ασθενές Οξύ χρησιμοποιώντας Ka</vt:lpstr>
      <vt:lpstr>Practice Problem: Calculating [H3O+] for a Weak Acid using Ka</vt:lpstr>
      <vt:lpstr>Practice Problem: Calculating [H3O+] for a Weak Acid using Ka</vt:lpstr>
      <vt:lpstr>Practice Problem: Calculating [H3O+] for a Weak Acid using Ka</vt:lpstr>
      <vt:lpstr>Practice Problem: Calculating pH for a Weak Acid when 5% Approximation Does Not Work</vt:lpstr>
      <vt:lpstr>Practice Problem: Calculating pH for a Weak Acid when 5% Approximation Does Not Work</vt:lpstr>
      <vt:lpstr>Practice Problem: Calculating pH for a Weak Acid when 5% Approximation Does Not Work</vt:lpstr>
      <vt:lpstr>Practice Problem: Calculating pH for a Weak Acid when 5% Approximation Does Not Work</vt:lpstr>
      <vt:lpstr>Practice Problem: Calculating pH for a Weak Acid when 5% Approximation Does Not Work</vt:lpstr>
      <vt:lpstr>Practice Problem: Finding Equilibrium Constant  Ka when pH Is Known</vt:lpstr>
      <vt:lpstr>Practice Problem: Finding Equilibrium Constant  Ka when pH Is Known</vt:lpstr>
      <vt:lpstr>Σχέση μεταξύ[H3O+]equil and [HA]init</vt:lpstr>
      <vt:lpstr>Practice Problem: Percent Ionization of a Weak Acid</vt:lpstr>
      <vt:lpstr>Finding the pH of Mixtures of Acids</vt:lpstr>
      <vt:lpstr>Practice Problem: Mixtures of Weak Acids</vt:lpstr>
      <vt:lpstr>Practice Problem: Mixtures of Weak Acids</vt:lpstr>
      <vt:lpstr>Strong Bases: Kb &gt; 1</vt:lpstr>
      <vt:lpstr>Finding pOH and pH for a Strong Base Solution</vt:lpstr>
      <vt:lpstr>Practice Problem: Finding [OH–] and pH of a Strong Base </vt:lpstr>
      <vt:lpstr>Weak Bases: Kb &lt; 1</vt:lpstr>
      <vt:lpstr>Σταθερά ιοντισμού βάσης, Kb</vt:lpstr>
      <vt:lpstr>Practice Problem: Finding [OH–] and pH of a Weak Base</vt:lpstr>
      <vt:lpstr>Practice Problem: Finding [OH–] and pH of a Weak Base</vt:lpstr>
      <vt:lpstr>Practice Problem: Finding [OH–] and pH of a Weak Base</vt:lpstr>
      <vt:lpstr>Acid–Base Properties of Ions and Salts</vt:lpstr>
      <vt:lpstr>Anions as Weak Bases</vt:lpstr>
      <vt:lpstr>Πρόβλημα εξάσκησης: Καθορισμός εάν ένα ανιόν είναι βασικό ή ουδέτερο στο νερό</vt:lpstr>
      <vt:lpstr>Πρόβλημα εξάσκησης: Καθορισμός εάν ένα ανιόν είναι βασικό ή ουδέτερο στο νερό</vt:lpstr>
      <vt:lpstr>Σχέση μεταξύ Ka ενός οξέος και Kb της συζυγούς βάσης του</vt:lpstr>
      <vt:lpstr>Practice Problem: Finding pH of an Anion Acting as a Base</vt:lpstr>
      <vt:lpstr>Practice Problem: Finding pH of an Anion Acting as a Base</vt:lpstr>
      <vt:lpstr>Practice Problem: Finding pH of an Anion Acting as a Base</vt:lpstr>
      <vt:lpstr>Practice Problem: Finding pH of an Anion Acting as a Base</vt:lpstr>
      <vt:lpstr>Κατιόντα ως αδύναμα οξέα</vt:lpstr>
      <vt:lpstr>Κατιόντα μετάλλων ως αδύναμα οξέα</vt:lpstr>
      <vt:lpstr>Πρόβλημα εξάσκησης: Προσδιορισμός εάν ένα κατιόν είναι όξινο ή ουδέτερο στο νερό</vt:lpstr>
      <vt:lpstr>Ταξινόμηση των διαλυμάτων αλάτων ως όξινα, βασικά ή ουδέτερα</vt:lpstr>
      <vt:lpstr>Παρουσίαση του PowerPoint</vt:lpstr>
      <vt:lpstr>Πρόβλημα εξάσκησης: Είναι το διάλυμα αλατιού όξινο, βασικό ή ουδέτερο;</vt:lpstr>
      <vt:lpstr>Practice Problem: Is the Salt Solution Acidic, Basic, or Neutral?</vt:lpstr>
      <vt:lpstr>Ιοντισμός σε Πολυπρωτικά Οξέα</vt:lpstr>
      <vt:lpstr>Practice Problem: Determining the pH of Polyprotic Acids</vt:lpstr>
      <vt:lpstr>Practice Problem: Finding the Concentration of Anions in a Weak Diprotic Acid</vt:lpstr>
      <vt:lpstr>Practice Problem: Finding the Concentration of Anions in a Weak Diprotic Acid</vt:lpstr>
      <vt:lpstr>Lewis Acid–Base Theory</vt:lpstr>
      <vt:lpstr>Lewis Acids: Electron Pair Acceptors</vt:lpstr>
      <vt:lpstr>Lewis Bases: Electron Pair Donors</vt:lpstr>
      <vt:lpstr>Αντιδράσεις οξέος-βάσης Lewis</vt:lpstr>
      <vt:lpstr>Examples of  Lewis Acid–Base Reactions</vt:lpstr>
    </vt:vector>
  </TitlesOfParts>
  <Company>뿿ˤʤ㏘뿿</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 U</dc:creator>
  <cp:lastModifiedBy>UNIWA</cp:lastModifiedBy>
  <cp:revision>1038</cp:revision>
  <dcterms:created xsi:type="dcterms:W3CDTF">2007-09-26T05:29:17Z</dcterms:created>
  <dcterms:modified xsi:type="dcterms:W3CDTF">2024-01-24T04:40:36Z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ies>
</file>