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8"/>
  </p:notesMasterIdLst>
  <p:sldIdLst>
    <p:sldId id="475" r:id="rId2"/>
    <p:sldId id="353" r:id="rId3"/>
    <p:sldId id="476" r:id="rId4"/>
    <p:sldId id="479" r:id="rId5"/>
    <p:sldId id="480" r:id="rId6"/>
    <p:sldId id="481" r:id="rId7"/>
    <p:sldId id="483" r:id="rId8"/>
    <p:sldId id="531" r:id="rId9"/>
    <p:sldId id="484" r:id="rId10"/>
    <p:sldId id="485" r:id="rId11"/>
    <p:sldId id="486" r:id="rId12"/>
    <p:sldId id="559" r:id="rId13"/>
    <p:sldId id="494" r:id="rId14"/>
    <p:sldId id="495" r:id="rId15"/>
    <p:sldId id="496" r:id="rId16"/>
    <p:sldId id="532" r:id="rId17"/>
    <p:sldId id="533" r:id="rId18"/>
    <p:sldId id="560" r:id="rId19"/>
    <p:sldId id="498" r:id="rId20"/>
    <p:sldId id="499" r:id="rId21"/>
    <p:sldId id="561" r:id="rId22"/>
    <p:sldId id="502" r:id="rId23"/>
    <p:sldId id="503" r:id="rId24"/>
    <p:sldId id="562" r:id="rId25"/>
    <p:sldId id="501" r:id="rId26"/>
    <p:sldId id="505" r:id="rId27"/>
    <p:sldId id="506" r:id="rId28"/>
    <p:sldId id="536" r:id="rId29"/>
    <p:sldId id="537" r:id="rId30"/>
    <p:sldId id="507" r:id="rId31"/>
    <p:sldId id="508" r:id="rId32"/>
    <p:sldId id="509" r:id="rId33"/>
    <p:sldId id="510" r:id="rId34"/>
    <p:sldId id="563" r:id="rId35"/>
    <p:sldId id="514" r:id="rId36"/>
    <p:sldId id="538" r:id="rId37"/>
    <p:sldId id="539" r:id="rId38"/>
    <p:sldId id="540" r:id="rId39"/>
    <p:sldId id="541" r:id="rId40"/>
    <p:sldId id="542" r:id="rId41"/>
    <p:sldId id="543" r:id="rId42"/>
    <p:sldId id="544" r:id="rId43"/>
    <p:sldId id="545" r:id="rId44"/>
    <p:sldId id="515" r:id="rId45"/>
    <p:sldId id="517" r:id="rId46"/>
    <p:sldId id="546" r:id="rId47"/>
    <p:sldId id="547" r:id="rId48"/>
    <p:sldId id="548" r:id="rId49"/>
    <p:sldId id="549" r:id="rId50"/>
    <p:sldId id="518" r:id="rId51"/>
    <p:sldId id="519" r:id="rId52"/>
    <p:sldId id="564" r:id="rId53"/>
    <p:sldId id="565" r:id="rId54"/>
    <p:sldId id="566" r:id="rId55"/>
    <p:sldId id="525" r:id="rId56"/>
    <p:sldId id="526" r:id="rId57"/>
    <p:sldId id="567" r:id="rId58"/>
    <p:sldId id="568" r:id="rId59"/>
    <p:sldId id="551" r:id="rId60"/>
    <p:sldId id="552" r:id="rId61"/>
    <p:sldId id="553" r:id="rId62"/>
    <p:sldId id="554" r:id="rId63"/>
    <p:sldId id="555" r:id="rId64"/>
    <p:sldId id="556" r:id="rId65"/>
    <p:sldId id="569" r:id="rId66"/>
    <p:sldId id="558" r:id="rId67"/>
  </p:sldIdLst>
  <p:sldSz cx="9144000" cy="6858000" type="screen4x3"/>
  <p:notesSz cx="6858000" cy="9144000"/>
  <p:custDataLst>
    <p:tags r:id="rId69"/>
  </p:custDataLst>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ヒラギノ角ゴ Pro W3" pitchFamily="127" charset="-128"/>
        <a:cs typeface="+mn-cs"/>
      </a:defRPr>
    </a:lvl5pPr>
    <a:lvl6pPr marL="2286000" algn="l" defTabSz="914400" rtl="0" eaLnBrk="1" latinLnBrk="0" hangingPunct="1">
      <a:defRPr sz="2400" kern="1200">
        <a:solidFill>
          <a:schemeClr val="tx1"/>
        </a:solidFill>
        <a:latin typeface="Times" pitchFamily="18" charset="0"/>
        <a:ea typeface="ヒラギノ角ゴ Pro W3" pitchFamily="127" charset="-128"/>
        <a:cs typeface="+mn-cs"/>
      </a:defRPr>
    </a:lvl6pPr>
    <a:lvl7pPr marL="2743200" algn="l" defTabSz="914400" rtl="0" eaLnBrk="1" latinLnBrk="0" hangingPunct="1">
      <a:defRPr sz="2400" kern="1200">
        <a:solidFill>
          <a:schemeClr val="tx1"/>
        </a:solidFill>
        <a:latin typeface="Times" pitchFamily="18" charset="0"/>
        <a:ea typeface="ヒラギノ角ゴ Pro W3" pitchFamily="127" charset="-128"/>
        <a:cs typeface="+mn-cs"/>
      </a:defRPr>
    </a:lvl7pPr>
    <a:lvl8pPr marL="3200400" algn="l" defTabSz="914400" rtl="0" eaLnBrk="1" latinLnBrk="0" hangingPunct="1">
      <a:defRPr sz="2400" kern="1200">
        <a:solidFill>
          <a:schemeClr val="tx1"/>
        </a:solidFill>
        <a:latin typeface="Times" pitchFamily="18" charset="0"/>
        <a:ea typeface="ヒラギノ角ゴ Pro W3" pitchFamily="127" charset="-128"/>
        <a:cs typeface="+mn-cs"/>
      </a:defRPr>
    </a:lvl8pPr>
    <a:lvl9pPr marL="3657600" algn="l" defTabSz="914400" rtl="0" eaLnBrk="1" latinLnBrk="0" hangingPunct="1">
      <a:defRPr sz="2400" kern="1200">
        <a:solidFill>
          <a:schemeClr val="tx1"/>
        </a:solidFill>
        <a:latin typeface="Times" pitchFamily="18" charset="0"/>
        <a:ea typeface="ヒラギノ角ゴ Pro W3" pitchFamily="127" charset="-128"/>
        <a:cs typeface="+mn-cs"/>
      </a:defRPr>
    </a:lvl9pPr>
  </p:defaultTextStyle>
  <p:extLst>
    <p:ext uri="{EFAFB233-063F-42B5-8137-9DF3F51BA10A}">
      <p15:sldGuideLst xmlns:p15="http://schemas.microsoft.com/office/powerpoint/2012/main">
        <p15:guide id="1" orient="horz" pos="576">
          <p15:clr>
            <a:srgbClr val="A4A3A4"/>
          </p15:clr>
        </p15:guide>
        <p15:guide id="2" orient="horz" pos="892">
          <p15:clr>
            <a:srgbClr val="A4A3A4"/>
          </p15:clr>
        </p15:guide>
        <p15:guide id="3" pos="288">
          <p15:clr>
            <a:srgbClr val="A4A3A4"/>
          </p15:clr>
        </p15:guide>
        <p15:guide id="4"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94C8"/>
    <a:srgbClr val="3333CC"/>
    <a:srgbClr val="005CE7"/>
    <a:srgbClr val="CC3300"/>
    <a:srgbClr val="FF9900"/>
    <a:srgbClr val="333399"/>
    <a:srgbClr val="FF0000"/>
    <a:srgbClr val="143C83"/>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71" autoAdjust="0"/>
  </p:normalViewPr>
  <p:slideViewPr>
    <p:cSldViewPr snapToGrid="0">
      <p:cViewPr varScale="1">
        <p:scale>
          <a:sx n="81" d="100"/>
          <a:sy n="81" d="100"/>
        </p:scale>
        <p:origin x="1498" y="67"/>
      </p:cViewPr>
      <p:guideLst>
        <p:guide orient="horz" pos="576"/>
        <p:guide orient="horz" pos="892"/>
        <p:guide pos="288"/>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27" charset="0"/>
              </a:defRPr>
            </a:lvl1pPr>
          </a:lstStyle>
          <a:p>
            <a:pPr>
              <a:defRPr/>
            </a:pPr>
            <a:fld id="{AF0BAAB4-1001-428A-A52A-5AF0E7175770}" type="slidenum">
              <a:rPr lang="en-US"/>
              <a:pPr>
                <a:defRPr/>
              </a:pPr>
              <a:t>‹#›</a:t>
            </a:fld>
            <a:endParaRPr lang="en-US" dirty="0"/>
          </a:p>
        </p:txBody>
      </p:sp>
    </p:spTree>
    <p:extLst>
      <p:ext uri="{BB962C8B-B14F-4D97-AF65-F5344CB8AC3E}">
        <p14:creationId xmlns:p14="http://schemas.microsoft.com/office/powerpoint/2010/main" val="29958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F0BAAB4-1001-428A-A52A-5AF0E7175770}" type="slidenum">
              <a:rPr lang="en-US" smtClean="0"/>
              <a:pPr>
                <a:defRPr/>
              </a:pPr>
              <a:t>1</a:t>
            </a:fld>
            <a:endParaRPr lang="en-US" dirty="0"/>
          </a:p>
        </p:txBody>
      </p:sp>
    </p:spTree>
    <p:extLst>
      <p:ext uri="{BB962C8B-B14F-4D97-AF65-F5344CB8AC3E}">
        <p14:creationId xmlns:p14="http://schemas.microsoft.com/office/powerpoint/2010/main" val="190963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19</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25</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26</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27</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28</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29</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30</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31</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32</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35</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36</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37</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38</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39</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40</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41</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42</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43</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44</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45</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46</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47</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48</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49</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50</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51</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55</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56</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61</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pitchFamily="18" charset="0"/>
              <a:ea typeface="ヒラギノ角ゴ Pro W3" pitchFamily="127"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pitchFamily="127" charset="-128"/>
              </a:defRPr>
            </a:lvl1pPr>
            <a:lvl2pPr marL="742950" indent="-285750">
              <a:defRPr sz="2400">
                <a:solidFill>
                  <a:schemeClr val="tx1"/>
                </a:solidFill>
                <a:latin typeface="Times" pitchFamily="18" charset="0"/>
                <a:ea typeface="ヒラギノ角ゴ Pro W3" pitchFamily="127" charset="-128"/>
              </a:defRPr>
            </a:lvl2pPr>
            <a:lvl3pPr marL="1143000" indent="-228600">
              <a:defRPr sz="2400">
                <a:solidFill>
                  <a:schemeClr val="tx1"/>
                </a:solidFill>
                <a:latin typeface="Times" pitchFamily="18" charset="0"/>
                <a:ea typeface="ヒラギノ角ゴ Pro W3" pitchFamily="127" charset="-128"/>
              </a:defRPr>
            </a:lvl3pPr>
            <a:lvl4pPr marL="1600200" indent="-228600">
              <a:defRPr sz="2400">
                <a:solidFill>
                  <a:schemeClr val="tx1"/>
                </a:solidFill>
                <a:latin typeface="Times" pitchFamily="18" charset="0"/>
                <a:ea typeface="ヒラギノ角ゴ Pro W3" pitchFamily="127" charset="-128"/>
              </a:defRPr>
            </a:lvl4pPr>
            <a:lvl5pPr marL="2057400" indent="-228600">
              <a:defRPr sz="2400">
                <a:solidFill>
                  <a:schemeClr val="tx1"/>
                </a:solidFill>
                <a:latin typeface="Times" pitchFamily="18" charset="0"/>
                <a:ea typeface="ヒラギノ角ゴ Pro W3" pitchFamily="127"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pitchFamily="127" charset="-128"/>
              </a:defRPr>
            </a:lvl9pPr>
          </a:lstStyle>
          <a:p>
            <a:fld id="{59FD5ECB-3D15-48D5-A556-4D0C3F9D2304}" type="slidenum">
              <a:rPr lang="en-US" sz="1200" smtClean="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0"/>
            <a:ext cx="9144000" cy="5334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charset="0"/>
              <a:ea typeface="ＭＳ Ｐゴシック" charset="0"/>
            </a:endParaRPr>
          </a:p>
        </p:txBody>
      </p:sp>
      <p:sp>
        <p:nvSpPr>
          <p:cNvPr id="7" name="Content Placeholder 6"/>
          <p:cNvSpPr>
            <a:spLocks noGrp="1"/>
          </p:cNvSpPr>
          <p:nvPr>
            <p:ph sz="quarter" idx="10"/>
          </p:nvPr>
        </p:nvSpPr>
        <p:spPr>
          <a:xfrm>
            <a:off x="12954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89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9687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18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36000"/>
          </a:srgb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65125" y="1141413"/>
            <a:ext cx="8229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8"/>
          <p:cNvSpPr>
            <a:spLocks noChangeArrowheads="1"/>
          </p:cNvSpPr>
          <p:nvPr userDrawn="1"/>
        </p:nvSpPr>
        <p:spPr bwMode="gray">
          <a:xfrm>
            <a:off x="315913" y="6553200"/>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eaLnBrk="1" hangingPunct="1">
              <a:defRPr/>
            </a:pPr>
            <a:r>
              <a:rPr lang="en-GB" sz="1000" dirty="0">
                <a:latin typeface="Arial" pitchFamily="34" charset="0"/>
                <a:ea typeface="ＭＳ Ｐゴシック" pitchFamily="34" charset="-128"/>
                <a:cs typeface="Arial" pitchFamily="34" charset="0"/>
              </a:rPr>
              <a:t>© 2018 Pearson Education, Inc.</a:t>
            </a:r>
          </a:p>
        </p:txBody>
      </p:sp>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24" r:id="rId1"/>
    <p:sldLayoutId id="2147484022" r:id="rId2"/>
    <p:sldLayoutId id="2147484023" r:id="rId3"/>
  </p:sldLayoutIdLst>
  <p:hf sldNum="0" hdr="0" dt="0"/>
  <p:txStyles>
    <p:titleStyle>
      <a:lvl1pPr algn="l" rtl="0" eaLnBrk="0" fontAlgn="base" hangingPunct="0">
        <a:spcBef>
          <a:spcPct val="50000"/>
        </a:spcBef>
        <a:spcAft>
          <a:spcPct val="0"/>
        </a:spcAft>
        <a:defRPr sz="3200" b="1">
          <a:solidFill>
            <a:schemeClr val="bg1"/>
          </a:solidFill>
          <a:latin typeface="+mj-lt"/>
          <a:ea typeface="ヒラギノ角ゴ Pro W3" charset="0"/>
          <a:cs typeface="+mj-cs"/>
        </a:defRPr>
      </a:lvl1pPr>
      <a:lvl2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2pPr>
      <a:lvl3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3pPr>
      <a:lvl4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4pPr>
      <a:lvl5pPr algn="l" rtl="0" eaLnBrk="0" fontAlgn="base" hangingPunct="0">
        <a:spcBef>
          <a:spcPct val="50000"/>
        </a:spcBef>
        <a:spcAft>
          <a:spcPct val="0"/>
        </a:spcAft>
        <a:defRPr sz="3200" b="1">
          <a:solidFill>
            <a:schemeClr val="bg1"/>
          </a:solidFill>
          <a:latin typeface="Arial" pitchFamily="34" charset="0"/>
          <a:ea typeface="ヒラギノ角ゴ Pro W3" charset="0"/>
          <a:cs typeface="Times New Roman" pitchFamily="18" charset="0"/>
        </a:defRPr>
      </a:lvl5pPr>
      <a:lvl6pPr marL="457200" algn="l" rtl="0" fontAlgn="base">
        <a:spcBef>
          <a:spcPct val="50000"/>
        </a:spcBef>
        <a:spcAft>
          <a:spcPct val="0"/>
        </a:spcAft>
        <a:defRPr sz="3200" b="1">
          <a:solidFill>
            <a:schemeClr val="bg1"/>
          </a:solidFill>
          <a:latin typeface="Arial" pitchFamily="34" charset="0"/>
          <a:cs typeface="Times New Roman" pitchFamily="18" charset="0"/>
        </a:defRPr>
      </a:lvl6pPr>
      <a:lvl7pPr marL="914400" algn="l" rtl="0" fontAlgn="base">
        <a:spcBef>
          <a:spcPct val="50000"/>
        </a:spcBef>
        <a:spcAft>
          <a:spcPct val="0"/>
        </a:spcAft>
        <a:defRPr sz="3200" b="1">
          <a:solidFill>
            <a:schemeClr val="bg1"/>
          </a:solidFill>
          <a:latin typeface="Arial" pitchFamily="34" charset="0"/>
          <a:cs typeface="Times New Roman" pitchFamily="18" charset="0"/>
        </a:defRPr>
      </a:lvl7pPr>
      <a:lvl8pPr marL="1371600" algn="l" rtl="0" fontAlgn="base">
        <a:spcBef>
          <a:spcPct val="50000"/>
        </a:spcBef>
        <a:spcAft>
          <a:spcPct val="0"/>
        </a:spcAft>
        <a:defRPr sz="3200" b="1">
          <a:solidFill>
            <a:schemeClr val="bg1"/>
          </a:solidFill>
          <a:latin typeface="Arial" pitchFamily="34" charset="0"/>
          <a:cs typeface="Times New Roman" pitchFamily="18" charset="0"/>
        </a:defRPr>
      </a:lvl8pPr>
      <a:lvl9pPr marL="1828800" algn="l" rtl="0" fontAlgn="base">
        <a:spcBef>
          <a:spcPct val="50000"/>
        </a:spcBef>
        <a:spcAft>
          <a:spcPct val="0"/>
        </a:spcAft>
        <a:defRPr sz="3200" b="1">
          <a:solidFill>
            <a:schemeClr val="bg1"/>
          </a:solidFill>
          <a:latin typeface="Arial" pitchFamily="34"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ヒラギノ角ゴ Pro W3" charset="0"/>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0"/>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0"/>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1.jp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7.jpg"/><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600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3000">
              <a:solidFill>
                <a:schemeClr val="tx2"/>
              </a:solidFill>
              <a:latin typeface="Arial" charset="0"/>
              <a:ea typeface="ＭＳ Ｐゴシック" charset="0"/>
            </a:endParaRPr>
          </a:p>
        </p:txBody>
      </p:sp>
      <p:sp>
        <p:nvSpPr>
          <p:cNvPr id="3075" name="Rectangle 3"/>
          <p:cNvSpPr>
            <a:spLocks noChangeArrowheads="1"/>
          </p:cNvSpPr>
          <p:nvPr/>
        </p:nvSpPr>
        <p:spPr bwMode="auto">
          <a:xfrm>
            <a:off x="5105400" y="54102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pPr>
            <a:endParaRPr lang="en-US" sz="2100">
              <a:latin typeface="Arial" pitchFamily="34" charset="0"/>
            </a:endParaRPr>
          </a:p>
        </p:txBody>
      </p:sp>
      <p:sp>
        <p:nvSpPr>
          <p:cNvPr id="3077" name="Title 1"/>
          <p:cNvSpPr>
            <a:spLocks noGrp="1"/>
          </p:cNvSpPr>
          <p:nvPr/>
        </p:nvSpPr>
        <p:spPr bwMode="auto">
          <a:xfrm>
            <a:off x="3157979" y="1676400"/>
            <a:ext cx="598602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br>
              <a:rPr lang="en-US" sz="3400" b="1" dirty="0">
                <a:latin typeface="Arial" pitchFamily="34" charset="0"/>
              </a:rPr>
            </a:br>
            <a:endParaRPr lang="en-US" altLang="en-US" sz="3600" b="1" dirty="0">
              <a:latin typeface="Arial" pitchFamily="34" charset="0"/>
              <a:ea typeface="MS PGothic" pitchFamily="34" charset="-128"/>
              <a:cs typeface="ヒラギノ角ゴ Pro W3" pitchFamily="127" charset="-128"/>
            </a:endParaRPr>
          </a:p>
          <a:p>
            <a:pPr algn="ctr"/>
            <a:r>
              <a:rPr lang="el-GR" altLang="en-US" sz="3600" b="1" dirty="0">
                <a:latin typeface="Arial" pitchFamily="34" charset="0"/>
                <a:ea typeface="MS PGothic" pitchFamily="34" charset="-128"/>
                <a:cs typeface="ヒラギノ角ゴ Pro W3" pitchFamily="127" charset="-128"/>
              </a:rPr>
              <a:t>ΧΗΜΙΚΗ ΙΣΟΡΡΟΠΙΑ</a:t>
            </a:r>
            <a:endParaRPr lang="en-US" altLang="en-US" sz="3600" b="1" dirty="0">
              <a:latin typeface="Arial" pitchFamily="34" charset="0"/>
              <a:ea typeface="MS PGothic" pitchFamily="34" charset="-128"/>
              <a:cs typeface="ヒラギノ角ゴ Pro W3" pitchFamily="127" charset="-128"/>
            </a:endParaRPr>
          </a:p>
        </p:txBody>
      </p:sp>
      <p:sp>
        <p:nvSpPr>
          <p:cNvPr id="7" name="Rectangle 3"/>
          <p:cNvSpPr>
            <a:spLocks noChangeArrowheads="1"/>
          </p:cNvSpPr>
          <p:nvPr/>
        </p:nvSpPr>
        <p:spPr bwMode="auto">
          <a:xfrm>
            <a:off x="5096436" y="5562600"/>
            <a:ext cx="4038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80000"/>
              </a:lnSpc>
              <a:spcBef>
                <a:spcPct val="20000"/>
              </a:spcBef>
              <a:defRPr/>
            </a:pPr>
            <a:endParaRPr lang="en-US" sz="21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altLang="en-US" dirty="0">
                <a:solidFill>
                  <a:srgbClr val="0070C0"/>
                </a:solidFill>
                <a:ea typeface="+mj-ea"/>
                <a:cs typeface="Arial"/>
              </a:rPr>
              <a:t>Σταθερά ισορροπίας:</a:t>
            </a:r>
            <a:r>
              <a:rPr lang="en-US" altLang="en-US" i="1" dirty="0">
                <a:solidFill>
                  <a:srgbClr val="0070C0"/>
                </a:solidFill>
                <a:ea typeface="+mj-ea"/>
                <a:cs typeface="Arial"/>
              </a:rPr>
              <a:t>K</a:t>
            </a:r>
            <a:endParaRPr lang="en-US" dirty="0">
              <a:solidFill>
                <a:srgbClr val="0070C0"/>
              </a:solidFill>
              <a:ea typeface="ヒラギノ角ゴ Pro W3" pitchFamily="127" charset="-128"/>
              <a:cs typeface="Arial" pitchFamily="34" charset="0"/>
            </a:endParaRPr>
          </a:p>
        </p:txBody>
      </p:sp>
      <p:sp>
        <p:nvSpPr>
          <p:cNvPr id="6" name="Rectangle 3"/>
          <p:cNvSpPr>
            <a:spLocks noGrp="1" noChangeArrowheads="1"/>
          </p:cNvSpPr>
          <p:nvPr>
            <p:ph idx="1"/>
          </p:nvPr>
        </p:nvSpPr>
        <p:spPr>
          <a:xfrm>
            <a:off x="347662" y="641961"/>
            <a:ext cx="8624215" cy="2035252"/>
          </a:xfrm>
        </p:spPr>
        <p:txBody>
          <a:bodyPr/>
          <a:lstStyle/>
          <a:p>
            <a:pPr eaLnBrk="1" hangingPunct="1">
              <a:lnSpc>
                <a:spcPct val="90000"/>
              </a:lnSpc>
              <a:defRPr/>
            </a:pPr>
            <a:r>
              <a:rPr lang="el-GR" sz="2000" dirty="0">
                <a:solidFill>
                  <a:schemeClr val="accent1">
                    <a:lumMod val="50000"/>
                  </a:schemeClr>
                </a:solidFill>
              </a:rPr>
              <a:t>Η σχέση μεταξύ της χημικής εξίσωσης και των συγκεντρώσεων των αντιδρώντων και των προϊόντων ονομάζεται νόμος των </a:t>
            </a:r>
            <a:r>
              <a:rPr lang="el-GR" sz="2000" dirty="0" err="1">
                <a:solidFill>
                  <a:schemeClr val="accent1">
                    <a:lumMod val="50000"/>
                  </a:schemeClr>
                </a:solidFill>
              </a:rPr>
              <a:t>δρώσων</a:t>
            </a:r>
            <a:r>
              <a:rPr lang="el-GR" sz="2000" dirty="0">
                <a:solidFill>
                  <a:schemeClr val="accent1">
                    <a:lumMod val="50000"/>
                  </a:schemeClr>
                </a:solidFill>
              </a:rPr>
              <a:t> μαζών.</a:t>
            </a: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endParaRPr lang="en-US" sz="2000" dirty="0">
              <a:solidFill>
                <a:schemeClr val="accent1">
                  <a:lumMod val="50000"/>
                </a:schemeClr>
              </a:solidFill>
            </a:endParaRPr>
          </a:p>
          <a:p>
            <a:pPr eaLnBrk="1" hangingPunct="1">
              <a:lnSpc>
                <a:spcPct val="90000"/>
              </a:lnSpc>
              <a:defRPr/>
            </a:pPr>
            <a:r>
              <a:rPr lang="en-US" sz="2000" b="1" i="1" dirty="0" err="1"/>
              <a:t>a</a:t>
            </a:r>
            <a:r>
              <a:rPr lang="en-US" sz="2000" b="1" dirty="0" err="1"/>
              <a:t>A</a:t>
            </a:r>
            <a:r>
              <a:rPr lang="en-US" sz="2000" b="1" dirty="0"/>
              <a:t> + </a:t>
            </a:r>
            <a:r>
              <a:rPr lang="en-US" sz="2000" b="1" i="1" dirty="0" err="1"/>
              <a:t>b</a:t>
            </a:r>
            <a:r>
              <a:rPr lang="en-US" sz="2000" b="1" dirty="0" err="1"/>
              <a:t>B</a:t>
            </a:r>
            <a:r>
              <a:rPr lang="en-US" sz="2000" b="1" dirty="0"/>
              <a:t> </a:t>
            </a:r>
            <a:r>
              <a:rPr lang="en-US" altLang="en-US" sz="2000" b="1" dirty="0">
                <a:sym typeface="Symbol" pitchFamily="18" charset="2"/>
              </a:rPr>
              <a:t>   </a:t>
            </a:r>
            <a:r>
              <a:rPr lang="en-US" sz="2000" b="1" dirty="0">
                <a:sym typeface="Symbol" pitchFamily="18" charset="2"/>
              </a:rPr>
              <a:t>  </a:t>
            </a:r>
            <a:r>
              <a:rPr lang="en-US" sz="2000" b="1" i="1" dirty="0" err="1">
                <a:sym typeface="Symbol" pitchFamily="18" charset="2"/>
              </a:rPr>
              <a:t>c</a:t>
            </a:r>
            <a:r>
              <a:rPr lang="en-US" sz="2000" b="1" dirty="0" err="1">
                <a:sym typeface="Symbol" pitchFamily="18" charset="2"/>
              </a:rPr>
              <a:t>C</a:t>
            </a:r>
            <a:r>
              <a:rPr lang="en-US" sz="2000" b="1" dirty="0">
                <a:sym typeface="Symbol" pitchFamily="18" charset="2"/>
              </a:rPr>
              <a:t> + </a:t>
            </a:r>
            <a:r>
              <a:rPr lang="en-US" sz="2000" b="1" i="1" dirty="0" err="1">
                <a:sym typeface="Symbol" pitchFamily="18" charset="2"/>
              </a:rPr>
              <a:t>d</a:t>
            </a:r>
            <a:r>
              <a:rPr lang="en-US" sz="2000" b="1" dirty="0" err="1">
                <a:sym typeface="Symbol" pitchFamily="18" charset="2"/>
              </a:rPr>
              <a:t>D</a:t>
            </a:r>
            <a:endParaRPr lang="en-US" sz="2000" b="1" i="1" dirty="0">
              <a:solidFill>
                <a:schemeClr val="accent1">
                  <a:lumMod val="50000"/>
                </a:schemeClr>
              </a:solidFill>
              <a:sym typeface="Symbol" pitchFamily="18" charset="2"/>
            </a:endParaRPr>
          </a:p>
        </p:txBody>
      </p:sp>
      <p:pic>
        <p:nvPicPr>
          <p:cNvPr id="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258" y="3949335"/>
            <a:ext cx="3524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2012"/>
          <a:stretch/>
        </p:blipFill>
        <p:spPr>
          <a:xfrm>
            <a:off x="4309051" y="3008058"/>
            <a:ext cx="1978144" cy="2531329"/>
          </a:xfrm>
          <a:prstGeom prst="rect">
            <a:avLst/>
          </a:prstGeom>
        </p:spPr>
      </p:pic>
    </p:spTree>
    <p:extLst>
      <p:ext uri="{BB962C8B-B14F-4D97-AF65-F5344CB8AC3E}">
        <p14:creationId xmlns:p14="http://schemas.microsoft.com/office/powerpoint/2010/main" val="79669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4" name="Text Box 6"/>
          <p:cNvSpPr txBox="1">
            <a:spLocks noChangeArrowheads="1"/>
          </p:cNvSpPr>
          <p:nvPr/>
        </p:nvSpPr>
        <p:spPr bwMode="auto">
          <a:xfrm>
            <a:off x="337826" y="1289538"/>
            <a:ext cx="7924800" cy="124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04813">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defRPr/>
            </a:pPr>
            <a:endParaRPr lang="en-US" sz="2800" dirty="0">
              <a:sym typeface="Symbol" pitchFamily="18" charset="2"/>
            </a:endParaRPr>
          </a:p>
          <a:p>
            <a:pPr algn="ctr">
              <a:defRPr/>
            </a:pPr>
            <a:r>
              <a:rPr lang="en-US" sz="2800" dirty="0">
                <a:sym typeface="Symbol" pitchFamily="18" charset="2"/>
              </a:rPr>
              <a:t>2 N</a:t>
            </a:r>
            <a:r>
              <a:rPr lang="en-US" sz="2800" baseline="-25000" dirty="0">
                <a:sym typeface="Symbol" pitchFamily="18" charset="2"/>
              </a:rPr>
              <a:t>2</a:t>
            </a:r>
            <a:r>
              <a:rPr lang="en-US" sz="2800" dirty="0">
                <a:sym typeface="Symbol" pitchFamily="18" charset="2"/>
              </a:rPr>
              <a:t>O</a:t>
            </a:r>
            <a:r>
              <a:rPr lang="en-US" sz="2800" baseline="-25000" dirty="0">
                <a:sym typeface="Symbol" pitchFamily="18" charset="2"/>
              </a:rPr>
              <a:t>5</a:t>
            </a:r>
            <a:r>
              <a:rPr lang="en-US" sz="2800" dirty="0">
                <a:sym typeface="Symbol" pitchFamily="18" charset="2"/>
              </a:rPr>
              <a:t>(</a:t>
            </a:r>
            <a:r>
              <a:rPr lang="en-US" sz="2800" i="1" dirty="0">
                <a:sym typeface="Symbol" pitchFamily="18" charset="2"/>
              </a:rPr>
              <a:t>g</a:t>
            </a:r>
            <a:r>
              <a:rPr lang="en-US" sz="2800" dirty="0">
                <a:sym typeface="Symbol" pitchFamily="18" charset="2"/>
              </a:rPr>
              <a:t>) </a:t>
            </a:r>
            <a:r>
              <a:rPr lang="en-US" altLang="en-US" sz="2800" dirty="0">
                <a:sym typeface="Symbol" pitchFamily="18" charset="2"/>
              </a:rPr>
              <a:t>    </a:t>
            </a:r>
            <a:r>
              <a:rPr lang="en-US" sz="2800" dirty="0">
                <a:sym typeface="Symbol" pitchFamily="18" charset="2"/>
              </a:rPr>
              <a:t> 4 NO</a:t>
            </a:r>
            <a:r>
              <a:rPr lang="en-US" sz="2800" baseline="-25000" dirty="0">
                <a:sym typeface="Symbol" pitchFamily="18" charset="2"/>
              </a:rPr>
              <a:t>2</a:t>
            </a:r>
            <a:r>
              <a:rPr lang="en-US" sz="2800" dirty="0">
                <a:solidFill>
                  <a:srgbClr val="000000"/>
                </a:solidFill>
                <a:sym typeface="Symbol" pitchFamily="18" charset="2"/>
              </a:rPr>
              <a:t>(</a:t>
            </a:r>
            <a:r>
              <a:rPr lang="en-US" sz="2800" i="1" dirty="0">
                <a:solidFill>
                  <a:srgbClr val="000000"/>
                </a:solidFill>
                <a:sym typeface="Symbol" pitchFamily="18" charset="2"/>
              </a:rPr>
              <a:t>g</a:t>
            </a:r>
            <a:r>
              <a:rPr lang="en-US" sz="2800" dirty="0">
                <a:solidFill>
                  <a:srgbClr val="000000"/>
                </a:solidFill>
                <a:sym typeface="Symbol" pitchFamily="18" charset="2"/>
              </a:rPr>
              <a:t>)</a:t>
            </a:r>
            <a:r>
              <a:rPr lang="en-US" sz="2800" dirty="0">
                <a:sym typeface="Symbol" pitchFamily="18" charset="2"/>
              </a:rPr>
              <a:t> + O</a:t>
            </a:r>
            <a:r>
              <a:rPr lang="en-US" sz="2800" baseline="-25000" dirty="0">
                <a:sym typeface="Symbol" pitchFamily="18" charset="2"/>
              </a:rPr>
              <a:t>2</a:t>
            </a:r>
            <a:r>
              <a:rPr lang="en-US" sz="2800" dirty="0">
                <a:solidFill>
                  <a:srgbClr val="000000"/>
                </a:solidFill>
                <a:sym typeface="Symbol" pitchFamily="18" charset="2"/>
              </a:rPr>
              <a:t>(</a:t>
            </a:r>
            <a:r>
              <a:rPr lang="en-US" sz="2800" i="1" dirty="0">
                <a:solidFill>
                  <a:srgbClr val="000000"/>
                </a:solidFill>
                <a:sym typeface="Symbol" pitchFamily="18" charset="2"/>
              </a:rPr>
              <a:t>g</a:t>
            </a:r>
            <a:r>
              <a:rPr lang="en-US" sz="2800" dirty="0">
                <a:solidFill>
                  <a:srgbClr val="000000"/>
                </a:solidFill>
                <a:sym typeface="Symbol" pitchFamily="18" charset="2"/>
              </a:rPr>
              <a:t>)</a:t>
            </a:r>
            <a:r>
              <a:rPr lang="en-US" sz="2800" baseline="-25000" dirty="0">
                <a:sym typeface="Symbol" pitchFamily="18" charset="2"/>
              </a:rPr>
              <a:t> </a:t>
            </a:r>
          </a:p>
          <a:p>
            <a:pPr>
              <a:defRPr/>
            </a:pPr>
            <a:endParaRPr lang="en-US" sz="2800" baseline="-25000" dirty="0">
              <a:sym typeface="Symbol" pitchFamily="18" charset="2"/>
            </a:endParaRP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5776" y="4068597"/>
            <a:ext cx="26289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384" y="1910220"/>
            <a:ext cx="4667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236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EFCF135D-41B5-43DF-864D-E532E21D3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43" y="1036947"/>
            <a:ext cx="8050491" cy="4157221"/>
          </a:xfrm>
          <a:prstGeom prst="rect">
            <a:avLst/>
          </a:prstGeom>
        </p:spPr>
      </p:pic>
    </p:spTree>
    <p:extLst>
      <p:ext uri="{BB962C8B-B14F-4D97-AF65-F5344CB8AC3E}">
        <p14:creationId xmlns:p14="http://schemas.microsoft.com/office/powerpoint/2010/main" val="14581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635"/>
          <a:stretch/>
        </p:blipFill>
        <p:spPr>
          <a:xfrm>
            <a:off x="3815862" y="2170411"/>
            <a:ext cx="5257800" cy="2844556"/>
          </a:xfrm>
          <a:prstGeom prst="rect">
            <a:avLst/>
          </a:prstGeom>
        </p:spPr>
      </p:pic>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7" name="TextBox 2"/>
          <p:cNvSpPr txBox="1">
            <a:spLocks noChangeArrowheads="1"/>
          </p:cNvSpPr>
          <p:nvPr/>
        </p:nvSpPr>
        <p:spPr bwMode="auto">
          <a:xfrm>
            <a:off x="5891213" y="5849816"/>
            <a:ext cx="2172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i="1" dirty="0">
                <a:latin typeface="+mn-lt"/>
              </a:rPr>
              <a:t>K</a:t>
            </a:r>
            <a:r>
              <a:rPr lang="en-US" altLang="en-US" dirty="0">
                <a:latin typeface="+mn-lt"/>
              </a:rPr>
              <a:t> = 1.9 </a:t>
            </a:r>
            <a:r>
              <a:rPr lang="en-US" altLang="en-US" dirty="0">
                <a:latin typeface="+mn-lt"/>
                <a:cs typeface="Arial"/>
              </a:rPr>
              <a:t>× </a:t>
            </a:r>
            <a:r>
              <a:rPr lang="en-US" altLang="en-US" dirty="0">
                <a:latin typeface="+mn-lt"/>
              </a:rPr>
              <a:t>10</a:t>
            </a:r>
            <a:r>
              <a:rPr lang="en-US" altLang="en-US" baseline="30000" dirty="0">
                <a:latin typeface="+mn-lt"/>
              </a:rPr>
              <a:t>19</a:t>
            </a:r>
            <a:r>
              <a:rPr lang="en-US" altLang="en-US" dirty="0">
                <a:latin typeface="+mn-lt"/>
              </a:rPr>
              <a:t> </a:t>
            </a:r>
          </a:p>
        </p:txBody>
      </p:sp>
      <p:sp>
        <p:nvSpPr>
          <p:cNvPr id="9" name="Rectangle 3"/>
          <p:cNvSpPr>
            <a:spLocks noGrp="1" noChangeArrowheads="1"/>
          </p:cNvSpPr>
          <p:nvPr>
            <p:ph idx="1"/>
          </p:nvPr>
        </p:nvSpPr>
        <p:spPr>
          <a:xfrm>
            <a:off x="336550" y="1245577"/>
            <a:ext cx="4052570" cy="4598182"/>
          </a:xfrm>
        </p:spPr>
        <p:txBody>
          <a:bodyPr/>
          <a:lstStyle/>
          <a:p>
            <a:pPr eaLnBrk="1" hangingPunct="1"/>
            <a:r>
              <a:rPr lang="el-GR" altLang="en-US" sz="2400" dirty="0"/>
              <a:t>Όταν η τιμή του Κ &gt;&gt; 1, όταν η αντίδραση φτάσει σε ισορροπία, θα υπάρχουν πολύ περισσότερα μόρια προϊόντος από ό,τι μόρια αντιδρώντος.</a:t>
            </a:r>
          </a:p>
          <a:p>
            <a:pPr eaLnBrk="1" hangingPunct="1"/>
            <a:r>
              <a:rPr lang="el-GR" altLang="en-US" sz="2400" dirty="0"/>
              <a:t>Όταν Κ &gt;&gt; 1, η θέση ισορροπίας ευνοεί τα </a:t>
            </a:r>
            <a:r>
              <a:rPr lang="el-GR" altLang="en-US" sz="2400" dirty="0" err="1"/>
              <a:t>προϊόντα.Η</a:t>
            </a:r>
            <a:r>
              <a:rPr lang="el-GR" altLang="en-US" sz="2400" dirty="0"/>
              <a:t> αντίδραση ευνοείται από τα προϊόντα.</a:t>
            </a:r>
            <a:endParaRPr lang="en-US" altLang="en-US" sz="2400" dirty="0"/>
          </a:p>
        </p:txBody>
      </p:sp>
    </p:spTree>
    <p:extLst>
      <p:ext uri="{BB962C8B-B14F-4D97-AF65-F5344CB8AC3E}">
        <p14:creationId xmlns:p14="http://schemas.microsoft.com/office/powerpoint/2010/main" val="352870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391"/>
          <a:stretch/>
        </p:blipFill>
        <p:spPr>
          <a:xfrm>
            <a:off x="3870726" y="2176272"/>
            <a:ext cx="5202936" cy="2822020"/>
          </a:xfrm>
          <a:prstGeom prst="rect">
            <a:avLst/>
          </a:prstGeom>
        </p:spPr>
      </p:pic>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0070C0"/>
                </a:solidFill>
                <a:ea typeface="+mj-ea"/>
                <a:cs typeface="Arial"/>
              </a:rPr>
              <a:t>What Does the Value of </a:t>
            </a:r>
            <a:r>
              <a:rPr lang="en-US" altLang="en-US" i="1" dirty="0">
                <a:solidFill>
                  <a:srgbClr val="0070C0"/>
                </a:solidFill>
                <a:ea typeface="+mj-ea"/>
                <a:cs typeface="Arial"/>
              </a:rPr>
              <a:t>K</a:t>
            </a:r>
            <a:r>
              <a:rPr lang="en-US" altLang="en-US" dirty="0">
                <a:solidFill>
                  <a:srgbClr val="0070C0"/>
                </a:solidFill>
                <a:ea typeface="+mj-ea"/>
                <a:cs typeface="Arial"/>
              </a:rPr>
              <a:t> Imply If Its Value Is Less Than 1? </a:t>
            </a:r>
            <a:endParaRPr lang="en-US" dirty="0">
              <a:solidFill>
                <a:srgbClr val="0070C0"/>
              </a:solidFill>
              <a:ea typeface="ヒラギノ角ゴ Pro W3" pitchFamily="127" charset="-128"/>
              <a:cs typeface="Arial" pitchFamily="34" charset="0"/>
            </a:endParaRPr>
          </a:p>
        </p:txBody>
      </p:sp>
      <p:sp>
        <p:nvSpPr>
          <p:cNvPr id="8" name="Rectangle 3"/>
          <p:cNvSpPr>
            <a:spLocks noGrp="1" noChangeArrowheads="1"/>
          </p:cNvSpPr>
          <p:nvPr>
            <p:ph idx="1"/>
          </p:nvPr>
        </p:nvSpPr>
        <p:spPr>
          <a:xfrm>
            <a:off x="344488" y="1232632"/>
            <a:ext cx="3779837" cy="3490186"/>
          </a:xfrm>
        </p:spPr>
        <p:txBody>
          <a:bodyPr/>
          <a:lstStyle/>
          <a:p>
            <a:pPr eaLnBrk="1" hangingPunct="1"/>
            <a:r>
              <a:rPr lang="el-GR" altLang="en-US" sz="2400" dirty="0"/>
              <a:t>Όταν η τιμή του Κ &lt;&lt; 1, όταν η αντίδραση φτάσει σε ισορροπία θα υπάρχουν πολύ περισσότερα μόρια αντιδρώντων από ό,τι μόρια προϊόντων.</a:t>
            </a:r>
          </a:p>
          <a:p>
            <a:pPr eaLnBrk="1" hangingPunct="1"/>
            <a:r>
              <a:rPr lang="el-GR" altLang="en-US" sz="2400" dirty="0"/>
              <a:t>Η αντίδραση ευνοείται από τον αντιδρώντα.</a:t>
            </a:r>
            <a:endParaRPr lang="en-US" altLang="en-US" sz="2400" dirty="0"/>
          </a:p>
        </p:txBody>
      </p:sp>
      <p:sp>
        <p:nvSpPr>
          <p:cNvPr id="9" name="TextBox 4"/>
          <p:cNvSpPr txBox="1">
            <a:spLocks noChangeArrowheads="1"/>
          </p:cNvSpPr>
          <p:nvPr/>
        </p:nvSpPr>
        <p:spPr bwMode="auto">
          <a:xfrm>
            <a:off x="5891213" y="5843973"/>
            <a:ext cx="22862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i="1" dirty="0">
                <a:latin typeface="+mn-lt"/>
              </a:rPr>
              <a:t>K</a:t>
            </a:r>
            <a:r>
              <a:rPr lang="en-US" altLang="en-US" dirty="0">
                <a:latin typeface="+mn-lt"/>
              </a:rPr>
              <a:t> = 4.1 </a:t>
            </a:r>
            <a:r>
              <a:rPr lang="en-US" altLang="en-US" dirty="0">
                <a:latin typeface="+mn-lt"/>
                <a:cs typeface="Arial"/>
              </a:rPr>
              <a:t>×</a:t>
            </a:r>
            <a:r>
              <a:rPr lang="en-US" altLang="en-US" dirty="0">
                <a:latin typeface="+mn-lt"/>
              </a:rPr>
              <a:t> 10</a:t>
            </a:r>
            <a:r>
              <a:rPr lang="en-US" altLang="en-US" baseline="30000" dirty="0">
                <a:latin typeface="+mn-lt"/>
              </a:rPr>
              <a:t>–31</a:t>
            </a:r>
            <a:r>
              <a:rPr lang="en-US" altLang="en-US" dirty="0">
                <a:latin typeface="+mn-lt"/>
              </a:rPr>
              <a:t> </a:t>
            </a:r>
          </a:p>
        </p:txBody>
      </p:sp>
    </p:spTree>
    <p:extLst>
      <p:ext uri="{BB962C8B-B14F-4D97-AF65-F5344CB8AC3E}">
        <p14:creationId xmlns:p14="http://schemas.microsoft.com/office/powerpoint/2010/main" val="2357109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4" name="Rectangle 3"/>
          <p:cNvSpPr>
            <a:spLocks noGrp="1" noChangeArrowheads="1"/>
          </p:cNvSpPr>
          <p:nvPr>
            <p:ph idx="1"/>
          </p:nvPr>
        </p:nvSpPr>
        <p:spPr>
          <a:xfrm>
            <a:off x="341313" y="1025891"/>
            <a:ext cx="8721407" cy="4785926"/>
          </a:xfrm>
        </p:spPr>
        <p:txBody>
          <a:bodyPr/>
          <a:lstStyle/>
          <a:p>
            <a:pPr eaLnBrk="1" hangingPunct="1">
              <a:defRPr/>
            </a:pPr>
            <a:r>
              <a:rPr lang="el-GR" altLang="en-US" sz="2000" b="1" dirty="0"/>
              <a:t>Όταν η αντίδραση γράφεται αντίστροφα (δηλαδή προς τα πίσω), η σταθερά ισορροπίας, Κ, αντιστρέφεται.</a:t>
            </a:r>
            <a:endParaRPr lang="en-US" altLang="en-US" sz="2000" b="1" dirty="0"/>
          </a:p>
          <a:p>
            <a:pPr marL="0" indent="0" eaLnBrk="1" hangingPunct="1">
              <a:buFontTx/>
              <a:buNone/>
              <a:defRPr/>
            </a:pPr>
            <a:r>
              <a:rPr lang="en-US" altLang="en-US" sz="2000" b="1" dirty="0">
                <a:solidFill>
                  <a:srgbClr val="3333CC"/>
                </a:solidFill>
              </a:rPr>
              <a:t>	</a:t>
            </a:r>
            <a:r>
              <a:rPr lang="en-US" altLang="en-US" sz="2000" b="1" i="1" dirty="0" err="1">
                <a:solidFill>
                  <a:srgbClr val="3333CC"/>
                </a:solidFill>
              </a:rPr>
              <a:t>a</a:t>
            </a:r>
            <a:r>
              <a:rPr lang="en-US" altLang="en-US" sz="2000" b="1" dirty="0" err="1">
                <a:solidFill>
                  <a:srgbClr val="3333CC"/>
                </a:solidFill>
              </a:rPr>
              <a:t>A</a:t>
            </a:r>
            <a:r>
              <a:rPr lang="en-US" altLang="en-US" sz="2000" b="1" dirty="0">
                <a:solidFill>
                  <a:srgbClr val="3333CC"/>
                </a:solidFill>
              </a:rPr>
              <a:t> + </a:t>
            </a:r>
            <a:r>
              <a:rPr lang="en-US" altLang="en-US" sz="2000" b="1" i="1" dirty="0" err="1">
                <a:solidFill>
                  <a:srgbClr val="3333CC"/>
                </a:solidFill>
              </a:rPr>
              <a:t>b</a:t>
            </a:r>
            <a:r>
              <a:rPr lang="en-US" altLang="en-US" sz="2000" b="1" dirty="0" err="1">
                <a:solidFill>
                  <a:srgbClr val="3333CC"/>
                </a:solidFill>
              </a:rPr>
              <a:t>B</a:t>
            </a:r>
            <a:r>
              <a:rPr lang="en-US" altLang="en-US" sz="2000" b="1" dirty="0">
                <a:solidFill>
                  <a:srgbClr val="3333CC"/>
                </a:solidFill>
              </a:rPr>
              <a:t> </a:t>
            </a:r>
            <a:r>
              <a:rPr lang="en-US" sz="2000" b="1" dirty="0">
                <a:solidFill>
                  <a:srgbClr val="3333CC"/>
                </a:solidFill>
                <a:ea typeface="Royal Society of Chemistry"/>
                <a:cs typeface="Royal Society of Chemistry"/>
                <a:sym typeface="Symbol" pitchFamily="18" charset="2"/>
              </a:rPr>
              <a:t>    </a:t>
            </a:r>
            <a:r>
              <a:rPr lang="en-US" altLang="en-US" sz="2000" b="1" dirty="0">
                <a:solidFill>
                  <a:srgbClr val="3333CC"/>
                </a:solidFill>
              </a:rPr>
              <a:t>  </a:t>
            </a:r>
            <a:r>
              <a:rPr lang="en-US" altLang="en-US" sz="2000" b="1" i="1" dirty="0" err="1">
                <a:solidFill>
                  <a:srgbClr val="3333CC"/>
                </a:solidFill>
              </a:rPr>
              <a:t>c</a:t>
            </a:r>
            <a:r>
              <a:rPr lang="en-US" altLang="en-US" sz="2000" b="1" dirty="0" err="1">
                <a:solidFill>
                  <a:srgbClr val="3333CC"/>
                </a:solidFill>
              </a:rPr>
              <a:t>C</a:t>
            </a:r>
            <a:r>
              <a:rPr lang="en-US" altLang="en-US" sz="2000" b="1" dirty="0">
                <a:solidFill>
                  <a:srgbClr val="3333CC"/>
                </a:solidFill>
              </a:rPr>
              <a:t> + </a:t>
            </a:r>
            <a:r>
              <a:rPr lang="en-US" altLang="en-US" sz="2000" b="1" i="1" dirty="0" err="1">
                <a:solidFill>
                  <a:srgbClr val="3333CC"/>
                </a:solidFill>
              </a:rPr>
              <a:t>d</a:t>
            </a:r>
            <a:r>
              <a:rPr lang="en-US" altLang="en-US" sz="2000" b="1" dirty="0" err="1">
                <a:solidFill>
                  <a:srgbClr val="3333CC"/>
                </a:solidFill>
              </a:rPr>
              <a:t>D</a:t>
            </a:r>
            <a:r>
              <a:rPr lang="en-US" altLang="en-US" sz="2000" dirty="0"/>
              <a:t>	</a:t>
            </a:r>
          </a:p>
          <a:p>
            <a:pPr eaLnBrk="1" hangingPunct="1">
              <a:spcBef>
                <a:spcPts val="0"/>
              </a:spcBef>
              <a:defRPr/>
            </a:pPr>
            <a:endParaRPr lang="en-US" altLang="en-US" sz="2000" dirty="0"/>
          </a:p>
          <a:p>
            <a:pPr eaLnBrk="1" hangingPunct="1">
              <a:defRPr/>
            </a:pPr>
            <a:endParaRPr lang="en-US" altLang="en-US" sz="2000" dirty="0"/>
          </a:p>
          <a:p>
            <a:pPr eaLnBrk="1" hangingPunct="1">
              <a:defRPr/>
            </a:pPr>
            <a:endParaRPr lang="en-US" altLang="en-US" sz="2000" dirty="0"/>
          </a:p>
          <a:p>
            <a:pPr eaLnBrk="1" hangingPunct="1">
              <a:spcBef>
                <a:spcPts val="0"/>
              </a:spcBef>
              <a:defRPr/>
            </a:pPr>
            <a:endParaRPr lang="el-GR" altLang="en-US" sz="2000" dirty="0"/>
          </a:p>
          <a:p>
            <a:pPr eaLnBrk="1" hangingPunct="1">
              <a:spcBef>
                <a:spcPts val="0"/>
              </a:spcBef>
              <a:defRPr/>
            </a:pPr>
            <a:endParaRPr lang="el-GR" altLang="en-US" sz="2000" dirty="0"/>
          </a:p>
          <a:p>
            <a:pPr marL="0" indent="0" eaLnBrk="1" hangingPunct="1">
              <a:buFontTx/>
              <a:buNone/>
              <a:defRPr/>
            </a:pPr>
            <a:r>
              <a:rPr lang="en-US" altLang="en-US" sz="2000" b="1" i="1" dirty="0">
                <a:solidFill>
                  <a:srgbClr val="3333CC"/>
                </a:solidFill>
              </a:rPr>
              <a:t>	</a:t>
            </a:r>
            <a:r>
              <a:rPr lang="en-US" altLang="en-US" sz="2000" b="1" i="1" dirty="0" err="1">
                <a:solidFill>
                  <a:srgbClr val="C00000"/>
                </a:solidFill>
              </a:rPr>
              <a:t>c</a:t>
            </a:r>
            <a:r>
              <a:rPr lang="en-US" altLang="en-US" sz="2000" b="1" dirty="0" err="1">
                <a:solidFill>
                  <a:srgbClr val="C00000"/>
                </a:solidFill>
              </a:rPr>
              <a:t>C</a:t>
            </a:r>
            <a:r>
              <a:rPr lang="en-US" altLang="en-US" sz="2000" b="1" dirty="0">
                <a:solidFill>
                  <a:srgbClr val="C00000"/>
                </a:solidFill>
              </a:rPr>
              <a:t> + </a:t>
            </a:r>
            <a:r>
              <a:rPr lang="en-US" altLang="en-US" sz="2000" b="1" i="1" dirty="0" err="1">
                <a:solidFill>
                  <a:srgbClr val="C00000"/>
                </a:solidFill>
              </a:rPr>
              <a:t>d</a:t>
            </a:r>
            <a:r>
              <a:rPr lang="en-US" altLang="en-US" sz="2000" b="1" dirty="0" err="1">
                <a:solidFill>
                  <a:srgbClr val="C00000"/>
                </a:solidFill>
              </a:rPr>
              <a:t>D</a:t>
            </a:r>
            <a:r>
              <a:rPr lang="en-US" altLang="en-US" sz="2000" b="1" dirty="0">
                <a:solidFill>
                  <a:srgbClr val="C00000"/>
                </a:solidFill>
              </a:rPr>
              <a:t> </a:t>
            </a:r>
            <a:r>
              <a:rPr lang="en-US" sz="2000" b="1" dirty="0">
                <a:solidFill>
                  <a:srgbClr val="C00000"/>
                </a:solidFill>
                <a:ea typeface="Royal Society of Chemistry"/>
                <a:cs typeface="Royal Society of Chemistry"/>
                <a:sym typeface="Symbol" pitchFamily="18" charset="2"/>
              </a:rPr>
              <a:t>    </a:t>
            </a:r>
            <a:r>
              <a:rPr lang="en-US" altLang="en-US" sz="2000" b="1" dirty="0">
                <a:solidFill>
                  <a:srgbClr val="C00000"/>
                </a:solidFill>
              </a:rPr>
              <a:t>   </a:t>
            </a:r>
            <a:r>
              <a:rPr lang="en-US" altLang="en-US" sz="2000" b="1" i="1" dirty="0" err="1">
                <a:solidFill>
                  <a:srgbClr val="C00000"/>
                </a:solidFill>
              </a:rPr>
              <a:t>a</a:t>
            </a:r>
            <a:r>
              <a:rPr lang="en-US" altLang="en-US" sz="2000" b="1" dirty="0" err="1">
                <a:solidFill>
                  <a:srgbClr val="C00000"/>
                </a:solidFill>
              </a:rPr>
              <a:t>A</a:t>
            </a:r>
            <a:r>
              <a:rPr lang="en-US" altLang="en-US" sz="2000" b="1" dirty="0">
                <a:solidFill>
                  <a:srgbClr val="C00000"/>
                </a:solidFill>
              </a:rPr>
              <a:t> + </a:t>
            </a:r>
            <a:r>
              <a:rPr lang="en-US" altLang="en-US" sz="2000" b="1" i="1" dirty="0" err="1">
                <a:solidFill>
                  <a:srgbClr val="C00000"/>
                </a:solidFill>
              </a:rPr>
              <a:t>b</a:t>
            </a:r>
            <a:r>
              <a:rPr lang="en-US" altLang="en-US" sz="2000" b="1" dirty="0" err="1">
                <a:solidFill>
                  <a:srgbClr val="C00000"/>
                </a:solidFill>
              </a:rPr>
              <a:t>B</a:t>
            </a:r>
            <a:r>
              <a:rPr lang="en-US" altLang="en-US" sz="2000" dirty="0"/>
              <a:t>	</a:t>
            </a:r>
          </a:p>
          <a:p>
            <a:pPr marL="457200" lvl="1" indent="0" eaLnBrk="1" hangingPunct="1">
              <a:spcBef>
                <a:spcPts val="600"/>
              </a:spcBef>
              <a:spcAft>
                <a:spcPts val="0"/>
              </a:spcAft>
              <a:buFontTx/>
              <a:buNone/>
              <a:defRPr/>
            </a:pPr>
            <a:endParaRPr lang="en-US" altLang="en-US" sz="2000" dirty="0"/>
          </a:p>
          <a:p>
            <a:pPr marL="457200" lvl="1" indent="0" eaLnBrk="1" hangingPunct="1">
              <a:buFontTx/>
              <a:buNone/>
              <a:defRPr/>
            </a:pPr>
            <a:endParaRPr lang="en-US" altLang="en-US" sz="2000" b="1" dirty="0">
              <a:sym typeface="Symbol" pitchFamily="18" charset="2"/>
            </a:endParaRPr>
          </a:p>
          <a:p>
            <a:pPr marL="347472" lvl="1" indent="0" eaLnBrk="1" hangingPunct="1">
              <a:spcBef>
                <a:spcPts val="0"/>
              </a:spcBef>
              <a:buFontTx/>
              <a:buNone/>
              <a:defRPr/>
            </a:pPr>
            <a:endParaRPr lang="en-US" altLang="en-US" sz="2000" b="1" dirty="0">
              <a:sym typeface="Symbol" pitchFamily="18" charset="2"/>
            </a:endParaRPr>
          </a:p>
          <a:p>
            <a:pPr marL="347472" lvl="1" indent="0" eaLnBrk="1" hangingPunct="1">
              <a:spcBef>
                <a:spcPts val="0"/>
              </a:spcBef>
              <a:buFontTx/>
              <a:buNone/>
              <a:defRPr/>
            </a:pPr>
            <a:endParaRPr lang="el-GR" altLang="en-US" sz="2000" b="1" dirty="0">
              <a:sym typeface="Symbol" pitchFamily="18" charset="2"/>
            </a:endParaRPr>
          </a:p>
          <a:p>
            <a:pPr marL="347472" lvl="1" indent="0" eaLnBrk="1" hangingPunct="1">
              <a:spcBef>
                <a:spcPts val="0"/>
              </a:spcBef>
              <a:buFontTx/>
              <a:buNone/>
              <a:defRPr/>
            </a:pPr>
            <a:r>
              <a:rPr lang="en-US" altLang="en-US" sz="2000" b="1" dirty="0">
                <a:sym typeface="Symbol" pitchFamily="18" charset="2"/>
              </a:rPr>
              <a:t>Therefore, </a:t>
            </a:r>
            <a:r>
              <a:rPr lang="en-US" altLang="en-US" sz="2000" b="1" i="1" dirty="0" err="1">
                <a:sym typeface="Symbol" pitchFamily="18" charset="2"/>
              </a:rPr>
              <a:t>K</a:t>
            </a:r>
            <a:r>
              <a:rPr lang="en-US" altLang="en-US" sz="2000" b="1" baseline="-25000" dirty="0" err="1">
                <a:sym typeface="Symbol" pitchFamily="18" charset="2"/>
              </a:rPr>
              <a:t>forward</a:t>
            </a:r>
            <a:r>
              <a:rPr lang="en-US" altLang="en-US" sz="2000" b="1" dirty="0">
                <a:sym typeface="Symbol" pitchFamily="18" charset="2"/>
              </a:rPr>
              <a:t> = 1/</a:t>
            </a:r>
            <a:r>
              <a:rPr lang="en-US" altLang="en-US" sz="2000" b="1" i="1" dirty="0" err="1">
                <a:sym typeface="Symbol" pitchFamily="18" charset="2"/>
              </a:rPr>
              <a:t>K</a:t>
            </a:r>
            <a:r>
              <a:rPr lang="en-US" altLang="en-US" sz="2000" b="1" baseline="-25000" dirty="0" err="1">
                <a:sym typeface="Symbol" pitchFamily="18" charset="2"/>
              </a:rPr>
              <a:t>reverse</a:t>
            </a:r>
            <a:endParaRPr lang="en-US" altLang="en-US" sz="2000" dirty="0"/>
          </a:p>
        </p:txBody>
      </p:sp>
      <p:grpSp>
        <p:nvGrpSpPr>
          <p:cNvPr id="5" name="Group 8"/>
          <p:cNvGrpSpPr>
            <a:grpSpLocks/>
          </p:cNvGrpSpPr>
          <p:nvPr/>
        </p:nvGrpSpPr>
        <p:grpSpPr bwMode="auto">
          <a:xfrm>
            <a:off x="1074656" y="2302444"/>
            <a:ext cx="3260808" cy="1126556"/>
            <a:chOff x="1115568" y="2932176"/>
            <a:chExt cx="3039396" cy="923330"/>
          </a:xfrm>
        </p:grpSpPr>
        <p:sp>
          <p:nvSpPr>
            <p:cNvPr id="6" name="TextBox 2"/>
            <p:cNvSpPr txBox="1">
              <a:spLocks noChangeArrowheads="1"/>
            </p:cNvSpPr>
            <p:nvPr/>
          </p:nvSpPr>
          <p:spPr bwMode="auto">
            <a:xfrm>
              <a:off x="1115568" y="3163008"/>
              <a:ext cx="1425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forward</a:t>
              </a:r>
              <a:r>
                <a:rPr lang="en-US" altLang="en-US" b="1">
                  <a:solidFill>
                    <a:srgbClr val="3333CC"/>
                  </a:solidFill>
                </a:rPr>
                <a:t> =</a:t>
              </a:r>
            </a:p>
          </p:txBody>
        </p:sp>
        <p:sp>
          <p:nvSpPr>
            <p:cNvPr id="7" name="TextBox 6"/>
            <p:cNvSpPr txBox="1">
              <a:spLocks noChangeArrowheads="1"/>
            </p:cNvSpPr>
            <p:nvPr/>
          </p:nvSpPr>
          <p:spPr bwMode="auto">
            <a:xfrm>
              <a:off x="2509161" y="2932176"/>
              <a:ext cx="1628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3333CC"/>
                  </a:solidFill>
                </a:rPr>
                <a:t>[C]</a:t>
              </a:r>
              <a:r>
                <a:rPr lang="en-US" altLang="en-US" b="1" i="1" baseline="30000" dirty="0">
                  <a:solidFill>
                    <a:srgbClr val="3333CC"/>
                  </a:solidFill>
                </a:rPr>
                <a:t>c</a:t>
              </a:r>
              <a:r>
                <a:rPr lang="en-US" altLang="en-US" b="1" dirty="0">
                  <a:solidFill>
                    <a:srgbClr val="3333CC"/>
                  </a:solidFill>
                </a:rPr>
                <a:t> × [D]</a:t>
              </a:r>
              <a:r>
                <a:rPr lang="en-US" altLang="en-US" b="1" i="1" baseline="30000" dirty="0">
                  <a:solidFill>
                    <a:srgbClr val="3333CC"/>
                  </a:solidFill>
                </a:rPr>
                <a:t>d</a:t>
              </a:r>
            </a:p>
          </p:txBody>
        </p:sp>
        <p:sp>
          <p:nvSpPr>
            <p:cNvPr id="8" name="TextBox 7"/>
            <p:cNvSpPr txBox="1">
              <a:spLocks noChangeArrowheads="1"/>
            </p:cNvSpPr>
            <p:nvPr/>
          </p:nvSpPr>
          <p:spPr bwMode="auto">
            <a:xfrm>
              <a:off x="2492329" y="3393841"/>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3333CC"/>
                  </a:solidFill>
                </a:rPr>
                <a:t>[A]</a:t>
              </a:r>
              <a:r>
                <a:rPr lang="en-US" altLang="en-US" b="1" i="1" baseline="30000" dirty="0">
                  <a:solidFill>
                    <a:srgbClr val="3333CC"/>
                  </a:solidFill>
                </a:rPr>
                <a:t>a</a:t>
              </a:r>
              <a:r>
                <a:rPr lang="en-US" altLang="en-US" b="1" dirty="0">
                  <a:solidFill>
                    <a:srgbClr val="3333CC"/>
                  </a:solidFill>
                </a:rPr>
                <a:t> × [B]</a:t>
              </a:r>
              <a:r>
                <a:rPr lang="en-US" altLang="en-US" b="1" i="1" baseline="30000" dirty="0">
                  <a:solidFill>
                    <a:srgbClr val="3333CC"/>
                  </a:solidFill>
                </a:rPr>
                <a:t>b</a:t>
              </a:r>
            </a:p>
          </p:txBody>
        </p:sp>
        <p:cxnSp>
          <p:nvCxnSpPr>
            <p:cNvPr id="9" name="Straight Connector 5"/>
            <p:cNvCxnSpPr>
              <a:cxnSpLocks noChangeShapeType="1"/>
            </p:cNvCxnSpPr>
            <p:nvPr/>
          </p:nvCxnSpPr>
          <p:spPr bwMode="auto">
            <a:xfrm>
              <a:off x="2541639" y="3393841"/>
              <a:ext cx="1564017"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11"/>
          <p:cNvGrpSpPr>
            <a:grpSpLocks/>
          </p:cNvGrpSpPr>
          <p:nvPr/>
        </p:nvGrpSpPr>
        <p:grpSpPr bwMode="auto">
          <a:xfrm>
            <a:off x="1319754" y="4306829"/>
            <a:ext cx="3107150" cy="1104158"/>
            <a:chOff x="1115568" y="2932176"/>
            <a:chExt cx="3039396" cy="923330"/>
          </a:xfrm>
        </p:grpSpPr>
        <p:sp>
          <p:nvSpPr>
            <p:cNvPr id="11" name="TextBox 12"/>
            <p:cNvSpPr txBox="1">
              <a:spLocks noChangeArrowheads="1"/>
            </p:cNvSpPr>
            <p:nvPr/>
          </p:nvSpPr>
          <p:spPr bwMode="auto">
            <a:xfrm>
              <a:off x="1115568" y="3163008"/>
              <a:ext cx="1401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C00000"/>
                  </a:solidFill>
                </a:rPr>
                <a:t>K</a:t>
              </a:r>
              <a:r>
                <a:rPr lang="en-US" altLang="en-US" b="1" baseline="-25000">
                  <a:solidFill>
                    <a:srgbClr val="C00000"/>
                  </a:solidFill>
                </a:rPr>
                <a:t>reverse</a:t>
              </a:r>
              <a:r>
                <a:rPr lang="en-US" altLang="en-US" b="1">
                  <a:solidFill>
                    <a:srgbClr val="C00000"/>
                  </a:solidFill>
                </a:rPr>
                <a:t> =</a:t>
              </a:r>
            </a:p>
          </p:txBody>
        </p:sp>
        <p:sp>
          <p:nvSpPr>
            <p:cNvPr id="12" name="TextBox 13"/>
            <p:cNvSpPr txBox="1">
              <a:spLocks noChangeArrowheads="1"/>
            </p:cNvSpPr>
            <p:nvPr/>
          </p:nvSpPr>
          <p:spPr bwMode="auto">
            <a:xfrm>
              <a:off x="2509161" y="2932176"/>
              <a:ext cx="1628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C00000"/>
                  </a:solidFill>
                </a:rPr>
                <a:t>[A]</a:t>
              </a:r>
              <a:r>
                <a:rPr lang="en-US" altLang="en-US" b="1" i="1" baseline="30000" dirty="0">
                  <a:solidFill>
                    <a:srgbClr val="C00000"/>
                  </a:solidFill>
                </a:rPr>
                <a:t>a</a:t>
              </a:r>
              <a:r>
                <a:rPr lang="en-US" altLang="en-US" b="1" dirty="0">
                  <a:solidFill>
                    <a:srgbClr val="C00000"/>
                  </a:solidFill>
                </a:rPr>
                <a:t> × [B]</a:t>
              </a:r>
              <a:r>
                <a:rPr lang="en-US" altLang="en-US" b="1" i="1" baseline="30000" dirty="0">
                  <a:solidFill>
                    <a:srgbClr val="C00000"/>
                  </a:solidFill>
                </a:rPr>
                <a:t>b</a:t>
              </a:r>
            </a:p>
          </p:txBody>
        </p:sp>
        <p:sp>
          <p:nvSpPr>
            <p:cNvPr id="13" name="TextBox 14"/>
            <p:cNvSpPr txBox="1">
              <a:spLocks noChangeArrowheads="1"/>
            </p:cNvSpPr>
            <p:nvPr/>
          </p:nvSpPr>
          <p:spPr bwMode="auto">
            <a:xfrm>
              <a:off x="2492329" y="3393841"/>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C00000"/>
                  </a:solidFill>
                </a:rPr>
                <a:t>[C]</a:t>
              </a:r>
              <a:r>
                <a:rPr lang="en-US" altLang="en-US" b="1" i="1" baseline="30000" dirty="0">
                  <a:solidFill>
                    <a:srgbClr val="C00000"/>
                  </a:solidFill>
                </a:rPr>
                <a:t>c</a:t>
              </a:r>
              <a:r>
                <a:rPr lang="en-US" altLang="en-US" b="1" dirty="0">
                  <a:solidFill>
                    <a:srgbClr val="C00000"/>
                  </a:solidFill>
                </a:rPr>
                <a:t> × [D]</a:t>
              </a:r>
              <a:r>
                <a:rPr lang="en-US" altLang="en-US" b="1" i="1" baseline="30000" dirty="0">
                  <a:solidFill>
                    <a:srgbClr val="C00000"/>
                  </a:solidFill>
                </a:rPr>
                <a:t>d</a:t>
              </a:r>
            </a:p>
          </p:txBody>
        </p:sp>
        <p:cxnSp>
          <p:nvCxnSpPr>
            <p:cNvPr id="14" name="Straight Connector 15"/>
            <p:cNvCxnSpPr>
              <a:cxnSpLocks noChangeShapeType="1"/>
            </p:cNvCxnSpPr>
            <p:nvPr/>
          </p:nvCxnSpPr>
          <p:spPr bwMode="auto">
            <a:xfrm>
              <a:off x="2541639" y="3393841"/>
              <a:ext cx="1564017" cy="0"/>
            </a:xfrm>
            <a:prstGeom prst="line">
              <a:avLst/>
            </a:prstGeom>
            <a:noFill/>
            <a:ln w="317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638" y="1772176"/>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020" y="3776561"/>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826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7" name="Rectangle 3"/>
          <p:cNvSpPr>
            <a:spLocks noGrp="1" noChangeArrowheads="1"/>
          </p:cNvSpPr>
          <p:nvPr>
            <p:ph idx="1"/>
          </p:nvPr>
        </p:nvSpPr>
        <p:spPr>
          <a:xfrm>
            <a:off x="339115" y="1072782"/>
            <a:ext cx="8778875" cy="3564053"/>
          </a:xfrm>
        </p:spPr>
        <p:txBody>
          <a:bodyPr/>
          <a:lstStyle/>
          <a:p>
            <a:pPr marL="457200" lvl="1" indent="0" eaLnBrk="1" hangingPunct="1">
              <a:buFontTx/>
              <a:buNone/>
              <a:defRPr/>
            </a:pPr>
            <a:r>
              <a:rPr lang="en-US" altLang="en-US" sz="2400" i="1" dirty="0"/>
              <a:t>	a</a:t>
            </a:r>
            <a:r>
              <a:rPr lang="en-US" altLang="en-US" sz="2400" dirty="0"/>
              <a:t>A + </a:t>
            </a:r>
            <a:r>
              <a:rPr lang="en-US" altLang="en-US" sz="2400" i="1" dirty="0" err="1"/>
              <a:t>b</a:t>
            </a:r>
            <a:r>
              <a:rPr lang="en-US" altLang="en-US" sz="2400" dirty="0" err="1"/>
              <a:t>B</a:t>
            </a:r>
            <a:r>
              <a:rPr lang="en-US" altLang="en-US" sz="2400" dirty="0"/>
              <a:t> </a:t>
            </a:r>
            <a:r>
              <a:rPr lang="en-US" altLang="en-US" sz="2400" dirty="0">
                <a:sym typeface="Symbol" pitchFamily="18" charset="2"/>
              </a:rPr>
              <a:t>     </a:t>
            </a:r>
            <a:r>
              <a:rPr lang="en-US" altLang="en-US" sz="2400" i="1" dirty="0">
                <a:sym typeface="Symbol" pitchFamily="18" charset="2"/>
              </a:rPr>
              <a:t>c</a:t>
            </a:r>
            <a:r>
              <a:rPr lang="en-US" altLang="en-US" sz="2400" dirty="0">
                <a:sym typeface="Symbol" pitchFamily="18" charset="2"/>
              </a:rPr>
              <a:t>C	</a:t>
            </a:r>
            <a:endParaRPr lang="en-US" altLang="en-US" sz="2400" b="1" dirty="0">
              <a:solidFill>
                <a:srgbClr val="C00000"/>
              </a:solidFill>
              <a:sym typeface="Symbol" pitchFamily="18" charset="2"/>
            </a:endParaRPr>
          </a:p>
          <a:p>
            <a:pPr lvl="1" eaLnBrk="1" hangingPunct="1">
              <a:defRPr/>
            </a:pPr>
            <a:endParaRPr lang="en-US" altLang="en-US" sz="2400" b="1" dirty="0">
              <a:solidFill>
                <a:srgbClr val="C00000"/>
              </a:solidFill>
              <a:sym typeface="Symbol" pitchFamily="18" charset="2"/>
            </a:endParaRPr>
          </a:p>
          <a:p>
            <a:pPr lvl="1" eaLnBrk="1" hangingPunct="1">
              <a:defRPr/>
            </a:pPr>
            <a:endParaRPr lang="el-GR" altLang="en-US" sz="2400" dirty="0"/>
          </a:p>
          <a:p>
            <a:pPr lvl="1" eaLnBrk="1" hangingPunct="1">
              <a:defRPr/>
            </a:pPr>
            <a:r>
              <a:rPr lang="en-US" altLang="en-US" sz="2400" dirty="0"/>
              <a:t>2 </a:t>
            </a:r>
            <a:r>
              <a:rPr lang="en-US" altLang="en-US" sz="2400" i="1" dirty="0" err="1"/>
              <a:t>a</a:t>
            </a:r>
            <a:r>
              <a:rPr lang="en-US" altLang="en-US" sz="2400" dirty="0" err="1"/>
              <a:t>A</a:t>
            </a:r>
            <a:r>
              <a:rPr lang="en-US" altLang="en-US" sz="2400" dirty="0"/>
              <a:t> + 2 </a:t>
            </a:r>
            <a:r>
              <a:rPr lang="en-US" altLang="en-US" sz="2400" i="1" dirty="0" err="1"/>
              <a:t>b</a:t>
            </a:r>
            <a:r>
              <a:rPr lang="en-US" altLang="en-US" sz="2400" dirty="0" err="1"/>
              <a:t>B</a:t>
            </a:r>
            <a:r>
              <a:rPr lang="en-US" altLang="en-US" sz="2400" dirty="0"/>
              <a:t> </a:t>
            </a:r>
            <a:r>
              <a:rPr lang="en-US" altLang="en-US" sz="2400" dirty="0">
                <a:sym typeface="Symbol" pitchFamily="18" charset="2"/>
              </a:rPr>
              <a:t>     2 </a:t>
            </a:r>
            <a:r>
              <a:rPr lang="en-US" altLang="en-US" sz="2400" i="1" dirty="0" err="1">
                <a:sym typeface="Symbol" pitchFamily="18" charset="2"/>
              </a:rPr>
              <a:t>c</a:t>
            </a:r>
            <a:r>
              <a:rPr lang="en-US" altLang="en-US" sz="2400" dirty="0" err="1">
                <a:sym typeface="Symbol" pitchFamily="18" charset="2"/>
              </a:rPr>
              <a:t>C</a:t>
            </a:r>
            <a:r>
              <a:rPr lang="en-US" altLang="en-US" sz="2400" dirty="0"/>
              <a:t> </a:t>
            </a:r>
          </a:p>
          <a:p>
            <a:pPr marL="457200" lvl="1" indent="0" eaLnBrk="1" hangingPunct="1">
              <a:buFontTx/>
              <a:buNone/>
              <a:defRPr/>
            </a:pPr>
            <a:r>
              <a:rPr lang="en-US" altLang="en-US" sz="2400" dirty="0"/>
              <a:t>                                      </a:t>
            </a:r>
          </a:p>
          <a:p>
            <a:pPr marL="457200" lvl="1" indent="0" eaLnBrk="1" hangingPunct="1">
              <a:buFontTx/>
              <a:buNone/>
              <a:defRPr/>
            </a:pPr>
            <a:endParaRPr lang="en-US" altLang="en-US" sz="2400" dirty="0"/>
          </a:p>
          <a:p>
            <a:pPr marL="457200" lvl="1" indent="0" eaLnBrk="1" hangingPunct="1">
              <a:buFontTx/>
              <a:buNone/>
              <a:defRPr/>
            </a:pPr>
            <a:endParaRPr lang="en-US" altLang="en-US" sz="2400" b="1" dirty="0"/>
          </a:p>
          <a:p>
            <a:pPr marL="690372" lvl="1" indent="-342900" eaLnBrk="1" hangingPunct="1">
              <a:defRPr/>
            </a:pPr>
            <a:r>
              <a:rPr lang="en-US" altLang="en-US" sz="2400" dirty="0"/>
              <a:t>Therefore,</a:t>
            </a:r>
            <a:r>
              <a:rPr lang="en-US" altLang="en-US" sz="2400" b="1" dirty="0"/>
              <a:t> </a:t>
            </a:r>
            <a:r>
              <a:rPr lang="en-US" altLang="en-US" sz="2400" b="1" i="1" dirty="0"/>
              <a:t>K</a:t>
            </a:r>
            <a:r>
              <a:rPr lang="en-US" altLang="en-US" sz="2400" b="1" baseline="-25000" dirty="0"/>
              <a:t>1</a:t>
            </a:r>
            <a:r>
              <a:rPr lang="en-US" altLang="en-US" sz="2400" b="1" dirty="0"/>
              <a:t> = </a:t>
            </a:r>
            <a:r>
              <a:rPr lang="en-US" altLang="en-US" sz="2400" b="1" i="1" dirty="0"/>
              <a:t>K</a:t>
            </a:r>
            <a:r>
              <a:rPr lang="en-US" altLang="en-US" sz="2400" b="1" baseline="-25000" dirty="0"/>
              <a:t>2</a:t>
            </a:r>
            <a:r>
              <a:rPr lang="en-US" altLang="en-US" sz="2400" b="1" i="1" baseline="30000" dirty="0"/>
              <a:t>n</a:t>
            </a:r>
            <a:endParaRPr lang="en-US" altLang="en-US" sz="2400" dirty="0"/>
          </a:p>
        </p:txBody>
      </p:sp>
      <p:grpSp>
        <p:nvGrpSpPr>
          <p:cNvPr id="18" name="Group 8"/>
          <p:cNvGrpSpPr>
            <a:grpSpLocks/>
          </p:cNvGrpSpPr>
          <p:nvPr/>
        </p:nvGrpSpPr>
        <p:grpSpPr bwMode="auto">
          <a:xfrm>
            <a:off x="3949832" y="1173369"/>
            <a:ext cx="2477346" cy="1120937"/>
            <a:chOff x="1724592" y="2932176"/>
            <a:chExt cx="2430372" cy="923330"/>
          </a:xfrm>
        </p:grpSpPr>
        <p:sp>
          <p:nvSpPr>
            <p:cNvPr id="19"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1</a:t>
              </a:r>
              <a:r>
                <a:rPr lang="en-US" altLang="en-US" b="1">
                  <a:solidFill>
                    <a:srgbClr val="3333CC"/>
                  </a:solidFill>
                </a:rPr>
                <a:t> =</a:t>
              </a:r>
            </a:p>
          </p:txBody>
        </p:sp>
        <p:sp>
          <p:nvSpPr>
            <p:cNvPr id="20" name="TextBox 6"/>
            <p:cNvSpPr txBox="1">
              <a:spLocks noChangeArrowheads="1"/>
            </p:cNvSpPr>
            <p:nvPr/>
          </p:nvSpPr>
          <p:spPr bwMode="auto">
            <a:xfrm>
              <a:off x="2960296" y="2932176"/>
              <a:ext cx="72670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[C]</a:t>
              </a:r>
              <a:r>
                <a:rPr lang="en-US" altLang="en-US" b="1" i="1" baseline="30000">
                  <a:solidFill>
                    <a:srgbClr val="3333CC"/>
                  </a:solidFill>
                </a:rPr>
                <a:t>c</a:t>
              </a:r>
            </a:p>
          </p:txBody>
        </p:sp>
        <p:sp>
          <p:nvSpPr>
            <p:cNvPr id="21" name="TextBox 7"/>
            <p:cNvSpPr txBox="1">
              <a:spLocks noChangeArrowheads="1"/>
            </p:cNvSpPr>
            <p:nvPr/>
          </p:nvSpPr>
          <p:spPr bwMode="auto">
            <a:xfrm>
              <a:off x="2492329" y="3393841"/>
              <a:ext cx="1662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3333CC"/>
                  </a:solidFill>
                </a:rPr>
                <a:t>[A]</a:t>
              </a:r>
              <a:r>
                <a:rPr lang="en-US" altLang="en-US" b="1" i="1" baseline="30000" dirty="0">
                  <a:solidFill>
                    <a:srgbClr val="3333CC"/>
                  </a:solidFill>
                </a:rPr>
                <a:t>a</a:t>
              </a:r>
              <a:r>
                <a:rPr lang="en-US" altLang="en-US" b="1" dirty="0">
                  <a:solidFill>
                    <a:srgbClr val="3333CC"/>
                  </a:solidFill>
                </a:rPr>
                <a:t> × [B]</a:t>
              </a:r>
              <a:r>
                <a:rPr lang="en-US" altLang="en-US" b="1" i="1" baseline="30000" dirty="0">
                  <a:solidFill>
                    <a:srgbClr val="3333CC"/>
                  </a:solidFill>
                </a:rPr>
                <a:t>b</a:t>
              </a:r>
            </a:p>
          </p:txBody>
        </p:sp>
        <p:cxnSp>
          <p:nvCxnSpPr>
            <p:cNvPr id="22" name="Straight Connector 5"/>
            <p:cNvCxnSpPr>
              <a:cxnSpLocks noChangeShapeType="1"/>
            </p:cNvCxnSpPr>
            <p:nvPr/>
          </p:nvCxnSpPr>
          <p:spPr bwMode="auto">
            <a:xfrm>
              <a:off x="2541639" y="3393841"/>
              <a:ext cx="1564017"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Group 8"/>
          <p:cNvGrpSpPr>
            <a:grpSpLocks/>
          </p:cNvGrpSpPr>
          <p:nvPr/>
        </p:nvGrpSpPr>
        <p:grpSpPr bwMode="auto">
          <a:xfrm>
            <a:off x="1112363" y="3007151"/>
            <a:ext cx="2585902" cy="999241"/>
            <a:chOff x="1724592" y="2932176"/>
            <a:chExt cx="2641139" cy="923033"/>
          </a:xfrm>
        </p:grpSpPr>
        <p:sp>
          <p:nvSpPr>
            <p:cNvPr id="24"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C00000"/>
                  </a:solidFill>
                </a:rPr>
                <a:t>K</a:t>
              </a:r>
              <a:r>
                <a:rPr lang="en-US" altLang="en-US" b="1" baseline="-25000">
                  <a:solidFill>
                    <a:srgbClr val="C00000"/>
                  </a:solidFill>
                </a:rPr>
                <a:t>2</a:t>
              </a:r>
              <a:r>
                <a:rPr lang="en-US" altLang="en-US" b="1">
                  <a:solidFill>
                    <a:srgbClr val="C00000"/>
                  </a:solidFill>
                </a:rPr>
                <a:t> =</a:t>
              </a:r>
            </a:p>
          </p:txBody>
        </p:sp>
        <p:sp>
          <p:nvSpPr>
            <p:cNvPr id="25" name="TextBox 6"/>
            <p:cNvSpPr txBox="1">
              <a:spLocks noChangeArrowheads="1"/>
            </p:cNvSpPr>
            <p:nvPr/>
          </p:nvSpPr>
          <p:spPr bwMode="auto">
            <a:xfrm>
              <a:off x="2988013" y="2932176"/>
              <a:ext cx="840550"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C00000"/>
                  </a:solidFill>
                </a:rPr>
                <a:t>[C]</a:t>
              </a:r>
              <a:r>
                <a:rPr lang="en-US" altLang="en-US" b="1" baseline="30000">
                  <a:solidFill>
                    <a:srgbClr val="C00000"/>
                  </a:solidFill>
                </a:rPr>
                <a:t>2</a:t>
              </a:r>
              <a:r>
                <a:rPr lang="en-US" altLang="en-US" b="1" i="1" baseline="30000">
                  <a:solidFill>
                    <a:srgbClr val="C00000"/>
                  </a:solidFill>
                </a:rPr>
                <a:t>c</a:t>
              </a:r>
            </a:p>
          </p:txBody>
        </p:sp>
        <p:sp>
          <p:nvSpPr>
            <p:cNvPr id="26" name="TextBox 7"/>
            <p:cNvSpPr txBox="1">
              <a:spLocks noChangeArrowheads="1"/>
            </p:cNvSpPr>
            <p:nvPr/>
          </p:nvSpPr>
          <p:spPr bwMode="auto">
            <a:xfrm>
              <a:off x="2450844" y="3393841"/>
              <a:ext cx="1914887"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C00000"/>
                  </a:solidFill>
                </a:rPr>
                <a:t>[A]</a:t>
              </a:r>
              <a:r>
                <a:rPr lang="en-US" altLang="en-US" b="1" baseline="30000" dirty="0">
                  <a:solidFill>
                    <a:srgbClr val="C00000"/>
                  </a:solidFill>
                </a:rPr>
                <a:t>2</a:t>
              </a:r>
              <a:r>
                <a:rPr lang="en-US" altLang="en-US" b="1" i="1" baseline="30000" dirty="0">
                  <a:solidFill>
                    <a:srgbClr val="C00000"/>
                  </a:solidFill>
                </a:rPr>
                <a:t>a</a:t>
              </a:r>
              <a:r>
                <a:rPr lang="en-US" altLang="en-US" b="1" dirty="0">
                  <a:solidFill>
                    <a:srgbClr val="C00000"/>
                  </a:solidFill>
                </a:rPr>
                <a:t> × [B]</a:t>
              </a:r>
              <a:r>
                <a:rPr lang="en-US" altLang="en-US" b="1" baseline="30000" dirty="0">
                  <a:solidFill>
                    <a:srgbClr val="C00000"/>
                  </a:solidFill>
                </a:rPr>
                <a:t>2</a:t>
              </a:r>
              <a:r>
                <a:rPr lang="en-US" altLang="en-US" b="1" i="1" baseline="30000" dirty="0">
                  <a:solidFill>
                    <a:srgbClr val="C00000"/>
                  </a:solidFill>
                </a:rPr>
                <a:t>b</a:t>
              </a:r>
            </a:p>
          </p:txBody>
        </p:sp>
        <p:cxnSp>
          <p:nvCxnSpPr>
            <p:cNvPr id="27" name="Straight Connector 5"/>
            <p:cNvCxnSpPr>
              <a:cxnSpLocks noChangeShapeType="1"/>
            </p:cNvCxnSpPr>
            <p:nvPr/>
          </p:nvCxnSpPr>
          <p:spPr bwMode="auto">
            <a:xfrm>
              <a:off x="2552402" y="3393841"/>
              <a:ext cx="1733298" cy="0"/>
            </a:xfrm>
            <a:prstGeom prst="line">
              <a:avLst/>
            </a:prstGeom>
            <a:noFill/>
            <a:ln w="317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8" name="Group 5"/>
          <p:cNvGrpSpPr>
            <a:grpSpLocks/>
          </p:cNvGrpSpPr>
          <p:nvPr/>
        </p:nvGrpSpPr>
        <p:grpSpPr bwMode="auto">
          <a:xfrm>
            <a:off x="5080977" y="4563694"/>
            <a:ext cx="2735263" cy="923925"/>
            <a:chOff x="4659351" y="5225384"/>
            <a:chExt cx="2734873" cy="923628"/>
          </a:xfrm>
        </p:grpSpPr>
        <p:sp>
          <p:nvSpPr>
            <p:cNvPr id="29" name="TextBox 2"/>
            <p:cNvSpPr txBox="1">
              <a:spLocks noChangeArrowheads="1"/>
            </p:cNvSpPr>
            <p:nvPr/>
          </p:nvSpPr>
          <p:spPr bwMode="auto">
            <a:xfrm>
              <a:off x="4659351" y="5456365"/>
              <a:ext cx="785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C00000"/>
                  </a:solidFill>
                </a:rPr>
                <a:t>K</a:t>
              </a:r>
              <a:r>
                <a:rPr lang="en-US" altLang="en-US" b="1" baseline="-25000">
                  <a:solidFill>
                    <a:srgbClr val="C00000"/>
                  </a:solidFill>
                </a:rPr>
                <a:t>2</a:t>
              </a:r>
              <a:r>
                <a:rPr lang="en-US" altLang="en-US" b="1">
                  <a:solidFill>
                    <a:srgbClr val="C00000"/>
                  </a:solidFill>
                </a:rPr>
                <a:t> =</a:t>
              </a:r>
            </a:p>
          </p:txBody>
        </p:sp>
        <p:sp>
          <p:nvSpPr>
            <p:cNvPr id="30" name="TextBox 6"/>
            <p:cNvSpPr txBox="1">
              <a:spLocks noChangeArrowheads="1"/>
            </p:cNvSpPr>
            <p:nvPr/>
          </p:nvSpPr>
          <p:spPr bwMode="auto">
            <a:xfrm>
              <a:off x="5894681" y="5225384"/>
              <a:ext cx="726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a:solidFill>
                    <a:srgbClr val="C00000"/>
                  </a:solidFill>
                </a:rPr>
                <a:t>[C]</a:t>
              </a:r>
              <a:r>
                <a:rPr lang="en-US" altLang="en-US" b="1" i="1" baseline="30000">
                  <a:solidFill>
                    <a:srgbClr val="C00000"/>
                  </a:solidFill>
                </a:rPr>
                <a:t>c</a:t>
              </a:r>
            </a:p>
          </p:txBody>
        </p:sp>
        <p:sp>
          <p:nvSpPr>
            <p:cNvPr id="31" name="TextBox 7"/>
            <p:cNvSpPr txBox="1">
              <a:spLocks noChangeArrowheads="1"/>
            </p:cNvSpPr>
            <p:nvPr/>
          </p:nvSpPr>
          <p:spPr bwMode="auto">
            <a:xfrm>
              <a:off x="5426855" y="5687347"/>
              <a:ext cx="16289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a:solidFill>
                    <a:srgbClr val="C00000"/>
                  </a:solidFill>
                </a:rPr>
                <a:t>[A]</a:t>
              </a:r>
              <a:r>
                <a:rPr lang="en-US" altLang="en-US" b="1" i="1" baseline="30000">
                  <a:solidFill>
                    <a:srgbClr val="C00000"/>
                  </a:solidFill>
                </a:rPr>
                <a:t>a</a:t>
              </a:r>
              <a:r>
                <a:rPr lang="en-US" altLang="en-US" b="1">
                  <a:solidFill>
                    <a:srgbClr val="C00000"/>
                  </a:solidFill>
                </a:rPr>
                <a:t> × [B]</a:t>
              </a:r>
              <a:r>
                <a:rPr lang="en-US" altLang="en-US" b="1" i="1" baseline="30000">
                  <a:solidFill>
                    <a:srgbClr val="C00000"/>
                  </a:solidFill>
                </a:rPr>
                <a:t>b</a:t>
              </a:r>
            </a:p>
          </p:txBody>
        </p:sp>
        <p:cxnSp>
          <p:nvCxnSpPr>
            <p:cNvPr id="32" name="Straight Connector 5"/>
            <p:cNvCxnSpPr>
              <a:cxnSpLocks noChangeShapeType="1"/>
            </p:cNvCxnSpPr>
            <p:nvPr/>
          </p:nvCxnSpPr>
          <p:spPr bwMode="auto">
            <a:xfrm>
              <a:off x="5476151" y="5687347"/>
              <a:ext cx="1563543" cy="0"/>
            </a:xfrm>
            <a:prstGeom prst="line">
              <a:avLst/>
            </a:prstGeom>
            <a:noFill/>
            <a:ln w="317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Double Bracket 3"/>
            <p:cNvSpPr>
              <a:spLocks noChangeArrowheads="1"/>
            </p:cNvSpPr>
            <p:nvPr/>
          </p:nvSpPr>
          <p:spPr bwMode="auto">
            <a:xfrm>
              <a:off x="5417375" y="5294376"/>
              <a:ext cx="1705801" cy="854636"/>
            </a:xfrm>
            <a:prstGeom prst="bracketPair">
              <a:avLst>
                <a:gd name="adj" fmla="val 16667"/>
              </a:avLst>
            </a:prstGeom>
            <a:noFill/>
            <a:ln w="317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 name="TextBox 4"/>
            <p:cNvSpPr txBox="1">
              <a:spLocks noChangeArrowheads="1"/>
            </p:cNvSpPr>
            <p:nvPr/>
          </p:nvSpPr>
          <p:spPr bwMode="auto">
            <a:xfrm>
              <a:off x="7095744" y="5285232"/>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b="1" baseline="30000">
                  <a:solidFill>
                    <a:srgbClr val="C00000"/>
                  </a:solidFill>
                </a:rPr>
                <a:t>2</a:t>
              </a:r>
            </a:p>
          </p:txBody>
        </p:sp>
      </p:grpSp>
      <p:pic>
        <p:nvPicPr>
          <p:cNvPr id="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162" y="1173368"/>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737" y="2495432"/>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87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37" name="Rectangle 3"/>
          <p:cNvSpPr>
            <a:spLocks noGrp="1" noChangeArrowheads="1"/>
          </p:cNvSpPr>
          <p:nvPr>
            <p:ph idx="1"/>
          </p:nvPr>
        </p:nvSpPr>
        <p:spPr>
          <a:xfrm>
            <a:off x="341313" y="1059104"/>
            <a:ext cx="8610600" cy="2970044"/>
          </a:xfrm>
        </p:spPr>
        <p:txBody>
          <a:bodyPr/>
          <a:lstStyle/>
          <a:p>
            <a:pPr eaLnBrk="1" hangingPunct="1">
              <a:lnSpc>
                <a:spcPct val="90000"/>
              </a:lnSpc>
              <a:defRPr/>
            </a:pPr>
            <a:r>
              <a:rPr lang="en-US" altLang="en-US" sz="2200" dirty="0"/>
              <a:t>(1)</a:t>
            </a:r>
            <a:r>
              <a:rPr lang="en-US" altLang="en-US" sz="2200" b="1" dirty="0">
                <a:solidFill>
                  <a:srgbClr val="3333CC"/>
                </a:solidFill>
              </a:rPr>
              <a:t> </a:t>
            </a:r>
            <a:r>
              <a:rPr lang="en-US" altLang="en-US" sz="2200" b="1" i="1" dirty="0" err="1">
                <a:solidFill>
                  <a:srgbClr val="3333CC"/>
                </a:solidFill>
              </a:rPr>
              <a:t>a</a:t>
            </a:r>
            <a:r>
              <a:rPr lang="en-US" altLang="en-US" sz="2200" b="1" dirty="0" err="1">
                <a:solidFill>
                  <a:srgbClr val="3333CC"/>
                </a:solidFill>
              </a:rPr>
              <a:t>A</a:t>
            </a:r>
            <a:r>
              <a:rPr lang="en-US" altLang="en-US" sz="2200" b="1" dirty="0">
                <a:solidFill>
                  <a:srgbClr val="3333CC"/>
                </a:solidFill>
              </a:rPr>
              <a:t> </a:t>
            </a:r>
            <a:r>
              <a:rPr lang="en-US" altLang="en-US" sz="2200" b="1" dirty="0">
                <a:solidFill>
                  <a:srgbClr val="3333CC"/>
                </a:solidFill>
                <a:ea typeface="Royal Society of Chemistry" charset="0"/>
                <a:cs typeface="Royal Society of Chemistry" charset="0"/>
                <a:sym typeface="Symbol" pitchFamily="18" charset="2"/>
              </a:rPr>
              <a:t>    </a:t>
            </a:r>
            <a:r>
              <a:rPr lang="en-US" altLang="en-US" sz="2200" b="1" dirty="0">
                <a:solidFill>
                  <a:srgbClr val="3333CC"/>
                </a:solidFill>
              </a:rPr>
              <a:t> </a:t>
            </a:r>
            <a:r>
              <a:rPr lang="en-US" altLang="en-US" sz="2200" b="1" i="1" dirty="0" err="1">
                <a:solidFill>
                  <a:srgbClr val="3333CC"/>
                </a:solidFill>
              </a:rPr>
              <a:t>b</a:t>
            </a:r>
            <a:r>
              <a:rPr lang="en-US" altLang="en-US" sz="2200" b="1" dirty="0" err="1">
                <a:solidFill>
                  <a:srgbClr val="3333CC"/>
                </a:solidFill>
              </a:rPr>
              <a:t>B</a:t>
            </a:r>
            <a:r>
              <a:rPr lang="en-US" altLang="en-US" sz="2200" b="1" dirty="0">
                <a:solidFill>
                  <a:srgbClr val="3333CC"/>
                </a:solidFill>
              </a:rPr>
              <a:t> </a:t>
            </a:r>
            <a:r>
              <a:rPr lang="en-US" altLang="en-US" sz="2200" dirty="0"/>
              <a:t>and (2) </a:t>
            </a:r>
            <a:r>
              <a:rPr lang="en-US" altLang="en-US" sz="2200" b="1" i="1" dirty="0" err="1">
                <a:solidFill>
                  <a:srgbClr val="C00000"/>
                </a:solidFill>
              </a:rPr>
              <a:t>b</a:t>
            </a:r>
            <a:r>
              <a:rPr lang="en-US" altLang="en-US" sz="2200" b="1" dirty="0" err="1">
                <a:solidFill>
                  <a:srgbClr val="C00000"/>
                </a:solidFill>
              </a:rPr>
              <a:t>B</a:t>
            </a:r>
            <a:r>
              <a:rPr lang="en-US" altLang="en-US" sz="2200" b="1" dirty="0">
                <a:solidFill>
                  <a:srgbClr val="C00000"/>
                </a:solidFill>
              </a:rPr>
              <a:t>   </a:t>
            </a:r>
            <a:r>
              <a:rPr lang="en-US" altLang="en-US" sz="2200" b="1" dirty="0">
                <a:solidFill>
                  <a:srgbClr val="C00000"/>
                </a:solidFill>
                <a:latin typeface="Symbol" pitchFamily="18" charset="2"/>
                <a:ea typeface="Royal Society of Chemistry" charset="0"/>
                <a:cs typeface="Royal Society of Chemistry" charset="0"/>
                <a:sym typeface="Symbol" pitchFamily="18" charset="2"/>
              </a:rPr>
              <a:t>   </a:t>
            </a:r>
            <a:r>
              <a:rPr lang="en-US" altLang="en-US" sz="2200" b="1" i="1" dirty="0" err="1">
                <a:solidFill>
                  <a:srgbClr val="C00000"/>
                </a:solidFill>
                <a:sym typeface="Symbol" pitchFamily="18" charset="2"/>
              </a:rPr>
              <a:t>c</a:t>
            </a:r>
            <a:r>
              <a:rPr lang="en-US" altLang="en-US" sz="2200" b="1" dirty="0" err="1">
                <a:solidFill>
                  <a:srgbClr val="C00000"/>
                </a:solidFill>
                <a:sym typeface="Symbol" pitchFamily="18" charset="2"/>
              </a:rPr>
              <a:t>C</a:t>
            </a:r>
            <a:r>
              <a:rPr lang="en-US" altLang="en-US" sz="2200" dirty="0">
                <a:sym typeface="Symbol" pitchFamily="18" charset="2"/>
              </a:rPr>
              <a:t> </a:t>
            </a:r>
          </a:p>
          <a:p>
            <a:pPr marL="0" indent="0" eaLnBrk="1" hangingPunct="1">
              <a:lnSpc>
                <a:spcPct val="90000"/>
              </a:lnSpc>
              <a:buFontTx/>
              <a:buNone/>
              <a:defRPr/>
            </a:pPr>
            <a:endParaRPr lang="en-US" altLang="en-US" sz="2200" dirty="0">
              <a:sym typeface="Symbol" pitchFamily="18" charset="2"/>
            </a:endParaRPr>
          </a:p>
          <a:p>
            <a:pPr marL="0" indent="0" eaLnBrk="1" hangingPunct="1">
              <a:lnSpc>
                <a:spcPct val="90000"/>
              </a:lnSpc>
              <a:buFontTx/>
              <a:buNone/>
              <a:defRPr/>
            </a:pPr>
            <a:endParaRPr lang="en-US" altLang="en-US" sz="2200" dirty="0">
              <a:sym typeface="Symbol" pitchFamily="18" charset="2"/>
            </a:endParaRPr>
          </a:p>
          <a:p>
            <a:pPr>
              <a:spcBef>
                <a:spcPct val="0"/>
              </a:spcBef>
              <a:defRPr/>
            </a:pPr>
            <a:r>
              <a:rPr lang="en-US" altLang="en-US" sz="2200" b="1" i="1" dirty="0" err="1">
                <a:solidFill>
                  <a:srgbClr val="00B050"/>
                </a:solidFill>
              </a:rPr>
              <a:t>a</a:t>
            </a:r>
            <a:r>
              <a:rPr lang="en-US" altLang="en-US" sz="2200" b="1" dirty="0" err="1">
                <a:solidFill>
                  <a:srgbClr val="00B050"/>
                </a:solidFill>
              </a:rPr>
              <a:t>A</a:t>
            </a:r>
            <a:r>
              <a:rPr lang="en-US" altLang="en-US" sz="2200" b="1" dirty="0">
                <a:solidFill>
                  <a:srgbClr val="00B050"/>
                </a:solidFill>
              </a:rPr>
              <a:t> </a:t>
            </a:r>
            <a:r>
              <a:rPr lang="en-US" altLang="en-US" sz="2200" b="1" dirty="0">
                <a:solidFill>
                  <a:srgbClr val="00B050"/>
                </a:solidFill>
                <a:latin typeface="Symbol" pitchFamily="18" charset="2"/>
                <a:ea typeface="Royal Society of Chemistry" charset="0"/>
                <a:cs typeface="Royal Society of Chemistry" charset="0"/>
                <a:sym typeface="Symbol" pitchFamily="18" charset="2"/>
              </a:rPr>
              <a:t>    </a:t>
            </a:r>
            <a:r>
              <a:rPr lang="en-US" altLang="en-US" sz="2200" b="1" dirty="0">
                <a:solidFill>
                  <a:srgbClr val="00B050"/>
                </a:solidFill>
                <a:sym typeface="Symbol" pitchFamily="18" charset="2"/>
              </a:rPr>
              <a:t> </a:t>
            </a:r>
            <a:r>
              <a:rPr lang="en-US" altLang="en-US" sz="2200" b="1" i="1" dirty="0" err="1">
                <a:solidFill>
                  <a:srgbClr val="00B050"/>
                </a:solidFill>
                <a:sym typeface="Symbol" pitchFamily="18" charset="2"/>
              </a:rPr>
              <a:t>c</a:t>
            </a:r>
            <a:r>
              <a:rPr lang="en-US" altLang="en-US" sz="2200" b="1" dirty="0" err="1">
                <a:solidFill>
                  <a:srgbClr val="00B050"/>
                </a:solidFill>
                <a:sym typeface="Symbol" pitchFamily="18" charset="2"/>
              </a:rPr>
              <a:t>C</a:t>
            </a:r>
            <a:endParaRPr lang="en-US" altLang="en-US" sz="2200" dirty="0">
              <a:sym typeface="Symbol" pitchFamily="18" charset="2"/>
            </a:endParaRPr>
          </a:p>
          <a:p>
            <a:pPr marL="0" indent="0" eaLnBrk="1" hangingPunct="1">
              <a:lnSpc>
                <a:spcPct val="90000"/>
              </a:lnSpc>
              <a:buFontTx/>
              <a:buNone/>
              <a:defRPr/>
            </a:pPr>
            <a:r>
              <a:rPr lang="en-US" altLang="en-US" sz="2200" dirty="0">
                <a:sym typeface="Symbol" pitchFamily="18" charset="2"/>
              </a:rPr>
              <a:t>				</a:t>
            </a:r>
          </a:p>
          <a:p>
            <a:pPr marL="0" indent="0" eaLnBrk="1" hangingPunct="1">
              <a:lnSpc>
                <a:spcPct val="90000"/>
              </a:lnSpc>
              <a:buFontTx/>
              <a:buNone/>
              <a:defRPr/>
            </a:pPr>
            <a:endParaRPr lang="en-US" altLang="en-US" sz="2200" dirty="0">
              <a:sym typeface="Symbol" pitchFamily="18" charset="2"/>
            </a:endParaRPr>
          </a:p>
          <a:p>
            <a:pPr marL="0" indent="0" eaLnBrk="1" hangingPunct="1">
              <a:lnSpc>
                <a:spcPct val="90000"/>
              </a:lnSpc>
              <a:buFontTx/>
              <a:buNone/>
              <a:defRPr/>
            </a:pPr>
            <a:endParaRPr lang="en-US" altLang="en-US" sz="2200" b="1" dirty="0">
              <a:sym typeface="Symbol" pitchFamily="18" charset="2"/>
            </a:endParaRPr>
          </a:p>
          <a:p>
            <a:pPr marL="690372" eaLnBrk="1" hangingPunct="1">
              <a:lnSpc>
                <a:spcPct val="90000"/>
              </a:lnSpc>
              <a:buFont typeface="Arial" panose="020B0604020202020204" pitchFamily="34" charset="0"/>
              <a:buChar char="‒"/>
              <a:defRPr/>
            </a:pPr>
            <a:r>
              <a:rPr lang="en-US" altLang="en-US" sz="2200" b="1" i="1" dirty="0">
                <a:sym typeface="Symbol" pitchFamily="18" charset="2"/>
              </a:rPr>
              <a:t>K</a:t>
            </a:r>
            <a:r>
              <a:rPr lang="en-US" altLang="en-US" sz="2200" b="1" baseline="-25000" dirty="0">
                <a:sym typeface="Symbol" pitchFamily="18" charset="2"/>
              </a:rPr>
              <a:t>3</a:t>
            </a:r>
            <a:r>
              <a:rPr lang="en-US" altLang="en-US" sz="2200" b="1" dirty="0">
                <a:sym typeface="Symbol" pitchFamily="18" charset="2"/>
              </a:rPr>
              <a:t> = </a:t>
            </a:r>
            <a:r>
              <a:rPr lang="en-US" altLang="en-US" sz="2200" b="1" i="1" dirty="0">
                <a:sym typeface="Symbol" pitchFamily="18" charset="2"/>
              </a:rPr>
              <a:t>K</a:t>
            </a:r>
            <a:r>
              <a:rPr lang="en-US" altLang="en-US" sz="2200" b="1" baseline="-25000" dirty="0">
                <a:sym typeface="Symbol" pitchFamily="18" charset="2"/>
              </a:rPr>
              <a:t>1</a:t>
            </a:r>
            <a:r>
              <a:rPr lang="en-US" altLang="en-US" sz="2200" b="1" dirty="0">
                <a:sym typeface="Symbol" pitchFamily="18" charset="2"/>
              </a:rPr>
              <a:t> × </a:t>
            </a:r>
            <a:r>
              <a:rPr lang="en-US" altLang="en-US" sz="2200" b="1" i="1" dirty="0">
                <a:sym typeface="Symbol" pitchFamily="18" charset="2"/>
              </a:rPr>
              <a:t>K</a:t>
            </a:r>
            <a:r>
              <a:rPr lang="en-US" altLang="en-US" sz="2200" b="1" baseline="-25000" dirty="0">
                <a:sym typeface="Symbol" pitchFamily="18" charset="2"/>
              </a:rPr>
              <a:t>2</a:t>
            </a:r>
            <a:endParaRPr lang="en-US" altLang="en-US" sz="2200" dirty="0"/>
          </a:p>
        </p:txBody>
      </p:sp>
      <p:grpSp>
        <p:nvGrpSpPr>
          <p:cNvPr id="38" name="Group 8"/>
          <p:cNvGrpSpPr>
            <a:grpSpLocks/>
          </p:cNvGrpSpPr>
          <p:nvPr/>
        </p:nvGrpSpPr>
        <p:grpSpPr bwMode="auto">
          <a:xfrm>
            <a:off x="2054448" y="2487443"/>
            <a:ext cx="1589088" cy="1057036"/>
            <a:chOff x="1724592" y="2932176"/>
            <a:chExt cx="1590056" cy="923033"/>
          </a:xfrm>
        </p:grpSpPr>
        <p:sp>
          <p:nvSpPr>
            <p:cNvPr id="39"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1</a:t>
              </a:r>
              <a:r>
                <a:rPr lang="en-US" altLang="en-US" b="1">
                  <a:solidFill>
                    <a:srgbClr val="3333CC"/>
                  </a:solidFill>
                </a:rPr>
                <a:t> =</a:t>
              </a:r>
            </a:p>
          </p:txBody>
        </p:sp>
        <p:sp>
          <p:nvSpPr>
            <p:cNvPr id="40" name="TextBox 6"/>
            <p:cNvSpPr txBox="1">
              <a:spLocks noChangeArrowheads="1"/>
            </p:cNvSpPr>
            <p:nvPr/>
          </p:nvSpPr>
          <p:spPr bwMode="auto">
            <a:xfrm>
              <a:off x="2576723" y="2932176"/>
              <a:ext cx="73792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3333CC"/>
                  </a:solidFill>
                </a:rPr>
                <a:t>[B]</a:t>
              </a:r>
              <a:r>
                <a:rPr lang="en-US" altLang="en-US" b="1" i="1" baseline="30000" dirty="0">
                  <a:solidFill>
                    <a:srgbClr val="3333CC"/>
                  </a:solidFill>
                </a:rPr>
                <a:t>b</a:t>
              </a:r>
            </a:p>
          </p:txBody>
        </p:sp>
        <p:sp>
          <p:nvSpPr>
            <p:cNvPr id="41" name="TextBox 7"/>
            <p:cNvSpPr txBox="1">
              <a:spLocks noChangeArrowheads="1"/>
            </p:cNvSpPr>
            <p:nvPr/>
          </p:nvSpPr>
          <p:spPr bwMode="auto">
            <a:xfrm>
              <a:off x="2556375" y="3393841"/>
              <a:ext cx="72670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[A]</a:t>
              </a:r>
              <a:r>
                <a:rPr lang="en-US" altLang="en-US" b="1" i="1" baseline="30000">
                  <a:solidFill>
                    <a:srgbClr val="3333CC"/>
                  </a:solidFill>
                </a:rPr>
                <a:t>a</a:t>
              </a:r>
            </a:p>
          </p:txBody>
        </p:sp>
        <p:cxnSp>
          <p:nvCxnSpPr>
            <p:cNvPr id="42" name="Straight Connector 5"/>
            <p:cNvCxnSpPr>
              <a:cxnSpLocks noChangeShapeType="1"/>
            </p:cNvCxnSpPr>
            <p:nvPr/>
          </p:nvCxnSpPr>
          <p:spPr bwMode="auto">
            <a:xfrm>
              <a:off x="2541639" y="3393841"/>
              <a:ext cx="732470"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3" name="Group 8"/>
          <p:cNvGrpSpPr>
            <a:grpSpLocks/>
          </p:cNvGrpSpPr>
          <p:nvPr/>
        </p:nvGrpSpPr>
        <p:grpSpPr bwMode="auto">
          <a:xfrm>
            <a:off x="4877398" y="2698221"/>
            <a:ext cx="1589087" cy="923925"/>
            <a:chOff x="1724592" y="2932176"/>
            <a:chExt cx="1590056" cy="923033"/>
          </a:xfrm>
        </p:grpSpPr>
        <p:sp>
          <p:nvSpPr>
            <p:cNvPr id="44"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C00000"/>
                  </a:solidFill>
                </a:rPr>
                <a:t>K</a:t>
              </a:r>
              <a:r>
                <a:rPr lang="en-US" altLang="en-US" b="1" baseline="-25000">
                  <a:solidFill>
                    <a:srgbClr val="C00000"/>
                  </a:solidFill>
                </a:rPr>
                <a:t>2</a:t>
              </a:r>
              <a:r>
                <a:rPr lang="en-US" altLang="en-US" b="1">
                  <a:solidFill>
                    <a:srgbClr val="C00000"/>
                  </a:solidFill>
                </a:rPr>
                <a:t> =</a:t>
              </a:r>
            </a:p>
          </p:txBody>
        </p:sp>
        <p:sp>
          <p:nvSpPr>
            <p:cNvPr id="45" name="TextBox 6"/>
            <p:cNvSpPr txBox="1">
              <a:spLocks noChangeArrowheads="1"/>
            </p:cNvSpPr>
            <p:nvPr/>
          </p:nvSpPr>
          <p:spPr bwMode="auto">
            <a:xfrm>
              <a:off x="2576723" y="2932176"/>
              <a:ext cx="73792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C00000"/>
                  </a:solidFill>
                </a:rPr>
                <a:t>[C]</a:t>
              </a:r>
              <a:r>
                <a:rPr lang="en-US" altLang="en-US" b="1" i="1" baseline="30000">
                  <a:solidFill>
                    <a:srgbClr val="C00000"/>
                  </a:solidFill>
                </a:rPr>
                <a:t>c</a:t>
              </a:r>
            </a:p>
          </p:txBody>
        </p:sp>
        <p:sp>
          <p:nvSpPr>
            <p:cNvPr id="46" name="TextBox 7"/>
            <p:cNvSpPr txBox="1">
              <a:spLocks noChangeArrowheads="1"/>
            </p:cNvSpPr>
            <p:nvPr/>
          </p:nvSpPr>
          <p:spPr bwMode="auto">
            <a:xfrm>
              <a:off x="2576723" y="3393841"/>
              <a:ext cx="73792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C00000"/>
                  </a:solidFill>
                </a:rPr>
                <a:t>[B]</a:t>
              </a:r>
              <a:r>
                <a:rPr lang="en-US" altLang="en-US" b="1" i="1" baseline="30000">
                  <a:solidFill>
                    <a:srgbClr val="C00000"/>
                  </a:solidFill>
                </a:rPr>
                <a:t>b</a:t>
              </a:r>
            </a:p>
          </p:txBody>
        </p:sp>
        <p:cxnSp>
          <p:nvCxnSpPr>
            <p:cNvPr id="47" name="Straight Connector 5"/>
            <p:cNvCxnSpPr>
              <a:cxnSpLocks noChangeShapeType="1"/>
            </p:cNvCxnSpPr>
            <p:nvPr/>
          </p:nvCxnSpPr>
          <p:spPr bwMode="auto">
            <a:xfrm>
              <a:off x="2541639" y="3393841"/>
              <a:ext cx="732470" cy="0"/>
            </a:xfrm>
            <a:prstGeom prst="line">
              <a:avLst/>
            </a:prstGeom>
            <a:noFill/>
            <a:ln w="317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8" name="Group 8"/>
          <p:cNvGrpSpPr>
            <a:grpSpLocks/>
          </p:cNvGrpSpPr>
          <p:nvPr/>
        </p:nvGrpSpPr>
        <p:grpSpPr bwMode="auto">
          <a:xfrm>
            <a:off x="5283924" y="4879144"/>
            <a:ext cx="1589087" cy="923925"/>
            <a:chOff x="1724592" y="2932176"/>
            <a:chExt cx="1590056" cy="923033"/>
          </a:xfrm>
        </p:grpSpPr>
        <p:sp>
          <p:nvSpPr>
            <p:cNvPr id="49"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00B050"/>
                  </a:solidFill>
                </a:rPr>
                <a:t>K</a:t>
              </a:r>
              <a:r>
                <a:rPr lang="en-US" altLang="en-US" b="1" baseline="-25000">
                  <a:solidFill>
                    <a:srgbClr val="00B050"/>
                  </a:solidFill>
                </a:rPr>
                <a:t>3</a:t>
              </a:r>
              <a:r>
                <a:rPr lang="en-US" altLang="en-US" b="1">
                  <a:solidFill>
                    <a:srgbClr val="00B050"/>
                  </a:solidFill>
                </a:rPr>
                <a:t> =</a:t>
              </a:r>
            </a:p>
          </p:txBody>
        </p:sp>
        <p:sp>
          <p:nvSpPr>
            <p:cNvPr id="50" name="TextBox 6"/>
            <p:cNvSpPr txBox="1">
              <a:spLocks noChangeArrowheads="1"/>
            </p:cNvSpPr>
            <p:nvPr/>
          </p:nvSpPr>
          <p:spPr bwMode="auto">
            <a:xfrm>
              <a:off x="2576723" y="2932176"/>
              <a:ext cx="73792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00B050"/>
                  </a:solidFill>
                </a:rPr>
                <a:t>[C]</a:t>
              </a:r>
              <a:r>
                <a:rPr lang="en-US" altLang="en-US" b="1" i="1" baseline="30000">
                  <a:solidFill>
                    <a:srgbClr val="00B050"/>
                  </a:solidFill>
                </a:rPr>
                <a:t>c</a:t>
              </a:r>
            </a:p>
          </p:txBody>
        </p:sp>
        <p:sp>
          <p:nvSpPr>
            <p:cNvPr id="51" name="TextBox 7"/>
            <p:cNvSpPr txBox="1">
              <a:spLocks noChangeArrowheads="1"/>
            </p:cNvSpPr>
            <p:nvPr/>
          </p:nvSpPr>
          <p:spPr bwMode="auto">
            <a:xfrm>
              <a:off x="2556375" y="3393841"/>
              <a:ext cx="72670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00B050"/>
                  </a:solidFill>
                </a:rPr>
                <a:t>[A]</a:t>
              </a:r>
              <a:r>
                <a:rPr lang="en-US" altLang="en-US" b="1" i="1" baseline="30000">
                  <a:solidFill>
                    <a:srgbClr val="00B050"/>
                  </a:solidFill>
                </a:rPr>
                <a:t>a</a:t>
              </a:r>
            </a:p>
          </p:txBody>
        </p:sp>
        <p:cxnSp>
          <p:nvCxnSpPr>
            <p:cNvPr id="52" name="Straight Connector 5"/>
            <p:cNvCxnSpPr>
              <a:cxnSpLocks noChangeShapeType="1"/>
            </p:cNvCxnSpPr>
            <p:nvPr/>
          </p:nvCxnSpPr>
          <p:spPr bwMode="auto">
            <a:xfrm>
              <a:off x="2541639" y="3393841"/>
              <a:ext cx="732470" cy="0"/>
            </a:xfrm>
            <a:prstGeom prst="line">
              <a:avLst/>
            </a:prstGeom>
            <a:noFill/>
            <a:ln w="31750" algn="ctr">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Group 5"/>
          <p:cNvGrpSpPr>
            <a:grpSpLocks/>
          </p:cNvGrpSpPr>
          <p:nvPr/>
        </p:nvGrpSpPr>
        <p:grpSpPr bwMode="auto">
          <a:xfrm>
            <a:off x="927824" y="4879144"/>
            <a:ext cx="2728912" cy="923925"/>
            <a:chOff x="600691" y="2945522"/>
            <a:chExt cx="2727840" cy="923926"/>
          </a:xfrm>
        </p:grpSpPr>
        <p:sp>
          <p:nvSpPr>
            <p:cNvPr id="54" name="TextBox 2"/>
            <p:cNvSpPr txBox="1">
              <a:spLocks noChangeArrowheads="1"/>
            </p:cNvSpPr>
            <p:nvPr/>
          </p:nvSpPr>
          <p:spPr bwMode="auto">
            <a:xfrm>
              <a:off x="600691" y="3176503"/>
              <a:ext cx="7857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1</a:t>
              </a:r>
              <a:r>
                <a:rPr lang="en-US" altLang="en-US" b="1">
                  <a:solidFill>
                    <a:srgbClr val="3333CC"/>
                  </a:solidFill>
                </a:rPr>
                <a:t> =</a:t>
              </a:r>
            </a:p>
          </p:txBody>
        </p:sp>
        <p:sp>
          <p:nvSpPr>
            <p:cNvPr id="55" name="TextBox 6"/>
            <p:cNvSpPr txBox="1">
              <a:spLocks noChangeArrowheads="1"/>
            </p:cNvSpPr>
            <p:nvPr/>
          </p:nvSpPr>
          <p:spPr bwMode="auto">
            <a:xfrm>
              <a:off x="1452564" y="2945522"/>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[B]</a:t>
              </a:r>
              <a:r>
                <a:rPr lang="en-US" altLang="en-US" b="1" i="1" baseline="30000">
                  <a:solidFill>
                    <a:srgbClr val="3333CC"/>
                  </a:solidFill>
                </a:rPr>
                <a:t>b</a:t>
              </a:r>
            </a:p>
          </p:txBody>
        </p:sp>
        <p:sp>
          <p:nvSpPr>
            <p:cNvPr id="56" name="TextBox 7"/>
            <p:cNvSpPr txBox="1">
              <a:spLocks noChangeArrowheads="1"/>
            </p:cNvSpPr>
            <p:nvPr/>
          </p:nvSpPr>
          <p:spPr bwMode="auto">
            <a:xfrm>
              <a:off x="1432222" y="3407485"/>
              <a:ext cx="726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[A]</a:t>
              </a:r>
              <a:r>
                <a:rPr lang="en-US" altLang="en-US" b="1" i="1" baseline="30000">
                  <a:solidFill>
                    <a:srgbClr val="3333CC"/>
                  </a:solidFill>
                </a:rPr>
                <a:t>a</a:t>
              </a:r>
            </a:p>
          </p:txBody>
        </p:sp>
        <p:cxnSp>
          <p:nvCxnSpPr>
            <p:cNvPr id="57" name="Straight Connector 5"/>
            <p:cNvCxnSpPr>
              <a:cxnSpLocks noChangeShapeType="1"/>
            </p:cNvCxnSpPr>
            <p:nvPr/>
          </p:nvCxnSpPr>
          <p:spPr bwMode="auto">
            <a:xfrm>
              <a:off x="1417491" y="3407485"/>
              <a:ext cx="732248"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2"/>
            <p:cNvSpPr txBox="1">
              <a:spLocks noChangeArrowheads="1"/>
            </p:cNvSpPr>
            <p:nvPr/>
          </p:nvSpPr>
          <p:spPr bwMode="auto">
            <a:xfrm>
              <a:off x="2194560" y="3176652"/>
              <a:ext cx="3642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b="1">
                  <a:solidFill>
                    <a:srgbClr val="3333CC"/>
                  </a:solidFill>
                </a:rPr>
                <a:t>×</a:t>
              </a:r>
            </a:p>
          </p:txBody>
        </p:sp>
        <p:sp>
          <p:nvSpPr>
            <p:cNvPr id="59" name="TextBox 6"/>
            <p:cNvSpPr txBox="1">
              <a:spLocks noChangeArrowheads="1"/>
            </p:cNvSpPr>
            <p:nvPr/>
          </p:nvSpPr>
          <p:spPr bwMode="auto">
            <a:xfrm>
              <a:off x="2590829" y="2945820"/>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C00000"/>
                  </a:solidFill>
                </a:rPr>
                <a:t>[C]</a:t>
              </a:r>
              <a:r>
                <a:rPr lang="en-US" altLang="en-US" b="1" i="1" baseline="30000" dirty="0">
                  <a:solidFill>
                    <a:srgbClr val="C00000"/>
                  </a:solidFill>
                </a:rPr>
                <a:t>c</a:t>
              </a:r>
            </a:p>
          </p:txBody>
        </p:sp>
        <p:sp>
          <p:nvSpPr>
            <p:cNvPr id="60" name="TextBox 7"/>
            <p:cNvSpPr txBox="1">
              <a:spLocks noChangeArrowheads="1"/>
            </p:cNvSpPr>
            <p:nvPr/>
          </p:nvSpPr>
          <p:spPr bwMode="auto">
            <a:xfrm>
              <a:off x="2590829" y="3407783"/>
              <a:ext cx="737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C00000"/>
                  </a:solidFill>
                </a:rPr>
                <a:t>[B]</a:t>
              </a:r>
              <a:r>
                <a:rPr lang="en-US" altLang="en-US" b="1" i="1" baseline="30000">
                  <a:solidFill>
                    <a:srgbClr val="C00000"/>
                  </a:solidFill>
                </a:rPr>
                <a:t>b</a:t>
              </a:r>
            </a:p>
          </p:txBody>
        </p:sp>
        <p:cxnSp>
          <p:nvCxnSpPr>
            <p:cNvPr id="61" name="Straight Connector 5"/>
            <p:cNvCxnSpPr>
              <a:cxnSpLocks noChangeShapeType="1"/>
            </p:cNvCxnSpPr>
            <p:nvPr/>
          </p:nvCxnSpPr>
          <p:spPr bwMode="auto">
            <a:xfrm>
              <a:off x="2555756" y="3407783"/>
              <a:ext cx="732248" cy="0"/>
            </a:xfrm>
            <a:prstGeom prst="line">
              <a:avLst/>
            </a:prstGeom>
            <a:noFill/>
            <a:ln w="3175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4"/>
            <p:cNvCxnSpPr>
              <a:cxnSpLocks noChangeShapeType="1"/>
            </p:cNvCxnSpPr>
            <p:nvPr/>
          </p:nvCxnSpPr>
          <p:spPr bwMode="auto">
            <a:xfrm flipV="1">
              <a:off x="1452564" y="3095154"/>
              <a:ext cx="706139" cy="231131"/>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36"/>
            <p:cNvCxnSpPr>
              <a:cxnSpLocks noChangeShapeType="1"/>
            </p:cNvCxnSpPr>
            <p:nvPr/>
          </p:nvCxnSpPr>
          <p:spPr bwMode="auto">
            <a:xfrm flipV="1">
              <a:off x="2582863" y="3556819"/>
              <a:ext cx="706139" cy="231131"/>
            </a:xfrm>
            <a:prstGeom prst="line">
              <a:avLst/>
            </a:prstGeom>
            <a:noFill/>
            <a:ln w="38100" algn="ctr">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121" y="1130240"/>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894" y="1130240"/>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319" y="2211217"/>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257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6ACA9337-E84E-43D7-B898-31067EB238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9252" y="527900"/>
            <a:ext cx="6920092" cy="5731497"/>
          </a:xfrm>
        </p:spPr>
      </p:pic>
    </p:spTree>
    <p:extLst>
      <p:ext uri="{BB962C8B-B14F-4D97-AF65-F5344CB8AC3E}">
        <p14:creationId xmlns:p14="http://schemas.microsoft.com/office/powerpoint/2010/main" val="321305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Σταθερές ισορροπίας για αντιδράσεις που περιλαμβάνουν αέρια</a:t>
            </a:r>
            <a:endParaRPr lang="en-US" dirty="0">
              <a:solidFill>
                <a:srgbClr val="0070C0"/>
              </a:solidFill>
              <a:ea typeface="ヒラギノ角ゴ Pro W3" pitchFamily="127" charset="-128"/>
              <a:cs typeface="Arial" pitchFamily="34" charset="0"/>
            </a:endParaRPr>
          </a:p>
        </p:txBody>
      </p:sp>
      <p:sp>
        <p:nvSpPr>
          <p:cNvPr id="6" name="Rectangle 3"/>
          <p:cNvSpPr>
            <a:spLocks noGrp="1" noChangeArrowheads="1"/>
          </p:cNvSpPr>
          <p:nvPr>
            <p:ph idx="1"/>
          </p:nvPr>
        </p:nvSpPr>
        <p:spPr>
          <a:xfrm>
            <a:off x="344488" y="1304315"/>
            <a:ext cx="8458200" cy="2456057"/>
          </a:xfrm>
        </p:spPr>
        <p:txBody>
          <a:bodyPr/>
          <a:lstStyle/>
          <a:p>
            <a:pPr eaLnBrk="1" hangingPunct="1"/>
            <a:r>
              <a:rPr lang="el-GR" altLang="en-US" sz="2400" dirty="0"/>
              <a:t>Η συγκέντρωση ενός αερίου σε ένα μείγμα είναι ανάλογη της μερικής του </a:t>
            </a:r>
            <a:r>
              <a:rPr lang="el-GR" altLang="en-US" sz="2400" dirty="0" err="1"/>
              <a:t>πίεσης.Επομένως</a:t>
            </a:r>
            <a:r>
              <a:rPr lang="el-GR" altLang="en-US" sz="2400" dirty="0"/>
              <a:t>, η σταθερά ισορροπίας μπορεί να εκφραστεί ως ο λόγος των μερικών πιέσεων των αερίων.</a:t>
            </a:r>
          </a:p>
          <a:p>
            <a:pPr eaLnBrk="1" hangingPunct="1"/>
            <a:endParaRPr lang="en-US" altLang="en-US" sz="2400" dirty="0"/>
          </a:p>
          <a:p>
            <a:pPr eaLnBrk="1" hangingPunct="1"/>
            <a:r>
              <a:rPr lang="en-US" altLang="en-US" sz="2400" i="1" dirty="0" err="1"/>
              <a:t>a</a:t>
            </a:r>
            <a:r>
              <a:rPr lang="en-US" altLang="en-US" sz="2400" dirty="0" err="1"/>
              <a:t>A</a:t>
            </a:r>
            <a:r>
              <a:rPr lang="en-US" altLang="en-US" sz="2400" dirty="0"/>
              <a:t>(</a:t>
            </a:r>
            <a:r>
              <a:rPr lang="en-US" altLang="en-US" sz="2400" i="1" dirty="0"/>
              <a:t>g</a:t>
            </a:r>
            <a:r>
              <a:rPr lang="en-US" altLang="en-US" sz="2400" dirty="0"/>
              <a:t>) + </a:t>
            </a:r>
            <a:r>
              <a:rPr lang="en-US" altLang="en-US" sz="2400" i="1" dirty="0" err="1"/>
              <a:t>b</a:t>
            </a:r>
            <a:r>
              <a:rPr lang="en-US" altLang="en-US" sz="2400" dirty="0" err="1"/>
              <a:t>B</a:t>
            </a:r>
            <a:r>
              <a:rPr lang="en-US" altLang="en-US" sz="2400" dirty="0"/>
              <a:t>(</a:t>
            </a:r>
            <a:r>
              <a:rPr lang="en-US" altLang="en-US" sz="2400" i="1" dirty="0"/>
              <a:t>g</a:t>
            </a:r>
            <a:r>
              <a:rPr lang="en-US" altLang="en-US" sz="2400" dirty="0"/>
              <a:t>) </a:t>
            </a:r>
            <a:r>
              <a:rPr lang="en-US" altLang="en-US" sz="2400" dirty="0">
                <a:sym typeface="Symbol" pitchFamily="18" charset="2"/>
              </a:rPr>
              <a:t>     </a:t>
            </a:r>
            <a:r>
              <a:rPr lang="en-US" altLang="en-US" sz="2400" i="1" dirty="0" err="1">
                <a:sym typeface="Symbol" pitchFamily="18" charset="2"/>
              </a:rPr>
              <a:t>c</a:t>
            </a:r>
            <a:r>
              <a:rPr lang="en-US" altLang="en-US" sz="2400" dirty="0" err="1">
                <a:sym typeface="Symbol" pitchFamily="18" charset="2"/>
              </a:rPr>
              <a:t>C</a:t>
            </a:r>
            <a:r>
              <a:rPr lang="en-US" altLang="en-US" sz="2400" dirty="0"/>
              <a:t>(</a:t>
            </a:r>
            <a:r>
              <a:rPr lang="en-US" altLang="en-US" sz="2400" i="1" dirty="0"/>
              <a:t>g</a:t>
            </a:r>
            <a:r>
              <a:rPr lang="en-US" altLang="en-US" sz="2400" dirty="0"/>
              <a:t>)</a:t>
            </a:r>
            <a:r>
              <a:rPr lang="en-US" altLang="en-US" sz="2400" dirty="0">
                <a:sym typeface="Symbol" pitchFamily="18" charset="2"/>
              </a:rPr>
              <a:t> + </a:t>
            </a:r>
            <a:r>
              <a:rPr lang="en-US" altLang="en-US" sz="2400" i="1" dirty="0" err="1">
                <a:sym typeface="Symbol" pitchFamily="18" charset="2"/>
              </a:rPr>
              <a:t>d</a:t>
            </a:r>
            <a:r>
              <a:rPr lang="en-US" altLang="en-US" sz="2400" dirty="0" err="1">
                <a:sym typeface="Symbol" pitchFamily="18" charset="2"/>
              </a:rPr>
              <a:t>D</a:t>
            </a:r>
            <a:r>
              <a:rPr lang="en-US" altLang="en-US" sz="2400" dirty="0"/>
              <a:t>(</a:t>
            </a:r>
            <a:r>
              <a:rPr lang="en-US" altLang="en-US" sz="2400" i="1" dirty="0"/>
              <a:t>g</a:t>
            </a:r>
            <a:r>
              <a:rPr lang="el-GR" altLang="en-US" sz="2400" i="1" dirty="0"/>
              <a:t>)</a:t>
            </a:r>
            <a:endParaRPr lang="en-US" altLang="en-US" sz="2400" dirty="0">
              <a:sym typeface="Symbol" pitchFamily="18" charset="2"/>
            </a:endParaRPr>
          </a:p>
        </p:txBody>
      </p:sp>
      <p:grpSp>
        <p:nvGrpSpPr>
          <p:cNvPr id="8" name="Group 8"/>
          <p:cNvGrpSpPr>
            <a:grpSpLocks/>
          </p:cNvGrpSpPr>
          <p:nvPr/>
        </p:nvGrpSpPr>
        <p:grpSpPr bwMode="auto">
          <a:xfrm>
            <a:off x="1564988" y="4669502"/>
            <a:ext cx="2430462" cy="923925"/>
            <a:chOff x="1724592" y="2932176"/>
            <a:chExt cx="2430372" cy="923333"/>
          </a:xfrm>
        </p:grpSpPr>
        <p:sp>
          <p:nvSpPr>
            <p:cNvPr id="9"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c</a:t>
              </a:r>
              <a:r>
                <a:rPr lang="en-US" altLang="en-US" b="1">
                  <a:solidFill>
                    <a:srgbClr val="3333CC"/>
                  </a:solidFill>
                </a:rPr>
                <a:t> =</a:t>
              </a:r>
            </a:p>
          </p:txBody>
        </p:sp>
        <p:sp>
          <p:nvSpPr>
            <p:cNvPr id="10" name="TextBox 6"/>
            <p:cNvSpPr txBox="1">
              <a:spLocks noChangeArrowheads="1"/>
            </p:cNvSpPr>
            <p:nvPr/>
          </p:nvSpPr>
          <p:spPr bwMode="auto">
            <a:xfrm>
              <a:off x="2509161" y="2932176"/>
              <a:ext cx="1628972"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[C]</a:t>
              </a:r>
              <a:r>
                <a:rPr lang="en-US" altLang="en-US" b="1" i="1" baseline="30000">
                  <a:solidFill>
                    <a:srgbClr val="3333CC"/>
                  </a:solidFill>
                </a:rPr>
                <a:t>c</a:t>
              </a:r>
              <a:r>
                <a:rPr lang="en-US" altLang="en-US" b="1">
                  <a:solidFill>
                    <a:srgbClr val="3333CC"/>
                  </a:solidFill>
                </a:rPr>
                <a:t> × [D]</a:t>
              </a:r>
              <a:r>
                <a:rPr lang="en-US" altLang="en-US" b="1" i="1" baseline="30000">
                  <a:solidFill>
                    <a:srgbClr val="3333CC"/>
                  </a:solidFill>
                </a:rPr>
                <a:t>d</a:t>
              </a:r>
            </a:p>
          </p:txBody>
        </p:sp>
        <p:sp>
          <p:nvSpPr>
            <p:cNvPr id="11" name="TextBox 7"/>
            <p:cNvSpPr txBox="1">
              <a:spLocks noChangeArrowheads="1"/>
            </p:cNvSpPr>
            <p:nvPr/>
          </p:nvSpPr>
          <p:spPr bwMode="auto">
            <a:xfrm>
              <a:off x="2492329" y="3393843"/>
              <a:ext cx="1662635"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[A]</a:t>
              </a:r>
              <a:r>
                <a:rPr lang="en-US" altLang="en-US" b="1" i="1" baseline="30000">
                  <a:solidFill>
                    <a:srgbClr val="3333CC"/>
                  </a:solidFill>
                </a:rPr>
                <a:t>a</a:t>
              </a:r>
              <a:r>
                <a:rPr lang="en-US" altLang="en-US" b="1">
                  <a:solidFill>
                    <a:srgbClr val="3333CC"/>
                  </a:solidFill>
                </a:rPr>
                <a:t> × [B]</a:t>
              </a:r>
              <a:r>
                <a:rPr lang="en-US" altLang="en-US" b="1" i="1" baseline="30000">
                  <a:solidFill>
                    <a:srgbClr val="3333CC"/>
                  </a:solidFill>
                </a:rPr>
                <a:t>b</a:t>
              </a:r>
            </a:p>
          </p:txBody>
        </p:sp>
        <p:cxnSp>
          <p:nvCxnSpPr>
            <p:cNvPr id="12" name="Straight Connector 5"/>
            <p:cNvCxnSpPr>
              <a:cxnSpLocks noChangeShapeType="1"/>
            </p:cNvCxnSpPr>
            <p:nvPr/>
          </p:nvCxnSpPr>
          <p:spPr bwMode="auto">
            <a:xfrm>
              <a:off x="2541639" y="3393841"/>
              <a:ext cx="1564017"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 name="Group 8"/>
          <p:cNvGrpSpPr>
            <a:grpSpLocks/>
          </p:cNvGrpSpPr>
          <p:nvPr/>
        </p:nvGrpSpPr>
        <p:grpSpPr bwMode="auto">
          <a:xfrm>
            <a:off x="5084475" y="4671090"/>
            <a:ext cx="2379663" cy="922337"/>
            <a:chOff x="1724592" y="2932176"/>
            <a:chExt cx="2381064" cy="923035"/>
          </a:xfrm>
        </p:grpSpPr>
        <p:sp>
          <p:nvSpPr>
            <p:cNvPr id="14" name="TextBox 2"/>
            <p:cNvSpPr txBox="1">
              <a:spLocks noChangeArrowheads="1"/>
            </p:cNvSpPr>
            <p:nvPr/>
          </p:nvSpPr>
          <p:spPr bwMode="auto">
            <a:xfrm>
              <a:off x="1724592" y="3163008"/>
              <a:ext cx="797254"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p</a:t>
              </a:r>
              <a:r>
                <a:rPr lang="en-US" altLang="en-US" b="1">
                  <a:solidFill>
                    <a:srgbClr val="3333CC"/>
                  </a:solidFill>
                </a:rPr>
                <a:t> =</a:t>
              </a:r>
            </a:p>
          </p:txBody>
        </p:sp>
        <p:sp>
          <p:nvSpPr>
            <p:cNvPr id="15" name="TextBox 6"/>
            <p:cNvSpPr txBox="1">
              <a:spLocks noChangeArrowheads="1"/>
            </p:cNvSpPr>
            <p:nvPr/>
          </p:nvSpPr>
          <p:spPr bwMode="auto">
            <a:xfrm>
              <a:off x="2612339" y="2932176"/>
              <a:ext cx="142261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i="1">
                  <a:solidFill>
                    <a:srgbClr val="3333CC"/>
                  </a:solidFill>
                </a:rPr>
                <a:t>P</a:t>
              </a:r>
              <a:r>
                <a:rPr lang="en-US" altLang="en-US" b="1" i="1" baseline="-25000">
                  <a:solidFill>
                    <a:srgbClr val="3333CC"/>
                  </a:solidFill>
                </a:rPr>
                <a:t>c</a:t>
              </a:r>
              <a:r>
                <a:rPr lang="en-US" altLang="en-US" b="1" i="1" baseline="30000">
                  <a:solidFill>
                    <a:srgbClr val="3333CC"/>
                  </a:solidFill>
                </a:rPr>
                <a:t>c</a:t>
              </a:r>
              <a:r>
                <a:rPr lang="en-US" altLang="en-US" b="1">
                  <a:solidFill>
                    <a:srgbClr val="3333CC"/>
                  </a:solidFill>
                </a:rPr>
                <a:t> × </a:t>
              </a:r>
              <a:r>
                <a:rPr lang="en-US" altLang="en-US" b="1" i="1">
                  <a:solidFill>
                    <a:srgbClr val="3333CC"/>
                  </a:solidFill>
                </a:rPr>
                <a:t>P</a:t>
              </a:r>
              <a:r>
                <a:rPr lang="en-US" altLang="en-US" b="1" i="1" baseline="-25000">
                  <a:solidFill>
                    <a:srgbClr val="3333CC"/>
                  </a:solidFill>
                </a:rPr>
                <a:t>d</a:t>
              </a:r>
              <a:r>
                <a:rPr lang="en-US" altLang="en-US" b="1" i="1" baseline="30000">
                  <a:solidFill>
                    <a:srgbClr val="3333CC"/>
                  </a:solidFill>
                </a:rPr>
                <a:t>d</a:t>
              </a:r>
            </a:p>
          </p:txBody>
        </p:sp>
        <p:sp>
          <p:nvSpPr>
            <p:cNvPr id="16" name="TextBox 7"/>
            <p:cNvSpPr txBox="1">
              <a:spLocks noChangeArrowheads="1"/>
            </p:cNvSpPr>
            <p:nvPr/>
          </p:nvSpPr>
          <p:spPr bwMode="auto">
            <a:xfrm>
              <a:off x="2612339" y="3393843"/>
              <a:ext cx="142261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i="1">
                  <a:solidFill>
                    <a:srgbClr val="3333CC"/>
                  </a:solidFill>
                </a:rPr>
                <a:t>P</a:t>
              </a:r>
              <a:r>
                <a:rPr lang="en-US" altLang="en-US" b="1" i="1" baseline="-25000">
                  <a:solidFill>
                    <a:srgbClr val="3333CC"/>
                  </a:solidFill>
                </a:rPr>
                <a:t>a</a:t>
              </a:r>
              <a:r>
                <a:rPr lang="en-US" altLang="en-US" b="1" i="1" baseline="30000">
                  <a:solidFill>
                    <a:srgbClr val="3333CC"/>
                  </a:solidFill>
                </a:rPr>
                <a:t>a</a:t>
              </a:r>
              <a:r>
                <a:rPr lang="en-US" altLang="en-US" b="1">
                  <a:solidFill>
                    <a:srgbClr val="3333CC"/>
                  </a:solidFill>
                </a:rPr>
                <a:t> × </a:t>
              </a:r>
              <a:r>
                <a:rPr lang="en-US" altLang="en-US" b="1" i="1">
                  <a:solidFill>
                    <a:srgbClr val="3333CC"/>
                  </a:solidFill>
                </a:rPr>
                <a:t>P</a:t>
              </a:r>
              <a:r>
                <a:rPr lang="en-US" altLang="en-US" b="1" i="1" baseline="-25000">
                  <a:solidFill>
                    <a:srgbClr val="3333CC"/>
                  </a:solidFill>
                </a:rPr>
                <a:t>b</a:t>
              </a:r>
              <a:r>
                <a:rPr lang="en-US" altLang="en-US" b="1" i="1" baseline="30000">
                  <a:solidFill>
                    <a:srgbClr val="3333CC"/>
                  </a:solidFill>
                </a:rPr>
                <a:t>b</a:t>
              </a:r>
            </a:p>
          </p:txBody>
        </p:sp>
        <p:cxnSp>
          <p:nvCxnSpPr>
            <p:cNvPr id="17" name="Straight Connector 5"/>
            <p:cNvCxnSpPr>
              <a:cxnSpLocks noChangeShapeType="1"/>
            </p:cNvCxnSpPr>
            <p:nvPr/>
          </p:nvCxnSpPr>
          <p:spPr bwMode="auto">
            <a:xfrm>
              <a:off x="2541639" y="3393841"/>
              <a:ext cx="1564017"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07" y="3447717"/>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15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altLang="en-US" dirty="0">
                <a:solidFill>
                  <a:srgbClr val="0070C0"/>
                </a:solidFill>
                <a:ea typeface="+mj-ea"/>
                <a:cs typeface="Arial"/>
              </a:rPr>
              <a:t>ΑΙΜΟΣΦΑΙΡΙΝΗ</a:t>
            </a:r>
            <a:endParaRPr lang="en-US" dirty="0">
              <a:solidFill>
                <a:srgbClr val="0070C0"/>
              </a:solidFill>
              <a:ea typeface="ヒラギノ角ゴ Pro W3" pitchFamily="127" charset="-128"/>
              <a:cs typeface="Arial" pitchFamily="34" charset="0"/>
            </a:endParaRPr>
          </a:p>
        </p:txBody>
      </p:sp>
      <p:sp>
        <p:nvSpPr>
          <p:cNvPr id="7" name="Rectangle 3"/>
          <p:cNvSpPr>
            <a:spLocks noGrp="1" noChangeArrowheads="1"/>
          </p:cNvSpPr>
          <p:nvPr>
            <p:ph idx="1"/>
          </p:nvPr>
        </p:nvSpPr>
        <p:spPr>
          <a:xfrm>
            <a:off x="345098" y="1100138"/>
            <a:ext cx="5257800" cy="4450449"/>
          </a:xfrm>
        </p:spPr>
        <p:txBody>
          <a:bodyPr/>
          <a:lstStyle/>
          <a:p>
            <a:pPr algn="ctr" eaLnBrk="1" hangingPunct="1">
              <a:lnSpc>
                <a:spcPct val="90000"/>
              </a:lnSpc>
              <a:buFontTx/>
              <a:buNone/>
            </a:pPr>
            <a:endParaRPr lang="el-GR" altLang="en-US" sz="2400" dirty="0"/>
          </a:p>
          <a:p>
            <a:pPr algn="ctr" eaLnBrk="1" hangingPunct="1">
              <a:lnSpc>
                <a:spcPct val="90000"/>
              </a:lnSpc>
              <a:buFontTx/>
              <a:buNone/>
            </a:pPr>
            <a:r>
              <a:rPr lang="el-GR" altLang="en-US" sz="2400" dirty="0"/>
              <a:t>Η αιμοσφαιρίνη (</a:t>
            </a:r>
            <a:r>
              <a:rPr lang="el-GR" altLang="en-US" sz="2400" dirty="0" err="1"/>
              <a:t>Hb</a:t>
            </a:r>
            <a:r>
              <a:rPr lang="el-GR" altLang="en-US" sz="2400" dirty="0"/>
              <a:t>) είναι μια πρωτεΐνη που βρίσκεται στα ερυθρά αιμοσφαίρια και αντιδρά με το Ο2.</a:t>
            </a:r>
          </a:p>
          <a:p>
            <a:pPr algn="ctr" eaLnBrk="1" hangingPunct="1">
              <a:lnSpc>
                <a:spcPct val="90000"/>
              </a:lnSpc>
              <a:buFontTx/>
              <a:buNone/>
            </a:pPr>
            <a:r>
              <a:rPr lang="el-GR" altLang="en-US" sz="2400" dirty="0"/>
              <a:t>Ενισχύει την ποσότητα του Ο2 που μπορεί να μεταφερθεί μέσω της κυκλοφορίας του αίματος.</a:t>
            </a:r>
          </a:p>
          <a:p>
            <a:pPr algn="ctr" eaLnBrk="1" hangingPunct="1">
              <a:lnSpc>
                <a:spcPct val="90000"/>
              </a:lnSpc>
              <a:buFontTx/>
              <a:buNone/>
            </a:pPr>
            <a:r>
              <a:rPr lang="en-US" altLang="en-US" sz="2400" dirty="0"/>
              <a:t>Hb + O</a:t>
            </a:r>
            <a:r>
              <a:rPr lang="en-US" altLang="en-US" sz="2400" baseline="-25000" dirty="0"/>
              <a:t>2</a:t>
            </a:r>
            <a:r>
              <a:rPr lang="en-US" altLang="en-US" sz="2400" dirty="0"/>
              <a:t> </a:t>
            </a:r>
            <a:r>
              <a:rPr lang="en-US" altLang="en-US" sz="2400" dirty="0">
                <a:sym typeface="Symbol" pitchFamily="18" charset="2"/>
              </a:rPr>
              <a:t>     HbO</a:t>
            </a:r>
            <a:r>
              <a:rPr lang="en-US" altLang="en-US" sz="2400" baseline="-25000" dirty="0">
                <a:sym typeface="Symbol" pitchFamily="18" charset="2"/>
              </a:rPr>
              <a:t>2</a:t>
            </a:r>
            <a:endParaRPr lang="en-US" altLang="en-US" sz="2400" dirty="0">
              <a:sym typeface="Symbol" pitchFamily="18" charset="2"/>
            </a:endParaRPr>
          </a:p>
          <a:p>
            <a:pPr lvl="1" eaLnBrk="1" hangingPunct="1">
              <a:lnSpc>
                <a:spcPct val="90000"/>
              </a:lnSpc>
            </a:pPr>
            <a:endParaRPr lang="en-US" altLang="en-US" sz="2400" dirty="0">
              <a:sym typeface="Symbol" pitchFamily="18" charset="2"/>
            </a:endParaRPr>
          </a:p>
          <a:p>
            <a:pPr lvl="1" eaLnBrk="1" hangingPunct="1">
              <a:lnSpc>
                <a:spcPct val="90000"/>
              </a:lnSpc>
            </a:pPr>
            <a:r>
              <a:rPr lang="el-GR" altLang="en-US" sz="2400" dirty="0">
                <a:sym typeface="Symbol" pitchFamily="18" charset="2"/>
              </a:rPr>
              <a:t>Το        αναπαριστά δυναμική ισορροπία</a:t>
            </a:r>
            <a:endParaRPr lang="en-US" altLang="en-US" sz="2400" dirty="0">
              <a:sym typeface="Symbol" pitchFamily="18" charset="2"/>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647" y="3957855"/>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2369"/>
          <a:stretch/>
        </p:blipFill>
        <p:spPr>
          <a:xfrm>
            <a:off x="5602898" y="1838944"/>
            <a:ext cx="3389170" cy="2930873"/>
          </a:xfrm>
          <a:prstGeom prst="rect">
            <a:avLst/>
          </a:prstGeom>
        </p:spPr>
      </p:pic>
      <p:pic>
        <p:nvPicPr>
          <p:cNvPr id="8" name="Picture 4">
            <a:extLst>
              <a:ext uri="{FF2B5EF4-FFF2-40B4-BE49-F238E27FC236}">
                <a16:creationId xmlns:a16="http://schemas.microsoft.com/office/drawing/2014/main" id="{19D758B5-B98D-42CD-9DE0-FDBE54038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453" y="4836118"/>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i="1" dirty="0">
                <a:solidFill>
                  <a:srgbClr val="0070C0"/>
                </a:solidFill>
                <a:ea typeface="+mj-ea"/>
                <a:cs typeface="Arial"/>
              </a:rPr>
              <a:t>K</a:t>
            </a:r>
            <a:r>
              <a:rPr lang="en-US" altLang="en-US" baseline="-25000" dirty="0">
                <a:solidFill>
                  <a:srgbClr val="0070C0"/>
                </a:solidFill>
                <a:ea typeface="+mj-ea"/>
                <a:cs typeface="Arial"/>
              </a:rPr>
              <a:t>c</a:t>
            </a:r>
            <a:r>
              <a:rPr lang="en-US" altLang="en-US" dirty="0">
                <a:solidFill>
                  <a:srgbClr val="0070C0"/>
                </a:solidFill>
                <a:ea typeface="+mj-ea"/>
                <a:cs typeface="Arial"/>
              </a:rPr>
              <a:t> </a:t>
            </a:r>
            <a:r>
              <a:rPr lang="el-GR" altLang="en-US" dirty="0">
                <a:solidFill>
                  <a:srgbClr val="0070C0"/>
                </a:solidFill>
                <a:ea typeface="+mj-ea"/>
                <a:cs typeface="Arial"/>
              </a:rPr>
              <a:t>,</a:t>
            </a:r>
            <a:r>
              <a:rPr lang="en-US" altLang="en-US" i="1" dirty="0" err="1">
                <a:solidFill>
                  <a:srgbClr val="0070C0"/>
                </a:solidFill>
                <a:ea typeface="+mj-ea"/>
                <a:cs typeface="Arial"/>
              </a:rPr>
              <a:t>K</a:t>
            </a:r>
            <a:r>
              <a:rPr lang="en-US" altLang="en-US" baseline="-25000" dirty="0" err="1">
                <a:solidFill>
                  <a:srgbClr val="0070C0"/>
                </a:solidFill>
                <a:ea typeface="+mj-ea"/>
                <a:cs typeface="Arial"/>
              </a:rPr>
              <a:t>p</a:t>
            </a:r>
            <a:endParaRPr lang="en-US" dirty="0">
              <a:solidFill>
                <a:srgbClr val="0070C0"/>
              </a:solidFill>
              <a:ea typeface="ヒラギノ角ゴ Pro W3" pitchFamily="127" charset="-128"/>
              <a:cs typeface="Arial" pitchFamily="34" charset="0"/>
            </a:endParaRPr>
          </a:p>
        </p:txBody>
      </p:sp>
      <p:sp>
        <p:nvSpPr>
          <p:cNvPr id="5" name="Rectangle 3"/>
          <p:cNvSpPr>
            <a:spLocks noGrp="1" noChangeArrowheads="1"/>
          </p:cNvSpPr>
          <p:nvPr>
            <p:ph idx="1"/>
          </p:nvPr>
        </p:nvSpPr>
        <p:spPr>
          <a:xfrm>
            <a:off x="347663" y="820495"/>
            <a:ext cx="8424862" cy="2579168"/>
          </a:xfrm>
        </p:spPr>
        <p:txBody>
          <a:bodyPr/>
          <a:lstStyle/>
          <a:p>
            <a:pPr marL="0" indent="0" algn="ctr" eaLnBrk="1" hangingPunct="1">
              <a:lnSpc>
                <a:spcPct val="90000"/>
              </a:lnSpc>
              <a:buFontTx/>
              <a:buNone/>
              <a:defRPr/>
            </a:pPr>
            <a:r>
              <a:rPr lang="el-GR" altLang="en-US" sz="2400" b="1" i="1" dirty="0"/>
              <a:t>Κατά τον υπολογισμό του </a:t>
            </a:r>
            <a:r>
              <a:rPr lang="el-GR" altLang="en-US" sz="2400" b="1" i="1" dirty="0" err="1"/>
              <a:t>Kp</a:t>
            </a:r>
            <a:r>
              <a:rPr lang="el-GR" altLang="en-US" sz="2400" b="1" i="1" dirty="0"/>
              <a:t>, οι μερικές πιέσεις είναι πάντα σε </a:t>
            </a:r>
            <a:r>
              <a:rPr lang="el-GR" altLang="en-US" sz="2400" b="1" i="1" dirty="0" err="1"/>
              <a:t>atm.Οι</a:t>
            </a:r>
            <a:r>
              <a:rPr lang="el-GR" altLang="en-US" sz="2400" b="1" i="1" dirty="0"/>
              <a:t> τιμές των </a:t>
            </a:r>
            <a:r>
              <a:rPr lang="el-GR" altLang="en-US" sz="2400" b="1" i="1" dirty="0" err="1"/>
              <a:t>Kp</a:t>
            </a:r>
            <a:r>
              <a:rPr lang="el-GR" altLang="en-US" sz="2400" b="1" i="1" dirty="0"/>
              <a:t> και </a:t>
            </a:r>
            <a:r>
              <a:rPr lang="el-GR" altLang="en-US" sz="2400" b="1" i="1" dirty="0" err="1"/>
              <a:t>Kc</a:t>
            </a:r>
            <a:r>
              <a:rPr lang="el-GR" altLang="en-US" sz="2400" b="1" i="1" dirty="0"/>
              <a:t> δεν είναι απαραίτητα ίδιες λόγω της διαφοράς στις μονάδες.</a:t>
            </a:r>
          </a:p>
          <a:p>
            <a:pPr marL="0" indent="0" algn="ctr" eaLnBrk="1" hangingPunct="1">
              <a:lnSpc>
                <a:spcPct val="90000"/>
              </a:lnSpc>
              <a:buFontTx/>
              <a:buNone/>
              <a:defRPr/>
            </a:pPr>
            <a:r>
              <a:rPr lang="el-GR" altLang="en-US" sz="2400" b="1" i="1" dirty="0" err="1"/>
              <a:t>Kp</a:t>
            </a:r>
            <a:r>
              <a:rPr lang="el-GR" altLang="en-US" sz="2400" b="1" i="1" dirty="0"/>
              <a:t> = </a:t>
            </a:r>
            <a:r>
              <a:rPr lang="el-GR" altLang="en-US" sz="2400" b="1" i="1" dirty="0" err="1"/>
              <a:t>Kc</a:t>
            </a:r>
            <a:r>
              <a:rPr lang="el-GR" altLang="en-US" sz="2400" b="1" i="1" dirty="0"/>
              <a:t> όταν </a:t>
            </a:r>
            <a:r>
              <a:rPr lang="el-GR" altLang="en-US" sz="2400" b="1" i="1" dirty="0" err="1"/>
              <a:t>Δn</a:t>
            </a:r>
            <a:r>
              <a:rPr lang="el-GR" altLang="en-US" sz="2400" b="1" i="1" dirty="0"/>
              <a:t> = 0</a:t>
            </a:r>
          </a:p>
          <a:p>
            <a:pPr marL="0" indent="0" algn="ctr" eaLnBrk="1" hangingPunct="1">
              <a:lnSpc>
                <a:spcPct val="90000"/>
              </a:lnSpc>
              <a:buFontTx/>
              <a:buNone/>
              <a:defRPr/>
            </a:pPr>
            <a:r>
              <a:rPr lang="el-GR" altLang="en-US" sz="2400" b="1" i="1" dirty="0"/>
              <a:t>Η σχέση μεταξύ τους έχει ως εξής:</a:t>
            </a:r>
          </a:p>
          <a:p>
            <a:pPr marL="0" indent="0" algn="ctr" eaLnBrk="1" hangingPunct="1">
              <a:lnSpc>
                <a:spcPct val="90000"/>
              </a:lnSpc>
              <a:buFontTx/>
              <a:buNone/>
              <a:defRPr/>
            </a:pPr>
            <a:r>
              <a:rPr lang="en-US" altLang="en-US" sz="2400" b="1" i="1" dirty="0" err="1"/>
              <a:t>K</a:t>
            </a:r>
            <a:r>
              <a:rPr lang="en-US" altLang="en-US" sz="2400" b="1" baseline="-25000" dirty="0" err="1"/>
              <a:t>p</a:t>
            </a:r>
            <a:r>
              <a:rPr lang="en-US" altLang="en-US" sz="2400" b="1" dirty="0"/>
              <a:t> = </a:t>
            </a:r>
            <a:r>
              <a:rPr lang="en-US" altLang="en-US" sz="2400" b="1" i="1" dirty="0"/>
              <a:t>K</a:t>
            </a:r>
            <a:r>
              <a:rPr lang="en-US" altLang="en-US" sz="2400" b="1" baseline="-25000" dirty="0"/>
              <a:t>c</a:t>
            </a:r>
            <a:r>
              <a:rPr lang="en-US" altLang="en-US" sz="2400" b="1" dirty="0"/>
              <a:t> × (</a:t>
            </a:r>
            <a:r>
              <a:rPr lang="en-US" altLang="en-US" sz="2400" b="1" i="1" dirty="0"/>
              <a:t>RT</a:t>
            </a:r>
            <a:r>
              <a:rPr lang="en-US" altLang="en-US" sz="2400" b="1" dirty="0"/>
              <a:t>)</a:t>
            </a:r>
            <a:r>
              <a:rPr lang="el-GR" altLang="en-US" sz="2400" b="1" baseline="30000" dirty="0">
                <a:cs typeface="Arial"/>
              </a:rPr>
              <a:t>Δ</a:t>
            </a:r>
            <a:r>
              <a:rPr lang="en-US" altLang="en-US" sz="2400" b="1" i="1" baseline="30000" dirty="0"/>
              <a:t>n</a:t>
            </a:r>
          </a:p>
          <a:p>
            <a:pPr marL="0" indent="0" eaLnBrk="1" hangingPunct="1">
              <a:lnSpc>
                <a:spcPct val="90000"/>
              </a:lnSpc>
              <a:buFontTx/>
              <a:buNone/>
              <a:defRPr/>
            </a:pPr>
            <a:endParaRPr lang="en-US" altLang="en-US" sz="2400" b="1" baseline="30000" dirty="0">
              <a:solidFill>
                <a:srgbClr val="3333CC"/>
              </a:solidFill>
            </a:endParaRPr>
          </a:p>
        </p:txBody>
      </p:sp>
      <p:sp>
        <p:nvSpPr>
          <p:cNvPr id="2" name="Ορθογώνιο 1">
            <a:extLst>
              <a:ext uri="{FF2B5EF4-FFF2-40B4-BE49-F238E27FC236}">
                <a16:creationId xmlns:a16="http://schemas.microsoft.com/office/drawing/2014/main" id="{4267CBBA-52E1-476C-BEE7-CD52A9123850}"/>
              </a:ext>
            </a:extLst>
          </p:cNvPr>
          <p:cNvSpPr/>
          <p:nvPr/>
        </p:nvSpPr>
        <p:spPr>
          <a:xfrm>
            <a:off x="1093509" y="3229118"/>
            <a:ext cx="5764491" cy="1569660"/>
          </a:xfrm>
          <a:prstGeom prst="rect">
            <a:avLst/>
          </a:prstGeom>
        </p:spPr>
        <p:txBody>
          <a:bodyPr wrap="square">
            <a:spAutoFit/>
          </a:bodyPr>
          <a:lstStyle/>
          <a:p>
            <a:r>
              <a:rPr lang="el-GR" dirty="0"/>
              <a:t>Όπου </a:t>
            </a:r>
            <a:r>
              <a:rPr lang="el-GR" dirty="0" err="1"/>
              <a:t>Δn</a:t>
            </a:r>
            <a:r>
              <a:rPr lang="el-GR" dirty="0"/>
              <a:t> είναι η διαφορά μεταξύ του αριθμού των μορίων των αερίων αντιδρώντων και του αριθμού των μορίων των αερίων προϊόντων</a:t>
            </a:r>
          </a:p>
        </p:txBody>
      </p:sp>
    </p:spTree>
    <p:extLst>
      <p:ext uri="{BB962C8B-B14F-4D97-AF65-F5344CB8AC3E}">
        <p14:creationId xmlns:p14="http://schemas.microsoft.com/office/powerpoint/2010/main" val="3487777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31DDDAC2-52FB-4BF7-879E-8187016D8C1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4225" y="405352"/>
            <a:ext cx="6930278" cy="6089715"/>
          </a:xfrm>
        </p:spPr>
      </p:pic>
    </p:spTree>
    <p:extLst>
      <p:ext uri="{BB962C8B-B14F-4D97-AF65-F5344CB8AC3E}">
        <p14:creationId xmlns:p14="http://schemas.microsoft.com/office/powerpoint/2010/main" val="1369979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cs typeface="Arial" pitchFamily="34" charset="0"/>
              </a:rPr>
              <a:t>Ετερογενής χημική ισορροπία</a:t>
            </a:r>
            <a:endParaRPr lang="en-US" dirty="0">
              <a:solidFill>
                <a:srgbClr val="0070C0"/>
              </a:solidFill>
              <a:ea typeface="ヒラギノ角ゴ Pro W3" pitchFamily="127" charset="-128"/>
              <a:cs typeface="Arial" pitchFamily="34" charset="0"/>
            </a:endParaRPr>
          </a:p>
        </p:txBody>
      </p:sp>
      <p:sp>
        <p:nvSpPr>
          <p:cNvPr id="6" name="Rectangle 3"/>
          <p:cNvSpPr>
            <a:spLocks noGrp="1" noChangeArrowheads="1"/>
          </p:cNvSpPr>
          <p:nvPr>
            <p:ph idx="1"/>
          </p:nvPr>
        </p:nvSpPr>
        <p:spPr>
          <a:xfrm>
            <a:off x="342900" y="829286"/>
            <a:ext cx="8458200" cy="3785652"/>
          </a:xfrm>
        </p:spPr>
        <p:txBody>
          <a:bodyPr/>
          <a:lstStyle/>
          <a:p>
            <a:pPr eaLnBrk="1" hangingPunct="1">
              <a:lnSpc>
                <a:spcPct val="90000"/>
              </a:lnSpc>
              <a:defRPr/>
            </a:pPr>
            <a:r>
              <a:rPr lang="el-GR" altLang="en-US" sz="2400" dirty="0"/>
              <a:t>Οι συγκεντρώσεις καθαρών στερεών και καθαρών υγρών δεν μεταβάλλονται κατά τη διάρκεια μιας αντίδρασης.</a:t>
            </a:r>
          </a:p>
          <a:p>
            <a:pPr eaLnBrk="1" hangingPunct="1">
              <a:lnSpc>
                <a:spcPct val="90000"/>
              </a:lnSpc>
              <a:defRPr/>
            </a:pPr>
            <a:r>
              <a:rPr lang="el-GR" altLang="en-US" sz="2400" dirty="0"/>
              <a:t>Επειδή η συγκέντρωσή τους δεν μεταβάλλεται, τα στερεά και τα υγρά δεν περιλαμβάνονται στην έκφραση της </a:t>
            </a:r>
            <a:r>
              <a:rPr lang="el-GR" altLang="en-US" sz="2400" dirty="0" err="1"/>
              <a:t>σταθεράς</a:t>
            </a:r>
            <a:r>
              <a:rPr lang="el-GR" altLang="en-US" sz="2400" dirty="0"/>
              <a:t> ισορροπίας.</a:t>
            </a:r>
            <a:endParaRPr lang="en-US" altLang="en-US" sz="2400" dirty="0"/>
          </a:p>
          <a:p>
            <a:pPr eaLnBrk="1" hangingPunct="1">
              <a:lnSpc>
                <a:spcPct val="90000"/>
              </a:lnSpc>
              <a:defRPr/>
            </a:pPr>
            <a:endParaRPr lang="el-GR" altLang="en-US" sz="2400" dirty="0"/>
          </a:p>
          <a:p>
            <a:pPr marL="0" indent="0" algn="ctr" eaLnBrk="1" hangingPunct="1">
              <a:lnSpc>
                <a:spcPct val="90000"/>
              </a:lnSpc>
              <a:buFontTx/>
              <a:buNone/>
              <a:defRPr/>
            </a:pPr>
            <a:r>
              <a:rPr lang="en-US" altLang="en-US" sz="2400" dirty="0"/>
              <a:t>CO</a:t>
            </a:r>
            <a:r>
              <a:rPr lang="en-US" altLang="en-US" sz="2400" baseline="-25000" dirty="0"/>
              <a:t>2</a:t>
            </a:r>
            <a:r>
              <a:rPr lang="en-US" altLang="en-US" sz="2400" dirty="0"/>
              <a:t>(</a:t>
            </a:r>
            <a:r>
              <a:rPr lang="en-US" altLang="en-US" sz="2400" i="1" dirty="0"/>
              <a:t>g</a:t>
            </a:r>
            <a:r>
              <a:rPr lang="en-US" altLang="en-US" sz="2400" dirty="0"/>
              <a:t>) + H</a:t>
            </a:r>
            <a:r>
              <a:rPr lang="en-US" altLang="en-US" sz="2400" baseline="-25000" dirty="0"/>
              <a:t>2</a:t>
            </a:r>
            <a:r>
              <a:rPr lang="en-US" altLang="en-US" sz="2400" dirty="0"/>
              <a:t>O(</a:t>
            </a:r>
            <a:r>
              <a:rPr lang="en-US" altLang="en-US" sz="2400" i="1" dirty="0"/>
              <a:t>l</a:t>
            </a:r>
            <a:r>
              <a:rPr lang="en-US" altLang="en-US" sz="2400" dirty="0"/>
              <a:t>) </a:t>
            </a:r>
            <a:r>
              <a:rPr lang="en-US" altLang="en-US" sz="2400" dirty="0">
                <a:sym typeface="Symbol" pitchFamily="18" charset="2"/>
              </a:rPr>
              <a:t>    </a:t>
            </a:r>
            <a:r>
              <a:rPr lang="en-US" altLang="en-US" sz="2400" dirty="0"/>
              <a:t> H</a:t>
            </a:r>
            <a:r>
              <a:rPr lang="en-US" altLang="en-US" sz="2400" baseline="30000" dirty="0"/>
              <a:t>+</a:t>
            </a:r>
            <a:r>
              <a:rPr lang="en-US" altLang="en-US" sz="2400" dirty="0"/>
              <a:t>(</a:t>
            </a:r>
            <a:r>
              <a:rPr lang="en-US" altLang="en-US" sz="2400" i="1" dirty="0" err="1"/>
              <a:t>aq</a:t>
            </a:r>
            <a:r>
              <a:rPr lang="en-US" altLang="en-US" sz="2400" dirty="0"/>
              <a:t>) + HCO</a:t>
            </a:r>
            <a:r>
              <a:rPr lang="en-US" altLang="en-US" sz="2400" baseline="-25000" dirty="0"/>
              <a:t>3</a:t>
            </a:r>
            <a:r>
              <a:rPr lang="en-US" altLang="en-US" sz="2400" baseline="30000" dirty="0"/>
              <a:t>–</a:t>
            </a:r>
            <a:r>
              <a:rPr lang="en-US" altLang="en-US" sz="2400" dirty="0"/>
              <a:t>(</a:t>
            </a:r>
            <a:r>
              <a:rPr lang="en-US" altLang="en-US" sz="2400" i="1" dirty="0" err="1"/>
              <a:t>aq</a:t>
            </a:r>
            <a:r>
              <a:rPr lang="en-US" altLang="en-US" sz="2400" dirty="0"/>
              <a:t>)</a:t>
            </a:r>
            <a:br>
              <a:rPr lang="en-US" altLang="en-US" sz="2400" i="1" dirty="0"/>
            </a:br>
            <a:endParaRPr lang="en-US" altLang="en-US" sz="2400" i="1" dirty="0"/>
          </a:p>
          <a:p>
            <a:pPr marL="0" indent="0" eaLnBrk="1" hangingPunct="1">
              <a:lnSpc>
                <a:spcPct val="90000"/>
              </a:lnSpc>
              <a:buFontTx/>
              <a:buNone/>
              <a:tabLst>
                <a:tab pos="344488" algn="l"/>
              </a:tabLst>
              <a:defRPr/>
            </a:pPr>
            <a:r>
              <a:rPr lang="en-US" altLang="en-US" sz="2400" dirty="0">
                <a:sym typeface="Symbol" pitchFamily="18" charset="2"/>
              </a:rPr>
              <a:t>	</a:t>
            </a:r>
            <a:endParaRPr lang="el-GR" altLang="en-US" sz="2400" dirty="0">
              <a:sym typeface="Symbol" pitchFamily="18" charset="2"/>
            </a:endParaRPr>
          </a:p>
          <a:p>
            <a:pPr marL="0" indent="0" eaLnBrk="1" hangingPunct="1">
              <a:lnSpc>
                <a:spcPct val="90000"/>
              </a:lnSpc>
              <a:buFontTx/>
              <a:buNone/>
              <a:tabLst>
                <a:tab pos="344488" algn="l"/>
              </a:tabLst>
              <a:defRPr/>
            </a:pPr>
            <a:r>
              <a:rPr lang="en-US" altLang="en-US" sz="2400" dirty="0">
                <a:sym typeface="Symbol" pitchFamily="18" charset="2"/>
              </a:rPr>
              <a:t>:</a:t>
            </a:r>
          </a:p>
        </p:txBody>
      </p:sp>
      <p:grpSp>
        <p:nvGrpSpPr>
          <p:cNvPr id="7" name="Group 8"/>
          <p:cNvGrpSpPr>
            <a:grpSpLocks/>
          </p:cNvGrpSpPr>
          <p:nvPr/>
        </p:nvGrpSpPr>
        <p:grpSpPr bwMode="auto">
          <a:xfrm>
            <a:off x="3249628" y="4157222"/>
            <a:ext cx="2643188" cy="1168922"/>
            <a:chOff x="1724592" y="2932176"/>
            <a:chExt cx="2644139" cy="923035"/>
          </a:xfrm>
        </p:grpSpPr>
        <p:sp>
          <p:nvSpPr>
            <p:cNvPr id="8" name="TextBox 2"/>
            <p:cNvSpPr txBox="1">
              <a:spLocks noChangeArrowheads="1"/>
            </p:cNvSpPr>
            <p:nvPr/>
          </p:nvSpPr>
          <p:spPr bwMode="auto">
            <a:xfrm>
              <a:off x="1724592" y="3163008"/>
              <a:ext cx="78603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i="1">
                  <a:solidFill>
                    <a:srgbClr val="3333CC"/>
                  </a:solidFill>
                </a:rPr>
                <a:t>K</a:t>
              </a:r>
              <a:r>
                <a:rPr lang="en-US" altLang="en-US" b="1" baseline="-25000">
                  <a:solidFill>
                    <a:srgbClr val="3333CC"/>
                  </a:solidFill>
                </a:rPr>
                <a:t>c</a:t>
              </a:r>
              <a:r>
                <a:rPr lang="en-US" altLang="en-US" b="1">
                  <a:solidFill>
                    <a:srgbClr val="3333CC"/>
                  </a:solidFill>
                </a:rPr>
                <a:t> =</a:t>
              </a:r>
            </a:p>
          </p:txBody>
        </p:sp>
        <p:sp>
          <p:nvSpPr>
            <p:cNvPr id="9" name="TextBox 6"/>
            <p:cNvSpPr txBox="1">
              <a:spLocks noChangeArrowheads="1"/>
            </p:cNvSpPr>
            <p:nvPr/>
          </p:nvSpPr>
          <p:spPr bwMode="auto">
            <a:xfrm>
              <a:off x="2517986" y="2932176"/>
              <a:ext cx="1850745"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dirty="0">
                  <a:solidFill>
                    <a:srgbClr val="3333CC"/>
                  </a:solidFill>
                </a:rPr>
                <a:t>[H</a:t>
              </a:r>
              <a:r>
                <a:rPr lang="en-US" altLang="en-US" b="1" baseline="30000" dirty="0">
                  <a:solidFill>
                    <a:srgbClr val="3333CC"/>
                  </a:solidFill>
                </a:rPr>
                <a:t>+</a:t>
              </a:r>
              <a:r>
                <a:rPr lang="en-US" altLang="en-US" b="1" dirty="0">
                  <a:solidFill>
                    <a:srgbClr val="3333CC"/>
                  </a:solidFill>
                </a:rPr>
                <a:t>][HCO</a:t>
              </a:r>
              <a:r>
                <a:rPr lang="en-US" altLang="en-US" b="1" baseline="-25000" dirty="0">
                  <a:solidFill>
                    <a:srgbClr val="3333CC"/>
                  </a:solidFill>
                </a:rPr>
                <a:t>3</a:t>
              </a:r>
              <a:r>
                <a:rPr lang="en-US" altLang="en-US" b="1" baseline="30000" dirty="0">
                  <a:solidFill>
                    <a:srgbClr val="3333CC"/>
                  </a:solidFill>
                </a:rPr>
                <a:t>–</a:t>
              </a:r>
              <a:r>
                <a:rPr lang="en-US" altLang="en-US" b="1" dirty="0">
                  <a:solidFill>
                    <a:srgbClr val="3333CC"/>
                  </a:solidFill>
                </a:rPr>
                <a:t>]</a:t>
              </a:r>
              <a:endParaRPr lang="en-US" altLang="en-US" b="1" i="1" baseline="30000" dirty="0">
                <a:solidFill>
                  <a:srgbClr val="3333CC"/>
                </a:solidFill>
              </a:endParaRPr>
            </a:p>
          </p:txBody>
        </p:sp>
        <p:sp>
          <p:nvSpPr>
            <p:cNvPr id="10" name="TextBox 7"/>
            <p:cNvSpPr txBox="1">
              <a:spLocks noChangeArrowheads="1"/>
            </p:cNvSpPr>
            <p:nvPr/>
          </p:nvSpPr>
          <p:spPr bwMode="auto">
            <a:xfrm>
              <a:off x="2960548" y="3393843"/>
              <a:ext cx="96562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b="1">
                  <a:solidFill>
                    <a:srgbClr val="3333CC"/>
                  </a:solidFill>
                </a:rPr>
                <a:t>[CO</a:t>
              </a:r>
              <a:r>
                <a:rPr lang="en-US" altLang="en-US" b="1" baseline="-25000">
                  <a:solidFill>
                    <a:srgbClr val="3333CC"/>
                  </a:solidFill>
                </a:rPr>
                <a:t>2</a:t>
              </a:r>
              <a:r>
                <a:rPr lang="en-US" altLang="en-US" b="1">
                  <a:solidFill>
                    <a:srgbClr val="3333CC"/>
                  </a:solidFill>
                </a:rPr>
                <a:t>]</a:t>
              </a:r>
              <a:endParaRPr lang="en-US" altLang="en-US" b="1" i="1" baseline="30000">
                <a:solidFill>
                  <a:srgbClr val="3333CC"/>
                </a:solidFill>
              </a:endParaRPr>
            </a:p>
          </p:txBody>
        </p:sp>
        <p:cxnSp>
          <p:nvCxnSpPr>
            <p:cNvPr id="11" name="Straight Connector 5"/>
            <p:cNvCxnSpPr>
              <a:cxnSpLocks noChangeShapeType="1"/>
            </p:cNvCxnSpPr>
            <p:nvPr/>
          </p:nvCxnSpPr>
          <p:spPr bwMode="auto">
            <a:xfrm>
              <a:off x="2541639" y="3393841"/>
              <a:ext cx="1803440"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3152775"/>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42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3570"/>
          <a:stretch/>
        </p:blipFill>
        <p:spPr>
          <a:xfrm>
            <a:off x="1103440" y="2347274"/>
            <a:ext cx="6940296" cy="3935738"/>
          </a:xfrm>
          <a:prstGeom prst="rect">
            <a:avLst/>
          </a:prstGeom>
        </p:spPr>
      </p:pic>
      <p:sp>
        <p:nvSpPr>
          <p:cNvPr id="2" name="Ορθογώνιο 1">
            <a:extLst>
              <a:ext uri="{FF2B5EF4-FFF2-40B4-BE49-F238E27FC236}">
                <a16:creationId xmlns:a16="http://schemas.microsoft.com/office/drawing/2014/main" id="{85AF327D-0488-46BA-ACD9-F01A88D045E5}"/>
              </a:ext>
            </a:extLst>
          </p:cNvPr>
          <p:cNvSpPr/>
          <p:nvPr/>
        </p:nvSpPr>
        <p:spPr>
          <a:xfrm>
            <a:off x="1006500" y="584775"/>
            <a:ext cx="6940296" cy="1569660"/>
          </a:xfrm>
          <a:prstGeom prst="rect">
            <a:avLst/>
          </a:prstGeom>
        </p:spPr>
        <p:txBody>
          <a:bodyPr wrap="square">
            <a:spAutoFit/>
          </a:bodyPr>
          <a:lstStyle/>
          <a:p>
            <a:r>
              <a:rPr lang="el-GR" dirty="0"/>
              <a:t>Η ποσότητα του C είναι διαφορετική, αλλά οι ποσότητες CO και CO2 παραμένουν οι ίδιες. Επομένως, η ποσότητα του C δεν επηρεάζει τη θέση ισορροπίας.</a:t>
            </a:r>
          </a:p>
        </p:txBody>
      </p:sp>
    </p:spTree>
    <p:extLst>
      <p:ext uri="{BB962C8B-B14F-4D97-AF65-F5344CB8AC3E}">
        <p14:creationId xmlns:p14="http://schemas.microsoft.com/office/powerpoint/2010/main" val="243081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417A1EBB-28E6-4C32-8DB2-9FA0259A487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4" y="527901"/>
            <a:ext cx="7770207" cy="5194169"/>
          </a:xfrm>
        </p:spPr>
      </p:pic>
    </p:spTree>
    <p:extLst>
      <p:ext uri="{BB962C8B-B14F-4D97-AF65-F5344CB8AC3E}">
        <p14:creationId xmlns:p14="http://schemas.microsoft.com/office/powerpoint/2010/main" val="2858322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34" y="2318576"/>
            <a:ext cx="8792308" cy="1887444"/>
          </a:xfrm>
          <a:prstGeom prst="rect">
            <a:avLst/>
          </a:prstGeom>
        </p:spPr>
      </p:pic>
    </p:spTree>
    <p:extLst>
      <p:ext uri="{BB962C8B-B14F-4D97-AF65-F5344CB8AC3E}">
        <p14:creationId xmlns:p14="http://schemas.microsoft.com/office/powerpoint/2010/main" val="3712925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Υπολογισμός σταθερών ισορροπίας από μετρούμενες συγκεντρώσεις ισορροπίας</a:t>
            </a:r>
            <a:endParaRPr lang="en-US" dirty="0">
              <a:solidFill>
                <a:srgbClr val="0070C0"/>
              </a:solidFill>
              <a:ea typeface="ヒラギノ角ゴ Pro W3" pitchFamily="127" charset="-128"/>
              <a:cs typeface="Arial" pitchFamily="34" charset="0"/>
            </a:endParaRPr>
          </a:p>
        </p:txBody>
      </p:sp>
      <p:sp>
        <p:nvSpPr>
          <p:cNvPr id="13" name="Rectangle 3"/>
          <p:cNvSpPr>
            <a:spLocks noGrp="1" noChangeArrowheads="1"/>
          </p:cNvSpPr>
          <p:nvPr>
            <p:ph idx="1"/>
          </p:nvPr>
        </p:nvSpPr>
        <p:spPr>
          <a:xfrm>
            <a:off x="341935" y="1091834"/>
            <a:ext cx="8655050" cy="5324535"/>
          </a:xfrm>
        </p:spPr>
        <p:txBody>
          <a:bodyPr/>
          <a:lstStyle/>
          <a:p>
            <a:pPr eaLnBrk="1" hangingPunct="1">
              <a:spcBef>
                <a:spcPts val="1200"/>
              </a:spcBef>
            </a:pPr>
            <a:r>
              <a:rPr lang="el-GR" altLang="en-US" sz="2000" dirty="0"/>
              <a:t>Ο πιο άμεσος τρόπος εύρεσης της </a:t>
            </a:r>
            <a:r>
              <a:rPr lang="el-GR" altLang="en-US" sz="2000" dirty="0" err="1"/>
              <a:t>σταθεράς</a:t>
            </a:r>
            <a:r>
              <a:rPr lang="el-GR" altLang="en-US" sz="2000" dirty="0"/>
              <a:t> ισορροπίας είναι η μέτρηση των ποσοτήτων των αντιδρώντων και των προϊόντων σε ένα μίγμα σε ισορροπία.</a:t>
            </a:r>
          </a:p>
          <a:p>
            <a:pPr eaLnBrk="1" hangingPunct="1">
              <a:spcBef>
                <a:spcPts val="1200"/>
              </a:spcBef>
            </a:pPr>
            <a:r>
              <a:rPr lang="el-GR" altLang="en-US" sz="2000" dirty="0"/>
              <a:t>Το μίγμα ισορροπίας μπορεί να έχει διαφορετικές ποσότητες αντιδρώντων και προϊόντων, αλλά η τιμή της </a:t>
            </a:r>
            <a:r>
              <a:rPr lang="el-GR" altLang="en-US" sz="2000" dirty="0" err="1"/>
              <a:t>σταθεράς</a:t>
            </a:r>
            <a:r>
              <a:rPr lang="el-GR" altLang="en-US" sz="2000" dirty="0"/>
              <a:t> ισορροπίας θα είναι πάντα η ίδια, εφόσον η θερμοκρασία διατηρείται σταθερή.</a:t>
            </a:r>
          </a:p>
          <a:p>
            <a:pPr eaLnBrk="1" hangingPunct="1">
              <a:spcBef>
                <a:spcPts val="1200"/>
              </a:spcBef>
            </a:pPr>
            <a:r>
              <a:rPr lang="el-GR" altLang="en-US" sz="2000" dirty="0"/>
              <a:t>Η τιμή της </a:t>
            </a:r>
            <a:r>
              <a:rPr lang="el-GR" altLang="en-US" sz="2000" dirty="0" err="1"/>
              <a:t>σταθεράς</a:t>
            </a:r>
            <a:r>
              <a:rPr lang="el-GR" altLang="en-US" sz="2000" dirty="0"/>
              <a:t> ισορροπίας είναι ανεξάρτητη από τις αρχικές ποσότητες των αντιδρώντων και των προϊόντων.</a:t>
            </a:r>
          </a:p>
          <a:p>
            <a:pPr eaLnBrk="1" hangingPunct="1">
              <a:spcBef>
                <a:spcPts val="1200"/>
              </a:spcBef>
            </a:pPr>
            <a:r>
              <a:rPr lang="el-GR" altLang="en-US" sz="2000" dirty="0"/>
              <a:t>Η στοιχειομετρία μπορεί να χρησιμοποιηθεί για τον προσδιορισμό των συγκεντρώσεων ισορροπίας όλων των αντιδρώντων και των προϊόντων, εάν γνωρίζετε τις αρχικές συγκεντρώσεις και μία συγκέντρωση ισορροπίας.</a:t>
            </a:r>
          </a:p>
          <a:p>
            <a:pPr eaLnBrk="1" hangingPunct="1">
              <a:spcBef>
                <a:spcPts val="1200"/>
              </a:spcBef>
            </a:pPr>
            <a:r>
              <a:rPr lang="el-GR" altLang="en-US" sz="2000" dirty="0"/>
              <a:t>Χρησιμοποιήστε τη μεταβολή της συγκέντρωσης του υλικού που γνωρίζετε για να προσδιορίσετε τη μεταβολή των άλλων χημικών ουσιών στην αντίδραση.</a:t>
            </a:r>
            <a:endParaRPr lang="en-US" altLang="en-US" sz="2000" dirty="0"/>
          </a:p>
        </p:txBody>
      </p:sp>
    </p:spTree>
    <p:extLst>
      <p:ext uri="{BB962C8B-B14F-4D97-AF65-F5344CB8AC3E}">
        <p14:creationId xmlns:p14="http://schemas.microsoft.com/office/powerpoint/2010/main" val="2964395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6" name="Text Box 5"/>
          <p:cNvSpPr txBox="1">
            <a:spLocks noChangeArrowheads="1"/>
          </p:cNvSpPr>
          <p:nvPr/>
        </p:nvSpPr>
        <p:spPr bwMode="auto">
          <a:xfrm>
            <a:off x="325438" y="3172599"/>
            <a:ext cx="8401873" cy="78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spcBef>
                <a:spcPct val="50000"/>
              </a:spcBef>
              <a:defRPr/>
            </a:pPr>
            <a:r>
              <a:rPr lang="en-US" b="1" dirty="0">
                <a:solidFill>
                  <a:srgbClr val="0094C8"/>
                </a:solidFill>
                <a:latin typeface="Arial" pitchFamily="34" charset="0"/>
              </a:rPr>
              <a:t>Procedure For…</a:t>
            </a:r>
            <a:endParaRPr lang="en-US" dirty="0">
              <a:solidFill>
                <a:srgbClr val="0094C8"/>
              </a:solidFill>
              <a:latin typeface="Arial" pitchFamily="34" charset="0"/>
            </a:endParaRPr>
          </a:p>
          <a:p>
            <a:pPr>
              <a:defRPr/>
            </a:pPr>
            <a:r>
              <a:rPr lang="en-US" sz="1400" b="1" dirty="0">
                <a:solidFill>
                  <a:srgbClr val="000000"/>
                </a:solidFill>
              </a:rPr>
              <a:t>Finding Equilibrium Constants from Experimental Concentration Measurements</a:t>
            </a:r>
          </a:p>
          <a:p>
            <a:pPr>
              <a:defRPr/>
            </a:pPr>
            <a:r>
              <a:rPr lang="en-US" sz="1400" dirty="0">
                <a:solidFill>
                  <a:srgbClr val="000000"/>
                </a:solidFill>
              </a:rPr>
              <a:t>To solve these types of problems, follow the given procedure.</a:t>
            </a:r>
          </a:p>
        </p:txBody>
      </p:sp>
      <p:sp>
        <p:nvSpPr>
          <p:cNvPr id="7" name="Line 10"/>
          <p:cNvSpPr>
            <a:spLocks noChangeShapeType="1"/>
          </p:cNvSpPr>
          <p:nvPr/>
        </p:nvSpPr>
        <p:spPr bwMode="auto">
          <a:xfrm>
            <a:off x="295276" y="6265375"/>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8" name="Line 7"/>
          <p:cNvSpPr>
            <a:spLocks noChangeShapeType="1"/>
          </p:cNvSpPr>
          <p:nvPr/>
        </p:nvSpPr>
        <p:spPr bwMode="auto">
          <a:xfrm>
            <a:off x="304800" y="965683"/>
            <a:ext cx="0" cy="529969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Text Box 8"/>
          <p:cNvSpPr txBox="1">
            <a:spLocks noChangeArrowheads="1"/>
          </p:cNvSpPr>
          <p:nvPr/>
        </p:nvSpPr>
        <p:spPr bwMode="auto">
          <a:xfrm>
            <a:off x="328613" y="1662584"/>
            <a:ext cx="8198071" cy="591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Consider the following reaction:</a:t>
            </a:r>
          </a:p>
          <a:p>
            <a:pPr algn="ctr">
              <a:spcBef>
                <a:spcPts val="0"/>
              </a:spcBef>
            </a:pPr>
            <a:endParaRPr lang="en-US" sz="1400" dirty="0"/>
          </a:p>
          <a:p>
            <a:pPr algn="ctr">
              <a:spcBef>
                <a:spcPts val="0"/>
              </a:spcBef>
            </a:pPr>
            <a:r>
              <a:rPr lang="en-US" sz="1400" dirty="0"/>
              <a:t>CO(</a:t>
            </a:r>
            <a:r>
              <a:rPr lang="en-US" sz="1400" i="1" dirty="0"/>
              <a:t>g</a:t>
            </a:r>
            <a:r>
              <a:rPr lang="en-US" sz="1400" dirty="0"/>
              <a:t>) + 2 H</a:t>
            </a:r>
            <a:r>
              <a:rPr lang="en-US" sz="1400" baseline="-25000" dirty="0"/>
              <a:t>2</a:t>
            </a:r>
            <a:r>
              <a:rPr lang="en-US" sz="1400" dirty="0"/>
              <a:t>(</a:t>
            </a:r>
            <a:r>
              <a:rPr lang="en-US" sz="1400" i="1" dirty="0"/>
              <a:t>g</a:t>
            </a:r>
            <a:r>
              <a:rPr lang="en-US" sz="1400" dirty="0"/>
              <a:t>)          CH</a:t>
            </a:r>
            <a:r>
              <a:rPr lang="en-US" sz="1400" baseline="-25000" dirty="0"/>
              <a:t>3</a:t>
            </a:r>
            <a:r>
              <a:rPr lang="en-US" sz="1400" dirty="0"/>
              <a:t>OH(</a:t>
            </a:r>
            <a:r>
              <a:rPr lang="en-US" sz="1400" i="1" dirty="0"/>
              <a:t>g</a:t>
            </a:r>
            <a:r>
              <a:rPr lang="en-US" sz="1400" dirty="0"/>
              <a:t>)</a:t>
            </a:r>
          </a:p>
          <a:p>
            <a:pPr>
              <a:spcBef>
                <a:spcPts val="0"/>
              </a:spcBef>
            </a:pPr>
            <a:endParaRPr lang="en-US" sz="1400" dirty="0"/>
          </a:p>
          <a:p>
            <a:pPr>
              <a:spcBef>
                <a:spcPts val="0"/>
              </a:spcBef>
            </a:pPr>
            <a:r>
              <a:rPr lang="en-US" sz="1400" dirty="0"/>
              <a:t>A reaction mixture at 780 </a:t>
            </a:r>
            <a:r>
              <a:rPr lang="en-US" sz="1400" dirty="0">
                <a:latin typeface="Arial"/>
                <a:ea typeface="Calibri"/>
              </a:rPr>
              <a:t>°</a:t>
            </a:r>
            <a:r>
              <a:rPr lang="en-US" sz="1400" dirty="0"/>
              <a:t>C initially contains [CO] = 0.500 M and [H</a:t>
            </a:r>
            <a:r>
              <a:rPr lang="en-US" sz="1400" baseline="-25000" dirty="0"/>
              <a:t>2</a:t>
            </a:r>
            <a:r>
              <a:rPr lang="en-US" sz="1400" dirty="0"/>
              <a:t>] = 1.00 M. At equilibrium, the CO concentration is 0.15 M. What is the value of the equilibrium constant?</a:t>
            </a:r>
            <a:endParaRPr lang="en-US" sz="1400" baseline="-25000" dirty="0"/>
          </a:p>
        </p:txBody>
      </p:sp>
      <p:sp>
        <p:nvSpPr>
          <p:cNvPr id="10" name="Rectangle 3"/>
          <p:cNvSpPr>
            <a:spLocks noChangeArrowheads="1"/>
          </p:cNvSpPr>
          <p:nvPr/>
        </p:nvSpPr>
        <p:spPr bwMode="auto">
          <a:xfrm>
            <a:off x="319088" y="1193153"/>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defRPr/>
            </a:pPr>
            <a:r>
              <a:rPr lang="en-US" sz="2000" b="1" dirty="0">
                <a:solidFill>
                  <a:srgbClr val="0094C8"/>
                </a:solidFill>
                <a:latin typeface="Arial" charset="0"/>
                <a:ea typeface="ＭＳ Ｐゴシック" charset="0"/>
                <a:cs typeface="ＭＳ Ｐゴシック" charset="0"/>
              </a:rPr>
              <a:t>Example 15.5</a:t>
            </a:r>
            <a:r>
              <a:rPr lang="en-US" sz="2000" b="1" dirty="0">
                <a:solidFill>
                  <a:srgbClr val="4C4BE5"/>
                </a:solidFill>
                <a:latin typeface="Arial" charset="0"/>
                <a:ea typeface="ＭＳ Ｐゴシック" charset="0"/>
                <a:cs typeface="ＭＳ Ｐゴシック" charset="0"/>
              </a:rPr>
              <a:t>	</a:t>
            </a:r>
            <a:endParaRPr lang="en-US" sz="2000" b="1" dirty="0">
              <a:latin typeface="Arial" charset="0"/>
              <a:ea typeface="ＭＳ Ｐゴシック" charset="0"/>
              <a:cs typeface="ＭＳ Ｐゴシック" charset="0"/>
            </a:endParaRPr>
          </a:p>
        </p:txBody>
      </p:sp>
      <p:sp>
        <p:nvSpPr>
          <p:cNvPr id="11" name="Line 2"/>
          <p:cNvSpPr>
            <a:spLocks noChangeShapeType="1"/>
          </p:cNvSpPr>
          <p:nvPr/>
        </p:nvSpPr>
        <p:spPr bwMode="auto">
          <a:xfrm>
            <a:off x="314325" y="317259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ShapeType="1"/>
          </p:cNvSpPr>
          <p:nvPr/>
        </p:nvSpPr>
        <p:spPr bwMode="auto">
          <a:xfrm>
            <a:off x="304800" y="984734"/>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TextBox 13"/>
          <p:cNvSpPr txBox="1"/>
          <p:nvPr/>
        </p:nvSpPr>
        <p:spPr>
          <a:xfrm>
            <a:off x="328613" y="3941528"/>
            <a:ext cx="4303755" cy="2277547"/>
          </a:xfrm>
          <a:prstGeom prst="rect">
            <a:avLst/>
          </a:prstGeom>
          <a:noFill/>
        </p:spPr>
        <p:txBody>
          <a:bodyPr wrap="square" rtlCol="0">
            <a:spAutoFit/>
          </a:bodyPr>
          <a:lstStyle/>
          <a:p>
            <a:pPr>
              <a:defRPr/>
            </a:pPr>
            <a:r>
              <a:rPr lang="en-US" sz="1600" b="1" dirty="0">
                <a:solidFill>
                  <a:srgbClr val="0094C8"/>
                </a:solidFill>
                <a:latin typeface="Arial" pitchFamily="34" charset="0"/>
              </a:rPr>
              <a:t>Solution</a:t>
            </a:r>
          </a:p>
          <a:p>
            <a:pPr marL="685800" indent="-685800">
              <a:defRPr/>
            </a:pPr>
            <a:r>
              <a:rPr lang="en-US" sz="1400" b="1" dirty="0">
                <a:solidFill>
                  <a:srgbClr val="0094C8"/>
                </a:solidFill>
              </a:rPr>
              <a:t>Step 1</a:t>
            </a:r>
            <a:r>
              <a:rPr lang="en-US" sz="1400" b="1" dirty="0">
                <a:solidFill>
                  <a:srgbClr val="3366FF"/>
                </a:solidFill>
              </a:rPr>
              <a:t>	</a:t>
            </a:r>
            <a:r>
              <a:rPr lang="en-US" sz="1400" b="1" dirty="0"/>
              <a:t>Using the balanced equation as a guide, prepare an ICE table showing the known initial concentrations and equilibrium concentrations of the reactants and products. </a:t>
            </a:r>
            <a:r>
              <a:rPr lang="en-US" sz="1400" dirty="0"/>
              <a:t>Leave space in the middle of the table for determining the changes in concentration that occur during the reaction. If initial concentrations of some reactants or products are not given, you may assume they are zero.</a:t>
            </a:r>
          </a:p>
        </p:txBody>
      </p:sp>
      <p:pic>
        <p:nvPicPr>
          <p:cNvPr id="15" name="Picture 14" descr="15_4double 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412" y="2193942"/>
            <a:ext cx="357124" cy="117475"/>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4083"/>
          <a:stretch/>
        </p:blipFill>
        <p:spPr>
          <a:xfrm>
            <a:off x="5276554" y="4281731"/>
            <a:ext cx="3343571" cy="1550839"/>
          </a:xfrm>
          <a:prstGeom prst="rect">
            <a:avLst/>
          </a:prstGeom>
        </p:spPr>
      </p:pic>
    </p:spTree>
    <p:extLst>
      <p:ext uri="{BB962C8B-B14F-4D97-AF65-F5344CB8AC3E}">
        <p14:creationId xmlns:p14="http://schemas.microsoft.com/office/powerpoint/2010/main" val="30230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3" name="Line 10"/>
          <p:cNvSpPr>
            <a:spLocks noChangeShapeType="1"/>
          </p:cNvSpPr>
          <p:nvPr/>
        </p:nvSpPr>
        <p:spPr bwMode="auto">
          <a:xfrm>
            <a:off x="295276" y="6335375"/>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7" name="Line 7"/>
          <p:cNvSpPr>
            <a:spLocks noChangeShapeType="1"/>
          </p:cNvSpPr>
          <p:nvPr/>
        </p:nvSpPr>
        <p:spPr bwMode="auto">
          <a:xfrm>
            <a:off x="304800" y="965683"/>
            <a:ext cx="0" cy="536969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 name="Line 2"/>
          <p:cNvSpPr>
            <a:spLocks noChangeShapeType="1"/>
          </p:cNvSpPr>
          <p:nvPr/>
        </p:nvSpPr>
        <p:spPr bwMode="auto">
          <a:xfrm>
            <a:off x="314325" y="205389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auto">
          <a:xfrm>
            <a:off x="304800" y="984734"/>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2" name="TextBox 21"/>
          <p:cNvSpPr txBox="1"/>
          <p:nvPr/>
        </p:nvSpPr>
        <p:spPr>
          <a:xfrm>
            <a:off x="328613" y="2067038"/>
            <a:ext cx="3988744" cy="4401205"/>
          </a:xfrm>
          <a:prstGeom prst="rect">
            <a:avLst/>
          </a:prstGeom>
          <a:noFill/>
        </p:spPr>
        <p:txBody>
          <a:bodyPr wrap="square" rtlCol="0">
            <a:spAutoFit/>
          </a:bodyPr>
          <a:lstStyle/>
          <a:p>
            <a:pPr marL="685800" indent="-685800">
              <a:defRPr/>
            </a:pPr>
            <a:r>
              <a:rPr lang="en-US" sz="1400" b="1" dirty="0">
                <a:solidFill>
                  <a:srgbClr val="0094C8"/>
                </a:solidFill>
              </a:rPr>
              <a:t>Step 2</a:t>
            </a:r>
            <a:r>
              <a:rPr lang="en-US" sz="1400" b="1" dirty="0">
                <a:solidFill>
                  <a:srgbClr val="3366FF"/>
                </a:solidFill>
              </a:rPr>
              <a:t>	</a:t>
            </a:r>
            <a:r>
              <a:rPr lang="en-US" sz="1400" b="1" dirty="0"/>
              <a:t>For the reactant or product whose concentration is known both initially and at equilibrium, calculate the change in concentration that occurs.</a:t>
            </a:r>
          </a:p>
          <a:p>
            <a:pPr marL="685800" indent="-685800">
              <a:defRPr/>
            </a:pPr>
            <a:endParaRPr lang="en-US" sz="1400" b="1" dirty="0"/>
          </a:p>
          <a:p>
            <a:pPr marL="685800" indent="-685800">
              <a:defRPr/>
            </a:pPr>
            <a:endParaRPr lang="en-US" sz="1400" b="1" dirty="0"/>
          </a:p>
          <a:p>
            <a:pPr marL="685800" indent="-685800">
              <a:defRPr/>
            </a:pPr>
            <a:endParaRPr lang="en-US" sz="1400" b="1" dirty="0"/>
          </a:p>
          <a:p>
            <a:pPr marL="685800" indent="-685800">
              <a:defRPr/>
            </a:pPr>
            <a:endParaRPr lang="en-US" sz="1400" b="1" dirty="0"/>
          </a:p>
          <a:p>
            <a:pPr marL="685800" indent="-685800">
              <a:defRPr/>
            </a:pPr>
            <a:endParaRPr lang="en-US" sz="1400" b="1" dirty="0"/>
          </a:p>
          <a:p>
            <a:pPr marL="685800" indent="-685800">
              <a:defRPr/>
            </a:pPr>
            <a:r>
              <a:rPr lang="en-US" sz="1400" b="1" dirty="0">
                <a:solidFill>
                  <a:srgbClr val="0094C8"/>
                </a:solidFill>
              </a:rPr>
              <a:t>Step 3</a:t>
            </a:r>
            <a:r>
              <a:rPr lang="en-US" sz="1400" b="1" dirty="0">
                <a:solidFill>
                  <a:srgbClr val="3366FF"/>
                </a:solidFill>
              </a:rPr>
              <a:t>	</a:t>
            </a:r>
            <a:r>
              <a:rPr lang="en-US" sz="1400" b="1" dirty="0"/>
              <a:t>Use the change calculated in Step 2 and the stoichiometric relationships from the balanced chemical equation to determine the changes in concentration of all other reactants and products. </a:t>
            </a:r>
            <a:r>
              <a:rPr lang="en-US" sz="1400" dirty="0"/>
              <a:t>Since reactants are consumed during the reaction, the changes in their concentrations are negative. Since products are formed, the changes in their concentrations are positive.</a:t>
            </a:r>
          </a:p>
          <a:p>
            <a:pPr marL="685800" indent="-685800">
              <a:defRPr/>
            </a:pPr>
            <a:endParaRPr lang="en-US" sz="1400" b="1" dirty="0"/>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 b="3978"/>
          <a:stretch/>
        </p:blipFill>
        <p:spPr>
          <a:xfrm>
            <a:off x="5183113" y="4075367"/>
            <a:ext cx="3343571" cy="1444752"/>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b="4066"/>
          <a:stretch/>
        </p:blipFill>
        <p:spPr>
          <a:xfrm>
            <a:off x="5183113" y="2174072"/>
            <a:ext cx="3346704" cy="1447077"/>
          </a:xfrm>
          <a:prstGeom prst="rect">
            <a:avLst/>
          </a:prstGeom>
        </p:spPr>
      </p:pic>
    </p:spTree>
    <p:extLst>
      <p:ext uri="{BB962C8B-B14F-4D97-AF65-F5344CB8AC3E}">
        <p14:creationId xmlns:p14="http://schemas.microsoft.com/office/powerpoint/2010/main" val="8435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2" name="Line 10"/>
          <p:cNvSpPr>
            <a:spLocks noChangeShapeType="1"/>
          </p:cNvSpPr>
          <p:nvPr/>
        </p:nvSpPr>
        <p:spPr bwMode="auto">
          <a:xfrm>
            <a:off x="295276" y="6231203"/>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Line 7"/>
          <p:cNvSpPr>
            <a:spLocks noChangeShapeType="1"/>
          </p:cNvSpPr>
          <p:nvPr/>
        </p:nvSpPr>
        <p:spPr bwMode="auto">
          <a:xfrm>
            <a:off x="304800" y="965684"/>
            <a:ext cx="0" cy="526552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5" name="Line 2"/>
          <p:cNvSpPr>
            <a:spLocks noChangeShapeType="1"/>
          </p:cNvSpPr>
          <p:nvPr/>
        </p:nvSpPr>
        <p:spPr bwMode="auto">
          <a:xfrm>
            <a:off x="314325" y="2053892"/>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9"/>
          <p:cNvSpPr>
            <a:spLocks noChangeShapeType="1"/>
          </p:cNvSpPr>
          <p:nvPr/>
        </p:nvSpPr>
        <p:spPr bwMode="auto">
          <a:xfrm>
            <a:off x="304800" y="984734"/>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7" name="TextBox 26"/>
          <p:cNvSpPr txBox="1"/>
          <p:nvPr/>
        </p:nvSpPr>
        <p:spPr>
          <a:xfrm>
            <a:off x="328613" y="2067038"/>
            <a:ext cx="3988744" cy="2677656"/>
          </a:xfrm>
          <a:prstGeom prst="rect">
            <a:avLst/>
          </a:prstGeom>
          <a:noFill/>
        </p:spPr>
        <p:txBody>
          <a:bodyPr wrap="square" rtlCol="0">
            <a:spAutoFit/>
          </a:bodyPr>
          <a:lstStyle/>
          <a:p>
            <a:pPr marL="685800" indent="-685800">
              <a:defRPr/>
            </a:pPr>
            <a:r>
              <a:rPr lang="en-US" sz="1400" b="1" dirty="0">
                <a:solidFill>
                  <a:srgbClr val="0094C8"/>
                </a:solidFill>
              </a:rPr>
              <a:t>Step 4</a:t>
            </a:r>
            <a:r>
              <a:rPr lang="en-US" sz="1400" b="1" dirty="0">
                <a:solidFill>
                  <a:srgbClr val="3366FF"/>
                </a:solidFill>
              </a:rPr>
              <a:t>	</a:t>
            </a:r>
            <a:r>
              <a:rPr lang="en-US" sz="1400" b="1" dirty="0"/>
              <a:t>Sum each column for each reactant and product to determine the equilibrium concentrations.</a:t>
            </a:r>
          </a:p>
          <a:p>
            <a:pPr marL="685800" indent="-685800">
              <a:defRPr/>
            </a:pPr>
            <a:endParaRPr lang="en-US" sz="1400" b="1" dirty="0"/>
          </a:p>
          <a:p>
            <a:pPr marL="685800" indent="-685800">
              <a:defRPr/>
            </a:pPr>
            <a:endParaRPr lang="en-US" sz="1400" b="1" dirty="0"/>
          </a:p>
          <a:p>
            <a:pPr marL="685800" indent="-685800">
              <a:defRPr/>
            </a:pPr>
            <a:endParaRPr lang="en-US" sz="1400" b="1" dirty="0"/>
          </a:p>
          <a:p>
            <a:pPr marL="685800" indent="-685800">
              <a:defRPr/>
            </a:pPr>
            <a:endParaRPr lang="en-US" sz="1400" b="1" dirty="0"/>
          </a:p>
          <a:p>
            <a:pPr marL="685800" indent="-685800">
              <a:defRPr/>
            </a:pPr>
            <a:r>
              <a:rPr lang="en-US" sz="1400" b="1" dirty="0">
                <a:solidFill>
                  <a:srgbClr val="0094C8"/>
                </a:solidFill>
              </a:rPr>
              <a:t>Step 5</a:t>
            </a:r>
            <a:r>
              <a:rPr lang="en-US" sz="1400" b="1" dirty="0">
                <a:solidFill>
                  <a:srgbClr val="3366FF"/>
                </a:solidFill>
              </a:rPr>
              <a:t>	</a:t>
            </a:r>
            <a:r>
              <a:rPr lang="en-US" sz="1400" b="1" dirty="0"/>
              <a:t>Use the balanced equation to write an expression for the equilibrium constant and substitute the equilibrium concentrations to calculate </a:t>
            </a:r>
            <a:r>
              <a:rPr lang="en-US" sz="1400" b="1" i="1" dirty="0"/>
              <a:t>K</a:t>
            </a:r>
            <a:r>
              <a:rPr lang="en-US" sz="1400" b="1" dirty="0"/>
              <a:t>.</a:t>
            </a:r>
          </a:p>
          <a:p>
            <a:pPr marL="685800" indent="-685800">
              <a:defRPr/>
            </a:pPr>
            <a:endParaRPr lang="en-US" sz="1400" b="1" dirty="0"/>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5351"/>
          <a:stretch/>
        </p:blipFill>
        <p:spPr>
          <a:xfrm>
            <a:off x="5159716" y="2162818"/>
            <a:ext cx="3346704" cy="1142600"/>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716" y="3705691"/>
            <a:ext cx="1449428" cy="1178807"/>
          </a:xfrm>
          <a:prstGeom prst="rect">
            <a:avLst/>
          </a:prstGeom>
        </p:spPr>
      </p:pic>
      <p:sp>
        <p:nvSpPr>
          <p:cNvPr id="30" name="TextBox 29"/>
          <p:cNvSpPr txBox="1"/>
          <p:nvPr/>
        </p:nvSpPr>
        <p:spPr>
          <a:xfrm>
            <a:off x="318426" y="5169770"/>
            <a:ext cx="8663528" cy="1200329"/>
          </a:xfrm>
          <a:prstGeom prst="rect">
            <a:avLst/>
          </a:prstGeom>
          <a:noFill/>
        </p:spPr>
        <p:txBody>
          <a:bodyPr wrap="square" rtlCol="0">
            <a:spAutoFit/>
          </a:bodyPr>
          <a:lstStyle/>
          <a:p>
            <a:r>
              <a:rPr lang="en-US" sz="1600" b="1" dirty="0">
                <a:solidFill>
                  <a:srgbClr val="0094C8"/>
                </a:solidFill>
                <a:latin typeface="Arial" pitchFamily="34" charset="0"/>
                <a:cs typeface="Arial" pitchFamily="34" charset="0"/>
              </a:rPr>
              <a:t>For Practice 15.5</a:t>
            </a:r>
          </a:p>
          <a:p>
            <a:r>
              <a:rPr lang="en-US" sz="1400" dirty="0">
                <a:latin typeface="Times New Roman" pitchFamily="18" charset="0"/>
                <a:cs typeface="Times New Roman" pitchFamily="18" charset="0"/>
              </a:rPr>
              <a:t>The reaction in Example 15.5 between CO and H</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 is carried out at a different temperature with initial concentrations of [CO] = 0.27 M and [H</a:t>
            </a:r>
            <a:r>
              <a:rPr lang="en-US" sz="1400" baseline="-25000" dirty="0">
                <a:latin typeface="Times New Roman" pitchFamily="18" charset="0"/>
                <a:cs typeface="Times New Roman" pitchFamily="18" charset="0"/>
              </a:rPr>
              <a:t>2</a:t>
            </a:r>
            <a:r>
              <a:rPr lang="en-US" sz="1400" dirty="0">
                <a:latin typeface="Times New Roman" pitchFamily="18" charset="0"/>
                <a:cs typeface="Times New Roman" pitchFamily="18" charset="0"/>
              </a:rPr>
              <a:t>] = 0.49 M. At equilibrium, the concentration of CH</a:t>
            </a:r>
            <a:r>
              <a:rPr lang="en-US" sz="1400" baseline="-25000" dirty="0">
                <a:latin typeface="Times New Roman" pitchFamily="18" charset="0"/>
                <a:cs typeface="Times New Roman" pitchFamily="18" charset="0"/>
              </a:rPr>
              <a:t>3</a:t>
            </a:r>
            <a:r>
              <a:rPr lang="en-US" sz="1400" dirty="0">
                <a:latin typeface="Times New Roman" pitchFamily="18" charset="0"/>
                <a:cs typeface="Times New Roman" pitchFamily="18" charset="0"/>
              </a:rPr>
              <a:t>OH is 0.11 M. Find the equilibrium constant at this temperature.</a:t>
            </a:r>
          </a:p>
          <a:p>
            <a:endParaRPr lang="en-US" sz="1400" dirty="0">
              <a:latin typeface="+mn-lt"/>
            </a:endParaRPr>
          </a:p>
        </p:txBody>
      </p:sp>
    </p:spTree>
    <p:extLst>
      <p:ext uri="{BB962C8B-B14F-4D97-AF65-F5344CB8AC3E}">
        <p14:creationId xmlns:p14="http://schemas.microsoft.com/office/powerpoint/2010/main" val="197690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0070C0"/>
                </a:solidFill>
                <a:ea typeface="+mj-ea"/>
                <a:cs typeface="Arial"/>
              </a:rPr>
              <a:t>Hb + O</a:t>
            </a:r>
            <a:r>
              <a:rPr lang="en-US" altLang="en-US" baseline="-25000" dirty="0">
                <a:solidFill>
                  <a:srgbClr val="0070C0"/>
                </a:solidFill>
                <a:ea typeface="+mj-ea"/>
                <a:cs typeface="Arial"/>
              </a:rPr>
              <a:t>2</a:t>
            </a:r>
            <a:r>
              <a:rPr lang="en-US" altLang="en-US" dirty="0">
                <a:solidFill>
                  <a:srgbClr val="0070C0"/>
                </a:solidFill>
                <a:ea typeface="+mj-ea"/>
                <a:cs typeface="Arial"/>
              </a:rPr>
              <a:t> </a:t>
            </a:r>
            <a:r>
              <a:rPr lang="en-US" altLang="en-US" dirty="0">
                <a:solidFill>
                  <a:srgbClr val="0070C0"/>
                </a:solidFill>
                <a:ea typeface="+mj-ea"/>
                <a:cs typeface="Arial"/>
                <a:sym typeface="Symbol" pitchFamily="18" charset="2"/>
              </a:rPr>
              <a:t>     HbO</a:t>
            </a:r>
            <a:r>
              <a:rPr lang="en-US" altLang="en-US" baseline="-25000" dirty="0">
                <a:solidFill>
                  <a:srgbClr val="0070C0"/>
                </a:solidFill>
                <a:ea typeface="+mj-ea"/>
                <a:cs typeface="Arial"/>
                <a:sym typeface="Symbol" pitchFamily="18" charset="2"/>
              </a:rPr>
              <a:t>2</a:t>
            </a:r>
            <a:endParaRPr lang="en-US" dirty="0">
              <a:solidFill>
                <a:srgbClr val="0070C0"/>
              </a:solidFill>
              <a:ea typeface="ヒラギノ角ゴ Pro W3" pitchFamily="127" charset="-128"/>
              <a:cs typeface="Arial"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552" y="116174"/>
            <a:ext cx="523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Grp="1" noChangeArrowheads="1"/>
          </p:cNvSpPr>
          <p:nvPr>
            <p:ph idx="1"/>
          </p:nvPr>
        </p:nvSpPr>
        <p:spPr>
          <a:xfrm>
            <a:off x="346075" y="1274763"/>
            <a:ext cx="8229600" cy="4007251"/>
          </a:xfrm>
        </p:spPr>
        <p:txBody>
          <a:bodyPr/>
          <a:lstStyle/>
          <a:p>
            <a:pPr eaLnBrk="1" hangingPunct="1"/>
            <a:r>
              <a:rPr lang="el-GR" altLang="en-US" sz="2400" dirty="0"/>
              <a:t>Οι συγκεντρώσεις της </a:t>
            </a:r>
            <a:r>
              <a:rPr lang="el-GR" altLang="en-US" sz="2400" dirty="0" err="1"/>
              <a:t>Hb</a:t>
            </a:r>
            <a:r>
              <a:rPr lang="el-GR" altLang="en-US" sz="2400" dirty="0"/>
              <a:t>, του O2 και της HbO2 είναι όλες </a:t>
            </a:r>
            <a:r>
              <a:rPr lang="el-GR" altLang="en-US" sz="2400" dirty="0" err="1"/>
              <a:t>αλληλοεξαρτώμενες</a:t>
            </a:r>
            <a:r>
              <a:rPr lang="el-GR" altLang="en-US" sz="2400" dirty="0"/>
              <a:t>.</a:t>
            </a:r>
          </a:p>
          <a:p>
            <a:pPr eaLnBrk="1" hangingPunct="1"/>
            <a:r>
              <a:rPr lang="el-GR" altLang="en-US" sz="2400" dirty="0"/>
              <a:t>Οι σχετικές ποσότητες </a:t>
            </a:r>
            <a:r>
              <a:rPr lang="el-GR" altLang="en-US" sz="2400" dirty="0" err="1"/>
              <a:t>Hb</a:t>
            </a:r>
            <a:r>
              <a:rPr lang="el-GR" altLang="en-US" sz="2400" dirty="0"/>
              <a:t>, O2 και HbO2 σε ισορροπία σχετίζονται με μια σταθερά που ονομάζεται σταθερά ισορροπίας, K.</a:t>
            </a:r>
          </a:p>
          <a:p>
            <a:pPr eaLnBrk="1" hangingPunct="1"/>
            <a:r>
              <a:rPr lang="el-GR" altLang="en-US" sz="2400" dirty="0"/>
              <a:t>Μια μεγάλη τιμή του Κ υποδηλώνει υψηλή συγκέντρωση προϊόντων στην ισορροπία (ευνοείται το προϊόν).</a:t>
            </a:r>
          </a:p>
          <a:p>
            <a:pPr eaLnBrk="1" hangingPunct="1"/>
            <a:r>
              <a:rPr lang="el-GR" altLang="en-US" sz="2400" dirty="0"/>
              <a:t>Η μεταβολή της συγκέντρωσης οποιουδήποτε από αυτά απαιτεί αλλαγές στις άλλες συγκεντρώσεις για την αποκατάσταση της ισορροπίας.</a:t>
            </a:r>
            <a:endParaRPr lang="en-US" altLang="en-US" sz="2400" dirty="0"/>
          </a:p>
        </p:txBody>
      </p:sp>
    </p:spTree>
    <p:extLst>
      <p:ext uri="{BB962C8B-B14F-4D97-AF65-F5344CB8AC3E}">
        <p14:creationId xmlns:p14="http://schemas.microsoft.com/office/powerpoint/2010/main" val="592104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cs typeface="Arial" pitchFamily="34" charset="0"/>
              </a:rPr>
              <a:t>Το πηλίκο αντίδρασης </a:t>
            </a:r>
            <a:r>
              <a:rPr lang="en-US" dirty="0">
                <a:solidFill>
                  <a:srgbClr val="0070C0"/>
                </a:solidFill>
                <a:cs typeface="Arial" pitchFamily="34" charset="0"/>
              </a:rPr>
              <a:t>(</a:t>
            </a:r>
            <a:r>
              <a:rPr lang="en-US" i="1" dirty="0">
                <a:solidFill>
                  <a:srgbClr val="0070C0"/>
                </a:solidFill>
                <a:cs typeface="Arial" pitchFamily="34" charset="0"/>
              </a:rPr>
              <a:t>Q</a:t>
            </a:r>
            <a:r>
              <a:rPr lang="en-US" dirty="0">
                <a:solidFill>
                  <a:srgbClr val="0070C0"/>
                </a:solidFill>
                <a:cs typeface="Arial" pitchFamily="34" charset="0"/>
              </a:rPr>
              <a:t>)</a:t>
            </a:r>
            <a:endParaRPr lang="en-US" dirty="0">
              <a:solidFill>
                <a:srgbClr val="0070C0"/>
              </a:solidFill>
              <a:ea typeface="ヒラギノ角ゴ Pro W3" pitchFamily="127" charset="-128"/>
              <a:cs typeface="Arial" pitchFamily="34" charset="0"/>
            </a:endParaRPr>
          </a:p>
        </p:txBody>
      </p:sp>
      <p:sp>
        <p:nvSpPr>
          <p:cNvPr id="7" name="Rectangle 3"/>
          <p:cNvSpPr>
            <a:spLocks noGrp="1" noChangeArrowheads="1"/>
          </p:cNvSpPr>
          <p:nvPr>
            <p:ph idx="1"/>
          </p:nvPr>
        </p:nvSpPr>
        <p:spPr>
          <a:xfrm>
            <a:off x="342900" y="826478"/>
            <a:ext cx="8229600" cy="4918269"/>
          </a:xfrm>
        </p:spPr>
        <p:txBody>
          <a:bodyPr/>
          <a:lstStyle/>
          <a:p>
            <a:pPr algn="just" eaLnBrk="1" hangingPunct="1">
              <a:lnSpc>
                <a:spcPct val="90000"/>
              </a:lnSpc>
            </a:pPr>
            <a:r>
              <a:rPr lang="el-GR" altLang="en-US" dirty="0"/>
              <a:t>Εάν ένα μίγμα αντίδρασης που περιέχει αντιδρώντα και προϊόντα δεν βρίσκεται σε ισορροπία, πώς μπορούμε να καθορίσουμε προς ποια κατεύθυνση θα προχωρήσει;</a:t>
            </a:r>
          </a:p>
          <a:p>
            <a:pPr algn="just" eaLnBrk="1" hangingPunct="1">
              <a:lnSpc>
                <a:spcPct val="90000"/>
              </a:lnSpc>
            </a:pPr>
            <a:r>
              <a:rPr lang="el-GR" altLang="en-US" dirty="0"/>
              <a:t>Η απάντηση είναι να συγκρίνουμε τις τρέχουσες αναλογίες συγκεντρώσεων με τη σταθερά ισορροπίας.</a:t>
            </a:r>
          </a:p>
          <a:p>
            <a:pPr algn="just" eaLnBrk="1" hangingPunct="1">
              <a:lnSpc>
                <a:spcPct val="90000"/>
              </a:lnSpc>
            </a:pPr>
            <a:r>
              <a:rPr lang="el-GR" altLang="en-US" dirty="0"/>
              <a:t>Ο λόγος των συγκεντρώσεων των προϊόντων (ανυψωμένων στη δύναμη των συντελεστών τους) προς τα αντιδρώντα (ανυψωμένα στη δύναμη των συντελεστών τους) ονομάζεται πηλίκο αντίδρασης, Q.</a:t>
            </a:r>
            <a:endParaRPr lang="en-US" altLang="en-US" dirty="0"/>
          </a:p>
        </p:txBody>
      </p:sp>
    </p:spTree>
    <p:extLst>
      <p:ext uri="{BB962C8B-B14F-4D97-AF65-F5344CB8AC3E}">
        <p14:creationId xmlns:p14="http://schemas.microsoft.com/office/powerpoint/2010/main" val="2346917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8" name="Text Box 5"/>
          <p:cNvSpPr txBox="1">
            <a:spLocks noChangeArrowheads="1"/>
          </p:cNvSpPr>
          <p:nvPr/>
        </p:nvSpPr>
        <p:spPr bwMode="auto">
          <a:xfrm>
            <a:off x="472792" y="1278563"/>
            <a:ext cx="7512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i="1" dirty="0" err="1"/>
              <a:t>a</a:t>
            </a:r>
            <a:r>
              <a:rPr lang="en-US" altLang="en-US" dirty="0" err="1"/>
              <a:t>A</a:t>
            </a:r>
            <a:r>
              <a:rPr lang="en-US" altLang="en-US" dirty="0"/>
              <a:t> + </a:t>
            </a:r>
            <a:r>
              <a:rPr lang="en-US" altLang="en-US" i="1" dirty="0" err="1"/>
              <a:t>b</a:t>
            </a:r>
            <a:r>
              <a:rPr lang="en-US" altLang="en-US" dirty="0" err="1"/>
              <a:t>B</a:t>
            </a:r>
            <a:r>
              <a:rPr lang="en-US" altLang="en-US" dirty="0"/>
              <a:t> </a:t>
            </a:r>
            <a:r>
              <a:rPr lang="en-US" altLang="en-US" dirty="0">
                <a:sym typeface="Symbol" pitchFamily="18" charset="2"/>
              </a:rPr>
              <a:t>     </a:t>
            </a:r>
            <a:r>
              <a:rPr lang="en-US" altLang="en-US" i="1" dirty="0" err="1">
                <a:sym typeface="Symbol" pitchFamily="18" charset="2"/>
              </a:rPr>
              <a:t>c</a:t>
            </a:r>
            <a:r>
              <a:rPr lang="en-US" altLang="en-US" dirty="0" err="1">
                <a:sym typeface="Symbol" pitchFamily="18" charset="2"/>
              </a:rPr>
              <a:t>C</a:t>
            </a:r>
            <a:r>
              <a:rPr lang="en-US" altLang="en-US" dirty="0">
                <a:sym typeface="Symbol" pitchFamily="18" charset="2"/>
              </a:rPr>
              <a:t> + </a:t>
            </a:r>
            <a:r>
              <a:rPr lang="en-US" altLang="en-US" i="1" dirty="0" err="1">
                <a:sym typeface="Symbol" pitchFamily="18" charset="2"/>
              </a:rPr>
              <a:t>d</a:t>
            </a:r>
            <a:r>
              <a:rPr lang="en-US" altLang="en-US" dirty="0" err="1">
                <a:sym typeface="Symbol" pitchFamily="18" charset="2"/>
              </a:rPr>
              <a:t>D</a:t>
            </a:r>
            <a:endParaRPr lang="en-US" altLang="en-US" dirty="0">
              <a:sym typeface="Symbol" pitchFamily="18" charset="2"/>
            </a:endParaRPr>
          </a:p>
          <a:p>
            <a:endParaRPr lang="en-US" altLang="en-US" dirty="0">
              <a:sym typeface="Symbol" pitchFamily="18" charset="2"/>
            </a:endParaRPr>
          </a:p>
          <a:p>
            <a:endParaRPr lang="en-US" altLang="en-US" i="1" dirty="0">
              <a:sym typeface="Symbol" pitchFamily="18" charset="2"/>
            </a:endParaRPr>
          </a:p>
        </p:txBody>
      </p:sp>
      <p:pic>
        <p:nvPicPr>
          <p:cNvPr id="9" name="Picture 8" descr="C14_p6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760" y="3172680"/>
            <a:ext cx="5719763"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433" y="1422305"/>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951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342900" y="1271467"/>
            <a:ext cx="8677275" cy="3477875"/>
          </a:xfrm>
        </p:spPr>
        <p:txBody>
          <a:bodyPr/>
          <a:lstStyle/>
          <a:p>
            <a:pPr eaLnBrk="1" hangingPunct="1">
              <a:lnSpc>
                <a:spcPct val="90000"/>
              </a:lnSpc>
              <a:spcBef>
                <a:spcPts val="1200"/>
              </a:spcBef>
            </a:pPr>
            <a:r>
              <a:rPr lang="el-GR" altLang="en-US" sz="2000" dirty="0"/>
              <a:t>Εάν Q &gt; K, η αντίδραση θα προχωρήσει ταχύτερα προς την αντίστροφη </a:t>
            </a:r>
            <a:r>
              <a:rPr lang="el-GR" altLang="en-US" sz="2000" dirty="0" err="1"/>
              <a:t>κατεύθυνση.Τα</a:t>
            </a:r>
            <a:r>
              <a:rPr lang="el-GR" altLang="en-US" sz="2000" dirty="0"/>
              <a:t> προϊόντα θα μειωθούν και τα αντιδρώντα θα αυξηθούν.</a:t>
            </a:r>
          </a:p>
          <a:p>
            <a:pPr eaLnBrk="1" hangingPunct="1">
              <a:lnSpc>
                <a:spcPct val="90000"/>
              </a:lnSpc>
              <a:spcBef>
                <a:spcPts val="1200"/>
              </a:spcBef>
            </a:pPr>
            <a:r>
              <a:rPr lang="el-GR" altLang="en-US" sz="2000" dirty="0"/>
              <a:t>Εάν Q &lt; K, η αντίδραση θα προχωρήσει ταχύτερα προς τα </a:t>
            </a:r>
            <a:r>
              <a:rPr lang="el-GR" altLang="en-US" sz="2000" dirty="0" err="1"/>
              <a:t>εμπρός.Τα</a:t>
            </a:r>
            <a:r>
              <a:rPr lang="el-GR" altLang="en-US" sz="2000" dirty="0"/>
              <a:t> προϊόντα θα αυξηθούν και τα αντιδρώντα θα μειωθούν.</a:t>
            </a:r>
          </a:p>
          <a:p>
            <a:pPr eaLnBrk="1" hangingPunct="1">
              <a:lnSpc>
                <a:spcPct val="90000"/>
              </a:lnSpc>
              <a:spcBef>
                <a:spcPts val="1200"/>
              </a:spcBef>
            </a:pPr>
            <a:r>
              <a:rPr lang="el-GR" altLang="en-US" sz="2000" dirty="0"/>
              <a:t>Εάν Q = K, η αντίδραση βρίσκεται σε </a:t>
            </a:r>
            <a:r>
              <a:rPr lang="el-GR" altLang="en-US" sz="2000" dirty="0" err="1"/>
              <a:t>ισορροπία.Τα</a:t>
            </a:r>
            <a:r>
              <a:rPr lang="el-GR" altLang="en-US" sz="2000" dirty="0"/>
              <a:t> προϊόντα και τα αντιδρώντα δεν θα μεταβληθούν.</a:t>
            </a:r>
          </a:p>
          <a:p>
            <a:pPr eaLnBrk="1" hangingPunct="1">
              <a:lnSpc>
                <a:spcPct val="90000"/>
              </a:lnSpc>
              <a:spcBef>
                <a:spcPts val="1200"/>
              </a:spcBef>
            </a:pPr>
            <a:r>
              <a:rPr lang="el-GR" altLang="en-US" sz="2000" dirty="0"/>
              <a:t>Εάν ένα μίγμα αντίδρασης περιέχει μόνο αντιδρώντα, τότε Q = 0 και η αντίδραση θα προχωρήσει προς τα εμπρός.</a:t>
            </a:r>
          </a:p>
          <a:p>
            <a:pPr eaLnBrk="1" hangingPunct="1">
              <a:lnSpc>
                <a:spcPct val="90000"/>
              </a:lnSpc>
              <a:spcBef>
                <a:spcPts val="1200"/>
              </a:spcBef>
            </a:pPr>
            <a:r>
              <a:rPr lang="el-GR" altLang="en-US" sz="2000" dirty="0"/>
              <a:t>Εάν ένα μίγμα αντίδρασης περιέχει μόνο προϊόντα, τότε Q = ∞ και η αντίδραση θα προχωρήσει προς την αντίστροφη κατεύθυνση.</a:t>
            </a:r>
            <a:endParaRPr lang="en-US" altLang="en-US" sz="2000" dirty="0"/>
          </a:p>
        </p:txBody>
      </p:sp>
    </p:spTree>
    <p:extLst>
      <p:ext uri="{BB962C8B-B14F-4D97-AF65-F5344CB8AC3E}">
        <p14:creationId xmlns:p14="http://schemas.microsoft.com/office/powerpoint/2010/main" val="132146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782"/>
          <a:stretch/>
        </p:blipFill>
        <p:spPr>
          <a:xfrm>
            <a:off x="918828" y="1416050"/>
            <a:ext cx="7309520" cy="4827094"/>
          </a:xfrm>
          <a:prstGeom prst="rect">
            <a:avLst/>
          </a:prstGeom>
        </p:spPr>
      </p:pic>
    </p:spTree>
    <p:extLst>
      <p:ext uri="{BB962C8B-B14F-4D97-AF65-F5344CB8AC3E}">
        <p14:creationId xmlns:p14="http://schemas.microsoft.com/office/powerpoint/2010/main" val="400633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4FFD55-5DB8-4A55-8ACD-9B6F1C1E1AB5}"/>
              </a:ext>
            </a:extLst>
          </p:cNvPr>
          <p:cNvSpPr>
            <a:spLocks noGrp="1"/>
          </p:cNvSpPr>
          <p:nvPr>
            <p:ph type="title"/>
          </p:nvPr>
        </p:nvSpPr>
        <p:spPr/>
        <p:txBody>
          <a:bodyPr/>
          <a:lstStyle/>
          <a:p>
            <a:endParaRPr lang="el-GR"/>
          </a:p>
        </p:txBody>
      </p:sp>
      <p:pic>
        <p:nvPicPr>
          <p:cNvPr id="6" name="Θέση περιεχομένου 5">
            <a:extLst>
              <a:ext uri="{FF2B5EF4-FFF2-40B4-BE49-F238E27FC236}">
                <a16:creationId xmlns:a16="http://schemas.microsoft.com/office/drawing/2014/main" id="{926ED7BE-63ED-4FB6-BE82-709D21E675D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5486" y="735291"/>
            <a:ext cx="7521309" cy="5071620"/>
          </a:xfrm>
        </p:spPr>
      </p:pic>
    </p:spTree>
    <p:extLst>
      <p:ext uri="{BB962C8B-B14F-4D97-AF65-F5344CB8AC3E}">
        <p14:creationId xmlns:p14="http://schemas.microsoft.com/office/powerpoint/2010/main" val="2108091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7" name="Text Box 5"/>
          <p:cNvSpPr txBox="1">
            <a:spLocks noChangeArrowheads="1"/>
          </p:cNvSpPr>
          <p:nvPr/>
        </p:nvSpPr>
        <p:spPr bwMode="auto">
          <a:xfrm>
            <a:off x="325438" y="3114576"/>
            <a:ext cx="8401873" cy="78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spcBef>
                <a:spcPct val="50000"/>
              </a:spcBef>
              <a:defRPr/>
            </a:pPr>
            <a:r>
              <a:rPr lang="en-US" b="1" dirty="0">
                <a:solidFill>
                  <a:srgbClr val="0094C8"/>
                </a:solidFill>
                <a:latin typeface="Arial" pitchFamily="34" charset="0"/>
              </a:rPr>
              <a:t>Procedure For…</a:t>
            </a:r>
            <a:endParaRPr lang="en-US" dirty="0">
              <a:solidFill>
                <a:srgbClr val="0094C8"/>
              </a:solidFill>
              <a:latin typeface="Arial" pitchFamily="34" charset="0"/>
            </a:endParaRPr>
          </a:p>
          <a:p>
            <a:pPr>
              <a:defRPr/>
            </a:pPr>
            <a:r>
              <a:rPr lang="en-US" sz="1400" b="1" dirty="0">
                <a:solidFill>
                  <a:srgbClr val="000000"/>
                </a:solidFill>
              </a:rPr>
              <a:t>Finding Equilibrium Concentrations from Initial Concentrations and the Equilibrium Constant</a:t>
            </a:r>
          </a:p>
          <a:p>
            <a:pPr>
              <a:defRPr/>
            </a:pPr>
            <a:r>
              <a:rPr lang="en-US" sz="1400" dirty="0">
                <a:solidFill>
                  <a:srgbClr val="000000"/>
                </a:solidFill>
              </a:rPr>
              <a:t>To solve these types of problems, follow the given procedure.</a:t>
            </a:r>
          </a:p>
        </p:txBody>
      </p:sp>
      <p:sp>
        <p:nvSpPr>
          <p:cNvPr id="8" name="Line 10"/>
          <p:cNvSpPr>
            <a:spLocks noChangeShapeType="1"/>
          </p:cNvSpPr>
          <p:nvPr/>
        </p:nvSpPr>
        <p:spPr bwMode="auto">
          <a:xfrm>
            <a:off x="295276" y="6410683"/>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9" name="Line 7"/>
          <p:cNvSpPr>
            <a:spLocks noChangeShapeType="1"/>
          </p:cNvSpPr>
          <p:nvPr/>
        </p:nvSpPr>
        <p:spPr bwMode="auto">
          <a:xfrm>
            <a:off x="304800" y="953960"/>
            <a:ext cx="0" cy="5456723"/>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0" name="Text Box 8"/>
          <p:cNvSpPr txBox="1">
            <a:spLocks noChangeArrowheads="1"/>
          </p:cNvSpPr>
          <p:nvPr/>
        </p:nvSpPr>
        <p:spPr bwMode="auto">
          <a:xfrm>
            <a:off x="328613" y="1650861"/>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Consider the reaction:</a:t>
            </a:r>
          </a:p>
          <a:p>
            <a:endParaRPr lang="en-US" sz="1400" dirty="0"/>
          </a:p>
          <a:p>
            <a:pPr marL="2060575"/>
            <a:r>
              <a:rPr lang="en-US" sz="1400" dirty="0"/>
              <a:t>N</a:t>
            </a:r>
            <a:r>
              <a:rPr lang="en-US" sz="1400" baseline="-25000" dirty="0"/>
              <a:t>2</a:t>
            </a:r>
            <a:r>
              <a:rPr lang="en-US" sz="1400" dirty="0"/>
              <a:t>O</a:t>
            </a:r>
            <a:r>
              <a:rPr lang="en-US" sz="1400" baseline="-25000" dirty="0"/>
              <a:t>4</a:t>
            </a:r>
            <a:r>
              <a:rPr lang="en-US" sz="1400" dirty="0"/>
              <a:t>(</a:t>
            </a:r>
            <a:r>
              <a:rPr lang="en-US" sz="1400" i="1" dirty="0"/>
              <a:t>g</a:t>
            </a:r>
            <a:r>
              <a:rPr lang="en-US" sz="1400" dirty="0"/>
              <a:t>)          2 NO</a:t>
            </a:r>
            <a:r>
              <a:rPr lang="en-US" sz="1400" baseline="-25000" dirty="0"/>
              <a:t>2</a:t>
            </a:r>
            <a:r>
              <a:rPr lang="en-US" sz="1400" dirty="0"/>
              <a:t>(</a:t>
            </a:r>
            <a:r>
              <a:rPr lang="en-US" sz="1400" i="1" dirty="0"/>
              <a:t>g</a:t>
            </a:r>
            <a:r>
              <a:rPr lang="en-US" sz="1400" dirty="0"/>
              <a:t>)	</a:t>
            </a:r>
            <a:r>
              <a:rPr lang="en-US" sz="1400" i="1" dirty="0" err="1"/>
              <a:t>K</a:t>
            </a:r>
            <a:r>
              <a:rPr lang="en-US" sz="1400" baseline="-25000" dirty="0" err="1"/>
              <a:t>c</a:t>
            </a:r>
            <a:r>
              <a:rPr lang="en-US" sz="1400" dirty="0"/>
              <a:t> = 0.36 (at 100 </a:t>
            </a:r>
            <a:r>
              <a:rPr lang="en-US" sz="1400" dirty="0">
                <a:latin typeface="Arial"/>
                <a:ea typeface="Calibri"/>
              </a:rPr>
              <a:t>°</a:t>
            </a:r>
            <a:r>
              <a:rPr lang="en-US" sz="1400" dirty="0"/>
              <a:t>C)</a:t>
            </a:r>
          </a:p>
          <a:p>
            <a:endParaRPr lang="en-US" sz="1400" dirty="0"/>
          </a:p>
          <a:p>
            <a:r>
              <a:rPr lang="en-US" sz="1400" dirty="0"/>
              <a:t>A reaction mixture at 100 </a:t>
            </a:r>
            <a:r>
              <a:rPr lang="en-US" sz="1400" dirty="0">
                <a:latin typeface="Arial"/>
                <a:ea typeface="Calibri"/>
              </a:rPr>
              <a:t>°</a:t>
            </a:r>
            <a:r>
              <a:rPr lang="en-US" sz="1400" dirty="0"/>
              <a:t>C initially contains [NO</a:t>
            </a:r>
            <a:r>
              <a:rPr lang="en-US" sz="1400" baseline="-25000" dirty="0"/>
              <a:t>2</a:t>
            </a:r>
            <a:r>
              <a:rPr lang="en-US" sz="1400" dirty="0"/>
              <a:t>] = 0.100 M. Find the equilibrium concentrations of NO</a:t>
            </a:r>
            <a:r>
              <a:rPr lang="en-US" sz="1400" baseline="-25000" dirty="0"/>
              <a:t>2</a:t>
            </a:r>
            <a:r>
              <a:rPr lang="en-US" sz="1400" dirty="0"/>
              <a:t> and N</a:t>
            </a:r>
            <a:r>
              <a:rPr lang="en-US" sz="1400" baseline="-25000" dirty="0"/>
              <a:t>2</a:t>
            </a:r>
            <a:r>
              <a:rPr lang="en-US" sz="1400" dirty="0"/>
              <a:t>O</a:t>
            </a:r>
            <a:r>
              <a:rPr lang="en-US" sz="1400" baseline="-25000" dirty="0"/>
              <a:t>4</a:t>
            </a:r>
            <a:r>
              <a:rPr lang="en-US" sz="1400" dirty="0"/>
              <a:t> at this temperature.</a:t>
            </a:r>
            <a:endParaRPr lang="en-US" sz="1400" baseline="-25000" dirty="0"/>
          </a:p>
        </p:txBody>
      </p:sp>
      <p:sp>
        <p:nvSpPr>
          <p:cNvPr id="11" name="Rectangle 3"/>
          <p:cNvSpPr>
            <a:spLocks noChangeArrowheads="1"/>
          </p:cNvSpPr>
          <p:nvPr/>
        </p:nvSpPr>
        <p:spPr bwMode="auto">
          <a:xfrm>
            <a:off x="319088" y="1181430"/>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and the Equilibrium Constant</a:t>
            </a:r>
          </a:p>
        </p:txBody>
      </p:sp>
      <p:sp>
        <p:nvSpPr>
          <p:cNvPr id="12" name="Line 2"/>
          <p:cNvSpPr>
            <a:spLocks noChangeShapeType="1"/>
          </p:cNvSpPr>
          <p:nvPr/>
        </p:nvSpPr>
        <p:spPr bwMode="auto">
          <a:xfrm>
            <a:off x="314325" y="3114576"/>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TextBox 13"/>
          <p:cNvSpPr txBox="1"/>
          <p:nvPr/>
        </p:nvSpPr>
        <p:spPr>
          <a:xfrm>
            <a:off x="328613" y="3883505"/>
            <a:ext cx="4822121" cy="2492990"/>
          </a:xfrm>
          <a:prstGeom prst="rect">
            <a:avLst/>
          </a:prstGeom>
          <a:noFill/>
        </p:spPr>
        <p:txBody>
          <a:bodyPr wrap="square" rtlCol="0">
            <a:spAutoFit/>
          </a:bodyPr>
          <a:lstStyle/>
          <a:p>
            <a:pPr>
              <a:defRPr/>
            </a:pPr>
            <a:r>
              <a:rPr lang="en-US" sz="1600" b="1" dirty="0">
                <a:solidFill>
                  <a:srgbClr val="0094C8"/>
                </a:solidFill>
                <a:latin typeface="Arial" pitchFamily="34" charset="0"/>
              </a:rPr>
              <a:t>Solution</a:t>
            </a:r>
          </a:p>
          <a:p>
            <a:pPr marL="685800" indent="-685800">
              <a:defRPr/>
            </a:pPr>
            <a:r>
              <a:rPr lang="en-US" sz="1400" b="1" dirty="0">
                <a:solidFill>
                  <a:srgbClr val="0094C8"/>
                </a:solidFill>
              </a:rPr>
              <a:t>Step 1</a:t>
            </a:r>
            <a:r>
              <a:rPr lang="en-US" sz="1400" b="1" dirty="0">
                <a:solidFill>
                  <a:srgbClr val="3366FF"/>
                </a:solidFill>
              </a:rPr>
              <a:t>	</a:t>
            </a:r>
            <a:r>
              <a:rPr lang="en-US" sz="1400" b="1" dirty="0"/>
              <a:t>Using the balanced equation as a guide, prepare a table showing the known initial concentrations of the reactants and products. </a:t>
            </a:r>
            <a:r>
              <a:rPr lang="en-US" sz="1400" dirty="0"/>
              <a:t>Leave room in the table for the changes in concentrations and for the equilibrium concentrations.</a:t>
            </a:r>
          </a:p>
          <a:p>
            <a:pPr marL="685800" indent="-685800">
              <a:defRPr/>
            </a:pPr>
            <a:endParaRPr lang="en-US" sz="1400" dirty="0"/>
          </a:p>
          <a:p>
            <a:pPr marL="685800" indent="-685800">
              <a:defRPr/>
            </a:pPr>
            <a:r>
              <a:rPr lang="en-US" sz="1400" b="1" dirty="0">
                <a:solidFill>
                  <a:srgbClr val="0094C8"/>
                </a:solidFill>
              </a:rPr>
              <a:t>Step 2</a:t>
            </a:r>
            <a:r>
              <a:rPr lang="en-US" sz="1400" b="1" dirty="0">
                <a:solidFill>
                  <a:srgbClr val="3366FF"/>
                </a:solidFill>
              </a:rPr>
              <a:t>	</a:t>
            </a:r>
            <a:r>
              <a:rPr lang="en-US" sz="1400" b="1" dirty="0"/>
              <a:t>Use the initial concentrations to calculate the reaction quotient (</a:t>
            </a:r>
            <a:r>
              <a:rPr lang="en-US" sz="1400" b="1" i="1" dirty="0"/>
              <a:t>Q</a:t>
            </a:r>
            <a:r>
              <a:rPr lang="en-US" sz="1400" b="1" dirty="0"/>
              <a:t>) for the initial concentrations. Compare </a:t>
            </a:r>
            <a:r>
              <a:rPr lang="en-US" sz="1400" b="1" i="1" dirty="0"/>
              <a:t>Q</a:t>
            </a:r>
            <a:r>
              <a:rPr lang="en-US" sz="1400" b="1" dirty="0"/>
              <a:t> to </a:t>
            </a:r>
            <a:r>
              <a:rPr lang="en-US" sz="1400" b="1" i="1" dirty="0"/>
              <a:t>K</a:t>
            </a:r>
            <a:r>
              <a:rPr lang="en-US" sz="1400" b="1" dirty="0"/>
              <a:t> to predict the direction in which the reaction will proceed.</a:t>
            </a:r>
          </a:p>
        </p:txBody>
      </p:sp>
      <p:pic>
        <p:nvPicPr>
          <p:cNvPr id="15" name="Picture 14" descr="15_4double 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806" y="2183717"/>
            <a:ext cx="357124" cy="117475"/>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3131"/>
          <a:stretch/>
        </p:blipFill>
        <p:spPr>
          <a:xfrm>
            <a:off x="5701229" y="3976178"/>
            <a:ext cx="2600298" cy="144475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104" y="5598539"/>
            <a:ext cx="2703171" cy="1026421"/>
          </a:xfrm>
          <a:prstGeom prst="rect">
            <a:avLst/>
          </a:prstGeom>
        </p:spPr>
      </p:pic>
    </p:spTree>
    <p:extLst>
      <p:ext uri="{BB962C8B-B14F-4D97-AF65-F5344CB8AC3E}">
        <p14:creationId xmlns:p14="http://schemas.microsoft.com/office/powerpoint/2010/main" val="175667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0"/>
          <p:cNvSpPr>
            <a:spLocks noChangeShapeType="1"/>
          </p:cNvSpPr>
          <p:nvPr/>
        </p:nvSpPr>
        <p:spPr bwMode="auto">
          <a:xfrm>
            <a:off x="295276" y="5918537"/>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9" name="Line 7"/>
          <p:cNvSpPr>
            <a:spLocks noChangeShapeType="1"/>
          </p:cNvSpPr>
          <p:nvPr/>
        </p:nvSpPr>
        <p:spPr bwMode="auto">
          <a:xfrm>
            <a:off x="304800" y="953961"/>
            <a:ext cx="0" cy="496457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 name="Text Box 8"/>
          <p:cNvSpPr txBox="1">
            <a:spLocks noChangeArrowheads="1"/>
          </p:cNvSpPr>
          <p:nvPr/>
        </p:nvSpPr>
        <p:spPr bwMode="auto">
          <a:xfrm>
            <a:off x="328613" y="1650861"/>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1" name="Rectangle 3"/>
          <p:cNvSpPr>
            <a:spLocks noChangeArrowheads="1"/>
          </p:cNvSpPr>
          <p:nvPr/>
        </p:nvSpPr>
        <p:spPr bwMode="auto">
          <a:xfrm>
            <a:off x="319088" y="1181430"/>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and the Equilibrium Constant</a:t>
            </a:r>
          </a:p>
        </p:txBody>
      </p:sp>
      <p:sp>
        <p:nvSpPr>
          <p:cNvPr id="22" name="Line 2"/>
          <p:cNvSpPr>
            <a:spLocks noChangeShapeType="1"/>
          </p:cNvSpPr>
          <p:nvPr/>
        </p:nvSpPr>
        <p:spPr bwMode="auto">
          <a:xfrm>
            <a:off x="314325" y="20421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4" name="TextBox 23"/>
          <p:cNvSpPr txBox="1"/>
          <p:nvPr/>
        </p:nvSpPr>
        <p:spPr>
          <a:xfrm>
            <a:off x="328613" y="2055315"/>
            <a:ext cx="4138612" cy="3108543"/>
          </a:xfrm>
          <a:prstGeom prst="rect">
            <a:avLst/>
          </a:prstGeom>
          <a:noFill/>
        </p:spPr>
        <p:txBody>
          <a:bodyPr wrap="square" rtlCol="0">
            <a:spAutoFit/>
          </a:bodyPr>
          <a:lstStyle/>
          <a:p>
            <a:pPr marL="685800" indent="-685800">
              <a:defRPr/>
            </a:pPr>
            <a:r>
              <a:rPr lang="en-US" sz="1400" b="1" dirty="0">
                <a:solidFill>
                  <a:srgbClr val="0094C8"/>
                </a:solidFill>
              </a:rPr>
              <a:t>Step 3</a:t>
            </a:r>
            <a:r>
              <a:rPr lang="en-US" sz="1400" b="1" dirty="0">
                <a:solidFill>
                  <a:srgbClr val="3366FF"/>
                </a:solidFill>
              </a:rPr>
              <a:t>	</a:t>
            </a:r>
            <a:r>
              <a:rPr lang="en-US" sz="1400" b="1" dirty="0"/>
              <a:t>Represent the change in the concentration of one of the reactants or products with the variable </a:t>
            </a:r>
            <a:r>
              <a:rPr lang="en-US" sz="1400" b="1" i="1" dirty="0"/>
              <a:t>x</a:t>
            </a:r>
            <a:r>
              <a:rPr lang="en-US" sz="1400" b="1" dirty="0"/>
              <a:t>. Define the changes in the concentrations of the other reactants or products in terms of </a:t>
            </a:r>
            <a:r>
              <a:rPr lang="en-US" sz="1400" b="1" i="1" dirty="0"/>
              <a:t>x</a:t>
            </a:r>
            <a:r>
              <a:rPr lang="en-US" sz="1400" b="1" dirty="0"/>
              <a:t>. </a:t>
            </a:r>
            <a:r>
              <a:rPr lang="en-US" sz="1400" dirty="0"/>
              <a:t>It is usually most convenient to let </a:t>
            </a:r>
            <a:r>
              <a:rPr lang="en-US" sz="1400" i="1" dirty="0"/>
              <a:t>x</a:t>
            </a:r>
            <a:r>
              <a:rPr lang="en-US" sz="1400" dirty="0"/>
              <a:t> represent the change in concentration of the reactant or product with the smallest stoichiometric coefficient.</a:t>
            </a:r>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4</a:t>
            </a:r>
            <a:r>
              <a:rPr lang="en-US" sz="1400" b="1" dirty="0">
                <a:solidFill>
                  <a:srgbClr val="3366FF"/>
                </a:solidFill>
              </a:rPr>
              <a:t>	</a:t>
            </a:r>
            <a:r>
              <a:rPr lang="en-US" sz="1400" b="1" dirty="0"/>
              <a:t>Sum each column for each reactant and each product to determine the equilibrium concentrations in terms of the initial concentrations and the variable </a:t>
            </a:r>
            <a:r>
              <a:rPr lang="en-US" sz="1400" b="1" i="1" dirty="0"/>
              <a:t>x</a:t>
            </a:r>
            <a:r>
              <a:rPr lang="en-US" sz="1400" b="1" dirty="0"/>
              <a:t>.</a:t>
            </a:r>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b="3075"/>
          <a:stretch/>
        </p:blipFill>
        <p:spPr>
          <a:xfrm>
            <a:off x="5509813" y="2164833"/>
            <a:ext cx="2866400" cy="1593525"/>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3146"/>
          <a:stretch/>
        </p:blipFill>
        <p:spPr>
          <a:xfrm>
            <a:off x="5509813" y="4223165"/>
            <a:ext cx="2866400" cy="1592356"/>
          </a:xfrm>
          <a:prstGeom prst="rect">
            <a:avLst/>
          </a:prstGeom>
        </p:spPr>
      </p:pic>
    </p:spTree>
    <p:extLst>
      <p:ext uri="{BB962C8B-B14F-4D97-AF65-F5344CB8AC3E}">
        <p14:creationId xmlns:p14="http://schemas.microsoft.com/office/powerpoint/2010/main" val="19141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ine 10"/>
          <p:cNvSpPr>
            <a:spLocks noChangeShapeType="1"/>
          </p:cNvSpPr>
          <p:nvPr/>
        </p:nvSpPr>
        <p:spPr bwMode="auto">
          <a:xfrm>
            <a:off x="295276" y="6497273"/>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Line 7"/>
          <p:cNvSpPr>
            <a:spLocks noChangeShapeType="1"/>
          </p:cNvSpPr>
          <p:nvPr/>
        </p:nvSpPr>
        <p:spPr bwMode="auto">
          <a:xfrm>
            <a:off x="304800" y="953961"/>
            <a:ext cx="0" cy="5543312"/>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Text Box 8"/>
          <p:cNvSpPr txBox="1">
            <a:spLocks noChangeArrowheads="1"/>
          </p:cNvSpPr>
          <p:nvPr/>
        </p:nvSpPr>
        <p:spPr bwMode="auto">
          <a:xfrm>
            <a:off x="328613" y="1650861"/>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5" name="Rectangle 3"/>
          <p:cNvSpPr>
            <a:spLocks noChangeArrowheads="1"/>
          </p:cNvSpPr>
          <p:nvPr/>
        </p:nvSpPr>
        <p:spPr bwMode="auto">
          <a:xfrm>
            <a:off x="319088" y="1181430"/>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and the Equilibrium Constant</a:t>
            </a:r>
          </a:p>
        </p:txBody>
      </p:sp>
      <p:sp>
        <p:nvSpPr>
          <p:cNvPr id="16" name="Line 2"/>
          <p:cNvSpPr>
            <a:spLocks noChangeShapeType="1"/>
          </p:cNvSpPr>
          <p:nvPr/>
        </p:nvSpPr>
        <p:spPr bwMode="auto">
          <a:xfrm>
            <a:off x="314325" y="20421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7" name="TextBox 26"/>
          <p:cNvSpPr txBox="1"/>
          <p:nvPr/>
        </p:nvSpPr>
        <p:spPr>
          <a:xfrm>
            <a:off x="328612" y="2055315"/>
            <a:ext cx="4613778" cy="2246769"/>
          </a:xfrm>
          <a:prstGeom prst="rect">
            <a:avLst/>
          </a:prstGeom>
          <a:noFill/>
        </p:spPr>
        <p:txBody>
          <a:bodyPr wrap="square" rtlCol="0">
            <a:spAutoFit/>
          </a:bodyPr>
          <a:lstStyle/>
          <a:p>
            <a:pPr marL="685800" indent="-685800">
              <a:defRPr/>
            </a:pPr>
            <a:r>
              <a:rPr lang="en-US" sz="1400" b="1" dirty="0">
                <a:solidFill>
                  <a:srgbClr val="0094C8"/>
                </a:solidFill>
              </a:rPr>
              <a:t>Step 5</a:t>
            </a:r>
            <a:r>
              <a:rPr lang="en-US" sz="1400" b="1" dirty="0">
                <a:solidFill>
                  <a:srgbClr val="3366FF"/>
                </a:solidFill>
              </a:rPr>
              <a:t>	</a:t>
            </a:r>
            <a:r>
              <a:rPr lang="en-US" sz="1400" b="1" dirty="0"/>
              <a:t>Substitute the expressions for the equilibrium concentrations (from Step 4) into the expression for the equilibrium constant. Using the given value of the equilibrium constant, solve the expression for the variable </a:t>
            </a:r>
            <a:r>
              <a:rPr lang="en-US" sz="1400" b="1" i="1" dirty="0"/>
              <a:t>x</a:t>
            </a:r>
            <a:r>
              <a:rPr lang="en-US" sz="1400" dirty="0"/>
              <a:t>. In some cases, such as Example 15.9, you can take the square root of both sides of the expression to solve for </a:t>
            </a:r>
            <a:r>
              <a:rPr lang="en-US" sz="1400" i="1" dirty="0"/>
              <a:t>x</a:t>
            </a:r>
            <a:r>
              <a:rPr lang="en-US" sz="1400" dirty="0"/>
              <a:t>. In other cases, such as Example 15.10, you must solve a quadratic equation to find </a:t>
            </a:r>
            <a:r>
              <a:rPr lang="en-US" sz="1400" i="1" dirty="0"/>
              <a:t>x</a:t>
            </a:r>
            <a:r>
              <a:rPr lang="en-US" sz="1400" dirty="0"/>
              <a:t>. </a:t>
            </a:r>
          </a:p>
          <a:p>
            <a:pPr marL="685800" indent="-685800">
              <a:defRPr/>
            </a:pPr>
            <a:r>
              <a:rPr lang="en-US" sz="1400" dirty="0"/>
              <a:t>	Remember the quadratic formula: </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928" y="4515346"/>
            <a:ext cx="2139883" cy="886601"/>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3760" y="2110042"/>
            <a:ext cx="3407115" cy="4384084"/>
          </a:xfrm>
          <a:prstGeom prst="rect">
            <a:avLst/>
          </a:prstGeom>
        </p:spPr>
      </p:pic>
    </p:spTree>
    <p:extLst>
      <p:ext uri="{BB962C8B-B14F-4D97-AF65-F5344CB8AC3E}">
        <p14:creationId xmlns:p14="http://schemas.microsoft.com/office/powerpoint/2010/main" val="417796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ine 10"/>
          <p:cNvSpPr>
            <a:spLocks noChangeShapeType="1"/>
          </p:cNvSpPr>
          <p:nvPr/>
        </p:nvSpPr>
        <p:spPr bwMode="auto">
          <a:xfrm>
            <a:off x="295276" y="6444488"/>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9" name="Line 7"/>
          <p:cNvSpPr>
            <a:spLocks noChangeShapeType="1"/>
          </p:cNvSpPr>
          <p:nvPr/>
        </p:nvSpPr>
        <p:spPr bwMode="auto">
          <a:xfrm>
            <a:off x="304800" y="953960"/>
            <a:ext cx="0" cy="5490528"/>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 name="Text Box 8"/>
          <p:cNvSpPr txBox="1">
            <a:spLocks noChangeArrowheads="1"/>
          </p:cNvSpPr>
          <p:nvPr/>
        </p:nvSpPr>
        <p:spPr bwMode="auto">
          <a:xfrm>
            <a:off x="328613" y="1650861"/>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1" name="Rectangle 3"/>
          <p:cNvSpPr>
            <a:spLocks noChangeArrowheads="1"/>
          </p:cNvSpPr>
          <p:nvPr/>
        </p:nvSpPr>
        <p:spPr bwMode="auto">
          <a:xfrm>
            <a:off x="319088" y="1181430"/>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and the Equilibrium Constant</a:t>
            </a:r>
          </a:p>
        </p:txBody>
      </p:sp>
      <p:sp>
        <p:nvSpPr>
          <p:cNvPr id="22" name="Line 2"/>
          <p:cNvSpPr>
            <a:spLocks noChangeShapeType="1"/>
          </p:cNvSpPr>
          <p:nvPr/>
        </p:nvSpPr>
        <p:spPr bwMode="auto">
          <a:xfrm>
            <a:off x="314325" y="20421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4" name="TextBox 23"/>
          <p:cNvSpPr txBox="1"/>
          <p:nvPr/>
        </p:nvSpPr>
        <p:spPr>
          <a:xfrm>
            <a:off x="328612" y="2055315"/>
            <a:ext cx="5042041" cy="3970318"/>
          </a:xfrm>
          <a:prstGeom prst="rect">
            <a:avLst/>
          </a:prstGeom>
          <a:noFill/>
        </p:spPr>
        <p:txBody>
          <a:bodyPr wrap="square" rtlCol="0">
            <a:spAutoFit/>
          </a:bodyPr>
          <a:lstStyle/>
          <a:p>
            <a:pPr marL="685800" indent="-685800">
              <a:defRPr/>
            </a:pPr>
            <a:r>
              <a:rPr lang="en-US" sz="1400" b="1" dirty="0">
                <a:solidFill>
                  <a:srgbClr val="0094C8"/>
                </a:solidFill>
              </a:rPr>
              <a:t>Step 6</a:t>
            </a:r>
            <a:r>
              <a:rPr lang="en-US" sz="1400" b="1" dirty="0">
                <a:solidFill>
                  <a:srgbClr val="3366FF"/>
                </a:solidFill>
              </a:rPr>
              <a:t>	</a:t>
            </a:r>
            <a:r>
              <a:rPr lang="en-US" sz="1400" b="1" dirty="0"/>
              <a:t>Substitute </a:t>
            </a:r>
            <a:r>
              <a:rPr lang="en-US" sz="1400" b="1" i="1" dirty="0"/>
              <a:t>x</a:t>
            </a:r>
            <a:r>
              <a:rPr lang="en-US" sz="1400" b="1" dirty="0"/>
              <a:t> into the expressions for the equilibrium concentrations of the reactants and products (from Step 4) and calculate the concentrations. </a:t>
            </a:r>
            <a:r>
              <a:rPr lang="en-US" sz="1400" dirty="0"/>
              <a:t>In cases where you solved a quadratic and have two values for </a:t>
            </a:r>
            <a:r>
              <a:rPr lang="en-US" sz="1400" i="1" dirty="0"/>
              <a:t>x</a:t>
            </a:r>
            <a:r>
              <a:rPr lang="en-US" sz="1400" dirty="0"/>
              <a:t>, choose the value for </a:t>
            </a:r>
            <a:r>
              <a:rPr lang="en-US" sz="1400" i="1" dirty="0"/>
              <a:t>x</a:t>
            </a:r>
            <a:r>
              <a:rPr lang="en-US" sz="1400" dirty="0"/>
              <a:t> that gives a physically realistic answer. For example, reject the value of </a:t>
            </a:r>
            <a:r>
              <a:rPr lang="en-US" sz="1400" i="1" dirty="0"/>
              <a:t>x</a:t>
            </a:r>
            <a:r>
              <a:rPr lang="en-US" sz="1400" dirty="0"/>
              <a:t> that results in any negative concentrations.</a:t>
            </a:r>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7</a:t>
            </a:r>
            <a:r>
              <a:rPr lang="en-US" sz="1400" b="1" dirty="0">
                <a:solidFill>
                  <a:srgbClr val="3366FF"/>
                </a:solidFill>
              </a:rPr>
              <a:t>	</a:t>
            </a:r>
            <a:r>
              <a:rPr lang="en-US" sz="1400" b="1" dirty="0"/>
              <a:t>Check your answer by substituting the calculated equilibrium values into the equilibrium expression. The calculated value of </a:t>
            </a:r>
            <a:r>
              <a:rPr lang="en-US" sz="1400" b="1" i="1" dirty="0"/>
              <a:t>K</a:t>
            </a:r>
            <a:r>
              <a:rPr lang="en-US" sz="1400" b="1" dirty="0"/>
              <a:t> should match the given value of </a:t>
            </a:r>
            <a:r>
              <a:rPr lang="en-US" sz="1400" b="1" i="1" dirty="0"/>
              <a:t>K</a:t>
            </a:r>
            <a:r>
              <a:rPr lang="en-US" sz="1400" b="1" dirty="0"/>
              <a:t>. </a:t>
            </a:r>
            <a:r>
              <a:rPr lang="en-US" sz="1400" dirty="0"/>
              <a:t>Note that rounding errors could cause a difference in the least significant digit when comparing values of the equilibrium constant.</a:t>
            </a:r>
            <a:endParaRPr lang="en-US" sz="1400" b="1" dirty="0"/>
          </a:p>
        </p:txBody>
      </p:sp>
      <p:sp>
        <p:nvSpPr>
          <p:cNvPr id="25" name="TextBox 24"/>
          <p:cNvSpPr txBox="1"/>
          <p:nvPr/>
        </p:nvSpPr>
        <p:spPr>
          <a:xfrm>
            <a:off x="6065135" y="5740739"/>
            <a:ext cx="2893671" cy="954107"/>
          </a:xfrm>
          <a:prstGeom prst="rect">
            <a:avLst/>
          </a:prstGeom>
          <a:noFill/>
        </p:spPr>
        <p:txBody>
          <a:bodyPr wrap="square" rtlCol="0">
            <a:spAutoFit/>
          </a:bodyPr>
          <a:lstStyle/>
          <a:p>
            <a:r>
              <a:rPr lang="en-US" sz="1400" dirty="0"/>
              <a:t>Since the calculated value of </a:t>
            </a:r>
            <a:r>
              <a:rPr lang="en-US" sz="1400" i="1" dirty="0" err="1"/>
              <a:t>K</a:t>
            </a:r>
            <a:r>
              <a:rPr lang="en-US" sz="1400" baseline="-25000" dirty="0" err="1"/>
              <a:t>c</a:t>
            </a:r>
            <a:r>
              <a:rPr lang="en-US" sz="1400" dirty="0"/>
              <a:t> matches the given value (to within one digit in the least significant figure), the answer is valid.</a:t>
            </a:r>
          </a:p>
        </p:txBody>
      </p:sp>
      <p:sp>
        <p:nvSpPr>
          <p:cNvPr id="26" name="TextBox 25"/>
          <p:cNvSpPr txBox="1"/>
          <p:nvPr/>
        </p:nvSpPr>
        <p:spPr>
          <a:xfrm>
            <a:off x="6065135" y="2052761"/>
            <a:ext cx="3046072" cy="954107"/>
          </a:xfrm>
          <a:prstGeom prst="rect">
            <a:avLst/>
          </a:prstGeom>
          <a:noFill/>
        </p:spPr>
        <p:txBody>
          <a:bodyPr wrap="square" rtlCol="0">
            <a:spAutoFit/>
          </a:bodyPr>
          <a:lstStyle/>
          <a:p>
            <a:r>
              <a:rPr lang="en-US" sz="1400" dirty="0"/>
              <a:t>We reject the root </a:t>
            </a:r>
            <a:r>
              <a:rPr lang="en-US" sz="1400" i="1" dirty="0"/>
              <a:t>x</a:t>
            </a:r>
            <a:r>
              <a:rPr lang="en-US" sz="1400" dirty="0"/>
              <a:t> = 0.176 because it</a:t>
            </a:r>
          </a:p>
          <a:p>
            <a:r>
              <a:rPr lang="en-US" sz="1400" dirty="0"/>
              <a:t>gives a negative concentration for NO</a:t>
            </a:r>
            <a:r>
              <a:rPr lang="en-US" sz="1400" baseline="-25000" dirty="0"/>
              <a:t>2</a:t>
            </a:r>
            <a:r>
              <a:rPr lang="en-US" sz="1400" dirty="0"/>
              <a:t>.</a:t>
            </a:r>
          </a:p>
          <a:p>
            <a:r>
              <a:rPr lang="en-US" sz="1400" dirty="0"/>
              <a:t>Using </a:t>
            </a:r>
            <a:r>
              <a:rPr lang="en-US" sz="1400" i="1" dirty="0"/>
              <a:t>x</a:t>
            </a:r>
            <a:r>
              <a:rPr lang="en-US" sz="1400" dirty="0"/>
              <a:t> = 0.014, we get the following</a:t>
            </a:r>
          </a:p>
          <a:p>
            <a:r>
              <a:rPr lang="en-US" sz="1400" dirty="0"/>
              <a:t>concentrations:</a:t>
            </a: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460" y="3095064"/>
            <a:ext cx="1932181" cy="1223007"/>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2459" y="4588128"/>
            <a:ext cx="1678325" cy="955144"/>
          </a:xfrm>
          <a:prstGeom prst="rect">
            <a:avLst/>
          </a:prstGeom>
        </p:spPr>
      </p:pic>
    </p:spTree>
    <p:extLst>
      <p:ext uri="{BB962C8B-B14F-4D97-AF65-F5344CB8AC3E}">
        <p14:creationId xmlns:p14="http://schemas.microsoft.com/office/powerpoint/2010/main" val="134085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ine 10"/>
          <p:cNvSpPr>
            <a:spLocks noChangeShapeType="1"/>
          </p:cNvSpPr>
          <p:nvPr/>
        </p:nvSpPr>
        <p:spPr bwMode="auto">
          <a:xfrm>
            <a:off x="295276" y="2952051"/>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Line 7"/>
          <p:cNvSpPr>
            <a:spLocks noChangeShapeType="1"/>
          </p:cNvSpPr>
          <p:nvPr/>
        </p:nvSpPr>
        <p:spPr bwMode="auto">
          <a:xfrm>
            <a:off x="304800" y="953961"/>
            <a:ext cx="0" cy="199809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7" name="Rectangle 3"/>
          <p:cNvSpPr>
            <a:spLocks noChangeArrowheads="1"/>
          </p:cNvSpPr>
          <p:nvPr/>
        </p:nvSpPr>
        <p:spPr bwMode="auto">
          <a:xfrm>
            <a:off x="319088" y="1181430"/>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15.10</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and the Equilibrium Constant</a:t>
            </a:r>
          </a:p>
        </p:txBody>
      </p:sp>
      <p:sp>
        <p:nvSpPr>
          <p:cNvPr id="27" name="Line 2"/>
          <p:cNvSpPr>
            <a:spLocks noChangeShapeType="1"/>
          </p:cNvSpPr>
          <p:nvPr/>
        </p:nvSpPr>
        <p:spPr bwMode="auto">
          <a:xfrm>
            <a:off x="314325" y="20421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9" name="TextBox 28"/>
          <p:cNvSpPr txBox="1"/>
          <p:nvPr/>
        </p:nvSpPr>
        <p:spPr>
          <a:xfrm>
            <a:off x="328612" y="2055315"/>
            <a:ext cx="8607044" cy="769441"/>
          </a:xfrm>
          <a:prstGeom prst="rect">
            <a:avLst/>
          </a:prstGeom>
          <a:noFill/>
        </p:spPr>
        <p:txBody>
          <a:bodyPr wrap="square" rtlCol="0">
            <a:spAutoFit/>
          </a:bodyPr>
          <a:lstStyle/>
          <a:p>
            <a:pPr marL="685800" indent="-685800">
              <a:defRPr/>
            </a:pPr>
            <a:r>
              <a:rPr lang="en-US" sz="1600" b="1" dirty="0">
                <a:solidFill>
                  <a:srgbClr val="0094C8"/>
                </a:solidFill>
                <a:latin typeface="Arial" pitchFamily="34" charset="0"/>
                <a:cs typeface="Arial" pitchFamily="34" charset="0"/>
              </a:rPr>
              <a:t>For Practice 15.10</a:t>
            </a:r>
          </a:p>
          <a:p>
            <a:pPr>
              <a:defRPr/>
            </a:pPr>
            <a:r>
              <a:rPr lang="en-US" sz="1400" dirty="0"/>
              <a:t>The reaction in Example 15.10 is carried out at the same temperature, but this time the reaction mixture initially contains only the reactant, [N</a:t>
            </a:r>
            <a:r>
              <a:rPr lang="en-US" sz="1400" baseline="-25000" dirty="0"/>
              <a:t>2</a:t>
            </a:r>
            <a:r>
              <a:rPr lang="en-US" sz="1400" dirty="0"/>
              <a:t>O</a:t>
            </a:r>
            <a:r>
              <a:rPr lang="en-US" sz="1400" baseline="-25000" dirty="0"/>
              <a:t>4</a:t>
            </a:r>
            <a:r>
              <a:rPr lang="en-US" sz="1400" dirty="0"/>
              <a:t>] = 0.0250 M, and no NO</a:t>
            </a:r>
            <a:r>
              <a:rPr lang="en-US" sz="1400" baseline="-25000" dirty="0"/>
              <a:t>2</a:t>
            </a:r>
            <a:r>
              <a:rPr lang="en-US" sz="1400" dirty="0"/>
              <a:t>. Find the equilibrium concentrations of N</a:t>
            </a:r>
            <a:r>
              <a:rPr lang="en-US" sz="1400" baseline="-25000" dirty="0"/>
              <a:t>2</a:t>
            </a:r>
            <a:r>
              <a:rPr lang="en-US" sz="1400" dirty="0"/>
              <a:t>O</a:t>
            </a:r>
            <a:r>
              <a:rPr lang="en-US" sz="1400" baseline="-25000" dirty="0"/>
              <a:t>4</a:t>
            </a:r>
            <a:r>
              <a:rPr lang="en-US" sz="1400" dirty="0"/>
              <a:t> and NO</a:t>
            </a:r>
            <a:r>
              <a:rPr lang="en-US" sz="1400" baseline="-25000" dirty="0"/>
              <a:t>2</a:t>
            </a:r>
            <a:r>
              <a:rPr lang="en-US" sz="1400" dirty="0"/>
              <a:t>.</a:t>
            </a:r>
          </a:p>
        </p:txBody>
      </p:sp>
    </p:spTree>
    <p:extLst>
      <p:ext uri="{BB962C8B-B14F-4D97-AF65-F5344CB8AC3E}">
        <p14:creationId xmlns:p14="http://schemas.microsoft.com/office/powerpoint/2010/main" val="194570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a:solidFill>
                  <a:srgbClr val="0070C0"/>
                </a:solidFill>
                <a:ea typeface="+mj-ea"/>
                <a:cs typeface="Arial"/>
              </a:rPr>
              <a:t>O</a:t>
            </a:r>
            <a:r>
              <a:rPr lang="en-US" altLang="en-US" baseline="-25000" dirty="0">
                <a:solidFill>
                  <a:srgbClr val="0070C0"/>
                </a:solidFill>
                <a:ea typeface="+mj-ea"/>
                <a:cs typeface="Arial"/>
              </a:rPr>
              <a:t>2</a:t>
            </a:r>
            <a:r>
              <a:rPr lang="en-US" altLang="en-US" dirty="0">
                <a:solidFill>
                  <a:srgbClr val="0070C0"/>
                </a:solidFill>
                <a:ea typeface="+mj-ea"/>
                <a:cs typeface="Arial"/>
              </a:rPr>
              <a:t> Transport </a:t>
            </a:r>
            <a:endParaRPr lang="en-US" dirty="0">
              <a:solidFill>
                <a:srgbClr val="0070C0"/>
              </a:solidFill>
              <a:ea typeface="ヒラギノ角ゴ Pro W3" pitchFamily="127" charset="-128"/>
              <a:cs typeface="Arial" pitchFamily="34" charset="0"/>
            </a:endParaRPr>
          </a:p>
        </p:txBody>
      </p:sp>
      <p:sp>
        <p:nvSpPr>
          <p:cNvPr id="7" name="Content Placeholder 16"/>
          <p:cNvSpPr>
            <a:spLocks noGrp="1"/>
          </p:cNvSpPr>
          <p:nvPr>
            <p:ph sz="half" idx="1"/>
          </p:nvPr>
        </p:nvSpPr>
        <p:spPr>
          <a:xfrm>
            <a:off x="346686" y="757604"/>
            <a:ext cx="4343400" cy="2492990"/>
          </a:xfrm>
        </p:spPr>
        <p:txBody>
          <a:bodyPr/>
          <a:lstStyle/>
          <a:p>
            <a:pPr>
              <a:lnSpc>
                <a:spcPct val="90000"/>
              </a:lnSpc>
              <a:buSzPct val="100000"/>
            </a:pPr>
            <a:r>
              <a:rPr lang="el-GR" altLang="en-US" sz="2000" dirty="0"/>
              <a:t>Στους πνεύμονες</a:t>
            </a:r>
          </a:p>
          <a:p>
            <a:pPr>
              <a:lnSpc>
                <a:spcPct val="90000"/>
              </a:lnSpc>
              <a:buSzPct val="100000"/>
            </a:pPr>
            <a:r>
              <a:rPr lang="el-GR" altLang="en-US" sz="2000" dirty="0"/>
              <a:t>Η συγκέντρωση του O2 είναι υψηλή.</a:t>
            </a:r>
          </a:p>
          <a:p>
            <a:pPr>
              <a:lnSpc>
                <a:spcPct val="90000"/>
              </a:lnSpc>
              <a:buSzPct val="100000"/>
            </a:pPr>
            <a:r>
              <a:rPr lang="el-GR" altLang="en-US" sz="2000" dirty="0"/>
              <a:t>Η ισορροπία μετατοπίζεται προς τα δεξιά.</a:t>
            </a:r>
          </a:p>
          <a:p>
            <a:pPr>
              <a:lnSpc>
                <a:spcPct val="90000"/>
              </a:lnSpc>
              <a:buSzPct val="100000"/>
            </a:pPr>
            <a:r>
              <a:rPr lang="el-GR" altLang="en-US" sz="2000" dirty="0"/>
              <a:t>Η </a:t>
            </a:r>
            <a:r>
              <a:rPr lang="el-GR" altLang="en-US" sz="2000" dirty="0" err="1"/>
              <a:t>Hb</a:t>
            </a:r>
            <a:r>
              <a:rPr lang="el-GR" altLang="en-US" sz="2000" dirty="0"/>
              <a:t> και το O2 συνδυάζονται για να δημιουργήσουν περισσότερο HbO2.</a:t>
            </a:r>
            <a:endParaRPr lang="en-US" altLang="en-US" sz="2000" dirty="0"/>
          </a:p>
        </p:txBody>
      </p:sp>
      <p:sp>
        <p:nvSpPr>
          <p:cNvPr id="8" name="Content Placeholder 16"/>
          <p:cNvSpPr>
            <a:spLocks noGrp="1"/>
          </p:cNvSpPr>
          <p:nvPr>
            <p:ph sz="half" idx="1"/>
          </p:nvPr>
        </p:nvSpPr>
        <p:spPr>
          <a:xfrm>
            <a:off x="4702786" y="724267"/>
            <a:ext cx="4452937" cy="2431435"/>
          </a:xfrm>
        </p:spPr>
        <p:txBody>
          <a:bodyPr/>
          <a:lstStyle/>
          <a:p>
            <a:pPr>
              <a:buSzPct val="100000"/>
            </a:pPr>
            <a:r>
              <a:rPr lang="el-GR" altLang="en-US" sz="2000" dirty="0"/>
              <a:t>Στους μύες</a:t>
            </a:r>
          </a:p>
          <a:p>
            <a:pPr>
              <a:buSzPct val="100000"/>
            </a:pPr>
            <a:r>
              <a:rPr lang="el-GR" altLang="en-US" sz="2000" dirty="0"/>
              <a:t>Η συγκέντρωση του O2 είναι χαμηλή.</a:t>
            </a:r>
          </a:p>
          <a:p>
            <a:pPr>
              <a:buSzPct val="100000"/>
            </a:pPr>
            <a:r>
              <a:rPr lang="el-GR" altLang="en-US" sz="2000" dirty="0"/>
              <a:t>Η ισορροπία μετατοπίζεται προς τα αριστερά.</a:t>
            </a:r>
          </a:p>
          <a:p>
            <a:pPr>
              <a:buSzPct val="100000"/>
            </a:pPr>
            <a:r>
              <a:rPr lang="el-GR" altLang="en-US" sz="2000" dirty="0"/>
              <a:t>Η HbO2 διασπάται  αυξάνοντας την ποσότητα του ελεύθερου Ο2.</a:t>
            </a:r>
            <a:endParaRPr lang="en-US" altLang="en-US" sz="20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831"/>
          <a:stretch/>
        </p:blipFill>
        <p:spPr>
          <a:xfrm>
            <a:off x="914400" y="3607407"/>
            <a:ext cx="2971800" cy="2698417"/>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342"/>
          <a:stretch/>
        </p:blipFill>
        <p:spPr>
          <a:xfrm>
            <a:off x="5322277" y="3874390"/>
            <a:ext cx="2971800" cy="2431435"/>
          </a:xfrm>
          <a:prstGeom prst="rect">
            <a:avLst/>
          </a:prstGeom>
        </p:spPr>
      </p:pic>
    </p:spTree>
    <p:extLst>
      <p:ext uri="{BB962C8B-B14F-4D97-AF65-F5344CB8AC3E}">
        <p14:creationId xmlns:p14="http://schemas.microsoft.com/office/powerpoint/2010/main" val="4129841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0" name="Line 2"/>
          <p:cNvSpPr>
            <a:spLocks noChangeShapeType="1"/>
          </p:cNvSpPr>
          <p:nvPr/>
        </p:nvSpPr>
        <p:spPr bwMode="auto">
          <a:xfrm>
            <a:off x="315913" y="328544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7"/>
          <p:cNvSpPr>
            <a:spLocks noChangeShapeType="1"/>
          </p:cNvSpPr>
          <p:nvPr/>
        </p:nvSpPr>
        <p:spPr bwMode="auto">
          <a:xfrm>
            <a:off x="304800" y="953959"/>
            <a:ext cx="0" cy="554823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Text Box 8"/>
          <p:cNvSpPr txBox="1">
            <a:spLocks noChangeArrowheads="1"/>
          </p:cNvSpPr>
          <p:nvPr/>
        </p:nvSpPr>
        <p:spPr bwMode="auto">
          <a:xfrm>
            <a:off x="323850" y="1778159"/>
            <a:ext cx="8458200" cy="27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a:defRPr/>
            </a:pPr>
            <a:r>
              <a:rPr lang="en-US" sz="1400" dirty="0"/>
              <a:t>Consider the reaction:</a:t>
            </a:r>
          </a:p>
          <a:p>
            <a:pPr>
              <a:defRPr/>
            </a:pPr>
            <a:endParaRPr lang="en-US" sz="1400" dirty="0"/>
          </a:p>
          <a:p>
            <a:pPr marL="1377950">
              <a:defRPr/>
            </a:pPr>
            <a:r>
              <a:rPr lang="en-US" sz="1400" dirty="0"/>
              <a:t>I</a:t>
            </a:r>
            <a:r>
              <a:rPr lang="en-US" sz="1400" baseline="-25000" dirty="0"/>
              <a:t>2</a:t>
            </a:r>
            <a:r>
              <a:rPr lang="en-US" sz="1400" dirty="0"/>
              <a:t>(</a:t>
            </a:r>
            <a:r>
              <a:rPr lang="en-US" sz="1400" i="1" dirty="0"/>
              <a:t>g</a:t>
            </a:r>
            <a:r>
              <a:rPr lang="en-US" sz="1400" dirty="0"/>
              <a:t>) + Cl</a:t>
            </a:r>
            <a:r>
              <a:rPr lang="en-US" sz="1400" baseline="-25000" dirty="0"/>
              <a:t>2</a:t>
            </a:r>
            <a:r>
              <a:rPr lang="en-US" sz="1400" dirty="0"/>
              <a:t>(</a:t>
            </a:r>
            <a:r>
              <a:rPr lang="en-US" sz="1400" i="1" dirty="0"/>
              <a:t>g</a:t>
            </a:r>
            <a:r>
              <a:rPr lang="en-US" sz="1400" dirty="0"/>
              <a:t>)           2 </a:t>
            </a:r>
            <a:r>
              <a:rPr lang="en-US" sz="1400" dirty="0" err="1"/>
              <a:t>ICl</a:t>
            </a:r>
            <a:r>
              <a:rPr lang="en-US" sz="1400" dirty="0"/>
              <a:t>(g) 	</a:t>
            </a:r>
            <a:r>
              <a:rPr lang="en-US" sz="1400" i="1" dirty="0"/>
              <a:t> </a:t>
            </a:r>
            <a:r>
              <a:rPr lang="en-US" sz="1400" i="1" dirty="0" err="1"/>
              <a:t>K</a:t>
            </a:r>
            <a:r>
              <a:rPr lang="en-US" sz="1400" baseline="-25000" dirty="0" err="1"/>
              <a:t>p</a:t>
            </a:r>
            <a:r>
              <a:rPr lang="en-US" sz="1400" dirty="0"/>
              <a:t> = 81.9 (at 25 </a:t>
            </a:r>
            <a:r>
              <a:rPr lang="en-US" sz="1400" dirty="0">
                <a:latin typeface="Arial"/>
                <a:ea typeface="Calibri"/>
              </a:rPr>
              <a:t>°</a:t>
            </a:r>
            <a:r>
              <a:rPr lang="en-US" sz="1400" dirty="0"/>
              <a:t>C)</a:t>
            </a:r>
          </a:p>
          <a:p>
            <a:pPr>
              <a:defRPr/>
            </a:pPr>
            <a:endParaRPr lang="en-US" sz="1400" dirty="0"/>
          </a:p>
          <a:p>
            <a:pPr>
              <a:defRPr/>
            </a:pPr>
            <a:r>
              <a:rPr lang="en-US" sz="1400" dirty="0"/>
              <a:t>A reaction mixture at 25 </a:t>
            </a:r>
            <a:r>
              <a:rPr lang="en-US" sz="1400" dirty="0">
                <a:latin typeface="Arial"/>
                <a:ea typeface="Calibri"/>
              </a:rPr>
              <a:t>°</a:t>
            </a:r>
            <a:r>
              <a:rPr lang="en-US" sz="1400" dirty="0"/>
              <a:t>C initially contains </a:t>
            </a:r>
            <a:r>
              <a:rPr lang="en-US" sz="1400" i="1" dirty="0"/>
              <a:t>P</a:t>
            </a:r>
            <a:r>
              <a:rPr lang="en-US" sz="1400" baseline="-25000" dirty="0"/>
              <a:t>I</a:t>
            </a:r>
            <a:r>
              <a:rPr lang="en-US" sz="1400" baseline="-50000" dirty="0"/>
              <a:t>2</a:t>
            </a:r>
            <a:r>
              <a:rPr lang="en-US" sz="1400" dirty="0"/>
              <a:t> = 0.100 </a:t>
            </a:r>
            <a:r>
              <a:rPr lang="en-US" sz="1400" dirty="0" err="1"/>
              <a:t>atm</a:t>
            </a:r>
            <a:r>
              <a:rPr lang="en-US" sz="1400" dirty="0"/>
              <a:t>, </a:t>
            </a:r>
            <a:r>
              <a:rPr lang="en-US" sz="1400" i="1" dirty="0"/>
              <a:t>P</a:t>
            </a:r>
            <a:r>
              <a:rPr lang="en-US" sz="1400" baseline="-25000" dirty="0"/>
              <a:t>Cl</a:t>
            </a:r>
            <a:r>
              <a:rPr lang="en-US" sz="1400" baseline="-50000" dirty="0"/>
              <a:t>2</a:t>
            </a:r>
            <a:r>
              <a:rPr lang="en-US" sz="1400" dirty="0"/>
              <a:t> = 0.100 </a:t>
            </a:r>
            <a:r>
              <a:rPr lang="en-US" sz="1400" dirty="0" err="1"/>
              <a:t>atm</a:t>
            </a:r>
            <a:r>
              <a:rPr lang="en-US" sz="1400" dirty="0"/>
              <a:t>, and </a:t>
            </a:r>
            <a:r>
              <a:rPr lang="en-US" sz="1400" i="1" dirty="0" err="1"/>
              <a:t>P</a:t>
            </a:r>
            <a:r>
              <a:rPr lang="en-US" sz="1400" baseline="-25000" dirty="0" err="1"/>
              <a:t>ICl</a:t>
            </a:r>
            <a:r>
              <a:rPr lang="en-US" sz="1400" dirty="0"/>
              <a:t> = 0.100 atm. Find the equilibrium partial pressures of I</a:t>
            </a:r>
            <a:r>
              <a:rPr lang="en-US" sz="1400" baseline="-25000" dirty="0"/>
              <a:t>2</a:t>
            </a:r>
            <a:r>
              <a:rPr lang="en-US" sz="1400" dirty="0"/>
              <a:t>, Cl</a:t>
            </a:r>
            <a:r>
              <a:rPr lang="en-US" sz="1400" baseline="-25000" dirty="0"/>
              <a:t>2</a:t>
            </a:r>
            <a:r>
              <a:rPr lang="en-US" sz="1400" dirty="0"/>
              <a:t>, and </a:t>
            </a:r>
            <a:r>
              <a:rPr lang="en-US" sz="1400" dirty="0" err="1"/>
              <a:t>ICl</a:t>
            </a:r>
            <a:r>
              <a:rPr lang="en-US" sz="1400" dirty="0"/>
              <a:t> at this temperature.</a:t>
            </a:r>
          </a:p>
        </p:txBody>
      </p:sp>
      <p:sp>
        <p:nvSpPr>
          <p:cNvPr id="18"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9" name="Line 10"/>
          <p:cNvSpPr>
            <a:spLocks noChangeShapeType="1"/>
          </p:cNvSpPr>
          <p:nvPr/>
        </p:nvSpPr>
        <p:spPr bwMode="auto">
          <a:xfrm>
            <a:off x="294481" y="6485912"/>
            <a:ext cx="459581"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0" name="Text Box 5"/>
          <p:cNvSpPr txBox="1">
            <a:spLocks noChangeArrowheads="1"/>
          </p:cNvSpPr>
          <p:nvPr/>
        </p:nvSpPr>
        <p:spPr bwMode="auto">
          <a:xfrm>
            <a:off x="320675" y="3297025"/>
            <a:ext cx="8649705" cy="84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pPr marL="228600" indent="-228600">
              <a:defRPr/>
            </a:pPr>
            <a:r>
              <a:rPr lang="en-US" b="1" dirty="0">
                <a:solidFill>
                  <a:srgbClr val="0094C8"/>
                </a:solidFill>
                <a:latin typeface="Arial" charset="0"/>
                <a:ea typeface="ＭＳ Ｐゴシック" charset="0"/>
                <a:cs typeface="ＭＳ Ｐゴシック" charset="0"/>
              </a:rPr>
              <a:t>Solution</a:t>
            </a:r>
          </a:p>
          <a:p>
            <a:pPr marL="0" indent="0"/>
            <a:r>
              <a:rPr lang="en-US" sz="1400" dirty="0"/>
              <a:t>Follow the procedure used in Examples 15.5 and 15.6 (using partial pressures in place of concentrations) to solve the problem.</a:t>
            </a:r>
          </a:p>
        </p:txBody>
      </p:sp>
      <p:pic>
        <p:nvPicPr>
          <p:cNvPr id="21" name="Picture 20" descr="15_4double 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689" y="2316223"/>
            <a:ext cx="357124" cy="117475"/>
          </a:xfrm>
          <a:prstGeom prst="rect">
            <a:avLst/>
          </a:prstGeom>
        </p:spPr>
      </p:pic>
      <p:sp>
        <p:nvSpPr>
          <p:cNvPr id="22" name="TextBox 21"/>
          <p:cNvSpPr txBox="1"/>
          <p:nvPr/>
        </p:nvSpPr>
        <p:spPr>
          <a:xfrm>
            <a:off x="328614" y="4039983"/>
            <a:ext cx="3653078" cy="2462213"/>
          </a:xfrm>
          <a:prstGeom prst="rect">
            <a:avLst/>
          </a:prstGeom>
          <a:noFill/>
        </p:spPr>
        <p:txBody>
          <a:bodyPr wrap="square" rtlCol="0">
            <a:spAutoFit/>
          </a:bodyPr>
          <a:lstStyle/>
          <a:p>
            <a:pPr marL="685800" indent="-685800">
              <a:defRPr/>
            </a:pPr>
            <a:r>
              <a:rPr lang="en-US" sz="1400" b="1" dirty="0">
                <a:solidFill>
                  <a:srgbClr val="0094C8"/>
                </a:solidFill>
              </a:rPr>
              <a:t>Step 1</a:t>
            </a:r>
            <a:r>
              <a:rPr lang="en-US" sz="1400" b="1" dirty="0">
                <a:solidFill>
                  <a:srgbClr val="3366FF"/>
                </a:solidFill>
              </a:rPr>
              <a:t>	</a:t>
            </a:r>
            <a:r>
              <a:rPr lang="en-US" sz="1400" dirty="0"/>
              <a:t>Using the balanced equation as a guide, prepare a table showing the known initial partial pressures of the reactants and products.</a:t>
            </a:r>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2</a:t>
            </a:r>
            <a:r>
              <a:rPr lang="en-US" sz="1400" b="1" dirty="0">
                <a:solidFill>
                  <a:srgbClr val="3366FF"/>
                </a:solidFill>
              </a:rPr>
              <a:t>	</a:t>
            </a:r>
            <a:r>
              <a:rPr lang="en-US" sz="1400" dirty="0"/>
              <a:t>Use the initial partial pressures to calculate the reaction quotient (Q). Compare </a:t>
            </a:r>
            <a:r>
              <a:rPr lang="en-US" sz="1400" i="1" dirty="0"/>
              <a:t>Q</a:t>
            </a:r>
            <a:r>
              <a:rPr lang="en-US" sz="1400" dirty="0"/>
              <a:t> to </a:t>
            </a:r>
            <a:r>
              <a:rPr lang="en-US" sz="1400" i="1" dirty="0"/>
              <a:t>K</a:t>
            </a:r>
            <a:r>
              <a:rPr lang="en-US" sz="1400" dirty="0"/>
              <a:t> to predict the direction in which the reaction will proceed.</a:t>
            </a:r>
          </a:p>
        </p:txBody>
      </p:sp>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5091"/>
          <a:stretch/>
        </p:blipFill>
        <p:spPr>
          <a:xfrm>
            <a:off x="4780342" y="3981489"/>
            <a:ext cx="3841369" cy="1406238"/>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343" y="5539979"/>
            <a:ext cx="4027990" cy="1055705"/>
          </a:xfrm>
          <a:prstGeom prst="rect">
            <a:avLst/>
          </a:prstGeom>
        </p:spPr>
      </p:pic>
      <p:sp>
        <p:nvSpPr>
          <p:cNvPr id="14" name="Rectangle 3"/>
          <p:cNvSpPr>
            <a:spLocks noChangeArrowheads="1"/>
          </p:cNvSpPr>
          <p:nvPr/>
        </p:nvSpPr>
        <p:spPr bwMode="auto">
          <a:xfrm>
            <a:off x="319088" y="1332967"/>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15.11</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Partial Pressures When You 	Are Given the Equilibrium Constant and Initial 	Partial Pressures</a:t>
            </a:r>
          </a:p>
        </p:txBody>
      </p:sp>
    </p:spTree>
    <p:extLst>
      <p:ext uri="{BB962C8B-B14F-4D97-AF65-F5344CB8AC3E}">
        <p14:creationId xmlns:p14="http://schemas.microsoft.com/office/powerpoint/2010/main" val="180364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4" name="Line 10"/>
          <p:cNvSpPr>
            <a:spLocks noChangeShapeType="1"/>
          </p:cNvSpPr>
          <p:nvPr/>
        </p:nvSpPr>
        <p:spPr bwMode="auto">
          <a:xfrm>
            <a:off x="295276" y="5948681"/>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Line 7"/>
          <p:cNvSpPr>
            <a:spLocks noChangeShapeType="1"/>
          </p:cNvSpPr>
          <p:nvPr/>
        </p:nvSpPr>
        <p:spPr bwMode="auto">
          <a:xfrm>
            <a:off x="304800" y="953961"/>
            <a:ext cx="0" cy="499472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6" name="Text Box 8"/>
          <p:cNvSpPr txBox="1">
            <a:spLocks noChangeArrowheads="1"/>
          </p:cNvSpPr>
          <p:nvPr/>
        </p:nvSpPr>
        <p:spPr bwMode="auto">
          <a:xfrm>
            <a:off x="328613" y="1928635"/>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7" name="Rectangle 3"/>
          <p:cNvSpPr>
            <a:spLocks noChangeArrowheads="1"/>
          </p:cNvSpPr>
          <p:nvPr/>
        </p:nvSpPr>
        <p:spPr bwMode="auto">
          <a:xfrm>
            <a:off x="319088" y="1332967"/>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15.11</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Partial Pressures When You 	Are Given the Equilibrium Constant and Initial 	Partial Pressures</a:t>
            </a:r>
          </a:p>
        </p:txBody>
      </p:sp>
      <p:sp>
        <p:nvSpPr>
          <p:cNvPr id="25" name="Line 2"/>
          <p:cNvSpPr>
            <a:spLocks noChangeShapeType="1"/>
          </p:cNvSpPr>
          <p:nvPr/>
        </p:nvSpPr>
        <p:spPr bwMode="auto">
          <a:xfrm>
            <a:off x="314325" y="23199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7" name="TextBox 26"/>
          <p:cNvSpPr txBox="1"/>
          <p:nvPr/>
        </p:nvSpPr>
        <p:spPr>
          <a:xfrm>
            <a:off x="328613" y="2333089"/>
            <a:ext cx="3803549" cy="3108543"/>
          </a:xfrm>
          <a:prstGeom prst="rect">
            <a:avLst/>
          </a:prstGeom>
          <a:noFill/>
        </p:spPr>
        <p:txBody>
          <a:bodyPr wrap="square" rtlCol="0">
            <a:spAutoFit/>
          </a:bodyPr>
          <a:lstStyle/>
          <a:p>
            <a:pPr marL="685800" indent="-685800">
              <a:defRPr/>
            </a:pPr>
            <a:r>
              <a:rPr lang="en-US" sz="1400" b="1" dirty="0">
                <a:solidFill>
                  <a:srgbClr val="0094C8"/>
                </a:solidFill>
              </a:rPr>
              <a:t>Step 3</a:t>
            </a:r>
            <a:r>
              <a:rPr lang="en-US" sz="1400" b="1" dirty="0">
                <a:solidFill>
                  <a:srgbClr val="3366FF"/>
                </a:solidFill>
              </a:rPr>
              <a:t>	</a:t>
            </a:r>
            <a:r>
              <a:rPr lang="en-US" sz="1400" dirty="0"/>
              <a:t>Represent the change in the partial pressure of one of the reactants or products with the variable </a:t>
            </a:r>
            <a:r>
              <a:rPr lang="en-US" sz="1400" i="1" dirty="0"/>
              <a:t>x</a:t>
            </a:r>
            <a:r>
              <a:rPr lang="en-US" sz="1400" dirty="0"/>
              <a:t>. Define the changes in the partial pressures of the other reactants or products in terms of </a:t>
            </a:r>
            <a:r>
              <a:rPr lang="en-US" sz="1400" i="1" dirty="0"/>
              <a:t>x</a:t>
            </a:r>
            <a:r>
              <a:rPr lang="en-US" sz="1400" dirty="0"/>
              <a:t>.</a:t>
            </a:r>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4</a:t>
            </a:r>
            <a:r>
              <a:rPr lang="en-US" sz="1400" b="1" dirty="0">
                <a:solidFill>
                  <a:srgbClr val="3366FF"/>
                </a:solidFill>
              </a:rPr>
              <a:t>	</a:t>
            </a:r>
            <a:r>
              <a:rPr lang="en-US" sz="1400" dirty="0"/>
              <a:t>Sum each column for each reactant and product to determine the equilibrium partial pressures in terms of the initial partial pressures and the variable </a:t>
            </a:r>
            <a:r>
              <a:rPr lang="en-US" sz="1400" i="1" dirty="0"/>
              <a:t>x</a:t>
            </a:r>
            <a:r>
              <a:rPr lang="en-US" sz="1400" dirty="0"/>
              <a:t>.</a:t>
            </a:r>
          </a:p>
          <a:p>
            <a:pPr marL="685800" indent="-685800">
              <a:defRPr/>
            </a:pPr>
            <a:endParaRPr lang="en-US" sz="1400" dirty="0"/>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4900"/>
          <a:stretch/>
        </p:blipFill>
        <p:spPr>
          <a:xfrm>
            <a:off x="4427648" y="2363261"/>
            <a:ext cx="4537461" cy="1645920"/>
          </a:xfrm>
          <a:prstGeom prst="rect">
            <a:avLst/>
          </a:prstGeom>
        </p:spPr>
      </p:pic>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b="4573"/>
          <a:stretch/>
        </p:blipFill>
        <p:spPr>
          <a:xfrm>
            <a:off x="4467225" y="4272617"/>
            <a:ext cx="4497884" cy="1606511"/>
          </a:xfrm>
          <a:prstGeom prst="rect">
            <a:avLst/>
          </a:prstGeom>
        </p:spPr>
      </p:pic>
    </p:spTree>
    <p:extLst>
      <p:ext uri="{BB962C8B-B14F-4D97-AF65-F5344CB8AC3E}">
        <p14:creationId xmlns:p14="http://schemas.microsoft.com/office/powerpoint/2010/main" val="199829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2" name="Line 10"/>
          <p:cNvSpPr>
            <a:spLocks noChangeShapeType="1"/>
          </p:cNvSpPr>
          <p:nvPr/>
        </p:nvSpPr>
        <p:spPr bwMode="auto">
          <a:xfrm>
            <a:off x="295276" y="6480750"/>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Line 7"/>
          <p:cNvSpPr>
            <a:spLocks noChangeShapeType="1"/>
          </p:cNvSpPr>
          <p:nvPr/>
        </p:nvSpPr>
        <p:spPr bwMode="auto">
          <a:xfrm>
            <a:off x="304800" y="953961"/>
            <a:ext cx="0" cy="552678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8" name="Text Box 8"/>
          <p:cNvSpPr txBox="1">
            <a:spLocks noChangeArrowheads="1"/>
          </p:cNvSpPr>
          <p:nvPr/>
        </p:nvSpPr>
        <p:spPr bwMode="auto">
          <a:xfrm>
            <a:off x="328613" y="1928635"/>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9" name="Rectangle 3"/>
          <p:cNvSpPr>
            <a:spLocks noChangeArrowheads="1"/>
          </p:cNvSpPr>
          <p:nvPr/>
        </p:nvSpPr>
        <p:spPr bwMode="auto">
          <a:xfrm>
            <a:off x="319088" y="1332967"/>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15.11</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Partial Pressures When You 	Are Given the Equilibrium Constant and Initial 	Partial Pressures</a:t>
            </a:r>
          </a:p>
        </p:txBody>
      </p:sp>
      <p:sp>
        <p:nvSpPr>
          <p:cNvPr id="20" name="Line 2"/>
          <p:cNvSpPr>
            <a:spLocks noChangeShapeType="1"/>
          </p:cNvSpPr>
          <p:nvPr/>
        </p:nvSpPr>
        <p:spPr bwMode="auto">
          <a:xfrm>
            <a:off x="314325" y="23199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2" name="TextBox 21"/>
          <p:cNvSpPr txBox="1"/>
          <p:nvPr/>
        </p:nvSpPr>
        <p:spPr>
          <a:xfrm>
            <a:off x="328613" y="2333089"/>
            <a:ext cx="3930871" cy="4185761"/>
          </a:xfrm>
          <a:prstGeom prst="rect">
            <a:avLst/>
          </a:prstGeom>
          <a:noFill/>
        </p:spPr>
        <p:txBody>
          <a:bodyPr wrap="square" rtlCol="0">
            <a:spAutoFit/>
          </a:bodyPr>
          <a:lstStyle/>
          <a:p>
            <a:pPr marL="685800" indent="-685800">
              <a:defRPr/>
            </a:pPr>
            <a:r>
              <a:rPr lang="en-US" sz="1400" b="1" dirty="0">
                <a:solidFill>
                  <a:srgbClr val="0094C8"/>
                </a:solidFill>
              </a:rPr>
              <a:t>Step 5</a:t>
            </a:r>
            <a:r>
              <a:rPr lang="en-US" sz="1400" b="1" dirty="0">
                <a:solidFill>
                  <a:srgbClr val="3366FF"/>
                </a:solidFill>
              </a:rPr>
              <a:t>	</a:t>
            </a:r>
            <a:r>
              <a:rPr lang="en-US" sz="1400" dirty="0"/>
              <a:t>Substitute the expressions for the equilibrium partial pressures (from Step 4) into the expression for the equilibrium constant. Use the given value of the equilibrium constant to solve the expression for the variable </a:t>
            </a:r>
            <a:r>
              <a:rPr lang="en-US" sz="1400" i="1" dirty="0"/>
              <a:t>x</a:t>
            </a:r>
            <a:r>
              <a:rPr lang="en-US" sz="1400" dirty="0"/>
              <a:t>.</a:t>
            </a:r>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6</a:t>
            </a:r>
            <a:r>
              <a:rPr lang="en-US" sz="1400" b="1" dirty="0">
                <a:solidFill>
                  <a:srgbClr val="3366FF"/>
                </a:solidFill>
              </a:rPr>
              <a:t>	</a:t>
            </a:r>
            <a:r>
              <a:rPr lang="en-US" sz="1400" dirty="0"/>
              <a:t>Substitute </a:t>
            </a:r>
            <a:r>
              <a:rPr lang="en-US" sz="1400" i="1" dirty="0"/>
              <a:t>x</a:t>
            </a:r>
            <a:r>
              <a:rPr lang="en-US" sz="1400" dirty="0"/>
              <a:t> into the expressions for the equilibrium partial pressures of the reactants and products (from Step 4) and calculate the partial pressures.</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907" y="2333089"/>
            <a:ext cx="3271778" cy="2794554"/>
          </a:xfrm>
          <a:prstGeom prst="rect">
            <a:avLst/>
          </a:prstGeom>
        </p:spPr>
      </p:pic>
      <p:sp>
        <p:nvSpPr>
          <p:cNvPr id="24" name="TextBox 23"/>
          <p:cNvSpPr txBox="1"/>
          <p:nvPr/>
        </p:nvSpPr>
        <p:spPr>
          <a:xfrm>
            <a:off x="5254907" y="5528525"/>
            <a:ext cx="2834430" cy="1169551"/>
          </a:xfrm>
          <a:prstGeom prst="rect">
            <a:avLst/>
          </a:prstGeom>
          <a:noFill/>
        </p:spPr>
        <p:txBody>
          <a:bodyPr wrap="none" rtlCol="0">
            <a:spAutoFit/>
          </a:bodyPr>
          <a:lstStyle/>
          <a:p>
            <a:r>
              <a:rPr lang="en-US" sz="1400" dirty="0"/>
              <a:t>P</a:t>
            </a:r>
            <a:r>
              <a:rPr lang="en-US" sz="1400" baseline="-25000" dirty="0"/>
              <a:t>I</a:t>
            </a:r>
            <a:r>
              <a:rPr lang="en-US" sz="1400" baseline="-50000" dirty="0"/>
              <a:t>2</a:t>
            </a:r>
            <a:r>
              <a:rPr lang="en-US" sz="1400" dirty="0"/>
              <a:t> = 0.100 – 0.0729 = 0.027 </a:t>
            </a:r>
            <a:r>
              <a:rPr lang="en-US" sz="1400" dirty="0" err="1"/>
              <a:t>atm</a:t>
            </a:r>
            <a:endParaRPr lang="en-US" sz="1400" dirty="0"/>
          </a:p>
          <a:p>
            <a:endParaRPr lang="en-US" sz="1400" dirty="0"/>
          </a:p>
          <a:p>
            <a:r>
              <a:rPr lang="en-US" sz="1400" dirty="0"/>
              <a:t>P</a:t>
            </a:r>
            <a:r>
              <a:rPr lang="en-US" sz="1400" baseline="-25000" dirty="0"/>
              <a:t>Cl</a:t>
            </a:r>
            <a:r>
              <a:rPr lang="en-US" sz="1400" baseline="-50000" dirty="0"/>
              <a:t>2</a:t>
            </a:r>
            <a:r>
              <a:rPr lang="en-US" sz="1400" dirty="0"/>
              <a:t> = 0.100 – 0.0729 = 0.027 </a:t>
            </a:r>
            <a:r>
              <a:rPr lang="en-US" sz="1400" dirty="0" err="1"/>
              <a:t>atm</a:t>
            </a:r>
            <a:endParaRPr lang="en-US" sz="1400" dirty="0"/>
          </a:p>
          <a:p>
            <a:endParaRPr lang="en-US" sz="1400" dirty="0"/>
          </a:p>
          <a:p>
            <a:r>
              <a:rPr lang="en-US" sz="1400" dirty="0" err="1"/>
              <a:t>P</a:t>
            </a:r>
            <a:r>
              <a:rPr lang="en-US" sz="1400" baseline="-25000" dirty="0" err="1"/>
              <a:t>ICl</a:t>
            </a:r>
            <a:r>
              <a:rPr lang="en-US" sz="1400" dirty="0"/>
              <a:t> = 0.100 + 2(0.0729) = 0.246 </a:t>
            </a:r>
            <a:r>
              <a:rPr lang="en-US" sz="1400" dirty="0" err="1"/>
              <a:t>atm</a:t>
            </a:r>
            <a:endParaRPr lang="en-US" sz="1400" dirty="0"/>
          </a:p>
        </p:txBody>
      </p:sp>
    </p:spTree>
    <p:extLst>
      <p:ext uri="{BB962C8B-B14F-4D97-AF65-F5344CB8AC3E}">
        <p14:creationId xmlns:p14="http://schemas.microsoft.com/office/powerpoint/2010/main" val="21353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4" name="Line 10"/>
          <p:cNvSpPr>
            <a:spLocks noChangeShapeType="1"/>
          </p:cNvSpPr>
          <p:nvPr/>
        </p:nvSpPr>
        <p:spPr bwMode="auto">
          <a:xfrm>
            <a:off x="295276" y="5450152"/>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Line 7"/>
          <p:cNvSpPr>
            <a:spLocks noChangeShapeType="1"/>
          </p:cNvSpPr>
          <p:nvPr/>
        </p:nvSpPr>
        <p:spPr bwMode="auto">
          <a:xfrm>
            <a:off x="304800" y="953961"/>
            <a:ext cx="0" cy="4496191"/>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6" name="Text Box 8"/>
          <p:cNvSpPr txBox="1">
            <a:spLocks noChangeArrowheads="1"/>
          </p:cNvSpPr>
          <p:nvPr/>
        </p:nvSpPr>
        <p:spPr bwMode="auto">
          <a:xfrm>
            <a:off x="328613" y="1928635"/>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7" name="Rectangle 3"/>
          <p:cNvSpPr>
            <a:spLocks noChangeArrowheads="1"/>
          </p:cNvSpPr>
          <p:nvPr/>
        </p:nvSpPr>
        <p:spPr bwMode="auto">
          <a:xfrm>
            <a:off x="319088" y="1332967"/>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15.11</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Partial Pressures When You 	Are Given the Equilibrium Constant and Initial 	Partial Pressures</a:t>
            </a:r>
          </a:p>
        </p:txBody>
      </p:sp>
      <p:sp>
        <p:nvSpPr>
          <p:cNvPr id="25" name="Line 2"/>
          <p:cNvSpPr>
            <a:spLocks noChangeShapeType="1"/>
          </p:cNvSpPr>
          <p:nvPr/>
        </p:nvSpPr>
        <p:spPr bwMode="auto">
          <a:xfrm>
            <a:off x="314325" y="2319943"/>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9"/>
          <p:cNvSpPr>
            <a:spLocks noChangeShapeType="1"/>
          </p:cNvSpPr>
          <p:nvPr/>
        </p:nvSpPr>
        <p:spPr bwMode="auto">
          <a:xfrm>
            <a:off x="304800" y="973011"/>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7" name="TextBox 26"/>
          <p:cNvSpPr txBox="1"/>
          <p:nvPr/>
        </p:nvSpPr>
        <p:spPr>
          <a:xfrm>
            <a:off x="328613" y="2333089"/>
            <a:ext cx="3930871" cy="1169551"/>
          </a:xfrm>
          <a:prstGeom prst="rect">
            <a:avLst/>
          </a:prstGeom>
          <a:noFill/>
        </p:spPr>
        <p:txBody>
          <a:bodyPr wrap="square" rtlCol="0">
            <a:spAutoFit/>
          </a:bodyPr>
          <a:lstStyle/>
          <a:p>
            <a:pPr marL="685800" indent="-685800">
              <a:defRPr/>
            </a:pPr>
            <a:r>
              <a:rPr lang="en-US" sz="1400" b="1" dirty="0">
                <a:solidFill>
                  <a:srgbClr val="0094C8"/>
                </a:solidFill>
              </a:rPr>
              <a:t>Step 7</a:t>
            </a:r>
            <a:r>
              <a:rPr lang="en-US" sz="1400" b="1" dirty="0">
                <a:solidFill>
                  <a:srgbClr val="3366FF"/>
                </a:solidFill>
              </a:rPr>
              <a:t>	</a:t>
            </a:r>
            <a:r>
              <a:rPr lang="en-US" sz="1400" dirty="0"/>
              <a:t>Check your answer by substituting the calculated equilibrium partial pressures into the equilibrium expression. The calculated value of </a:t>
            </a:r>
            <a:r>
              <a:rPr lang="en-US" sz="1400" i="1" dirty="0"/>
              <a:t>K</a:t>
            </a:r>
            <a:r>
              <a:rPr lang="en-US" sz="1400" dirty="0"/>
              <a:t> should match the given value of </a:t>
            </a:r>
            <a:r>
              <a:rPr lang="en-US" sz="1400" i="1" dirty="0"/>
              <a:t>K</a:t>
            </a:r>
            <a:r>
              <a:rPr lang="en-US" sz="1400" dirty="0"/>
              <a:t>.</a:t>
            </a: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058" y="2415694"/>
            <a:ext cx="2841917" cy="486117"/>
          </a:xfrm>
          <a:prstGeom prst="rect">
            <a:avLst/>
          </a:prstGeom>
        </p:spPr>
      </p:pic>
      <p:sp>
        <p:nvSpPr>
          <p:cNvPr id="29" name="TextBox 28"/>
          <p:cNvSpPr txBox="1"/>
          <p:nvPr/>
        </p:nvSpPr>
        <p:spPr>
          <a:xfrm>
            <a:off x="5185458" y="3095036"/>
            <a:ext cx="3206188" cy="954107"/>
          </a:xfrm>
          <a:prstGeom prst="rect">
            <a:avLst/>
          </a:prstGeom>
          <a:noFill/>
        </p:spPr>
        <p:txBody>
          <a:bodyPr wrap="square" rtlCol="0">
            <a:spAutoFit/>
          </a:bodyPr>
          <a:lstStyle/>
          <a:p>
            <a:r>
              <a:rPr lang="en-US" sz="1400" dirty="0"/>
              <a:t>Since the calculated value of </a:t>
            </a:r>
            <a:r>
              <a:rPr lang="en-US" sz="1400" i="1" dirty="0" err="1"/>
              <a:t>K</a:t>
            </a:r>
            <a:r>
              <a:rPr lang="en-US" sz="1400" baseline="-25000" dirty="0" err="1"/>
              <a:t>p</a:t>
            </a:r>
            <a:r>
              <a:rPr lang="en-US" sz="1400" dirty="0"/>
              <a:t> matches the given value (within the uncertainty indicated by the significant figures), the answer is valid.</a:t>
            </a:r>
          </a:p>
        </p:txBody>
      </p:sp>
      <p:sp>
        <p:nvSpPr>
          <p:cNvPr id="30" name="TextBox 29"/>
          <p:cNvSpPr txBox="1"/>
          <p:nvPr/>
        </p:nvSpPr>
        <p:spPr>
          <a:xfrm>
            <a:off x="328612" y="4381828"/>
            <a:ext cx="8607044" cy="984885"/>
          </a:xfrm>
          <a:prstGeom prst="rect">
            <a:avLst/>
          </a:prstGeom>
          <a:noFill/>
        </p:spPr>
        <p:txBody>
          <a:bodyPr wrap="square" rtlCol="0">
            <a:spAutoFit/>
          </a:bodyPr>
          <a:lstStyle/>
          <a:p>
            <a:pPr marL="685800" indent="-685800">
              <a:defRPr/>
            </a:pPr>
            <a:r>
              <a:rPr lang="en-US" sz="1600" b="1" dirty="0">
                <a:solidFill>
                  <a:srgbClr val="0094C8"/>
                </a:solidFill>
                <a:latin typeface="Arial" pitchFamily="34" charset="0"/>
                <a:cs typeface="Arial" pitchFamily="34" charset="0"/>
              </a:rPr>
              <a:t>For Practice 15.11</a:t>
            </a:r>
          </a:p>
          <a:p>
            <a:pPr>
              <a:defRPr/>
            </a:pPr>
            <a:r>
              <a:rPr lang="en-US" sz="1400" dirty="0"/>
              <a:t>The reaction between I</a:t>
            </a:r>
            <a:r>
              <a:rPr lang="en-US" sz="1400" baseline="-25000" dirty="0"/>
              <a:t>2</a:t>
            </a:r>
            <a:r>
              <a:rPr lang="en-US" sz="1400" dirty="0"/>
              <a:t> and Cl</a:t>
            </a:r>
            <a:r>
              <a:rPr lang="en-US" sz="1400" baseline="-25000" dirty="0"/>
              <a:t>2</a:t>
            </a:r>
            <a:r>
              <a:rPr lang="en-US" sz="1400" dirty="0"/>
              <a:t> in Example 15.11 is carried out at the same temperature, but with these initial partial pressures: </a:t>
            </a:r>
            <a:r>
              <a:rPr lang="en-US" sz="1400" i="1" dirty="0"/>
              <a:t>P</a:t>
            </a:r>
            <a:r>
              <a:rPr lang="en-US" sz="1400" baseline="-25000" dirty="0"/>
              <a:t>I</a:t>
            </a:r>
            <a:r>
              <a:rPr lang="en-US" sz="1400" baseline="-50000" dirty="0"/>
              <a:t>2</a:t>
            </a:r>
            <a:r>
              <a:rPr lang="en-US" sz="1400" dirty="0"/>
              <a:t> = 0.150 </a:t>
            </a:r>
            <a:r>
              <a:rPr lang="en-US" sz="1400" dirty="0" err="1"/>
              <a:t>atm</a:t>
            </a:r>
            <a:r>
              <a:rPr lang="en-US" sz="1400" dirty="0"/>
              <a:t>, </a:t>
            </a:r>
            <a:r>
              <a:rPr lang="en-US" sz="1400" i="1" dirty="0"/>
              <a:t>P</a:t>
            </a:r>
            <a:r>
              <a:rPr lang="en-US" sz="1400" baseline="-25000" dirty="0"/>
              <a:t>Cl</a:t>
            </a:r>
            <a:r>
              <a:rPr lang="en-US" sz="1400" baseline="-50000" dirty="0"/>
              <a:t>2</a:t>
            </a:r>
            <a:r>
              <a:rPr lang="en-US" sz="1400" dirty="0"/>
              <a:t> = 0.150 </a:t>
            </a:r>
            <a:r>
              <a:rPr lang="en-US" sz="1400" dirty="0" err="1"/>
              <a:t>atm</a:t>
            </a:r>
            <a:r>
              <a:rPr lang="en-US" sz="1400" dirty="0"/>
              <a:t>, </a:t>
            </a:r>
            <a:r>
              <a:rPr lang="en-US" sz="1400" dirty="0" err="1"/>
              <a:t>P</a:t>
            </a:r>
            <a:r>
              <a:rPr lang="en-US" sz="1400" baseline="-25000" dirty="0" err="1"/>
              <a:t>ICl</a:t>
            </a:r>
            <a:r>
              <a:rPr lang="en-US" sz="1400" dirty="0"/>
              <a:t> = 0.00 atm. Find the equilibrium partial pressures of all three substances.</a:t>
            </a:r>
          </a:p>
        </p:txBody>
      </p:sp>
    </p:spTree>
    <p:extLst>
      <p:ext uri="{BB962C8B-B14F-4D97-AF65-F5344CB8AC3E}">
        <p14:creationId xmlns:p14="http://schemas.microsoft.com/office/powerpoint/2010/main" val="419862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Χρήση προσεγγίσεων για την απλοποίηση των μαθηματικών: Κανόνας 5%</a:t>
            </a:r>
            <a:endParaRPr lang="en-US" dirty="0">
              <a:solidFill>
                <a:srgbClr val="0070C0"/>
              </a:solidFill>
              <a:ea typeface="ヒラギノ角ゴ Pro W3" pitchFamily="127" charset="-128"/>
              <a:cs typeface="Arial" pitchFamily="34" charset="0"/>
            </a:endParaRPr>
          </a:p>
        </p:txBody>
      </p:sp>
      <p:grpSp>
        <p:nvGrpSpPr>
          <p:cNvPr id="4" name="Group 8"/>
          <p:cNvGrpSpPr>
            <a:grpSpLocks/>
          </p:cNvGrpSpPr>
          <p:nvPr/>
        </p:nvGrpSpPr>
        <p:grpSpPr bwMode="auto">
          <a:xfrm>
            <a:off x="2426067" y="4213782"/>
            <a:ext cx="4425950" cy="952107"/>
            <a:chOff x="2014239" y="2991057"/>
            <a:chExt cx="4428399" cy="802638"/>
          </a:xfrm>
        </p:grpSpPr>
        <p:sp>
          <p:nvSpPr>
            <p:cNvPr id="5" name="TextBox 2"/>
            <p:cNvSpPr txBox="1">
              <a:spLocks noChangeArrowheads="1"/>
            </p:cNvSpPr>
            <p:nvPr/>
          </p:nvSpPr>
          <p:spPr bwMode="auto">
            <a:xfrm>
              <a:off x="4683290" y="3163008"/>
              <a:ext cx="1759348"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b="1">
                  <a:solidFill>
                    <a:srgbClr val="3333CC"/>
                  </a:solidFill>
                </a:rPr>
                <a:t>× 100 &lt; 5%</a:t>
              </a:r>
            </a:p>
          </p:txBody>
        </p:sp>
        <p:sp>
          <p:nvSpPr>
            <p:cNvPr id="6" name="TextBox 6"/>
            <p:cNvSpPr txBox="1">
              <a:spLocks noChangeArrowheads="1"/>
            </p:cNvSpPr>
            <p:nvPr/>
          </p:nvSpPr>
          <p:spPr bwMode="auto">
            <a:xfrm>
              <a:off x="2362196" y="2991057"/>
              <a:ext cx="1922904"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2000" b="1">
                  <a:solidFill>
                    <a:srgbClr val="3333CC"/>
                  </a:solidFill>
                </a:rPr>
                <a:t>approximate </a:t>
              </a:r>
              <a:r>
                <a:rPr lang="en-US" altLang="en-US" sz="2000" b="1" i="1">
                  <a:solidFill>
                    <a:srgbClr val="3333CC"/>
                  </a:solidFill>
                </a:rPr>
                <a:t>x</a:t>
              </a:r>
              <a:endParaRPr lang="en-US" altLang="en-US" sz="2000" b="1" i="1" baseline="30000">
                <a:solidFill>
                  <a:srgbClr val="3333CC"/>
                </a:solidFill>
              </a:endParaRPr>
            </a:p>
          </p:txBody>
        </p:sp>
        <p:sp>
          <p:nvSpPr>
            <p:cNvPr id="7" name="TextBox 7"/>
            <p:cNvSpPr txBox="1">
              <a:spLocks noChangeArrowheads="1"/>
            </p:cNvSpPr>
            <p:nvPr/>
          </p:nvSpPr>
          <p:spPr bwMode="auto">
            <a:xfrm>
              <a:off x="2014239" y="3393843"/>
              <a:ext cx="2618818" cy="39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a:r>
                <a:rPr lang="en-US" altLang="en-US" sz="2000" b="1">
                  <a:solidFill>
                    <a:srgbClr val="3333CC"/>
                  </a:solidFill>
                </a:rPr>
                <a:t>initial concentration</a:t>
              </a:r>
              <a:endParaRPr lang="en-US" altLang="en-US" sz="2000" b="1" i="1" baseline="30000">
                <a:solidFill>
                  <a:srgbClr val="3333CC"/>
                </a:solidFill>
              </a:endParaRPr>
            </a:p>
          </p:txBody>
        </p:sp>
        <p:cxnSp>
          <p:nvCxnSpPr>
            <p:cNvPr id="8" name="Straight Connector 5"/>
            <p:cNvCxnSpPr>
              <a:cxnSpLocks noChangeShapeType="1"/>
            </p:cNvCxnSpPr>
            <p:nvPr/>
          </p:nvCxnSpPr>
          <p:spPr bwMode="auto">
            <a:xfrm>
              <a:off x="2014244" y="3393841"/>
              <a:ext cx="2618818" cy="0"/>
            </a:xfrm>
            <a:prstGeom prst="line">
              <a:avLst/>
            </a:prstGeom>
            <a:noFill/>
            <a:ln w="31750" algn="ctr">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Content Placeholder 8"/>
          <p:cNvSpPr>
            <a:spLocks noGrp="1"/>
          </p:cNvSpPr>
          <p:nvPr>
            <p:ph idx="1"/>
          </p:nvPr>
        </p:nvSpPr>
        <p:spPr>
          <a:xfrm>
            <a:off x="341679" y="1117967"/>
            <a:ext cx="8509000" cy="2923877"/>
          </a:xfrm>
        </p:spPr>
        <p:txBody>
          <a:bodyPr/>
          <a:lstStyle/>
          <a:p>
            <a:pPr marL="457200" lvl="1" indent="0">
              <a:buFontTx/>
              <a:buNone/>
              <a:tabLst>
                <a:tab pos="742950" algn="l"/>
              </a:tabLst>
              <a:defRPr/>
            </a:pPr>
            <a:r>
              <a:rPr lang="el-GR" sz="2000" dirty="0"/>
              <a:t>Όταν η σταθερά ισορροπίας είναι πολύ μικρή, η θέση ισορροπίας ευνοεί τα αντιδρώντα. Για σχετικά μεγάλες αρχικές συγκεντρώσεις αντιδρώντων, η συγκέντρωση των αντιδρώντων δεν θα μεταβληθεί σημαντικά όταν φτάσει σε ισορροπία.</a:t>
            </a:r>
          </a:p>
          <a:p>
            <a:pPr marL="457200" lvl="1" indent="0">
              <a:buFontTx/>
              <a:buNone/>
              <a:tabLst>
                <a:tab pos="742950" algn="l"/>
              </a:tabLst>
              <a:defRPr/>
            </a:pPr>
            <a:r>
              <a:rPr lang="el-GR" sz="2000" dirty="0"/>
              <a:t>Υποθέτοντας ότι η αντίδραση προχωράει προς τα εμπρός, τότε</a:t>
            </a:r>
            <a:r>
              <a:rPr lang="en-US" sz="2000" b="1" dirty="0"/>
              <a:t>	[X]</a:t>
            </a:r>
            <a:r>
              <a:rPr lang="en-US" sz="2000" b="1" baseline="-25000" dirty="0"/>
              <a:t>equilibrium</a:t>
            </a:r>
            <a:r>
              <a:rPr lang="en-US" sz="2000" b="1" dirty="0"/>
              <a:t> = ([X]</a:t>
            </a:r>
            <a:r>
              <a:rPr lang="en-US" sz="2000" b="1" baseline="-25000" dirty="0"/>
              <a:t>initial</a:t>
            </a:r>
            <a:r>
              <a:rPr lang="en-US" sz="2000" b="1" dirty="0"/>
              <a:t> – </a:t>
            </a:r>
            <a:r>
              <a:rPr lang="en-US" sz="2000" b="1" i="1" dirty="0"/>
              <a:t>ax</a:t>
            </a:r>
            <a:r>
              <a:rPr lang="en-US" sz="2000" b="1" dirty="0"/>
              <a:t>) ≈ [X]</a:t>
            </a:r>
            <a:r>
              <a:rPr lang="en-US" sz="2000" b="1" baseline="-25000" dirty="0"/>
              <a:t>initial</a:t>
            </a:r>
            <a:endParaRPr lang="el-GR" sz="2000" b="1" baseline="-25000" dirty="0"/>
          </a:p>
          <a:p>
            <a:pPr marL="457200" lvl="1" indent="0">
              <a:buFontTx/>
              <a:buNone/>
              <a:tabLst>
                <a:tab pos="742950" algn="l"/>
              </a:tabLst>
              <a:defRPr/>
            </a:pPr>
            <a:endParaRPr lang="en-US" sz="2000" b="1" baseline="-25000" dirty="0"/>
          </a:p>
          <a:p>
            <a:pPr lvl="1">
              <a:defRPr/>
            </a:pPr>
            <a:r>
              <a:rPr lang="el-GR" sz="2000" dirty="0"/>
              <a:t>Εάν η προσεγγιστική τιμή του x είναι μικρότερη από το 5% της αρχικής συγκέντρωσης, η προσέγγιση είναι έγκυρη.</a:t>
            </a:r>
            <a:endParaRPr lang="en-US" sz="2000" dirty="0"/>
          </a:p>
        </p:txBody>
      </p:sp>
    </p:spTree>
    <p:extLst>
      <p:ext uri="{BB962C8B-B14F-4D97-AF65-F5344CB8AC3E}">
        <p14:creationId xmlns:p14="http://schemas.microsoft.com/office/powerpoint/2010/main" val="2736703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2322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sz="2800" dirty="0">
              <a:solidFill>
                <a:srgbClr val="0070C0"/>
              </a:solidFill>
              <a:ea typeface="ヒラギノ角ゴ Pro W3" pitchFamily="127" charset="-128"/>
              <a:cs typeface="Arial" pitchFamily="34" charset="0"/>
            </a:endParaRPr>
          </a:p>
        </p:txBody>
      </p:sp>
      <p:sp>
        <p:nvSpPr>
          <p:cNvPr id="5" name="Text Box 5"/>
          <p:cNvSpPr txBox="1">
            <a:spLocks noChangeArrowheads="1"/>
          </p:cNvSpPr>
          <p:nvPr/>
        </p:nvSpPr>
        <p:spPr bwMode="auto">
          <a:xfrm>
            <a:off x="325438" y="3310167"/>
            <a:ext cx="8725965" cy="78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4763" indent="-4763">
              <a:defRPr sz="1600">
                <a:solidFill>
                  <a:schemeClr val="tx1"/>
                </a:solidFill>
                <a:latin typeface="Times New Roman" pitchFamily="18" charset="0"/>
                <a:ea typeface="ＭＳ Ｐゴシック" pitchFamily="34" charset="-128"/>
              </a:defRPr>
            </a:lvl1pPr>
            <a:lvl2pPr marL="742950" indent="-285750">
              <a:defRPr sz="1600">
                <a:solidFill>
                  <a:schemeClr val="tx1"/>
                </a:solidFill>
                <a:latin typeface="Times New Roman" pitchFamily="18" charset="0"/>
                <a:ea typeface="ＭＳ Ｐゴシック" pitchFamily="34" charset="-128"/>
              </a:defRPr>
            </a:lvl2pPr>
            <a:lvl3pPr marL="1143000" indent="-228600">
              <a:defRPr sz="1600">
                <a:solidFill>
                  <a:schemeClr val="tx1"/>
                </a:solidFill>
                <a:latin typeface="Times New Roman" pitchFamily="18" charset="0"/>
                <a:ea typeface="ＭＳ Ｐゴシック" pitchFamily="34" charset="-128"/>
              </a:defRPr>
            </a:lvl3pPr>
            <a:lvl4pPr marL="1600200" indent="-228600">
              <a:defRPr sz="1600">
                <a:solidFill>
                  <a:schemeClr val="tx1"/>
                </a:solidFill>
                <a:latin typeface="Times New Roman" pitchFamily="18" charset="0"/>
                <a:ea typeface="ＭＳ Ｐゴシック" pitchFamily="34" charset="-128"/>
              </a:defRPr>
            </a:lvl4pPr>
            <a:lvl5pPr marL="2057400" indent="-228600">
              <a:defRPr sz="16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1600">
                <a:solidFill>
                  <a:schemeClr val="tx1"/>
                </a:solidFill>
                <a:latin typeface="Times New Roman" pitchFamily="18" charset="0"/>
                <a:ea typeface="ＭＳ Ｐゴシック" pitchFamily="34" charset="-128"/>
              </a:defRPr>
            </a:lvl9pPr>
          </a:lstStyle>
          <a:p>
            <a:pPr>
              <a:spcBef>
                <a:spcPct val="50000"/>
              </a:spcBef>
              <a:defRPr/>
            </a:pPr>
            <a:r>
              <a:rPr lang="en-US" b="1" dirty="0">
                <a:solidFill>
                  <a:srgbClr val="0094C8"/>
                </a:solidFill>
                <a:latin typeface="Arial" pitchFamily="34" charset="0"/>
              </a:rPr>
              <a:t>Procedure For…</a:t>
            </a:r>
            <a:endParaRPr lang="en-US" dirty="0">
              <a:solidFill>
                <a:srgbClr val="0094C8"/>
              </a:solidFill>
              <a:latin typeface="Arial" pitchFamily="34" charset="0"/>
            </a:endParaRPr>
          </a:p>
          <a:p>
            <a:pPr>
              <a:defRPr/>
            </a:pPr>
            <a:r>
              <a:rPr lang="en-US" sz="1400" b="1" dirty="0">
                <a:solidFill>
                  <a:srgbClr val="000000"/>
                </a:solidFill>
              </a:rPr>
              <a:t>Finding Equilibrium Concentrations from Initial Concentrations in Cases with a Small Equilibrium Constant</a:t>
            </a:r>
          </a:p>
          <a:p>
            <a:pPr>
              <a:defRPr/>
            </a:pPr>
            <a:r>
              <a:rPr lang="en-US" sz="1400" dirty="0">
                <a:solidFill>
                  <a:srgbClr val="000000"/>
                </a:solidFill>
              </a:rPr>
              <a:t>To solve these types of problems, follow the given procedure.</a:t>
            </a:r>
          </a:p>
        </p:txBody>
      </p:sp>
      <p:sp>
        <p:nvSpPr>
          <p:cNvPr id="6" name="Line 10"/>
          <p:cNvSpPr>
            <a:spLocks noChangeShapeType="1"/>
          </p:cNvSpPr>
          <p:nvPr/>
        </p:nvSpPr>
        <p:spPr bwMode="auto">
          <a:xfrm>
            <a:off x="295276" y="6446712"/>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7" name="Line 7"/>
          <p:cNvSpPr>
            <a:spLocks noChangeShapeType="1"/>
          </p:cNvSpPr>
          <p:nvPr/>
        </p:nvSpPr>
        <p:spPr bwMode="auto">
          <a:xfrm>
            <a:off x="304800" y="860176"/>
            <a:ext cx="0" cy="5586536"/>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8" name="Text Box 8"/>
          <p:cNvSpPr txBox="1">
            <a:spLocks noChangeArrowheads="1"/>
          </p:cNvSpPr>
          <p:nvPr/>
        </p:nvSpPr>
        <p:spPr bwMode="auto">
          <a:xfrm>
            <a:off x="328613" y="1846452"/>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Consider the reaction for the decomposition of hydrogen disulfide:</a:t>
            </a:r>
          </a:p>
          <a:p>
            <a:endParaRPr lang="en-US" sz="1400" dirty="0"/>
          </a:p>
          <a:p>
            <a:pPr marL="1377950"/>
            <a:r>
              <a:rPr lang="en-US" sz="1400" dirty="0"/>
              <a:t>2 H</a:t>
            </a:r>
            <a:r>
              <a:rPr lang="en-US" sz="1400" baseline="-25000" dirty="0"/>
              <a:t>2</a:t>
            </a:r>
            <a:r>
              <a:rPr lang="en-US" sz="1400" dirty="0"/>
              <a:t>S(</a:t>
            </a:r>
            <a:r>
              <a:rPr lang="en-US" sz="1400" i="1" dirty="0"/>
              <a:t>g</a:t>
            </a:r>
            <a:r>
              <a:rPr lang="en-US" sz="1400" dirty="0"/>
              <a:t>)          2 H</a:t>
            </a:r>
            <a:r>
              <a:rPr lang="en-US" sz="1400" baseline="-25000" dirty="0"/>
              <a:t>2</a:t>
            </a:r>
            <a:r>
              <a:rPr lang="en-US" sz="1400" dirty="0"/>
              <a:t>(</a:t>
            </a:r>
            <a:r>
              <a:rPr lang="en-US" sz="1400" i="1" dirty="0"/>
              <a:t>g</a:t>
            </a:r>
            <a:r>
              <a:rPr lang="en-US" sz="1400" dirty="0"/>
              <a:t>) + S</a:t>
            </a:r>
            <a:r>
              <a:rPr lang="en-US" sz="1400" baseline="-25000" dirty="0"/>
              <a:t>2</a:t>
            </a:r>
            <a:r>
              <a:rPr lang="en-US" sz="1400" dirty="0"/>
              <a:t>(</a:t>
            </a:r>
            <a:r>
              <a:rPr lang="en-US" sz="1400" i="1" dirty="0"/>
              <a:t>g</a:t>
            </a:r>
            <a:r>
              <a:rPr lang="en-US" sz="1400" dirty="0"/>
              <a:t>)		</a:t>
            </a:r>
            <a:r>
              <a:rPr lang="en-US" sz="1400" i="1" dirty="0"/>
              <a:t> </a:t>
            </a:r>
            <a:r>
              <a:rPr lang="en-US" sz="1400" i="1" dirty="0" err="1"/>
              <a:t>K</a:t>
            </a:r>
            <a:r>
              <a:rPr lang="en-US" sz="1400" baseline="-25000" dirty="0" err="1"/>
              <a:t>c</a:t>
            </a:r>
            <a:r>
              <a:rPr lang="en-US" sz="1400" dirty="0"/>
              <a:t> = 1.67 × 10</a:t>
            </a:r>
            <a:r>
              <a:rPr lang="en-US" sz="1400" baseline="30000" dirty="0"/>
              <a:t>–7</a:t>
            </a:r>
            <a:r>
              <a:rPr lang="en-US" sz="1400" dirty="0"/>
              <a:t> at 800 </a:t>
            </a:r>
            <a:r>
              <a:rPr lang="en-US" sz="1400" dirty="0">
                <a:latin typeface="Arial"/>
                <a:ea typeface="Calibri"/>
              </a:rPr>
              <a:t>°</a:t>
            </a:r>
            <a:r>
              <a:rPr lang="en-US" sz="1400" dirty="0"/>
              <a:t>C</a:t>
            </a:r>
          </a:p>
          <a:p>
            <a:endParaRPr lang="en-US" sz="1400" dirty="0"/>
          </a:p>
          <a:p>
            <a:r>
              <a:rPr lang="en-US" sz="1400" dirty="0"/>
              <a:t>A 0.500-L reaction vessel initially contains 0.0125 </a:t>
            </a:r>
            <a:r>
              <a:rPr lang="en-US" sz="1400" dirty="0" err="1"/>
              <a:t>mol</a:t>
            </a:r>
            <a:r>
              <a:rPr lang="en-US" sz="1400" dirty="0"/>
              <a:t> of H</a:t>
            </a:r>
            <a:r>
              <a:rPr lang="en-US" sz="1400" baseline="-25000" dirty="0"/>
              <a:t>2</a:t>
            </a:r>
            <a:r>
              <a:rPr lang="en-US" sz="1400" dirty="0"/>
              <a:t>S at 800 </a:t>
            </a:r>
            <a:r>
              <a:rPr lang="en-US" sz="1400" dirty="0">
                <a:latin typeface="Arial"/>
                <a:ea typeface="Calibri"/>
              </a:rPr>
              <a:t>°</a:t>
            </a:r>
            <a:r>
              <a:rPr lang="en-US" sz="1400" dirty="0"/>
              <a:t>C. Find the equilibrium concentrations of H</a:t>
            </a:r>
            <a:r>
              <a:rPr lang="en-US" sz="1400" baseline="-25000" dirty="0"/>
              <a:t>2</a:t>
            </a:r>
            <a:r>
              <a:rPr lang="en-US" sz="1400" dirty="0"/>
              <a:t> and S</a:t>
            </a:r>
            <a:r>
              <a:rPr lang="en-US" sz="1400" baseline="-25000" dirty="0"/>
              <a:t>2</a:t>
            </a:r>
            <a:r>
              <a:rPr lang="en-US" sz="1400" dirty="0"/>
              <a:t>.</a:t>
            </a:r>
            <a:endParaRPr lang="en-US" sz="1400" baseline="-25000" dirty="0"/>
          </a:p>
        </p:txBody>
      </p:sp>
      <p:sp>
        <p:nvSpPr>
          <p:cNvPr id="10" name="Rectangle 3"/>
          <p:cNvSpPr>
            <a:spLocks noChangeArrowheads="1"/>
          </p:cNvSpPr>
          <p:nvPr/>
        </p:nvSpPr>
        <p:spPr bwMode="auto">
          <a:xfrm>
            <a:off x="319088" y="1240172"/>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in Cases with a Small Equilibrium 	Constant</a:t>
            </a:r>
          </a:p>
        </p:txBody>
      </p:sp>
      <p:sp>
        <p:nvSpPr>
          <p:cNvPr id="11" name="Line 2"/>
          <p:cNvSpPr>
            <a:spLocks noChangeShapeType="1"/>
          </p:cNvSpPr>
          <p:nvPr/>
        </p:nvSpPr>
        <p:spPr bwMode="auto">
          <a:xfrm>
            <a:off x="314325" y="3310167"/>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9"/>
          <p:cNvSpPr>
            <a:spLocks noChangeShapeType="1"/>
          </p:cNvSpPr>
          <p:nvPr/>
        </p:nvSpPr>
        <p:spPr bwMode="auto">
          <a:xfrm>
            <a:off x="304800" y="879227"/>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3" name="TextBox 12"/>
          <p:cNvSpPr txBox="1"/>
          <p:nvPr/>
        </p:nvSpPr>
        <p:spPr>
          <a:xfrm>
            <a:off x="328614" y="4183257"/>
            <a:ext cx="3757250" cy="1846659"/>
          </a:xfrm>
          <a:prstGeom prst="rect">
            <a:avLst/>
          </a:prstGeom>
          <a:noFill/>
        </p:spPr>
        <p:txBody>
          <a:bodyPr wrap="square" rtlCol="0">
            <a:spAutoFit/>
          </a:bodyPr>
          <a:lstStyle/>
          <a:p>
            <a:pPr>
              <a:defRPr/>
            </a:pPr>
            <a:r>
              <a:rPr lang="en-US" sz="1600" b="1" dirty="0">
                <a:solidFill>
                  <a:srgbClr val="0094C8"/>
                </a:solidFill>
                <a:latin typeface="Arial" pitchFamily="34" charset="0"/>
              </a:rPr>
              <a:t>Solution</a:t>
            </a:r>
          </a:p>
          <a:p>
            <a:pPr marL="685800" indent="-685800">
              <a:defRPr/>
            </a:pPr>
            <a:r>
              <a:rPr lang="en-US" sz="1400" b="1" dirty="0">
                <a:solidFill>
                  <a:srgbClr val="0094C8"/>
                </a:solidFill>
              </a:rPr>
              <a:t>Step 1</a:t>
            </a:r>
            <a:r>
              <a:rPr lang="en-US" sz="1400" b="1" dirty="0">
                <a:solidFill>
                  <a:srgbClr val="3366FF"/>
                </a:solidFill>
              </a:rPr>
              <a:t>	</a:t>
            </a:r>
            <a:r>
              <a:rPr lang="en-US" sz="1400" dirty="0"/>
              <a:t>Using the balanced equation as a guide, prepare a table showing the known initial concentrations of the reactants and products. (In these examples, you must first calculate the concentration of H</a:t>
            </a:r>
            <a:r>
              <a:rPr lang="en-US" sz="1400" baseline="-25000" dirty="0"/>
              <a:t>2</a:t>
            </a:r>
            <a:r>
              <a:rPr lang="en-US" sz="1400" dirty="0"/>
              <a:t>S from the given number of moles and volume.)</a:t>
            </a:r>
          </a:p>
        </p:txBody>
      </p:sp>
      <p:pic>
        <p:nvPicPr>
          <p:cNvPr id="14" name="Picture 13" descr="15_4double arr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661" y="2379304"/>
            <a:ext cx="357124" cy="117475"/>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3529"/>
          <a:stretch/>
        </p:blipFill>
        <p:spPr>
          <a:xfrm>
            <a:off x="4965541" y="4923216"/>
            <a:ext cx="3044140" cy="1638254"/>
          </a:xfrm>
          <a:prstGeom prst="rect">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r="12639" b="41097"/>
          <a:stretch/>
        </p:blipFill>
        <p:spPr>
          <a:xfrm>
            <a:off x="4965541" y="4398815"/>
            <a:ext cx="2511705" cy="397078"/>
          </a:xfrm>
          <a:prstGeom prst="rect">
            <a:avLst/>
          </a:prstGeom>
        </p:spPr>
      </p:pic>
    </p:spTree>
    <p:extLst>
      <p:ext uri="{BB962C8B-B14F-4D97-AF65-F5344CB8AC3E}">
        <p14:creationId xmlns:p14="http://schemas.microsoft.com/office/powerpoint/2010/main" val="21981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2322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sz="2800" dirty="0">
              <a:solidFill>
                <a:srgbClr val="0070C0"/>
              </a:solidFill>
              <a:ea typeface="ヒラギノ角ゴ Pro W3" pitchFamily="127" charset="-128"/>
              <a:cs typeface="Arial" pitchFamily="34" charset="0"/>
            </a:endParaRPr>
          </a:p>
        </p:txBody>
      </p:sp>
      <p:sp>
        <p:nvSpPr>
          <p:cNvPr id="17" name="Line 10"/>
          <p:cNvSpPr>
            <a:spLocks noChangeShapeType="1"/>
          </p:cNvSpPr>
          <p:nvPr/>
        </p:nvSpPr>
        <p:spPr bwMode="auto">
          <a:xfrm>
            <a:off x="295276" y="6423265"/>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8" name="Line 7"/>
          <p:cNvSpPr>
            <a:spLocks noChangeShapeType="1"/>
          </p:cNvSpPr>
          <p:nvPr/>
        </p:nvSpPr>
        <p:spPr bwMode="auto">
          <a:xfrm>
            <a:off x="304800" y="860176"/>
            <a:ext cx="0" cy="5563089"/>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9" name="Text Box 8"/>
          <p:cNvSpPr txBox="1">
            <a:spLocks noChangeArrowheads="1"/>
          </p:cNvSpPr>
          <p:nvPr/>
        </p:nvSpPr>
        <p:spPr bwMode="auto">
          <a:xfrm>
            <a:off x="328613" y="1846452"/>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20" name="Rectangle 3"/>
          <p:cNvSpPr>
            <a:spLocks noChangeArrowheads="1"/>
          </p:cNvSpPr>
          <p:nvPr/>
        </p:nvSpPr>
        <p:spPr bwMode="auto">
          <a:xfrm>
            <a:off x="319088" y="1240172"/>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in Cases with a Small Equilibrium 	Constant</a:t>
            </a:r>
          </a:p>
        </p:txBody>
      </p:sp>
      <p:sp>
        <p:nvSpPr>
          <p:cNvPr id="21" name="Line 2"/>
          <p:cNvSpPr>
            <a:spLocks noChangeShapeType="1"/>
          </p:cNvSpPr>
          <p:nvPr/>
        </p:nvSpPr>
        <p:spPr bwMode="auto">
          <a:xfrm>
            <a:off x="314325" y="22157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9"/>
          <p:cNvSpPr>
            <a:spLocks noChangeShapeType="1"/>
          </p:cNvSpPr>
          <p:nvPr/>
        </p:nvSpPr>
        <p:spPr bwMode="auto">
          <a:xfrm>
            <a:off x="304800" y="879227"/>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3" name="TextBox 22"/>
          <p:cNvSpPr txBox="1"/>
          <p:nvPr/>
        </p:nvSpPr>
        <p:spPr>
          <a:xfrm>
            <a:off x="328614" y="2227344"/>
            <a:ext cx="3942444" cy="3754874"/>
          </a:xfrm>
          <a:prstGeom prst="rect">
            <a:avLst/>
          </a:prstGeom>
          <a:noFill/>
        </p:spPr>
        <p:txBody>
          <a:bodyPr wrap="square" rtlCol="0">
            <a:spAutoFit/>
          </a:bodyPr>
          <a:lstStyle/>
          <a:p>
            <a:pPr marL="685800" indent="-685800">
              <a:defRPr/>
            </a:pPr>
            <a:r>
              <a:rPr lang="en-US" sz="1400" b="1" dirty="0">
                <a:solidFill>
                  <a:srgbClr val="0094C8"/>
                </a:solidFill>
              </a:rPr>
              <a:t>Step 2</a:t>
            </a:r>
            <a:r>
              <a:rPr lang="en-US" sz="1400" b="1" dirty="0">
                <a:solidFill>
                  <a:srgbClr val="3366FF"/>
                </a:solidFill>
              </a:rPr>
              <a:t>	</a:t>
            </a:r>
            <a:r>
              <a:rPr lang="en-US" sz="1400" dirty="0"/>
              <a:t>Use the initial concentrations to calculate the reaction quotient (</a:t>
            </a:r>
            <a:r>
              <a:rPr lang="en-US" sz="1400" i="1" dirty="0"/>
              <a:t>Q</a:t>
            </a:r>
            <a:r>
              <a:rPr lang="en-US" sz="1400" dirty="0"/>
              <a:t>). Compare </a:t>
            </a:r>
            <a:r>
              <a:rPr lang="en-US" sz="1400" i="1" dirty="0"/>
              <a:t>Q</a:t>
            </a:r>
            <a:r>
              <a:rPr lang="en-US" sz="1400" dirty="0"/>
              <a:t> to </a:t>
            </a:r>
            <a:r>
              <a:rPr lang="en-US" sz="1400" i="1" dirty="0"/>
              <a:t>K</a:t>
            </a:r>
            <a:r>
              <a:rPr lang="en-US" sz="1400" dirty="0"/>
              <a:t> to predict the direction  in which the reaction will proceed.</a:t>
            </a:r>
          </a:p>
          <a:p>
            <a:pPr marL="685800" indent="-685800">
              <a:defRPr/>
            </a:pPr>
            <a:endParaRPr lang="en-US" sz="1400" dirty="0"/>
          </a:p>
          <a:p>
            <a:pPr marL="685800" indent="-685800">
              <a:defRPr/>
            </a:pPr>
            <a:r>
              <a:rPr lang="en-US" sz="1400" b="1" dirty="0">
                <a:solidFill>
                  <a:srgbClr val="0094C8"/>
                </a:solidFill>
              </a:rPr>
              <a:t>Step 3</a:t>
            </a:r>
            <a:r>
              <a:rPr lang="en-US" sz="1400" b="1" dirty="0">
                <a:solidFill>
                  <a:srgbClr val="3366FF"/>
                </a:solidFill>
              </a:rPr>
              <a:t>	</a:t>
            </a:r>
            <a:r>
              <a:rPr lang="en-US" sz="1400" dirty="0"/>
              <a:t>Represent the change in the concentration of one of the reactants or products with the variable </a:t>
            </a:r>
            <a:r>
              <a:rPr lang="en-US" sz="1400" i="1" dirty="0"/>
              <a:t>x</a:t>
            </a:r>
            <a:r>
              <a:rPr lang="en-US" sz="1400" dirty="0"/>
              <a:t>. Define the changes in the concentrations of the other reactants or products with respect to</a:t>
            </a:r>
            <a:r>
              <a:rPr lang="en-US" sz="1400" i="1" dirty="0"/>
              <a:t> x</a:t>
            </a:r>
            <a:r>
              <a:rPr lang="en-US" sz="1400" dirty="0"/>
              <a:t>.</a:t>
            </a:r>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4</a:t>
            </a:r>
            <a:r>
              <a:rPr lang="en-US" sz="1400" b="1" dirty="0">
                <a:solidFill>
                  <a:srgbClr val="3366FF"/>
                </a:solidFill>
              </a:rPr>
              <a:t>	</a:t>
            </a:r>
            <a:r>
              <a:rPr lang="en-US" sz="1400" dirty="0"/>
              <a:t>Sum each column for each reactant and product to determine the equilibrium concentrations in terms of the initial concentrations and the variable </a:t>
            </a:r>
            <a:r>
              <a:rPr lang="en-US" sz="1400" i="1" dirty="0"/>
              <a:t>x</a:t>
            </a:r>
            <a:r>
              <a:rPr lang="en-US" sz="1400" dirty="0"/>
              <a:t>.</a:t>
            </a:r>
          </a:p>
        </p:txBody>
      </p:sp>
      <p:sp>
        <p:nvSpPr>
          <p:cNvPr id="24" name="TextBox 23"/>
          <p:cNvSpPr txBox="1"/>
          <p:nvPr/>
        </p:nvSpPr>
        <p:spPr>
          <a:xfrm>
            <a:off x="4826643" y="2229703"/>
            <a:ext cx="3634328" cy="523220"/>
          </a:xfrm>
          <a:prstGeom prst="rect">
            <a:avLst/>
          </a:prstGeom>
          <a:noFill/>
        </p:spPr>
        <p:txBody>
          <a:bodyPr wrap="none" rtlCol="0">
            <a:spAutoFit/>
          </a:bodyPr>
          <a:lstStyle/>
          <a:p>
            <a:r>
              <a:rPr lang="en-US" sz="1400" dirty="0"/>
              <a:t>By inspection, </a:t>
            </a:r>
            <a:r>
              <a:rPr lang="en-US" sz="1400" i="1" dirty="0"/>
              <a:t>Q</a:t>
            </a:r>
            <a:r>
              <a:rPr lang="en-US" sz="1400" baseline="-25000" dirty="0"/>
              <a:t>c</a:t>
            </a:r>
            <a:r>
              <a:rPr lang="en-US" sz="1400" dirty="0"/>
              <a:t> = 0; the reaction will proceed</a:t>
            </a:r>
          </a:p>
          <a:p>
            <a:r>
              <a:rPr lang="en-US" sz="1400" dirty="0"/>
              <a:t>to the right.</a:t>
            </a:r>
          </a:p>
        </p:txBody>
      </p:sp>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b="2954"/>
          <a:stretch/>
        </p:blipFill>
        <p:spPr>
          <a:xfrm>
            <a:off x="4930423" y="3336613"/>
            <a:ext cx="2847764" cy="1533819"/>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3760"/>
          <a:stretch/>
        </p:blipFill>
        <p:spPr>
          <a:xfrm>
            <a:off x="4930423" y="5105474"/>
            <a:ext cx="3072384" cy="1482655"/>
          </a:xfrm>
          <a:prstGeom prst="rect">
            <a:avLst/>
          </a:prstGeom>
        </p:spPr>
      </p:pic>
    </p:spTree>
    <p:extLst>
      <p:ext uri="{BB962C8B-B14F-4D97-AF65-F5344CB8AC3E}">
        <p14:creationId xmlns:p14="http://schemas.microsoft.com/office/powerpoint/2010/main" val="230062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0"/>
          <p:cNvSpPr>
            <a:spLocks noChangeShapeType="1"/>
          </p:cNvSpPr>
          <p:nvPr/>
        </p:nvSpPr>
        <p:spPr bwMode="auto">
          <a:xfrm>
            <a:off x="295276" y="6016943"/>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Line 7"/>
          <p:cNvSpPr>
            <a:spLocks noChangeShapeType="1"/>
          </p:cNvSpPr>
          <p:nvPr/>
        </p:nvSpPr>
        <p:spPr bwMode="auto">
          <a:xfrm>
            <a:off x="304800" y="860176"/>
            <a:ext cx="0" cy="515676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Text Box 8"/>
          <p:cNvSpPr txBox="1">
            <a:spLocks noChangeArrowheads="1"/>
          </p:cNvSpPr>
          <p:nvPr/>
        </p:nvSpPr>
        <p:spPr bwMode="auto">
          <a:xfrm>
            <a:off x="328613" y="1846452"/>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6" name="Rectangle 3"/>
          <p:cNvSpPr>
            <a:spLocks noChangeArrowheads="1"/>
          </p:cNvSpPr>
          <p:nvPr/>
        </p:nvSpPr>
        <p:spPr bwMode="auto">
          <a:xfrm>
            <a:off x="319088" y="1240172"/>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in Cases with a Small Equilibrium 	Constant</a:t>
            </a:r>
          </a:p>
        </p:txBody>
      </p:sp>
      <p:sp>
        <p:nvSpPr>
          <p:cNvPr id="27" name="Line 2"/>
          <p:cNvSpPr>
            <a:spLocks noChangeShapeType="1"/>
          </p:cNvSpPr>
          <p:nvPr/>
        </p:nvSpPr>
        <p:spPr bwMode="auto">
          <a:xfrm>
            <a:off x="314325" y="22157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9"/>
          <p:cNvSpPr>
            <a:spLocks noChangeShapeType="1"/>
          </p:cNvSpPr>
          <p:nvPr/>
        </p:nvSpPr>
        <p:spPr bwMode="auto">
          <a:xfrm>
            <a:off x="304800" y="879227"/>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9" name="TextBox 28"/>
          <p:cNvSpPr txBox="1"/>
          <p:nvPr/>
        </p:nvSpPr>
        <p:spPr>
          <a:xfrm>
            <a:off x="328613" y="2227344"/>
            <a:ext cx="5285109" cy="2462213"/>
          </a:xfrm>
          <a:prstGeom prst="rect">
            <a:avLst/>
          </a:prstGeom>
          <a:noFill/>
        </p:spPr>
        <p:txBody>
          <a:bodyPr wrap="square" rtlCol="0">
            <a:spAutoFit/>
          </a:bodyPr>
          <a:lstStyle/>
          <a:p>
            <a:pPr marL="685800" indent="-685800">
              <a:defRPr/>
            </a:pPr>
            <a:r>
              <a:rPr lang="en-US" sz="1400" b="1" dirty="0">
                <a:solidFill>
                  <a:srgbClr val="0094C8"/>
                </a:solidFill>
              </a:rPr>
              <a:t>Step 5</a:t>
            </a:r>
            <a:r>
              <a:rPr lang="en-US" sz="1400" b="1" dirty="0">
                <a:solidFill>
                  <a:srgbClr val="3366FF"/>
                </a:solidFill>
              </a:rPr>
              <a:t>	</a:t>
            </a:r>
            <a:r>
              <a:rPr lang="en-US" sz="1400" dirty="0"/>
              <a:t>Substitute the expressions for the equilibrium concentrations (from Step 4) into the expression for the equilibrium constant. Use the given value of the equilibrium constant to solve the resulting equation for the variable </a:t>
            </a:r>
            <a:r>
              <a:rPr lang="en-US" sz="1400" i="1" dirty="0"/>
              <a:t>x</a:t>
            </a:r>
            <a:r>
              <a:rPr lang="en-US" sz="1400" dirty="0"/>
              <a:t>. In this case, the resulting equation is cubic in </a:t>
            </a:r>
            <a:r>
              <a:rPr lang="en-US" sz="1400" i="1" dirty="0"/>
              <a:t>x</a:t>
            </a:r>
            <a:r>
              <a:rPr lang="en-US" sz="1400" dirty="0"/>
              <a:t>. Although cubic equations can be solved, the solutions are not usually simple. However, since the equilibrium constant is small, you know that the reaction does not proceed very far to the right. Therefore, </a:t>
            </a:r>
            <a:r>
              <a:rPr lang="en-US" sz="1400" i="1" dirty="0"/>
              <a:t>x</a:t>
            </a:r>
            <a:r>
              <a:rPr lang="en-US" sz="1400" dirty="0"/>
              <a:t> will be a small number and can be dropped from any quantities in which it is added to or subtracted from another number (as long as the number itself is not too small).</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686" y="2247791"/>
            <a:ext cx="2382998" cy="3429000"/>
          </a:xfrm>
          <a:prstGeom prst="rect">
            <a:avLst/>
          </a:prstGeom>
        </p:spPr>
      </p:pic>
    </p:spTree>
    <p:extLst>
      <p:ext uri="{BB962C8B-B14F-4D97-AF65-F5344CB8AC3E}">
        <p14:creationId xmlns:p14="http://schemas.microsoft.com/office/powerpoint/2010/main" val="1453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2322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sz="2800" dirty="0">
              <a:solidFill>
                <a:srgbClr val="0070C0"/>
              </a:solidFill>
              <a:ea typeface="ヒラギノ角ゴ Pro W3" pitchFamily="127" charset="-128"/>
              <a:cs typeface="Arial" pitchFamily="34" charset="0"/>
            </a:endParaRPr>
          </a:p>
        </p:txBody>
      </p:sp>
      <p:sp>
        <p:nvSpPr>
          <p:cNvPr id="11" name="Line 10"/>
          <p:cNvSpPr>
            <a:spLocks noChangeShapeType="1"/>
          </p:cNvSpPr>
          <p:nvPr/>
        </p:nvSpPr>
        <p:spPr bwMode="auto">
          <a:xfrm>
            <a:off x="295276" y="6424680"/>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2" name="Line 7"/>
          <p:cNvSpPr>
            <a:spLocks noChangeShapeType="1"/>
          </p:cNvSpPr>
          <p:nvPr/>
        </p:nvSpPr>
        <p:spPr bwMode="auto">
          <a:xfrm>
            <a:off x="304800" y="860176"/>
            <a:ext cx="0" cy="5564504"/>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7" name="Text Box 8"/>
          <p:cNvSpPr txBox="1">
            <a:spLocks noChangeArrowheads="1"/>
          </p:cNvSpPr>
          <p:nvPr/>
        </p:nvSpPr>
        <p:spPr bwMode="auto">
          <a:xfrm>
            <a:off x="328613" y="1846452"/>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8" name="Rectangle 3"/>
          <p:cNvSpPr>
            <a:spLocks noChangeArrowheads="1"/>
          </p:cNvSpPr>
          <p:nvPr/>
        </p:nvSpPr>
        <p:spPr bwMode="auto">
          <a:xfrm>
            <a:off x="319088" y="1240172"/>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in Cases with a Small Equilibrium 	Constant</a:t>
            </a:r>
          </a:p>
        </p:txBody>
      </p:sp>
      <p:sp>
        <p:nvSpPr>
          <p:cNvPr id="19" name="Line 2"/>
          <p:cNvSpPr>
            <a:spLocks noChangeShapeType="1"/>
          </p:cNvSpPr>
          <p:nvPr/>
        </p:nvSpPr>
        <p:spPr bwMode="auto">
          <a:xfrm>
            <a:off x="314325" y="22157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9"/>
          <p:cNvSpPr>
            <a:spLocks noChangeShapeType="1"/>
          </p:cNvSpPr>
          <p:nvPr/>
        </p:nvSpPr>
        <p:spPr bwMode="auto">
          <a:xfrm>
            <a:off x="304800" y="879227"/>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1" name="TextBox 20"/>
          <p:cNvSpPr txBox="1"/>
          <p:nvPr/>
        </p:nvSpPr>
        <p:spPr>
          <a:xfrm>
            <a:off x="328614" y="2227344"/>
            <a:ext cx="4822120" cy="4185761"/>
          </a:xfrm>
          <a:prstGeom prst="rect">
            <a:avLst/>
          </a:prstGeom>
          <a:noFill/>
        </p:spPr>
        <p:txBody>
          <a:bodyPr wrap="square" rtlCol="0">
            <a:spAutoFit/>
          </a:bodyPr>
          <a:lstStyle/>
          <a:p>
            <a:pPr marL="685800" indent="-685800">
              <a:defRPr/>
            </a:pPr>
            <a:r>
              <a:rPr lang="en-US" sz="1400" b="1" dirty="0">
                <a:solidFill>
                  <a:srgbClr val="3366FF"/>
                </a:solidFill>
              </a:rPr>
              <a:t>	</a:t>
            </a:r>
            <a:r>
              <a:rPr lang="en-US" sz="1400" dirty="0"/>
              <a:t>Check whether your approximation was valid by comparing the calculated value of </a:t>
            </a:r>
            <a:r>
              <a:rPr lang="en-US" sz="1400" i="1" dirty="0"/>
              <a:t>x</a:t>
            </a:r>
            <a:r>
              <a:rPr lang="en-US" sz="1400" dirty="0"/>
              <a:t> to the number it was added to or subtracted from. The ratio of the two numbers should be less than 0.05 (or 5%) for the approximation to be valid. If the approximation is not valid, proceed to Step 5a.</a:t>
            </a:r>
          </a:p>
          <a:p>
            <a:pPr marL="685800" indent="-685800">
              <a:defRPr/>
            </a:pPr>
            <a:endParaRPr lang="en-US" sz="1400" dirty="0"/>
          </a:p>
          <a:p>
            <a:pPr marL="685800" indent="-685800">
              <a:defRPr/>
            </a:pPr>
            <a:r>
              <a:rPr lang="en-US" sz="1400" b="1" dirty="0">
                <a:solidFill>
                  <a:srgbClr val="0094C8"/>
                </a:solidFill>
              </a:rPr>
              <a:t>Step 5a</a:t>
            </a:r>
            <a:r>
              <a:rPr lang="en-US" sz="1400" b="1" dirty="0">
                <a:solidFill>
                  <a:srgbClr val="3366FF"/>
                </a:solidFill>
              </a:rPr>
              <a:t>	</a:t>
            </a:r>
            <a:r>
              <a:rPr lang="en-US" sz="1400" dirty="0"/>
              <a:t>If the approximation is not valid, you can either solve the equation exactly (by hand or with your calculator) or use the method of successive approximations. In Example 15.13, use the method of successive approximations.</a:t>
            </a:r>
          </a:p>
          <a:p>
            <a:pPr marL="685800" indent="-685800">
              <a:defRPr/>
            </a:pPr>
            <a:endParaRPr lang="en-US" sz="1400" dirty="0"/>
          </a:p>
          <a:p>
            <a:pPr marL="685800" indent="-685800">
              <a:defRPr/>
            </a:pPr>
            <a:r>
              <a:rPr lang="en-US" sz="1400" dirty="0"/>
              <a:t>	Substitute the value obtained for </a:t>
            </a:r>
            <a:r>
              <a:rPr lang="en-US" sz="1400" i="1" dirty="0"/>
              <a:t>x</a:t>
            </a:r>
            <a:r>
              <a:rPr lang="en-US" sz="1400" dirty="0"/>
              <a:t> in Step 5 back into the original cubic equation, but only at the exact spot where </a:t>
            </a:r>
            <a:r>
              <a:rPr lang="en-US" sz="1400" i="1" dirty="0"/>
              <a:t>x</a:t>
            </a:r>
            <a:r>
              <a:rPr lang="en-US" sz="1400" dirty="0"/>
              <a:t> was assumed to be negligible, and then solve the equation for </a:t>
            </a:r>
            <a:r>
              <a:rPr lang="en-US" sz="1400" i="1" dirty="0"/>
              <a:t>x</a:t>
            </a:r>
            <a:r>
              <a:rPr lang="en-US" sz="1400" dirty="0"/>
              <a:t> again. Continue this procedure until the value of </a:t>
            </a:r>
            <a:r>
              <a:rPr lang="en-US" sz="1400" i="1" dirty="0"/>
              <a:t>x</a:t>
            </a:r>
            <a:r>
              <a:rPr lang="en-US" sz="1400" dirty="0"/>
              <a:t> obtained from solving the equation is the same as the one that is substituted into the equation.</a:t>
            </a:r>
          </a:p>
        </p:txBody>
      </p:sp>
      <p:sp>
        <p:nvSpPr>
          <p:cNvPr id="22" name="TextBox 21"/>
          <p:cNvSpPr txBox="1"/>
          <p:nvPr/>
        </p:nvSpPr>
        <p:spPr>
          <a:xfrm>
            <a:off x="5606158" y="2227344"/>
            <a:ext cx="3013967" cy="1600438"/>
          </a:xfrm>
          <a:prstGeom prst="rect">
            <a:avLst/>
          </a:prstGeom>
          <a:noFill/>
        </p:spPr>
        <p:txBody>
          <a:bodyPr wrap="none" rtlCol="0">
            <a:spAutoFit/>
          </a:bodyPr>
          <a:lstStyle/>
          <a:p>
            <a:r>
              <a:rPr lang="en-US" sz="1400" dirty="0"/>
              <a:t>Checking the </a:t>
            </a:r>
            <a:r>
              <a:rPr lang="en-US" sz="1400" i="1" dirty="0"/>
              <a:t>x is small </a:t>
            </a:r>
            <a:r>
              <a:rPr lang="en-US" sz="1400" dirty="0"/>
              <a:t>approximation:</a:t>
            </a:r>
          </a:p>
          <a:p>
            <a:endParaRPr lang="en-US" sz="1400" dirty="0"/>
          </a:p>
          <a:p>
            <a:endParaRPr lang="en-US" sz="1400" dirty="0"/>
          </a:p>
          <a:p>
            <a:endParaRPr lang="en-US" sz="1400" dirty="0"/>
          </a:p>
          <a:p>
            <a:endParaRPr lang="en-US" sz="1400" dirty="0"/>
          </a:p>
          <a:p>
            <a:r>
              <a:rPr lang="en-US" sz="1400" dirty="0"/>
              <a:t>The </a:t>
            </a:r>
            <a:r>
              <a:rPr lang="en-US" sz="1400" i="1" dirty="0"/>
              <a:t>x is small </a:t>
            </a:r>
            <a:r>
              <a:rPr lang="en-US" sz="1400" dirty="0"/>
              <a:t>approximation is valid.</a:t>
            </a:r>
          </a:p>
          <a:p>
            <a:r>
              <a:rPr lang="en-US" sz="1400" dirty="0"/>
              <a:t>Proceed to Step 6.</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51" y="2715980"/>
            <a:ext cx="2412180" cy="419305"/>
          </a:xfrm>
          <a:prstGeom prst="rect">
            <a:avLst/>
          </a:prstGeom>
        </p:spPr>
      </p:pic>
    </p:spTree>
    <p:extLst>
      <p:ext uri="{BB962C8B-B14F-4D97-AF65-F5344CB8AC3E}">
        <p14:creationId xmlns:p14="http://schemas.microsoft.com/office/powerpoint/2010/main" val="265881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2322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sz="2800" dirty="0">
              <a:solidFill>
                <a:srgbClr val="0070C0"/>
              </a:solidFill>
              <a:ea typeface="ヒラギノ角ゴ Pro W3" pitchFamily="127" charset="-128"/>
              <a:cs typeface="Arial" pitchFamily="34" charset="0"/>
            </a:endParaRPr>
          </a:p>
        </p:txBody>
      </p:sp>
      <p:sp>
        <p:nvSpPr>
          <p:cNvPr id="13" name="Line 10"/>
          <p:cNvSpPr>
            <a:spLocks noChangeShapeType="1"/>
          </p:cNvSpPr>
          <p:nvPr/>
        </p:nvSpPr>
        <p:spPr bwMode="auto">
          <a:xfrm>
            <a:off x="295276" y="6394613"/>
            <a:ext cx="458788"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4" name="Line 7"/>
          <p:cNvSpPr>
            <a:spLocks noChangeShapeType="1"/>
          </p:cNvSpPr>
          <p:nvPr/>
        </p:nvSpPr>
        <p:spPr bwMode="auto">
          <a:xfrm>
            <a:off x="304800" y="860176"/>
            <a:ext cx="0" cy="5534437"/>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15" name="Text Box 8"/>
          <p:cNvSpPr txBox="1">
            <a:spLocks noChangeArrowheads="1"/>
          </p:cNvSpPr>
          <p:nvPr/>
        </p:nvSpPr>
        <p:spPr bwMode="auto">
          <a:xfrm>
            <a:off x="328613" y="1846452"/>
            <a:ext cx="8198071" cy="29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defRPr sz="1600">
                <a:solidFill>
                  <a:schemeClr val="tx1"/>
                </a:solidFill>
                <a:latin typeface="Times New Roman" pitchFamily="18" charset="0"/>
                <a:ea typeface="ＭＳ Ｐゴシック" charset="-128"/>
              </a:defRPr>
            </a:lvl1pPr>
            <a:lvl2pPr marL="742950" indent="-285750" eaLnBrk="0" hangingPunct="0">
              <a:defRPr sz="1600">
                <a:solidFill>
                  <a:schemeClr val="tx1"/>
                </a:solidFill>
                <a:latin typeface="Times New Roman" pitchFamily="18" charset="0"/>
                <a:ea typeface="ＭＳ Ｐゴシック" charset="-128"/>
              </a:defRPr>
            </a:lvl2pPr>
            <a:lvl3pPr marL="1143000" indent="-228600" eaLnBrk="0" hangingPunct="0">
              <a:defRPr sz="1600">
                <a:solidFill>
                  <a:schemeClr val="tx1"/>
                </a:solidFill>
                <a:latin typeface="Times New Roman" pitchFamily="18" charset="0"/>
                <a:ea typeface="ＭＳ Ｐゴシック" charset="-128"/>
              </a:defRPr>
            </a:lvl3pPr>
            <a:lvl4pPr marL="1600200" indent="-228600" eaLnBrk="0" hangingPunct="0">
              <a:defRPr sz="1600">
                <a:solidFill>
                  <a:schemeClr val="tx1"/>
                </a:solidFill>
                <a:latin typeface="Times New Roman" pitchFamily="18" charset="0"/>
                <a:ea typeface="ＭＳ Ｐゴシック" charset="-128"/>
              </a:defRPr>
            </a:lvl4pPr>
            <a:lvl5pPr marL="2057400" indent="-228600" eaLnBrk="0" hangingPunct="0">
              <a:defRPr sz="16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16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16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16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1600">
                <a:solidFill>
                  <a:schemeClr val="tx1"/>
                </a:solidFill>
                <a:latin typeface="Times New Roman" pitchFamily="18" charset="0"/>
                <a:ea typeface="ＭＳ Ｐゴシック" charset="-128"/>
              </a:defRPr>
            </a:lvl9pPr>
          </a:lstStyle>
          <a:p>
            <a:r>
              <a:rPr lang="en-US" sz="1400" dirty="0"/>
              <a:t>Continued</a:t>
            </a:r>
            <a:endParaRPr lang="en-US" sz="1400" baseline="-25000" dirty="0"/>
          </a:p>
        </p:txBody>
      </p:sp>
      <p:sp>
        <p:nvSpPr>
          <p:cNvPr id="16" name="Rectangle 3"/>
          <p:cNvSpPr>
            <a:spLocks noChangeArrowheads="1"/>
          </p:cNvSpPr>
          <p:nvPr/>
        </p:nvSpPr>
        <p:spPr bwMode="auto">
          <a:xfrm>
            <a:off x="319088" y="1240172"/>
            <a:ext cx="8532812" cy="3651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1600200" indent="-1600200" eaLnBrk="0" hangingPunct="0">
              <a:spcBef>
                <a:spcPct val="50000"/>
              </a:spcBef>
              <a:tabLst>
                <a:tab pos="2060575" algn="l"/>
              </a:tabLst>
              <a:defRPr/>
            </a:pPr>
            <a:r>
              <a:rPr lang="en-US" sz="2000" b="1" dirty="0">
                <a:solidFill>
                  <a:srgbClr val="0094C8"/>
                </a:solidFill>
                <a:latin typeface="Arial" charset="0"/>
                <a:ea typeface="ＭＳ Ｐゴシック" charset="0"/>
                <a:cs typeface="ＭＳ Ｐゴシック" charset="0"/>
              </a:rPr>
              <a:t>Example 15.12</a:t>
            </a:r>
            <a:r>
              <a:rPr lang="en-US" sz="2000" b="1" dirty="0">
                <a:solidFill>
                  <a:srgbClr val="4C4BE5"/>
                </a:solidFill>
                <a:latin typeface="Arial" charset="0"/>
                <a:ea typeface="ＭＳ Ｐゴシック" charset="0"/>
                <a:cs typeface="ＭＳ Ｐゴシック" charset="0"/>
              </a:rPr>
              <a:t>	</a:t>
            </a:r>
            <a:r>
              <a:rPr lang="en-US" sz="2000" b="1" dirty="0">
                <a:latin typeface="Arial" charset="0"/>
                <a:ea typeface="ＭＳ Ｐゴシック" charset="0"/>
                <a:cs typeface="ＭＳ Ｐゴシック" charset="0"/>
              </a:rPr>
              <a:t>Finding Equilibrium Concentrations from Initial 	Concentrations in Cases with a Small Equilibrium 	Constant</a:t>
            </a:r>
          </a:p>
        </p:txBody>
      </p:sp>
      <p:sp>
        <p:nvSpPr>
          <p:cNvPr id="24" name="Line 2"/>
          <p:cNvSpPr>
            <a:spLocks noChangeShapeType="1"/>
          </p:cNvSpPr>
          <p:nvPr/>
        </p:nvSpPr>
        <p:spPr bwMode="auto">
          <a:xfrm>
            <a:off x="314325" y="2215769"/>
            <a:ext cx="8305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9"/>
          <p:cNvSpPr>
            <a:spLocks noChangeShapeType="1"/>
          </p:cNvSpPr>
          <p:nvPr/>
        </p:nvSpPr>
        <p:spPr bwMode="auto">
          <a:xfrm>
            <a:off x="304800" y="879227"/>
            <a:ext cx="449263"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cs typeface="ＭＳ Ｐゴシック" charset="0"/>
            </a:endParaRPr>
          </a:p>
        </p:txBody>
      </p:sp>
      <p:sp>
        <p:nvSpPr>
          <p:cNvPr id="26" name="TextBox 25"/>
          <p:cNvSpPr txBox="1"/>
          <p:nvPr/>
        </p:nvSpPr>
        <p:spPr>
          <a:xfrm>
            <a:off x="328613" y="2227343"/>
            <a:ext cx="4579053" cy="3323987"/>
          </a:xfrm>
          <a:prstGeom prst="rect">
            <a:avLst/>
          </a:prstGeom>
          <a:noFill/>
        </p:spPr>
        <p:txBody>
          <a:bodyPr wrap="square" rtlCol="0">
            <a:spAutoFit/>
          </a:bodyPr>
          <a:lstStyle/>
          <a:p>
            <a:pPr marL="685800" indent="-685800">
              <a:defRPr/>
            </a:pPr>
            <a:r>
              <a:rPr lang="en-US" sz="1400" b="1" dirty="0">
                <a:solidFill>
                  <a:srgbClr val="0094C8"/>
                </a:solidFill>
              </a:rPr>
              <a:t>Step 6</a:t>
            </a:r>
            <a:r>
              <a:rPr lang="en-US" sz="1400" b="1" dirty="0">
                <a:solidFill>
                  <a:srgbClr val="3366FF"/>
                </a:solidFill>
              </a:rPr>
              <a:t>	</a:t>
            </a:r>
            <a:r>
              <a:rPr lang="en-US" sz="1400" dirty="0"/>
              <a:t>Substitute </a:t>
            </a:r>
            <a:r>
              <a:rPr lang="en-US" sz="1400" i="1" dirty="0"/>
              <a:t>x</a:t>
            </a:r>
            <a:r>
              <a:rPr lang="en-US" sz="1400" dirty="0"/>
              <a:t> into the expressions for the equilibrium concentrations of the reactants and products (from Step 4) and calculate the concentrations.</a:t>
            </a:r>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endParaRPr lang="en-US" sz="1400" dirty="0"/>
          </a:p>
          <a:p>
            <a:pPr marL="685800" indent="-685800">
              <a:defRPr/>
            </a:pPr>
            <a:r>
              <a:rPr lang="en-US" sz="1400" b="1" dirty="0">
                <a:solidFill>
                  <a:srgbClr val="0094C8"/>
                </a:solidFill>
              </a:rPr>
              <a:t>Step 7</a:t>
            </a:r>
            <a:r>
              <a:rPr lang="en-US" sz="1400" b="1" dirty="0">
                <a:solidFill>
                  <a:srgbClr val="3366FF"/>
                </a:solidFill>
              </a:rPr>
              <a:t>	</a:t>
            </a:r>
            <a:r>
              <a:rPr lang="en-US" sz="1400" dirty="0"/>
              <a:t>Check your answer by substituting the calculated equilibrium values into the equilibrium expression. The calculated value of </a:t>
            </a:r>
            <a:r>
              <a:rPr lang="en-US" sz="1400" i="1" dirty="0"/>
              <a:t>K</a:t>
            </a:r>
            <a:r>
              <a:rPr lang="en-US" sz="1400" dirty="0"/>
              <a:t> should match the given value of </a:t>
            </a:r>
            <a:r>
              <a:rPr lang="en-US" sz="1400" i="1" dirty="0"/>
              <a:t>K</a:t>
            </a:r>
            <a:r>
              <a:rPr lang="en-US" sz="1400" dirty="0"/>
              <a:t>. Note that the approximation method and rounding errors could cause a difference of up to about 5% when comparing values of the equilibrium constant.</a:t>
            </a:r>
          </a:p>
          <a:p>
            <a:pPr marL="685800" indent="-685800">
              <a:defRPr/>
            </a:pPr>
            <a:endParaRPr lang="en-US" sz="1400" dirty="0"/>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7894" y="2297481"/>
            <a:ext cx="2222340" cy="1032686"/>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63" y="3785167"/>
            <a:ext cx="2455601" cy="659651"/>
          </a:xfrm>
          <a:prstGeom prst="rect">
            <a:avLst/>
          </a:prstGeom>
        </p:spPr>
      </p:pic>
      <p:sp>
        <p:nvSpPr>
          <p:cNvPr id="29" name="TextBox 28"/>
          <p:cNvSpPr txBox="1"/>
          <p:nvPr/>
        </p:nvSpPr>
        <p:spPr>
          <a:xfrm>
            <a:off x="5601263" y="4566979"/>
            <a:ext cx="3430747" cy="954107"/>
          </a:xfrm>
          <a:prstGeom prst="rect">
            <a:avLst/>
          </a:prstGeom>
          <a:noFill/>
        </p:spPr>
        <p:txBody>
          <a:bodyPr wrap="none" rtlCol="0">
            <a:spAutoFit/>
          </a:bodyPr>
          <a:lstStyle/>
          <a:p>
            <a:r>
              <a:rPr lang="en-US" sz="1400" dirty="0"/>
              <a:t>The calculated value of </a:t>
            </a:r>
            <a:r>
              <a:rPr lang="en-US" sz="1400" i="1" dirty="0"/>
              <a:t>K</a:t>
            </a:r>
            <a:r>
              <a:rPr lang="en-US" sz="1400" dirty="0"/>
              <a:t> is close enough</a:t>
            </a:r>
          </a:p>
          <a:p>
            <a:r>
              <a:rPr lang="en-US" sz="1400" dirty="0"/>
              <a:t>to the given value when you consider the</a:t>
            </a:r>
          </a:p>
          <a:p>
            <a:r>
              <a:rPr lang="en-US" sz="1400" dirty="0"/>
              <a:t>uncertainty introduced by the approximation.</a:t>
            </a:r>
          </a:p>
          <a:p>
            <a:r>
              <a:rPr lang="en-US" sz="1400" dirty="0"/>
              <a:t>Therefore, the answer is valid.</a:t>
            </a:r>
          </a:p>
        </p:txBody>
      </p:sp>
      <p:sp>
        <p:nvSpPr>
          <p:cNvPr id="30" name="TextBox 29"/>
          <p:cNvSpPr txBox="1"/>
          <p:nvPr/>
        </p:nvSpPr>
        <p:spPr>
          <a:xfrm>
            <a:off x="328612" y="5571417"/>
            <a:ext cx="8607044" cy="769441"/>
          </a:xfrm>
          <a:prstGeom prst="rect">
            <a:avLst/>
          </a:prstGeom>
          <a:noFill/>
        </p:spPr>
        <p:txBody>
          <a:bodyPr wrap="square" rtlCol="0">
            <a:spAutoFit/>
          </a:bodyPr>
          <a:lstStyle/>
          <a:p>
            <a:pPr marL="685800" indent="-685800">
              <a:defRPr/>
            </a:pPr>
            <a:r>
              <a:rPr lang="en-US" sz="1600" b="1" dirty="0">
                <a:solidFill>
                  <a:srgbClr val="0094C8"/>
                </a:solidFill>
                <a:latin typeface="Arial" pitchFamily="34" charset="0"/>
                <a:cs typeface="Arial" pitchFamily="34" charset="0"/>
              </a:rPr>
              <a:t>For Practice 15.12</a:t>
            </a:r>
          </a:p>
          <a:p>
            <a:pPr>
              <a:defRPr/>
            </a:pPr>
            <a:r>
              <a:rPr lang="en-US" sz="1400" dirty="0"/>
              <a:t>The reaction in Example 15.12 is carried out at the same temperature with the following initial concentrations: </a:t>
            </a:r>
            <a:br>
              <a:rPr lang="en-US" sz="1400" dirty="0"/>
            </a:br>
            <a:r>
              <a:rPr lang="en-US" sz="1400" dirty="0"/>
              <a:t>[H</a:t>
            </a:r>
            <a:r>
              <a:rPr lang="en-US" sz="1400" baseline="-25000" dirty="0"/>
              <a:t>2</a:t>
            </a:r>
            <a:r>
              <a:rPr lang="en-US" sz="1400" dirty="0"/>
              <a:t>S] = 0.100 M, [H</a:t>
            </a:r>
            <a:r>
              <a:rPr lang="en-US" sz="1400" baseline="-25000" dirty="0"/>
              <a:t>2</a:t>
            </a:r>
            <a:r>
              <a:rPr lang="en-US" sz="1400" dirty="0"/>
              <a:t>] = 0.100 M, and [S</a:t>
            </a:r>
            <a:r>
              <a:rPr lang="en-US" sz="1400" baseline="-25000" dirty="0"/>
              <a:t>2</a:t>
            </a:r>
            <a:r>
              <a:rPr lang="en-US" sz="1400" dirty="0"/>
              <a:t>] = 0.000 M. Find the equilibrium concentration of [S</a:t>
            </a:r>
            <a:r>
              <a:rPr lang="en-US" sz="1400" baseline="-25000" dirty="0"/>
              <a:t>2</a:t>
            </a:r>
            <a:r>
              <a:rPr lang="en-US" sz="1400" dirty="0"/>
              <a:t>].</a:t>
            </a:r>
          </a:p>
        </p:txBody>
      </p:sp>
    </p:spTree>
    <p:extLst>
      <p:ext uri="{BB962C8B-B14F-4D97-AF65-F5344CB8AC3E}">
        <p14:creationId xmlns:p14="http://schemas.microsoft.com/office/powerpoint/2010/main" val="1674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n-US" altLang="en-US" dirty="0" err="1">
                <a:solidFill>
                  <a:srgbClr val="0070C0"/>
                </a:solidFill>
                <a:ea typeface="+mj-ea"/>
                <a:cs typeface="Arial"/>
              </a:rPr>
              <a:t>HbF</a:t>
            </a:r>
            <a:r>
              <a:rPr lang="en-US" altLang="en-US" dirty="0">
                <a:solidFill>
                  <a:srgbClr val="0070C0"/>
                </a:solidFill>
                <a:ea typeface="+mj-ea"/>
                <a:cs typeface="Arial"/>
              </a:rPr>
              <a:t>: </a:t>
            </a:r>
            <a:r>
              <a:rPr lang="en-US" altLang="en-US" dirty="0" err="1">
                <a:solidFill>
                  <a:srgbClr val="0070C0"/>
                </a:solidFill>
                <a:ea typeface="+mj-ea"/>
                <a:cs typeface="Arial"/>
              </a:rPr>
              <a:t>HbF</a:t>
            </a:r>
            <a:r>
              <a:rPr lang="en-US" altLang="en-US" dirty="0">
                <a:solidFill>
                  <a:srgbClr val="0070C0"/>
                </a:solidFill>
                <a:ea typeface="+mj-ea"/>
                <a:cs typeface="Arial"/>
              </a:rPr>
              <a:t> + O</a:t>
            </a:r>
            <a:r>
              <a:rPr lang="en-US" altLang="en-US" baseline="-25000" dirty="0">
                <a:solidFill>
                  <a:srgbClr val="0070C0"/>
                </a:solidFill>
                <a:ea typeface="+mj-ea"/>
                <a:cs typeface="Arial"/>
              </a:rPr>
              <a:t>2</a:t>
            </a:r>
            <a:r>
              <a:rPr lang="en-US" altLang="en-US" dirty="0">
                <a:solidFill>
                  <a:srgbClr val="0070C0"/>
                </a:solidFill>
                <a:ea typeface="+mj-ea"/>
                <a:cs typeface="Arial"/>
              </a:rPr>
              <a:t>   </a:t>
            </a:r>
            <a:r>
              <a:rPr lang="en-US" altLang="en-US" dirty="0">
                <a:solidFill>
                  <a:srgbClr val="0070C0"/>
                </a:solidFill>
                <a:ea typeface="+mj-ea"/>
                <a:cs typeface="Arial"/>
                <a:sym typeface="Symbol" pitchFamily="18" charset="2"/>
              </a:rPr>
              <a:t>   HbFO</a:t>
            </a:r>
            <a:r>
              <a:rPr lang="en-US" altLang="en-US" baseline="-25000" dirty="0">
                <a:solidFill>
                  <a:srgbClr val="0070C0"/>
                </a:solidFill>
                <a:ea typeface="+mj-ea"/>
                <a:cs typeface="Arial"/>
                <a:sym typeface="Symbol" pitchFamily="18" charset="2"/>
              </a:rPr>
              <a:t>2</a:t>
            </a:r>
            <a:endParaRPr lang="en-US" dirty="0">
              <a:solidFill>
                <a:srgbClr val="0070C0"/>
              </a:solidFill>
              <a:ea typeface="ヒラギノ角ゴ Pro W3" pitchFamily="127" charset="-128"/>
              <a:cs typeface="Arial" pitchFamily="34" charset="0"/>
            </a:endParaRPr>
          </a:p>
        </p:txBody>
      </p:sp>
      <p:pic>
        <p:nvPicPr>
          <p:cNvPr id="6" name="Picture 4"/>
          <p:cNvPicPr>
            <a:picLocks noChangeAspect="1" noChangeArrowheads="1"/>
          </p:cNvPicPr>
          <p:nvPr/>
        </p:nvPicPr>
        <p:blipFill>
          <a:blip r:embed="rId3">
            <a:duotone>
              <a:prstClr val="black"/>
              <a:srgbClr val="0070C0">
                <a:tint val="45000"/>
                <a:satMod val="400000"/>
              </a:srgbClr>
            </a:duotone>
            <a:extLst>
              <a:ext uri="{28A0092B-C50C-407E-A947-70E740481C1C}">
                <a14:useLocalDpi xmlns:a14="http://schemas.microsoft.com/office/drawing/2010/main" val="0"/>
              </a:ext>
            </a:extLst>
          </a:blip>
          <a:srcRect/>
          <a:stretch>
            <a:fillRect/>
          </a:stretch>
        </p:blipFill>
        <p:spPr bwMode="auto">
          <a:xfrm>
            <a:off x="3315194" y="204225"/>
            <a:ext cx="5238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a:spLocks noGrp="1" noChangeArrowheads="1"/>
          </p:cNvSpPr>
          <p:nvPr>
            <p:ph idx="1"/>
          </p:nvPr>
        </p:nvSpPr>
        <p:spPr>
          <a:xfrm>
            <a:off x="339725" y="1310665"/>
            <a:ext cx="4294188" cy="3262432"/>
          </a:xfrm>
        </p:spPr>
        <p:txBody>
          <a:bodyPr/>
          <a:lstStyle/>
          <a:p>
            <a:pPr eaLnBrk="1" hangingPunct="1">
              <a:lnSpc>
                <a:spcPct val="90000"/>
              </a:lnSpc>
            </a:pPr>
            <a:r>
              <a:rPr lang="el-GR" altLang="en-US" sz="2000" dirty="0"/>
              <a:t>Η σταθερά ισορροπίας της εμβρυϊκής αιμοσφαιρίνης είναι μεγαλύτερη από τη σταθερά της αιμοσφαιρίνης των ενηλίκων.</a:t>
            </a:r>
          </a:p>
          <a:p>
            <a:pPr eaLnBrk="1" hangingPunct="1">
              <a:lnSpc>
                <a:spcPct val="90000"/>
              </a:lnSpc>
            </a:pPr>
            <a:r>
              <a:rPr lang="el-GR" altLang="en-US" sz="2000" dirty="0"/>
              <a:t>Η εμβρυϊκή αιμοσφαιρίνη είναι πιο αποτελεσματική στη δέσμευση του Ο2.</a:t>
            </a:r>
          </a:p>
          <a:p>
            <a:pPr eaLnBrk="1" hangingPunct="1">
              <a:lnSpc>
                <a:spcPct val="90000"/>
              </a:lnSpc>
            </a:pPr>
            <a:r>
              <a:rPr lang="el-GR" altLang="en-US" sz="2000" dirty="0"/>
              <a:t>Το Ο2 μεταφέρεται στην εμβρυϊκή αιμοσφαιρίνη από την αιμοσφαιρίνη της μητέρας στον πλακούντα.</a:t>
            </a:r>
            <a:endParaRPr lang="en-US" altLang="en-US" sz="2000" dirty="0"/>
          </a:p>
        </p:txBody>
      </p:sp>
      <p:pic>
        <p:nvPicPr>
          <p:cNvPr id="3" name="Εικόνα 2">
            <a:extLst>
              <a:ext uri="{FF2B5EF4-FFF2-40B4-BE49-F238E27FC236}">
                <a16:creationId xmlns:a16="http://schemas.microsoft.com/office/drawing/2014/main" id="{343866C1-7661-4437-AE39-37889CBD7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735630"/>
            <a:ext cx="4232275" cy="5033574"/>
          </a:xfrm>
          <a:prstGeom prst="rect">
            <a:avLst/>
          </a:prstGeom>
        </p:spPr>
      </p:pic>
    </p:spTree>
    <p:extLst>
      <p:ext uri="{BB962C8B-B14F-4D97-AF65-F5344CB8AC3E}">
        <p14:creationId xmlns:p14="http://schemas.microsoft.com/office/powerpoint/2010/main" val="2957680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Η αρχή του </a:t>
            </a:r>
            <a:r>
              <a:rPr lang="el-GR" dirty="0" err="1">
                <a:solidFill>
                  <a:srgbClr val="0070C0"/>
                </a:solidFill>
                <a:ea typeface="ヒラギノ角ゴ Pro W3" pitchFamily="127" charset="-128"/>
                <a:cs typeface="Arial" pitchFamily="34" charset="0"/>
              </a:rPr>
              <a:t>Le</a:t>
            </a:r>
            <a:r>
              <a:rPr lang="el-GR" dirty="0">
                <a:solidFill>
                  <a:srgbClr val="0070C0"/>
                </a:solidFill>
                <a:ea typeface="ヒラギノ角ゴ Pro W3" pitchFamily="127" charset="-128"/>
                <a:cs typeface="Arial" pitchFamily="34" charset="0"/>
              </a:rPr>
              <a:t> </a:t>
            </a:r>
            <a:r>
              <a:rPr lang="el-GR" dirty="0" err="1">
                <a:solidFill>
                  <a:srgbClr val="0070C0"/>
                </a:solidFill>
                <a:ea typeface="ヒラギノ角ゴ Pro W3" pitchFamily="127" charset="-128"/>
                <a:cs typeface="Arial" pitchFamily="34" charset="0"/>
              </a:rPr>
              <a:t>Châtelier</a:t>
            </a:r>
            <a:r>
              <a:rPr lang="el-GR" dirty="0">
                <a:solidFill>
                  <a:srgbClr val="0070C0"/>
                </a:solidFill>
                <a:ea typeface="ヒラギノ角ゴ Pro W3" pitchFamily="127" charset="-128"/>
                <a:cs typeface="Arial" pitchFamily="34" charset="0"/>
              </a:rPr>
              <a:t>: Διατάραξη και αποκατάσταση της ισορροπίας </a:t>
            </a:r>
            <a:endParaRPr lang="en-US" dirty="0">
              <a:solidFill>
                <a:srgbClr val="0070C0"/>
              </a:solidFill>
              <a:ea typeface="ヒラギノ角ゴ Pro W3" pitchFamily="127" charset="-128"/>
              <a:cs typeface="Arial" pitchFamily="34" charset="0"/>
            </a:endParaRPr>
          </a:p>
        </p:txBody>
      </p:sp>
      <p:sp>
        <p:nvSpPr>
          <p:cNvPr id="5" name="Rectangle 3"/>
          <p:cNvSpPr>
            <a:spLocks noGrp="1" noChangeArrowheads="1"/>
          </p:cNvSpPr>
          <p:nvPr>
            <p:ph idx="1"/>
          </p:nvPr>
        </p:nvSpPr>
        <p:spPr>
          <a:xfrm>
            <a:off x="344488" y="1351208"/>
            <a:ext cx="8382000" cy="4001095"/>
          </a:xfrm>
        </p:spPr>
        <p:txBody>
          <a:bodyPr/>
          <a:lstStyle/>
          <a:p>
            <a:pPr eaLnBrk="1" hangingPunct="1">
              <a:lnSpc>
                <a:spcPct val="90000"/>
              </a:lnSpc>
            </a:pPr>
            <a:r>
              <a:rPr lang="el-GR" altLang="en-US" sz="2000" dirty="0"/>
              <a:t>Όταν μια αντίδραση βρίσκεται σε ισορροπία, οι συγκεντρώσεις όλων των αντιδρώντων και των προϊόντων παραμένουν ίδιες.</a:t>
            </a:r>
          </a:p>
          <a:p>
            <a:pPr eaLnBrk="1" hangingPunct="1">
              <a:lnSpc>
                <a:spcPct val="90000"/>
              </a:lnSpc>
            </a:pPr>
            <a:r>
              <a:rPr lang="el-GR" altLang="en-US" sz="2000" dirty="0"/>
              <a:t>Ωστόσο, εάν οι συνθήκες αλλάξουν, οι συγκεντρώσεις όλων των χημικών ουσιών θα αλλάξουν μέχρι να αποκατασταθεί η ισορροπία.</a:t>
            </a:r>
          </a:p>
          <a:p>
            <a:pPr eaLnBrk="1" hangingPunct="1">
              <a:lnSpc>
                <a:spcPct val="90000"/>
              </a:lnSpc>
            </a:pPr>
            <a:r>
              <a:rPr lang="el-GR" altLang="en-US" sz="2000" dirty="0"/>
              <a:t>Οι νέες συγκεντρώσεις θα είναι διαφορετικές, αλλά η σταθερά ισορροπίας θα είναι η ίδια, εκτός αν αλλάξετε τη θερμοκρασία.</a:t>
            </a:r>
          </a:p>
          <a:p>
            <a:pPr eaLnBrk="1" hangingPunct="1">
              <a:lnSpc>
                <a:spcPct val="90000"/>
              </a:lnSpc>
            </a:pPr>
            <a:r>
              <a:rPr lang="el-GR" altLang="en-US" sz="2000" dirty="0"/>
              <a:t>Η αρχή του </a:t>
            </a:r>
            <a:r>
              <a:rPr lang="el-GR" altLang="en-US" sz="2000" dirty="0" err="1"/>
              <a:t>Le</a:t>
            </a:r>
            <a:r>
              <a:rPr lang="el-GR" altLang="en-US" sz="2000" dirty="0"/>
              <a:t> </a:t>
            </a:r>
            <a:r>
              <a:rPr lang="el-GR" altLang="en-US" sz="2000" dirty="0" err="1"/>
              <a:t>Châtelier</a:t>
            </a:r>
            <a:r>
              <a:rPr lang="el-GR" altLang="en-US" sz="2000" dirty="0"/>
              <a:t> μας καθοδηγεί στην πρόβλεψη των επιπτώσεων που έχουν οι διάφορες αλλαγές στις συνθήκες στη θέση της ισορροπίας. </a:t>
            </a:r>
          </a:p>
          <a:p>
            <a:pPr eaLnBrk="1" hangingPunct="1">
              <a:lnSpc>
                <a:spcPct val="90000"/>
              </a:lnSpc>
            </a:pPr>
            <a:r>
              <a:rPr lang="el-GR" altLang="en-US" sz="2000" dirty="0"/>
              <a:t>Λέει ότι αν ένα σύστημα που βρίσκεται σε ισορροπία διαταραχθεί, η θέση ισορροπίας θα μετατοπιστεί ώστε να ελαχιστοποιηθεί η διαταραχή.  </a:t>
            </a:r>
          </a:p>
          <a:p>
            <a:pPr eaLnBrk="1" hangingPunct="1">
              <a:lnSpc>
                <a:spcPct val="90000"/>
              </a:lnSpc>
            </a:pPr>
            <a:endParaRPr lang="en-US" altLang="en-US" sz="2000" dirty="0"/>
          </a:p>
        </p:txBody>
      </p:sp>
    </p:spTree>
    <p:extLst>
      <p:ext uri="{BB962C8B-B14F-4D97-AF65-F5344CB8AC3E}">
        <p14:creationId xmlns:p14="http://schemas.microsoft.com/office/powerpoint/2010/main" val="549556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46166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sz="2400" dirty="0">
                <a:solidFill>
                  <a:srgbClr val="0070C0"/>
                </a:solidFill>
                <a:ea typeface="ヒラギノ角ゴ Pro W3" pitchFamily="127" charset="-128"/>
                <a:cs typeface="Arial" pitchFamily="34" charset="0"/>
              </a:rPr>
              <a:t>Διατάραξη της ισορροπίας: Προσθήκη αντιδρώντων</a:t>
            </a:r>
            <a:endParaRPr lang="en-US" sz="2400" dirty="0">
              <a:solidFill>
                <a:srgbClr val="0070C0"/>
              </a:solidFill>
              <a:ea typeface="ヒラギノ角ゴ Pro W3" pitchFamily="127" charset="-128"/>
              <a:cs typeface="Arial" pitchFamily="34" charset="0"/>
            </a:endParaRPr>
          </a:p>
        </p:txBody>
      </p:sp>
      <p:sp>
        <p:nvSpPr>
          <p:cNvPr id="5" name="Rectangle 3"/>
          <p:cNvSpPr>
            <a:spLocks noGrp="1" noChangeArrowheads="1"/>
          </p:cNvSpPr>
          <p:nvPr>
            <p:ph idx="1"/>
          </p:nvPr>
        </p:nvSpPr>
        <p:spPr>
          <a:xfrm>
            <a:off x="336305" y="613264"/>
            <a:ext cx="8694738" cy="5724644"/>
          </a:xfrm>
        </p:spPr>
        <p:txBody>
          <a:bodyPr/>
          <a:lstStyle/>
          <a:p>
            <a:pPr eaLnBrk="1" hangingPunct="1">
              <a:spcBef>
                <a:spcPts val="1200"/>
              </a:spcBef>
              <a:defRPr/>
            </a:pPr>
            <a:r>
              <a:rPr lang="el-GR" altLang="en-US" sz="1800" dirty="0"/>
              <a:t>Μετά την αποκατάσταση της ισορροπίας, προστίθεται ένα αντιδρών, εφόσον το προστιθέμενο αντιδρών συμπεριλαμβάνεται στην έκφραση της </a:t>
            </a:r>
            <a:r>
              <a:rPr lang="el-GR" altLang="en-US" sz="1800" dirty="0" err="1"/>
              <a:t>σταθεράς</a:t>
            </a:r>
            <a:r>
              <a:rPr lang="el-GR" altLang="en-US" sz="1800" dirty="0"/>
              <a:t> ισορροπίας. Δηλαδή, εφόσον δεν είναι στερεό ή υγρό. Πώς θα επηρεάσει αυτό τον ρυθμό της πρόδρομης αντίδρασης; </a:t>
            </a:r>
          </a:p>
          <a:p>
            <a:pPr eaLnBrk="1" hangingPunct="1">
              <a:spcBef>
                <a:spcPts val="1200"/>
              </a:spcBef>
              <a:defRPr/>
            </a:pPr>
            <a:r>
              <a:rPr lang="el-GR" altLang="en-US" sz="1800" dirty="0"/>
              <a:t>Η προσθήκη ενός αντιδρώντος αυξάνει αρχικά τον ρυθμό της εμπρόσθιας αντίδρασης, αλλά δεν έχει αρχική επίδραση στον ρυθμό της αντίστροφης αντίδρασης.</a:t>
            </a:r>
          </a:p>
          <a:p>
            <a:pPr eaLnBrk="1" hangingPunct="1">
              <a:spcBef>
                <a:spcPts val="1200"/>
              </a:spcBef>
              <a:defRPr/>
            </a:pPr>
            <a:r>
              <a:rPr lang="el-GR" altLang="en-US" sz="1800" dirty="0"/>
              <a:t>Η αντίδραση συνεχίζεται προς τα δεξιά μέχρι να αποκατασταθεί η ισορροπία.  Πώς θα επηρεάσει τον ρυθμό της αντίστροφης αντίδρασης; </a:t>
            </a:r>
          </a:p>
          <a:p>
            <a:pPr eaLnBrk="1" hangingPunct="1">
              <a:spcBef>
                <a:spcPts val="1200"/>
              </a:spcBef>
              <a:defRPr/>
            </a:pPr>
            <a:r>
              <a:rPr lang="el-GR" altLang="en-US" sz="1800" dirty="0"/>
              <a:t>Στη νέα θέση ισορροπίας, θα έχετε περισσότερα από τα προϊόντα από ό,τι πριν, λιγότερα από τα μη προστιθέμενα αντιδρώντα από ό,τι πριν και λιγότερα από το προστιθέμενο αντιδρών. </a:t>
            </a:r>
          </a:p>
          <a:p>
            <a:pPr eaLnBrk="1" hangingPunct="1">
              <a:spcBef>
                <a:spcPts val="1200"/>
              </a:spcBef>
              <a:defRPr/>
            </a:pPr>
            <a:r>
              <a:rPr lang="el-GR" altLang="en-US" sz="1800" dirty="0"/>
              <a:t>Αλλά δεν θα έχετε τόσο λίγο από το προστιθέμενο αντιδρών όσο είχατε πριν την προσθήκη.</a:t>
            </a:r>
          </a:p>
          <a:p>
            <a:pPr eaLnBrk="1" hangingPunct="1">
              <a:spcBef>
                <a:spcPts val="1200"/>
              </a:spcBef>
              <a:defRPr/>
            </a:pPr>
            <a:r>
              <a:rPr lang="el-GR" altLang="en-US" sz="1800" dirty="0"/>
              <a:t>Πώς θα επηρεάσει αυτό την τιμή του Κ;</a:t>
            </a:r>
          </a:p>
          <a:p>
            <a:pPr eaLnBrk="1" hangingPunct="1">
              <a:spcBef>
                <a:spcPts val="1200"/>
              </a:spcBef>
              <a:defRPr/>
            </a:pPr>
            <a:r>
              <a:rPr lang="el-GR" altLang="en-US" sz="1800" dirty="0"/>
              <a:t>Στη νέα θέση ισορροπίας, οι συγκεντρώσεις των αντιδρώντων και των προϊόντων θα είναι τέτοιες ώστε η τιμή της </a:t>
            </a:r>
            <a:r>
              <a:rPr lang="el-GR" altLang="en-US" sz="1800" dirty="0" err="1"/>
              <a:t>σταθεράς</a:t>
            </a:r>
            <a:r>
              <a:rPr lang="el-GR" altLang="en-US" sz="1800" dirty="0"/>
              <a:t> ισορροπίας να είναι η ίδια.</a:t>
            </a:r>
            <a:endParaRPr lang="en-US" altLang="en-US" sz="1800" dirty="0"/>
          </a:p>
        </p:txBody>
      </p:sp>
    </p:spTree>
    <p:extLst>
      <p:ext uri="{BB962C8B-B14F-4D97-AF65-F5344CB8AC3E}">
        <p14:creationId xmlns:p14="http://schemas.microsoft.com/office/powerpoint/2010/main" val="2388422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3647F283-6AE0-4572-81EF-2190320484F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6511" y="688158"/>
            <a:ext cx="7415063" cy="4845376"/>
          </a:xfrm>
        </p:spPr>
      </p:pic>
    </p:spTree>
    <p:extLst>
      <p:ext uri="{BB962C8B-B14F-4D97-AF65-F5344CB8AC3E}">
        <p14:creationId xmlns:p14="http://schemas.microsoft.com/office/powerpoint/2010/main" val="3736966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C7FE9260-D64B-40F7-8744-0FE445E57E9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5" y="772997"/>
            <a:ext cx="8458364" cy="4958499"/>
          </a:xfrm>
        </p:spPr>
      </p:pic>
    </p:spTree>
    <p:extLst>
      <p:ext uri="{BB962C8B-B14F-4D97-AF65-F5344CB8AC3E}">
        <p14:creationId xmlns:p14="http://schemas.microsoft.com/office/powerpoint/2010/main" val="3466076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B77544-641C-4CC1-B4C2-9253E0EBC286}"/>
              </a:ext>
            </a:extLst>
          </p:cNvPr>
          <p:cNvSpPr>
            <a:spLocks noGrp="1"/>
          </p:cNvSpPr>
          <p:nvPr>
            <p:ph type="title"/>
          </p:nvPr>
        </p:nvSpPr>
        <p:spPr/>
        <p:txBody>
          <a:bodyPr/>
          <a:lstStyle/>
          <a:p>
            <a:endParaRPr lang="el-GR"/>
          </a:p>
        </p:txBody>
      </p:sp>
      <p:pic>
        <p:nvPicPr>
          <p:cNvPr id="6" name="Θέση περιεχομένου 5">
            <a:extLst>
              <a:ext uri="{FF2B5EF4-FFF2-40B4-BE49-F238E27FC236}">
                <a16:creationId xmlns:a16="http://schemas.microsoft.com/office/drawing/2014/main" id="{5179F2C6-4A2D-465D-97FF-82ADB7E1CF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5" y="707011"/>
            <a:ext cx="8229600" cy="4930218"/>
          </a:xfrm>
        </p:spPr>
      </p:pic>
    </p:spTree>
    <p:extLst>
      <p:ext uri="{BB962C8B-B14F-4D97-AF65-F5344CB8AC3E}">
        <p14:creationId xmlns:p14="http://schemas.microsoft.com/office/powerpoint/2010/main" val="188511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Η επίδραση της προσθήκης ενός αερίου σε μια αντίδραση αέριας φάσης σε ισορροπία</a:t>
            </a:r>
            <a:endParaRPr lang="en-US" dirty="0">
              <a:solidFill>
                <a:srgbClr val="0070C0"/>
              </a:solidFill>
              <a:ea typeface="ヒラギノ角ゴ Pro W3" pitchFamily="127" charset="-128"/>
              <a:cs typeface="Arial" pitchFamily="34" charset="0"/>
            </a:endParaRPr>
          </a:p>
        </p:txBody>
      </p:sp>
      <p:sp>
        <p:nvSpPr>
          <p:cNvPr id="4" name="Rectangle 3"/>
          <p:cNvSpPr>
            <a:spLocks noGrp="1" noChangeArrowheads="1"/>
          </p:cNvSpPr>
          <p:nvPr>
            <p:ph idx="1"/>
          </p:nvPr>
        </p:nvSpPr>
        <p:spPr>
          <a:xfrm>
            <a:off x="346074" y="1504950"/>
            <a:ext cx="8722622" cy="3711785"/>
          </a:xfrm>
        </p:spPr>
        <p:txBody>
          <a:bodyPr/>
          <a:lstStyle/>
          <a:p>
            <a:pPr eaLnBrk="1" hangingPunct="1">
              <a:lnSpc>
                <a:spcPct val="90000"/>
              </a:lnSpc>
            </a:pPr>
            <a:r>
              <a:rPr lang="el-GR" altLang="en-US" sz="2400" dirty="0"/>
              <a:t>Η προσθήκη ενός αέριου αντιδρώντος αυξάνει τη μερική του πίεση, με αποτέλεσμα η ισορροπία να μετατοπίζεται προς τα δεξιά.</a:t>
            </a:r>
          </a:p>
          <a:p>
            <a:pPr eaLnBrk="1" hangingPunct="1">
              <a:lnSpc>
                <a:spcPct val="90000"/>
              </a:lnSpc>
            </a:pPr>
            <a:r>
              <a:rPr lang="el-GR" altLang="en-US" sz="2400" dirty="0"/>
              <a:t>Η αύξηση της μερικής του πίεσης αυξάνει τη συγκέντρωσή του.</a:t>
            </a:r>
          </a:p>
          <a:p>
            <a:pPr eaLnBrk="1" hangingPunct="1">
              <a:lnSpc>
                <a:spcPct val="90000"/>
              </a:lnSpc>
            </a:pPr>
            <a:r>
              <a:rPr lang="el-GR" altLang="en-US" sz="2400" dirty="0"/>
              <a:t>Δεν αυξάνει τη μερική πίεση των άλλων αερίων στο μείγμα.</a:t>
            </a:r>
          </a:p>
          <a:p>
            <a:pPr eaLnBrk="1" hangingPunct="1">
              <a:lnSpc>
                <a:spcPct val="90000"/>
              </a:lnSpc>
            </a:pPr>
            <a:r>
              <a:rPr lang="el-GR" altLang="en-US" sz="2400" dirty="0"/>
              <a:t>Η προσθήκη ενός αδρανούς αερίου στο μίγμα δεν έχει καμία επίδραση στη θέση ισορροπίας.</a:t>
            </a:r>
          </a:p>
          <a:p>
            <a:pPr eaLnBrk="1" hangingPunct="1">
              <a:lnSpc>
                <a:spcPct val="90000"/>
              </a:lnSpc>
            </a:pPr>
            <a:r>
              <a:rPr lang="el-GR" altLang="en-US" sz="2400" dirty="0"/>
              <a:t>Δεν επηρεάζει τις μερικές πιέσεις των αερίων στην αντίδραση.</a:t>
            </a:r>
            <a:endParaRPr lang="en-US" altLang="en-US" sz="2400" dirty="0"/>
          </a:p>
        </p:txBody>
      </p:sp>
    </p:spTree>
    <p:extLst>
      <p:ext uri="{BB962C8B-B14F-4D97-AF65-F5344CB8AC3E}">
        <p14:creationId xmlns:p14="http://schemas.microsoft.com/office/powerpoint/2010/main" val="1648209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7" name="Rectangle 3"/>
          <p:cNvSpPr>
            <a:spLocks noGrp="1" noChangeArrowheads="1"/>
          </p:cNvSpPr>
          <p:nvPr>
            <p:ph idx="1"/>
          </p:nvPr>
        </p:nvSpPr>
        <p:spPr>
          <a:xfrm>
            <a:off x="339968" y="803030"/>
            <a:ext cx="8546124" cy="4019562"/>
          </a:xfrm>
        </p:spPr>
        <p:txBody>
          <a:bodyPr/>
          <a:lstStyle/>
          <a:p>
            <a:pPr eaLnBrk="1" hangingPunct="1"/>
            <a:r>
              <a:rPr lang="el-GR" altLang="en-US" sz="2200" b="1" dirty="0"/>
              <a:t>Η μείωση του όγκου του δοχείου αυξάνει τη συγκέντρωση όλων των αερίων στο </a:t>
            </a:r>
            <a:r>
              <a:rPr lang="el-GR" altLang="en-US" sz="2200" b="1" dirty="0" err="1"/>
              <a:t>δοχείο.Αυξάνει</a:t>
            </a:r>
            <a:r>
              <a:rPr lang="el-GR" altLang="en-US" sz="2200" b="1" dirty="0"/>
              <a:t> τις μερικές πιέσεις </a:t>
            </a:r>
            <a:r>
              <a:rPr lang="el-GR" altLang="en-US" sz="2200" b="1" dirty="0" err="1"/>
              <a:t>τους.Δεν</a:t>
            </a:r>
            <a:r>
              <a:rPr lang="el-GR" altLang="en-US" sz="2200" b="1" dirty="0"/>
              <a:t> μεταβάλλει τις συγκεντρώσεις των διαλυμάτων.</a:t>
            </a:r>
          </a:p>
          <a:p>
            <a:pPr eaLnBrk="1" hangingPunct="1"/>
            <a:r>
              <a:rPr lang="el-GR" altLang="en-US" sz="2200" b="1" dirty="0"/>
              <a:t>Αν οι μερικές πιέσεις των αερίων αυξηθούν, τότε η συνολική πίεση στο δοχείο θα αυξηθεί. Σύμφωνα με την αρχή του </a:t>
            </a:r>
            <a:r>
              <a:rPr lang="el-GR" altLang="en-US" sz="2200" b="1" dirty="0" err="1"/>
              <a:t>Le</a:t>
            </a:r>
            <a:r>
              <a:rPr lang="el-GR" altLang="en-US" sz="2200" b="1" dirty="0"/>
              <a:t> </a:t>
            </a:r>
            <a:r>
              <a:rPr lang="el-GR" altLang="en-US" sz="2200" b="1" dirty="0" err="1"/>
              <a:t>Châtelier</a:t>
            </a:r>
            <a:r>
              <a:rPr lang="el-GR" altLang="en-US" sz="2200" b="1" dirty="0"/>
              <a:t>, η ισορροπία θα πρέπει να μετατοπιστεί ώστε να αφαιρεθεί αυτή η πίεση.</a:t>
            </a:r>
          </a:p>
          <a:p>
            <a:pPr eaLnBrk="1" hangingPunct="1"/>
            <a:r>
              <a:rPr lang="el-GR" altLang="en-US" sz="2200" b="1" dirty="0"/>
              <a:t>Ο τρόπος με τον οποίο το σύστημα μειώνει την πίεση είναι να μειώσει τον αριθμό των μορίων των αερίων στο δοχείο.</a:t>
            </a:r>
          </a:p>
          <a:p>
            <a:pPr eaLnBrk="1" hangingPunct="1"/>
            <a:r>
              <a:rPr lang="el-GR" altLang="en-US" sz="2200" b="1" dirty="0"/>
              <a:t>Όταν ο όγκος μειώνεται, η ισορροπία μετατοπίζεται προς την πλευρά με τα λιγότερα μόρια αερίου.</a:t>
            </a:r>
            <a:endParaRPr lang="en-US" altLang="en-US" sz="2200" b="1" dirty="0"/>
          </a:p>
        </p:txBody>
      </p:sp>
    </p:spTree>
    <p:extLst>
      <p:ext uri="{BB962C8B-B14F-4D97-AF65-F5344CB8AC3E}">
        <p14:creationId xmlns:p14="http://schemas.microsoft.com/office/powerpoint/2010/main" val="1112606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E565E-EC39-4564-A5D7-00F12B08547A}"/>
              </a:ext>
            </a:extLst>
          </p:cNvPr>
          <p:cNvSpPr>
            <a:spLocks noGrp="1"/>
          </p:cNvSpPr>
          <p:nvPr>
            <p:ph type="title"/>
          </p:nvPr>
        </p:nvSpPr>
        <p:spPr>
          <a:xfrm>
            <a:off x="457199" y="320511"/>
            <a:ext cx="8234314" cy="1097126"/>
          </a:xfrm>
        </p:spPr>
        <p:txBody>
          <a:bodyPr/>
          <a:lstStyle/>
          <a:p>
            <a:endParaRPr lang="el-GR"/>
          </a:p>
        </p:txBody>
      </p:sp>
      <p:pic>
        <p:nvPicPr>
          <p:cNvPr id="6" name="Θέση περιεχομένου 5">
            <a:extLst>
              <a:ext uri="{FF2B5EF4-FFF2-40B4-BE49-F238E27FC236}">
                <a16:creationId xmlns:a16="http://schemas.microsoft.com/office/drawing/2014/main" id="{25A14DD6-C013-42D6-9B95-F6F8F224CF2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58025" y="1141412"/>
            <a:ext cx="8453999" cy="5183974"/>
          </a:xfrm>
        </p:spPr>
      </p:pic>
    </p:spTree>
    <p:extLst>
      <p:ext uri="{BB962C8B-B14F-4D97-AF65-F5344CB8AC3E}">
        <p14:creationId xmlns:p14="http://schemas.microsoft.com/office/powerpoint/2010/main" val="306391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7101C9-1270-4667-A4C0-3B3335FB1875}"/>
              </a:ext>
            </a:extLst>
          </p:cNvPr>
          <p:cNvSpPr>
            <a:spLocks noGrp="1"/>
          </p:cNvSpPr>
          <p:nvPr>
            <p:ph type="title"/>
          </p:nvPr>
        </p:nvSpPr>
        <p:spPr/>
        <p:txBody>
          <a:bodyPr/>
          <a:lstStyle/>
          <a:p>
            <a:endParaRPr lang="el-GR"/>
          </a:p>
        </p:txBody>
      </p:sp>
      <p:pic>
        <p:nvPicPr>
          <p:cNvPr id="6" name="Θέση περιεχομένου 5">
            <a:extLst>
              <a:ext uri="{FF2B5EF4-FFF2-40B4-BE49-F238E27FC236}">
                <a16:creationId xmlns:a16="http://schemas.microsoft.com/office/drawing/2014/main" id="{89C8A2B1-66C2-43CB-9E02-64AC23B48EB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4" y="1216059"/>
            <a:ext cx="8317239" cy="4185500"/>
          </a:xfrm>
        </p:spPr>
      </p:pic>
    </p:spTree>
    <p:extLst>
      <p:ext uri="{BB962C8B-B14F-4D97-AF65-F5344CB8AC3E}">
        <p14:creationId xmlns:p14="http://schemas.microsoft.com/office/powerpoint/2010/main" val="571534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18" name="Rectangle 3"/>
          <p:cNvSpPr>
            <a:spLocks noGrp="1" noChangeArrowheads="1"/>
          </p:cNvSpPr>
          <p:nvPr>
            <p:ph idx="1"/>
          </p:nvPr>
        </p:nvSpPr>
        <p:spPr>
          <a:xfrm>
            <a:off x="341679" y="1141412"/>
            <a:ext cx="8229600" cy="3411733"/>
          </a:xfrm>
        </p:spPr>
        <p:txBody>
          <a:bodyPr/>
          <a:lstStyle/>
          <a:p>
            <a:pPr eaLnBrk="1" hangingPunct="1">
              <a:lnSpc>
                <a:spcPct val="90000"/>
              </a:lnSpc>
              <a:defRPr/>
            </a:pPr>
            <a:r>
              <a:rPr lang="el-GR" altLang="en-US" sz="2000" dirty="0">
                <a:cs typeface="Times New Roman" pitchFamily="18" charset="0"/>
              </a:rPr>
              <a:t>Η αρχή του </a:t>
            </a:r>
            <a:r>
              <a:rPr lang="el-GR" altLang="en-US" sz="2000" dirty="0" err="1">
                <a:cs typeface="Times New Roman" pitchFamily="18" charset="0"/>
              </a:rPr>
              <a:t>Le</a:t>
            </a:r>
            <a:r>
              <a:rPr lang="el-GR" altLang="en-US" sz="2000" dirty="0">
                <a:cs typeface="Times New Roman" pitchFamily="18" charset="0"/>
              </a:rPr>
              <a:t> </a:t>
            </a:r>
            <a:r>
              <a:rPr lang="el-GR" altLang="en-US" sz="2000" dirty="0" err="1">
                <a:cs typeface="Times New Roman" pitchFamily="18" charset="0"/>
              </a:rPr>
              <a:t>Châtelier</a:t>
            </a:r>
            <a:r>
              <a:rPr lang="el-GR" altLang="en-US" sz="2000" dirty="0">
                <a:cs typeface="Times New Roman" pitchFamily="18" charset="0"/>
              </a:rPr>
              <a:t> προβλέπει την επίδραση των μεταβολών της θερμοκρασίας, παρόλο που η θερμότητα δεν είναι ύλη και δεν γράφεται σε μια κατάλληλη εξίσωση.</a:t>
            </a:r>
          </a:p>
          <a:p>
            <a:pPr eaLnBrk="1" hangingPunct="1">
              <a:lnSpc>
                <a:spcPct val="90000"/>
              </a:lnSpc>
              <a:defRPr/>
            </a:pPr>
            <a:r>
              <a:rPr lang="el-GR" altLang="en-US" sz="2000" dirty="0">
                <a:cs typeface="Times New Roman" pitchFamily="18" charset="0"/>
              </a:rPr>
              <a:t>Οι εξώθερμες αντιδράσεις απελευθερώνουν </a:t>
            </a:r>
            <a:r>
              <a:rPr lang="el-GR" altLang="en-US" sz="2000" dirty="0" err="1">
                <a:cs typeface="Times New Roman" pitchFamily="18" charset="0"/>
              </a:rPr>
              <a:t>ενέργεια.Η</a:t>
            </a:r>
            <a:r>
              <a:rPr lang="el-GR" altLang="en-US" sz="2000" dirty="0">
                <a:cs typeface="Times New Roman" pitchFamily="18" charset="0"/>
              </a:rPr>
              <a:t> θερμότητα "ενεργεί" ως προϊόν.</a:t>
            </a:r>
          </a:p>
          <a:p>
            <a:pPr eaLnBrk="1" hangingPunct="1">
              <a:lnSpc>
                <a:spcPct val="90000"/>
              </a:lnSpc>
              <a:defRPr/>
            </a:pPr>
            <a:r>
              <a:rPr lang="el-GR" altLang="en-US" sz="2000" dirty="0">
                <a:cs typeface="Times New Roman" pitchFamily="18" charset="0"/>
              </a:rPr>
              <a:t>Η αύξηση της θερμοκρασίας είναι σαν να προσθέτουμε θερμότητα.</a:t>
            </a:r>
          </a:p>
          <a:p>
            <a:pPr eaLnBrk="1" hangingPunct="1">
              <a:lnSpc>
                <a:spcPct val="90000"/>
              </a:lnSpc>
              <a:defRPr/>
            </a:pPr>
            <a:r>
              <a:rPr lang="el-GR" altLang="en-US" sz="2000" dirty="0">
                <a:cs typeface="Times New Roman" pitchFamily="18" charset="0"/>
              </a:rPr>
              <a:t>Σύμφωνα με την αρχή του </a:t>
            </a:r>
            <a:r>
              <a:rPr lang="el-GR" altLang="en-US" sz="2000" dirty="0" err="1">
                <a:cs typeface="Times New Roman" pitchFamily="18" charset="0"/>
              </a:rPr>
              <a:t>Le</a:t>
            </a:r>
            <a:r>
              <a:rPr lang="el-GR" altLang="en-US" sz="2000" dirty="0">
                <a:cs typeface="Times New Roman" pitchFamily="18" charset="0"/>
              </a:rPr>
              <a:t> </a:t>
            </a:r>
            <a:r>
              <a:rPr lang="el-GR" altLang="en-US" sz="2000" dirty="0" err="1">
                <a:cs typeface="Times New Roman" pitchFamily="18" charset="0"/>
              </a:rPr>
              <a:t>Châtelier</a:t>
            </a:r>
            <a:r>
              <a:rPr lang="el-GR" altLang="en-US" sz="2000" dirty="0">
                <a:cs typeface="Times New Roman" pitchFamily="18" charset="0"/>
              </a:rPr>
              <a:t>, η ισορροπία θα μετατοπιστεί μακριά από την προστιθέμενη θερμότητα.</a:t>
            </a:r>
            <a:endParaRPr lang="en-US" altLang="en-US" sz="2000" dirty="0">
              <a:cs typeface="Times New Roman" pitchFamily="18" charset="0"/>
            </a:endParaRPr>
          </a:p>
        </p:txBody>
      </p:sp>
      <p:pic>
        <p:nvPicPr>
          <p:cNvPr id="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910" y="4873659"/>
            <a:ext cx="7429500" cy="50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8437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4" name="Rectangle 3"/>
          <p:cNvSpPr>
            <a:spLocks noGrp="1" noChangeArrowheads="1"/>
          </p:cNvSpPr>
          <p:nvPr>
            <p:ph idx="1"/>
          </p:nvPr>
        </p:nvSpPr>
        <p:spPr>
          <a:xfrm>
            <a:off x="345098" y="807427"/>
            <a:ext cx="8686800" cy="4216539"/>
          </a:xfrm>
        </p:spPr>
        <p:txBody>
          <a:bodyPr/>
          <a:lstStyle/>
          <a:p>
            <a:pPr eaLnBrk="1" hangingPunct="1">
              <a:lnSpc>
                <a:spcPct val="80000"/>
              </a:lnSpc>
            </a:pPr>
            <a:r>
              <a:rPr lang="el-GR" altLang="en-US" sz="2000" dirty="0">
                <a:sym typeface="Symbol" pitchFamily="18" charset="2"/>
              </a:rPr>
              <a:t>Όταν ξεκινά μια αντίδραση, τα αντιδρώντα καταναλώνονται και παράγονται προϊόντα.</a:t>
            </a:r>
          </a:p>
          <a:p>
            <a:pPr eaLnBrk="1" hangingPunct="1">
              <a:lnSpc>
                <a:spcPct val="80000"/>
              </a:lnSpc>
            </a:pPr>
            <a:r>
              <a:rPr lang="el-GR" altLang="en-US" sz="2000" dirty="0">
                <a:sym typeface="Symbol" pitchFamily="18" charset="2"/>
              </a:rPr>
              <a:t>Οι συγκεντρώσεις των αντιδρώντων μειώνονται και οι συγκεντρώσεις των προϊόντων αυξάνονται.</a:t>
            </a:r>
          </a:p>
          <a:p>
            <a:pPr eaLnBrk="1" hangingPunct="1">
              <a:lnSpc>
                <a:spcPct val="80000"/>
              </a:lnSpc>
            </a:pPr>
            <a:r>
              <a:rPr lang="el-GR" altLang="en-US" sz="2000" dirty="0">
                <a:sym typeface="Symbol" pitchFamily="18" charset="2"/>
              </a:rPr>
              <a:t>Καθώς μειώνεται η συγκέντρωση των αντιδρώντων, μειώνεται ο ρυθμός προώθησης της αντίδρασης.</a:t>
            </a:r>
          </a:p>
          <a:p>
            <a:pPr eaLnBrk="1" hangingPunct="1">
              <a:lnSpc>
                <a:spcPct val="80000"/>
              </a:lnSpc>
            </a:pPr>
            <a:r>
              <a:rPr lang="el-GR" altLang="en-US" sz="2000" dirty="0">
                <a:sym typeface="Symbol" pitchFamily="18" charset="2"/>
              </a:rPr>
              <a:t>Τελικά, τα προϊόντα μπορούν να αντιδράσουν για να </a:t>
            </a:r>
            <a:r>
              <a:rPr lang="el-GR" altLang="en-US" sz="2000" dirty="0" err="1">
                <a:sym typeface="Symbol" pitchFamily="18" charset="2"/>
              </a:rPr>
              <a:t>ξανασχηματίσουν</a:t>
            </a:r>
            <a:r>
              <a:rPr lang="el-GR" altLang="en-US" sz="2000" dirty="0">
                <a:sym typeface="Symbol" pitchFamily="18" charset="2"/>
              </a:rPr>
              <a:t> ορισμένα από τα αντιδρώντα, με την προϋπόθεση ότι τα προϊόντα δεν αφήνονται να διαφύγουν.</a:t>
            </a:r>
          </a:p>
          <a:p>
            <a:pPr eaLnBrk="1" hangingPunct="1">
              <a:lnSpc>
                <a:spcPct val="80000"/>
              </a:lnSpc>
            </a:pPr>
            <a:r>
              <a:rPr lang="el-GR" altLang="en-US" sz="2000" dirty="0">
                <a:sym typeface="Symbol" pitchFamily="18" charset="2"/>
              </a:rPr>
              <a:t>Καθώς αυξάνεται η συγκέντρωση των προϊόντων, αυξάνεται ο ρυθμός της αντίστροφης αντίδρασης</a:t>
            </a:r>
          </a:p>
          <a:p>
            <a:pPr eaLnBrk="1" hangingPunct="1">
              <a:lnSpc>
                <a:spcPct val="80000"/>
              </a:lnSpc>
            </a:pPr>
            <a:r>
              <a:rPr lang="el-GR" altLang="en-US" sz="2000" dirty="0">
                <a:sym typeface="Symbol" pitchFamily="18" charset="2"/>
              </a:rPr>
              <a:t>Οι διεργασίες που εξελίσσονται τόσο προς τα εμπρός όσο και προς τα πίσω λέγεται ότι είναι αντιστρεπτές. </a:t>
            </a:r>
          </a:p>
          <a:p>
            <a:pPr eaLnBrk="1" hangingPunct="1">
              <a:lnSpc>
                <a:spcPct val="80000"/>
              </a:lnSpc>
            </a:pPr>
            <a:endParaRPr lang="el-GR" altLang="en-US" sz="2000" dirty="0">
              <a:sym typeface="Symbol" pitchFamily="18" charset="2"/>
            </a:endParaRPr>
          </a:p>
          <a:p>
            <a:pPr eaLnBrk="1" hangingPunct="1">
              <a:lnSpc>
                <a:spcPct val="80000"/>
              </a:lnSpc>
            </a:pPr>
            <a:r>
              <a:rPr lang="el-GR" altLang="en-US" sz="2000" dirty="0">
                <a:sym typeface="Symbol" pitchFamily="18" charset="2"/>
              </a:rPr>
              <a:t>     αντιδρώντα               προϊόντα</a:t>
            </a:r>
            <a:endParaRPr lang="en-US" altLang="en-US" sz="2000" dirty="0">
              <a:sym typeface="Symbol" pitchFamily="18" charset="2"/>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3178" y="4709607"/>
            <a:ext cx="4095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0011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47663" y="1988038"/>
            <a:ext cx="8382000" cy="2742289"/>
          </a:xfrm>
        </p:spPr>
        <p:txBody>
          <a:bodyPr/>
          <a:lstStyle/>
          <a:p>
            <a:pPr eaLnBrk="1" hangingPunct="1">
              <a:lnSpc>
                <a:spcPct val="85000"/>
              </a:lnSpc>
              <a:spcBef>
                <a:spcPct val="10000"/>
              </a:spcBef>
            </a:pPr>
            <a:r>
              <a:rPr lang="el-GR" altLang="en-US" dirty="0"/>
              <a:t>Η προσθήκη θερμότητας σε μια εξώθερμη αντίδραση θα μειώσει τις συγκεντρώσεις των προϊόντων και θα αυξήσει τις συγκεντρώσεις των αντιδρώντων.</a:t>
            </a:r>
          </a:p>
          <a:p>
            <a:pPr eaLnBrk="1" hangingPunct="1">
              <a:lnSpc>
                <a:spcPct val="85000"/>
              </a:lnSpc>
              <a:spcBef>
                <a:spcPct val="10000"/>
              </a:spcBef>
            </a:pPr>
            <a:endParaRPr lang="el-GR" altLang="en-US" dirty="0"/>
          </a:p>
          <a:p>
            <a:pPr eaLnBrk="1" hangingPunct="1">
              <a:lnSpc>
                <a:spcPct val="85000"/>
              </a:lnSpc>
              <a:spcBef>
                <a:spcPct val="10000"/>
              </a:spcBef>
            </a:pPr>
            <a:r>
              <a:rPr lang="el-GR" altLang="en-US" dirty="0"/>
              <a:t>Η προσθήκη θερμότητας σε μια εξώθερμη αντίδραση θα μειώσει την τιμή του Κ.</a:t>
            </a:r>
            <a:endParaRPr lang="en-US" altLang="en-US"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7114" y="5069847"/>
            <a:ext cx="74295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663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idx="1"/>
          </p:nvPr>
        </p:nvSpPr>
        <p:spPr>
          <a:xfrm>
            <a:off x="350838" y="886120"/>
            <a:ext cx="8229600" cy="3367076"/>
          </a:xfrm>
        </p:spPr>
        <p:txBody>
          <a:bodyPr/>
          <a:lstStyle/>
          <a:p>
            <a:pPr eaLnBrk="1" hangingPunct="1">
              <a:lnSpc>
                <a:spcPct val="90000"/>
              </a:lnSpc>
              <a:defRPr/>
            </a:pPr>
            <a:r>
              <a:rPr lang="el-GR" altLang="en-US" dirty="0"/>
              <a:t>Οι </a:t>
            </a:r>
            <a:r>
              <a:rPr lang="el-GR" altLang="en-US" dirty="0" err="1"/>
              <a:t>ενδόθερμες</a:t>
            </a:r>
            <a:r>
              <a:rPr lang="el-GR" altLang="en-US" dirty="0"/>
              <a:t> αντιδράσεις απορροφούν ενέργεια.</a:t>
            </a:r>
          </a:p>
          <a:p>
            <a:pPr eaLnBrk="1" hangingPunct="1">
              <a:lnSpc>
                <a:spcPct val="90000"/>
              </a:lnSpc>
              <a:defRPr/>
            </a:pPr>
            <a:r>
              <a:rPr lang="el-GR" altLang="en-US" dirty="0"/>
              <a:t>Η θερμότητα "συμπεριφέρεται" ως </a:t>
            </a:r>
            <a:r>
              <a:rPr lang="el-GR" altLang="en-US" dirty="0" err="1"/>
              <a:t>αντιδρών.Η</a:t>
            </a:r>
            <a:r>
              <a:rPr lang="el-GR" altLang="en-US" dirty="0"/>
              <a:t> αύξηση της θερμοκρασίας είναι σαν να προσθέτουμε θερμότητα.</a:t>
            </a:r>
          </a:p>
          <a:p>
            <a:pPr eaLnBrk="1" hangingPunct="1">
              <a:lnSpc>
                <a:spcPct val="90000"/>
              </a:lnSpc>
              <a:defRPr/>
            </a:pPr>
            <a:r>
              <a:rPr lang="el-GR" altLang="en-US" dirty="0"/>
              <a:t>Σύμφωνα με την αρχή του </a:t>
            </a:r>
            <a:r>
              <a:rPr lang="el-GR" altLang="en-US" dirty="0" err="1"/>
              <a:t>Le</a:t>
            </a:r>
            <a:r>
              <a:rPr lang="el-GR" altLang="en-US" dirty="0"/>
              <a:t> </a:t>
            </a:r>
            <a:r>
              <a:rPr lang="el-GR" altLang="en-US" dirty="0" err="1"/>
              <a:t>Châtelier</a:t>
            </a:r>
            <a:r>
              <a:rPr lang="el-GR" altLang="en-US" dirty="0"/>
              <a:t>, η ισορροπία θα μετατοπιστεί μακριά από την προστιθέμενη θερμότητα.</a:t>
            </a:r>
            <a:endParaRPr lang="en-US" altLang="en-US" dirty="0"/>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251" y="4402319"/>
            <a:ext cx="7650163" cy="78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87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43877" y="2020153"/>
            <a:ext cx="8382000" cy="2742289"/>
          </a:xfrm>
        </p:spPr>
        <p:txBody>
          <a:bodyPr/>
          <a:lstStyle/>
          <a:p>
            <a:pPr eaLnBrk="1" hangingPunct="1">
              <a:lnSpc>
                <a:spcPct val="85000"/>
              </a:lnSpc>
              <a:spcBef>
                <a:spcPct val="10000"/>
              </a:spcBef>
            </a:pPr>
            <a:r>
              <a:rPr lang="el-GR" altLang="en-US" dirty="0">
                <a:cs typeface="Times New Roman" pitchFamily="18" charset="0"/>
              </a:rPr>
              <a:t>Η προσθήκη θερμότητας σε μια </a:t>
            </a:r>
            <a:r>
              <a:rPr lang="el-GR" altLang="en-US" dirty="0" err="1">
                <a:cs typeface="Times New Roman" pitchFamily="18" charset="0"/>
              </a:rPr>
              <a:t>ενδόθερμη</a:t>
            </a:r>
            <a:r>
              <a:rPr lang="el-GR" altLang="en-US" dirty="0">
                <a:cs typeface="Times New Roman" pitchFamily="18" charset="0"/>
              </a:rPr>
              <a:t> αντίδραση θα μειώσει τις συγκεντρώσεις των αντιδρώντων και θα αυξήσει τις συγκεντρώσεις των προϊόντων.</a:t>
            </a:r>
          </a:p>
          <a:p>
            <a:pPr eaLnBrk="1" hangingPunct="1">
              <a:lnSpc>
                <a:spcPct val="85000"/>
              </a:lnSpc>
              <a:spcBef>
                <a:spcPct val="10000"/>
              </a:spcBef>
            </a:pPr>
            <a:endParaRPr lang="el-GR" altLang="en-US" dirty="0">
              <a:cs typeface="Times New Roman" pitchFamily="18" charset="0"/>
            </a:endParaRPr>
          </a:p>
          <a:p>
            <a:pPr eaLnBrk="1" hangingPunct="1">
              <a:lnSpc>
                <a:spcPct val="85000"/>
              </a:lnSpc>
              <a:spcBef>
                <a:spcPct val="10000"/>
              </a:spcBef>
            </a:pPr>
            <a:r>
              <a:rPr lang="el-GR" altLang="en-US" dirty="0">
                <a:cs typeface="Times New Roman" pitchFamily="18" charset="0"/>
              </a:rPr>
              <a:t>Η προσθήκη θερμότητας σε μια </a:t>
            </a:r>
            <a:r>
              <a:rPr lang="el-GR" altLang="en-US" dirty="0" err="1">
                <a:cs typeface="Times New Roman" pitchFamily="18" charset="0"/>
              </a:rPr>
              <a:t>ενδόθερμη</a:t>
            </a:r>
            <a:r>
              <a:rPr lang="el-GR" altLang="en-US" dirty="0">
                <a:cs typeface="Times New Roman" pitchFamily="18" charset="0"/>
              </a:rPr>
              <a:t> αντίδραση θα αυξήσει την τιμή του Κ.</a:t>
            </a:r>
            <a:endParaRPr lang="en-US" altLang="en-US" dirty="0">
              <a:cs typeface="Times New Roman" pitchFamily="18" charset="0"/>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009" y="5138154"/>
            <a:ext cx="76501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9786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39970" y="2041296"/>
            <a:ext cx="8532813" cy="3490186"/>
          </a:xfrm>
        </p:spPr>
        <p:txBody>
          <a:bodyPr/>
          <a:lstStyle/>
          <a:p>
            <a:pPr>
              <a:defRPr/>
            </a:pPr>
            <a:r>
              <a:rPr lang="el-GR" sz="2400" dirty="0"/>
              <a:t>Σε μια </a:t>
            </a:r>
            <a:r>
              <a:rPr lang="el-GR" sz="2400" dirty="0">
                <a:solidFill>
                  <a:srgbClr val="00B0F0"/>
                </a:solidFill>
              </a:rPr>
              <a:t>εξώθερμη χημική αντίδραση</a:t>
            </a:r>
            <a:r>
              <a:rPr lang="el-GR" sz="2400" dirty="0"/>
              <a:t>, η θερμότητα είναι </a:t>
            </a:r>
            <a:r>
              <a:rPr lang="el-GR" sz="2400" dirty="0" err="1"/>
              <a:t>προϊόν.Η</a:t>
            </a:r>
            <a:r>
              <a:rPr lang="el-GR" sz="2400" dirty="0"/>
              <a:t> αύξηση της θερμοκρασίας προκαλεί μετατόπιση μιας εξώθερμης αντίδρασης προς τα αριστερά (προς την κατεύθυνση των αντιδρώντων)- η τιμή της </a:t>
            </a:r>
            <a:r>
              <a:rPr lang="el-GR" sz="2400" dirty="0" err="1"/>
              <a:t>σταθεράς</a:t>
            </a:r>
            <a:r>
              <a:rPr lang="el-GR" sz="2400" dirty="0"/>
              <a:t> ισορροπίας μειώνεται.</a:t>
            </a:r>
          </a:p>
          <a:p>
            <a:pPr>
              <a:defRPr/>
            </a:pPr>
            <a:r>
              <a:rPr lang="el-GR" sz="2400" dirty="0"/>
              <a:t>Η μείωση της θερμοκρασίας προκαλεί μετατόπιση μιας εξώθερμης αντίδρασης προς τα δεξιά (προς την κατεύθυνση των προϊόντων)- η τιμή της </a:t>
            </a:r>
            <a:r>
              <a:rPr lang="el-GR" sz="2400" dirty="0" err="1"/>
              <a:t>σταθεράς</a:t>
            </a:r>
            <a:r>
              <a:rPr lang="el-GR" sz="2400" dirty="0"/>
              <a:t> ισορροπίας αυξάνεται.</a:t>
            </a:r>
            <a:endParaRPr lang="en-US" sz="2400" dirty="0"/>
          </a:p>
        </p:txBody>
      </p:sp>
    </p:spTree>
    <p:extLst>
      <p:ext uri="{BB962C8B-B14F-4D97-AF65-F5344CB8AC3E}">
        <p14:creationId xmlns:p14="http://schemas.microsoft.com/office/powerpoint/2010/main" val="432842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339970" y="1513759"/>
            <a:ext cx="8532813" cy="2868478"/>
          </a:xfrm>
        </p:spPr>
        <p:txBody>
          <a:bodyPr/>
          <a:lstStyle/>
          <a:p>
            <a:pPr>
              <a:defRPr/>
            </a:pPr>
            <a:r>
              <a:rPr lang="el-GR" sz="2200" dirty="0"/>
              <a:t>Σε μια </a:t>
            </a:r>
            <a:r>
              <a:rPr lang="el-GR" sz="2200" dirty="0" err="1">
                <a:solidFill>
                  <a:srgbClr val="00B0F0"/>
                </a:solidFill>
              </a:rPr>
              <a:t>ενδόθερμη</a:t>
            </a:r>
            <a:r>
              <a:rPr lang="el-GR" sz="2200" dirty="0">
                <a:solidFill>
                  <a:srgbClr val="00B0F0"/>
                </a:solidFill>
              </a:rPr>
              <a:t> χημική αντίδραση</a:t>
            </a:r>
            <a:r>
              <a:rPr lang="el-GR" sz="2200" dirty="0"/>
              <a:t>, η θερμότητα είναι </a:t>
            </a:r>
            <a:r>
              <a:rPr lang="el-GR" sz="2200" dirty="0" err="1"/>
              <a:t>αντιδρών.Η</a:t>
            </a:r>
            <a:r>
              <a:rPr lang="el-GR" sz="2200" dirty="0"/>
              <a:t> αύξηση της θερμοκρασίας προκαλεί μετατόπιση μιας </a:t>
            </a:r>
            <a:r>
              <a:rPr lang="el-GR" sz="2200" dirty="0" err="1"/>
              <a:t>ενδόθερμης</a:t>
            </a:r>
            <a:r>
              <a:rPr lang="el-GR" sz="2200" dirty="0"/>
              <a:t> αντίδρασης προς τα δεξιά (προς την κατεύθυνση των προϊόντων)- η σταθερά ισορροπίας αυξάνεται.</a:t>
            </a:r>
          </a:p>
          <a:p>
            <a:pPr>
              <a:defRPr/>
            </a:pPr>
            <a:r>
              <a:rPr lang="el-GR" sz="2200" dirty="0"/>
              <a:t>Η μείωση της θερμοκρασίας προκαλεί μετατόπιση μιας </a:t>
            </a:r>
            <a:r>
              <a:rPr lang="el-GR" sz="2200" dirty="0" err="1"/>
              <a:t>ενδόθερμης</a:t>
            </a:r>
            <a:r>
              <a:rPr lang="el-GR" sz="2200" dirty="0"/>
              <a:t> αντίδρασης προς τα αριστερά (προς την κατεύθυνση των αντιδρώντων)- η σταθερά ισορροπίας μειώνεται.</a:t>
            </a:r>
            <a:endParaRPr lang="en-US" sz="22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3451"/>
          <a:stretch/>
        </p:blipFill>
        <p:spPr>
          <a:xfrm>
            <a:off x="2124258" y="4214120"/>
            <a:ext cx="4898659" cy="2337764"/>
          </a:xfrm>
          <a:prstGeom prst="rect">
            <a:avLst/>
          </a:prstGeom>
        </p:spPr>
      </p:pic>
    </p:spTree>
    <p:extLst>
      <p:ext uri="{BB962C8B-B14F-4D97-AF65-F5344CB8AC3E}">
        <p14:creationId xmlns:p14="http://schemas.microsoft.com/office/powerpoint/2010/main" val="40028066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5">
            <a:extLst>
              <a:ext uri="{FF2B5EF4-FFF2-40B4-BE49-F238E27FC236}">
                <a16:creationId xmlns:a16="http://schemas.microsoft.com/office/drawing/2014/main" id="{8D75D960-9358-4BFD-93A4-939BA0A0A79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5125" y="744718"/>
            <a:ext cx="8514924" cy="4647414"/>
          </a:xfrm>
        </p:spPr>
      </p:pic>
    </p:spTree>
    <p:extLst>
      <p:ext uri="{BB962C8B-B14F-4D97-AF65-F5344CB8AC3E}">
        <p14:creationId xmlns:p14="http://schemas.microsoft.com/office/powerpoint/2010/main" val="21532400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107721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ea typeface="ヒラギノ角ゴ Pro W3" pitchFamily="127" charset="-128"/>
                <a:cs typeface="Arial" pitchFamily="34" charset="0"/>
              </a:rPr>
              <a:t>Η επίδραση των καταλυτών: Καμία αλλαγή στη θέση ισορροπίας</a:t>
            </a:r>
            <a:endParaRPr lang="en-US" dirty="0">
              <a:solidFill>
                <a:srgbClr val="0070C0"/>
              </a:solidFill>
              <a:ea typeface="ヒラギノ角ゴ Pro W3" pitchFamily="127" charset="-128"/>
              <a:cs typeface="Arial" pitchFamily="34" charset="0"/>
            </a:endParaRPr>
          </a:p>
        </p:txBody>
      </p:sp>
      <p:sp>
        <p:nvSpPr>
          <p:cNvPr id="18" name="Rectangle 3"/>
          <p:cNvSpPr>
            <a:spLocks noGrp="1" noChangeArrowheads="1"/>
          </p:cNvSpPr>
          <p:nvPr>
            <p:ph idx="1"/>
          </p:nvPr>
        </p:nvSpPr>
        <p:spPr>
          <a:xfrm>
            <a:off x="334352" y="1317992"/>
            <a:ext cx="8229600" cy="2976712"/>
          </a:xfrm>
        </p:spPr>
        <p:txBody>
          <a:bodyPr lIns="90488" tIns="44450" rIns="90488" bIns="44450"/>
          <a:lstStyle/>
          <a:p>
            <a:pPr eaLnBrk="1" hangingPunct="1">
              <a:lnSpc>
                <a:spcPct val="90000"/>
              </a:lnSpc>
            </a:pPr>
            <a:r>
              <a:rPr lang="el-GR" altLang="en-US" dirty="0"/>
              <a:t>Οι καταλύτες παρέχουν έναν εναλλακτικό, πιο αποτελεσματικό μηχανισμό.</a:t>
            </a:r>
          </a:p>
          <a:p>
            <a:pPr eaLnBrk="1" hangingPunct="1">
              <a:lnSpc>
                <a:spcPct val="90000"/>
              </a:lnSpc>
            </a:pPr>
            <a:r>
              <a:rPr lang="el-GR" altLang="en-US" dirty="0"/>
              <a:t>Οι καταλύτες επηρεάζουν τον ρυθμό των εμπρόσθιων και των αντίστροφων αντιδράσεων με τον ίδιο συντελεστή.</a:t>
            </a:r>
          </a:p>
          <a:p>
            <a:pPr eaLnBrk="1" hangingPunct="1">
              <a:lnSpc>
                <a:spcPct val="90000"/>
              </a:lnSpc>
            </a:pPr>
            <a:r>
              <a:rPr lang="el-GR" altLang="en-US" dirty="0"/>
              <a:t>Επομένως, οι καταλύτες δεν επηρεάζουν τη θέση ισορροπίας.</a:t>
            </a:r>
            <a:endParaRPr lang="en-US" altLang="en-US" sz="2800" dirty="0"/>
          </a:p>
        </p:txBody>
      </p:sp>
    </p:spTree>
    <p:extLst>
      <p:ext uri="{BB962C8B-B14F-4D97-AF65-F5344CB8AC3E}">
        <p14:creationId xmlns:p14="http://schemas.microsoft.com/office/powerpoint/2010/main" val="274723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dirty="0">
                <a:solidFill>
                  <a:srgbClr val="0070C0"/>
                </a:solidFill>
                <a:cs typeface="Arial" pitchFamily="34" charset="0"/>
              </a:rPr>
              <a:t>Δυναμική ισορροπία</a:t>
            </a:r>
            <a:endParaRPr lang="en-US" dirty="0">
              <a:solidFill>
                <a:srgbClr val="0070C0"/>
              </a:solidFill>
              <a:ea typeface="ヒラギノ角ゴ Pro W3" pitchFamily="127" charset="-128"/>
              <a:cs typeface="Arial" pitchFamily="34" charset="0"/>
            </a:endParaRPr>
          </a:p>
        </p:txBody>
      </p:sp>
      <p:sp>
        <p:nvSpPr>
          <p:cNvPr id="6" name="Rectangle 3"/>
          <p:cNvSpPr>
            <a:spLocks noGrp="1" noChangeArrowheads="1"/>
          </p:cNvSpPr>
          <p:nvPr>
            <p:ph idx="1"/>
          </p:nvPr>
        </p:nvSpPr>
        <p:spPr>
          <a:xfrm>
            <a:off x="337527" y="584200"/>
            <a:ext cx="8443913" cy="1384995"/>
          </a:xfrm>
        </p:spPr>
        <p:txBody>
          <a:bodyPr/>
          <a:lstStyle/>
          <a:p>
            <a:pPr eaLnBrk="1" hangingPunct="1">
              <a:buClr>
                <a:schemeClr val="tx1"/>
              </a:buClr>
            </a:pPr>
            <a:r>
              <a:rPr lang="el-GR" altLang="en-US" sz="2000" dirty="0"/>
              <a:t>Δυναμική ισορροπία </a:t>
            </a:r>
          </a:p>
          <a:p>
            <a:pPr eaLnBrk="1" hangingPunct="1">
              <a:buClr>
                <a:schemeClr val="tx1"/>
              </a:buClr>
            </a:pPr>
            <a:r>
              <a:rPr lang="el-GR" altLang="en-US" sz="2000" dirty="0"/>
              <a:t>Μόλις η αντίδραση φτάσει σε ισορροπία, οι συγκεντρώσεις όλων των χημικών ουσιών παραμένουν σταθερές, επειδή οι χημικές ουσίες καταναλώνονται και παράγονται με τον ίδιο ρυθμό.</a:t>
            </a:r>
            <a:endParaRPr lang="en-US" altLang="en-US" sz="20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3472" b="14120"/>
          <a:stretch/>
        </p:blipFill>
        <p:spPr>
          <a:xfrm>
            <a:off x="1019737" y="3411415"/>
            <a:ext cx="7107701" cy="2909585"/>
          </a:xfrm>
          <a:prstGeom prst="rect">
            <a:avLst/>
          </a:prstGeom>
        </p:spPr>
      </p:pic>
    </p:spTree>
    <p:extLst>
      <p:ext uri="{BB962C8B-B14F-4D97-AF65-F5344CB8AC3E}">
        <p14:creationId xmlns:p14="http://schemas.microsoft.com/office/powerpoint/2010/main" val="166749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58477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endParaRPr lang="en-US" dirty="0">
              <a:solidFill>
                <a:srgbClr val="0070C0"/>
              </a:solidFill>
              <a:ea typeface="ヒラギノ角ゴ Pro W3" pitchFamily="127" charset="-128"/>
              <a:cs typeface="Arial" pitchFamily="34" charset="0"/>
            </a:endParaRPr>
          </a:p>
        </p:txBody>
      </p:sp>
      <p:sp>
        <p:nvSpPr>
          <p:cNvPr id="7" name="Rectangle 3"/>
          <p:cNvSpPr>
            <a:spLocks noGrp="1" noChangeArrowheads="1"/>
          </p:cNvSpPr>
          <p:nvPr>
            <p:ph idx="1"/>
          </p:nvPr>
        </p:nvSpPr>
        <p:spPr>
          <a:xfrm>
            <a:off x="346671" y="784431"/>
            <a:ext cx="8443913" cy="4659737"/>
          </a:xfrm>
        </p:spPr>
        <p:txBody>
          <a:bodyPr/>
          <a:lstStyle/>
          <a:p>
            <a:r>
              <a:rPr lang="el-GR" altLang="en-US" dirty="0"/>
              <a:t>Καθώς αυξάνεται η συγκέντρωση του προϊόντος, οι συγκεντρώσεις των αντιδρώντων μειώνονται.</a:t>
            </a:r>
          </a:p>
          <a:p>
            <a:r>
              <a:rPr lang="el-GR" altLang="en-US" dirty="0"/>
              <a:t>Επομένως, ο ρυθμός της εμπρόσθιας αντίδρασης μειώνεται και ο ρυθμός της αντίστροφης αντίδρασης αυξάνεται.</a:t>
            </a:r>
          </a:p>
          <a:p>
            <a:r>
              <a:rPr lang="el-GR" altLang="en-US" dirty="0"/>
              <a:t>Δυναμική ισορροπία: Ρυθμός της πρόσθιας αντίδρασης = ρυθμός της αντίστροφης αντίδρασης.</a:t>
            </a:r>
          </a:p>
          <a:p>
            <a:r>
              <a:rPr lang="el-GR" altLang="en-US" dirty="0"/>
              <a:t>Οι συγκεντρώσεις των αντιδρώντων και των προϊόντων δεν μεταβάλλονται πλέον.</a:t>
            </a:r>
            <a:endParaRPr lang="en-US" altLang="en-US" dirty="0"/>
          </a:p>
        </p:txBody>
      </p:sp>
    </p:spTree>
    <p:extLst>
      <p:ext uri="{BB962C8B-B14F-4D97-AF65-F5344CB8AC3E}">
        <p14:creationId xmlns:p14="http://schemas.microsoft.com/office/powerpoint/2010/main" val="2199703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830997"/>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0" anchor="t">
            <a:spAutoFit/>
          </a:bodyPr>
          <a:lstStyle/>
          <a:p>
            <a:pPr eaLnBrk="1" hangingPunct="1"/>
            <a:r>
              <a:rPr lang="el-GR" sz="2400" dirty="0">
                <a:solidFill>
                  <a:srgbClr val="0070C0"/>
                </a:solidFill>
                <a:ea typeface="ヒラギノ角ゴ Pro W3" pitchFamily="127" charset="-128"/>
                <a:cs typeface="Arial" pitchFamily="34" charset="0"/>
              </a:rPr>
              <a:t>ΣΗΜΕΙΩΣΗ: Η ισορροπία ΔΕΝ σημαίνει ότι υπάρχουν ίσες ποσότητες αντιδρώντων και προϊόντων</a:t>
            </a:r>
            <a:endParaRPr lang="en-US" sz="2400" dirty="0">
              <a:solidFill>
                <a:srgbClr val="0070C0"/>
              </a:solidFill>
              <a:ea typeface="ヒラギノ角ゴ Pro W3" pitchFamily="127" charset="-128"/>
              <a:cs typeface="Arial" pitchFamily="34" charset="0"/>
            </a:endParaRPr>
          </a:p>
        </p:txBody>
      </p:sp>
      <p:sp>
        <p:nvSpPr>
          <p:cNvPr id="6" name="Rectangle 3"/>
          <p:cNvSpPr>
            <a:spLocks noGrp="1" noChangeArrowheads="1"/>
          </p:cNvSpPr>
          <p:nvPr>
            <p:ph idx="1"/>
          </p:nvPr>
        </p:nvSpPr>
        <p:spPr>
          <a:xfrm>
            <a:off x="337527" y="1313597"/>
            <a:ext cx="8633386" cy="4247317"/>
          </a:xfrm>
        </p:spPr>
        <p:txBody>
          <a:bodyPr/>
          <a:lstStyle/>
          <a:p>
            <a:pPr eaLnBrk="1" hangingPunct="1">
              <a:spcBef>
                <a:spcPts val="1200"/>
              </a:spcBef>
            </a:pPr>
            <a:r>
              <a:rPr lang="el-GR" altLang="en-US" sz="2400" dirty="0"/>
              <a:t>Οι ρυθμοί της εμπρόσθιας και της αντίστροφης αντίδρασης είναι ίσοι στην ισορροπία.</a:t>
            </a:r>
          </a:p>
          <a:p>
            <a:pPr eaLnBrk="1" hangingPunct="1">
              <a:spcBef>
                <a:spcPts val="1200"/>
              </a:spcBef>
            </a:pPr>
            <a:r>
              <a:rPr lang="el-GR" altLang="en-US" sz="2400" dirty="0"/>
              <a:t>Αυτό όμως δεν σημαίνει ότι οι συγκεντρώσεις των αντιδρώντων και των προϊόντων είναι ίσες.</a:t>
            </a:r>
          </a:p>
          <a:p>
            <a:pPr eaLnBrk="1" hangingPunct="1">
              <a:spcBef>
                <a:spcPts val="1200"/>
              </a:spcBef>
            </a:pPr>
            <a:r>
              <a:rPr lang="el-GR" altLang="en-US" sz="2400" dirty="0"/>
              <a:t>Ορισμένες αντιδράσεις φθάνουν σε ισορροπία μόνο αφού καταναλωθούν σχεδόν όλα τα μόρια των αντιδρώντων: Λέμε ότι η θέση ισορροπίας ευνοεί τα προϊόντα.</a:t>
            </a:r>
          </a:p>
          <a:p>
            <a:pPr eaLnBrk="1" hangingPunct="1">
              <a:spcBef>
                <a:spcPts val="1200"/>
              </a:spcBef>
            </a:pPr>
            <a:r>
              <a:rPr lang="el-GR" altLang="en-US" sz="2400" dirty="0"/>
              <a:t>Άλλες αντιδράσεις φτάνουν σε ισορροπία όταν καταναλώνεται μόνο ένα μικρό ποσοστό των αντιδρώντων μορίων: Λέμε ότι η θέση ισορροπίας ευνοεί τα αντιδρώντα.</a:t>
            </a:r>
            <a:endParaRPr lang="en-US" altLang="en-US" sz="2400" dirty="0"/>
          </a:p>
        </p:txBody>
      </p:sp>
    </p:spTree>
    <p:extLst>
      <p:ext uri="{BB962C8B-B14F-4D97-AF65-F5344CB8AC3E}">
        <p14:creationId xmlns:p14="http://schemas.microsoft.com/office/powerpoint/2010/main" val="38354767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475&quot;/&gt;&lt;/object&gt;&lt;object type=&quot;3&quot; unique_id=&quot;10004&quot;&gt;&lt;property id=&quot;20148&quot; value=&quot;5&quot;/&gt;&lt;property id=&quot;20300&quot; value=&quot;Slide 2 - &amp;quot;The Greenhouse Effect&amp;quot;&quot;/&gt;&lt;property id=&quot;20307&quot; value=&quot;353&quot;/&gt;&lt;/object&gt;&lt;object type=&quot;3&quot; unique_id=&quot;10005&quot;&gt;&lt;property id=&quot;20148&quot; value=&quot;5&quot;/&gt;&lt;property id=&quot;20300&quot; value=&quot;Slide 3 - &amp;quot;Global Warming&amp;quot;&quot;/&gt;&lt;property id=&quot;20307&quot; value=&quot;352&quot;/&gt;&lt;/object&gt;&lt;object type=&quot;3&quot; unique_id=&quot;10006&quot;&gt;&lt;property id=&quot;20148&quot; value=&quot;5&quot;/&gt;&lt;property id=&quot;20300&quot; value=&quot;Slide 4 - &amp;quot;The Sources of Increased CO2&amp;quot;&quot;/&gt;&lt;property id=&quot;20307&quot; value=&quot;351&quot;/&gt;&lt;/object&gt;&lt;object type=&quot;3&quot; unique_id=&quot;10007&quot;&gt;&lt;property id=&quot;20148&quot; value=&quot;5&quot;/&gt;&lt;property id=&quot;20300&quot; value=&quot;Slide 5 - &amp;quot;Reaction Stoichiometry: How Much Carbon Dioxide?&amp;quot;&quot;/&gt;&lt;property id=&quot;20307&quot; value=&quot;354&quot;/&gt;&lt;/object&gt;&lt;object type=&quot;3&quot; unique_id=&quot;10008&quot;&gt;&lt;property id=&quot;20148&quot; value=&quot;5&quot;/&gt;&lt;property id=&quot;20300&quot; value=&quot;Slide 6 - &amp;quot;Quantities in Chemical Reactions&amp;quot;&quot;/&gt;&lt;property id=&quot;20307&quot; value=&quot;355&quot;/&gt;&lt;/object&gt;&lt;object type=&quot;3&quot; unique_id=&quot;10009&quot;&gt;&lt;property id=&quot;20148&quot; value=&quot;5&quot;/&gt;&lt;property id=&quot;20300&quot; value=&quot;Slide 7 - &amp;quot;Reaction Stoichiometry&amp;quot;&quot;/&gt;&lt;property id=&quot;20307&quot; value=&quot;356&quot;/&gt;&lt;/object&gt;&lt;object type=&quot;3&quot; unique_id=&quot;10010&quot;&gt;&lt;property id=&quot;20148&quot; value=&quot;5&quot;/&gt;&lt;property id=&quot;20300&quot; value=&quot;Slide 8 - &amp;quot;Making Pizza&amp;quot;&quot;/&gt;&lt;property id=&quot;20307&quot; value=&quot;357&quot;/&gt;&lt;/object&gt;&lt;object type=&quot;3&quot; unique_id=&quot;10011&quot;&gt;&lt;property id=&quot;20148&quot; value=&quot;5&quot;/&gt;&lt;property id=&quot;20300&quot; value=&quot;Slide 9 - &amp;quot;Making Molecules: Mole-to-Mole Conversions&amp;quot;&quot;/&gt;&lt;property id=&quot;20307&quot; value=&quot;358&quot;/&gt;&lt;/object&gt;&lt;object type=&quot;3&quot; unique_id=&quot;10012&quot;&gt;&lt;property id=&quot;20148&quot; value=&quot;5&quot;/&gt;&lt;property id=&quot;20300&quot; value=&quot;Slide 10 - &amp;quot;Suppose That We Burn 22.0 Moles of C8H18; How Many Moles of CO2 Form?&amp;quot;&quot;/&gt;&lt;property id=&quot;20307&quot; value=&quot;359&quot;/&gt;&lt;/object&gt;&lt;object type=&quot;3&quot; unique_id=&quot;10013&quot;&gt;&lt;property id=&quot;20148&quot; value=&quot;5&quot;/&gt;&lt;property id=&quot;20300&quot; value=&quot;Slide 11 - &amp;quot;Limiting Reactant, Theoretical Yield&amp;quot;&quot;/&gt;&lt;property id=&quot;20307&quot; value=&quot;368&quot;/&gt;&lt;/object&gt;&lt;object type=&quot;3&quot; unique_id=&quot;10014&quot;&gt;&lt;property id=&quot;20148&quot; value=&quot;5&quot;/&gt;&lt;property id=&quot;20300&quot; value=&quot;Slide 12 - &amp;quot;Limiting Reactant&amp;quot;&quot;/&gt;&lt;property id=&quot;20307&quot; value=&quot;369&quot;/&gt;&lt;/object&gt;&lt;object type=&quot;3&quot; unique_id=&quot;10015&quot;&gt;&lt;property id=&quot;20148&quot; value=&quot;5&quot;/&gt;&lt;property id=&quot;20300&quot; value=&quot;Slide 13 - &amp;quot;Theoretical Yield&amp;quot;&quot;/&gt;&lt;property id=&quot;20307&quot; value=&quot;370&quot;/&gt;&lt;/object&gt;&lt;object type=&quot;3&quot; unique_id=&quot;10016&quot;&gt;&lt;property id=&quot;20148&quot; value=&quot;5&quot;/&gt;&lt;property id=&quot;20300&quot; value=&quot;Slide 14 - &amp;quot;In a Chemical Reaction&amp;quot;&quot;/&gt;&lt;property id=&quot;20307&quot; value=&quot;371&quot;/&gt;&lt;/object&gt;&lt;object type=&quot;3&quot; unique_id=&quot;10017&quot;&gt;&lt;property id=&quot;20148&quot; value=&quot;5&quot;/&gt;&lt;property id=&quot;20300&quot; value=&quot;Slide 15 - &amp;quot;More Making Pizzas&amp;quot;&quot;/&gt;&lt;property id=&quot;20307&quot; value=&quot;372&quot;/&gt;&lt;/object&gt;&lt;object type=&quot;3&quot; unique_id=&quot;10018&quot;&gt;&lt;property id=&quot;20148&quot; value=&quot;5&quot;/&gt;&lt;property id=&quot;20300&quot; value=&quot;Slide 16 - &amp;quot;Summarizing Limiting Reactant and Yield&amp;quot;&quot;/&gt;&lt;property id=&quot;20307&quot; value=&quot;373&quot;/&gt;&lt;/object&gt;&lt;object type=&quot;3&quot; unique_id=&quot;10019&quot;&gt;&lt;property id=&quot;20148&quot; value=&quot;5&quot;/&gt;&lt;property id=&quot;20300&quot; value=&quot;Slide 17 - &amp;quot;Summarizing Limiting Reactant and Yield&amp;quot;&quot;/&gt;&lt;property id=&quot;20307&quot; value=&quot;374&quot;/&gt;&lt;/object&gt;&lt;object type=&quot;3&quot; unique_id=&quot;10020&quot;&gt;&lt;property id=&quot;20148&quot; value=&quot;5&quot;/&gt;&lt;property id=&quot;20300&quot; value=&quot;Slide 18 - &amp;quot;Apply These Concepts to a Chemical Reaction&amp;quot;&quot;/&gt;&lt;property id=&quot;20307&quot; value=&quot;375&quot;/&gt;&lt;/object&gt;&lt;object type=&quot;3&quot; unique_id=&quot;10021&quot;&gt;&lt;property id=&quot;20148&quot; value=&quot;5&quot;/&gt;&lt;property id=&quot;20300&quot; value=&quot;Slide 19 - &amp;quot;Combustion of Methane&amp;quot;&quot;/&gt;&lt;property id=&quot;20307&quot; value=&quot;376&quot;/&gt;&lt;/object&gt;&lt;object type=&quot;3&quot; unique_id=&quot;10022&quot;&gt;&lt;property id=&quot;20148&quot; value=&quot;5&quot;/&gt;&lt;property id=&quot;20300&quot; value=&quot;Slide 20 - &amp;quot;Combustion of Methane&amp;quot;&quot;/&gt;&lt;property id=&quot;20307&quot; value=&quot;377&quot;/&gt;&lt;/object&gt;&lt;object type=&quot;3&quot; unique_id=&quot;10025&quot;&gt;&lt;property id=&quot;20148&quot; value=&quot;5&quot;/&gt;&lt;property id=&quot;20300&quot; value=&quot;Slide 21 - &amp;quot;Solution Concentration and Solution Stoichiometry&amp;quot;&quot;/&gt;&lt;property id=&quot;20307&quot; value=&quot;385&quot;/&gt;&lt;/object&gt;&lt;object type=&quot;3&quot; unique_id=&quot;10026&quot;&gt;&lt;property id=&quot;20148&quot; value=&quot;5&quot;/&gt;&lt;property id=&quot;20300&quot; value=&quot;Slide 22 - &amp;quot;Solution Concentration&amp;quot;&quot;/&gt;&lt;property id=&quot;20307&quot; value=&quot;386&quot;/&gt;&lt;/object&gt;&lt;object type=&quot;3&quot; unique_id=&quot;10027&quot;&gt;&lt;property id=&quot;20148&quot; value=&quot;5&quot;/&gt;&lt;property id=&quot;20300&quot; value=&quot;Slide 23 - &amp;quot;Solution Concentration&amp;quot;&quot;/&gt;&lt;property id=&quot;20307&quot; value=&quot;388&quot;/&gt;&lt;/object&gt;&lt;object type=&quot;3&quot; unique_id=&quot;10028&quot;&gt;&lt;property id=&quot;20148&quot; value=&quot;5&quot;/&gt;&lt;property id=&quot;20300&quot; value=&quot;Slide 24 - &amp;quot;Solution Concentration: Molarity&amp;quot;&quot;/&gt;&lt;property id=&quot;20307&quot; value=&quot;387&quot;/&gt;&lt;/object&gt;&lt;object type=&quot;3&quot; unique_id=&quot;10029&quot;&gt;&lt;property id=&quot;20148&quot; value=&quot;5&quot;/&gt;&lt;property id=&quot;20300&quot; value=&quot;Slide 25 - &amp;quot;Preparing 1 L of a 1.00 M NaCl Solution&amp;quot;&quot;/&gt;&lt;property id=&quot;20307&quot; value=&quot;389&quot;/&gt;&lt;/object&gt;&lt;object type=&quot;3&quot; unique_id=&quot;10030&quot;&gt;&lt;property id=&quot;20148&quot; value=&quot;5&quot;/&gt;&lt;property id=&quot;20300&quot; value=&quot;Slide 26 - &amp;quot;Using Molarity in Calculations&amp;quot;&quot;/&gt;&lt;property id=&quot;20307&quot; value=&quot;392&quot;/&gt;&lt;/object&gt;&lt;object type=&quot;3&quot; unique_id=&quot;10031&quot;&gt;&lt;property id=&quot;20148&quot; value=&quot;5&quot;/&gt;&lt;property id=&quot;20300&quot; value=&quot;Slide 27 - &amp;quot;Solution Dilution&amp;quot;&quot;/&gt;&lt;property id=&quot;20307&quot; value=&quot;395&quot;/&gt;&lt;/object&gt;&lt;object type=&quot;3&quot; unique_id=&quot;10032&quot;&gt;&lt;property id=&quot;20148&quot; value=&quot;5&quot;/&gt;&lt;property id=&quot;20300&quot; value=&quot;Slide 28 - &amp;quot;Preparing 3.00 L of 0.500 M CaCl2 from a 10.0 M Stock Solution&amp;quot;&quot;/&gt;&lt;property id=&quot;20307&quot; value=&quot;396&quot;/&gt;&lt;/object&gt;&lt;object type=&quot;3&quot; unique_id=&quot;10033&quot;&gt;&lt;property id=&quot;20148&quot; value=&quot;5&quot;/&gt;&lt;property id=&quot;20300&quot; value=&quot;Slide 29 - &amp;quot;Solution Stoichiometry&amp;quot;&quot;/&gt;&lt;property id=&quot;20307&quot; value=&quot;399&quot;/&gt;&lt;/object&gt;&lt;object type=&quot;3&quot; unique_id=&quot;10034&quot;&gt;&lt;property id=&quot;20148&quot; value=&quot;5&quot;/&gt;&lt;property id=&quot;20300&quot; value=&quot;Slide 30 - &amp;quot;Types of Aqueous Solutions and Solubility&amp;quot;&quot;/&gt;&lt;property id=&quot;20307&quot; value=&quot;402&quot;/&gt;&lt;/object&gt;&lt;object type=&quot;3&quot; unique_id=&quot;10035&quot;&gt;&lt;property id=&quot;20148&quot; value=&quot;5&quot;/&gt;&lt;property id=&quot;20300&quot; value=&quot;Slide 31 - &amp;quot;What Happens When a Solute Dissolves?&amp;quot;&quot;/&gt;&lt;property id=&quot;20307&quot; value=&quot;403&quot;/&gt;&lt;/object&gt;&lt;object type=&quot;3&quot; unique_id=&quot;10036&quot;&gt;&lt;property id=&quot;20148&quot; value=&quot;5&quot;/&gt;&lt;property id=&quot;20300&quot; value=&quot;Slide 32 - &amp;quot;Charge Distribution in a Water Molecule&amp;quot;&quot;/&gt;&lt;property id=&quot;20307&quot; value=&quot;404&quot;/&gt;&lt;/object&gt;&lt;object type=&quot;3&quot; unique_id=&quot;10037&quot;&gt;&lt;property id=&quot;20148&quot; value=&quot;5&quot;/&gt;&lt;property id=&quot;20300&quot; value=&quot;Slide 33 - &amp;quot;Solute and Solvent Interactions in a Sodium Chloride Solution&amp;quot;&quot;/&gt;&lt;property id=&quot;20307&quot; value=&quot;405&quot;/&gt;&lt;/object&gt;&lt;object type=&quot;3&quot; unique_id=&quot;10038&quot;&gt;&lt;property id=&quot;20148&quot; value=&quot;5&quot;/&gt;&lt;property id=&quot;20300&quot; value=&quot;Slide 34 - &amp;quot;Sodium Chloride Dissolving in Water&amp;quot;&quot;/&gt;&lt;property id=&quot;20307&quot; value=&quot;407&quot;/&gt;&lt;/object&gt;&lt;object type=&quot;3&quot; unique_id=&quot;10039&quot;&gt;&lt;property id=&quot;20148&quot; value=&quot;5&quot;/&gt;&lt;property id=&quot;20300&quot; value=&quot;Slide 35 - &amp;quot;Electrolyte and Nonelectrolyte Solutions&amp;quot;&quot;/&gt;&lt;property id=&quot;20307&quot; value=&quot;408&quot;/&gt;&lt;/object&gt;&lt;object type=&quot;3&quot; unique_id=&quot;10040&quot;&gt;&lt;property id=&quot;20148&quot; value=&quot;5&quot;/&gt;&lt;property id=&quot;20300&quot; value=&quot;Slide 36 - &amp;quot;Electrolyte and Nonelectrolyte Solutions&amp;quot;&quot;/&gt;&lt;property id=&quot;20307&quot; value=&quot;409&quot;/&gt;&lt;/object&gt;&lt;object type=&quot;3&quot; unique_id=&quot;10041&quot;&gt;&lt;property id=&quot;20148&quot; value=&quot;5&quot;/&gt;&lt;property id=&quot;20300&quot; value=&quot;Slide 37 - &amp;quot;Salt versus Sugar Dissolved in Water &amp;quot;&quot;/&gt;&lt;property id=&quot;20307&quot; value=&quot;406&quot;/&gt;&lt;/object&gt;&lt;object type=&quot;3&quot; unique_id=&quot;10042&quot;&gt;&lt;property id=&quot;20148&quot; value=&quot;5&quot;/&gt;&lt;property id=&quot;20300&quot; value=&quot;Slide 38 - &amp;quot;Binary Acids&amp;quot;&quot;/&gt;&lt;property id=&quot;20307&quot; value=&quot;410&quot;/&gt;&lt;/object&gt;&lt;object type=&quot;3&quot; unique_id=&quot;10043&quot;&gt;&lt;property id=&quot;20148&quot; value=&quot;5&quot;/&gt;&lt;property id=&quot;20300&quot; value=&quot;Slide 39 - &amp;quot;Strong and Weak Electrolytes&amp;quot;&quot;/&gt;&lt;property id=&quot;20307&quot; value=&quot;411&quot;/&gt;&lt;/object&gt;&lt;object type=&quot;3&quot; unique_id=&quot;10044&quot;&gt;&lt;property id=&quot;20148&quot; value=&quot;5&quot;/&gt;&lt;property id=&quot;20300&quot; value=&quot;Slide 40 - &amp;quot;Classes of Dissolved Materials&amp;quot;&quot;/&gt;&lt;property id=&quot;20307&quot; value=&quot;412&quot;/&gt;&lt;/object&gt;&lt;object type=&quot;3&quot; unique_id=&quot;10045&quot;&gt;&lt;property id=&quot;20148&quot; value=&quot;5&quot;/&gt;&lt;property id=&quot;20300&quot; value=&quot;Slide 41 - &amp;quot;Dissociation and Ionization&amp;quot;&quot;/&gt;&lt;property id=&quot;20307&quot; value=&quot;414&quot;/&gt;&lt;/object&gt;&lt;object type=&quot;3&quot; unique_id=&quot;10046&quot;&gt;&lt;property id=&quot;20148&quot; value=&quot;5&quot;/&gt;&lt;property id=&quot;20300&quot; value=&quot;Slide 42 - &amp;quot;The Solubility of Ionic Compounds&amp;quot;&quot;/&gt;&lt;property id=&quot;20307&quot; value=&quot;413&quot;/&gt;&lt;/object&gt;&lt;object type=&quot;3&quot; unique_id=&quot;10047&quot;&gt;&lt;property id=&quot;20148&quot; value=&quot;5&quot;/&gt;&lt;property id=&quot;20300&quot; value=&quot;Slide 43 - &amp;quot;Solubility of Salts&amp;quot;&quot;/&gt;&lt;property id=&quot;20307&quot; value=&quot;417&quot;/&gt;&lt;/object&gt;&lt;object type=&quot;3&quot; unique_id=&quot;10048&quot;&gt;&lt;property id=&quot;20148&quot; value=&quot;5&quot;/&gt;&lt;property id=&quot;20300&quot; value=&quot;Slide 44 - &amp;quot;When Will a Salt Dissolve?&amp;quot;&quot;/&gt;&lt;property id=&quot;20307&quot; value=&quot;415&quot;/&gt;&lt;/object&gt;&lt;object type=&quot;3&quot; unique_id=&quot;10049&quot;&gt;&lt;property id=&quot;20148&quot; value=&quot;5&quot;/&gt;&lt;property id=&quot;20300&quot; value=&quot;Slide 45 - &amp;quot;Solubility Rules&amp;quot;&quot;/&gt;&lt;property id=&quot;20307&quot; value=&quot;416&quot;/&gt;&lt;/object&gt;&lt;object type=&quot;3&quot; unique_id=&quot;10050&quot;&gt;&lt;property id=&quot;20148&quot; value=&quot;5&quot;/&gt;&lt;property id=&quot;20300&quot; value=&quot;Slide 46 - &amp;quot;Precipitation Reactions&amp;quot;&quot;/&gt;&lt;property id=&quot;20307&quot; value=&quot;418&quot;/&gt;&lt;/object&gt;&lt;object type=&quot;3&quot; unique_id=&quot;10051&quot;&gt;&lt;property id=&quot;20148&quot; value=&quot;5&quot;/&gt;&lt;property id=&quot;20300&quot; value=&quot;Slide 47 - &amp;quot;Precipitation of Lead(II) Iodide&amp;quot;&quot;/&gt;&lt;property id=&quot;20307&quot; value=&quot;420&quot;/&gt;&lt;/object&gt;&lt;object type=&quot;3&quot; unique_id=&quot;10052&quot;&gt;&lt;property id=&quot;20148&quot; value=&quot;5&quot;/&gt;&lt;property id=&quot;20300&quot; value=&quot;Slide 48 - &amp;quot;No Precipitation Means No Reaction&amp;quot;&quot;/&gt;&lt;property id=&quot;20307&quot; value=&quot;422&quot;/&gt;&lt;/object&gt;&lt;object type=&quot;3&quot; unique_id=&quot;10053&quot;&gt;&lt;property id=&quot;20148&quot; value=&quot;5&quot;/&gt;&lt;property id=&quot;20300&quot; value=&quot;Slide 49 - &amp;quot; Predicting Precipitation Reactions&amp;quot;&quot;/&gt;&lt;property id=&quot;20307&quot; value=&quot;421&quot;/&gt;&lt;/object&gt;&lt;object type=&quot;3&quot; unique_id=&quot;10054&quot;&gt;&lt;property id=&quot;20148&quot; value=&quot;5&quot;/&gt;&lt;property id=&quot;20300&quot; value=&quot;Slide 50 - &amp;quot;Predicting Precipitation Reactions&amp;quot;&quot;/&gt;&lt;property id=&quot;20307&quot; value=&quot;423&quot;/&gt;&lt;/object&gt;&lt;object type=&quot;3&quot; unique_id=&quot;10055&quot;&gt;&lt;property id=&quot;20148&quot; value=&quot;5&quot;/&gt;&lt;property id=&quot;20300&quot; value=&quot;Slide 51 - &amp;quot;Predicting Precipitation Reactions&amp;quot;&quot;/&gt;&lt;property id=&quot;20307&quot; value=&quot;424&quot;/&gt;&lt;/object&gt;&lt;object type=&quot;3&quot; unique_id=&quot;10056&quot;&gt;&lt;property id=&quot;20148&quot; value=&quot;5&quot;/&gt;&lt;property id=&quot;20300&quot; value=&quot;Slide 52 - &amp;quot;Representing Aqueous Reactions&amp;quot;&quot;/&gt;&lt;property id=&quot;20307&quot; value=&quot;429&quot;/&gt;&lt;/object&gt;&lt;object type=&quot;3&quot; unique_id=&quot;10057&quot;&gt;&lt;property id=&quot;20148&quot; value=&quot;5&quot;/&gt;&lt;property id=&quot;20300&quot; value=&quot;Slide 53 - &amp;quot;Ionic Equation&amp;quot;&quot;/&gt;&lt;property id=&quot;20307&quot; value=&quot;430&quot;/&gt;&lt;/object&gt;&lt;object type=&quot;3&quot; unique_id=&quot;10058&quot;&gt;&lt;property id=&quot;20148&quot; value=&quot;5&quot;/&gt;&lt;property id=&quot;20300&quot; value=&quot;Slide 54 - &amp;quot;Ionic Equation&amp;quot;&quot;/&gt;&lt;property id=&quot;20307&quot; value=&quot;431&quot;/&gt;&lt;/object&gt;&lt;object type=&quot;3&quot; unique_id=&quot;10059&quot;&gt;&lt;property id=&quot;20148&quot; value=&quot;5&quot;/&gt;&lt;property id=&quot;20300&quot; value=&quot;Slide 55 - &amp;quot;Net Ionic Equation&amp;quot;&quot;/&gt;&lt;property id=&quot;20307&quot; value=&quot;432&quot;/&gt;&lt;/object&gt;&lt;object type=&quot;3&quot; unique_id=&quot;10060&quot;&gt;&lt;property id=&quot;20148&quot; value=&quot;5&quot;/&gt;&lt;property id=&quot;20300&quot; value=&quot;Slide 56 - &amp;quot;Examples&amp;quot;&quot;/&gt;&lt;property id=&quot;20307&quot; value=&quot;433&quot;/&gt;&lt;/object&gt;&lt;object type=&quot;3&quot; unique_id=&quot;10061&quot;&gt;&lt;property id=&quot;20148&quot; value=&quot;5&quot;/&gt;&lt;property id=&quot;20300&quot; value=&quot;Slide 57 - &amp;quot;Acid–Base and Gas-Evolution Reactions&amp;quot;&quot;/&gt;&lt;property id=&quot;20307&quot; value=&quot;435&quot;/&gt;&lt;/object&gt;&lt;object type=&quot;3&quot; unique_id=&quot;10062&quot;&gt;&lt;property id=&quot;20148&quot; value=&quot;5&quot;/&gt;&lt;property id=&quot;20300&quot; value=&quot;Slide 58 - &amp;quot;Acid–Base and Gas-Evolution Reactions&amp;quot;&quot;/&gt;&lt;property id=&quot;20307&quot; value=&quot;436&quot;/&gt;&lt;/object&gt;&lt;object type=&quot;3&quot; unique_id=&quot;10063&quot;&gt;&lt;property id=&quot;20148&quot; value=&quot;5&quot;/&gt;&lt;property id=&quot;20300&quot; value=&quot;Slide 59 - &amp;quot;Acid–Base Reactions&amp;quot;&quot;/&gt;&lt;property id=&quot;20307&quot; value=&quot;437&quot;/&gt;&lt;/object&gt;&lt;object type=&quot;3&quot; unique_id=&quot;10064&quot;&gt;&lt;property id=&quot;20148&quot; value=&quot;5&quot;/&gt;&lt;property id=&quot;20300&quot; value=&quot;Slide 60 - &amp;quot;Acid–Base Reactions&amp;quot;&quot;/&gt;&lt;property id=&quot;20307&quot; value=&quot;438&quot;/&gt;&lt;/object&gt;&lt;object type=&quot;3&quot; unique_id=&quot;10065&quot;&gt;&lt;property id=&quot;20148&quot; value=&quot;5&quot;/&gt;&lt;property id=&quot;20300&quot; value=&quot;Slide 61 - &amp;quot;Acids and Bases in Solution&amp;quot;&quot;/&gt;&lt;property id=&quot;20307&quot; value=&quot;439&quot;/&gt;&lt;/object&gt;&lt;object type=&quot;3&quot; unique_id=&quot;10066&quot;&gt;&lt;property id=&quot;20148&quot; value=&quot;5&quot;/&gt;&lt;property id=&quot;20300&quot; value=&quot;Slide 62 - &amp;quot;Acid–Base Reaction&amp;quot;&quot;/&gt;&lt;property id=&quot;20307&quot; value=&quot;441&quot;/&gt;&lt;/object&gt;&lt;object type=&quot;3&quot; unique_id=&quot;10067&quot;&gt;&lt;property id=&quot;20148&quot; value=&quot;5&quot;/&gt;&lt;property id=&quot;20300&quot; value=&quot;Slide 63 - &amp;quot;Some Common Acids and Bases&amp;quot;&quot;/&gt;&lt;property id=&quot;20307&quot; value=&quot;440&quot;/&gt;&lt;/object&gt;&lt;object type=&quot;3&quot; unique_id=&quot;10068&quot;&gt;&lt;property id=&quot;20148&quot; value=&quot;5&quot;/&gt;&lt;property id=&quot;20300&quot; value=&quot;Slide 64 - &amp;quot;Predict the Product of the Reactions&amp;quot;&quot;/&gt;&lt;property id=&quot;20307&quot; value=&quot;446&quot;/&gt;&lt;/object&gt;&lt;object type=&quot;3&quot; unique_id=&quot;10069&quot;&gt;&lt;property id=&quot;20148&quot; value=&quot;5&quot;/&gt;&lt;property id=&quot;20300&quot; value=&quot;Slide 65 - &amp;quot;Acid–Base Titrations&amp;quot;&quot;/&gt;&lt;property id=&quot;20307&quot; value=&quot;445&quot;/&gt;&lt;/object&gt;&lt;object type=&quot;3&quot; unique_id=&quot;10070&quot;&gt;&lt;property id=&quot;20148&quot; value=&quot;5&quot;/&gt;&lt;property id=&quot;20300&quot; value=&quot;Slide 66 - &amp;quot;Acid–Base Titrations&amp;quot;&quot;/&gt;&lt;property id=&quot;20307&quot; value=&quot;447&quot;/&gt;&lt;/object&gt;&lt;object type=&quot;3&quot; unique_id=&quot;10071&quot;&gt;&lt;property id=&quot;20148&quot; value=&quot;5&quot;/&gt;&lt;property id=&quot;20300&quot; value=&quot;Slide 67 - &amp;quot;Acid–Base Titration&amp;quot;&quot;/&gt;&lt;property id=&quot;20307&quot; value=&quot;448&quot;/&gt;&lt;/object&gt;&lt;object type=&quot;3&quot; unique_id=&quot;10072&quot;&gt;&lt;property id=&quot;20148&quot; value=&quot;5&quot;/&gt;&lt;property id=&quot;20300&quot; value=&quot;Slide 68 - &amp;quot;Titration&amp;quot;&quot;/&gt;&lt;property id=&quot;20307&quot; value=&quot;449&quot;/&gt;&lt;/object&gt;&lt;object type=&quot;3&quot; unique_id=&quot;10073&quot;&gt;&lt;property id=&quot;20148&quot; value=&quot;5&quot;/&gt;&lt;property id=&quot;20300&quot; value=&quot;Slide 69 - &amp;quot;Gas-Evolving Reactions&amp;quot;&quot;/&gt;&lt;property id=&quot;20307&quot; value=&quot;452&quot;/&gt;&lt;/object&gt;&lt;object type=&quot;3&quot; unique_id=&quot;10074&quot;&gt;&lt;property id=&quot;20148&quot; value=&quot;5&quot;/&gt;&lt;property id=&quot;20300&quot; value=&quot;Slide 70 - &amp;quot;Gas-Evolution Reaction&amp;quot;&quot;/&gt;&lt;property id=&quot;20307&quot; value=&quot;453&quot;/&gt;&lt;/object&gt;&lt;object type=&quot;3&quot; unique_id=&quot;10075&quot;&gt;&lt;property id=&quot;20148&quot; value=&quot;5&quot;/&gt;&lt;property id=&quot;20300&quot; value=&quot;Slide 71 - &amp;quot;Types of Compounds That Undergo Gas-Evolution Reactions&amp;quot;&quot;/&gt;&lt;property id=&quot;20307&quot; value=&quot;454&quot;/&gt;&lt;/object&gt;&lt;object type=&quot;3&quot; unique_id=&quot;10076&quot;&gt;&lt;property id=&quot;20148&quot; value=&quot;5&quot;/&gt;&lt;property id=&quot;20300&quot; value=&quot;Slide 72 - &amp;quot;Oxidation–Reduction Reactions&amp;quot;&quot;/&gt;&lt;property id=&quot;20307&quot; value=&quot;457&quot;/&gt;&lt;/object&gt;&lt;object type=&quot;3&quot; unique_id=&quot;10077&quot;&gt;&lt;property id=&quot;20148&quot; value=&quot;5&quot;/&gt;&lt;property id=&quot;20300&quot; value=&quot;Slide 73 - &amp;quot;Combustion as Redox&amp;quot;&quot;/&gt;&lt;property id=&quot;20307&quot; value=&quot;458&quot;/&gt;&lt;/object&gt;&lt;object type=&quot;3&quot; unique_id=&quot;10078&quot;&gt;&lt;property id=&quot;20148&quot; value=&quot;5&quot;/&gt;&lt;property id=&quot;20300&quot; value=&quot;Slide 74 - &amp;quot;Redox without Combustion&amp;quot;&quot;/&gt;&lt;property id=&quot;20307&quot; value=&quot;459&quot;/&gt;&lt;/object&gt;&lt;object type=&quot;3&quot; unique_id=&quot;10079&quot;&gt;&lt;property id=&quot;20148&quot; value=&quot;5&quot;/&gt;&lt;property id=&quot;20300&quot; value=&quot;Slide 75 - &amp;quot;Reactions of Metals with Nonmetals&amp;quot;&quot;/&gt;&lt;property id=&quot;20307&quot; value=&quot;460&quot;/&gt;&lt;/object&gt;&lt;object type=&quot;3&quot; unique_id=&quot;10080&quot;&gt;&lt;property id=&quot;20148&quot; value=&quot;5&quot;/&gt;&lt;property id=&quot;20300&quot; value=&quot;Slide 76 - &amp;quot;Redox Reaction&amp;quot;&quot;/&gt;&lt;property id=&quot;20307&quot; value=&quot;461&quot;/&gt;&lt;/object&gt;&lt;object type=&quot;3&quot; unique_id=&quot;10081&quot;&gt;&lt;property id=&quot;20148&quot; value=&quot;5&quot;/&gt;&lt;property id=&quot;20300&quot; value=&quot;Slide 77 - &amp;quot;Oxidation and Reduction&amp;quot;&quot;/&gt;&lt;property id=&quot;20307&quot; value=&quot;462&quot;/&gt;&lt;/object&gt;&lt;object type=&quot;3&quot; unique_id=&quot;10082&quot;&gt;&lt;property id=&quot;20148&quot; value=&quot;5&quot;/&gt;&lt;property id=&quot;20300&quot; value=&quot;Slide 78 - &amp;quot;Oxidation States&amp;quot;&quot;/&gt;&lt;property id=&quot;20307&quot; value=&quot;463&quot;/&gt;&lt;/object&gt;&lt;object type=&quot;3&quot; unique_id=&quot;10083&quot;&gt;&lt;property id=&quot;20148&quot; value=&quot;5&quot;/&gt;&lt;property id=&quot;20300&quot; value=&quot;Slide 79 - &amp;quot;Rules for Assigning Oxidation States&amp;quot;&quot;/&gt;&lt;property id=&quot;20307&quot; value=&quot;464&quot;/&gt;&lt;/object&gt;&lt;object type=&quot;3&quot; unique_id=&quot;10084&quot;&gt;&lt;property id=&quot;20148&quot; value=&quot;5&quot;/&gt;&lt;property id=&quot;20300&quot; value=&quot;Slide 80 - &amp;quot;Rules for Assigning Oxidation States&amp;quot;&quot;/&gt;&lt;property id=&quot;20307&quot; value=&quot;465&quot;/&gt;&lt;/object&gt;&lt;object type=&quot;3&quot; unique_id=&quot;10085&quot;&gt;&lt;property id=&quot;20148&quot; value=&quot;5&quot;/&gt;&lt;property id=&quot;20300&quot; value=&quot;Slide 81 - &amp;quot;Rules for Assigning Oxidation States&amp;quot;&quot;/&gt;&lt;property id=&quot;20307&quot; value=&quot;466&quot;/&gt;&lt;/object&gt;&lt;object type=&quot;3&quot; unique_id=&quot;10086&quot;&gt;&lt;property id=&quot;20148&quot; value=&quot;5&quot;/&gt;&lt;property id=&quot;20300&quot; value=&quot;Slide 82 - &amp;quot;Identifying Redox Reactions  &amp;quot;&quot;/&gt;&lt;property id=&quot;20307&quot; value=&quot;467&quot;/&gt;&lt;/object&gt;&lt;object type=&quot;3&quot; unique_id=&quot;10087&quot;&gt;&lt;property id=&quot;20148&quot; value=&quot;5&quot;/&gt;&lt;property id=&quot;20300&quot; value=&quot;Slide 83 - &amp;quot;Redox Reactions&amp;quot;&quot;/&gt;&lt;property id=&quot;20307&quot; value=&quot;470&quot;/&gt;&lt;/object&gt;&lt;object type=&quot;3&quot; unique_id=&quot;10088&quot;&gt;&lt;property id=&quot;20148&quot; value=&quot;5&quot;/&gt;&lt;property id=&quot;20300&quot; value=&quot;Slide 84 - &amp;quot;Combustion Reactions&amp;quot;&quot;/&gt;&lt;property id=&quot;20307&quot; value=&quot;472&quot;/&gt;&lt;/object&gt;&lt;object type=&quot;3&quot; unique_id=&quot;10089&quot;&gt;&lt;property id=&quot;20148&quot; value=&quot;5&quot;/&gt;&lt;property id=&quot;20300&quot; value=&quot;Slide 85 - &amp;quot;Combustion&amp;quot;&quot;/&gt;&lt;property id=&quot;20307&quot; value=&quot;473&quot;/&gt;&lt;/object&gt;&lt;/object&gt;&lt;object type=&quot;8&quot; unique_id=&quot;10178&quot;&gt;&lt;/object&gt;&lt;/object&gt;&lt;/database&gt;"/>
  <p:tag name="SECTOMILLISECCONVERTED" val="1"/>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16902</TotalTime>
  <Words>4725</Words>
  <Application>Microsoft Office PowerPoint</Application>
  <PresentationFormat>Προβολή στην οθόνη (4:3)</PresentationFormat>
  <Paragraphs>440</Paragraphs>
  <Slides>66</Slides>
  <Notes>55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66</vt:i4>
      </vt:variant>
    </vt:vector>
  </HeadingPairs>
  <TitlesOfParts>
    <vt:vector size="76" baseType="lpstr">
      <vt:lpstr>ＭＳ Ｐゴシック</vt:lpstr>
      <vt:lpstr>ＭＳ Ｐゴシック</vt:lpstr>
      <vt:lpstr>Arial</vt:lpstr>
      <vt:lpstr>Calibri</vt:lpstr>
      <vt:lpstr>Royal Society of Chemistry</vt:lpstr>
      <vt:lpstr>Symbol</vt:lpstr>
      <vt:lpstr>Times</vt:lpstr>
      <vt:lpstr>Times New Roman</vt:lpstr>
      <vt:lpstr>ヒラギノ角ゴ Pro W3</vt:lpstr>
      <vt:lpstr>HA5Lect_template</vt:lpstr>
      <vt:lpstr>Παρουσίαση του PowerPoint</vt:lpstr>
      <vt:lpstr>ΑΙΜΟΣΦΑΙΡΙΝΗ</vt:lpstr>
      <vt:lpstr>Hb + O2      HbO2</vt:lpstr>
      <vt:lpstr>O2 Transport </vt:lpstr>
      <vt:lpstr>HbF: HbF + O2      HbFO2</vt:lpstr>
      <vt:lpstr>Παρουσίαση του PowerPoint</vt:lpstr>
      <vt:lpstr>Δυναμική ισορροπία</vt:lpstr>
      <vt:lpstr>Παρουσίαση του PowerPoint</vt:lpstr>
      <vt:lpstr>ΣΗΜΕΙΩΣΗ: Η ισορροπία ΔΕΝ σημαίνει ότι υπάρχουν ίσες ποσότητες αντιδρώντων και προϊόντων</vt:lpstr>
      <vt:lpstr>Σταθερά ισορροπίας:K</vt:lpstr>
      <vt:lpstr>Παρουσίαση του PowerPoint</vt:lpstr>
      <vt:lpstr>Παρουσίαση του PowerPoint</vt:lpstr>
      <vt:lpstr>Παρουσίαση του PowerPoint</vt:lpstr>
      <vt:lpstr>What Does the Value of K Imply If Its Value Is Less Than 1? </vt:lpstr>
      <vt:lpstr>Παρουσίαση του PowerPoint</vt:lpstr>
      <vt:lpstr>Παρουσίαση του PowerPoint</vt:lpstr>
      <vt:lpstr>Παρουσίαση του PowerPoint</vt:lpstr>
      <vt:lpstr>Παρουσίαση του PowerPoint</vt:lpstr>
      <vt:lpstr>Σταθερές ισορροπίας για αντιδράσεις που περιλαμβάνουν αέρια</vt:lpstr>
      <vt:lpstr>Kc ,Kp</vt:lpstr>
      <vt:lpstr>Παρουσίαση του PowerPoint</vt:lpstr>
      <vt:lpstr>Ετερογενής χημική ισορροπία</vt:lpstr>
      <vt:lpstr>Παρουσίαση του PowerPoint</vt:lpstr>
      <vt:lpstr>Παρουσίαση του PowerPoint</vt:lpstr>
      <vt:lpstr>Παρουσίαση του PowerPoint</vt:lpstr>
      <vt:lpstr>Υπολογισμός σταθερών ισορροπίας από μετρούμενες συγκεντρώσεις ισορροπίας</vt:lpstr>
      <vt:lpstr>Παρουσίαση του PowerPoint</vt:lpstr>
      <vt:lpstr>Παρουσίαση του PowerPoint</vt:lpstr>
      <vt:lpstr>Παρουσίαση του PowerPoint</vt:lpstr>
      <vt:lpstr>Το πηλίκο αντίδρασης (Q)</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Χρήση προσεγγίσεων για την απλοποίηση των μαθηματικών: Κανόνας 5%</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αρχή του Le Châtelier: Διατάραξη και αποκατάσταση της ισορροπίας </vt:lpstr>
      <vt:lpstr>Διατάραξη της ισορροπίας: Προσθήκη αντιδρώντων</vt:lpstr>
      <vt:lpstr>Παρουσίαση του PowerPoint</vt:lpstr>
      <vt:lpstr>Παρουσίαση του PowerPoint</vt:lpstr>
      <vt:lpstr>Παρουσίαση του PowerPoint</vt:lpstr>
      <vt:lpstr>Η επίδραση της προσθήκης ενός αερίου σε μια αντίδραση αέριας φάσης σε ισορροπία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επίδραση των καταλυτών: Καμία αλλαγή στη θέση ισορροπίας</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UNIWA</cp:lastModifiedBy>
  <cp:revision>997</cp:revision>
  <dcterms:created xsi:type="dcterms:W3CDTF">2007-09-26T05:29:17Z</dcterms:created>
  <dcterms:modified xsi:type="dcterms:W3CDTF">2022-12-20T19:24:03Z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