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88"/>
  </p:notesMasterIdLst>
  <p:sldIdLst>
    <p:sldId id="475" r:id="rId2"/>
    <p:sldId id="353" r:id="rId3"/>
    <p:sldId id="563" r:id="rId4"/>
    <p:sldId id="352" r:id="rId5"/>
    <p:sldId id="565" r:id="rId6"/>
    <p:sldId id="564" r:id="rId7"/>
    <p:sldId id="477" r:id="rId8"/>
    <p:sldId id="478" r:id="rId9"/>
    <p:sldId id="479" r:id="rId10"/>
    <p:sldId id="480" r:id="rId11"/>
    <p:sldId id="481" r:id="rId12"/>
    <p:sldId id="482" r:id="rId13"/>
    <p:sldId id="484" r:id="rId14"/>
    <p:sldId id="485" r:id="rId15"/>
    <p:sldId id="486" r:id="rId16"/>
    <p:sldId id="487" r:id="rId17"/>
    <p:sldId id="488" r:id="rId18"/>
    <p:sldId id="489" r:id="rId19"/>
    <p:sldId id="490" r:id="rId20"/>
    <p:sldId id="491" r:id="rId21"/>
    <p:sldId id="492" r:id="rId22"/>
    <p:sldId id="493" r:id="rId23"/>
    <p:sldId id="494" r:id="rId24"/>
    <p:sldId id="496" r:id="rId25"/>
    <p:sldId id="497" r:id="rId26"/>
    <p:sldId id="499" r:id="rId27"/>
    <p:sldId id="500" r:id="rId28"/>
    <p:sldId id="501" r:id="rId29"/>
    <p:sldId id="502" r:id="rId30"/>
    <p:sldId id="503" r:id="rId31"/>
    <p:sldId id="505" r:id="rId32"/>
    <p:sldId id="506" r:id="rId33"/>
    <p:sldId id="507" r:id="rId34"/>
    <p:sldId id="567" r:id="rId35"/>
    <p:sldId id="568" r:id="rId36"/>
    <p:sldId id="569" r:id="rId37"/>
    <p:sldId id="570" r:id="rId38"/>
    <p:sldId id="508" r:id="rId39"/>
    <p:sldId id="571" r:id="rId40"/>
    <p:sldId id="572" r:id="rId41"/>
    <p:sldId id="509" r:id="rId42"/>
    <p:sldId id="573" r:id="rId43"/>
    <p:sldId id="510" r:id="rId44"/>
    <p:sldId id="511" r:id="rId45"/>
    <p:sldId id="513" r:id="rId46"/>
    <p:sldId id="579" r:id="rId47"/>
    <p:sldId id="514" r:id="rId48"/>
    <p:sldId id="516" r:id="rId49"/>
    <p:sldId id="517" r:id="rId50"/>
    <p:sldId id="575" r:id="rId51"/>
    <p:sldId id="576" r:id="rId52"/>
    <p:sldId id="577" r:id="rId53"/>
    <p:sldId id="578" r:id="rId54"/>
    <p:sldId id="580" r:id="rId55"/>
    <p:sldId id="518" r:id="rId56"/>
    <p:sldId id="519" r:id="rId57"/>
    <p:sldId id="581" r:id="rId58"/>
    <p:sldId id="520" r:id="rId59"/>
    <p:sldId id="521" r:id="rId60"/>
    <p:sldId id="522" r:id="rId61"/>
    <p:sldId id="523" r:id="rId62"/>
    <p:sldId id="525" r:id="rId63"/>
    <p:sldId id="526" r:id="rId64"/>
    <p:sldId id="527" r:id="rId65"/>
    <p:sldId id="528" r:id="rId66"/>
    <p:sldId id="529" r:id="rId67"/>
    <p:sldId id="530" r:id="rId68"/>
    <p:sldId id="532" r:id="rId69"/>
    <p:sldId id="582" r:id="rId70"/>
    <p:sldId id="583" r:id="rId71"/>
    <p:sldId id="531" r:id="rId72"/>
    <p:sldId id="533" r:id="rId73"/>
    <p:sldId id="534" r:id="rId74"/>
    <p:sldId id="535" r:id="rId75"/>
    <p:sldId id="536" r:id="rId76"/>
    <p:sldId id="537" r:id="rId77"/>
    <p:sldId id="538" r:id="rId78"/>
    <p:sldId id="584" r:id="rId79"/>
    <p:sldId id="587" r:id="rId80"/>
    <p:sldId id="539" r:id="rId81"/>
    <p:sldId id="540" r:id="rId82"/>
    <p:sldId id="541" r:id="rId83"/>
    <p:sldId id="542" r:id="rId84"/>
    <p:sldId id="585" r:id="rId85"/>
    <p:sldId id="586" r:id="rId86"/>
    <p:sldId id="562" r:id="rId87"/>
  </p:sldIdLst>
  <p:sldSz cx="9144000" cy="6858000" type="screen4x3"/>
  <p:notesSz cx="6858000" cy="9144000"/>
  <p:custDataLst>
    <p:tags r:id="rId89"/>
  </p:custDataLst>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5pPr>
    <a:lvl6pPr marL="2286000" algn="l" defTabSz="914400" rtl="0" eaLnBrk="1" latinLnBrk="0" hangingPunct="1">
      <a:defRPr sz="2400" kern="1200">
        <a:solidFill>
          <a:schemeClr val="tx1"/>
        </a:solidFill>
        <a:latin typeface="Times" pitchFamily="18" charset="0"/>
        <a:ea typeface="ヒラギノ角ゴ Pro W3" pitchFamily="127" charset="-128"/>
        <a:cs typeface="+mn-cs"/>
      </a:defRPr>
    </a:lvl6pPr>
    <a:lvl7pPr marL="2743200" algn="l" defTabSz="914400" rtl="0" eaLnBrk="1" latinLnBrk="0" hangingPunct="1">
      <a:defRPr sz="2400" kern="1200">
        <a:solidFill>
          <a:schemeClr val="tx1"/>
        </a:solidFill>
        <a:latin typeface="Times" pitchFamily="18" charset="0"/>
        <a:ea typeface="ヒラギノ角ゴ Pro W3" pitchFamily="127" charset="-128"/>
        <a:cs typeface="+mn-cs"/>
      </a:defRPr>
    </a:lvl7pPr>
    <a:lvl8pPr marL="3200400" algn="l" defTabSz="914400" rtl="0" eaLnBrk="1" latinLnBrk="0" hangingPunct="1">
      <a:defRPr sz="2400" kern="1200">
        <a:solidFill>
          <a:schemeClr val="tx1"/>
        </a:solidFill>
        <a:latin typeface="Times" pitchFamily="18" charset="0"/>
        <a:ea typeface="ヒラギノ角ゴ Pro W3" pitchFamily="127" charset="-128"/>
        <a:cs typeface="+mn-cs"/>
      </a:defRPr>
    </a:lvl8pPr>
    <a:lvl9pPr marL="3657600" algn="l" defTabSz="914400" rtl="0" eaLnBrk="1" latinLnBrk="0" hangingPunct="1">
      <a:defRPr sz="2400" kern="1200">
        <a:solidFill>
          <a:schemeClr val="tx1"/>
        </a:solidFill>
        <a:latin typeface="Times" pitchFamily="18" charset="0"/>
        <a:ea typeface="ヒラギノ角ゴ Pro W3" pitchFamily="127" charset="-128"/>
        <a:cs typeface="+mn-cs"/>
      </a:defRPr>
    </a:lvl9pPr>
  </p:defaultTextStyle>
  <p:extLst>
    <p:ext uri="{EFAFB233-063F-42B5-8137-9DF3F51BA10A}">
      <p15:sldGuideLst xmlns:p15="http://schemas.microsoft.com/office/powerpoint/2012/main">
        <p15:guide id="1" orient="horz" pos="906">
          <p15:clr>
            <a:srgbClr val="A4A3A4"/>
          </p15:clr>
        </p15:guide>
        <p15:guide id="2" pos="288">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94C8"/>
    <a:srgbClr val="3333CC"/>
    <a:srgbClr val="CC3300"/>
    <a:srgbClr val="FF9900"/>
    <a:srgbClr val="333399"/>
    <a:srgbClr val="FF0000"/>
    <a:srgbClr val="143C83"/>
    <a:srgbClr val="004080"/>
    <a:srgbClr val="66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71" autoAdjust="0"/>
  </p:normalViewPr>
  <p:slideViewPr>
    <p:cSldViewPr snapToGrid="0">
      <p:cViewPr varScale="1">
        <p:scale>
          <a:sx n="81" d="100"/>
          <a:sy n="81" d="100"/>
        </p:scale>
        <p:origin x="1498" y="67"/>
      </p:cViewPr>
      <p:guideLst>
        <p:guide orient="horz" pos="906"/>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gs" Target="tags/tag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en-US"/>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27" charset="0"/>
              </a:defRPr>
            </a:lvl1pPr>
          </a:lstStyle>
          <a:p>
            <a:pPr>
              <a:defRPr/>
            </a:pPr>
            <a:fld id="{AF0BAAB4-1001-428A-A52A-5AF0E7175770}" type="slidenum">
              <a:rPr lang="en-US"/>
              <a:pPr>
                <a:defRPr/>
              </a:pPr>
              <a:t>‹#›</a:t>
            </a:fld>
            <a:endParaRPr lang="en-US" dirty="0"/>
          </a:p>
        </p:txBody>
      </p:sp>
    </p:spTree>
    <p:extLst>
      <p:ext uri="{BB962C8B-B14F-4D97-AF65-F5344CB8AC3E}">
        <p14:creationId xmlns:p14="http://schemas.microsoft.com/office/powerpoint/2010/main" val="299581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0BAAB4-1001-428A-A52A-5AF0E7175770}" type="slidenum">
              <a:rPr lang="en-US" smtClean="0"/>
              <a:pPr>
                <a:defRPr/>
              </a:pPr>
              <a:t>1</a:t>
            </a:fld>
            <a:endParaRPr lang="en-US" dirty="0"/>
          </a:p>
        </p:txBody>
      </p:sp>
    </p:spTree>
    <p:extLst>
      <p:ext uri="{BB962C8B-B14F-4D97-AF65-F5344CB8AC3E}">
        <p14:creationId xmlns:p14="http://schemas.microsoft.com/office/powerpoint/2010/main" val="190963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E2CF877B-0E1E-4BE1-AA00-4ADF5366144E}" type="slidenum">
              <a:rPr lang="en-US" sz="1200" smtClean="0"/>
              <a:pPr/>
              <a:t>10</a:t>
            </a:fld>
            <a:endParaRPr lang="en-US" sz="1200"/>
          </a:p>
        </p:txBody>
      </p:sp>
    </p:spTree>
    <p:extLst>
      <p:ext uri="{BB962C8B-B14F-4D97-AF65-F5344CB8AC3E}">
        <p14:creationId xmlns:p14="http://schemas.microsoft.com/office/powerpoint/2010/main" val="3927517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pitchFamily="18" charset="0"/>
              <a:ea typeface="ヒラギノ角ゴ Pro W3" pitchFamily="127" charset="-128"/>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40120BAA-F9DB-411C-967B-59ABE9166735}" type="slidenum">
              <a:rPr lang="en-US" sz="1200" smtClean="0"/>
              <a:pPr/>
              <a:t>11</a:t>
            </a:fld>
            <a:endParaRPr lang="en-US" sz="1200"/>
          </a:p>
        </p:txBody>
      </p:sp>
    </p:spTree>
    <p:extLst>
      <p:ext uri="{BB962C8B-B14F-4D97-AF65-F5344CB8AC3E}">
        <p14:creationId xmlns:p14="http://schemas.microsoft.com/office/powerpoint/2010/main" val="1109226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70A509FE-DB42-4A7B-B2C5-F715C54F4A75}" type="slidenum">
              <a:rPr lang="en-US" sz="1200" smtClean="0"/>
              <a:pPr/>
              <a:t>12</a:t>
            </a:fld>
            <a:endParaRPr lang="en-US" sz="1200"/>
          </a:p>
        </p:txBody>
      </p:sp>
    </p:spTree>
    <p:extLst>
      <p:ext uri="{BB962C8B-B14F-4D97-AF65-F5344CB8AC3E}">
        <p14:creationId xmlns:p14="http://schemas.microsoft.com/office/powerpoint/2010/main" val="1642446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A0984C0C-F795-4E92-87A4-E13A435338E3}" type="slidenum">
              <a:rPr lang="en-US" sz="1200" smtClean="0"/>
              <a:pPr/>
              <a:t>13</a:t>
            </a:fld>
            <a:endParaRPr lang="en-US" sz="1200"/>
          </a:p>
        </p:txBody>
      </p:sp>
    </p:spTree>
    <p:extLst>
      <p:ext uri="{BB962C8B-B14F-4D97-AF65-F5344CB8AC3E}">
        <p14:creationId xmlns:p14="http://schemas.microsoft.com/office/powerpoint/2010/main" val="4134669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B0CC6787-56A7-4AA3-A8D6-EC94879ECACD}" type="slidenum">
              <a:rPr lang="en-US" sz="1200" smtClean="0"/>
              <a:pPr/>
              <a:t>14</a:t>
            </a:fld>
            <a:endParaRPr lang="en-US" sz="1200"/>
          </a:p>
        </p:txBody>
      </p:sp>
    </p:spTree>
    <p:extLst>
      <p:ext uri="{BB962C8B-B14F-4D97-AF65-F5344CB8AC3E}">
        <p14:creationId xmlns:p14="http://schemas.microsoft.com/office/powerpoint/2010/main" val="1777576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B914630E-E6B5-42BD-8D15-377A83EA8033}" type="slidenum">
              <a:rPr lang="en-US" sz="1200" smtClean="0"/>
              <a:pPr/>
              <a:t>15</a:t>
            </a:fld>
            <a:endParaRPr lang="en-US" sz="1200"/>
          </a:p>
        </p:txBody>
      </p:sp>
    </p:spTree>
    <p:extLst>
      <p:ext uri="{BB962C8B-B14F-4D97-AF65-F5344CB8AC3E}">
        <p14:creationId xmlns:p14="http://schemas.microsoft.com/office/powerpoint/2010/main" val="3298827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C142C84-67AE-4747-9C65-7A57609457CF}" type="slidenum">
              <a:rPr lang="en-US" sz="1200" smtClean="0"/>
              <a:pPr/>
              <a:t>16</a:t>
            </a:fld>
            <a:endParaRPr lang="en-US" sz="1200"/>
          </a:p>
        </p:txBody>
      </p:sp>
    </p:spTree>
    <p:extLst>
      <p:ext uri="{BB962C8B-B14F-4D97-AF65-F5344CB8AC3E}">
        <p14:creationId xmlns:p14="http://schemas.microsoft.com/office/powerpoint/2010/main" val="3286619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5A5B203-0757-4E90-B220-D4F1549A0ECB}" type="slidenum">
              <a:rPr lang="en-US" sz="1200" smtClean="0"/>
              <a:pPr/>
              <a:t>17</a:t>
            </a:fld>
            <a:endParaRPr lang="en-US" sz="1200"/>
          </a:p>
        </p:txBody>
      </p:sp>
    </p:spTree>
    <p:extLst>
      <p:ext uri="{BB962C8B-B14F-4D97-AF65-F5344CB8AC3E}">
        <p14:creationId xmlns:p14="http://schemas.microsoft.com/office/powerpoint/2010/main" val="2804603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27596E1-4F06-4F17-A45C-7806BE1B653D}" type="slidenum">
              <a:rPr lang="en-US" sz="1200" smtClean="0"/>
              <a:pPr/>
              <a:t>18</a:t>
            </a:fld>
            <a:endParaRPr lang="en-US" sz="1200"/>
          </a:p>
        </p:txBody>
      </p:sp>
    </p:spTree>
    <p:extLst>
      <p:ext uri="{BB962C8B-B14F-4D97-AF65-F5344CB8AC3E}">
        <p14:creationId xmlns:p14="http://schemas.microsoft.com/office/powerpoint/2010/main" val="3586157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3C1A3822-98C3-4258-9329-541EB788789D}" type="slidenum">
              <a:rPr lang="en-US" sz="1200" smtClean="0"/>
              <a:pPr/>
              <a:t>19</a:t>
            </a:fld>
            <a:endParaRPr lang="en-US" sz="1200"/>
          </a:p>
        </p:txBody>
      </p:sp>
    </p:spTree>
    <p:extLst>
      <p:ext uri="{BB962C8B-B14F-4D97-AF65-F5344CB8AC3E}">
        <p14:creationId xmlns:p14="http://schemas.microsoft.com/office/powerpoint/2010/main" val="1749847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a:t>
            </a:fld>
            <a:endParaRPr lang="en-US" sz="1200"/>
          </a:p>
        </p:txBody>
      </p:sp>
    </p:spTree>
    <p:extLst>
      <p:ext uri="{BB962C8B-B14F-4D97-AF65-F5344CB8AC3E}">
        <p14:creationId xmlns:p14="http://schemas.microsoft.com/office/powerpoint/2010/main" val="2417193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14B5E9CF-2E36-40D8-AB4A-59C538CA5D23}" type="slidenum">
              <a:rPr lang="en-US" sz="1200" smtClean="0"/>
              <a:pPr/>
              <a:t>20</a:t>
            </a:fld>
            <a:endParaRPr lang="en-US" sz="1200"/>
          </a:p>
        </p:txBody>
      </p:sp>
    </p:spTree>
    <p:extLst>
      <p:ext uri="{BB962C8B-B14F-4D97-AF65-F5344CB8AC3E}">
        <p14:creationId xmlns:p14="http://schemas.microsoft.com/office/powerpoint/2010/main" val="3171149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7944BE5-9D67-4273-B437-27123CAFA9DF}" type="slidenum">
              <a:rPr lang="en-US" sz="1200" smtClean="0"/>
              <a:pPr/>
              <a:t>21</a:t>
            </a:fld>
            <a:endParaRPr lang="en-US" sz="1200"/>
          </a:p>
        </p:txBody>
      </p:sp>
    </p:spTree>
    <p:extLst>
      <p:ext uri="{BB962C8B-B14F-4D97-AF65-F5344CB8AC3E}">
        <p14:creationId xmlns:p14="http://schemas.microsoft.com/office/powerpoint/2010/main" val="748989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724BA3DF-C3D6-40D9-9A2D-E7CCC7F1EE88}" type="slidenum">
              <a:rPr lang="en-US" sz="1200" smtClean="0"/>
              <a:pPr/>
              <a:t>22</a:t>
            </a:fld>
            <a:endParaRPr lang="en-US" sz="1200"/>
          </a:p>
        </p:txBody>
      </p:sp>
    </p:spTree>
    <p:extLst>
      <p:ext uri="{BB962C8B-B14F-4D97-AF65-F5344CB8AC3E}">
        <p14:creationId xmlns:p14="http://schemas.microsoft.com/office/powerpoint/2010/main" val="972715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DEAA052C-7103-44B7-825B-61A073E4D7F6}" type="slidenum">
              <a:rPr lang="en-US" sz="1200" smtClean="0"/>
              <a:pPr/>
              <a:t>23</a:t>
            </a:fld>
            <a:endParaRPr lang="en-US" sz="1200"/>
          </a:p>
        </p:txBody>
      </p:sp>
    </p:spTree>
    <p:extLst>
      <p:ext uri="{BB962C8B-B14F-4D97-AF65-F5344CB8AC3E}">
        <p14:creationId xmlns:p14="http://schemas.microsoft.com/office/powerpoint/2010/main" val="2447308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6A75230-3853-4C72-8004-58754E2F602C}" type="slidenum">
              <a:rPr lang="en-US" sz="1200" smtClean="0"/>
              <a:pPr/>
              <a:t>24</a:t>
            </a:fld>
            <a:endParaRPr lang="en-US" sz="1200"/>
          </a:p>
        </p:txBody>
      </p:sp>
    </p:spTree>
    <p:extLst>
      <p:ext uri="{BB962C8B-B14F-4D97-AF65-F5344CB8AC3E}">
        <p14:creationId xmlns:p14="http://schemas.microsoft.com/office/powerpoint/2010/main" val="694745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992CEC4C-92E7-4E35-BB35-B631DD10452C}" type="slidenum">
              <a:rPr lang="en-US" sz="1200" smtClean="0"/>
              <a:pPr/>
              <a:t>25</a:t>
            </a:fld>
            <a:endParaRPr lang="en-US" sz="1200"/>
          </a:p>
        </p:txBody>
      </p:sp>
    </p:spTree>
    <p:extLst>
      <p:ext uri="{BB962C8B-B14F-4D97-AF65-F5344CB8AC3E}">
        <p14:creationId xmlns:p14="http://schemas.microsoft.com/office/powerpoint/2010/main" val="1409811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ABE0B612-5B4D-41F7-A2AD-D7E84D28B526}" type="slidenum">
              <a:rPr lang="en-US" sz="1200" smtClean="0"/>
              <a:pPr/>
              <a:t>26</a:t>
            </a:fld>
            <a:endParaRPr lang="en-US" sz="1200"/>
          </a:p>
        </p:txBody>
      </p:sp>
    </p:spTree>
    <p:extLst>
      <p:ext uri="{BB962C8B-B14F-4D97-AF65-F5344CB8AC3E}">
        <p14:creationId xmlns:p14="http://schemas.microsoft.com/office/powerpoint/2010/main" val="1148614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85C24B1-66AC-4918-B7A3-5D64715D7BF3}" type="slidenum">
              <a:rPr lang="en-US" sz="1200" smtClean="0"/>
              <a:pPr/>
              <a:t>27</a:t>
            </a:fld>
            <a:endParaRPr lang="en-US" sz="1200"/>
          </a:p>
        </p:txBody>
      </p:sp>
    </p:spTree>
    <p:extLst>
      <p:ext uri="{BB962C8B-B14F-4D97-AF65-F5344CB8AC3E}">
        <p14:creationId xmlns:p14="http://schemas.microsoft.com/office/powerpoint/2010/main" val="3450954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403E693D-DAB6-428F-A588-0E3F1223C72A}" type="slidenum">
              <a:rPr lang="en-US" sz="1200" smtClean="0"/>
              <a:pPr/>
              <a:t>28</a:t>
            </a:fld>
            <a:endParaRPr lang="en-US" sz="1200"/>
          </a:p>
        </p:txBody>
      </p:sp>
    </p:spTree>
    <p:extLst>
      <p:ext uri="{BB962C8B-B14F-4D97-AF65-F5344CB8AC3E}">
        <p14:creationId xmlns:p14="http://schemas.microsoft.com/office/powerpoint/2010/main" val="2408128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5E7BE61-4059-444E-8CD2-E9A8C77A92E8}" type="slidenum">
              <a:rPr lang="en-US" sz="1200" smtClean="0"/>
              <a:pPr/>
              <a:t>29</a:t>
            </a:fld>
            <a:endParaRPr lang="en-US" sz="1200"/>
          </a:p>
        </p:txBody>
      </p:sp>
    </p:spTree>
    <p:extLst>
      <p:ext uri="{BB962C8B-B14F-4D97-AF65-F5344CB8AC3E}">
        <p14:creationId xmlns:p14="http://schemas.microsoft.com/office/powerpoint/2010/main" val="371284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a:t>
            </a:fld>
            <a:endParaRPr lang="en-US" sz="1200"/>
          </a:p>
        </p:txBody>
      </p:sp>
    </p:spTree>
    <p:extLst>
      <p:ext uri="{BB962C8B-B14F-4D97-AF65-F5344CB8AC3E}">
        <p14:creationId xmlns:p14="http://schemas.microsoft.com/office/powerpoint/2010/main" val="3363659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9B3D8C66-0EDE-43D5-86C4-148202AB2DEF}" type="slidenum">
              <a:rPr lang="en-US" sz="1200" smtClean="0"/>
              <a:pPr/>
              <a:t>30</a:t>
            </a:fld>
            <a:endParaRPr lang="en-US" sz="1200"/>
          </a:p>
        </p:txBody>
      </p:sp>
    </p:spTree>
    <p:extLst>
      <p:ext uri="{BB962C8B-B14F-4D97-AF65-F5344CB8AC3E}">
        <p14:creationId xmlns:p14="http://schemas.microsoft.com/office/powerpoint/2010/main" val="15784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374CAC0D-F97A-4A1C-AEDC-CEA7EA62E592}" type="slidenum">
              <a:rPr lang="en-US" sz="1200" smtClean="0"/>
              <a:pPr/>
              <a:t>31</a:t>
            </a:fld>
            <a:endParaRPr lang="en-US" sz="1200"/>
          </a:p>
        </p:txBody>
      </p:sp>
    </p:spTree>
    <p:extLst>
      <p:ext uri="{BB962C8B-B14F-4D97-AF65-F5344CB8AC3E}">
        <p14:creationId xmlns:p14="http://schemas.microsoft.com/office/powerpoint/2010/main" val="1337747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4F65AB29-EFDC-4AFA-9EBB-3E096EC14E3B}" type="slidenum">
              <a:rPr lang="en-US" sz="1200" smtClean="0"/>
              <a:pPr/>
              <a:t>32</a:t>
            </a:fld>
            <a:endParaRPr lang="en-US" sz="1200"/>
          </a:p>
        </p:txBody>
      </p:sp>
    </p:spTree>
    <p:extLst>
      <p:ext uri="{BB962C8B-B14F-4D97-AF65-F5344CB8AC3E}">
        <p14:creationId xmlns:p14="http://schemas.microsoft.com/office/powerpoint/2010/main" val="1434658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1347EBFD-3F97-4057-B6F1-43432514C9E8}" type="slidenum">
              <a:rPr lang="en-US" sz="1200" smtClean="0"/>
              <a:pPr/>
              <a:t>33</a:t>
            </a:fld>
            <a:endParaRPr lang="en-US" sz="1200"/>
          </a:p>
        </p:txBody>
      </p:sp>
    </p:spTree>
    <p:extLst>
      <p:ext uri="{BB962C8B-B14F-4D97-AF65-F5344CB8AC3E}">
        <p14:creationId xmlns:p14="http://schemas.microsoft.com/office/powerpoint/2010/main" val="3727978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1347EBFD-3F97-4057-B6F1-43432514C9E8}" type="slidenum">
              <a:rPr lang="en-US" sz="1200" smtClean="0"/>
              <a:pPr/>
              <a:t>34</a:t>
            </a:fld>
            <a:endParaRPr lang="en-US" sz="1200"/>
          </a:p>
        </p:txBody>
      </p:sp>
    </p:spTree>
    <p:extLst>
      <p:ext uri="{BB962C8B-B14F-4D97-AF65-F5344CB8AC3E}">
        <p14:creationId xmlns:p14="http://schemas.microsoft.com/office/powerpoint/2010/main" val="11105381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1347EBFD-3F97-4057-B6F1-43432514C9E8}" type="slidenum">
              <a:rPr lang="en-US" sz="1200" smtClean="0"/>
              <a:pPr/>
              <a:t>35</a:t>
            </a:fld>
            <a:endParaRPr lang="en-US" sz="1200"/>
          </a:p>
        </p:txBody>
      </p:sp>
    </p:spTree>
    <p:extLst>
      <p:ext uri="{BB962C8B-B14F-4D97-AF65-F5344CB8AC3E}">
        <p14:creationId xmlns:p14="http://schemas.microsoft.com/office/powerpoint/2010/main" val="2612819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1347EBFD-3F97-4057-B6F1-43432514C9E8}" type="slidenum">
              <a:rPr lang="en-US" sz="1200" smtClean="0"/>
              <a:pPr/>
              <a:t>36</a:t>
            </a:fld>
            <a:endParaRPr lang="en-US" sz="1200"/>
          </a:p>
        </p:txBody>
      </p:sp>
    </p:spTree>
    <p:extLst>
      <p:ext uri="{BB962C8B-B14F-4D97-AF65-F5344CB8AC3E}">
        <p14:creationId xmlns:p14="http://schemas.microsoft.com/office/powerpoint/2010/main" val="4048582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CCDB05B2-160E-4949-9E3E-CAB691CDC54A}" type="slidenum">
              <a:rPr lang="en-US" sz="1200" smtClean="0"/>
              <a:pPr/>
              <a:t>37</a:t>
            </a:fld>
            <a:endParaRPr lang="en-US" sz="1200"/>
          </a:p>
        </p:txBody>
      </p:sp>
    </p:spTree>
    <p:extLst>
      <p:ext uri="{BB962C8B-B14F-4D97-AF65-F5344CB8AC3E}">
        <p14:creationId xmlns:p14="http://schemas.microsoft.com/office/powerpoint/2010/main" val="559929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A214B45-14DE-45A3-B2AF-D46EF2C35C38}" type="slidenum">
              <a:rPr lang="en-US" sz="1200" smtClean="0"/>
              <a:pPr/>
              <a:t>38</a:t>
            </a:fld>
            <a:endParaRPr lang="en-US" sz="1200"/>
          </a:p>
        </p:txBody>
      </p:sp>
    </p:spTree>
    <p:extLst>
      <p:ext uri="{BB962C8B-B14F-4D97-AF65-F5344CB8AC3E}">
        <p14:creationId xmlns:p14="http://schemas.microsoft.com/office/powerpoint/2010/main" val="42303939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A214B45-14DE-45A3-B2AF-D46EF2C35C38}" type="slidenum">
              <a:rPr lang="en-US" sz="1200" smtClean="0"/>
              <a:pPr/>
              <a:t>39</a:t>
            </a:fld>
            <a:endParaRPr lang="en-US" sz="1200"/>
          </a:p>
        </p:txBody>
      </p:sp>
    </p:spTree>
    <p:extLst>
      <p:ext uri="{BB962C8B-B14F-4D97-AF65-F5344CB8AC3E}">
        <p14:creationId xmlns:p14="http://schemas.microsoft.com/office/powerpoint/2010/main" val="386270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19CCF431-C3CC-4D33-857A-1F3D7D4F625C}" type="slidenum">
              <a:rPr lang="en-US" sz="1200" smtClean="0"/>
              <a:pPr/>
              <a:t>4</a:t>
            </a:fld>
            <a:endParaRPr lang="en-US" sz="1200"/>
          </a:p>
        </p:txBody>
      </p:sp>
    </p:spTree>
    <p:extLst>
      <p:ext uri="{BB962C8B-B14F-4D97-AF65-F5344CB8AC3E}">
        <p14:creationId xmlns:p14="http://schemas.microsoft.com/office/powerpoint/2010/main" val="42587559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1347EBFD-3F97-4057-B6F1-43432514C9E8}" type="slidenum">
              <a:rPr lang="en-US" sz="1200" smtClean="0"/>
              <a:pPr/>
              <a:t>40</a:t>
            </a:fld>
            <a:endParaRPr lang="en-US" sz="1200"/>
          </a:p>
        </p:txBody>
      </p:sp>
    </p:spTree>
    <p:extLst>
      <p:ext uri="{BB962C8B-B14F-4D97-AF65-F5344CB8AC3E}">
        <p14:creationId xmlns:p14="http://schemas.microsoft.com/office/powerpoint/2010/main" val="2947403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D5D5BE4E-C345-4B78-90B4-3A0674D538B2}" type="slidenum">
              <a:rPr lang="en-US" sz="1200" smtClean="0"/>
              <a:pPr/>
              <a:t>41</a:t>
            </a:fld>
            <a:endParaRPr lang="en-US" sz="1200"/>
          </a:p>
        </p:txBody>
      </p:sp>
    </p:spTree>
    <p:extLst>
      <p:ext uri="{BB962C8B-B14F-4D97-AF65-F5344CB8AC3E}">
        <p14:creationId xmlns:p14="http://schemas.microsoft.com/office/powerpoint/2010/main" val="42449291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CCDB05B2-160E-4949-9E3E-CAB691CDC54A}" type="slidenum">
              <a:rPr lang="en-US" sz="1200" smtClean="0"/>
              <a:pPr/>
              <a:t>42</a:t>
            </a:fld>
            <a:endParaRPr lang="en-US" sz="1200"/>
          </a:p>
        </p:txBody>
      </p:sp>
    </p:spTree>
    <p:extLst>
      <p:ext uri="{BB962C8B-B14F-4D97-AF65-F5344CB8AC3E}">
        <p14:creationId xmlns:p14="http://schemas.microsoft.com/office/powerpoint/2010/main" val="2794060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8569ED2F-D1C7-4C09-BF9B-B9E69944AAA7}" type="slidenum">
              <a:rPr lang="en-US" sz="1200" smtClean="0"/>
              <a:pPr/>
              <a:t>43</a:t>
            </a:fld>
            <a:endParaRPr lang="en-US" sz="1200"/>
          </a:p>
        </p:txBody>
      </p:sp>
    </p:spTree>
    <p:extLst>
      <p:ext uri="{BB962C8B-B14F-4D97-AF65-F5344CB8AC3E}">
        <p14:creationId xmlns:p14="http://schemas.microsoft.com/office/powerpoint/2010/main" val="33205983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B78A2411-325B-41BB-A56E-ABE39797B193}" type="slidenum">
              <a:rPr lang="en-US" sz="1200" smtClean="0"/>
              <a:pPr/>
              <a:t>44</a:t>
            </a:fld>
            <a:endParaRPr lang="en-US" sz="1200"/>
          </a:p>
        </p:txBody>
      </p:sp>
    </p:spTree>
    <p:extLst>
      <p:ext uri="{BB962C8B-B14F-4D97-AF65-F5344CB8AC3E}">
        <p14:creationId xmlns:p14="http://schemas.microsoft.com/office/powerpoint/2010/main" val="5208218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1CBFFEE-3741-48F5-9BD2-744D4EF092DB}" type="slidenum">
              <a:rPr lang="en-US" sz="1200" smtClean="0"/>
              <a:pPr/>
              <a:t>45</a:t>
            </a:fld>
            <a:endParaRPr lang="en-US" sz="1200"/>
          </a:p>
        </p:txBody>
      </p:sp>
    </p:spTree>
    <p:extLst>
      <p:ext uri="{BB962C8B-B14F-4D97-AF65-F5344CB8AC3E}">
        <p14:creationId xmlns:p14="http://schemas.microsoft.com/office/powerpoint/2010/main" val="3538321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724BA3DF-C3D6-40D9-9A2D-E7CCC7F1EE88}" type="slidenum">
              <a:rPr lang="en-US" sz="1200" smtClean="0"/>
              <a:pPr/>
              <a:t>46</a:t>
            </a:fld>
            <a:endParaRPr lang="en-US" sz="1200"/>
          </a:p>
        </p:txBody>
      </p:sp>
    </p:spTree>
    <p:extLst>
      <p:ext uri="{BB962C8B-B14F-4D97-AF65-F5344CB8AC3E}">
        <p14:creationId xmlns:p14="http://schemas.microsoft.com/office/powerpoint/2010/main" val="38602523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A131FCFF-856A-42DF-ACE3-6C500D46EF0A}" type="slidenum">
              <a:rPr lang="en-US" sz="1200" smtClean="0"/>
              <a:pPr/>
              <a:t>47</a:t>
            </a:fld>
            <a:endParaRPr lang="en-US" sz="1200"/>
          </a:p>
        </p:txBody>
      </p:sp>
    </p:spTree>
    <p:extLst>
      <p:ext uri="{BB962C8B-B14F-4D97-AF65-F5344CB8AC3E}">
        <p14:creationId xmlns:p14="http://schemas.microsoft.com/office/powerpoint/2010/main" val="12266906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B5229C0A-451B-471F-8855-CCD285ED456B}" type="slidenum">
              <a:rPr lang="en-US" sz="1200" smtClean="0"/>
              <a:pPr/>
              <a:t>48</a:t>
            </a:fld>
            <a:endParaRPr lang="en-US" sz="1200"/>
          </a:p>
        </p:txBody>
      </p:sp>
    </p:spTree>
    <p:extLst>
      <p:ext uri="{BB962C8B-B14F-4D97-AF65-F5344CB8AC3E}">
        <p14:creationId xmlns:p14="http://schemas.microsoft.com/office/powerpoint/2010/main" val="18476545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720956E8-A032-4895-8A33-E864BBD377AF}" type="slidenum">
              <a:rPr lang="en-US" sz="1200" smtClean="0"/>
              <a:pPr/>
              <a:t>49</a:t>
            </a:fld>
            <a:endParaRPr lang="en-US" sz="1200"/>
          </a:p>
        </p:txBody>
      </p:sp>
    </p:spTree>
    <p:extLst>
      <p:ext uri="{BB962C8B-B14F-4D97-AF65-F5344CB8AC3E}">
        <p14:creationId xmlns:p14="http://schemas.microsoft.com/office/powerpoint/2010/main" val="1204800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19CCF431-C3CC-4D33-857A-1F3D7D4F625C}" type="slidenum">
              <a:rPr lang="en-US" sz="1200" smtClean="0"/>
              <a:pPr/>
              <a:t>5</a:t>
            </a:fld>
            <a:endParaRPr lang="en-US" sz="1200"/>
          </a:p>
        </p:txBody>
      </p:sp>
    </p:spTree>
    <p:extLst>
      <p:ext uri="{BB962C8B-B14F-4D97-AF65-F5344CB8AC3E}">
        <p14:creationId xmlns:p14="http://schemas.microsoft.com/office/powerpoint/2010/main" val="23557234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720956E8-A032-4895-8A33-E864BBD377AF}" type="slidenum">
              <a:rPr lang="en-US" sz="1200" smtClean="0"/>
              <a:pPr/>
              <a:t>50</a:t>
            </a:fld>
            <a:endParaRPr lang="en-US" sz="1200"/>
          </a:p>
        </p:txBody>
      </p:sp>
    </p:spTree>
    <p:extLst>
      <p:ext uri="{BB962C8B-B14F-4D97-AF65-F5344CB8AC3E}">
        <p14:creationId xmlns:p14="http://schemas.microsoft.com/office/powerpoint/2010/main" val="25768351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720956E8-A032-4895-8A33-E864BBD377AF}" type="slidenum">
              <a:rPr lang="en-US" sz="1200" smtClean="0"/>
              <a:pPr/>
              <a:t>51</a:t>
            </a:fld>
            <a:endParaRPr lang="en-US" sz="1200"/>
          </a:p>
        </p:txBody>
      </p:sp>
    </p:spTree>
    <p:extLst>
      <p:ext uri="{BB962C8B-B14F-4D97-AF65-F5344CB8AC3E}">
        <p14:creationId xmlns:p14="http://schemas.microsoft.com/office/powerpoint/2010/main" val="16092378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CCDB05B2-160E-4949-9E3E-CAB691CDC54A}" type="slidenum">
              <a:rPr lang="en-US" sz="1200" smtClean="0"/>
              <a:pPr/>
              <a:t>52</a:t>
            </a:fld>
            <a:endParaRPr lang="en-US" sz="1200"/>
          </a:p>
        </p:txBody>
      </p:sp>
    </p:spTree>
    <p:extLst>
      <p:ext uri="{BB962C8B-B14F-4D97-AF65-F5344CB8AC3E}">
        <p14:creationId xmlns:p14="http://schemas.microsoft.com/office/powerpoint/2010/main" val="11871077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CCDB05B2-160E-4949-9E3E-CAB691CDC54A}" type="slidenum">
              <a:rPr lang="en-US" sz="1200" smtClean="0"/>
              <a:pPr/>
              <a:t>53</a:t>
            </a:fld>
            <a:endParaRPr lang="en-US" sz="1200"/>
          </a:p>
        </p:txBody>
      </p:sp>
    </p:spTree>
    <p:extLst>
      <p:ext uri="{BB962C8B-B14F-4D97-AF65-F5344CB8AC3E}">
        <p14:creationId xmlns:p14="http://schemas.microsoft.com/office/powerpoint/2010/main" val="14563675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CCDB05B2-160E-4949-9E3E-CAB691CDC54A}" type="slidenum">
              <a:rPr lang="en-US" sz="1200" smtClean="0"/>
              <a:pPr/>
              <a:t>54</a:t>
            </a:fld>
            <a:endParaRPr lang="en-US" sz="1200"/>
          </a:p>
        </p:txBody>
      </p:sp>
    </p:spTree>
    <p:extLst>
      <p:ext uri="{BB962C8B-B14F-4D97-AF65-F5344CB8AC3E}">
        <p14:creationId xmlns:p14="http://schemas.microsoft.com/office/powerpoint/2010/main" val="11237172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1D28CDB9-07F1-4A78-B98F-4B865BA1D3A2}" type="slidenum">
              <a:rPr lang="en-US" sz="1200" smtClean="0"/>
              <a:pPr/>
              <a:t>55</a:t>
            </a:fld>
            <a:endParaRPr lang="en-US" sz="1200"/>
          </a:p>
        </p:txBody>
      </p:sp>
    </p:spTree>
    <p:extLst>
      <p:ext uri="{BB962C8B-B14F-4D97-AF65-F5344CB8AC3E}">
        <p14:creationId xmlns:p14="http://schemas.microsoft.com/office/powerpoint/2010/main" val="6202574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93E6E0E6-C044-4CEE-B5FF-0AADD0C2AE35}" type="slidenum">
              <a:rPr lang="en-US" sz="1200" smtClean="0"/>
              <a:pPr/>
              <a:t>56</a:t>
            </a:fld>
            <a:endParaRPr lang="en-US" sz="1200"/>
          </a:p>
        </p:txBody>
      </p:sp>
    </p:spTree>
    <p:extLst>
      <p:ext uri="{BB962C8B-B14F-4D97-AF65-F5344CB8AC3E}">
        <p14:creationId xmlns:p14="http://schemas.microsoft.com/office/powerpoint/2010/main" val="36347101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93E6E0E6-C044-4CEE-B5FF-0AADD0C2AE35}" type="slidenum">
              <a:rPr lang="en-US" sz="1200" smtClean="0"/>
              <a:pPr/>
              <a:t>57</a:t>
            </a:fld>
            <a:endParaRPr lang="en-US" sz="1200"/>
          </a:p>
        </p:txBody>
      </p:sp>
    </p:spTree>
    <p:extLst>
      <p:ext uri="{BB962C8B-B14F-4D97-AF65-F5344CB8AC3E}">
        <p14:creationId xmlns:p14="http://schemas.microsoft.com/office/powerpoint/2010/main" val="4696113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69A0B6-6EBC-4A0F-AC93-F25F7417C31B}" type="slidenum">
              <a:rPr lang="en-US" sz="1200" smtClean="0"/>
              <a:pPr/>
              <a:t>58</a:t>
            </a:fld>
            <a:endParaRPr lang="en-US" sz="1200"/>
          </a:p>
        </p:txBody>
      </p:sp>
    </p:spTree>
    <p:extLst>
      <p:ext uri="{BB962C8B-B14F-4D97-AF65-F5344CB8AC3E}">
        <p14:creationId xmlns:p14="http://schemas.microsoft.com/office/powerpoint/2010/main" val="37240810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C4CE101-E962-406C-B00A-D72949A36B75}" type="slidenum">
              <a:rPr lang="en-US" sz="1200" smtClean="0"/>
              <a:pPr/>
              <a:t>59</a:t>
            </a:fld>
            <a:endParaRPr lang="en-US" sz="1200"/>
          </a:p>
        </p:txBody>
      </p:sp>
    </p:spTree>
    <p:extLst>
      <p:ext uri="{BB962C8B-B14F-4D97-AF65-F5344CB8AC3E}">
        <p14:creationId xmlns:p14="http://schemas.microsoft.com/office/powerpoint/2010/main" val="135193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a:t>
            </a:fld>
            <a:endParaRPr lang="en-US" sz="1200"/>
          </a:p>
        </p:txBody>
      </p:sp>
    </p:spTree>
    <p:extLst>
      <p:ext uri="{BB962C8B-B14F-4D97-AF65-F5344CB8AC3E}">
        <p14:creationId xmlns:p14="http://schemas.microsoft.com/office/powerpoint/2010/main" val="31415660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98C5829D-DB55-45C8-BFD9-C97E9C1A1542}" type="slidenum">
              <a:rPr lang="en-US" sz="1200" smtClean="0"/>
              <a:pPr/>
              <a:t>60</a:t>
            </a:fld>
            <a:endParaRPr lang="en-US" sz="1200"/>
          </a:p>
        </p:txBody>
      </p:sp>
    </p:spTree>
    <p:extLst>
      <p:ext uri="{BB962C8B-B14F-4D97-AF65-F5344CB8AC3E}">
        <p14:creationId xmlns:p14="http://schemas.microsoft.com/office/powerpoint/2010/main" val="41185054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040077A-08D9-4C05-9A72-E9F3280044A3}" type="slidenum">
              <a:rPr lang="en-US" sz="1200" smtClean="0"/>
              <a:pPr/>
              <a:t>61</a:t>
            </a:fld>
            <a:endParaRPr lang="en-US" sz="1200"/>
          </a:p>
        </p:txBody>
      </p:sp>
    </p:spTree>
    <p:extLst>
      <p:ext uri="{BB962C8B-B14F-4D97-AF65-F5344CB8AC3E}">
        <p14:creationId xmlns:p14="http://schemas.microsoft.com/office/powerpoint/2010/main" val="32558170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907D6FCB-2AA5-4A65-B631-3D6110A307EC}" type="slidenum">
              <a:rPr lang="en-US" sz="1200" smtClean="0"/>
              <a:pPr/>
              <a:t>62</a:t>
            </a:fld>
            <a:endParaRPr lang="en-US" sz="1200"/>
          </a:p>
        </p:txBody>
      </p:sp>
    </p:spTree>
    <p:extLst>
      <p:ext uri="{BB962C8B-B14F-4D97-AF65-F5344CB8AC3E}">
        <p14:creationId xmlns:p14="http://schemas.microsoft.com/office/powerpoint/2010/main" val="22389956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706B8DFE-7DD7-4E71-BE28-D7C082E8603C}" type="slidenum">
              <a:rPr lang="en-US" sz="1200" smtClean="0"/>
              <a:pPr/>
              <a:t>63</a:t>
            </a:fld>
            <a:endParaRPr lang="en-US" sz="1200"/>
          </a:p>
        </p:txBody>
      </p:sp>
    </p:spTree>
    <p:extLst>
      <p:ext uri="{BB962C8B-B14F-4D97-AF65-F5344CB8AC3E}">
        <p14:creationId xmlns:p14="http://schemas.microsoft.com/office/powerpoint/2010/main" val="22179535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3F2A9F14-B8E1-4947-8153-D7FB70340CD3}" type="slidenum">
              <a:rPr lang="en-US" sz="1200" smtClean="0"/>
              <a:pPr/>
              <a:t>64</a:t>
            </a:fld>
            <a:endParaRPr lang="en-US" sz="1200"/>
          </a:p>
        </p:txBody>
      </p:sp>
    </p:spTree>
    <p:extLst>
      <p:ext uri="{BB962C8B-B14F-4D97-AF65-F5344CB8AC3E}">
        <p14:creationId xmlns:p14="http://schemas.microsoft.com/office/powerpoint/2010/main" val="8316204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F1280AE1-9A5F-4ED3-9A87-F5008391D5EB}" type="slidenum">
              <a:rPr lang="en-US" sz="1200" smtClean="0"/>
              <a:pPr/>
              <a:t>65</a:t>
            </a:fld>
            <a:endParaRPr lang="en-US" sz="1200"/>
          </a:p>
        </p:txBody>
      </p:sp>
    </p:spTree>
    <p:extLst>
      <p:ext uri="{BB962C8B-B14F-4D97-AF65-F5344CB8AC3E}">
        <p14:creationId xmlns:p14="http://schemas.microsoft.com/office/powerpoint/2010/main" val="3527342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A13CEDA7-6ED9-4C01-A8EF-2FE87695D3DF}" type="slidenum">
              <a:rPr lang="en-US" sz="1200" smtClean="0"/>
              <a:pPr/>
              <a:t>66</a:t>
            </a:fld>
            <a:endParaRPr lang="en-US" sz="1200"/>
          </a:p>
        </p:txBody>
      </p:sp>
    </p:spTree>
    <p:extLst>
      <p:ext uri="{BB962C8B-B14F-4D97-AF65-F5344CB8AC3E}">
        <p14:creationId xmlns:p14="http://schemas.microsoft.com/office/powerpoint/2010/main" val="281880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E8351647-20D7-485D-8EF6-3C1CC373BA13}" type="slidenum">
              <a:rPr lang="en-US" sz="1200" smtClean="0"/>
              <a:pPr/>
              <a:t>67</a:t>
            </a:fld>
            <a:endParaRPr lang="en-US" sz="1200"/>
          </a:p>
        </p:txBody>
      </p:sp>
    </p:spTree>
    <p:extLst>
      <p:ext uri="{BB962C8B-B14F-4D97-AF65-F5344CB8AC3E}">
        <p14:creationId xmlns:p14="http://schemas.microsoft.com/office/powerpoint/2010/main" val="23783674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12793522-3278-4FA7-860C-70DB97B146A1}" type="slidenum">
              <a:rPr lang="en-US" sz="1200" smtClean="0"/>
              <a:pPr/>
              <a:t>68</a:t>
            </a:fld>
            <a:endParaRPr lang="en-US" sz="1200"/>
          </a:p>
        </p:txBody>
      </p:sp>
    </p:spTree>
    <p:extLst>
      <p:ext uri="{BB962C8B-B14F-4D97-AF65-F5344CB8AC3E}">
        <p14:creationId xmlns:p14="http://schemas.microsoft.com/office/powerpoint/2010/main" val="24477604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12793522-3278-4FA7-860C-70DB97B146A1}" type="slidenum">
              <a:rPr lang="en-US" sz="1200" smtClean="0"/>
              <a:pPr/>
              <a:t>69</a:t>
            </a:fld>
            <a:endParaRPr lang="en-US" sz="1200"/>
          </a:p>
        </p:txBody>
      </p:sp>
    </p:spTree>
    <p:extLst>
      <p:ext uri="{BB962C8B-B14F-4D97-AF65-F5344CB8AC3E}">
        <p14:creationId xmlns:p14="http://schemas.microsoft.com/office/powerpoint/2010/main" val="2744264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78191205-1FFB-4B3E-B11C-A5CF48FED1D0}" type="slidenum">
              <a:rPr lang="en-US" sz="1200" smtClean="0"/>
              <a:pPr/>
              <a:t>7</a:t>
            </a:fld>
            <a:endParaRPr lang="en-US" sz="1200"/>
          </a:p>
        </p:txBody>
      </p:sp>
    </p:spTree>
    <p:extLst>
      <p:ext uri="{BB962C8B-B14F-4D97-AF65-F5344CB8AC3E}">
        <p14:creationId xmlns:p14="http://schemas.microsoft.com/office/powerpoint/2010/main" val="17372790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12793522-3278-4FA7-860C-70DB97B146A1}" type="slidenum">
              <a:rPr lang="en-US" sz="1200" smtClean="0"/>
              <a:pPr/>
              <a:t>70</a:t>
            </a:fld>
            <a:endParaRPr lang="en-US" sz="1200"/>
          </a:p>
        </p:txBody>
      </p:sp>
    </p:spTree>
    <p:extLst>
      <p:ext uri="{BB962C8B-B14F-4D97-AF65-F5344CB8AC3E}">
        <p14:creationId xmlns:p14="http://schemas.microsoft.com/office/powerpoint/2010/main" val="15081366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A37733AA-AC60-4941-BDF9-AF319EAC331E}" type="slidenum">
              <a:rPr lang="en-US" sz="1200" smtClean="0"/>
              <a:pPr/>
              <a:t>71</a:t>
            </a:fld>
            <a:endParaRPr lang="en-US" sz="1200"/>
          </a:p>
        </p:txBody>
      </p:sp>
    </p:spTree>
    <p:extLst>
      <p:ext uri="{BB962C8B-B14F-4D97-AF65-F5344CB8AC3E}">
        <p14:creationId xmlns:p14="http://schemas.microsoft.com/office/powerpoint/2010/main" val="30598562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419FA120-B866-4D35-9B8A-583E72C7605E}" type="slidenum">
              <a:rPr lang="en-US" sz="1200" smtClean="0"/>
              <a:pPr/>
              <a:t>72</a:t>
            </a:fld>
            <a:endParaRPr lang="en-US" sz="1200"/>
          </a:p>
        </p:txBody>
      </p:sp>
    </p:spTree>
    <p:extLst>
      <p:ext uri="{BB962C8B-B14F-4D97-AF65-F5344CB8AC3E}">
        <p14:creationId xmlns:p14="http://schemas.microsoft.com/office/powerpoint/2010/main" val="7012061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83A27F12-412F-437E-A9D3-7B075970E7DF}" type="slidenum">
              <a:rPr lang="en-US" sz="1200" smtClean="0"/>
              <a:pPr/>
              <a:t>73</a:t>
            </a:fld>
            <a:endParaRPr lang="en-US" sz="1200"/>
          </a:p>
        </p:txBody>
      </p:sp>
    </p:spTree>
    <p:extLst>
      <p:ext uri="{BB962C8B-B14F-4D97-AF65-F5344CB8AC3E}">
        <p14:creationId xmlns:p14="http://schemas.microsoft.com/office/powerpoint/2010/main" val="19575327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369F5726-EBC9-4077-B094-3856138F8765}" type="slidenum">
              <a:rPr lang="en-US" sz="1200" smtClean="0"/>
              <a:pPr/>
              <a:t>74</a:t>
            </a:fld>
            <a:endParaRPr lang="en-US" sz="1200"/>
          </a:p>
        </p:txBody>
      </p:sp>
    </p:spTree>
    <p:extLst>
      <p:ext uri="{BB962C8B-B14F-4D97-AF65-F5344CB8AC3E}">
        <p14:creationId xmlns:p14="http://schemas.microsoft.com/office/powerpoint/2010/main" val="11781834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0530A1BB-F5A5-4D55-846B-CB7A0BE9D612}" type="slidenum">
              <a:rPr lang="en-US" sz="1200" smtClean="0"/>
              <a:pPr/>
              <a:t>75</a:t>
            </a:fld>
            <a:endParaRPr lang="en-US" sz="1200"/>
          </a:p>
        </p:txBody>
      </p:sp>
    </p:spTree>
    <p:extLst>
      <p:ext uri="{BB962C8B-B14F-4D97-AF65-F5344CB8AC3E}">
        <p14:creationId xmlns:p14="http://schemas.microsoft.com/office/powerpoint/2010/main" val="27815932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B8C5E182-4508-4DB5-8C54-502E37569C72}" type="slidenum">
              <a:rPr lang="en-US" sz="1200" smtClean="0"/>
              <a:pPr/>
              <a:t>76</a:t>
            </a:fld>
            <a:endParaRPr lang="en-US" sz="1200"/>
          </a:p>
        </p:txBody>
      </p:sp>
    </p:spTree>
    <p:extLst>
      <p:ext uri="{BB962C8B-B14F-4D97-AF65-F5344CB8AC3E}">
        <p14:creationId xmlns:p14="http://schemas.microsoft.com/office/powerpoint/2010/main" val="18286421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D8424DC-17EC-4BAE-B8A8-7F1672FEEA42}" type="slidenum">
              <a:rPr lang="en-US" sz="1200" smtClean="0"/>
              <a:pPr/>
              <a:t>77</a:t>
            </a:fld>
            <a:endParaRPr lang="en-US" sz="1200"/>
          </a:p>
        </p:txBody>
      </p:sp>
    </p:spTree>
    <p:extLst>
      <p:ext uri="{BB962C8B-B14F-4D97-AF65-F5344CB8AC3E}">
        <p14:creationId xmlns:p14="http://schemas.microsoft.com/office/powerpoint/2010/main" val="36936653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4F65AB29-EFDC-4AFA-9EBB-3E096EC14E3B}" type="slidenum">
              <a:rPr lang="en-US" sz="1200" smtClean="0"/>
              <a:pPr/>
              <a:t>78</a:t>
            </a:fld>
            <a:endParaRPr lang="en-US" sz="1200"/>
          </a:p>
        </p:txBody>
      </p:sp>
    </p:spTree>
    <p:extLst>
      <p:ext uri="{BB962C8B-B14F-4D97-AF65-F5344CB8AC3E}">
        <p14:creationId xmlns:p14="http://schemas.microsoft.com/office/powerpoint/2010/main" val="30828875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7ABDB429-E7B5-4F6F-BF42-9D898CA1A41F}" type="slidenum">
              <a:rPr lang="en-US" sz="1200" smtClean="0"/>
              <a:pPr/>
              <a:t>80</a:t>
            </a:fld>
            <a:endParaRPr lang="en-US" sz="1200"/>
          </a:p>
        </p:txBody>
      </p:sp>
    </p:spTree>
    <p:extLst>
      <p:ext uri="{BB962C8B-B14F-4D97-AF65-F5344CB8AC3E}">
        <p14:creationId xmlns:p14="http://schemas.microsoft.com/office/powerpoint/2010/main" val="169745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948E8C0C-EF53-41C2-AC9B-21994A249166}" type="slidenum">
              <a:rPr lang="en-US" sz="1200" smtClean="0"/>
              <a:pPr/>
              <a:t>8</a:t>
            </a:fld>
            <a:endParaRPr lang="en-US" sz="1200"/>
          </a:p>
        </p:txBody>
      </p:sp>
    </p:spTree>
    <p:extLst>
      <p:ext uri="{BB962C8B-B14F-4D97-AF65-F5344CB8AC3E}">
        <p14:creationId xmlns:p14="http://schemas.microsoft.com/office/powerpoint/2010/main" val="25024038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1F52FB6A-DD11-4513-A61E-4D046BF59C26}" type="slidenum">
              <a:rPr lang="en-US" sz="1200" smtClean="0"/>
              <a:pPr/>
              <a:t>81</a:t>
            </a:fld>
            <a:endParaRPr lang="en-US" sz="1200"/>
          </a:p>
        </p:txBody>
      </p:sp>
    </p:spTree>
    <p:extLst>
      <p:ext uri="{BB962C8B-B14F-4D97-AF65-F5344CB8AC3E}">
        <p14:creationId xmlns:p14="http://schemas.microsoft.com/office/powerpoint/2010/main" val="37528319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313C9DC3-060E-473F-ADE1-E24C4500E518}" type="slidenum">
              <a:rPr lang="en-US" sz="1200" smtClean="0"/>
              <a:pPr/>
              <a:t>82</a:t>
            </a:fld>
            <a:endParaRPr lang="en-US" sz="1200"/>
          </a:p>
        </p:txBody>
      </p:sp>
    </p:spTree>
    <p:extLst>
      <p:ext uri="{BB962C8B-B14F-4D97-AF65-F5344CB8AC3E}">
        <p14:creationId xmlns:p14="http://schemas.microsoft.com/office/powerpoint/2010/main" val="7593387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2434DEC-1C85-4B02-9B03-BF8D23F5EFD0}" type="slidenum">
              <a:rPr lang="en-US" sz="1200" smtClean="0"/>
              <a:pPr/>
              <a:t>83</a:t>
            </a:fld>
            <a:endParaRPr lang="en-US" sz="1200"/>
          </a:p>
        </p:txBody>
      </p:sp>
    </p:spTree>
    <p:extLst>
      <p:ext uri="{BB962C8B-B14F-4D97-AF65-F5344CB8AC3E}">
        <p14:creationId xmlns:p14="http://schemas.microsoft.com/office/powerpoint/2010/main" val="4273782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2434DEC-1C85-4B02-9B03-BF8D23F5EFD0}" type="slidenum">
              <a:rPr lang="en-US" sz="1200" smtClean="0"/>
              <a:pPr/>
              <a:t>84</a:t>
            </a:fld>
            <a:endParaRPr lang="en-US" sz="1200"/>
          </a:p>
        </p:txBody>
      </p:sp>
    </p:spTree>
    <p:extLst>
      <p:ext uri="{BB962C8B-B14F-4D97-AF65-F5344CB8AC3E}">
        <p14:creationId xmlns:p14="http://schemas.microsoft.com/office/powerpoint/2010/main" val="22295640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2434DEC-1C85-4B02-9B03-BF8D23F5EFD0}" type="slidenum">
              <a:rPr lang="en-US" sz="1200" smtClean="0"/>
              <a:pPr/>
              <a:t>85</a:t>
            </a:fld>
            <a:endParaRPr lang="en-US" sz="1200"/>
          </a:p>
        </p:txBody>
      </p:sp>
    </p:spTree>
    <p:extLst>
      <p:ext uri="{BB962C8B-B14F-4D97-AF65-F5344CB8AC3E}">
        <p14:creationId xmlns:p14="http://schemas.microsoft.com/office/powerpoint/2010/main" val="24264461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5A9E70F-E76A-4226-AB02-9A7C25137976}" type="slidenum">
              <a:rPr lang="en-US" sz="1200" smtClean="0"/>
              <a:pPr/>
              <a:t>86</a:t>
            </a:fld>
            <a:endParaRPr lang="en-US" sz="1200"/>
          </a:p>
        </p:txBody>
      </p:sp>
    </p:spTree>
    <p:extLst>
      <p:ext uri="{BB962C8B-B14F-4D97-AF65-F5344CB8AC3E}">
        <p14:creationId xmlns:p14="http://schemas.microsoft.com/office/powerpoint/2010/main" val="262233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44A13A52-D8A4-4A34-B94C-2083D8CE80B9}" type="slidenum">
              <a:rPr lang="en-US" sz="1200" smtClean="0"/>
              <a:pPr/>
              <a:t>9</a:t>
            </a:fld>
            <a:endParaRPr lang="en-US" sz="1200"/>
          </a:p>
        </p:txBody>
      </p:sp>
    </p:spTree>
    <p:extLst>
      <p:ext uri="{BB962C8B-B14F-4D97-AF65-F5344CB8AC3E}">
        <p14:creationId xmlns:p14="http://schemas.microsoft.com/office/powerpoint/2010/main" val="208251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33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7" name="Content Placeholder 6"/>
          <p:cNvSpPr>
            <a:spLocks noGrp="1"/>
          </p:cNvSpPr>
          <p:nvPr>
            <p:ph sz="quarter" idx="10"/>
          </p:nvPr>
        </p:nvSpPr>
        <p:spPr>
          <a:xfrm>
            <a:off x="1295400" y="16764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289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968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1186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alpha val="21000"/>
          </a:srgbClr>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65125" y="1141413"/>
            <a:ext cx="8229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ChangeArrowheads="1"/>
          </p:cNvSpPr>
          <p:nvPr userDrawn="1"/>
        </p:nvSpPr>
        <p:spPr bwMode="gray">
          <a:xfrm>
            <a:off x="315913" y="655320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cs typeface="Arial" pitchFamily="34" charset="0"/>
              </a:rPr>
              <a:t>© 2018 Pearson Education, Inc.</a:t>
            </a:r>
          </a:p>
        </p:txBody>
      </p:sp>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024" r:id="rId1"/>
    <p:sldLayoutId id="2147484022" r:id="rId2"/>
    <p:sldLayoutId id="2147484023" r:id="rId3"/>
  </p:sldLayoutIdLst>
  <p:hf sldNum="0" hdr="0" dt="0"/>
  <p:txStyles>
    <p:titleStyle>
      <a:lvl1pPr algn="l" rtl="0" eaLnBrk="0" fontAlgn="base" hangingPunct="0">
        <a:spcBef>
          <a:spcPct val="50000"/>
        </a:spcBef>
        <a:spcAft>
          <a:spcPct val="0"/>
        </a:spcAft>
        <a:defRPr sz="3200" b="1">
          <a:solidFill>
            <a:schemeClr val="bg1"/>
          </a:solidFill>
          <a:latin typeface="+mj-lt"/>
          <a:ea typeface="ヒラギノ角ゴ Pro W3" charset="0"/>
          <a:cs typeface="+mj-cs"/>
        </a:defRPr>
      </a:lvl1pPr>
      <a:lvl2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2pPr>
      <a:lvl3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3pPr>
      <a:lvl4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4pPr>
      <a:lvl5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5pPr>
      <a:lvl6pPr marL="457200" algn="l" rtl="0" fontAlgn="base">
        <a:spcBef>
          <a:spcPct val="50000"/>
        </a:spcBef>
        <a:spcAft>
          <a:spcPct val="0"/>
        </a:spcAft>
        <a:defRPr sz="3200" b="1">
          <a:solidFill>
            <a:schemeClr val="bg1"/>
          </a:solidFill>
          <a:latin typeface="Arial" pitchFamily="34" charset="0"/>
          <a:cs typeface="Times New Roman" pitchFamily="18" charset="0"/>
        </a:defRPr>
      </a:lvl6pPr>
      <a:lvl7pPr marL="914400" algn="l" rtl="0" fontAlgn="base">
        <a:spcBef>
          <a:spcPct val="50000"/>
        </a:spcBef>
        <a:spcAft>
          <a:spcPct val="0"/>
        </a:spcAft>
        <a:defRPr sz="3200" b="1">
          <a:solidFill>
            <a:schemeClr val="bg1"/>
          </a:solidFill>
          <a:latin typeface="Arial" pitchFamily="34" charset="0"/>
          <a:cs typeface="Times New Roman" pitchFamily="18" charset="0"/>
        </a:defRPr>
      </a:lvl7pPr>
      <a:lvl8pPr marL="1371600" algn="l" rtl="0" fontAlgn="base">
        <a:spcBef>
          <a:spcPct val="50000"/>
        </a:spcBef>
        <a:spcAft>
          <a:spcPct val="0"/>
        </a:spcAft>
        <a:defRPr sz="3200" b="1">
          <a:solidFill>
            <a:schemeClr val="bg1"/>
          </a:solidFill>
          <a:latin typeface="Arial" pitchFamily="34" charset="0"/>
          <a:cs typeface="Times New Roman" pitchFamily="18" charset="0"/>
        </a:defRPr>
      </a:lvl8pPr>
      <a:lvl9pPr marL="1828800" algn="l" rtl="0" fontAlgn="base">
        <a:spcBef>
          <a:spcPct val="50000"/>
        </a:spcBef>
        <a:spcAft>
          <a:spcPct val="0"/>
        </a:spcAft>
        <a:defRPr sz="3200" b="1">
          <a:solidFill>
            <a:schemeClr val="bg1"/>
          </a:solidFill>
          <a:latin typeface="Arial" pitchFamily="34"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6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7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7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8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685800" y="1600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endParaRPr lang="en-US" sz="3000">
              <a:solidFill>
                <a:schemeClr val="tx2"/>
              </a:solidFill>
              <a:latin typeface="Arial" charset="0"/>
              <a:ea typeface="ＭＳ Ｐゴシック" charset="0"/>
            </a:endParaRPr>
          </a:p>
        </p:txBody>
      </p:sp>
      <p:sp>
        <p:nvSpPr>
          <p:cNvPr id="3075" name="Rectangle 3"/>
          <p:cNvSpPr>
            <a:spLocks noChangeArrowheads="1"/>
          </p:cNvSpPr>
          <p:nvPr/>
        </p:nvSpPr>
        <p:spPr bwMode="auto">
          <a:xfrm>
            <a:off x="5105400" y="5410200"/>
            <a:ext cx="4038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80000"/>
              </a:lnSpc>
              <a:spcBef>
                <a:spcPct val="20000"/>
              </a:spcBef>
            </a:pPr>
            <a:endParaRPr lang="en-US" sz="2100">
              <a:latin typeface="Arial" pitchFamily="34" charset="0"/>
            </a:endParaRPr>
          </a:p>
        </p:txBody>
      </p:sp>
      <p:sp>
        <p:nvSpPr>
          <p:cNvPr id="6" name="Rectangle 11"/>
          <p:cNvSpPr>
            <a:spLocks noChangeArrowheads="1"/>
          </p:cNvSpPr>
          <p:nvPr/>
        </p:nvSpPr>
        <p:spPr bwMode="auto">
          <a:xfrm>
            <a:off x="5105400" y="700088"/>
            <a:ext cx="4038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800" dirty="0">
                <a:solidFill>
                  <a:srgbClr val="000000"/>
                </a:solidFill>
                <a:latin typeface="Arial"/>
                <a:ea typeface="ＭＳ Ｐゴシック" charset="0"/>
              </a:rPr>
              <a:t>Lecture Presentation</a:t>
            </a:r>
          </a:p>
        </p:txBody>
      </p:sp>
      <p:sp>
        <p:nvSpPr>
          <p:cNvPr id="3077" name="Title 1"/>
          <p:cNvSpPr>
            <a:spLocks noGrp="1"/>
          </p:cNvSpPr>
          <p:nvPr/>
        </p:nvSpPr>
        <p:spPr bwMode="auto">
          <a:xfrm>
            <a:off x="5105400" y="1676400"/>
            <a:ext cx="4038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400" b="1" dirty="0">
                <a:latin typeface="Arial" pitchFamily="34" charset="0"/>
              </a:rPr>
              <a:t>Chapter 3</a:t>
            </a:r>
            <a:br>
              <a:rPr lang="en-US" sz="3400" b="1" dirty="0">
                <a:latin typeface="Arial" pitchFamily="34" charset="0"/>
              </a:rPr>
            </a:br>
            <a:br>
              <a:rPr lang="en-US" sz="3400" b="1" dirty="0">
                <a:latin typeface="Arial" pitchFamily="34" charset="0"/>
              </a:rPr>
            </a:br>
            <a:r>
              <a:rPr lang="en-US" sz="3400" b="1" dirty="0">
                <a:latin typeface="Arial" pitchFamily="34" charset="0"/>
              </a:rPr>
              <a:t>Periodic Properties of the Elements</a:t>
            </a:r>
            <a:endParaRPr lang="en-US" sz="3400" dirty="0">
              <a:latin typeface="Arial" pitchFamily="34" charset="0"/>
            </a:endParaRPr>
          </a:p>
        </p:txBody>
      </p:sp>
      <p:sp>
        <p:nvSpPr>
          <p:cNvPr id="7" name="Rectangle 3"/>
          <p:cNvSpPr>
            <a:spLocks noChangeArrowheads="1"/>
          </p:cNvSpPr>
          <p:nvPr/>
        </p:nvSpPr>
        <p:spPr bwMode="auto">
          <a:xfrm>
            <a:off x="5096436" y="5562600"/>
            <a:ext cx="4038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80000"/>
              </a:lnSpc>
              <a:spcBef>
                <a:spcPct val="20000"/>
              </a:spcBef>
              <a:defRPr/>
            </a:pPr>
            <a:endParaRPr lang="en-US" sz="2100" dirty="0">
              <a:latin typeface="+mj-lt"/>
            </a:endParaRPr>
          </a:p>
        </p:txBody>
      </p:sp>
      <p:pic>
        <p:nvPicPr>
          <p:cNvPr id="1027" name="Picture 3" descr="Y:\54989 TRO, Chemistry, Structure and Properties, 2E IRDVD\Working Files 54989\Lecture PPT 54989\TRO3936_02_cvrmech.jpg"/>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7744" y="228599"/>
            <a:ext cx="4855464" cy="6217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Electron Configuration: How an Atom’s Electrons Occupy Orbitals</a:t>
            </a:r>
          </a:p>
        </p:txBody>
      </p:sp>
      <p:sp>
        <p:nvSpPr>
          <p:cNvPr id="5123" name="Content Placeholder 2"/>
          <p:cNvSpPr>
            <a:spLocks noGrp="1"/>
          </p:cNvSpPr>
          <p:nvPr>
            <p:ph idx="1"/>
          </p:nvPr>
        </p:nvSpPr>
        <p:spPr>
          <a:xfrm>
            <a:off x="342900" y="1371600"/>
            <a:ext cx="8458200" cy="3046988"/>
          </a:xfrm>
        </p:spPr>
        <p:txBody>
          <a:bodyPr/>
          <a:lstStyle/>
          <a:p>
            <a:pPr>
              <a:defRPr/>
            </a:pPr>
            <a:r>
              <a:rPr lang="el-GR" dirty="0"/>
              <a:t>Η κβαντομηχανική θεωρία περιγράφει τη συμπεριφορά των ηλεκτρονίων στα </a:t>
            </a:r>
            <a:r>
              <a:rPr lang="el-GR" dirty="0" err="1"/>
              <a:t>άτομα.Τα</a:t>
            </a:r>
            <a:r>
              <a:rPr lang="el-GR" dirty="0"/>
              <a:t> ηλεκτρόνια στα άτομα υπάρχουν σε τροχιακά. Η περιγραφή των τροχιακών που καταλαμβάνουν τα ηλεκτρόνια ονομάζεται διαμόρφωση ηλεκτρονίων.</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8070"/>
          <a:stretch/>
        </p:blipFill>
        <p:spPr>
          <a:xfrm>
            <a:off x="304800" y="4299285"/>
            <a:ext cx="8534400" cy="203427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292662"/>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sz="2600" dirty="0">
                <a:solidFill>
                  <a:srgbClr val="0070C0"/>
                </a:solidFill>
                <a:ea typeface="ヒラギノ角ゴ Pro W3" pitchFamily="127" charset="-128"/>
                <a:cs typeface="Arial" pitchFamily="34" charset="0"/>
              </a:rPr>
              <a:t>Electron Configuration and Quantum Theory Connection: How Electrons Are Arranged Around the Atom’s Nucleus</a:t>
            </a:r>
          </a:p>
        </p:txBody>
      </p:sp>
      <p:sp>
        <p:nvSpPr>
          <p:cNvPr id="11267" name="Content Placeholder 2"/>
          <p:cNvSpPr>
            <a:spLocks noGrp="1"/>
          </p:cNvSpPr>
          <p:nvPr>
            <p:ph idx="1"/>
          </p:nvPr>
        </p:nvSpPr>
        <p:spPr>
          <a:xfrm>
            <a:off x="342900" y="1313328"/>
            <a:ext cx="8523194" cy="4847481"/>
          </a:xfrm>
        </p:spPr>
        <p:txBody>
          <a:bodyPr/>
          <a:lstStyle/>
          <a:p>
            <a:r>
              <a:rPr lang="en-US" sz="2300" dirty="0">
                <a:ea typeface="ヒラギノ角ゴ Pro W3" pitchFamily="127" charset="-128"/>
              </a:rPr>
              <a:t>The solution resulting from Schrödinger’s equation for the hydrogen atom showed that its one electron will occupy the lowest energy orbital in the atom.</a:t>
            </a:r>
          </a:p>
          <a:p>
            <a:endParaRPr lang="en-US" sz="2300" dirty="0">
              <a:ea typeface="ヒラギノ角ゴ Pro W3" pitchFamily="127" charset="-128"/>
            </a:endParaRPr>
          </a:p>
          <a:p>
            <a:endParaRPr lang="en-US" sz="2300" dirty="0">
              <a:ea typeface="ヒラギノ角ゴ Pro W3" pitchFamily="127" charset="-128"/>
            </a:endParaRPr>
          </a:p>
          <a:p>
            <a:endParaRPr lang="en-US" sz="1400" dirty="0">
              <a:ea typeface="ヒラギノ角ゴ Pro W3" pitchFamily="127" charset="-128"/>
            </a:endParaRPr>
          </a:p>
          <a:p>
            <a:pPr marL="0" indent="0">
              <a:buNone/>
            </a:pPr>
            <a:r>
              <a:rPr lang="el-GR" sz="2000" dirty="0">
                <a:ea typeface="ヒラギノ角ゴ Pro W3" pitchFamily="127" charset="-128"/>
              </a:rPr>
              <a:t>Ωστόσο, για τα άτομα με πολλά ηλεκτρόνια (όλα τα άλλα εκτός από το άτομο Η), η εξίσωση δεν μπορεί να επιλυθεί ακριβώς λόγω των αλληλεπιδράσεων ηλεκτρονίου-ηλεκτρονίου που συμβαίνουν μεταξύ δύο ηλεκτρονίων.</a:t>
            </a:r>
          </a:p>
          <a:p>
            <a:pPr marL="0" indent="0">
              <a:buNone/>
            </a:pPr>
            <a:r>
              <a:rPr lang="el-GR" sz="2000" dirty="0">
                <a:ea typeface="ヒラギノ角ゴ Pro W3" pitchFamily="127" charset="-128"/>
              </a:rPr>
              <a:t>Ωστόσο, οι προσεγγιστικές λύσεις έδειξαν ότι τα τροχιακά μοιάζουν με το υδρογόνο. Δύο πρόσθετες έννοιες επηρεάζουν τα άτομα με πολλά ηλεκτρόνια: το </a:t>
            </a:r>
            <a:r>
              <a:rPr lang="el-GR" sz="2000" dirty="0" err="1">
                <a:ea typeface="ヒラギノ角ゴ Pro W3" pitchFamily="127" charset="-128"/>
              </a:rPr>
              <a:t>σπιν</a:t>
            </a:r>
            <a:r>
              <a:rPr lang="el-GR" sz="2000" dirty="0">
                <a:ea typeface="ヒラギノ角ゴ Pro W3" pitchFamily="127" charset="-128"/>
              </a:rPr>
              <a:t> του ηλεκτρονίου (κβαντικός αριθμός </a:t>
            </a:r>
            <a:r>
              <a:rPr lang="el-GR" sz="2000" dirty="0" err="1">
                <a:ea typeface="ヒラギノ角ゴ Pro W3" pitchFamily="127" charset="-128"/>
              </a:rPr>
              <a:t>ms</a:t>
            </a:r>
            <a:r>
              <a:rPr lang="el-GR" sz="2000" dirty="0">
                <a:ea typeface="ヒラギノ角ゴ Pro W3" pitchFamily="127" charset="-128"/>
              </a:rPr>
              <a:t>) και ο ενεργειακός διαχωρισμός των </a:t>
            </a:r>
            <a:r>
              <a:rPr lang="el-GR" sz="2000" dirty="0" err="1">
                <a:ea typeface="ヒラギノ角ゴ Pro W3" pitchFamily="127" charset="-128"/>
              </a:rPr>
              <a:t>υποστιβάδων</a:t>
            </a:r>
            <a:r>
              <a:rPr lang="el-GR" sz="2000" dirty="0">
                <a:ea typeface="ヒラギノ角ゴ Pro W3" pitchFamily="127" charset="-128"/>
              </a:rPr>
              <a:t>.</a:t>
            </a:r>
            <a:endParaRPr lang="en-US" sz="2000" dirty="0">
              <a:ea typeface="ヒラギノ角ゴ Pro W3" pitchFamily="127" charset="-128"/>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056"/>
          <a:stretch/>
        </p:blipFill>
        <p:spPr>
          <a:xfrm>
            <a:off x="5257799" y="2262343"/>
            <a:ext cx="1792941" cy="108510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57943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Electron Spin (</a:t>
            </a:r>
            <a:r>
              <a:rPr lang="en-US" i="1" dirty="0" err="1">
                <a:solidFill>
                  <a:srgbClr val="0070C0"/>
                </a:solidFill>
                <a:ea typeface="ヒラギノ角ゴ Pro W3" pitchFamily="127" charset="-128"/>
                <a:cs typeface="Arial" pitchFamily="34" charset="0"/>
              </a:rPr>
              <a:t>m</a:t>
            </a:r>
            <a:r>
              <a:rPr lang="en-US" i="1" baseline="-25000" dirty="0" err="1">
                <a:solidFill>
                  <a:srgbClr val="0070C0"/>
                </a:solidFill>
                <a:ea typeface="ヒラギノ角ゴ Pro W3" pitchFamily="127" charset="-128"/>
                <a:cs typeface="Arial" pitchFamily="34" charset="0"/>
              </a:rPr>
              <a:t>s</a:t>
            </a:r>
            <a:r>
              <a:rPr lang="en-US" dirty="0">
                <a:solidFill>
                  <a:srgbClr val="0070C0"/>
                </a:solidFill>
                <a:ea typeface="ヒラギノ角ゴ Pro W3" pitchFamily="127" charset="-128"/>
                <a:cs typeface="Arial" pitchFamily="34" charset="0"/>
              </a:rPr>
              <a:t>)</a:t>
            </a:r>
          </a:p>
        </p:txBody>
      </p:sp>
      <p:sp>
        <p:nvSpPr>
          <p:cNvPr id="12291" name="Content Placeholder 2"/>
          <p:cNvSpPr>
            <a:spLocks noGrp="1"/>
          </p:cNvSpPr>
          <p:nvPr>
            <p:ph idx="1"/>
          </p:nvPr>
        </p:nvSpPr>
        <p:spPr>
          <a:xfrm>
            <a:off x="342900" y="990600"/>
            <a:ext cx="8705850" cy="4745915"/>
          </a:xfrm>
        </p:spPr>
        <p:txBody>
          <a:bodyPr/>
          <a:lstStyle/>
          <a:p>
            <a:pPr marL="693738">
              <a:buFont typeface="Arial" panose="020B0604020202020204" pitchFamily="34" charset="0"/>
              <a:buChar char="–"/>
            </a:pPr>
            <a:r>
              <a:rPr lang="el-GR" sz="2000" dirty="0">
                <a:ea typeface="ヒラギノ角ゴ Pro W3" pitchFamily="127" charset="-128"/>
              </a:rPr>
              <a:t>Το </a:t>
            </a:r>
            <a:r>
              <a:rPr lang="el-GR" sz="2000" dirty="0" err="1">
                <a:ea typeface="ヒラギノ角ゴ Pro W3" pitchFamily="127" charset="-128"/>
              </a:rPr>
              <a:t>σπιν</a:t>
            </a:r>
            <a:r>
              <a:rPr lang="el-GR" sz="2000" dirty="0">
                <a:ea typeface="ヒラギノ角ゴ Pro W3" pitchFamily="127" charset="-128"/>
              </a:rPr>
              <a:t> είναι μια θεμελιώδης ιδιότητα όλων των </a:t>
            </a:r>
            <a:r>
              <a:rPr lang="el-GR" sz="2000" dirty="0" err="1">
                <a:ea typeface="ヒラギノ角ゴ Pro W3" pitchFamily="127" charset="-128"/>
              </a:rPr>
              <a:t>ηλεκτρονίων.Όλα</a:t>
            </a:r>
            <a:r>
              <a:rPr lang="el-GR" sz="2000" dirty="0">
                <a:ea typeface="ヒラギノ角ゴ Pro W3" pitchFamily="127" charset="-128"/>
              </a:rPr>
              <a:t> τα ηλεκτρόνια έχουν την ίδια ποσότητα </a:t>
            </a:r>
            <a:r>
              <a:rPr lang="el-GR" sz="2000" dirty="0" err="1">
                <a:ea typeface="ヒラギノ角ゴ Pro W3" pitchFamily="127" charset="-128"/>
              </a:rPr>
              <a:t>σπιν.Ο</a:t>
            </a:r>
            <a:r>
              <a:rPr lang="el-GR" sz="2000" dirty="0">
                <a:ea typeface="ヒラギノ角ゴ Pro W3" pitchFamily="127" charset="-128"/>
              </a:rPr>
              <a:t> προσανατολισμός του </a:t>
            </a:r>
            <a:r>
              <a:rPr lang="el-GR" sz="2000" dirty="0" err="1">
                <a:ea typeface="ヒラギノ角ゴ Pro W3" pitchFamily="127" charset="-128"/>
              </a:rPr>
              <a:t>σπιν</a:t>
            </a:r>
            <a:r>
              <a:rPr lang="el-GR" sz="2000" dirty="0">
                <a:ea typeface="ヒラギノ角ゴ Pro W3" pitchFamily="127" charset="-128"/>
              </a:rPr>
              <a:t> των ηλεκτρονίων είναι κβαντισμένος. Αυτό σημαίνει ότι μπορεί να είναι μόνο προς μία κατεύθυνση ή προς την αντίθετή </a:t>
            </a:r>
            <a:r>
              <a:rPr lang="el-GR" sz="2000" dirty="0" err="1">
                <a:ea typeface="ヒラギノ角ゴ Pro W3" pitchFamily="127" charset="-128"/>
              </a:rPr>
              <a:t>της.Τα</a:t>
            </a:r>
            <a:r>
              <a:rPr lang="el-GR" sz="2000" dirty="0">
                <a:ea typeface="ヒラギノ角ゴ Pro W3" pitchFamily="127" charset="-128"/>
              </a:rPr>
              <a:t> ηλεκτρόνια σε ένα ατομικό τροχιακό μπορούν να περιστρέφονται προς τα πάνω ή προς τα κάτω.</a:t>
            </a:r>
            <a:endParaRPr lang="en-US" sz="2000" dirty="0">
              <a:ea typeface="ヒラギノ角ゴ Pro W3" pitchFamily="127" charset="-128"/>
            </a:endParaRPr>
          </a:p>
          <a:p>
            <a:pPr marL="693738">
              <a:buFont typeface="Arial" panose="020B0604020202020204" pitchFamily="34" charset="0"/>
              <a:buChar char="–"/>
            </a:pPr>
            <a:endParaRPr lang="en-US" sz="2000" dirty="0">
              <a:ea typeface="ヒラギノ角ゴ Pro W3" pitchFamily="127" charset="-128"/>
            </a:endParaRPr>
          </a:p>
          <a:p>
            <a:pPr marL="693738">
              <a:buFont typeface="Arial" panose="020B0604020202020204" pitchFamily="34" charset="0"/>
              <a:buChar char="–"/>
            </a:pPr>
            <a:endParaRPr lang="en-US" sz="2000" dirty="0">
              <a:ea typeface="ヒラギノ角ゴ Pro W3" pitchFamily="127" charset="-128"/>
            </a:endParaRPr>
          </a:p>
          <a:p>
            <a:endParaRPr lang="en-US" sz="2400" dirty="0"/>
          </a:p>
          <a:p>
            <a:r>
              <a:rPr lang="en-US" sz="2400" dirty="0"/>
              <a:t>The electron’s spin adds a fourth quantum number to the description of electrons in an atom, called the </a:t>
            </a:r>
            <a:r>
              <a:rPr lang="en-US" sz="2400" b="1" dirty="0">
                <a:solidFill>
                  <a:srgbClr val="3333CC"/>
                </a:solidFill>
              </a:rPr>
              <a:t>spin quantum number, </a:t>
            </a:r>
            <a:r>
              <a:rPr lang="en-US" sz="2400" b="1" i="1" dirty="0" err="1">
                <a:solidFill>
                  <a:srgbClr val="3333CC"/>
                </a:solidFill>
              </a:rPr>
              <a:t>m</a:t>
            </a:r>
            <a:r>
              <a:rPr lang="en-US" sz="2400" b="1" i="1" baseline="-25000" dirty="0" err="1">
                <a:solidFill>
                  <a:srgbClr val="3333CC"/>
                </a:solidFill>
              </a:rPr>
              <a:t>s</a:t>
            </a:r>
            <a:r>
              <a:rPr lang="en-US" sz="2400" dirty="0" err="1">
                <a:solidFill>
                  <a:srgbClr val="3333CC"/>
                </a:solidFill>
              </a:rPr>
              <a:t>.</a:t>
            </a:r>
            <a:r>
              <a:rPr lang="en-US" sz="2400" dirty="0"/>
              <a:t> </a:t>
            </a:r>
          </a:p>
          <a:p>
            <a:pPr marL="693738">
              <a:buFont typeface="Arial" panose="020B0604020202020204" pitchFamily="34" charset="0"/>
              <a:buChar char="–"/>
            </a:pPr>
            <a:endParaRPr lang="en-US" sz="2400" dirty="0">
              <a:ea typeface="ヒラギノ角ゴ Pro W3" pitchFamily="127" charset="-128"/>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520"/>
          <a:stretch/>
        </p:blipFill>
        <p:spPr>
          <a:xfrm>
            <a:off x="1772356" y="2978870"/>
            <a:ext cx="5644444" cy="99924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7520"/>
          <a:stretch/>
        </p:blipFill>
        <p:spPr>
          <a:xfrm>
            <a:off x="2404534" y="2303942"/>
            <a:ext cx="3386665" cy="841156"/>
          </a:xfrm>
          <a:prstGeom prst="rect">
            <a:avLst/>
          </a:prstGeom>
        </p:spPr>
      </p:pic>
      <p:sp>
        <p:nvSpPr>
          <p:cNvPr id="1433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Electron Spin (</a:t>
            </a:r>
            <a:r>
              <a:rPr lang="en-US" i="1" dirty="0" err="1">
                <a:solidFill>
                  <a:srgbClr val="0070C0"/>
                </a:solidFill>
                <a:ea typeface="ヒラギノ角ゴ Pro W3" pitchFamily="127" charset="-128"/>
                <a:cs typeface="Arial" pitchFamily="34" charset="0"/>
              </a:rPr>
              <a:t>m</a:t>
            </a:r>
            <a:r>
              <a:rPr lang="en-US" i="1" baseline="-25000" dirty="0" err="1">
                <a:solidFill>
                  <a:srgbClr val="0070C0"/>
                </a:solidFill>
                <a:ea typeface="ヒラギノ角ゴ Pro W3" pitchFamily="127" charset="-128"/>
                <a:cs typeface="Arial" pitchFamily="34" charset="0"/>
              </a:rPr>
              <a:t>s</a:t>
            </a:r>
            <a:r>
              <a:rPr lang="en-US" dirty="0">
                <a:solidFill>
                  <a:srgbClr val="0070C0"/>
                </a:solidFill>
                <a:ea typeface="ヒラギノ角ゴ Pro W3" pitchFamily="127" charset="-128"/>
                <a:cs typeface="Arial" pitchFamily="34" charset="0"/>
              </a:rPr>
              <a:t>) and the Pauli Exclusion Principle</a:t>
            </a:r>
          </a:p>
        </p:txBody>
      </p:sp>
      <p:sp>
        <p:nvSpPr>
          <p:cNvPr id="14339" name="Content Placeholder 2"/>
          <p:cNvSpPr>
            <a:spLocks noGrp="1"/>
          </p:cNvSpPr>
          <p:nvPr>
            <p:ph idx="1"/>
          </p:nvPr>
        </p:nvSpPr>
        <p:spPr>
          <a:xfrm>
            <a:off x="342900" y="990600"/>
            <a:ext cx="8665633" cy="4992136"/>
          </a:xfrm>
        </p:spPr>
        <p:txBody>
          <a:bodyPr/>
          <a:lstStyle/>
          <a:p>
            <a:r>
              <a:rPr lang="en-US" sz="2400" dirty="0">
                <a:ea typeface="ヒラギノ角ゴ Pro W3" pitchFamily="127" charset="-128"/>
              </a:rPr>
              <a:t>Electron spin, </a:t>
            </a:r>
            <a:r>
              <a:rPr lang="en-US" sz="2400" i="1" dirty="0" err="1">
                <a:ea typeface="ヒラギノ角ゴ Pro W3" pitchFamily="127" charset="-128"/>
              </a:rPr>
              <a:t>m</a:t>
            </a:r>
            <a:r>
              <a:rPr lang="en-US" sz="2400" i="1" baseline="-25000" dirty="0" err="1">
                <a:ea typeface="ヒラギノ角ゴ Pro W3" pitchFamily="127" charset="-128"/>
              </a:rPr>
              <a:t>s</a:t>
            </a:r>
            <a:r>
              <a:rPr lang="en-US" sz="2400" dirty="0">
                <a:ea typeface="ヒラギノ角ゴ Pro W3" pitchFamily="127" charset="-128"/>
              </a:rPr>
              <a:t>, is given values of +½ or −½.</a:t>
            </a:r>
          </a:p>
          <a:p>
            <a:r>
              <a:rPr lang="el-GR" sz="1800" dirty="0">
                <a:ea typeface="ヒラギノ角ゴ Pro W3" pitchFamily="127" charset="-128"/>
              </a:rPr>
              <a:t>Τα τροχιακά διαγράμματα χρησιμοποιούν ένα τετράγωνο για την αναπαράσταση κάθε τροχιακού και ένα μισό βέλος για την αναπαράσταση κάθε ηλεκτρονίου στο τροχιακό.</a:t>
            </a:r>
            <a:endParaRPr lang="en-US" sz="1800" dirty="0">
              <a:ea typeface="ヒラギノ角ゴ Pro W3" pitchFamily="127" charset="-128"/>
            </a:endParaRPr>
          </a:p>
          <a:p>
            <a:pPr marL="0" indent="0">
              <a:buNone/>
            </a:pPr>
            <a:endParaRPr lang="en-US" sz="1800" dirty="0">
              <a:ea typeface="ヒラギノ角ゴ Pro W3" pitchFamily="127" charset="-128"/>
            </a:endParaRPr>
          </a:p>
          <a:p>
            <a:pPr marL="693738">
              <a:buFont typeface="Arial" panose="020B0604020202020204" pitchFamily="34" charset="0"/>
              <a:buChar char="–"/>
            </a:pPr>
            <a:endParaRPr lang="el-GR" sz="2100" dirty="0">
              <a:ea typeface="ヒラギノ角ゴ Pro W3" pitchFamily="127" charset="-128"/>
            </a:endParaRPr>
          </a:p>
          <a:p>
            <a:pPr marL="693738">
              <a:buFont typeface="Arial" panose="020B0604020202020204" pitchFamily="34" charset="0"/>
              <a:buChar char="–"/>
            </a:pPr>
            <a:r>
              <a:rPr lang="el-GR" sz="1900" dirty="0">
                <a:ea typeface="ヒラギノ角ゴ Pro W3" pitchFamily="127" charset="-128"/>
              </a:rPr>
              <a:t>Με σύμβαση,</a:t>
            </a:r>
          </a:p>
          <a:p>
            <a:pPr marL="693738">
              <a:buFont typeface="Arial" panose="020B0604020202020204" pitchFamily="34" charset="0"/>
              <a:buChar char="–"/>
            </a:pPr>
            <a:r>
              <a:rPr lang="el-GR" sz="1900" dirty="0">
                <a:ea typeface="ヒラギノ角ゴ Pro W3" pitchFamily="127" charset="-128"/>
              </a:rPr>
              <a:t>ένα μισό βέλος που δείχνει προς τα πάνω χρησιμοποιείται για να αναπαραστήσει ένα ηλεκτρόνιο σε τροχιακό με </a:t>
            </a:r>
            <a:r>
              <a:rPr lang="el-GR" sz="1900" dirty="0" err="1">
                <a:ea typeface="ヒラギノ角ゴ Pro W3" pitchFamily="127" charset="-128"/>
              </a:rPr>
              <a:t>σπιν</a:t>
            </a:r>
            <a:r>
              <a:rPr lang="el-GR" sz="1900" dirty="0">
                <a:ea typeface="ヒラギノ角ゴ Pro W3" pitchFamily="127" charset="-128"/>
              </a:rPr>
              <a:t> προς τα πάνω.</a:t>
            </a:r>
          </a:p>
          <a:p>
            <a:pPr marL="693738">
              <a:buFont typeface="Arial" panose="020B0604020202020204" pitchFamily="34" charset="0"/>
              <a:buChar char="–"/>
            </a:pPr>
            <a:r>
              <a:rPr lang="el-GR" sz="1900" dirty="0">
                <a:ea typeface="ヒラギノ角ゴ Pro W3" pitchFamily="127" charset="-128"/>
              </a:rPr>
              <a:t>ένα μισό βέλος που δείχνει προς τα κάτω χρησιμοποιείται για να αναπαραστήσει ένα ηλεκτρόνιο σε τροχιακό με </a:t>
            </a:r>
            <a:r>
              <a:rPr lang="el-GR" sz="1900" dirty="0" err="1">
                <a:ea typeface="ヒラギノ角ゴ Pro W3" pitchFamily="127" charset="-128"/>
              </a:rPr>
              <a:t>σπιν</a:t>
            </a:r>
            <a:r>
              <a:rPr lang="el-GR" sz="1900" dirty="0">
                <a:ea typeface="ヒラギノ角ゴ Pro W3" pitchFamily="127" charset="-128"/>
              </a:rPr>
              <a:t> προς τα κάτω.</a:t>
            </a:r>
          </a:p>
          <a:p>
            <a:pPr marL="693738">
              <a:buFont typeface="Arial" panose="020B0604020202020204" pitchFamily="34" charset="0"/>
              <a:buChar char="–"/>
            </a:pPr>
            <a:r>
              <a:rPr lang="el-GR" sz="1900" dirty="0">
                <a:ea typeface="ヒラギノ角ゴ Pro W3" pitchFamily="127" charset="-128"/>
              </a:rPr>
              <a:t>Τα </a:t>
            </a:r>
            <a:r>
              <a:rPr lang="el-GR" sz="1900" dirty="0" err="1">
                <a:ea typeface="ヒラギノ角ゴ Pro W3" pitchFamily="127" charset="-128"/>
              </a:rPr>
              <a:t>σπιν</a:t>
            </a:r>
            <a:r>
              <a:rPr lang="el-GR" sz="1900" dirty="0">
                <a:ea typeface="ヒラギノ角ゴ Pro W3" pitchFamily="127" charset="-128"/>
              </a:rPr>
              <a:t> πρέπει να εξουδετερώνονται σε ένα τροχιακό.</a:t>
            </a:r>
          </a:p>
          <a:p>
            <a:pPr marL="693738">
              <a:buFont typeface="Arial" panose="020B0604020202020204" pitchFamily="34" charset="0"/>
              <a:buChar char="–"/>
            </a:pPr>
            <a:r>
              <a:rPr lang="el-GR" sz="1900" dirty="0">
                <a:ea typeface="ヒラギノ角ゴ Pro W3" pitchFamily="127" charset="-128"/>
              </a:rPr>
              <a:t>Ζευγάρια, δηλαδή τα δύο ηλεκτρόνια σε ένα τροχιακό πρέπει να έχουν αντίθετα </a:t>
            </a:r>
            <a:r>
              <a:rPr lang="el-GR" sz="1900" dirty="0" err="1">
                <a:ea typeface="ヒラギノ角ゴ Pro W3" pitchFamily="127" charset="-128"/>
              </a:rPr>
              <a:t>σπιν</a:t>
            </a:r>
            <a:r>
              <a:rPr lang="el-GR" sz="1900" dirty="0">
                <a:ea typeface="ヒラギノ角ゴ Pro W3" pitchFamily="127" charset="-128"/>
              </a:rPr>
              <a:t> (δηλ. το ένα με το μαγνητικό πεδίο- το άλλο ενάντια στο μαγνητικό πεδίο).Τα ζευγαρωμένα </a:t>
            </a:r>
            <a:r>
              <a:rPr lang="el-GR" sz="1900" dirty="0" err="1">
                <a:ea typeface="ヒラギノ角ゴ Pro W3" pitchFamily="127" charset="-128"/>
              </a:rPr>
              <a:t>σπιν</a:t>
            </a:r>
            <a:r>
              <a:rPr lang="el-GR" sz="1900" dirty="0">
                <a:ea typeface="ヒラギノ角ゴ Pro W3" pitchFamily="127" charset="-128"/>
              </a:rPr>
              <a:t> είναι </a:t>
            </a:r>
            <a:r>
              <a:rPr lang="el-GR" sz="1900" dirty="0" err="1">
                <a:ea typeface="ヒラギノ角ゴ Pro W3" pitchFamily="127" charset="-128"/>
              </a:rPr>
              <a:t>διαμαγνητικά</a:t>
            </a:r>
            <a:r>
              <a:rPr lang="el-GR" sz="1900" dirty="0">
                <a:ea typeface="ヒラギノ角ゴ Pro W3" pitchFamily="127" charset="-128"/>
              </a:rPr>
              <a:t>.</a:t>
            </a:r>
            <a:endParaRPr lang="en-US" sz="1900" dirty="0">
              <a:ea typeface="ヒラギノ角ゴ Pro W3" pitchFamily="127"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The Pauli Exclusion Principle</a:t>
            </a:r>
          </a:p>
        </p:txBody>
      </p:sp>
      <p:sp>
        <p:nvSpPr>
          <p:cNvPr id="5123" name="Content Placeholder 2"/>
          <p:cNvSpPr>
            <a:spLocks noGrp="1"/>
          </p:cNvSpPr>
          <p:nvPr>
            <p:ph idx="1"/>
          </p:nvPr>
        </p:nvSpPr>
        <p:spPr>
          <a:xfrm>
            <a:off x="342900" y="664464"/>
            <a:ext cx="8705850" cy="3348609"/>
          </a:xfrm>
        </p:spPr>
        <p:txBody>
          <a:bodyPr/>
          <a:lstStyle/>
          <a:p>
            <a:pPr marL="684213">
              <a:defRPr/>
            </a:pPr>
            <a:r>
              <a:rPr lang="el-GR" sz="2600" dirty="0"/>
              <a:t>Κανένα ηλεκτρόνιο σε ένα άτομο δεν μπορεί να έχει το ίδιο σύνολο τεσσάρων κβαντικών αριθμών. Επομένως, κανένα τροχιακό δεν μπορεί να έχει περισσότερα από δύο ηλεκτρόνια και τα ηλεκτρόνια πρέπει να έχουν αντίθετα </a:t>
            </a:r>
            <a:r>
              <a:rPr lang="el-GR" sz="2600" dirty="0" err="1"/>
              <a:t>σπιν</a:t>
            </a:r>
            <a:r>
              <a:rPr lang="el-GR" sz="2600" dirty="0"/>
              <a:t>.</a:t>
            </a:r>
            <a:endParaRPr lang="en-US" sz="2600" dirty="0"/>
          </a:p>
          <a:p>
            <a:pPr marL="0" indent="0">
              <a:buNone/>
            </a:pPr>
            <a:endParaRPr lang="en-US" sz="1800" dirty="0"/>
          </a:p>
          <a:p>
            <a:pPr marL="0" indent="0">
              <a:buNone/>
            </a:pPr>
            <a:r>
              <a:rPr lang="en-US" sz="2400" dirty="0"/>
              <a:t>Example: Helium (He) </a:t>
            </a:r>
          </a:p>
          <a:p>
            <a:pPr>
              <a:defRPr/>
            </a:pPr>
            <a:endParaRPr lang="en-US" sz="26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048"/>
          <a:stretch/>
        </p:blipFill>
        <p:spPr>
          <a:xfrm>
            <a:off x="3964946" y="3416807"/>
            <a:ext cx="3565157" cy="890016"/>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4533"/>
          <a:stretch/>
        </p:blipFill>
        <p:spPr>
          <a:xfrm>
            <a:off x="1880812" y="4648199"/>
            <a:ext cx="4441584" cy="17778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Sublevel Energy Splitting in Multi-electron Atoms</a:t>
            </a:r>
          </a:p>
        </p:txBody>
      </p:sp>
      <p:sp>
        <p:nvSpPr>
          <p:cNvPr id="5123" name="Content Placeholder 2"/>
          <p:cNvSpPr>
            <a:spLocks noGrp="1"/>
          </p:cNvSpPr>
          <p:nvPr>
            <p:ph idx="1"/>
          </p:nvPr>
        </p:nvSpPr>
        <p:spPr>
          <a:xfrm>
            <a:off x="342900" y="1257300"/>
            <a:ext cx="8801100" cy="4191917"/>
          </a:xfrm>
        </p:spPr>
        <p:txBody>
          <a:bodyPr/>
          <a:lstStyle/>
          <a:p>
            <a:pPr>
              <a:defRPr/>
            </a:pPr>
            <a:r>
              <a:rPr lang="el-GR" sz="2400" dirty="0"/>
              <a:t>Τα </a:t>
            </a:r>
            <a:r>
              <a:rPr lang="el-GR" sz="2400" dirty="0" err="1"/>
              <a:t>υποεπίπεδα</a:t>
            </a:r>
            <a:r>
              <a:rPr lang="el-GR" sz="2400" dirty="0"/>
              <a:t> (κβάντα τροχιακών # l : s, p, d, f, κ.λπ.) σε κάθε κύριο ενεργειακό κέλυφος του υδρογόνου ή άλλων </a:t>
            </a:r>
            <a:r>
              <a:rPr lang="el-GR" sz="2400" dirty="0" err="1"/>
              <a:t>μονοηλεκτρονιακών</a:t>
            </a:r>
            <a:r>
              <a:rPr lang="el-GR" sz="2400" dirty="0"/>
              <a:t> συστημάτων έχουν όλα την ίδια </a:t>
            </a:r>
            <a:r>
              <a:rPr lang="el-GR" sz="2400" dirty="0" err="1"/>
              <a:t>ενέργεια.Τα</a:t>
            </a:r>
            <a:r>
              <a:rPr lang="el-GR" sz="2400" dirty="0"/>
              <a:t> τροχιακά με την ίδια ενέργεια (E) λέγονται εκφυλισμένα. Για άτομα με πολλά ηλεκτρόνια, οι ενέργειες των </a:t>
            </a:r>
            <a:r>
              <a:rPr lang="el-GR" sz="2400" dirty="0" err="1"/>
              <a:t>υποστιβάδων</a:t>
            </a:r>
            <a:r>
              <a:rPr lang="el-GR" sz="2400" dirty="0"/>
              <a:t> χωρίζονται. Προκαλούνται από την αλληλεπίδραση φορτίου, τη θωράκιση και τη διείσδυση.</a:t>
            </a:r>
          </a:p>
          <a:p>
            <a:pPr>
              <a:defRPr/>
            </a:pPr>
            <a:r>
              <a:rPr lang="el-GR" sz="2400" dirty="0"/>
              <a:t>Όσο μικρότερη είναι η τιμή του κβαντικού αριθμού l (κβαντικός αριθμός τροχιακού), τόσο μικρότερη ενέργεια έχει το </a:t>
            </a:r>
            <a:r>
              <a:rPr lang="el-GR" sz="2400" dirty="0" err="1"/>
              <a:t>υποεπίπεδο</a:t>
            </a:r>
            <a:r>
              <a:rPr lang="el-GR" sz="2400" dirty="0"/>
              <a:t>.</a:t>
            </a:r>
            <a:endParaRPr lang="en-US" sz="2400" dirty="0"/>
          </a:p>
          <a:p>
            <a:pPr marL="0" indent="0">
              <a:buNone/>
              <a:defRPr/>
            </a:pPr>
            <a:r>
              <a:rPr lang="pt-BR" sz="1800" b="1" i="1" dirty="0"/>
              <a:t>E </a:t>
            </a:r>
            <a:r>
              <a:rPr lang="pt-BR" sz="1800" b="1" dirty="0"/>
              <a:t>(</a:t>
            </a:r>
            <a:r>
              <a:rPr lang="pt-BR" sz="1800" b="1" i="1" dirty="0"/>
              <a:t>s </a:t>
            </a:r>
            <a:r>
              <a:rPr lang="pt-BR" sz="1800" b="1" dirty="0"/>
              <a:t>orbital (</a:t>
            </a:r>
            <a:r>
              <a:rPr lang="en-US" sz="1800" dirty="0">
                <a:latin typeface="Viner Hand ITC" panose="03070502030502020203" pitchFamily="66" charset="0"/>
                <a:ea typeface="Arial Unicode MS" panose="020B0604020202020204" pitchFamily="34" charset="-128"/>
                <a:cs typeface="Arial Unicode MS" panose="020B0604020202020204" pitchFamily="34" charset="-128"/>
              </a:rPr>
              <a:t>l</a:t>
            </a:r>
            <a:r>
              <a:rPr lang="pt-BR" sz="1800" dirty="0"/>
              <a:t> </a:t>
            </a:r>
            <a:r>
              <a:rPr lang="pt-BR" sz="1800" b="1" dirty="0"/>
              <a:t>= 0)) &lt; </a:t>
            </a:r>
            <a:r>
              <a:rPr lang="pt-BR" sz="1800" b="1" i="1" dirty="0"/>
              <a:t>E </a:t>
            </a:r>
            <a:r>
              <a:rPr lang="pt-BR" sz="1800" b="1" dirty="0"/>
              <a:t>(</a:t>
            </a:r>
            <a:r>
              <a:rPr lang="pt-BR" sz="1800" b="1" i="1" dirty="0"/>
              <a:t>p </a:t>
            </a:r>
            <a:r>
              <a:rPr lang="pt-BR" sz="1800" b="1" dirty="0"/>
              <a:t>orbital (</a:t>
            </a:r>
            <a:r>
              <a:rPr lang="en-US" sz="1800" dirty="0">
                <a:latin typeface="Viner Hand ITC" panose="03070502030502020203" pitchFamily="66" charset="0"/>
                <a:ea typeface="Arial Unicode MS" panose="020B0604020202020204" pitchFamily="34" charset="-128"/>
                <a:cs typeface="Arial Unicode MS" panose="020B0604020202020204" pitchFamily="34" charset="-128"/>
              </a:rPr>
              <a:t>l</a:t>
            </a:r>
            <a:r>
              <a:rPr lang="pt-BR" sz="1800" dirty="0"/>
              <a:t> </a:t>
            </a:r>
            <a:r>
              <a:rPr lang="pt-BR" sz="1800" b="1" dirty="0"/>
              <a:t>= 1)) &lt; </a:t>
            </a:r>
            <a:r>
              <a:rPr lang="pt-BR" sz="1800" b="1" i="1" dirty="0"/>
              <a:t>E </a:t>
            </a:r>
            <a:r>
              <a:rPr lang="pt-BR" sz="1800" b="1" dirty="0"/>
              <a:t>(</a:t>
            </a:r>
            <a:r>
              <a:rPr lang="pt-BR" sz="1800" b="1" i="1" dirty="0"/>
              <a:t>d </a:t>
            </a:r>
            <a:r>
              <a:rPr lang="pt-BR" sz="1800" b="1" dirty="0"/>
              <a:t>orbital (</a:t>
            </a:r>
            <a:r>
              <a:rPr lang="en-US" sz="1800" dirty="0">
                <a:latin typeface="Viner Hand ITC" panose="03070502030502020203" pitchFamily="66" charset="0"/>
                <a:ea typeface="Arial Unicode MS" panose="020B0604020202020204" pitchFamily="34" charset="-128"/>
                <a:cs typeface="Arial Unicode MS" panose="020B0604020202020204" pitchFamily="34" charset="-128"/>
              </a:rPr>
              <a:t>l</a:t>
            </a:r>
            <a:r>
              <a:rPr lang="pt-BR" sz="1800" dirty="0"/>
              <a:t> </a:t>
            </a:r>
            <a:r>
              <a:rPr lang="pt-BR" sz="1800" b="1" dirty="0"/>
              <a:t>= 2)) &lt; </a:t>
            </a:r>
            <a:r>
              <a:rPr lang="pt-BR" sz="1800" b="1" i="1" dirty="0"/>
              <a:t>E </a:t>
            </a:r>
            <a:r>
              <a:rPr lang="pt-BR" sz="1800" b="1" dirty="0"/>
              <a:t>(</a:t>
            </a:r>
            <a:r>
              <a:rPr lang="pt-BR" sz="1800" b="1" i="1" dirty="0"/>
              <a:t>f </a:t>
            </a:r>
            <a:r>
              <a:rPr lang="pt-BR" sz="1800" b="1" dirty="0"/>
              <a:t>orbital (</a:t>
            </a:r>
            <a:r>
              <a:rPr lang="en-US" sz="1800" dirty="0">
                <a:latin typeface="Viner Hand ITC" panose="03070502030502020203" pitchFamily="66" charset="0"/>
                <a:ea typeface="Arial Unicode MS" panose="020B0604020202020204" pitchFamily="34" charset="-128"/>
                <a:cs typeface="Arial Unicode MS" panose="020B0604020202020204" pitchFamily="34" charset="-128"/>
              </a:rPr>
              <a:t>l</a:t>
            </a:r>
            <a:r>
              <a:rPr lang="pt-BR" sz="1800" dirty="0"/>
              <a:t> </a:t>
            </a:r>
            <a:r>
              <a:rPr lang="pt-BR" sz="1800" b="1" dirty="0"/>
              <a:t>= 3))</a:t>
            </a: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General Energy Ordering of Orbitals for Multi-electron Atoms</a:t>
            </a:r>
          </a:p>
        </p:txBody>
      </p:sp>
      <p:sp>
        <p:nvSpPr>
          <p:cNvPr id="5123" name="Content Placeholder 2"/>
          <p:cNvSpPr>
            <a:spLocks noGrp="1"/>
          </p:cNvSpPr>
          <p:nvPr>
            <p:ph idx="1"/>
          </p:nvPr>
        </p:nvSpPr>
        <p:spPr>
          <a:xfrm>
            <a:off x="342900" y="1501521"/>
            <a:ext cx="2985516" cy="2492990"/>
          </a:xfrm>
        </p:spPr>
        <p:txBody>
          <a:bodyPr/>
          <a:lstStyle/>
          <a:p>
            <a:pPr>
              <a:defRPr/>
            </a:pPr>
            <a:r>
              <a:rPr lang="en-US" sz="2600" dirty="0"/>
              <a:t>Electrons enter (e.g., fill) atomic orbitals from lowest energy to highest: </a:t>
            </a:r>
            <a:r>
              <a:rPr lang="en-US" sz="2600" b="1" i="1" dirty="0" err="1">
                <a:solidFill>
                  <a:srgbClr val="3333CC"/>
                </a:solidFill>
              </a:rPr>
              <a:t>aufbau</a:t>
            </a:r>
            <a:r>
              <a:rPr lang="en-US" sz="2600" b="1" i="1" dirty="0">
                <a:solidFill>
                  <a:srgbClr val="3333CC"/>
                </a:solidFill>
              </a:rPr>
              <a:t> principle</a:t>
            </a:r>
            <a:r>
              <a:rPr lang="en-US" sz="2600" dirty="0"/>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269"/>
          <a:stretch/>
        </p:blipFill>
        <p:spPr>
          <a:xfrm>
            <a:off x="3391226" y="1365504"/>
            <a:ext cx="5630854" cy="445863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Coulomb’s Law: Attractive and Repulsive Forces between Electrons</a:t>
            </a:r>
          </a:p>
        </p:txBody>
      </p:sp>
      <p:sp>
        <p:nvSpPr>
          <p:cNvPr id="18435" name="Content Placeholder 2"/>
          <p:cNvSpPr>
            <a:spLocks noGrp="1"/>
          </p:cNvSpPr>
          <p:nvPr>
            <p:ph idx="1"/>
          </p:nvPr>
        </p:nvSpPr>
        <p:spPr>
          <a:xfrm>
            <a:off x="342900" y="1233297"/>
            <a:ext cx="8658225" cy="2923877"/>
          </a:xfrm>
        </p:spPr>
        <p:txBody>
          <a:bodyPr/>
          <a:lstStyle/>
          <a:p>
            <a:r>
              <a:rPr lang="el-GR" sz="2000" dirty="0"/>
              <a:t>Ο νόμος του </a:t>
            </a:r>
            <a:r>
              <a:rPr lang="el-GR" sz="2000" dirty="0" err="1"/>
              <a:t>Κουλόμπ</a:t>
            </a:r>
            <a:r>
              <a:rPr lang="el-GR" sz="2000" dirty="0"/>
              <a:t> περιγράφει τις έλξεις και τις απωθήσεις μεταξύ φορτισμένων σωματιδίων. Για όμοια φορτία, η δυναμική ενέργεια (Ε) είναι θετική και μειώνεται καθώς τα σωματίδια απομακρύνονται μεταξύ τους όσο αυξάνεται το r. Για αντίθετα φορτία, η δυναμική ενέργεια είναι αρνητική και γίνεται πιο αρνητική όσο τα σωματίδια πλησιάζουν μεταξύ τους. </a:t>
            </a:r>
          </a:p>
          <a:p>
            <a:r>
              <a:rPr lang="el-GR" sz="2000" dirty="0"/>
              <a:t>Η ισχύς της αλληλεπίδρασης αυξάνεται όσο αυξάνεται το μέγεθος των φορτίων. Τα ηλεκτρόνια έλκονται ισχυρότερα από έναν πυρήνα με φορτίο 2+ παρά από έναν πυρήνα με φορτίο 1+. </a:t>
            </a:r>
            <a:endParaRPr lang="en-US" sz="2000" dirty="0"/>
          </a:p>
        </p:txBody>
      </p:sp>
      <p:pic>
        <p:nvPicPr>
          <p:cNvPr id="1026" name="Picture 2" descr="C:\Users\GEX\Desktop\03_Lecture periodic trends 20171_FryEdit_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056" y="4996207"/>
            <a:ext cx="2452687" cy="1339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Shielding and Effective Nuclear Charge (</a:t>
            </a:r>
            <a:r>
              <a:rPr lang="en-US" dirty="0" err="1">
                <a:solidFill>
                  <a:srgbClr val="0070C0"/>
                </a:solidFill>
                <a:ea typeface="ヒラギノ角ゴ Pro W3" pitchFamily="127" charset="-128"/>
                <a:cs typeface="Arial" pitchFamily="34" charset="0"/>
              </a:rPr>
              <a:t>Z</a:t>
            </a:r>
            <a:r>
              <a:rPr lang="en-US" baseline="-25000" dirty="0" err="1">
                <a:solidFill>
                  <a:srgbClr val="0070C0"/>
                </a:solidFill>
                <a:ea typeface="ヒラギノ角ゴ Pro W3" pitchFamily="127" charset="-128"/>
                <a:cs typeface="Arial" pitchFamily="34" charset="0"/>
              </a:rPr>
              <a:t>eff</a:t>
            </a:r>
            <a:r>
              <a:rPr lang="en-US" dirty="0">
                <a:solidFill>
                  <a:srgbClr val="0070C0"/>
                </a:solidFill>
                <a:ea typeface="ヒラギノ角ゴ Pro W3" pitchFamily="127" charset="-128"/>
                <a:cs typeface="Arial" pitchFamily="34" charset="0"/>
              </a:rPr>
              <a:t>)</a:t>
            </a:r>
          </a:p>
        </p:txBody>
      </p:sp>
      <p:sp>
        <p:nvSpPr>
          <p:cNvPr id="19459" name="Content Placeholder 2"/>
          <p:cNvSpPr>
            <a:spLocks noGrp="1"/>
          </p:cNvSpPr>
          <p:nvPr>
            <p:ph idx="1"/>
          </p:nvPr>
        </p:nvSpPr>
        <p:spPr>
          <a:xfrm>
            <a:off x="342900" y="795528"/>
            <a:ext cx="8658225" cy="4967514"/>
          </a:xfrm>
        </p:spPr>
        <p:txBody>
          <a:bodyPr/>
          <a:lstStyle/>
          <a:p>
            <a:r>
              <a:rPr lang="el-GR" sz="2400" dirty="0"/>
              <a:t>Σε ένα άτομο με πολλά ηλεκτρόνια, κάθε ηλεκτρόνιο υφίσταται τόσο την έλξη από τα πρωτόνια του πυρήνα όσο και την απώθηση από τα άλλα ηλεκτρόνια του ατόμου. Αυτές οι απωθήσεις προκαλούν σε ένα ηλεκτρόνιο μια καθαρή μείωση της έλξης προς τον πυρήνα.</a:t>
            </a:r>
          </a:p>
          <a:p>
            <a:r>
              <a:rPr lang="el-GR" sz="2400" dirty="0"/>
              <a:t>Αναφερόμαστε σε αυτό ως θωράκιση: Το ηλεκτρόνιο θωρακίζεται από τον πυρήνα. Το ηλεκτρόνιο δεν βιώνει την πλήρη έλξη από τα πρωτόνια του πυρήνα επειδή τα άλλα ηλεκτρόνια του ατόμου παρεμβαίνουν/εμποδίζουν τις ελκτικές δυνάμεις. Το συνολικό ποσό της έλξης που αισθάνεται ένα ηλεκτρόνιο για τα πρωτόνια του πυρήνα ονομάζεται αποτελεσματικό πυρηνικό φορτίο (</a:t>
            </a:r>
            <a:r>
              <a:rPr lang="el-GR" sz="2400" dirty="0" err="1"/>
              <a:t>Zeff</a:t>
            </a:r>
            <a:r>
              <a:rPr lang="el-GR" sz="2400" dirty="0"/>
              <a:t>) του ηλεκτρονίου. </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Shielding and Penetration</a:t>
            </a:r>
          </a:p>
        </p:txBody>
      </p:sp>
      <p:sp>
        <p:nvSpPr>
          <p:cNvPr id="20483" name="Content Placeholder 2"/>
          <p:cNvSpPr>
            <a:spLocks noGrp="1"/>
          </p:cNvSpPr>
          <p:nvPr>
            <p:ph idx="1"/>
          </p:nvPr>
        </p:nvSpPr>
        <p:spPr>
          <a:xfrm>
            <a:off x="342900" y="721233"/>
            <a:ext cx="8618220" cy="3490186"/>
          </a:xfrm>
        </p:spPr>
        <p:txBody>
          <a:bodyPr/>
          <a:lstStyle/>
          <a:p>
            <a:r>
              <a:rPr lang="el-GR" sz="2400" dirty="0"/>
              <a:t>Όσο πιο κοντά βρίσκεται ένα ηλεκτρόνιο στον πυρήνα, τόσο μεγαλύτερη έλξη δέχεται το ηλεκτρόνιο από τα πρωτόνια του πυρήνα. Η έλξη μεταξύ των πρωτονίων του πυρήνα και των ηλεκτρονίων σε τροχιά σχετίζεται με τον τύπο τροχιάς που καταλαμβάνει το ηλεκτρόνιο.</a:t>
            </a:r>
          </a:p>
          <a:p>
            <a:r>
              <a:rPr lang="el-GR" sz="2400" dirty="0"/>
              <a:t>Παράδειγμα: Τα ηλεκτρόνια στο τροχιακό s είναι καλύτεροι </a:t>
            </a:r>
            <a:r>
              <a:rPr lang="el-GR" sz="2400" dirty="0" err="1"/>
              <a:t>θωρακιστές</a:t>
            </a:r>
            <a:r>
              <a:rPr lang="el-GR" sz="2400" dirty="0"/>
              <a:t>/</a:t>
            </a:r>
            <a:r>
              <a:rPr lang="el-GR" sz="2400" dirty="0" err="1"/>
              <a:t>προστατευτές</a:t>
            </a:r>
            <a:r>
              <a:rPr lang="el-GR" sz="2400" dirty="0"/>
              <a:t> από ό,τι τα ηλεκτρόνια σε τροχιακά p. s &gt; p &gt; d &gt; f. Ο βαθμός διείσδυσης σχετίζεται με τη συνάρτηση ακτινικής κατανομής του τροχιακού. </a:t>
            </a:r>
            <a:endParaRPr lang="en-US" sz="24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328"/>
          <a:stretch/>
        </p:blipFill>
        <p:spPr>
          <a:xfrm>
            <a:off x="3645408" y="4219678"/>
            <a:ext cx="5096256" cy="23788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Elemental Patterns: The Periodic Law of Elemental Properties</a:t>
            </a:r>
          </a:p>
        </p:txBody>
      </p:sp>
      <p:sp>
        <p:nvSpPr>
          <p:cNvPr id="4099" name="Content Placeholder 2"/>
          <p:cNvSpPr>
            <a:spLocks noGrp="1"/>
          </p:cNvSpPr>
          <p:nvPr>
            <p:ph sz="half" idx="1"/>
          </p:nvPr>
        </p:nvSpPr>
        <p:spPr>
          <a:xfrm>
            <a:off x="342900" y="1102660"/>
            <a:ext cx="8439150" cy="5078313"/>
          </a:xfrm>
        </p:spPr>
        <p:txBody>
          <a:bodyPr/>
          <a:lstStyle/>
          <a:p>
            <a:pPr marL="679450">
              <a:buFont typeface="Arial" panose="020B0604020202020204" pitchFamily="34" charset="0"/>
              <a:buChar char="−"/>
            </a:pPr>
            <a:r>
              <a:rPr lang="el-GR" sz="2000" dirty="0">
                <a:ea typeface="ヒラギノ角ゴ Pro W3" pitchFamily="127" charset="-128"/>
              </a:rPr>
              <a:t>Τα επαναλαμβανόμενα μοτίβα στις φυσικές και χημικές ιδιότητες των στοιχείων βοηθούν τους επιστήμονες στην πρόβλεψη ανεξερεύνητων στοιχείων και στην κατανόηση της συμπεριφοράς των στοιχείων.</a:t>
            </a:r>
          </a:p>
          <a:p>
            <a:pPr marL="336550" indent="0">
              <a:buNone/>
            </a:pPr>
            <a:r>
              <a:rPr lang="el-GR" sz="2000" dirty="0">
                <a:ea typeface="ヒラギノ角ゴ Pro W3" pitchFamily="127" charset="-128"/>
              </a:rPr>
              <a:t>Παράδειγμα: αλουμίνιο (</a:t>
            </a:r>
            <a:r>
              <a:rPr lang="el-GR" sz="2000" dirty="0" err="1">
                <a:ea typeface="ヒラギノ角ゴ Pro W3" pitchFamily="127" charset="-128"/>
              </a:rPr>
              <a:t>Al</a:t>
            </a:r>
            <a:r>
              <a:rPr lang="el-GR" sz="2000" dirty="0">
                <a:ea typeface="ヒラギノ角ゴ Pro W3" pitchFamily="127" charset="-128"/>
              </a:rPr>
              <a:t>) έναντι </a:t>
            </a:r>
            <a:r>
              <a:rPr lang="el-GR" sz="2000" dirty="0" err="1">
                <a:ea typeface="ヒラギノ角ゴ Pro W3" pitchFamily="127" charset="-128"/>
              </a:rPr>
              <a:t>ινδίου</a:t>
            </a:r>
            <a:r>
              <a:rPr lang="el-GR" sz="2000" dirty="0">
                <a:ea typeface="ヒラギノ角ゴ Pro W3" pitchFamily="127" charset="-128"/>
              </a:rPr>
              <a:t> (In)</a:t>
            </a:r>
          </a:p>
          <a:p>
            <a:pPr marL="336550" indent="0">
              <a:buNone/>
            </a:pPr>
            <a:r>
              <a:rPr lang="el-GR" sz="2000" dirty="0">
                <a:ea typeface="ヒラギノ角ゴ Pro W3" pitchFamily="127" charset="-128"/>
              </a:rPr>
              <a:t>Η πυκνότητα του αλουμινίου είναι χαμηλή, 2,70 g/cm3, σε σύγκριση με την πυκνότητα του </a:t>
            </a:r>
            <a:r>
              <a:rPr lang="el-GR" sz="2000" dirty="0" err="1">
                <a:ea typeface="ヒラギノ角ゴ Pro W3" pitchFamily="127" charset="-128"/>
              </a:rPr>
              <a:t>ινδίου</a:t>
            </a:r>
            <a:r>
              <a:rPr lang="el-GR" sz="2000" dirty="0">
                <a:ea typeface="ヒラギノ角ゴ Pro W3" pitchFamily="127" charset="-128"/>
              </a:rPr>
              <a:t>, 7,31 g/cm3.</a:t>
            </a:r>
          </a:p>
          <a:p>
            <a:pPr marL="336550" indent="0">
              <a:buNone/>
            </a:pPr>
            <a:r>
              <a:rPr lang="el-GR" sz="2000" dirty="0">
                <a:ea typeface="ヒラギノ角ゴ Pro W3" pitchFamily="127" charset="-128"/>
              </a:rPr>
              <a:t>Η πυκνότητα των στοιχείων τείνει να αυξάνεται καθώς προχωράτε προς τα κάτω σε μια στήλη </a:t>
            </a:r>
            <a:r>
              <a:rPr lang="el-GR" sz="2000" err="1">
                <a:ea typeface="ヒラギノ角ゴ Pro W3" pitchFamily="127" charset="-128"/>
              </a:rPr>
              <a:t>στοιχείων</a:t>
            </a:r>
            <a:r>
              <a:rPr lang="el-GR" sz="2000">
                <a:ea typeface="ヒラギノ角ゴ Pro W3" pitchFamily="127" charset="-128"/>
              </a:rPr>
              <a:t>.</a:t>
            </a:r>
          </a:p>
          <a:p>
            <a:pPr marL="336550" indent="0">
              <a:buNone/>
            </a:pPr>
            <a:r>
              <a:rPr lang="el-GR" sz="2000">
                <a:ea typeface="ヒラギノ角ゴ Pro W3" pitchFamily="127" charset="-128"/>
              </a:rPr>
              <a:t>Ο </a:t>
            </a:r>
            <a:r>
              <a:rPr lang="el-GR" sz="2000" dirty="0">
                <a:ea typeface="ヒラギノ角ゴ Pro W3" pitchFamily="127" charset="-128"/>
              </a:rPr>
              <a:t>λόγος μάζας προς όγκο των ατόμων αυξάνεται καθώς μετακινείστε προς τα κάτω σε μια στήλη στοιχείων.</a:t>
            </a:r>
          </a:p>
          <a:p>
            <a:pPr marL="336550" indent="0">
              <a:buNone/>
            </a:pPr>
            <a:r>
              <a:rPr lang="el-GR" sz="2000" dirty="0">
                <a:ea typeface="ヒラギノ角ゴ Pro W3" pitchFamily="127" charset="-128"/>
              </a:rPr>
              <a:t>Η πυκνότητα, μαζί με άλλες ιδιότητες όπως οι ατομικές ακτίνες, είναι μια περιοδική ιδιότητα της ύλης.</a:t>
            </a:r>
          </a:p>
          <a:p>
            <a:pPr marL="336550" indent="0">
              <a:buNone/>
            </a:pPr>
            <a:r>
              <a:rPr lang="el-GR" sz="2000" dirty="0">
                <a:ea typeface="ヒラギノ角ゴ Pro W3" pitchFamily="127" charset="-128"/>
              </a:rPr>
              <a:t>Το να είσαι περιοδικός σημαίνει να εμφανίζεις ένα επαναλαμβανόμενο μοτίβο. </a:t>
            </a:r>
            <a:endParaRPr lang="en-US" sz="2000" dirty="0">
              <a:ea typeface="ヒラギノ角ゴ Pro W3" pitchFamily="127"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954107"/>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sz="2800" dirty="0">
                <a:solidFill>
                  <a:srgbClr val="0070C0"/>
                </a:solidFill>
                <a:ea typeface="ヒラギノ角ゴ Pro W3" pitchFamily="127" charset="-128"/>
                <a:cs typeface="Arial" pitchFamily="34" charset="0"/>
              </a:rPr>
              <a:t>Electron Spatial Distribution and Sublevel Splitting as it Relates to Degree of Penetration</a:t>
            </a:r>
          </a:p>
        </p:txBody>
      </p:sp>
      <p:sp>
        <p:nvSpPr>
          <p:cNvPr id="21507" name="Content Placeholder 2"/>
          <p:cNvSpPr>
            <a:spLocks noGrp="1"/>
          </p:cNvSpPr>
          <p:nvPr>
            <p:ph idx="1"/>
          </p:nvPr>
        </p:nvSpPr>
        <p:spPr>
          <a:xfrm>
            <a:off x="342900" y="1009650"/>
            <a:ext cx="5070348" cy="4832092"/>
          </a:xfrm>
        </p:spPr>
        <p:txBody>
          <a:bodyPr/>
          <a:lstStyle/>
          <a:p>
            <a:r>
              <a:rPr lang="el-GR" sz="2200" dirty="0"/>
              <a:t>Η συνάρτηση ακτινικής κατανομής δείχνει ότι το τροχιακό 2s διεισδύει βαθύτερα στο τροχιακό 1s από ό,τι το 2p. Η ασθενέστερη διείσδυση του 2p σημαίνει ότι τα ηλεκτρόνια στο 2p υφίστανται μεγαλύτερη </a:t>
            </a:r>
            <a:r>
              <a:rPr lang="el-GR" sz="2200" dirty="0" err="1"/>
              <a:t>απωστική</a:t>
            </a:r>
            <a:r>
              <a:rPr lang="el-GR" sz="2200" dirty="0"/>
              <a:t> δύναμη- είναι περισσότερο προστατευμένα από την ελκτική δύναμη του πυρήνα. Η βαθύτερη διείσδυση των ηλεκτρονίων 2s σημαίνει ότι τα ηλεκτρόνια στο 2s υφίστανται μεγαλύτερη ελκτική δύναμη από τον πυρήνα και δεν θωρακίζονται τόσο αποτελεσματικά. </a:t>
            </a:r>
            <a:endParaRPr lang="en-US" sz="22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824"/>
          <a:stretch/>
        </p:blipFill>
        <p:spPr>
          <a:xfrm>
            <a:off x="5531414" y="1661160"/>
            <a:ext cx="3329122" cy="4105656"/>
          </a:xfrm>
          <a:prstGeom prst="rect">
            <a:avLst/>
          </a:prstGeom>
        </p:spPr>
      </p:pic>
      <p:sp>
        <p:nvSpPr>
          <p:cNvPr id="3" name="Ορθογώνιο 2">
            <a:extLst>
              <a:ext uri="{FF2B5EF4-FFF2-40B4-BE49-F238E27FC236}">
                <a16:creationId xmlns:a16="http://schemas.microsoft.com/office/drawing/2014/main" id="{4184C9BF-D860-4788-B679-5F15908387DC}"/>
              </a:ext>
            </a:extLst>
          </p:cNvPr>
          <p:cNvSpPr/>
          <p:nvPr/>
        </p:nvSpPr>
        <p:spPr bwMode="auto">
          <a:xfrm>
            <a:off x="342901" y="5841743"/>
            <a:ext cx="4907829" cy="101625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l-GR" sz="1800" dirty="0">
                <a:latin typeface="Times" charset="0"/>
              </a:rPr>
              <a:t>Η πιθανότητα να βρίσκεται το ηλεκτρόνιο μεταξύ</a:t>
            </a:r>
          </a:p>
          <a:p>
            <a:r>
              <a:rPr lang="el-GR" sz="1800" dirty="0">
                <a:latin typeface="Times" charset="0"/>
              </a:rPr>
              <a:t>των τοιχωμάτων ενός σφαιρικού φλοιού πάχους </a:t>
            </a:r>
            <a:r>
              <a:rPr lang="el-GR" sz="1800" dirty="0" err="1">
                <a:latin typeface="Times" charset="0"/>
              </a:rPr>
              <a:t>dr</a:t>
            </a:r>
            <a:endParaRPr lang="el-GR" sz="1800" dirty="0">
              <a:latin typeface="Times" charset="0"/>
            </a:endParaRPr>
          </a:p>
          <a:p>
            <a:r>
              <a:rPr lang="el-GR" sz="1800" dirty="0">
                <a:latin typeface="Times" charset="0"/>
              </a:rPr>
              <a:t>σε ακτίνα r.</a:t>
            </a:r>
            <a:endParaRPr kumimoji="0" lang="el-GR" sz="1800" b="0" i="0" u="none" strike="noStrike" cap="none" normalizeH="0" baseline="0" dirty="0">
              <a:ln>
                <a:noFill/>
              </a:ln>
              <a:solidFill>
                <a:schemeClr val="tx1"/>
              </a:solidFill>
              <a:effectLst/>
              <a:latin typeface="Times"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57943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l-GR" dirty="0">
                <a:solidFill>
                  <a:srgbClr val="0070C0"/>
                </a:solidFill>
                <a:ea typeface="ヒラギノ角ゴ Pro W3" pitchFamily="127" charset="-128"/>
                <a:cs typeface="Arial" pitchFamily="34" charset="0"/>
              </a:rPr>
              <a:t>Θωράκιση και διείσδυση</a:t>
            </a:r>
            <a:endParaRPr lang="en-US" dirty="0">
              <a:solidFill>
                <a:srgbClr val="0070C0"/>
              </a:solidFill>
              <a:ea typeface="ヒラギノ角ゴ Pro W3" pitchFamily="127" charset="-128"/>
              <a:cs typeface="Arial" pitchFamily="34" charset="0"/>
            </a:endParaRPr>
          </a:p>
        </p:txBody>
      </p:sp>
      <p:sp>
        <p:nvSpPr>
          <p:cNvPr id="4" name="Content Placeholder 2"/>
          <p:cNvSpPr>
            <a:spLocks noGrp="1"/>
          </p:cNvSpPr>
          <p:nvPr>
            <p:ph idx="1"/>
          </p:nvPr>
        </p:nvSpPr>
        <p:spPr>
          <a:xfrm>
            <a:off x="342900" y="721233"/>
            <a:ext cx="8618220" cy="3323987"/>
          </a:xfrm>
        </p:spPr>
        <p:txBody>
          <a:bodyPr/>
          <a:lstStyle/>
          <a:p>
            <a:r>
              <a:rPr lang="el-GR" sz="2100" dirty="0"/>
              <a:t>Η διείσδυση έχει ως αποτέλεσμα οι ενέργειες των </a:t>
            </a:r>
            <a:r>
              <a:rPr lang="el-GR" sz="2100" dirty="0" err="1"/>
              <a:t>υποστιβάδων</a:t>
            </a:r>
            <a:r>
              <a:rPr lang="el-GR" sz="2100" dirty="0"/>
              <a:t> στην ίδια κύρια στιβάδα να μην είναι εκφυλισμένες. Στο τέταρτο και πέμπτο κύριο επίπεδο, τα αποτελέσματα της διείσδυσης γίνονται τόσο σημαντικά ώστε το τροχιακό s βρίσκεται σε χαμηλότερη ενέργεια από τα τροχιακά d του προηγούμενου κύριου επιπέδου. Οι ενεργειακές αποστάσεις μεταξύ ενός συνόλου τροχιακών και του επόμενου γίνονται μικρότερες πέρα από το τροχιακό 4s. Η διάταξη μπορεί επομένως να ποικίλλει μεταξύ των στοιχείων, προκαλώντας μεταβολές στις διαμορφώσεις ηλεκτρονίων των μετάλλων μετάπτωσης και των ιόντων τους. </a:t>
            </a:r>
            <a:endParaRPr lang="en-US" sz="21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185"/>
          <a:stretch/>
        </p:blipFill>
        <p:spPr>
          <a:xfrm>
            <a:off x="2998241" y="4279392"/>
            <a:ext cx="3561054" cy="250545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Question about Shielding and Penetration</a:t>
            </a:r>
          </a:p>
        </p:txBody>
      </p:sp>
      <p:sp>
        <p:nvSpPr>
          <p:cNvPr id="6" name="Content Placeholder 2"/>
          <p:cNvSpPr>
            <a:spLocks noGrp="1"/>
          </p:cNvSpPr>
          <p:nvPr>
            <p:ph idx="1"/>
          </p:nvPr>
        </p:nvSpPr>
        <p:spPr>
          <a:xfrm>
            <a:off x="342900" y="721233"/>
            <a:ext cx="8801100" cy="4955203"/>
          </a:xfrm>
        </p:spPr>
        <p:txBody>
          <a:bodyPr/>
          <a:lstStyle/>
          <a:p>
            <a:pPr marL="0" indent="0">
              <a:buNone/>
            </a:pPr>
            <a:r>
              <a:rPr lang="el-GR" sz="2000" dirty="0"/>
              <a:t>Ποια δήλωση είναι αληθής;</a:t>
            </a:r>
          </a:p>
          <a:p>
            <a:pPr marL="0" indent="0">
              <a:buNone/>
            </a:pPr>
            <a:r>
              <a:rPr lang="el-GR" sz="2000" dirty="0"/>
              <a:t>(α) Ένα τροχιακό που διεισδύει στην περιοχή που καταλαμβάνουν τα ηλεκτρόνια του πυρήνα είναι περισσότερο θωρακισμένο από το πυρηνικό φορτίο από ένα τροχιακό που δεν διεισδύει και επομένως έχει υψηλότερη ενέργεια.</a:t>
            </a:r>
          </a:p>
          <a:p>
            <a:pPr marL="0" indent="0">
              <a:buNone/>
            </a:pPr>
            <a:r>
              <a:rPr lang="el-GR" sz="2000" dirty="0"/>
              <a:t>(β) Ένα τροχιακό που διεισδύει στην περιοχή που καταλαμβάνουν τα ηλεκτρόνια του πυρήνα είναι λιγότερο θωρακισμένο από το πυρηνικό φορτίο από ένα τροχιακό που δεν διεισδύει και επομένως έχει υψηλότερη ενέργεια.</a:t>
            </a:r>
          </a:p>
          <a:p>
            <a:pPr marL="0" indent="0">
              <a:buNone/>
            </a:pPr>
            <a:r>
              <a:rPr lang="el-GR" sz="2000" dirty="0"/>
              <a:t>(γ) Ένα τροχιακό που διεισδύει στην περιοχή που καταλαμβάνουν τα ηλεκτρόνια του πυρήνα είναι λιγότερο θωρακισμένο από το πυρηνικό φορτίο από ένα τροχιακό που δεν διεισδύει και επομένως έχει χαμηλότερη ενέργεια.</a:t>
            </a:r>
          </a:p>
          <a:p>
            <a:pPr marL="0" indent="0">
              <a:buNone/>
            </a:pPr>
            <a:r>
              <a:rPr lang="el-GR" sz="2000" dirty="0"/>
              <a:t>(δ) Ένα τροχιακό που διεισδύει στην περιοχή που καταλαμβάνουν τα ηλεκτρόνια του πυρήνα είναι περισσότερο θωρακισμένο από το πυρηνικό φορτίο από ένα τροχιακό που δεν διεισδύει και επομένως έχει χαμηλότερη ενέργεια.</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Electron Configuration for Multi-electron Atoms</a:t>
            </a:r>
          </a:p>
        </p:txBody>
      </p:sp>
      <p:sp>
        <p:nvSpPr>
          <p:cNvPr id="5123" name="Content Placeholder 2"/>
          <p:cNvSpPr>
            <a:spLocks noGrp="1"/>
          </p:cNvSpPr>
          <p:nvPr>
            <p:ph idx="1"/>
          </p:nvPr>
        </p:nvSpPr>
        <p:spPr>
          <a:xfrm>
            <a:off x="342900" y="1038225"/>
            <a:ext cx="8658225" cy="4635115"/>
          </a:xfrm>
        </p:spPr>
        <p:txBody>
          <a:bodyPr/>
          <a:lstStyle/>
          <a:p>
            <a:r>
              <a:rPr lang="en-US" sz="2400" dirty="0"/>
              <a:t>Energy levels and sublevels fill from lowest energy to highest: </a:t>
            </a:r>
          </a:p>
          <a:p>
            <a:pPr marL="684213">
              <a:buFont typeface="Arial" panose="020B0604020202020204" pitchFamily="34" charset="0"/>
              <a:buChar char="–"/>
            </a:pPr>
            <a:r>
              <a:rPr lang="en-US" sz="2000" i="1" dirty="0"/>
              <a:t>s </a:t>
            </a:r>
            <a:r>
              <a:rPr lang="en-US" sz="2000" dirty="0"/>
              <a:t>→ </a:t>
            </a:r>
            <a:r>
              <a:rPr lang="en-US" sz="2000" i="1" dirty="0"/>
              <a:t>p </a:t>
            </a:r>
            <a:r>
              <a:rPr lang="en-US" sz="2000" dirty="0"/>
              <a:t>→ </a:t>
            </a:r>
            <a:r>
              <a:rPr lang="en-US" sz="2000" i="1" dirty="0"/>
              <a:t>d </a:t>
            </a:r>
            <a:r>
              <a:rPr lang="en-US" sz="2000" dirty="0"/>
              <a:t>→ </a:t>
            </a:r>
            <a:r>
              <a:rPr lang="en-US" sz="2000" i="1" dirty="0"/>
              <a:t>f </a:t>
            </a:r>
            <a:endParaRPr lang="en-US" sz="2000" dirty="0"/>
          </a:p>
          <a:p>
            <a:pPr marL="684213">
              <a:buFont typeface="Arial" panose="020B0604020202020204" pitchFamily="34" charset="0"/>
              <a:buChar char="–"/>
            </a:pPr>
            <a:r>
              <a:rPr lang="en-US" sz="2000" b="1" i="1" dirty="0"/>
              <a:t>This is known as the </a:t>
            </a:r>
            <a:r>
              <a:rPr lang="en-US" sz="2000" b="1" i="1" dirty="0" err="1"/>
              <a:t>aufbau</a:t>
            </a:r>
            <a:r>
              <a:rPr lang="en-US" sz="2000" b="1" i="1" dirty="0"/>
              <a:t> principle. </a:t>
            </a:r>
          </a:p>
          <a:p>
            <a:pPr marL="684213">
              <a:buFont typeface="Arial" panose="020B0604020202020204" pitchFamily="34" charset="0"/>
              <a:buChar char="–"/>
            </a:pPr>
            <a:endParaRPr lang="en-US" sz="2400" b="1" i="1" dirty="0"/>
          </a:p>
          <a:p>
            <a:pPr marL="341313" indent="0">
              <a:buNone/>
            </a:pPr>
            <a:endParaRPr lang="en-US" sz="2400" b="1" i="1" dirty="0"/>
          </a:p>
          <a:p>
            <a:pPr marL="341313" indent="0">
              <a:buNone/>
            </a:pPr>
            <a:endParaRPr lang="en-US" sz="1000" dirty="0"/>
          </a:p>
          <a:p>
            <a:r>
              <a:rPr lang="en-US" sz="2400" dirty="0"/>
              <a:t>Orbitals that are in the same sublevel have the same energy (degenerate). </a:t>
            </a:r>
          </a:p>
          <a:p>
            <a:pPr marL="684213">
              <a:buFont typeface="Arial" panose="020B0604020202020204" pitchFamily="34" charset="0"/>
              <a:buChar char="–"/>
            </a:pPr>
            <a:r>
              <a:rPr lang="en-US" sz="2000" dirty="0"/>
              <a:t>Example: </a:t>
            </a:r>
            <a:r>
              <a:rPr lang="en-US" sz="2000" i="1" dirty="0"/>
              <a:t>E</a:t>
            </a:r>
            <a:r>
              <a:rPr lang="en-US" sz="2000" dirty="0"/>
              <a:t>(</a:t>
            </a:r>
            <a:r>
              <a:rPr lang="en-US" sz="2000" i="1" dirty="0"/>
              <a:t>p</a:t>
            </a:r>
            <a:r>
              <a:rPr lang="en-US" sz="2000" baseline="-25000" dirty="0"/>
              <a:t>x</a:t>
            </a:r>
            <a:r>
              <a:rPr lang="en-US" sz="2000" dirty="0"/>
              <a:t>) = </a:t>
            </a:r>
            <a:r>
              <a:rPr lang="en-US" sz="2000" i="1" dirty="0"/>
              <a:t>E</a:t>
            </a:r>
            <a:r>
              <a:rPr lang="en-US" sz="2000" dirty="0"/>
              <a:t>(</a:t>
            </a:r>
            <a:r>
              <a:rPr lang="en-US" sz="2000" i="1" dirty="0" err="1"/>
              <a:t>p</a:t>
            </a:r>
            <a:r>
              <a:rPr lang="en-US" sz="2000" baseline="-25000" dirty="0" err="1"/>
              <a:t>y</a:t>
            </a:r>
            <a:r>
              <a:rPr lang="en-US" sz="2000" dirty="0"/>
              <a:t>) = </a:t>
            </a:r>
            <a:r>
              <a:rPr lang="en-US" sz="2000" i="1" dirty="0"/>
              <a:t>E</a:t>
            </a:r>
            <a:r>
              <a:rPr lang="en-US" sz="2000" dirty="0"/>
              <a:t>(</a:t>
            </a:r>
            <a:r>
              <a:rPr lang="en-US" sz="2000" i="1" dirty="0" err="1"/>
              <a:t>p</a:t>
            </a:r>
            <a:r>
              <a:rPr lang="en-US" sz="2000" baseline="-25000" dirty="0" err="1"/>
              <a:t>z</a:t>
            </a:r>
            <a:r>
              <a:rPr lang="en-US" sz="2000" dirty="0"/>
              <a:t>) </a:t>
            </a:r>
          </a:p>
          <a:p>
            <a:r>
              <a:rPr lang="en-US" sz="2400" dirty="0"/>
              <a:t>There can be no more than two electrons per orbital. </a:t>
            </a:r>
          </a:p>
          <a:p>
            <a:pPr marL="684213">
              <a:buFont typeface="Arial" panose="020B0604020202020204" pitchFamily="34" charset="0"/>
              <a:buChar char="–"/>
            </a:pPr>
            <a:r>
              <a:rPr lang="en-US" sz="2000" b="1" i="1" dirty="0"/>
              <a:t>This is known as the Pauli exclusion principle.</a:t>
            </a:r>
            <a:endParaRPr lang="en-US" sz="20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630"/>
          <a:stretch/>
        </p:blipFill>
        <p:spPr>
          <a:xfrm>
            <a:off x="2489130" y="2724912"/>
            <a:ext cx="3535680" cy="85614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466" b="8898"/>
          <a:stretch/>
        </p:blipFill>
        <p:spPr>
          <a:xfrm>
            <a:off x="2172252" y="5742432"/>
            <a:ext cx="4169436" cy="815385"/>
          </a:xfrm>
          <a:prstGeom prst="rect">
            <a:avLst/>
          </a:prstGeom>
        </p:spPr>
      </p:pic>
      <p:sp>
        <p:nvSpPr>
          <p:cNvPr id="4" name="Οβάλ 3">
            <a:extLst>
              <a:ext uri="{FF2B5EF4-FFF2-40B4-BE49-F238E27FC236}">
                <a16:creationId xmlns:a16="http://schemas.microsoft.com/office/drawing/2014/main" id="{7A2FB20B-1320-4477-9154-CC879F30F21B}"/>
              </a:ext>
            </a:extLst>
          </p:cNvPr>
          <p:cNvSpPr/>
          <p:nvPr/>
        </p:nvSpPr>
        <p:spPr bwMode="auto">
          <a:xfrm>
            <a:off x="6136849" y="1743959"/>
            <a:ext cx="3007151" cy="183709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100" dirty="0">
                <a:latin typeface="Times" charset="0"/>
              </a:rPr>
              <a:t>https://www.khanacademy.org/science/ap-chemistry-beta/x2eef969c74e0d802:atomic-structure-and-properties/x2eef969c74e0d802:atomic-structure-and-electron-configuration/v/the-aufbau-principle</a:t>
            </a:r>
            <a:endParaRPr kumimoji="0" lang="el-GR" sz="1100" b="0" i="0" u="none" strike="noStrike" cap="none" normalizeH="0" baseline="0" dirty="0">
              <a:ln>
                <a:noFill/>
              </a:ln>
              <a:solidFill>
                <a:schemeClr val="tx1"/>
              </a:solidFill>
              <a:effectLst/>
              <a:latin typeface="Times"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Electron Configuration for Multi-electron Atoms</a:t>
            </a:r>
          </a:p>
        </p:txBody>
      </p:sp>
      <p:sp>
        <p:nvSpPr>
          <p:cNvPr id="5123" name="Content Placeholder 2"/>
          <p:cNvSpPr>
            <a:spLocks noGrp="1"/>
          </p:cNvSpPr>
          <p:nvPr>
            <p:ph idx="1"/>
          </p:nvPr>
        </p:nvSpPr>
        <p:spPr>
          <a:xfrm>
            <a:off x="342900" y="1136904"/>
            <a:ext cx="8801100" cy="2160591"/>
          </a:xfrm>
        </p:spPr>
        <p:txBody>
          <a:bodyPr/>
          <a:lstStyle/>
          <a:p>
            <a:pPr marL="0" indent="0">
              <a:buNone/>
            </a:pPr>
            <a:r>
              <a:rPr lang="en-US" b="1" i="1" dirty="0">
                <a:solidFill>
                  <a:srgbClr val="3333CC"/>
                </a:solidFill>
              </a:rPr>
              <a:t>Hund’s Rule</a:t>
            </a:r>
            <a:r>
              <a:rPr lang="en-US" dirty="0">
                <a:solidFill>
                  <a:srgbClr val="3333CC"/>
                </a:solidFill>
              </a:rPr>
              <a:t>: </a:t>
            </a:r>
          </a:p>
          <a:p>
            <a:r>
              <a:rPr lang="en-US" dirty="0"/>
              <a:t>When filling orbitals that have the same energy (degenerate), place one electron in each orbital before completing pairs.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0033"/>
          <a:stretch/>
        </p:blipFill>
        <p:spPr>
          <a:xfrm>
            <a:off x="304800" y="3822192"/>
            <a:ext cx="8534400" cy="163982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477054"/>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sz="2500" dirty="0">
                <a:solidFill>
                  <a:srgbClr val="0070C0"/>
                </a:solidFill>
                <a:ea typeface="ヒラギノ角ゴ Pro W3" pitchFamily="127" charset="-128"/>
                <a:cs typeface="Arial" pitchFamily="34" charset="0"/>
              </a:rPr>
              <a:t>Summarizing the Filling of Electrons in Atomic Orbitals</a:t>
            </a:r>
          </a:p>
        </p:txBody>
      </p:sp>
      <p:sp>
        <p:nvSpPr>
          <p:cNvPr id="27651" name="Content Placeholder 2"/>
          <p:cNvSpPr>
            <a:spLocks noGrp="1"/>
          </p:cNvSpPr>
          <p:nvPr>
            <p:ph idx="1"/>
          </p:nvPr>
        </p:nvSpPr>
        <p:spPr>
          <a:xfrm>
            <a:off x="342900" y="539496"/>
            <a:ext cx="8658225" cy="5780044"/>
          </a:xfrm>
        </p:spPr>
        <p:txBody>
          <a:bodyPr/>
          <a:lstStyle/>
          <a:p>
            <a:r>
              <a:rPr lang="el-GR" sz="2100" dirty="0"/>
              <a:t>Τα ηλεκτρόνια καταλαμβάνουν τα τροχιακά έτσι ώστε να ελαχιστοποιείται η ενέργεια του ατόμου- επομένως, τα τροχιακά χαμηλότερης ενέργειας γεμίζουν πριν από τα τροχιακά υψηλότερης ενέργειας.</a:t>
            </a:r>
          </a:p>
          <a:p>
            <a:r>
              <a:rPr lang="el-GR" sz="2100" dirty="0"/>
              <a:t>Τα τροχιακά γεμίζουν με την ακόλουθη σειρά: 1s 2s 2p 3s 3p 4s 3d 4p 5s 4d 5p 6s 4f 5d 6p</a:t>
            </a:r>
          </a:p>
          <a:p>
            <a:r>
              <a:rPr lang="el-GR" sz="2100" dirty="0"/>
              <a:t>Τα τροχιακά δεν μπορούν να συγκρατήσουν περισσότερα από δύο ηλεκτρόνια το καθένα. Όταν δύο ηλεκτρόνια καταλαμβάνουν το ίδιο τροχιακό, τα </a:t>
            </a:r>
            <a:r>
              <a:rPr lang="el-GR" sz="2100" dirty="0" err="1"/>
              <a:t>σπιν</a:t>
            </a:r>
            <a:r>
              <a:rPr lang="el-GR" sz="2100" dirty="0"/>
              <a:t> τους είναι αντίθετα. Αυτός είναι ένας άλλος τρόπος έκφρασης της αρχής αποκλεισμού του </a:t>
            </a:r>
            <a:r>
              <a:rPr lang="el-GR" sz="2100" dirty="0" err="1"/>
              <a:t>Pauli</a:t>
            </a:r>
            <a:r>
              <a:rPr lang="el-GR" sz="2100" dirty="0"/>
              <a:t> (δύο ηλεκτρόνια σε ένα άτομο δεν μπορούν να έχουν τους ίδιους τέσσερις κβαντικούς αριθμούς).</a:t>
            </a:r>
          </a:p>
          <a:p>
            <a:r>
              <a:rPr lang="el-GR" sz="2100" dirty="0"/>
              <a:t>Όταν είναι διαθέσιμα τροχιακά ίδιας ενέργειας, τα ηλεκτρόνια καταλαμβάνουν πρώτα αυτά τα τροχιακά μεμονωμένα με παράλληλα </a:t>
            </a:r>
            <a:r>
              <a:rPr lang="el-GR" sz="2100" dirty="0" err="1"/>
              <a:t>σπιν</a:t>
            </a:r>
            <a:r>
              <a:rPr lang="el-GR" sz="2100" dirty="0"/>
              <a:t> και όχι κατά ζεύγη (κανόνας του </a:t>
            </a:r>
            <a:r>
              <a:rPr lang="el-GR" sz="2100" dirty="0" err="1"/>
              <a:t>Hund</a:t>
            </a:r>
            <a:r>
              <a:rPr lang="el-GR" sz="2100" dirty="0"/>
              <a:t>). Μόλις τα τροχιακά ίσης ενέργειας είναι μισογεμάτα, τα ηλεκτρόνια αρχίζουν να σχηματίζουν ζεύγη. </a:t>
            </a:r>
            <a:endParaRPr lang="en-US" sz="21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57943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Problem Solving: Electron Configuration</a:t>
            </a:r>
          </a:p>
        </p:txBody>
      </p:sp>
      <p:sp>
        <p:nvSpPr>
          <p:cNvPr id="5123" name="Content Placeholder 2"/>
          <p:cNvSpPr>
            <a:spLocks noGrp="1"/>
          </p:cNvSpPr>
          <p:nvPr>
            <p:ph idx="1"/>
          </p:nvPr>
        </p:nvSpPr>
        <p:spPr>
          <a:xfrm>
            <a:off x="342901" y="990600"/>
            <a:ext cx="8603876" cy="4290405"/>
          </a:xfrm>
        </p:spPr>
        <p:txBody>
          <a:bodyPr/>
          <a:lstStyle/>
          <a:p>
            <a:pPr marL="0" indent="0">
              <a:buNone/>
              <a:defRPr/>
            </a:pPr>
            <a:r>
              <a:rPr lang="en-US" sz="2800" dirty="0"/>
              <a:t>Write the following electron configurations: </a:t>
            </a:r>
          </a:p>
          <a:p>
            <a:pPr marL="0" indent="0">
              <a:buNone/>
              <a:defRPr/>
            </a:pPr>
            <a:endParaRPr lang="en-US" sz="2200" dirty="0"/>
          </a:p>
          <a:p>
            <a:pPr marL="457200" indent="-457200">
              <a:buFont typeface="+mj-lt"/>
              <a:buAutoNum type="alphaLcPeriod"/>
            </a:pPr>
            <a:r>
              <a:rPr lang="en-US" sz="2200" dirty="0"/>
              <a:t>Ca </a:t>
            </a:r>
          </a:p>
          <a:p>
            <a:pPr marL="457200" indent="-457200">
              <a:buFont typeface="+mj-lt"/>
              <a:buAutoNum type="alphaLcPeriod"/>
            </a:pPr>
            <a:endParaRPr lang="en-US" sz="2200" dirty="0"/>
          </a:p>
          <a:p>
            <a:pPr marL="457200" indent="-457200">
              <a:buFont typeface="+mj-lt"/>
              <a:buAutoNum type="alphaLcPeriod"/>
            </a:pPr>
            <a:r>
              <a:rPr lang="en-US" sz="2200" dirty="0"/>
              <a:t>Fe </a:t>
            </a:r>
          </a:p>
          <a:p>
            <a:pPr marL="457200" indent="-457200">
              <a:buFont typeface="+mj-lt"/>
              <a:buAutoNum type="alphaLcPeriod"/>
            </a:pPr>
            <a:endParaRPr lang="en-US" sz="2200" dirty="0"/>
          </a:p>
          <a:p>
            <a:pPr marL="457200" indent="-457200">
              <a:buFont typeface="+mj-lt"/>
              <a:buAutoNum type="alphaLcPeriod"/>
            </a:pPr>
            <a:r>
              <a:rPr lang="en-US" sz="2200" dirty="0"/>
              <a:t>I </a:t>
            </a:r>
          </a:p>
          <a:p>
            <a:pPr marL="457200" indent="-457200">
              <a:buFont typeface="+mj-lt"/>
              <a:buAutoNum type="alphaLcPeriod"/>
            </a:pPr>
            <a:endParaRPr lang="en-US" sz="2200" dirty="0"/>
          </a:p>
          <a:p>
            <a:pPr marL="457200" indent="-457200">
              <a:buFont typeface="+mj-lt"/>
              <a:buAutoNum type="alphaLcPeriod"/>
            </a:pPr>
            <a:r>
              <a:rPr lang="en-US" sz="2200" dirty="0" err="1"/>
              <a:t>Pb</a:t>
            </a:r>
            <a:r>
              <a:rPr lang="en-US" sz="2200" dirty="0"/>
              <a:t> </a:t>
            </a:r>
          </a:p>
          <a:p>
            <a:pPr marL="0" indent="0">
              <a:buNone/>
              <a:defRPr/>
            </a:pPr>
            <a:endParaRPr lang="en-US" sz="2800" dirty="0"/>
          </a:p>
        </p:txBody>
      </p:sp>
      <p:sp>
        <p:nvSpPr>
          <p:cNvPr id="4" name="Content Placeholder 2"/>
          <p:cNvSpPr txBox="1">
            <a:spLocks/>
          </p:cNvSpPr>
          <p:nvPr/>
        </p:nvSpPr>
        <p:spPr bwMode="auto">
          <a:xfrm>
            <a:off x="1946148" y="1897404"/>
            <a:ext cx="7197852" cy="368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buFont typeface="+mj-lt"/>
              <a:buAutoNum type="alphaLcPeriod"/>
            </a:pPr>
            <a:r>
              <a:rPr lang="en-US" sz="2200" dirty="0"/>
              <a:t>Ca: 1</a:t>
            </a:r>
            <a:r>
              <a:rPr lang="en-US" sz="2200" i="1" dirty="0"/>
              <a:t>s</a:t>
            </a:r>
            <a:r>
              <a:rPr lang="en-US" sz="2200" baseline="30000" dirty="0"/>
              <a:t>2</a:t>
            </a:r>
            <a:r>
              <a:rPr lang="en-US" sz="2200" dirty="0"/>
              <a:t>2</a:t>
            </a:r>
            <a:r>
              <a:rPr lang="en-US" sz="2200" i="1" dirty="0"/>
              <a:t>s</a:t>
            </a:r>
            <a:r>
              <a:rPr lang="en-US" sz="2200" baseline="30000" dirty="0"/>
              <a:t>2</a:t>
            </a:r>
            <a:r>
              <a:rPr lang="en-US" sz="2200" dirty="0"/>
              <a:t>2</a:t>
            </a:r>
            <a:r>
              <a:rPr lang="en-US" sz="2200" i="1" dirty="0"/>
              <a:t>p</a:t>
            </a:r>
            <a:r>
              <a:rPr lang="en-US" sz="2200" baseline="30000" dirty="0"/>
              <a:t>6</a:t>
            </a:r>
            <a:r>
              <a:rPr lang="en-US" sz="2200" dirty="0"/>
              <a:t>3</a:t>
            </a:r>
            <a:r>
              <a:rPr lang="en-US" sz="2200" i="1" dirty="0"/>
              <a:t>s</a:t>
            </a:r>
            <a:r>
              <a:rPr lang="en-US" sz="2200" baseline="30000" dirty="0"/>
              <a:t>2</a:t>
            </a:r>
            <a:r>
              <a:rPr lang="en-US" sz="2200" dirty="0"/>
              <a:t>3</a:t>
            </a:r>
            <a:r>
              <a:rPr lang="en-US" sz="2200" i="1" dirty="0"/>
              <a:t>p</a:t>
            </a:r>
            <a:r>
              <a:rPr lang="en-US" sz="2200" baseline="30000" dirty="0"/>
              <a:t>6</a:t>
            </a:r>
            <a:r>
              <a:rPr lang="en-US" sz="2200" dirty="0"/>
              <a:t>4</a:t>
            </a:r>
            <a:r>
              <a:rPr lang="en-US" sz="2200" i="1" dirty="0"/>
              <a:t>s</a:t>
            </a:r>
            <a:r>
              <a:rPr lang="en-US" sz="2200" baseline="30000" dirty="0"/>
              <a:t>2</a:t>
            </a:r>
            <a:r>
              <a:rPr lang="en-US" sz="2200" dirty="0"/>
              <a:t>  or [</a:t>
            </a:r>
            <a:r>
              <a:rPr lang="en-US" sz="2200" dirty="0" err="1"/>
              <a:t>Ar</a:t>
            </a:r>
            <a:r>
              <a:rPr lang="en-US" sz="2200" dirty="0"/>
              <a:t>]4</a:t>
            </a:r>
            <a:r>
              <a:rPr lang="en-US" sz="2200" i="1" dirty="0"/>
              <a:t>s</a:t>
            </a:r>
            <a:r>
              <a:rPr lang="en-US" sz="2200" baseline="30000" dirty="0"/>
              <a:t>2</a:t>
            </a:r>
            <a:r>
              <a:rPr lang="en-US" sz="2200" dirty="0"/>
              <a:t> </a:t>
            </a:r>
          </a:p>
          <a:p>
            <a:pPr marL="457200" indent="-457200">
              <a:buFont typeface="+mj-lt"/>
              <a:buAutoNum type="alphaLcPeriod"/>
            </a:pPr>
            <a:endParaRPr lang="en-US" sz="2200" dirty="0"/>
          </a:p>
          <a:p>
            <a:pPr marL="457200" indent="-457200">
              <a:buFont typeface="+mj-lt"/>
              <a:buAutoNum type="alphaLcPeriod"/>
            </a:pPr>
            <a:r>
              <a:rPr lang="en-US" sz="2200" dirty="0"/>
              <a:t>Fe: 1</a:t>
            </a:r>
            <a:r>
              <a:rPr lang="en-US" sz="2200" i="1" dirty="0"/>
              <a:t>s</a:t>
            </a:r>
            <a:r>
              <a:rPr lang="en-US" sz="2200" baseline="30000" dirty="0"/>
              <a:t>2</a:t>
            </a:r>
            <a:r>
              <a:rPr lang="en-US" sz="2200" dirty="0"/>
              <a:t>2</a:t>
            </a:r>
            <a:r>
              <a:rPr lang="en-US" sz="2200" i="1" dirty="0"/>
              <a:t>s</a:t>
            </a:r>
            <a:r>
              <a:rPr lang="en-US" sz="2200" baseline="30000" dirty="0"/>
              <a:t>2</a:t>
            </a:r>
            <a:r>
              <a:rPr lang="en-US" sz="2200" dirty="0"/>
              <a:t>2</a:t>
            </a:r>
            <a:r>
              <a:rPr lang="en-US" sz="2200" i="1" dirty="0"/>
              <a:t>p</a:t>
            </a:r>
            <a:r>
              <a:rPr lang="en-US" sz="2200" baseline="30000" dirty="0"/>
              <a:t>6</a:t>
            </a:r>
            <a:r>
              <a:rPr lang="en-US" sz="2200" dirty="0"/>
              <a:t>3</a:t>
            </a:r>
            <a:r>
              <a:rPr lang="en-US" sz="2200" i="1" dirty="0"/>
              <a:t>s</a:t>
            </a:r>
            <a:r>
              <a:rPr lang="en-US" sz="2200" baseline="30000" dirty="0"/>
              <a:t>2</a:t>
            </a:r>
            <a:r>
              <a:rPr lang="en-US" sz="2200" dirty="0"/>
              <a:t>3</a:t>
            </a:r>
            <a:r>
              <a:rPr lang="en-US" sz="2200" i="1" dirty="0"/>
              <a:t>p</a:t>
            </a:r>
            <a:r>
              <a:rPr lang="en-US" sz="2200" baseline="30000" dirty="0"/>
              <a:t>6</a:t>
            </a:r>
            <a:r>
              <a:rPr lang="en-US" sz="2200" dirty="0"/>
              <a:t>4</a:t>
            </a:r>
            <a:r>
              <a:rPr lang="en-US" sz="2200" i="1" dirty="0"/>
              <a:t>s</a:t>
            </a:r>
            <a:r>
              <a:rPr lang="en-US" sz="2200" baseline="30000" dirty="0"/>
              <a:t>2</a:t>
            </a:r>
            <a:r>
              <a:rPr lang="en-US" sz="2200" dirty="0"/>
              <a:t>3</a:t>
            </a:r>
            <a:r>
              <a:rPr lang="en-US" sz="2200" i="1" dirty="0"/>
              <a:t>d</a:t>
            </a:r>
            <a:r>
              <a:rPr lang="en-US" sz="2200" baseline="30000" dirty="0"/>
              <a:t>6 </a:t>
            </a:r>
            <a:r>
              <a:rPr lang="en-US" sz="2200" dirty="0"/>
              <a:t>or [</a:t>
            </a:r>
            <a:r>
              <a:rPr lang="en-US" sz="2200" dirty="0" err="1"/>
              <a:t>Ar</a:t>
            </a:r>
            <a:r>
              <a:rPr lang="en-US" sz="2200" dirty="0"/>
              <a:t>]4</a:t>
            </a:r>
            <a:r>
              <a:rPr lang="en-US" sz="2200" i="1" dirty="0"/>
              <a:t>s</a:t>
            </a:r>
            <a:r>
              <a:rPr lang="en-US" sz="2200" baseline="30000" dirty="0"/>
              <a:t>2</a:t>
            </a:r>
            <a:r>
              <a:rPr lang="en-US" sz="2200" dirty="0"/>
              <a:t>3</a:t>
            </a:r>
            <a:r>
              <a:rPr lang="en-US" sz="2200" i="1" dirty="0"/>
              <a:t>d</a:t>
            </a:r>
            <a:r>
              <a:rPr lang="en-US" sz="2200" baseline="30000" dirty="0"/>
              <a:t>6</a:t>
            </a:r>
            <a:r>
              <a:rPr lang="en-US" sz="2200" dirty="0"/>
              <a:t> </a:t>
            </a:r>
          </a:p>
          <a:p>
            <a:pPr marL="457200" indent="-457200">
              <a:buFont typeface="+mj-lt"/>
              <a:buAutoNum type="alphaLcPeriod"/>
            </a:pPr>
            <a:endParaRPr lang="en-US" sz="2200" dirty="0"/>
          </a:p>
          <a:p>
            <a:pPr marL="457200" indent="-457200">
              <a:buFont typeface="+mj-lt"/>
              <a:buAutoNum type="alphaLcPeriod"/>
            </a:pPr>
            <a:r>
              <a:rPr lang="en-US" sz="2200" dirty="0"/>
              <a:t>I: 1</a:t>
            </a:r>
            <a:r>
              <a:rPr lang="en-US" sz="2200" i="1" dirty="0"/>
              <a:t>s</a:t>
            </a:r>
            <a:r>
              <a:rPr lang="en-US" sz="2200" baseline="30000" dirty="0"/>
              <a:t>2</a:t>
            </a:r>
            <a:r>
              <a:rPr lang="en-US" sz="2200" dirty="0"/>
              <a:t>2</a:t>
            </a:r>
            <a:r>
              <a:rPr lang="en-US" sz="2200" i="1" dirty="0"/>
              <a:t>s</a:t>
            </a:r>
            <a:r>
              <a:rPr lang="en-US" sz="2200" baseline="30000" dirty="0"/>
              <a:t>2</a:t>
            </a:r>
            <a:r>
              <a:rPr lang="en-US" sz="2200" dirty="0"/>
              <a:t>2</a:t>
            </a:r>
            <a:r>
              <a:rPr lang="en-US" sz="2200" i="1" dirty="0"/>
              <a:t>p</a:t>
            </a:r>
            <a:r>
              <a:rPr lang="en-US" sz="2200" baseline="30000" dirty="0"/>
              <a:t>6</a:t>
            </a:r>
            <a:r>
              <a:rPr lang="en-US" sz="2200" dirty="0"/>
              <a:t>3</a:t>
            </a:r>
            <a:r>
              <a:rPr lang="en-US" sz="2200" i="1" dirty="0"/>
              <a:t>s</a:t>
            </a:r>
            <a:r>
              <a:rPr lang="en-US" sz="2200" baseline="30000" dirty="0"/>
              <a:t>2</a:t>
            </a:r>
            <a:r>
              <a:rPr lang="en-US" sz="2200" dirty="0"/>
              <a:t>3</a:t>
            </a:r>
            <a:r>
              <a:rPr lang="en-US" sz="2200" i="1" dirty="0"/>
              <a:t>p</a:t>
            </a:r>
            <a:r>
              <a:rPr lang="en-US" sz="2200" baseline="30000" dirty="0"/>
              <a:t>6</a:t>
            </a:r>
            <a:r>
              <a:rPr lang="en-US" sz="2200" dirty="0"/>
              <a:t>4</a:t>
            </a:r>
            <a:r>
              <a:rPr lang="en-US" sz="2200" i="1" dirty="0"/>
              <a:t>s</a:t>
            </a:r>
            <a:r>
              <a:rPr lang="en-US" sz="2200" baseline="30000" dirty="0"/>
              <a:t>2</a:t>
            </a:r>
            <a:r>
              <a:rPr lang="en-US" sz="2200" dirty="0"/>
              <a:t>3</a:t>
            </a:r>
            <a:r>
              <a:rPr lang="en-US" sz="2200" i="1" dirty="0"/>
              <a:t>d</a:t>
            </a:r>
            <a:r>
              <a:rPr lang="en-US" sz="2200" baseline="30000" dirty="0"/>
              <a:t>10</a:t>
            </a:r>
            <a:r>
              <a:rPr lang="en-US" sz="2200" dirty="0"/>
              <a:t>4</a:t>
            </a:r>
            <a:r>
              <a:rPr lang="en-US" sz="2200" i="1" dirty="0"/>
              <a:t>p</a:t>
            </a:r>
            <a:r>
              <a:rPr lang="en-US" sz="2200" baseline="30000" dirty="0"/>
              <a:t>6</a:t>
            </a:r>
            <a:r>
              <a:rPr lang="en-US" sz="2200" dirty="0"/>
              <a:t>5</a:t>
            </a:r>
            <a:r>
              <a:rPr lang="en-US" sz="2200" i="1" dirty="0"/>
              <a:t>s</a:t>
            </a:r>
            <a:r>
              <a:rPr lang="en-US" sz="2200" baseline="30000" dirty="0"/>
              <a:t>2</a:t>
            </a:r>
            <a:r>
              <a:rPr lang="en-US" sz="2200" dirty="0"/>
              <a:t>4</a:t>
            </a:r>
            <a:r>
              <a:rPr lang="en-US" sz="2200" i="1" dirty="0"/>
              <a:t>d</a:t>
            </a:r>
            <a:r>
              <a:rPr lang="en-US" sz="2200" baseline="30000" dirty="0"/>
              <a:t>10</a:t>
            </a:r>
            <a:r>
              <a:rPr lang="en-US" sz="2200" dirty="0"/>
              <a:t>5</a:t>
            </a:r>
            <a:r>
              <a:rPr lang="en-US" sz="2200" i="1" dirty="0"/>
              <a:t>p</a:t>
            </a:r>
            <a:r>
              <a:rPr lang="en-US" sz="2200" baseline="30000" dirty="0"/>
              <a:t>5</a:t>
            </a:r>
            <a:r>
              <a:rPr lang="en-US" sz="2200" dirty="0"/>
              <a:t> </a:t>
            </a:r>
          </a:p>
          <a:p>
            <a:pPr marL="463550" indent="-463550">
              <a:buNone/>
            </a:pPr>
            <a:r>
              <a:rPr lang="en-US" sz="2200" dirty="0"/>
              <a:t>	or [Kr] 5</a:t>
            </a:r>
            <a:r>
              <a:rPr lang="en-US" sz="2200" i="1" dirty="0"/>
              <a:t>s</a:t>
            </a:r>
            <a:r>
              <a:rPr lang="en-US" sz="2200" baseline="30000" dirty="0"/>
              <a:t>2</a:t>
            </a:r>
            <a:r>
              <a:rPr lang="en-US" sz="2200" dirty="0"/>
              <a:t>4</a:t>
            </a:r>
            <a:r>
              <a:rPr lang="en-US" sz="2200" i="1" dirty="0"/>
              <a:t>d</a:t>
            </a:r>
            <a:r>
              <a:rPr lang="en-US" sz="2200" baseline="30000" dirty="0"/>
              <a:t>10</a:t>
            </a:r>
            <a:r>
              <a:rPr lang="en-US" sz="2200" dirty="0"/>
              <a:t>5</a:t>
            </a:r>
            <a:r>
              <a:rPr lang="en-US" sz="2200" i="1" dirty="0"/>
              <a:t>p</a:t>
            </a:r>
            <a:r>
              <a:rPr lang="en-US" sz="2200" baseline="30000" dirty="0"/>
              <a:t>5</a:t>
            </a:r>
            <a:r>
              <a:rPr lang="en-US" sz="2200" dirty="0"/>
              <a:t> </a:t>
            </a:r>
          </a:p>
          <a:p>
            <a:pPr marL="457200" indent="-457200">
              <a:buFont typeface="+mj-lt"/>
              <a:buAutoNum type="alphaLcPeriod" startAt="4"/>
            </a:pPr>
            <a:r>
              <a:rPr lang="en-US" sz="2200" dirty="0" err="1"/>
              <a:t>Pb</a:t>
            </a:r>
            <a:r>
              <a:rPr lang="en-US" sz="2200" dirty="0"/>
              <a:t>: </a:t>
            </a:r>
          </a:p>
          <a:p>
            <a:pPr marL="463550" indent="-463550">
              <a:buNone/>
            </a:pPr>
            <a:r>
              <a:rPr lang="en-US" sz="2200" dirty="0"/>
              <a:t>	1</a:t>
            </a:r>
            <a:r>
              <a:rPr lang="en-US" sz="2200" i="1" dirty="0"/>
              <a:t>s</a:t>
            </a:r>
            <a:r>
              <a:rPr lang="en-US" sz="2200" baseline="30000" dirty="0"/>
              <a:t>2</a:t>
            </a:r>
            <a:r>
              <a:rPr lang="en-US" sz="2200" dirty="0"/>
              <a:t>2</a:t>
            </a:r>
            <a:r>
              <a:rPr lang="en-US" sz="2200" i="1" dirty="0"/>
              <a:t>s</a:t>
            </a:r>
            <a:r>
              <a:rPr lang="en-US" sz="2200" baseline="30000" dirty="0"/>
              <a:t>2</a:t>
            </a:r>
            <a:r>
              <a:rPr lang="en-US" sz="2200" dirty="0"/>
              <a:t>2</a:t>
            </a:r>
            <a:r>
              <a:rPr lang="en-US" sz="2200" i="1" dirty="0"/>
              <a:t>p</a:t>
            </a:r>
            <a:r>
              <a:rPr lang="en-US" sz="2200" baseline="30000" dirty="0"/>
              <a:t>6</a:t>
            </a:r>
            <a:r>
              <a:rPr lang="en-US" sz="2200" dirty="0"/>
              <a:t>3</a:t>
            </a:r>
            <a:r>
              <a:rPr lang="en-US" sz="2200" i="1" dirty="0"/>
              <a:t>s</a:t>
            </a:r>
            <a:r>
              <a:rPr lang="en-US" sz="2200" baseline="30000" dirty="0"/>
              <a:t>2</a:t>
            </a:r>
            <a:r>
              <a:rPr lang="en-US" sz="2200" dirty="0"/>
              <a:t>3</a:t>
            </a:r>
            <a:r>
              <a:rPr lang="en-US" sz="2200" i="1" dirty="0"/>
              <a:t>p</a:t>
            </a:r>
            <a:r>
              <a:rPr lang="en-US" sz="2200" baseline="30000" dirty="0"/>
              <a:t>6</a:t>
            </a:r>
            <a:r>
              <a:rPr lang="en-US" sz="2200" dirty="0"/>
              <a:t>4</a:t>
            </a:r>
            <a:r>
              <a:rPr lang="en-US" sz="2200" i="1" dirty="0"/>
              <a:t>s</a:t>
            </a:r>
            <a:r>
              <a:rPr lang="en-US" sz="2200" baseline="30000" dirty="0"/>
              <a:t>2</a:t>
            </a:r>
            <a:r>
              <a:rPr lang="en-US" sz="2200" dirty="0"/>
              <a:t>3</a:t>
            </a:r>
            <a:r>
              <a:rPr lang="en-US" sz="2200" i="1" dirty="0"/>
              <a:t>d</a:t>
            </a:r>
            <a:r>
              <a:rPr lang="en-US" sz="2200" baseline="30000" dirty="0"/>
              <a:t>10</a:t>
            </a:r>
            <a:r>
              <a:rPr lang="en-US" sz="2200" dirty="0"/>
              <a:t>4</a:t>
            </a:r>
            <a:r>
              <a:rPr lang="en-US" sz="2200" i="1" dirty="0"/>
              <a:t>p</a:t>
            </a:r>
            <a:r>
              <a:rPr lang="en-US" sz="2200" baseline="30000" dirty="0"/>
              <a:t>6</a:t>
            </a:r>
            <a:r>
              <a:rPr lang="en-US" sz="2200" dirty="0"/>
              <a:t>5</a:t>
            </a:r>
            <a:r>
              <a:rPr lang="en-US" sz="2200" i="1" dirty="0"/>
              <a:t>s</a:t>
            </a:r>
            <a:r>
              <a:rPr lang="en-US" sz="2200" baseline="30000" dirty="0"/>
              <a:t>2</a:t>
            </a:r>
            <a:r>
              <a:rPr lang="en-US" sz="2200" dirty="0"/>
              <a:t>4</a:t>
            </a:r>
            <a:r>
              <a:rPr lang="en-US" sz="2200" i="1" dirty="0"/>
              <a:t>d</a:t>
            </a:r>
            <a:r>
              <a:rPr lang="en-US" sz="2200" baseline="30000" dirty="0"/>
              <a:t>10</a:t>
            </a:r>
            <a:r>
              <a:rPr lang="en-US" sz="2200" dirty="0"/>
              <a:t>5</a:t>
            </a:r>
            <a:r>
              <a:rPr lang="en-US" sz="2200" i="1" dirty="0"/>
              <a:t>p</a:t>
            </a:r>
            <a:r>
              <a:rPr lang="en-US" sz="2200" baseline="30000" dirty="0"/>
              <a:t>6</a:t>
            </a:r>
            <a:r>
              <a:rPr lang="en-US" sz="2200" dirty="0"/>
              <a:t>6</a:t>
            </a:r>
            <a:r>
              <a:rPr lang="en-US" sz="2200" i="1" dirty="0"/>
              <a:t>s</a:t>
            </a:r>
            <a:r>
              <a:rPr lang="en-US" sz="2200" baseline="30000" dirty="0"/>
              <a:t>2</a:t>
            </a:r>
            <a:r>
              <a:rPr lang="en-US" sz="2200" dirty="0"/>
              <a:t>4</a:t>
            </a:r>
            <a:r>
              <a:rPr lang="en-US" sz="2200" i="1" dirty="0"/>
              <a:t>f</a:t>
            </a:r>
            <a:r>
              <a:rPr lang="en-US" sz="2200" baseline="30000" dirty="0"/>
              <a:t>14</a:t>
            </a:r>
            <a:r>
              <a:rPr lang="en-US" sz="2200" dirty="0"/>
              <a:t>5</a:t>
            </a:r>
            <a:r>
              <a:rPr lang="en-US" sz="2200" i="1" dirty="0"/>
              <a:t>d</a:t>
            </a:r>
            <a:r>
              <a:rPr lang="en-US" sz="2200" baseline="30000" dirty="0"/>
              <a:t>10</a:t>
            </a:r>
            <a:r>
              <a:rPr lang="en-US" sz="2200" dirty="0"/>
              <a:t>6</a:t>
            </a:r>
            <a:r>
              <a:rPr lang="en-US" sz="2200" i="1" dirty="0"/>
              <a:t>p</a:t>
            </a:r>
            <a:r>
              <a:rPr lang="en-US" sz="2200" baseline="30000" dirty="0"/>
              <a:t>2</a:t>
            </a:r>
            <a:r>
              <a:rPr lang="en-US" sz="2200" dirty="0"/>
              <a:t> </a:t>
            </a:r>
          </a:p>
          <a:p>
            <a:pPr marL="463550" indent="-463550">
              <a:buNone/>
            </a:pPr>
            <a:r>
              <a:rPr lang="en-US" sz="2200" dirty="0"/>
              <a:t>	or [</a:t>
            </a:r>
            <a:r>
              <a:rPr lang="en-US" sz="2200" dirty="0" err="1"/>
              <a:t>Xe</a:t>
            </a:r>
            <a:r>
              <a:rPr lang="en-US" sz="2200" dirty="0"/>
              <a:t>] 6</a:t>
            </a:r>
            <a:r>
              <a:rPr lang="en-US" sz="2200" i="1" dirty="0"/>
              <a:t>s</a:t>
            </a:r>
            <a:r>
              <a:rPr lang="en-US" sz="2200" baseline="30000" dirty="0"/>
              <a:t>2</a:t>
            </a:r>
            <a:r>
              <a:rPr lang="en-US" sz="2200" dirty="0"/>
              <a:t>4</a:t>
            </a:r>
            <a:r>
              <a:rPr lang="en-US" sz="2200" i="1" dirty="0"/>
              <a:t>f</a:t>
            </a:r>
            <a:r>
              <a:rPr lang="en-US" sz="2200" baseline="30000" dirty="0"/>
              <a:t>14</a:t>
            </a:r>
            <a:r>
              <a:rPr lang="en-US" sz="2200" dirty="0"/>
              <a:t>5</a:t>
            </a:r>
            <a:r>
              <a:rPr lang="en-US" sz="2200" i="1" dirty="0"/>
              <a:t>d</a:t>
            </a:r>
            <a:r>
              <a:rPr lang="en-US" sz="2200" baseline="30000" dirty="0"/>
              <a:t>10</a:t>
            </a:r>
            <a:r>
              <a:rPr lang="en-US" sz="2200" dirty="0"/>
              <a:t>6</a:t>
            </a:r>
            <a:r>
              <a:rPr lang="en-US" sz="2200" i="1" dirty="0"/>
              <a:t>p</a:t>
            </a:r>
            <a:r>
              <a:rPr lang="en-US" sz="2200" baseline="30000" dirty="0"/>
              <a:t>2</a:t>
            </a:r>
            <a:r>
              <a:rPr lang="en-US" sz="2200" dirty="0"/>
              <a:t> </a:t>
            </a:r>
            <a:endParaRPr lang="en-US" sz="2200" kern="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Problem Solving: Orbital Writing</a:t>
            </a:r>
          </a:p>
        </p:txBody>
      </p:sp>
      <p:sp>
        <p:nvSpPr>
          <p:cNvPr id="19" name="Text Box 5"/>
          <p:cNvSpPr txBox="1">
            <a:spLocks noChangeArrowheads="1"/>
          </p:cNvSpPr>
          <p:nvPr/>
        </p:nvSpPr>
        <p:spPr bwMode="auto">
          <a:xfrm>
            <a:off x="325438" y="1501994"/>
            <a:ext cx="8535987" cy="500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a:defRPr sz="1600">
                <a:solidFill>
                  <a:schemeClr val="tx1"/>
                </a:solidFill>
                <a:latin typeface="Times New Roman" pitchFamily="18" charset="0"/>
                <a:ea typeface="ＭＳ Ｐゴシック" pitchFamily="34" charset="-128"/>
              </a:defRPr>
            </a:lvl1pPr>
            <a:lvl2pPr marL="742950" indent="-285750">
              <a:defRPr sz="1600">
                <a:solidFill>
                  <a:schemeClr val="tx1"/>
                </a:solidFill>
                <a:latin typeface="Times New Roman" pitchFamily="18" charset="0"/>
                <a:ea typeface="ＭＳ Ｐゴシック" pitchFamily="34" charset="-128"/>
              </a:defRPr>
            </a:lvl2pPr>
            <a:lvl3pPr marL="1143000" indent="-228600">
              <a:defRPr sz="1600">
                <a:solidFill>
                  <a:schemeClr val="tx1"/>
                </a:solidFill>
                <a:latin typeface="Times New Roman" pitchFamily="18" charset="0"/>
                <a:ea typeface="ＭＳ Ｐゴシック" pitchFamily="34" charset="-128"/>
              </a:defRPr>
            </a:lvl3pPr>
            <a:lvl4pPr marL="1600200" indent="-228600">
              <a:defRPr sz="1600">
                <a:solidFill>
                  <a:schemeClr val="tx1"/>
                </a:solidFill>
                <a:latin typeface="Times New Roman" pitchFamily="18" charset="0"/>
                <a:ea typeface="ＭＳ Ｐゴシック" pitchFamily="34" charset="-128"/>
              </a:defRPr>
            </a:lvl4pPr>
            <a:lvl5pPr marL="2057400" indent="-228600">
              <a:defRPr sz="16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9pPr>
          </a:lstStyle>
          <a:p>
            <a:pPr>
              <a:defRPr/>
            </a:pPr>
            <a:r>
              <a:rPr lang="en-US" b="1" dirty="0">
                <a:solidFill>
                  <a:srgbClr val="0094C8"/>
                </a:solidFill>
                <a:latin typeface="Arial" pitchFamily="34" charset="0"/>
              </a:rPr>
              <a:t>Solution</a:t>
            </a:r>
          </a:p>
          <a:p>
            <a:r>
              <a:rPr lang="en-US" sz="1400" dirty="0"/>
              <a:t>Sulfur’s atomic number is 16, so it has 16 electrons and the electron configuration 1</a:t>
            </a:r>
            <a:r>
              <a:rPr lang="en-US" sz="1400" i="1" dirty="0"/>
              <a:t>s</a:t>
            </a:r>
            <a:r>
              <a:rPr lang="en-US" sz="1400" baseline="30000" dirty="0"/>
              <a:t>2</a:t>
            </a:r>
            <a:r>
              <a:rPr lang="en-US" sz="1400" dirty="0"/>
              <a:t> 2</a:t>
            </a:r>
            <a:r>
              <a:rPr lang="en-US" sz="1400" i="1" dirty="0"/>
              <a:t>s</a:t>
            </a:r>
            <a:r>
              <a:rPr lang="en-US" sz="1400" baseline="30000" dirty="0"/>
              <a:t>2</a:t>
            </a:r>
            <a:r>
              <a:rPr lang="en-US" sz="1400" dirty="0"/>
              <a:t> 2</a:t>
            </a:r>
            <a:r>
              <a:rPr lang="en-US" sz="1400" i="1" dirty="0"/>
              <a:t>p</a:t>
            </a:r>
            <a:r>
              <a:rPr lang="en-US" sz="1400" baseline="30000" dirty="0"/>
              <a:t>6</a:t>
            </a:r>
            <a:r>
              <a:rPr lang="en-US" sz="1400" dirty="0"/>
              <a:t> 3</a:t>
            </a:r>
            <a:r>
              <a:rPr lang="en-US" sz="1400" i="1" dirty="0"/>
              <a:t>s</a:t>
            </a:r>
            <a:r>
              <a:rPr lang="en-US" sz="1400" baseline="30000" dirty="0"/>
              <a:t>2</a:t>
            </a:r>
            <a:r>
              <a:rPr lang="en-US" sz="1400" dirty="0"/>
              <a:t> 3</a:t>
            </a:r>
            <a:r>
              <a:rPr lang="en-US" sz="1400" i="1" dirty="0"/>
              <a:t>p</a:t>
            </a:r>
            <a:r>
              <a:rPr lang="en-US" sz="1400" baseline="30000" dirty="0"/>
              <a:t>4</a:t>
            </a:r>
            <a:r>
              <a:rPr lang="en-US" sz="1400" dirty="0"/>
              <a:t>. Draw a box for each orbital, putting the lowest energy orbital (1</a:t>
            </a:r>
            <a:r>
              <a:rPr lang="en-US" sz="1400" i="1" dirty="0"/>
              <a:t>s</a:t>
            </a:r>
            <a:r>
              <a:rPr lang="en-US" sz="1400" dirty="0"/>
              <a:t>) on the far left and proceeding to orbitals of higher energy to the right.</a:t>
            </a:r>
          </a:p>
          <a:p>
            <a:endParaRPr lang="en-US" sz="1400" dirty="0">
              <a:solidFill>
                <a:srgbClr val="000000"/>
              </a:solidFill>
            </a:endParaRPr>
          </a:p>
          <a:p>
            <a:endParaRPr lang="en-US" sz="1400" dirty="0">
              <a:solidFill>
                <a:srgbClr val="000000"/>
              </a:solidFill>
            </a:endParaRPr>
          </a:p>
          <a:p>
            <a:endParaRPr lang="en-US" sz="1400" dirty="0">
              <a:solidFill>
                <a:srgbClr val="000000"/>
              </a:solidFill>
            </a:endParaRPr>
          </a:p>
          <a:p>
            <a:r>
              <a:rPr lang="en-US" sz="1400" dirty="0"/>
              <a:t>Distribute the 16 electrons into the boxes representing the orbitals, allowing a maximum of two electrons per orbital</a:t>
            </a:r>
          </a:p>
          <a:p>
            <a:r>
              <a:rPr lang="en-US" sz="1400" dirty="0"/>
              <a:t>and obeying Hund’s rule. You can see from the diagram that sulfur has two unpaired electrons.</a:t>
            </a:r>
          </a:p>
          <a:p>
            <a:endParaRPr lang="en-US" sz="1400" b="1" dirty="0">
              <a:solidFill>
                <a:srgbClr val="000000"/>
              </a:solidFill>
            </a:endParaRPr>
          </a:p>
          <a:p>
            <a:endParaRPr lang="en-US" sz="1400" b="1" dirty="0">
              <a:solidFill>
                <a:srgbClr val="000000"/>
              </a:solidFill>
            </a:endParaRPr>
          </a:p>
          <a:p>
            <a:endParaRPr lang="en-US" sz="1400" b="1" dirty="0">
              <a:solidFill>
                <a:srgbClr val="000000"/>
              </a:solidFill>
            </a:endParaRPr>
          </a:p>
          <a:p>
            <a:endParaRPr lang="en-US" sz="1400" b="1" dirty="0">
              <a:solidFill>
                <a:srgbClr val="000000"/>
              </a:solidFill>
            </a:endParaRPr>
          </a:p>
          <a:p>
            <a:endParaRPr lang="en-US" sz="1400" b="1" dirty="0">
              <a:solidFill>
                <a:srgbClr val="000000"/>
              </a:solidFill>
            </a:endParaRPr>
          </a:p>
          <a:p>
            <a:pPr marL="0" lvl="1" indent="0">
              <a:tabLst>
                <a:tab pos="2743200" algn="l"/>
              </a:tabLst>
            </a:pPr>
            <a:r>
              <a:rPr lang="en-US" sz="1400" dirty="0"/>
              <a:t>	Two unpaired electrons</a:t>
            </a:r>
          </a:p>
          <a:p>
            <a:pPr marL="0" lvl="1" indent="0">
              <a:tabLst>
                <a:tab pos="2743200" algn="l"/>
              </a:tabLst>
            </a:pPr>
            <a:endParaRPr lang="en-US" sz="1400" dirty="0"/>
          </a:p>
          <a:p>
            <a:pPr marL="0" lvl="1" indent="0">
              <a:tabLst>
                <a:tab pos="2743200" algn="l"/>
              </a:tabLst>
            </a:pPr>
            <a:endParaRPr lang="en-US" sz="1400" b="1" dirty="0">
              <a:solidFill>
                <a:srgbClr val="000000"/>
              </a:solidFill>
            </a:endParaRPr>
          </a:p>
          <a:p>
            <a:pPr eaLnBrk="1" hangingPunct="1"/>
            <a:r>
              <a:rPr lang="en-US" b="1" dirty="0">
                <a:solidFill>
                  <a:srgbClr val="0094C8"/>
                </a:solidFill>
                <a:latin typeface="Arial" pitchFamily="34" charset="0"/>
              </a:rPr>
              <a:t>For Practice 3.2</a:t>
            </a:r>
          </a:p>
          <a:p>
            <a:pPr eaLnBrk="1" hangingPunct="1"/>
            <a:r>
              <a:rPr lang="en-US" sz="1400" dirty="0"/>
              <a:t>Write the orbital diagram for </a:t>
            </a:r>
            <a:r>
              <a:rPr lang="en-US" sz="1400" dirty="0" err="1"/>
              <a:t>Ar</a:t>
            </a:r>
            <a:r>
              <a:rPr lang="en-US" sz="1400" dirty="0"/>
              <a:t> and determine its number of unpaired electrons.</a:t>
            </a:r>
            <a:endParaRPr lang="en-US" sz="1400" b="1" dirty="0">
              <a:solidFill>
                <a:srgbClr val="000000"/>
              </a:solidFill>
            </a:endParaRPr>
          </a:p>
        </p:txBody>
      </p:sp>
      <p:sp>
        <p:nvSpPr>
          <p:cNvPr id="20" name="Line 10"/>
          <p:cNvSpPr>
            <a:spLocks noChangeShapeType="1"/>
          </p:cNvSpPr>
          <p:nvPr/>
        </p:nvSpPr>
        <p:spPr bwMode="auto">
          <a:xfrm>
            <a:off x="295276" y="5872162"/>
            <a:ext cx="45878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1" name="Line 7"/>
          <p:cNvSpPr>
            <a:spLocks noChangeShapeType="1"/>
          </p:cNvSpPr>
          <p:nvPr/>
        </p:nvSpPr>
        <p:spPr bwMode="auto">
          <a:xfrm>
            <a:off x="304800" y="706656"/>
            <a:ext cx="0" cy="5165506"/>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2" name="Text Box 8"/>
          <p:cNvSpPr txBox="1">
            <a:spLocks noChangeArrowheads="1"/>
          </p:cNvSpPr>
          <p:nvPr/>
        </p:nvSpPr>
        <p:spPr bwMode="auto">
          <a:xfrm>
            <a:off x="328613" y="1125756"/>
            <a:ext cx="8294687"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Write the orbital diagram for sulfur and determine its number of unpaired electrons.</a:t>
            </a:r>
            <a:endParaRPr lang="en-US" sz="1400" baseline="-25000" dirty="0"/>
          </a:p>
        </p:txBody>
      </p:sp>
      <p:sp>
        <p:nvSpPr>
          <p:cNvPr id="23" name="Rectangle 3"/>
          <p:cNvSpPr>
            <a:spLocks noChangeArrowheads="1"/>
          </p:cNvSpPr>
          <p:nvPr/>
        </p:nvSpPr>
        <p:spPr bwMode="auto">
          <a:xfrm>
            <a:off x="319088" y="781269"/>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3.2</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Writing Orbital Diagrams</a:t>
            </a:r>
          </a:p>
        </p:txBody>
      </p:sp>
      <p:sp>
        <p:nvSpPr>
          <p:cNvPr id="24" name="Line 2"/>
          <p:cNvSpPr>
            <a:spLocks noChangeShapeType="1"/>
          </p:cNvSpPr>
          <p:nvPr/>
        </p:nvSpPr>
        <p:spPr bwMode="auto">
          <a:xfrm>
            <a:off x="314325" y="1501994"/>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b="12089"/>
          <a:stretch/>
        </p:blipFill>
        <p:spPr>
          <a:xfrm>
            <a:off x="3036039" y="2449822"/>
            <a:ext cx="2879834" cy="450275"/>
          </a:xfrm>
          <a:prstGeom prst="rect">
            <a:avLst/>
          </a:prstGeom>
        </p:spPr>
      </p:pic>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b="10980"/>
          <a:stretch/>
        </p:blipFill>
        <p:spPr>
          <a:xfrm>
            <a:off x="3130139" y="3910097"/>
            <a:ext cx="2926584" cy="463364"/>
          </a:xfrm>
          <a:prstGeom prst="rect">
            <a:avLst/>
          </a:prstGeom>
        </p:spPr>
      </p:pic>
      <p:sp>
        <p:nvSpPr>
          <p:cNvPr id="27" name="Line 9"/>
          <p:cNvSpPr>
            <a:spLocks noChangeShapeType="1"/>
          </p:cNvSpPr>
          <p:nvPr/>
        </p:nvSpPr>
        <p:spPr bwMode="auto">
          <a:xfrm>
            <a:off x="304800" y="725706"/>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144000" cy="830997"/>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l-GR" sz="2400" dirty="0">
                <a:solidFill>
                  <a:srgbClr val="0070C0"/>
                </a:solidFill>
                <a:ea typeface="ヒラギノ角ゴ Pro W3" pitchFamily="127" charset="-128"/>
                <a:cs typeface="Arial" pitchFamily="34" charset="0"/>
              </a:rPr>
              <a:t>Διαμόρφωση ηλεκτρονίων, ηλεκτρόνια σθένους και περιοδικός πίνακας</a:t>
            </a:r>
            <a:endParaRPr lang="en-US" sz="2400" dirty="0">
              <a:solidFill>
                <a:srgbClr val="0070C0"/>
              </a:solidFill>
              <a:ea typeface="ヒラギノ角ゴ Pro W3" pitchFamily="127" charset="-128"/>
              <a:cs typeface="Arial" pitchFamily="34" charset="0"/>
            </a:endParaRPr>
          </a:p>
        </p:txBody>
      </p:sp>
      <p:sp>
        <p:nvSpPr>
          <p:cNvPr id="31747" name="Content Placeholder 2"/>
          <p:cNvSpPr>
            <a:spLocks noGrp="1"/>
          </p:cNvSpPr>
          <p:nvPr>
            <p:ph idx="1"/>
          </p:nvPr>
        </p:nvSpPr>
        <p:spPr>
          <a:xfrm>
            <a:off x="342900" y="990600"/>
            <a:ext cx="8658225" cy="4247317"/>
          </a:xfrm>
        </p:spPr>
        <p:txBody>
          <a:bodyPr/>
          <a:lstStyle/>
          <a:p>
            <a:pPr marL="682625" indent="-341313">
              <a:buFont typeface="Arial" panose="020B0604020202020204" pitchFamily="34" charset="0"/>
              <a:buChar char="–"/>
            </a:pPr>
            <a:r>
              <a:rPr lang="el-GR" sz="1800" dirty="0">
                <a:solidFill>
                  <a:srgbClr val="000000"/>
                </a:solidFill>
              </a:rPr>
              <a:t>Τα ηλεκτρόνια σε στιβάδες χαμηλότερης ενέργειας ονομάζονται ηλεκτρόνια πυρήνα (εσωτερικά). Τα ηλεκτρόνια σε όλες τις </a:t>
            </a:r>
            <a:r>
              <a:rPr lang="el-GR" sz="1800" dirty="0" err="1">
                <a:solidFill>
                  <a:srgbClr val="000000"/>
                </a:solidFill>
              </a:rPr>
              <a:t>υποστιβάδες</a:t>
            </a:r>
            <a:r>
              <a:rPr lang="el-GR" sz="1800" dirty="0">
                <a:solidFill>
                  <a:srgbClr val="000000"/>
                </a:solidFill>
              </a:rPr>
              <a:t> με το υψηλότερο κύριο ενεργειακό κέλυφος (επίπεδο) ονομάζονται ηλεκτρόνια σθένους. Τα ηλεκτρόνια σθένους βρίσκονται στο εξωτερικότερο κέλυφος (ενεργειακή στάθμη). </a:t>
            </a:r>
            <a:endParaRPr lang="en-US" sz="1800" dirty="0">
              <a:solidFill>
                <a:srgbClr val="000000"/>
              </a:solidFill>
            </a:endParaRPr>
          </a:p>
          <a:p>
            <a:pPr marL="682625" indent="-341313">
              <a:buFont typeface="Arial" panose="020B0604020202020204" pitchFamily="34" charset="0"/>
              <a:buChar char="–"/>
            </a:pPr>
            <a:endParaRPr lang="en-US" sz="1800" dirty="0">
              <a:solidFill>
                <a:srgbClr val="000000"/>
              </a:solidFill>
            </a:endParaRPr>
          </a:p>
          <a:p>
            <a:pPr marL="682625" indent="-341313">
              <a:buFont typeface="Arial" panose="020B0604020202020204" pitchFamily="34" charset="0"/>
              <a:buChar char="–"/>
            </a:pPr>
            <a:endParaRPr lang="en-US" sz="1800" dirty="0">
              <a:solidFill>
                <a:srgbClr val="000000"/>
              </a:solidFill>
            </a:endParaRPr>
          </a:p>
          <a:p>
            <a:pPr marL="682625" indent="-341313">
              <a:buFont typeface="Arial" panose="020B0604020202020204" pitchFamily="34" charset="0"/>
              <a:buChar char="–"/>
            </a:pPr>
            <a:endParaRPr lang="el-GR" sz="1800" dirty="0">
              <a:solidFill>
                <a:srgbClr val="000000"/>
              </a:solidFill>
            </a:endParaRPr>
          </a:p>
          <a:p>
            <a:pPr marL="682625" indent="-341313">
              <a:buFont typeface="Arial" panose="020B0604020202020204" pitchFamily="34" charset="0"/>
              <a:buChar char="–"/>
            </a:pPr>
            <a:endParaRPr lang="el-GR" sz="1800" dirty="0">
              <a:solidFill>
                <a:srgbClr val="000000"/>
              </a:solidFill>
            </a:endParaRPr>
          </a:p>
          <a:p>
            <a:pPr marL="682625" indent="-341313">
              <a:buFont typeface="Arial" panose="020B0604020202020204" pitchFamily="34" charset="0"/>
              <a:buChar char="–"/>
            </a:pPr>
            <a:r>
              <a:rPr lang="el-GR" sz="1800" dirty="0">
                <a:solidFill>
                  <a:srgbClr val="000000"/>
                </a:solidFill>
              </a:rPr>
              <a:t>Ένας από τους σημαντικότερους παράγοντες για τον τρόπο με τον οποίο συμπεριφέρεται ένα άτομο, τόσο χημικά όσο και φυσικά, είναι ο αριθμός των ηλεκτρονίων σθένους. Τα ηλεκτρόνια σθένους είναι αυτά που συμμετέχουν στους δεσμούς και χάνονται για να δημιουργηθούν </a:t>
            </a:r>
            <a:r>
              <a:rPr lang="el-GR" sz="1800" dirty="0" err="1">
                <a:solidFill>
                  <a:srgbClr val="000000"/>
                </a:solidFill>
              </a:rPr>
              <a:t>κατιόντα</a:t>
            </a:r>
            <a:r>
              <a:rPr lang="el-GR" sz="1800" dirty="0">
                <a:solidFill>
                  <a:srgbClr val="000000"/>
                </a:solidFill>
              </a:rPr>
              <a:t>. Στη στιβάδα σθένους προστίθενται ηλεκτρόνια για να δημιουργηθούν ανιόντα. </a:t>
            </a:r>
            <a:endParaRPr lang="en-US" sz="1800" dirty="0">
              <a:solidFill>
                <a:srgbClr val="000000"/>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400"/>
          <a:stretch/>
        </p:blipFill>
        <p:spPr>
          <a:xfrm>
            <a:off x="2745718" y="2337847"/>
            <a:ext cx="3390677" cy="107721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9144000" cy="55399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sz="3000" dirty="0">
                <a:solidFill>
                  <a:srgbClr val="0070C0"/>
                </a:solidFill>
                <a:ea typeface="ヒラギノ角ゴ Pro W3" pitchFamily="127" charset="-128"/>
                <a:cs typeface="Arial" pitchFamily="34" charset="0"/>
              </a:rPr>
              <a:t>Problem Solving: Core and Valence Electrons </a:t>
            </a:r>
          </a:p>
        </p:txBody>
      </p:sp>
      <p:sp>
        <p:nvSpPr>
          <p:cNvPr id="5" name="Text Box 5"/>
          <p:cNvSpPr txBox="1">
            <a:spLocks noChangeArrowheads="1"/>
          </p:cNvSpPr>
          <p:nvPr/>
        </p:nvSpPr>
        <p:spPr bwMode="auto">
          <a:xfrm>
            <a:off x="325438" y="1372913"/>
            <a:ext cx="8535987" cy="500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a:defRPr sz="1600">
                <a:solidFill>
                  <a:schemeClr val="tx1"/>
                </a:solidFill>
                <a:latin typeface="Times New Roman" pitchFamily="18" charset="0"/>
                <a:ea typeface="ＭＳ Ｐゴシック" pitchFamily="34" charset="-128"/>
              </a:defRPr>
            </a:lvl1pPr>
            <a:lvl2pPr marL="742950" indent="-285750">
              <a:defRPr sz="1600">
                <a:solidFill>
                  <a:schemeClr val="tx1"/>
                </a:solidFill>
                <a:latin typeface="Times New Roman" pitchFamily="18" charset="0"/>
                <a:ea typeface="ＭＳ Ｐゴシック" pitchFamily="34" charset="-128"/>
              </a:defRPr>
            </a:lvl2pPr>
            <a:lvl3pPr marL="1143000" indent="-228600">
              <a:defRPr sz="1600">
                <a:solidFill>
                  <a:schemeClr val="tx1"/>
                </a:solidFill>
                <a:latin typeface="Times New Roman" pitchFamily="18" charset="0"/>
                <a:ea typeface="ＭＳ Ｐゴシック" pitchFamily="34" charset="-128"/>
              </a:defRPr>
            </a:lvl3pPr>
            <a:lvl4pPr marL="1600200" indent="-228600">
              <a:defRPr sz="1600">
                <a:solidFill>
                  <a:schemeClr val="tx1"/>
                </a:solidFill>
                <a:latin typeface="Times New Roman" pitchFamily="18" charset="0"/>
                <a:ea typeface="ＭＳ Ｐゴシック" pitchFamily="34" charset="-128"/>
              </a:defRPr>
            </a:lvl4pPr>
            <a:lvl5pPr marL="2057400" indent="-228600">
              <a:defRPr sz="16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9pPr>
          </a:lstStyle>
          <a:p>
            <a:pPr>
              <a:defRPr/>
            </a:pPr>
            <a:r>
              <a:rPr lang="en-US" b="1" dirty="0">
                <a:solidFill>
                  <a:srgbClr val="0094C8"/>
                </a:solidFill>
                <a:latin typeface="Arial" pitchFamily="34" charset="0"/>
              </a:rPr>
              <a:t>Solution</a:t>
            </a:r>
          </a:p>
          <a:p>
            <a:r>
              <a:rPr lang="en-US" sz="1400" dirty="0"/>
              <a:t>To write the electron configuration for Ge, determine the total number of electrons from germanium’s atomic number (32) and distribute them into the appropriate orbitals.</a:t>
            </a:r>
          </a:p>
          <a:p>
            <a:endParaRPr lang="en-US" sz="1000" dirty="0">
              <a:solidFill>
                <a:srgbClr val="000000"/>
              </a:solidFill>
            </a:endParaRPr>
          </a:p>
          <a:p>
            <a:pPr marL="2290763" indent="-2290763"/>
            <a:r>
              <a:rPr lang="en-US" sz="1400" dirty="0"/>
              <a:t>	Ge     1</a:t>
            </a:r>
            <a:r>
              <a:rPr lang="en-US" sz="1400" i="1" dirty="0"/>
              <a:t>s</a:t>
            </a:r>
            <a:r>
              <a:rPr lang="en-US" sz="1400" baseline="30000" dirty="0"/>
              <a:t>2</a:t>
            </a:r>
            <a:r>
              <a:rPr lang="en-US" sz="1400" dirty="0"/>
              <a:t> 2</a:t>
            </a:r>
            <a:r>
              <a:rPr lang="en-US" sz="1400" i="1" dirty="0"/>
              <a:t>s</a:t>
            </a:r>
            <a:r>
              <a:rPr lang="en-US" sz="1400" baseline="30000" dirty="0"/>
              <a:t>2</a:t>
            </a:r>
            <a:r>
              <a:rPr lang="en-US" sz="1400" dirty="0"/>
              <a:t> 2</a:t>
            </a:r>
            <a:r>
              <a:rPr lang="en-US" sz="1400" i="1" dirty="0"/>
              <a:t>p</a:t>
            </a:r>
            <a:r>
              <a:rPr lang="en-US" sz="1400" baseline="30000" dirty="0"/>
              <a:t>6</a:t>
            </a:r>
            <a:r>
              <a:rPr lang="en-US" sz="1400" dirty="0"/>
              <a:t> 3</a:t>
            </a:r>
            <a:r>
              <a:rPr lang="en-US" sz="1400" i="1" dirty="0"/>
              <a:t>s</a:t>
            </a:r>
            <a:r>
              <a:rPr lang="en-US" sz="1400" baseline="30000" dirty="0"/>
              <a:t>2</a:t>
            </a:r>
            <a:r>
              <a:rPr lang="en-US" sz="1400" dirty="0"/>
              <a:t> 3</a:t>
            </a:r>
            <a:r>
              <a:rPr lang="en-US" sz="1400" i="1" dirty="0"/>
              <a:t>p</a:t>
            </a:r>
            <a:r>
              <a:rPr lang="en-US" sz="1400" baseline="30000" dirty="0"/>
              <a:t>6</a:t>
            </a:r>
            <a:r>
              <a:rPr lang="en-US" sz="1400" dirty="0"/>
              <a:t> 4</a:t>
            </a:r>
            <a:r>
              <a:rPr lang="en-US" sz="1400" i="1" dirty="0"/>
              <a:t>s</a:t>
            </a:r>
            <a:r>
              <a:rPr lang="en-US" sz="1400" baseline="30000" dirty="0"/>
              <a:t>2</a:t>
            </a:r>
            <a:r>
              <a:rPr lang="en-US" sz="1400" dirty="0"/>
              <a:t> 3</a:t>
            </a:r>
            <a:r>
              <a:rPr lang="en-US" sz="1400" i="1" dirty="0"/>
              <a:t>d</a:t>
            </a:r>
            <a:r>
              <a:rPr lang="en-US" sz="1400" baseline="30000" dirty="0"/>
              <a:t>10</a:t>
            </a:r>
            <a:r>
              <a:rPr lang="en-US" sz="1400" dirty="0"/>
              <a:t> 4</a:t>
            </a:r>
            <a:r>
              <a:rPr lang="en-US" sz="1400" i="1" dirty="0"/>
              <a:t>p</a:t>
            </a:r>
            <a:r>
              <a:rPr lang="en-US" sz="1400" baseline="30000" dirty="0"/>
              <a:t>2</a:t>
            </a:r>
            <a:endParaRPr lang="en-US" sz="1400" baseline="30000" dirty="0">
              <a:solidFill>
                <a:srgbClr val="000000"/>
              </a:solidFill>
            </a:endParaRPr>
          </a:p>
          <a:p>
            <a:endParaRPr lang="en-US" sz="1000" dirty="0">
              <a:solidFill>
                <a:srgbClr val="000000"/>
              </a:solidFill>
            </a:endParaRPr>
          </a:p>
          <a:p>
            <a:r>
              <a:rPr lang="en-US" sz="1400" dirty="0"/>
              <a:t>Because germanium is a main-group element, its valence electrons are those in the outermost principal energy level. For germanium, the </a:t>
            </a:r>
            <a:r>
              <a:rPr lang="en-US" sz="1400" i="1" dirty="0"/>
              <a:t>n </a:t>
            </a:r>
            <a:r>
              <a:rPr lang="en-US" sz="1400" dirty="0"/>
              <a:t>= 1, 2, and 3 principal levels are complete (or full), and the </a:t>
            </a:r>
            <a:r>
              <a:rPr lang="en-US" sz="1400" i="1" dirty="0"/>
              <a:t>n </a:t>
            </a:r>
            <a:r>
              <a:rPr lang="en-US" sz="1400" dirty="0"/>
              <a:t>= 4 principal level is outermost. Consequently, the </a:t>
            </a:r>
            <a:r>
              <a:rPr lang="en-US" sz="1400" i="1" dirty="0"/>
              <a:t>n </a:t>
            </a:r>
            <a:r>
              <a:rPr lang="en-US" sz="1400" dirty="0"/>
              <a:t>= 4 electrons are valence electrons and the rest are core electrons.</a:t>
            </a:r>
            <a:endParaRPr lang="en-US" sz="1400" b="1" dirty="0">
              <a:solidFill>
                <a:srgbClr val="000000"/>
              </a:solidFill>
            </a:endParaRPr>
          </a:p>
          <a:p>
            <a:endParaRPr lang="en-US" sz="800" b="1" dirty="0">
              <a:solidFill>
                <a:srgbClr val="000000"/>
              </a:solidFill>
            </a:endParaRPr>
          </a:p>
          <a:p>
            <a:r>
              <a:rPr lang="en-US" sz="1400" i="1" dirty="0"/>
              <a:t>Note</a:t>
            </a:r>
            <a:r>
              <a:rPr lang="en-US" sz="1400" dirty="0"/>
              <a:t>: </a:t>
            </a:r>
            <a:r>
              <a:rPr lang="en-US" sz="1400" i="1" dirty="0"/>
              <a:t>In this book, we always write electron configurations with the orbitals in the order of filling. However, it is also common to write electron configurations in the order of increasing principal quantum number. The electron configuration of germanium written in order of increasing principal quantum number is:</a:t>
            </a:r>
          </a:p>
          <a:p>
            <a:endParaRPr lang="en-US" sz="1000" b="1" i="1" dirty="0">
              <a:solidFill>
                <a:srgbClr val="000000"/>
              </a:solidFill>
            </a:endParaRPr>
          </a:p>
          <a:p>
            <a:pPr marL="2290763" indent="-2290763"/>
            <a:r>
              <a:rPr lang="en-US" sz="1400" dirty="0"/>
              <a:t>	Ge     1</a:t>
            </a:r>
            <a:r>
              <a:rPr lang="en-US" sz="1400" i="1" dirty="0"/>
              <a:t>s</a:t>
            </a:r>
            <a:r>
              <a:rPr lang="en-US" sz="1400" baseline="30000" dirty="0"/>
              <a:t>2</a:t>
            </a:r>
            <a:r>
              <a:rPr lang="en-US" sz="1400" dirty="0"/>
              <a:t> 2</a:t>
            </a:r>
            <a:r>
              <a:rPr lang="en-US" sz="1400" i="1" dirty="0"/>
              <a:t>s</a:t>
            </a:r>
            <a:r>
              <a:rPr lang="en-US" sz="1400" baseline="30000" dirty="0"/>
              <a:t>2</a:t>
            </a:r>
            <a:r>
              <a:rPr lang="en-US" sz="1400" dirty="0"/>
              <a:t> 2</a:t>
            </a:r>
            <a:r>
              <a:rPr lang="en-US" sz="1400" i="1" dirty="0"/>
              <a:t>p</a:t>
            </a:r>
            <a:r>
              <a:rPr lang="en-US" sz="1400" baseline="30000" dirty="0"/>
              <a:t>6</a:t>
            </a:r>
            <a:r>
              <a:rPr lang="en-US" sz="1400" dirty="0"/>
              <a:t> 3</a:t>
            </a:r>
            <a:r>
              <a:rPr lang="en-US" sz="1400" i="1" dirty="0"/>
              <a:t>s</a:t>
            </a:r>
            <a:r>
              <a:rPr lang="en-US" sz="1400" baseline="30000" dirty="0"/>
              <a:t>2</a:t>
            </a:r>
            <a:r>
              <a:rPr lang="en-US" sz="1400" dirty="0"/>
              <a:t> 3</a:t>
            </a:r>
            <a:r>
              <a:rPr lang="en-US" sz="1400" i="1" dirty="0"/>
              <a:t>p</a:t>
            </a:r>
            <a:r>
              <a:rPr lang="en-US" sz="1400" baseline="30000" dirty="0"/>
              <a:t>6</a:t>
            </a:r>
            <a:r>
              <a:rPr lang="en-US" sz="1400" dirty="0"/>
              <a:t> 3</a:t>
            </a:r>
            <a:r>
              <a:rPr lang="en-US" sz="1400" i="1" dirty="0"/>
              <a:t>d</a:t>
            </a:r>
            <a:r>
              <a:rPr lang="en-US" sz="1400" baseline="30000" dirty="0"/>
              <a:t>10</a:t>
            </a:r>
            <a:r>
              <a:rPr lang="en-US" sz="1400" dirty="0"/>
              <a:t> 4</a:t>
            </a:r>
            <a:r>
              <a:rPr lang="en-US" sz="1400" i="1" dirty="0"/>
              <a:t>s</a:t>
            </a:r>
            <a:r>
              <a:rPr lang="en-US" sz="1400" baseline="30000" dirty="0"/>
              <a:t>2</a:t>
            </a:r>
            <a:r>
              <a:rPr lang="en-US" sz="1400" dirty="0"/>
              <a:t> 4</a:t>
            </a:r>
            <a:r>
              <a:rPr lang="en-US" sz="1400" i="1" dirty="0"/>
              <a:t>p</a:t>
            </a:r>
            <a:r>
              <a:rPr lang="en-US" sz="1400" baseline="30000" dirty="0"/>
              <a:t>2</a:t>
            </a:r>
            <a:endParaRPr lang="en-US" sz="1400" b="1" baseline="30000" dirty="0">
              <a:solidFill>
                <a:srgbClr val="000000"/>
              </a:solidFill>
            </a:endParaRPr>
          </a:p>
          <a:p>
            <a:endParaRPr lang="en-US" sz="1400" b="1" dirty="0">
              <a:solidFill>
                <a:srgbClr val="000000"/>
              </a:solidFill>
            </a:endParaRPr>
          </a:p>
          <a:p>
            <a:endParaRPr lang="en-US" sz="1400" b="1" dirty="0">
              <a:solidFill>
                <a:srgbClr val="000000"/>
              </a:solidFill>
            </a:endParaRPr>
          </a:p>
          <a:p>
            <a:pPr marL="0" lvl="1" indent="0"/>
            <a:endParaRPr lang="en-US" sz="1400" dirty="0"/>
          </a:p>
          <a:p>
            <a:pPr marL="0" lvl="1" indent="0"/>
            <a:endParaRPr lang="en-US" sz="1400" dirty="0"/>
          </a:p>
          <a:p>
            <a:pPr marL="0" lvl="1" indent="0"/>
            <a:r>
              <a:rPr lang="en-US" sz="1400" dirty="0"/>
              <a:t>	</a:t>
            </a:r>
          </a:p>
          <a:p>
            <a:pPr marL="0" lvl="1" indent="0"/>
            <a:endParaRPr lang="en-US" sz="1400" dirty="0"/>
          </a:p>
          <a:p>
            <a:pPr marL="0" lvl="1" indent="0">
              <a:tabLst>
                <a:tab pos="2743200" algn="l"/>
              </a:tabLst>
            </a:pPr>
            <a:endParaRPr lang="en-US" b="1" dirty="0">
              <a:solidFill>
                <a:srgbClr val="000000"/>
              </a:solidFill>
            </a:endParaRPr>
          </a:p>
          <a:p>
            <a:pPr eaLnBrk="1" hangingPunct="1"/>
            <a:r>
              <a:rPr lang="en-US" b="1" dirty="0">
                <a:solidFill>
                  <a:srgbClr val="0094C8"/>
                </a:solidFill>
                <a:latin typeface="Arial" pitchFamily="34" charset="0"/>
              </a:rPr>
              <a:t>For Practice 3.3</a:t>
            </a:r>
          </a:p>
          <a:p>
            <a:pPr eaLnBrk="1" hangingPunct="1"/>
            <a:r>
              <a:rPr lang="en-US" sz="1400" dirty="0"/>
              <a:t>Write the electron configuration for phosphorus. Identify its valence electrons and core electrons.</a:t>
            </a:r>
            <a:endParaRPr lang="en-US" sz="1400" b="1" dirty="0">
              <a:solidFill>
                <a:srgbClr val="000000"/>
              </a:solidFill>
            </a:endParaRPr>
          </a:p>
        </p:txBody>
      </p:sp>
      <p:sp>
        <p:nvSpPr>
          <p:cNvPr id="6" name="Line 10"/>
          <p:cNvSpPr>
            <a:spLocks noChangeShapeType="1"/>
          </p:cNvSpPr>
          <p:nvPr/>
        </p:nvSpPr>
        <p:spPr bwMode="auto">
          <a:xfrm>
            <a:off x="295276" y="6395708"/>
            <a:ext cx="45878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7" name="Line 7"/>
          <p:cNvSpPr>
            <a:spLocks noChangeShapeType="1"/>
          </p:cNvSpPr>
          <p:nvPr/>
        </p:nvSpPr>
        <p:spPr bwMode="auto">
          <a:xfrm>
            <a:off x="304800" y="577574"/>
            <a:ext cx="0" cy="581813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9" name="Text Box 8"/>
          <p:cNvSpPr txBox="1">
            <a:spLocks noChangeArrowheads="1"/>
          </p:cNvSpPr>
          <p:nvPr/>
        </p:nvSpPr>
        <p:spPr bwMode="auto">
          <a:xfrm>
            <a:off x="328613" y="996675"/>
            <a:ext cx="8294687"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Write the electron configuration for Ge. Identify the valence electrons and the core electrons.</a:t>
            </a:r>
            <a:endParaRPr lang="en-US" sz="1400" baseline="-25000" dirty="0"/>
          </a:p>
        </p:txBody>
      </p:sp>
      <p:sp>
        <p:nvSpPr>
          <p:cNvPr id="10" name="Rectangle 3"/>
          <p:cNvSpPr>
            <a:spLocks noChangeArrowheads="1"/>
          </p:cNvSpPr>
          <p:nvPr/>
        </p:nvSpPr>
        <p:spPr bwMode="auto">
          <a:xfrm>
            <a:off x="319088" y="652188"/>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a:spcBef>
                <a:spcPct val="50000"/>
              </a:spcBef>
              <a:defRPr/>
            </a:pPr>
            <a:r>
              <a:rPr lang="en-US" sz="2000" b="1" dirty="0">
                <a:solidFill>
                  <a:srgbClr val="0094C8"/>
                </a:solidFill>
                <a:latin typeface="Arial" charset="0"/>
                <a:ea typeface="ＭＳ Ｐゴシック" charset="0"/>
                <a:cs typeface="ＭＳ Ｐゴシック" charset="0"/>
              </a:rPr>
              <a:t>Example 3.3</a:t>
            </a:r>
            <a:r>
              <a:rPr lang="en-US" sz="2000" b="1" dirty="0">
                <a:solidFill>
                  <a:srgbClr val="4C4BE5"/>
                </a:solidFill>
                <a:latin typeface="Arial" charset="0"/>
                <a:ea typeface="ＭＳ Ｐゴシック" charset="0"/>
                <a:cs typeface="ＭＳ Ｐゴシック" charset="0"/>
              </a:rPr>
              <a:t>	</a:t>
            </a:r>
            <a:r>
              <a:rPr lang="el-GR" sz="2000" b="1" dirty="0">
                <a:solidFill>
                  <a:srgbClr val="4C4BE5"/>
                </a:solidFill>
                <a:latin typeface="Arial" charset="0"/>
                <a:ea typeface="ＭＳ Ｐゴシック" charset="0"/>
                <a:cs typeface="ＭＳ Ｐゴシック" charset="0"/>
              </a:rPr>
              <a:t>Ηλεκτρόνια σθένους και ηλεκτρόνια πυρήνα</a:t>
            </a:r>
            <a:endParaRPr lang="en-US" sz="2000" b="1" dirty="0">
              <a:latin typeface="Arial" charset="0"/>
              <a:ea typeface="ＭＳ Ｐゴシック" charset="0"/>
              <a:cs typeface="ＭＳ Ｐゴシック" charset="0"/>
            </a:endParaRPr>
          </a:p>
        </p:txBody>
      </p:sp>
      <p:sp>
        <p:nvSpPr>
          <p:cNvPr id="11" name="Line 2"/>
          <p:cNvSpPr>
            <a:spLocks noChangeShapeType="1"/>
          </p:cNvSpPr>
          <p:nvPr/>
        </p:nvSpPr>
        <p:spPr bwMode="auto">
          <a:xfrm>
            <a:off x="314325" y="137291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158"/>
          <a:stretch/>
        </p:blipFill>
        <p:spPr>
          <a:xfrm>
            <a:off x="2837791" y="4522868"/>
            <a:ext cx="2585955" cy="1361257"/>
          </a:xfrm>
          <a:prstGeom prst="rect">
            <a:avLst/>
          </a:prstGeom>
        </p:spPr>
      </p:pic>
      <p:sp>
        <p:nvSpPr>
          <p:cNvPr id="13" name="Line 9"/>
          <p:cNvSpPr>
            <a:spLocks noChangeShapeType="1"/>
          </p:cNvSpPr>
          <p:nvPr/>
        </p:nvSpPr>
        <p:spPr bwMode="auto">
          <a:xfrm>
            <a:off x="304800" y="596625"/>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7" end="1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Elemental Patterns: The Periodic Law of Elemental Properties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227"/>
          <a:stretch/>
        </p:blipFill>
        <p:spPr>
          <a:xfrm>
            <a:off x="1761563" y="1118794"/>
            <a:ext cx="5930153" cy="5217072"/>
          </a:xfrm>
          <a:prstGeom prst="rect">
            <a:avLst/>
          </a:prstGeom>
        </p:spPr>
      </p:pic>
    </p:spTree>
    <p:extLst>
      <p:ext uri="{BB962C8B-B14F-4D97-AF65-F5344CB8AC3E}">
        <p14:creationId xmlns:p14="http://schemas.microsoft.com/office/powerpoint/2010/main" val="2714199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0"/>
            <a:ext cx="9144000" cy="492443"/>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sz="2600" dirty="0">
                <a:solidFill>
                  <a:srgbClr val="0070C0"/>
                </a:solidFill>
                <a:ea typeface="ヒラギノ角ゴ Pro W3" pitchFamily="127" charset="-128"/>
                <a:cs typeface="Arial" pitchFamily="34" charset="0"/>
              </a:rPr>
              <a:t>Orbital Blocks and Their Position in the Periodic Table</a:t>
            </a:r>
          </a:p>
        </p:txBody>
      </p:sp>
      <p:sp>
        <p:nvSpPr>
          <p:cNvPr id="33795" name="Content Placeholder 2"/>
          <p:cNvSpPr>
            <a:spLocks noGrp="1"/>
          </p:cNvSpPr>
          <p:nvPr>
            <p:ph idx="1"/>
          </p:nvPr>
        </p:nvSpPr>
        <p:spPr>
          <a:xfrm>
            <a:off x="342900" y="527886"/>
            <a:ext cx="8658225" cy="2339102"/>
          </a:xfrm>
        </p:spPr>
        <p:txBody>
          <a:bodyPr/>
          <a:lstStyle/>
          <a:p>
            <a:pPr marL="0" indent="0">
              <a:buNone/>
            </a:pPr>
            <a:r>
              <a:rPr lang="el-GR" sz="2200" dirty="0"/>
              <a:t>Συνοπτική οργάνωση περιοδικού πίνακα</a:t>
            </a:r>
          </a:p>
          <a:p>
            <a:pPr marL="0" indent="0">
              <a:buNone/>
            </a:pPr>
            <a:r>
              <a:rPr lang="el-GR" sz="2000" dirty="0"/>
              <a:t>Ο περιοδικός πίνακας διαιρείται σε τέσσερις τομείς που αντιστοιχούν στην πλήρωση των τεσσάρων κβαντικών </a:t>
            </a:r>
            <a:r>
              <a:rPr lang="el-GR" sz="2000" dirty="0" err="1"/>
              <a:t>υποστιβάδων</a:t>
            </a:r>
            <a:r>
              <a:rPr lang="el-GR" sz="2000" dirty="0"/>
              <a:t> (s, p, d και f ). Ο αριθμός ομάδας ενός στοιχείου της κύριας ομάδας είναι ίσος με τον αριθμό των ηλεκτρονίων σθένους του στοιχείου αυτού. Ο αριθμός σειράς ενός στοιχείου κύριας ομάδας είναι ίσος με τον υψηλότερο κύριο κβαντικό αριθμό του στοιχείου αυτού. </a:t>
            </a:r>
            <a:endParaRPr lang="en-US" sz="20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685"/>
          <a:stretch/>
        </p:blipFill>
        <p:spPr>
          <a:xfrm>
            <a:off x="1983033" y="3219997"/>
            <a:ext cx="5082447" cy="320283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9144000" cy="5842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Transition and Inner Transition Metals</a:t>
            </a:r>
          </a:p>
        </p:txBody>
      </p:sp>
      <p:sp>
        <p:nvSpPr>
          <p:cNvPr id="4" name="Content Placeholder 2"/>
          <p:cNvSpPr>
            <a:spLocks noGrp="1"/>
          </p:cNvSpPr>
          <p:nvPr>
            <p:ph idx="1"/>
          </p:nvPr>
        </p:nvSpPr>
        <p:spPr>
          <a:xfrm>
            <a:off x="342901" y="766590"/>
            <a:ext cx="8585946" cy="4081117"/>
          </a:xfrm>
        </p:spPr>
        <p:txBody>
          <a:bodyPr/>
          <a:lstStyle/>
          <a:p>
            <a:r>
              <a:rPr lang="el-GR" sz="1800" dirty="0"/>
              <a:t>Τα μεταβατικά μέταλλα (τομέας d) και τα εσωτερικά μεταβατικά μέταλλα (τομέας f) παρουσιάζουν τάσεις διαφορετικές από εκείνες των στοιχείων της κύριας ομάδας (τομέα s και τομέα p). Λόγω της διάσπασης των </a:t>
            </a:r>
            <a:r>
              <a:rPr lang="el-GR" sz="1800" dirty="0" err="1"/>
              <a:t>υποεπιπέδων</a:t>
            </a:r>
            <a:r>
              <a:rPr lang="el-GR" sz="1800" dirty="0"/>
              <a:t>, το </a:t>
            </a:r>
            <a:r>
              <a:rPr lang="el-GR" sz="1800" dirty="0" err="1"/>
              <a:t>υποεπίπεδο</a:t>
            </a:r>
            <a:r>
              <a:rPr lang="el-GR" sz="1800" dirty="0"/>
              <a:t> 4s έχει χαμηλότερη ενέργεια από το </a:t>
            </a:r>
            <a:r>
              <a:rPr lang="el-GR" sz="1800" dirty="0" err="1"/>
              <a:t>υποεπίπεδο</a:t>
            </a:r>
            <a:r>
              <a:rPr lang="el-GR" sz="1800" dirty="0"/>
              <a:t> 3d- επομένως, το τροχιακό 4s γεμίζει πριν από το τροχιακό 3d. Η διαφορά στην ενέργεια δεν είναι μεγάλη. Ορισμένα μέταλλα μετάπτωσης έχουν ακανόνιστες </a:t>
            </a:r>
            <a:r>
              <a:rPr lang="el-GR" sz="1800" dirty="0" err="1"/>
              <a:t>ηλεκτρονιακές</a:t>
            </a:r>
            <a:r>
              <a:rPr lang="el-GR" sz="1800" dirty="0"/>
              <a:t> διαμορφώσεις (ανωμαλίες) στις οποίες το </a:t>
            </a:r>
            <a:r>
              <a:rPr lang="el-GR" sz="1800" dirty="0" err="1"/>
              <a:t>ns</a:t>
            </a:r>
            <a:r>
              <a:rPr lang="el-GR" sz="1800" dirty="0"/>
              <a:t> γεμίζει μόνο εν μέρει πριν από το (n - 1)d ή δεν γεμίζει καθόλου.</a:t>
            </a:r>
          </a:p>
          <a:p>
            <a:endParaRPr lang="el-GR" sz="1800" dirty="0"/>
          </a:p>
          <a:p>
            <a:r>
              <a:rPr lang="el-GR" sz="1800" dirty="0"/>
              <a:t> Παραδείγματα: </a:t>
            </a:r>
            <a:r>
              <a:rPr lang="el-GR" sz="1800" dirty="0" err="1"/>
              <a:t>Cr</a:t>
            </a:r>
            <a:r>
              <a:rPr lang="el-GR" sz="1800" dirty="0"/>
              <a:t>, </a:t>
            </a:r>
            <a:r>
              <a:rPr lang="el-GR" sz="1800" dirty="0" err="1"/>
              <a:t>Mo</a:t>
            </a:r>
            <a:r>
              <a:rPr lang="el-GR" sz="1800" dirty="0"/>
              <a:t>, </a:t>
            </a:r>
            <a:r>
              <a:rPr lang="el-GR" sz="1800" dirty="0" err="1"/>
              <a:t>Cu</a:t>
            </a:r>
            <a:r>
              <a:rPr lang="el-GR" sz="1800" dirty="0"/>
              <a:t>, </a:t>
            </a:r>
            <a:r>
              <a:rPr lang="el-GR" sz="1800" dirty="0" err="1"/>
              <a:t>Ag</a:t>
            </a:r>
            <a:r>
              <a:rPr lang="el-GR" sz="1800" dirty="0"/>
              <a:t> Σημειώστε ότι αυτές οι ανωμαλίες συμβαίνουν όταν ένα ηλεκτρόνιο s μεταπηδά σε ένα τροχιακό d για να δημιουργήσει ένα μισογεμάτο (π.χ. </a:t>
            </a:r>
            <a:r>
              <a:rPr lang="el-GR" sz="1800" dirty="0" err="1"/>
              <a:t>Cr</a:t>
            </a:r>
            <a:r>
              <a:rPr lang="el-GR" sz="1800" dirty="0"/>
              <a:t> &amp; </a:t>
            </a:r>
            <a:r>
              <a:rPr lang="el-GR" sz="1800" dirty="0" err="1"/>
              <a:t>Mo</a:t>
            </a:r>
            <a:r>
              <a:rPr lang="el-GR" sz="1800" dirty="0"/>
              <a:t>) ή πλήρως γεμάτο (π.χ. </a:t>
            </a:r>
            <a:r>
              <a:rPr lang="el-GR" sz="1800" dirty="0" err="1"/>
              <a:t>Cu</a:t>
            </a:r>
            <a:r>
              <a:rPr lang="el-GR" sz="1800" dirty="0"/>
              <a:t> &amp; </a:t>
            </a:r>
            <a:r>
              <a:rPr lang="el-GR" sz="1800" dirty="0" err="1"/>
              <a:t>Ag</a:t>
            </a:r>
            <a:r>
              <a:rPr lang="el-GR" sz="1800" dirty="0"/>
              <a:t>) </a:t>
            </a:r>
            <a:r>
              <a:rPr lang="el-GR" sz="1800" dirty="0" err="1"/>
              <a:t>υποεπίπεδο</a:t>
            </a:r>
            <a:r>
              <a:rPr lang="el-GR" sz="1800" dirty="0"/>
              <a:t>. Επομένως, οι διαμορφώσεις των ηλεκτρονίων τους πρέπει να βρεθούν πειραματικά. </a:t>
            </a:r>
            <a:endParaRPr lang="en-US" sz="18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1069"/>
          <a:stretch/>
        </p:blipFill>
        <p:spPr>
          <a:xfrm>
            <a:off x="2511815" y="5588271"/>
            <a:ext cx="4685872" cy="103286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9144000" cy="1077913"/>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Examples of Transition and Inner Transition Metals’ Electron Configurations</a:t>
            </a:r>
          </a:p>
        </p:txBody>
      </p:sp>
      <p:sp>
        <p:nvSpPr>
          <p:cNvPr id="36867" name="Content Placeholder 2"/>
          <p:cNvSpPr>
            <a:spLocks noGrp="1"/>
          </p:cNvSpPr>
          <p:nvPr>
            <p:ph idx="1"/>
          </p:nvPr>
        </p:nvSpPr>
        <p:spPr>
          <a:xfrm>
            <a:off x="342901" y="1295400"/>
            <a:ext cx="3997745" cy="4893647"/>
          </a:xfrm>
        </p:spPr>
        <p:txBody>
          <a:bodyPr/>
          <a:lstStyle/>
          <a:p>
            <a:pPr marL="0" indent="0">
              <a:buNone/>
            </a:pPr>
            <a:r>
              <a:rPr lang="en-US" sz="2400" i="1" u="sng" dirty="0"/>
              <a:t>Expected </a:t>
            </a:r>
          </a:p>
          <a:p>
            <a:pPr marL="0" indent="0">
              <a:buNone/>
            </a:pPr>
            <a:endParaRPr lang="en-US" sz="2400" u="sng" dirty="0"/>
          </a:p>
          <a:p>
            <a:r>
              <a:rPr lang="en-US" sz="2400" dirty="0"/>
              <a:t>Cr = [</a:t>
            </a:r>
            <a:r>
              <a:rPr lang="en-US" sz="2400" dirty="0" err="1"/>
              <a:t>Ar</a:t>
            </a:r>
            <a:r>
              <a:rPr lang="en-US" sz="2400" dirty="0"/>
              <a:t>]4</a:t>
            </a:r>
            <a:r>
              <a:rPr lang="en-US" sz="2400" i="1" dirty="0"/>
              <a:t>s</a:t>
            </a:r>
            <a:r>
              <a:rPr lang="en-US" sz="2400" baseline="30000" dirty="0"/>
              <a:t>2</a:t>
            </a:r>
            <a:r>
              <a:rPr lang="en-US" sz="2400" dirty="0"/>
              <a:t>3</a:t>
            </a:r>
            <a:r>
              <a:rPr lang="en-US" sz="2400" i="1" dirty="0"/>
              <a:t>d</a:t>
            </a:r>
            <a:r>
              <a:rPr lang="en-US" sz="2400" baseline="30000" dirty="0"/>
              <a:t>4</a:t>
            </a:r>
            <a:r>
              <a:rPr lang="en-US" sz="2400" dirty="0"/>
              <a:t> </a:t>
            </a:r>
          </a:p>
          <a:p>
            <a:endParaRPr lang="en-US" sz="2400" dirty="0"/>
          </a:p>
          <a:p>
            <a:r>
              <a:rPr lang="en-US" sz="2400" dirty="0"/>
              <a:t>Cu = [</a:t>
            </a:r>
            <a:r>
              <a:rPr lang="en-US" sz="2400" dirty="0" err="1"/>
              <a:t>Ar</a:t>
            </a:r>
            <a:r>
              <a:rPr lang="en-US" sz="2400" dirty="0"/>
              <a:t>]4</a:t>
            </a:r>
            <a:r>
              <a:rPr lang="en-US" sz="2400" i="1" dirty="0"/>
              <a:t>s</a:t>
            </a:r>
            <a:r>
              <a:rPr lang="en-US" sz="2400" baseline="30000" dirty="0"/>
              <a:t>2</a:t>
            </a:r>
            <a:r>
              <a:rPr lang="en-US" sz="2400" dirty="0"/>
              <a:t>3</a:t>
            </a:r>
            <a:r>
              <a:rPr lang="en-US" sz="2400" i="1" dirty="0"/>
              <a:t>d</a:t>
            </a:r>
            <a:r>
              <a:rPr lang="en-US" sz="2400" baseline="30000" dirty="0"/>
              <a:t>9</a:t>
            </a:r>
            <a:r>
              <a:rPr lang="en-US" sz="2400" dirty="0"/>
              <a:t> </a:t>
            </a:r>
          </a:p>
          <a:p>
            <a:endParaRPr lang="en-US" sz="2400" dirty="0"/>
          </a:p>
          <a:p>
            <a:r>
              <a:rPr lang="en-US" sz="2400" dirty="0"/>
              <a:t>Mo = [Kr]5</a:t>
            </a:r>
            <a:r>
              <a:rPr lang="en-US" sz="2400" i="1" dirty="0"/>
              <a:t>s</a:t>
            </a:r>
            <a:r>
              <a:rPr lang="en-US" sz="2400" baseline="30000" dirty="0"/>
              <a:t>2</a:t>
            </a:r>
            <a:r>
              <a:rPr lang="en-US" sz="2400" dirty="0"/>
              <a:t>4</a:t>
            </a:r>
            <a:r>
              <a:rPr lang="en-US" sz="2400" i="1" dirty="0"/>
              <a:t>d</a:t>
            </a:r>
            <a:r>
              <a:rPr lang="en-US" sz="2400" baseline="30000" dirty="0"/>
              <a:t>4</a:t>
            </a:r>
            <a:r>
              <a:rPr lang="en-US" sz="2400" dirty="0"/>
              <a:t> </a:t>
            </a:r>
          </a:p>
          <a:p>
            <a:endParaRPr lang="en-US" sz="2400" dirty="0"/>
          </a:p>
          <a:p>
            <a:r>
              <a:rPr lang="en-US" sz="2400" dirty="0"/>
              <a:t>Ru = [Kr]5</a:t>
            </a:r>
            <a:r>
              <a:rPr lang="en-US" sz="2400" i="1" dirty="0"/>
              <a:t>s</a:t>
            </a:r>
            <a:r>
              <a:rPr lang="en-US" sz="2400" baseline="30000" dirty="0"/>
              <a:t>2</a:t>
            </a:r>
            <a:r>
              <a:rPr lang="en-US" sz="2400" dirty="0"/>
              <a:t>4</a:t>
            </a:r>
            <a:r>
              <a:rPr lang="en-US" sz="2400" i="1" dirty="0"/>
              <a:t>d</a:t>
            </a:r>
            <a:r>
              <a:rPr lang="en-US" sz="2400" baseline="30000" dirty="0"/>
              <a:t>6</a:t>
            </a:r>
            <a:r>
              <a:rPr lang="en-US" sz="2400" dirty="0"/>
              <a:t> </a:t>
            </a:r>
          </a:p>
          <a:p>
            <a:endParaRPr lang="en-US" sz="2400" dirty="0"/>
          </a:p>
          <a:p>
            <a:r>
              <a:rPr lang="en-US" sz="2400" dirty="0" err="1"/>
              <a:t>Pd</a:t>
            </a:r>
            <a:r>
              <a:rPr lang="en-US" sz="2400" dirty="0"/>
              <a:t> = [Kr]5</a:t>
            </a:r>
            <a:r>
              <a:rPr lang="en-US" sz="2400" i="1" dirty="0"/>
              <a:t>s</a:t>
            </a:r>
            <a:r>
              <a:rPr lang="en-US" sz="2400" baseline="30000" dirty="0"/>
              <a:t>2</a:t>
            </a:r>
            <a:r>
              <a:rPr lang="en-US" sz="2400" dirty="0"/>
              <a:t>4</a:t>
            </a:r>
            <a:r>
              <a:rPr lang="en-US" sz="2400" i="1" dirty="0"/>
              <a:t>d</a:t>
            </a:r>
            <a:r>
              <a:rPr lang="en-US" sz="2400" baseline="30000" dirty="0"/>
              <a:t>8</a:t>
            </a:r>
            <a:r>
              <a:rPr lang="en-US" sz="2400" dirty="0"/>
              <a:t> </a:t>
            </a:r>
          </a:p>
        </p:txBody>
      </p:sp>
      <p:sp>
        <p:nvSpPr>
          <p:cNvPr id="6" name="Content Placeholder 2"/>
          <p:cNvSpPr txBox="1">
            <a:spLocks/>
          </p:cNvSpPr>
          <p:nvPr/>
        </p:nvSpPr>
        <p:spPr bwMode="auto">
          <a:xfrm>
            <a:off x="4318159" y="1298448"/>
            <a:ext cx="399774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400" i="1" u="sng" dirty="0"/>
              <a:t>Found Experimentally </a:t>
            </a:r>
          </a:p>
          <a:p>
            <a:pPr marL="0" indent="0">
              <a:buNone/>
            </a:pPr>
            <a:endParaRPr lang="en-US" sz="2400" u="sng" dirty="0"/>
          </a:p>
          <a:p>
            <a:r>
              <a:rPr lang="en-US" sz="2400" dirty="0"/>
              <a:t>Cr = [</a:t>
            </a:r>
            <a:r>
              <a:rPr lang="en-US" sz="2400" dirty="0" err="1"/>
              <a:t>Ar</a:t>
            </a:r>
            <a:r>
              <a:rPr lang="en-US" sz="2400" dirty="0"/>
              <a:t>]4</a:t>
            </a:r>
            <a:r>
              <a:rPr lang="en-US" sz="2400" i="1" dirty="0"/>
              <a:t>s</a:t>
            </a:r>
            <a:r>
              <a:rPr lang="en-US" sz="2400" baseline="30000" dirty="0"/>
              <a:t>1</a:t>
            </a:r>
            <a:r>
              <a:rPr lang="en-US" sz="2400" dirty="0"/>
              <a:t>3</a:t>
            </a:r>
            <a:r>
              <a:rPr lang="en-US" sz="2400" i="1" dirty="0"/>
              <a:t>d</a:t>
            </a:r>
            <a:r>
              <a:rPr lang="en-US" sz="2400" baseline="30000" dirty="0"/>
              <a:t>5</a:t>
            </a:r>
            <a:r>
              <a:rPr lang="en-US" sz="2400" dirty="0"/>
              <a:t> </a:t>
            </a:r>
          </a:p>
          <a:p>
            <a:endParaRPr lang="en-US" sz="2400" dirty="0"/>
          </a:p>
          <a:p>
            <a:r>
              <a:rPr lang="en-US" sz="2400" dirty="0"/>
              <a:t>Cu = [</a:t>
            </a:r>
            <a:r>
              <a:rPr lang="en-US" sz="2400" dirty="0" err="1"/>
              <a:t>Ar</a:t>
            </a:r>
            <a:r>
              <a:rPr lang="en-US" sz="2400" dirty="0"/>
              <a:t>]4</a:t>
            </a:r>
            <a:r>
              <a:rPr lang="en-US" sz="2400" i="1" dirty="0"/>
              <a:t>s</a:t>
            </a:r>
            <a:r>
              <a:rPr lang="en-US" sz="2400" baseline="30000" dirty="0"/>
              <a:t>1</a:t>
            </a:r>
            <a:r>
              <a:rPr lang="en-US" sz="2400" dirty="0"/>
              <a:t>3</a:t>
            </a:r>
            <a:r>
              <a:rPr lang="en-US" sz="2400" i="1" dirty="0"/>
              <a:t>d</a:t>
            </a:r>
            <a:r>
              <a:rPr lang="en-US" sz="2400" baseline="30000" dirty="0"/>
              <a:t>10</a:t>
            </a:r>
            <a:r>
              <a:rPr lang="en-US" sz="2400" dirty="0"/>
              <a:t> </a:t>
            </a:r>
          </a:p>
          <a:p>
            <a:endParaRPr lang="en-US" sz="2400" dirty="0"/>
          </a:p>
          <a:p>
            <a:r>
              <a:rPr lang="en-US" sz="2400" dirty="0"/>
              <a:t>Mo = [Kr]5</a:t>
            </a:r>
            <a:r>
              <a:rPr lang="en-US" sz="2400" i="1" dirty="0"/>
              <a:t>s</a:t>
            </a:r>
            <a:r>
              <a:rPr lang="en-US" sz="2400" baseline="30000" dirty="0"/>
              <a:t>1</a:t>
            </a:r>
            <a:r>
              <a:rPr lang="en-US" sz="2400" dirty="0"/>
              <a:t>4</a:t>
            </a:r>
            <a:r>
              <a:rPr lang="en-US" sz="2400" i="1" dirty="0"/>
              <a:t>d</a:t>
            </a:r>
            <a:r>
              <a:rPr lang="en-US" sz="2400" baseline="30000" dirty="0"/>
              <a:t>5</a:t>
            </a:r>
            <a:r>
              <a:rPr lang="en-US" sz="2400" dirty="0"/>
              <a:t> </a:t>
            </a:r>
          </a:p>
          <a:p>
            <a:endParaRPr lang="en-US" sz="2400" dirty="0"/>
          </a:p>
          <a:p>
            <a:r>
              <a:rPr lang="en-US" sz="2400" dirty="0"/>
              <a:t>Ru = [Kr]5</a:t>
            </a:r>
            <a:r>
              <a:rPr lang="en-US" sz="2400" i="1" dirty="0"/>
              <a:t>s</a:t>
            </a:r>
            <a:r>
              <a:rPr lang="en-US" sz="2400" baseline="30000" dirty="0"/>
              <a:t>1</a:t>
            </a:r>
            <a:r>
              <a:rPr lang="en-US" sz="2400" dirty="0"/>
              <a:t>4</a:t>
            </a:r>
            <a:r>
              <a:rPr lang="en-US" sz="2400" i="1" dirty="0"/>
              <a:t>d</a:t>
            </a:r>
            <a:r>
              <a:rPr lang="en-US" sz="2400" baseline="30000" dirty="0"/>
              <a:t>7</a:t>
            </a:r>
            <a:r>
              <a:rPr lang="en-US" sz="2400" dirty="0"/>
              <a:t> </a:t>
            </a:r>
          </a:p>
          <a:p>
            <a:endParaRPr lang="en-US" sz="2400" dirty="0"/>
          </a:p>
          <a:p>
            <a:r>
              <a:rPr lang="en-US" sz="2400" dirty="0" err="1"/>
              <a:t>Pd</a:t>
            </a:r>
            <a:r>
              <a:rPr lang="en-US" sz="2400" dirty="0"/>
              <a:t> = [Kr]5</a:t>
            </a:r>
            <a:r>
              <a:rPr lang="en-US" sz="2400" i="1" dirty="0"/>
              <a:t>s</a:t>
            </a:r>
            <a:r>
              <a:rPr lang="en-US" sz="2400" baseline="30000" dirty="0"/>
              <a:t>0</a:t>
            </a:r>
            <a:r>
              <a:rPr lang="en-US" sz="2400" dirty="0"/>
              <a:t>4</a:t>
            </a:r>
            <a:r>
              <a:rPr lang="en-US" sz="2400" i="1" dirty="0"/>
              <a:t>d</a:t>
            </a:r>
            <a:r>
              <a:rPr lang="en-US" sz="2400" baseline="30000" dirty="0"/>
              <a:t>10</a:t>
            </a:r>
            <a:r>
              <a:rPr lang="en-US" sz="2400"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Electron Configuration and Elemental Properties</a:t>
            </a:r>
          </a:p>
        </p:txBody>
      </p:sp>
      <p:sp>
        <p:nvSpPr>
          <p:cNvPr id="5123" name="Content Placeholder 2"/>
          <p:cNvSpPr>
            <a:spLocks noGrp="1"/>
          </p:cNvSpPr>
          <p:nvPr>
            <p:ph idx="1"/>
          </p:nvPr>
        </p:nvSpPr>
        <p:spPr>
          <a:xfrm>
            <a:off x="342900" y="1295396"/>
            <a:ext cx="4586909" cy="3847207"/>
          </a:xfrm>
        </p:spPr>
        <p:txBody>
          <a:bodyPr/>
          <a:lstStyle/>
          <a:p>
            <a:r>
              <a:rPr lang="el-GR" sz="2000" dirty="0">
                <a:solidFill>
                  <a:srgbClr val="000000"/>
                </a:solidFill>
              </a:rPr>
              <a:t>Οι ιδιότητες των στοιχείων ακολουθούν ένα περιοδικό μοτίβο. Τα στοιχεία που βρίσκονται στην ίδια στήλη έχουν παρόμοιες ιδιότητες. Τα στοιχεία μιας περιόδου παρουσιάζουν ένα μοτίβο που επαναλαμβάνεται.</a:t>
            </a:r>
          </a:p>
          <a:p>
            <a:r>
              <a:rPr lang="el-GR" sz="2000" dirty="0">
                <a:solidFill>
                  <a:srgbClr val="000000"/>
                </a:solidFill>
              </a:rPr>
              <a:t>Το </a:t>
            </a:r>
            <a:r>
              <a:rPr lang="el-GR" sz="2000" dirty="0" err="1">
                <a:solidFill>
                  <a:srgbClr val="000000"/>
                </a:solidFill>
              </a:rPr>
              <a:t>κβαντομηχανικό</a:t>
            </a:r>
            <a:r>
              <a:rPr lang="el-GR" sz="2000" dirty="0">
                <a:solidFill>
                  <a:srgbClr val="000000"/>
                </a:solidFill>
              </a:rPr>
              <a:t> μοντέλο το εξηγεί αυτό επειδή ο αριθμός των ηλεκτρονίων σθένους και οι τύποι των τροχιακών που καταλαμβάνουν είναι επίσης περιοδικοί. </a:t>
            </a:r>
            <a:endParaRPr lang="en-US" sz="2000" dirty="0">
              <a:solidFill>
                <a:srgbClr val="000000"/>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647"/>
          <a:stretch/>
        </p:blipFill>
        <p:spPr>
          <a:xfrm>
            <a:off x="4935242" y="1215226"/>
            <a:ext cx="1013185" cy="45720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3523"/>
          <a:stretch/>
        </p:blipFill>
        <p:spPr>
          <a:xfrm>
            <a:off x="6162909" y="1201974"/>
            <a:ext cx="1531376" cy="457200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4556"/>
          <a:stretch/>
        </p:blipFill>
        <p:spPr>
          <a:xfrm>
            <a:off x="7734041" y="1159242"/>
            <a:ext cx="1419343" cy="4572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Electron Configuration and Elemental Properties: Noble Gases</a:t>
            </a:r>
          </a:p>
        </p:txBody>
      </p:sp>
      <p:sp>
        <p:nvSpPr>
          <p:cNvPr id="5123" name="Content Placeholder 2"/>
          <p:cNvSpPr>
            <a:spLocks noGrp="1"/>
          </p:cNvSpPr>
          <p:nvPr>
            <p:ph idx="1"/>
          </p:nvPr>
        </p:nvSpPr>
        <p:spPr>
          <a:xfrm>
            <a:off x="342900" y="1295396"/>
            <a:ext cx="5726596" cy="1446550"/>
          </a:xfrm>
        </p:spPr>
        <p:txBody>
          <a:bodyPr/>
          <a:lstStyle/>
          <a:p>
            <a:r>
              <a:rPr lang="el-GR" sz="2200" dirty="0">
                <a:solidFill>
                  <a:srgbClr val="000000"/>
                </a:solidFill>
              </a:rPr>
              <a:t>Τα ευγενή αέρια έχουν οκτώ ηλεκτρόνια σθένους. Εκτός από το </a:t>
            </a:r>
            <a:r>
              <a:rPr lang="el-GR" sz="2200" dirty="0" err="1">
                <a:solidFill>
                  <a:srgbClr val="000000"/>
                </a:solidFill>
              </a:rPr>
              <a:t>He</a:t>
            </a:r>
            <a:r>
              <a:rPr lang="el-GR" sz="2200" dirty="0">
                <a:solidFill>
                  <a:srgbClr val="000000"/>
                </a:solidFill>
              </a:rPr>
              <a:t>, το οποίο έχει μόνο δύο ηλεκτρόνια. Το </a:t>
            </a:r>
            <a:r>
              <a:rPr lang="el-GR" sz="2200" dirty="0" err="1">
                <a:solidFill>
                  <a:srgbClr val="000000"/>
                </a:solidFill>
              </a:rPr>
              <a:t>He</a:t>
            </a:r>
            <a:r>
              <a:rPr lang="el-GR" sz="2200" dirty="0">
                <a:solidFill>
                  <a:srgbClr val="000000"/>
                </a:solidFill>
              </a:rPr>
              <a:t> και το </a:t>
            </a:r>
            <a:r>
              <a:rPr lang="el-GR" sz="2200" dirty="0" err="1">
                <a:solidFill>
                  <a:srgbClr val="000000"/>
                </a:solidFill>
              </a:rPr>
              <a:t>Ne</a:t>
            </a:r>
            <a:r>
              <a:rPr lang="el-GR" sz="2200" dirty="0">
                <a:solidFill>
                  <a:srgbClr val="000000"/>
                </a:solidFill>
              </a:rPr>
              <a:t> είναι πρακτικά αδρανή.</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647"/>
          <a:stretch/>
        </p:blipFill>
        <p:spPr>
          <a:xfrm>
            <a:off x="6644771" y="897174"/>
            <a:ext cx="1215822" cy="5486400"/>
          </a:xfrm>
          <a:prstGeom prst="rect">
            <a:avLst/>
          </a:prstGeom>
        </p:spPr>
      </p:pic>
    </p:spTree>
    <p:extLst>
      <p:ext uri="{BB962C8B-B14F-4D97-AF65-F5344CB8AC3E}">
        <p14:creationId xmlns:p14="http://schemas.microsoft.com/office/powerpoint/2010/main" val="3692873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9144000" cy="954107"/>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sz="2800" dirty="0">
                <a:solidFill>
                  <a:srgbClr val="0070C0"/>
                </a:solidFill>
                <a:ea typeface="ヒラギノ角ゴ Pro W3" pitchFamily="127" charset="-128"/>
                <a:cs typeface="Arial" pitchFamily="34" charset="0"/>
              </a:rPr>
              <a:t>Electron Configuration and Elemental </a:t>
            </a:r>
            <a:br>
              <a:rPr lang="en-US" sz="2800" dirty="0">
                <a:solidFill>
                  <a:srgbClr val="0070C0"/>
                </a:solidFill>
                <a:ea typeface="ヒラギノ角ゴ Pro W3" pitchFamily="127" charset="-128"/>
                <a:cs typeface="Arial" pitchFamily="34" charset="0"/>
              </a:rPr>
            </a:br>
            <a:r>
              <a:rPr lang="en-US" sz="2800" dirty="0">
                <a:solidFill>
                  <a:srgbClr val="0070C0"/>
                </a:solidFill>
                <a:ea typeface="ヒラギノ角ゴ Pro W3" pitchFamily="127" charset="-128"/>
                <a:cs typeface="Arial" pitchFamily="34" charset="0"/>
              </a:rPr>
              <a:t>Properties: The Metals</a:t>
            </a:r>
          </a:p>
        </p:txBody>
      </p:sp>
      <p:sp>
        <p:nvSpPr>
          <p:cNvPr id="5123" name="Content Placeholder 2"/>
          <p:cNvSpPr>
            <a:spLocks noGrp="1"/>
          </p:cNvSpPr>
          <p:nvPr>
            <p:ph idx="1"/>
          </p:nvPr>
        </p:nvSpPr>
        <p:spPr>
          <a:xfrm>
            <a:off x="342899" y="858080"/>
            <a:ext cx="8801101" cy="3717941"/>
          </a:xfrm>
        </p:spPr>
        <p:txBody>
          <a:bodyPr/>
          <a:lstStyle/>
          <a:p>
            <a:r>
              <a:rPr lang="el-GR" sz="1900" dirty="0">
                <a:solidFill>
                  <a:srgbClr val="000000"/>
                </a:solidFill>
              </a:rPr>
              <a:t>Τα μεταλλικά στοιχεία αποτελούν την πλειονότητα των στοιχείων του περιοδικού πίνακα. </a:t>
            </a:r>
          </a:p>
          <a:p>
            <a:r>
              <a:rPr lang="el-GR" sz="1900" dirty="0">
                <a:solidFill>
                  <a:srgbClr val="000000"/>
                </a:solidFill>
              </a:rPr>
              <a:t>- Αλκαλικά μέταλλα:  Έχουν ένα ηλεκτρόνιο περισσότερο από το προηγούμενο ευγενές αέριο και καταλαμβάνουν την πρώτη στήλη. Στις αντιδράσεις τους, τα αλκαλικά μέταλλα χάνουν ένα ηλεκτρόνιο και η </a:t>
            </a:r>
            <a:r>
              <a:rPr lang="el-GR" sz="1900" dirty="0" err="1">
                <a:solidFill>
                  <a:srgbClr val="000000"/>
                </a:solidFill>
              </a:rPr>
              <a:t>ηλεκτρονιακή</a:t>
            </a:r>
            <a:r>
              <a:rPr lang="el-GR" sz="1900" dirty="0">
                <a:solidFill>
                  <a:srgbClr val="000000"/>
                </a:solidFill>
              </a:rPr>
              <a:t> διαμόρφωση που προκύπτει είναι ίδια με εκείνη ενός ευγενούς αερίου. Σχηματισμός </a:t>
            </a:r>
            <a:r>
              <a:rPr lang="el-GR" sz="1900" dirty="0" err="1">
                <a:solidFill>
                  <a:srgbClr val="000000"/>
                </a:solidFill>
              </a:rPr>
              <a:t>κατιόντος</a:t>
            </a:r>
            <a:r>
              <a:rPr lang="el-GR" sz="1900" dirty="0">
                <a:solidFill>
                  <a:srgbClr val="000000"/>
                </a:solidFill>
              </a:rPr>
              <a:t> με φορτίο 1+ </a:t>
            </a:r>
          </a:p>
          <a:p>
            <a:r>
              <a:rPr lang="el-GR" sz="1900" dirty="0">
                <a:solidFill>
                  <a:srgbClr val="000000"/>
                </a:solidFill>
              </a:rPr>
              <a:t>- Μέταλλα αλκαλικών γαιών: Έχουν δύο ηλεκτρόνια περισσότερα από το προηγούμενο ευγενές αέριο και καταλαμβάνουν τη δεύτερη στήλη. Στις αντιδράσεις τους, τα μέταλλα αλκαλικών γαιών χάνουν δύο ηλεκτρόνια και η </a:t>
            </a:r>
            <a:r>
              <a:rPr lang="el-GR" sz="1900" dirty="0" err="1">
                <a:solidFill>
                  <a:srgbClr val="000000"/>
                </a:solidFill>
              </a:rPr>
              <a:t>προκύπτουσα</a:t>
            </a:r>
            <a:r>
              <a:rPr lang="el-GR" sz="1900" dirty="0">
                <a:solidFill>
                  <a:srgbClr val="000000"/>
                </a:solidFill>
              </a:rPr>
              <a:t> </a:t>
            </a:r>
            <a:r>
              <a:rPr lang="el-GR" sz="1900" dirty="0" err="1">
                <a:solidFill>
                  <a:srgbClr val="000000"/>
                </a:solidFill>
              </a:rPr>
              <a:t>ηλεκτρονιακή</a:t>
            </a:r>
            <a:r>
              <a:rPr lang="el-GR" sz="1900" dirty="0">
                <a:solidFill>
                  <a:srgbClr val="000000"/>
                </a:solidFill>
              </a:rPr>
              <a:t> διαμόρφωση είναι η ίδια με εκείνη ενός ευγενούς αερίου. Σχηματισμός </a:t>
            </a:r>
            <a:r>
              <a:rPr lang="el-GR" sz="1900" dirty="0" err="1">
                <a:solidFill>
                  <a:srgbClr val="000000"/>
                </a:solidFill>
              </a:rPr>
              <a:t>κατιόντος</a:t>
            </a:r>
            <a:r>
              <a:rPr lang="el-GR" sz="1900" dirty="0">
                <a:solidFill>
                  <a:srgbClr val="000000"/>
                </a:solidFill>
              </a:rPr>
              <a:t> με φορτίο 2+ </a:t>
            </a:r>
            <a:endParaRPr lang="en-US" sz="1900" dirty="0">
              <a:solidFill>
                <a:srgbClr val="000000"/>
              </a:solidFill>
            </a:endParaRPr>
          </a:p>
        </p:txBody>
      </p:sp>
    </p:spTree>
    <p:extLst>
      <p:ext uri="{BB962C8B-B14F-4D97-AF65-F5344CB8AC3E}">
        <p14:creationId xmlns:p14="http://schemas.microsoft.com/office/powerpoint/2010/main" val="759770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9144000" cy="954107"/>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sz="2800" dirty="0">
                <a:solidFill>
                  <a:srgbClr val="0070C0"/>
                </a:solidFill>
                <a:ea typeface="ヒラギノ角ゴ Pro W3" pitchFamily="127" charset="-128"/>
                <a:cs typeface="Arial" pitchFamily="34" charset="0"/>
              </a:rPr>
              <a:t>Electron Configuration and Elemental </a:t>
            </a:r>
            <a:br>
              <a:rPr lang="en-US" sz="2800" dirty="0">
                <a:solidFill>
                  <a:srgbClr val="0070C0"/>
                </a:solidFill>
                <a:ea typeface="ヒラギノ角ゴ Pro W3" pitchFamily="127" charset="-128"/>
                <a:cs typeface="Arial" pitchFamily="34" charset="0"/>
              </a:rPr>
            </a:br>
            <a:r>
              <a:rPr lang="en-US" sz="2800" dirty="0">
                <a:solidFill>
                  <a:srgbClr val="0070C0"/>
                </a:solidFill>
                <a:ea typeface="ヒラギノ角ゴ Pro W3" pitchFamily="127" charset="-128"/>
                <a:cs typeface="Arial" pitchFamily="34" charset="0"/>
              </a:rPr>
              <a:t>Properties: The Metals</a:t>
            </a:r>
          </a:p>
        </p:txBody>
      </p:sp>
      <p:sp>
        <p:nvSpPr>
          <p:cNvPr id="5123" name="Content Placeholder 2"/>
          <p:cNvSpPr>
            <a:spLocks noGrp="1"/>
          </p:cNvSpPr>
          <p:nvPr>
            <p:ph idx="1"/>
          </p:nvPr>
        </p:nvSpPr>
        <p:spPr>
          <a:xfrm>
            <a:off x="342899" y="964096"/>
            <a:ext cx="8801101" cy="3933384"/>
          </a:xfrm>
        </p:spPr>
        <p:txBody>
          <a:bodyPr/>
          <a:lstStyle/>
          <a:p>
            <a:r>
              <a:rPr lang="el-GR" sz="2400" dirty="0">
                <a:solidFill>
                  <a:srgbClr val="000000"/>
                </a:solidFill>
              </a:rPr>
              <a:t>Τα μεταλλικά στοιχεία αποτελούν την πλειονότητα των στοιχείων του περιοδικού πίνακα. </a:t>
            </a:r>
          </a:p>
          <a:p>
            <a:r>
              <a:rPr lang="el-GR" sz="2400" dirty="0">
                <a:solidFill>
                  <a:srgbClr val="000000"/>
                </a:solidFill>
              </a:rPr>
              <a:t>- Μέταλλα μετάπτωσης : Βρίσκονται στην περιοχή του τομέα </a:t>
            </a:r>
            <a:r>
              <a:rPr lang="en-US" sz="2400" dirty="0">
                <a:solidFill>
                  <a:srgbClr val="000000"/>
                </a:solidFill>
              </a:rPr>
              <a:t>d</a:t>
            </a:r>
            <a:r>
              <a:rPr lang="el-GR" sz="2400" dirty="0">
                <a:solidFill>
                  <a:srgbClr val="000000"/>
                </a:solidFill>
              </a:rPr>
              <a:t> του περιοδικού πίνακα. Σε χημικές αντιδράσεις, χάνουν ηλεκτρόνιο(α) από τροχιακά s και στη συνέχεια d για να σχηματίσουν </a:t>
            </a:r>
            <a:r>
              <a:rPr lang="el-GR" sz="2400" dirty="0" err="1">
                <a:solidFill>
                  <a:srgbClr val="000000"/>
                </a:solidFill>
              </a:rPr>
              <a:t>κατιόντα</a:t>
            </a:r>
            <a:r>
              <a:rPr lang="el-GR" sz="2400" dirty="0">
                <a:solidFill>
                  <a:srgbClr val="000000"/>
                </a:solidFill>
              </a:rPr>
              <a:t>.</a:t>
            </a:r>
          </a:p>
          <a:p>
            <a:r>
              <a:rPr lang="el-GR" sz="2400" dirty="0">
                <a:solidFill>
                  <a:srgbClr val="000000"/>
                </a:solidFill>
              </a:rPr>
              <a:t> – Μέταλλα του τομέα p: Βρίσκονται στην αριστερή πλευρά των μεταλλοειδών του περιοδικού πίνακα. Σε χημικές αντιδράσεις, θα χάσουν ηλεκτρόνια από τα τροχιακά s και p για να σχηματίσουν </a:t>
            </a:r>
            <a:r>
              <a:rPr lang="el-GR" sz="2400" dirty="0" err="1">
                <a:solidFill>
                  <a:srgbClr val="000000"/>
                </a:solidFill>
              </a:rPr>
              <a:t>κατιόντα</a:t>
            </a:r>
            <a:r>
              <a:rPr lang="el-GR" sz="2400" dirty="0">
                <a:solidFill>
                  <a:srgbClr val="000000"/>
                </a:solidFill>
              </a:rPr>
              <a:t>. </a:t>
            </a:r>
            <a:endParaRPr lang="en-US" sz="2400" dirty="0">
              <a:solidFill>
                <a:srgbClr val="000000"/>
              </a:solidFill>
            </a:endParaRPr>
          </a:p>
        </p:txBody>
      </p:sp>
    </p:spTree>
    <p:extLst>
      <p:ext uri="{BB962C8B-B14F-4D97-AF65-F5344CB8AC3E}">
        <p14:creationId xmlns:p14="http://schemas.microsoft.com/office/powerpoint/2010/main" val="1483753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9144000" cy="569387"/>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sz="3100" dirty="0">
                <a:solidFill>
                  <a:srgbClr val="0070C0"/>
                </a:solidFill>
                <a:ea typeface="ヒラギノ角ゴ Pro W3" pitchFamily="127" charset="-128"/>
                <a:cs typeface="Arial" pitchFamily="34" charset="0"/>
              </a:rPr>
              <a:t>Metallic Behavior and Electron Configuration</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770"/>
          <a:stretch/>
        </p:blipFill>
        <p:spPr>
          <a:xfrm>
            <a:off x="729308" y="763592"/>
            <a:ext cx="7805092" cy="5531192"/>
          </a:xfrm>
          <a:prstGeom prst="rect">
            <a:avLst/>
          </a:prstGeom>
        </p:spPr>
      </p:pic>
    </p:spTree>
    <p:extLst>
      <p:ext uri="{BB962C8B-B14F-4D97-AF65-F5344CB8AC3E}">
        <p14:creationId xmlns:p14="http://schemas.microsoft.com/office/powerpoint/2010/main" val="445604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Behavior and Electron Configuration of Metalloids and Nonmetals</a:t>
            </a:r>
          </a:p>
        </p:txBody>
      </p:sp>
      <p:sp>
        <p:nvSpPr>
          <p:cNvPr id="38915" name="Content Placeholder 2"/>
          <p:cNvSpPr>
            <a:spLocks noGrp="1"/>
          </p:cNvSpPr>
          <p:nvPr>
            <p:ph idx="1"/>
          </p:nvPr>
        </p:nvSpPr>
        <p:spPr>
          <a:xfrm>
            <a:off x="342900" y="1255640"/>
            <a:ext cx="8658225" cy="4493538"/>
          </a:xfrm>
        </p:spPr>
        <p:txBody>
          <a:bodyPr/>
          <a:lstStyle/>
          <a:p>
            <a:pPr marL="0" indent="0">
              <a:buNone/>
            </a:pPr>
            <a:r>
              <a:rPr lang="el-GR" sz="2600" dirty="0">
                <a:solidFill>
                  <a:srgbClr val="000000"/>
                </a:solidFill>
              </a:rPr>
              <a:t>Μεταλλοειδή: Βρίσκονται στην περιοχή του τομέα p του περιοδικού πίνακα μεταξύ των μεταλλικών και των μη μεταλλικών στοιχείων. Κάθονται στα "σκαλοπάτια" της τεθλασμένης διαγώνιας γραμμής που υποδεικνύεται στον περιοδικό πίνακα. Τα µ</a:t>
            </a:r>
            <a:r>
              <a:rPr lang="el-GR" sz="2600" dirty="0" err="1">
                <a:solidFill>
                  <a:srgbClr val="000000"/>
                </a:solidFill>
              </a:rPr>
              <a:t>εταλλοειδή</a:t>
            </a:r>
            <a:r>
              <a:rPr lang="el-GR" sz="2600" dirty="0">
                <a:solidFill>
                  <a:srgbClr val="000000"/>
                </a:solidFill>
              </a:rPr>
              <a:t> στις </a:t>
            </a:r>
            <a:r>
              <a:rPr lang="el-GR" sz="2600" dirty="0" err="1">
                <a:solidFill>
                  <a:srgbClr val="000000"/>
                </a:solidFill>
              </a:rPr>
              <a:t>χηµικές</a:t>
            </a:r>
            <a:r>
              <a:rPr lang="el-GR" sz="2600" dirty="0">
                <a:solidFill>
                  <a:srgbClr val="000000"/>
                </a:solidFill>
              </a:rPr>
              <a:t> αντιδράσεις µ</a:t>
            </a:r>
            <a:r>
              <a:rPr lang="el-GR" sz="2600" dirty="0" err="1">
                <a:solidFill>
                  <a:srgbClr val="000000"/>
                </a:solidFill>
              </a:rPr>
              <a:t>πορούν</a:t>
            </a:r>
            <a:r>
              <a:rPr lang="el-GR" sz="2600" dirty="0">
                <a:solidFill>
                  <a:srgbClr val="000000"/>
                </a:solidFill>
              </a:rPr>
              <a:t> να παρουσιάσουν µ</a:t>
            </a:r>
            <a:r>
              <a:rPr lang="el-GR" sz="2600" dirty="0" err="1">
                <a:solidFill>
                  <a:srgbClr val="000000"/>
                </a:solidFill>
              </a:rPr>
              <a:t>εταλλική</a:t>
            </a:r>
            <a:r>
              <a:rPr lang="el-GR" sz="2600" dirty="0">
                <a:solidFill>
                  <a:srgbClr val="000000"/>
                </a:solidFill>
              </a:rPr>
              <a:t> ή µη µ</a:t>
            </a:r>
            <a:r>
              <a:rPr lang="el-GR" sz="2600" dirty="0" err="1">
                <a:solidFill>
                  <a:srgbClr val="000000"/>
                </a:solidFill>
              </a:rPr>
              <a:t>εταλλική</a:t>
            </a:r>
            <a:r>
              <a:rPr lang="el-GR" sz="2600" dirty="0">
                <a:solidFill>
                  <a:srgbClr val="000000"/>
                </a:solidFill>
              </a:rPr>
              <a:t> </a:t>
            </a:r>
            <a:r>
              <a:rPr lang="el-GR" sz="2600" dirty="0" err="1">
                <a:solidFill>
                  <a:srgbClr val="000000"/>
                </a:solidFill>
              </a:rPr>
              <a:t>συµπεριφορά</a:t>
            </a:r>
            <a:r>
              <a:rPr lang="el-GR" sz="2600" dirty="0">
                <a:solidFill>
                  <a:srgbClr val="000000"/>
                </a:solidFill>
              </a:rPr>
              <a:t>. Τα µ</a:t>
            </a:r>
            <a:r>
              <a:rPr lang="el-GR" sz="2600" dirty="0" err="1">
                <a:solidFill>
                  <a:srgbClr val="000000"/>
                </a:solidFill>
              </a:rPr>
              <a:t>εταλλοειδή</a:t>
            </a:r>
            <a:r>
              <a:rPr lang="el-GR" sz="2600" dirty="0">
                <a:solidFill>
                  <a:srgbClr val="000000"/>
                </a:solidFill>
              </a:rPr>
              <a:t> µ</a:t>
            </a:r>
            <a:r>
              <a:rPr lang="el-GR" sz="2600" dirty="0" err="1">
                <a:solidFill>
                  <a:srgbClr val="000000"/>
                </a:solidFill>
              </a:rPr>
              <a:t>πορούν</a:t>
            </a:r>
            <a:r>
              <a:rPr lang="el-GR" sz="2600" dirty="0">
                <a:solidFill>
                  <a:srgbClr val="000000"/>
                </a:solidFill>
              </a:rPr>
              <a:t> είτε να χάσουν ηλεκτρόνιο(-α) από τα τροχιακά p και στη συνέχεια από τα τροχιακά s για να </a:t>
            </a:r>
            <a:r>
              <a:rPr lang="el-GR" sz="2600" dirty="0" err="1">
                <a:solidFill>
                  <a:srgbClr val="000000"/>
                </a:solidFill>
              </a:rPr>
              <a:t>σχηµατίσουν</a:t>
            </a:r>
            <a:r>
              <a:rPr lang="el-GR" sz="2600" dirty="0">
                <a:solidFill>
                  <a:srgbClr val="000000"/>
                </a:solidFill>
              </a:rPr>
              <a:t> </a:t>
            </a:r>
            <a:r>
              <a:rPr lang="el-GR" sz="2600" dirty="0" err="1">
                <a:solidFill>
                  <a:srgbClr val="000000"/>
                </a:solidFill>
              </a:rPr>
              <a:t>κατιόντα</a:t>
            </a:r>
            <a:r>
              <a:rPr lang="el-GR" sz="2600" dirty="0">
                <a:solidFill>
                  <a:srgbClr val="000000"/>
                </a:solidFill>
              </a:rPr>
              <a:t> είτε να κερδίσουν ηλεκτρόνια στα τροχιακά p για να </a:t>
            </a:r>
            <a:r>
              <a:rPr lang="el-GR" sz="2600" dirty="0" err="1">
                <a:solidFill>
                  <a:srgbClr val="000000"/>
                </a:solidFill>
              </a:rPr>
              <a:t>σχηµατίσουν</a:t>
            </a:r>
            <a:r>
              <a:rPr lang="el-GR" sz="2600" dirty="0">
                <a:solidFill>
                  <a:srgbClr val="000000"/>
                </a:solidFill>
              </a:rPr>
              <a:t> ανιόντα. </a:t>
            </a:r>
            <a:endParaRPr lang="en-US" sz="2600" dirty="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Behavior and Electron Configuration of Metalloids and Nonmetals</a:t>
            </a:r>
          </a:p>
        </p:txBody>
      </p:sp>
      <p:sp>
        <p:nvSpPr>
          <p:cNvPr id="38915" name="Content Placeholder 2"/>
          <p:cNvSpPr>
            <a:spLocks noGrp="1"/>
          </p:cNvSpPr>
          <p:nvPr>
            <p:ph idx="1"/>
          </p:nvPr>
        </p:nvSpPr>
        <p:spPr>
          <a:xfrm>
            <a:off x="442176" y="1543366"/>
            <a:ext cx="8658225" cy="3453253"/>
          </a:xfrm>
        </p:spPr>
        <p:txBody>
          <a:bodyPr/>
          <a:lstStyle/>
          <a:p>
            <a:pPr marL="0" indent="0">
              <a:buNone/>
            </a:pPr>
            <a:r>
              <a:rPr lang="el-GR" sz="2600" dirty="0">
                <a:solidFill>
                  <a:srgbClr val="000000"/>
                </a:solidFill>
              </a:rPr>
              <a:t>Μη μέταλλα: </a:t>
            </a:r>
            <a:endParaRPr lang="en-US" sz="2600" dirty="0">
              <a:solidFill>
                <a:srgbClr val="000000"/>
              </a:solidFill>
            </a:endParaRPr>
          </a:p>
          <a:p>
            <a:pPr marL="0" indent="0">
              <a:buNone/>
            </a:pPr>
            <a:r>
              <a:rPr lang="el-GR" sz="2600" dirty="0">
                <a:solidFill>
                  <a:srgbClr val="000000"/>
                </a:solidFill>
              </a:rPr>
              <a:t>Βρίσκονται στην πάνω δεξιά πλευρά του περιοδικού πίνακα. Περιοχή του τομέα p</a:t>
            </a:r>
          </a:p>
          <a:p>
            <a:pPr marL="0" indent="0">
              <a:buNone/>
            </a:pPr>
            <a:r>
              <a:rPr lang="el-GR" sz="2600" dirty="0">
                <a:solidFill>
                  <a:srgbClr val="000000"/>
                </a:solidFill>
              </a:rPr>
              <a:t> Στις χημικές αντιδράσεις τα μη μεταλλικά στοιχεία θα κερδίσουν ηλεκτρόνια στα τροχιακά p, με αποτέλεσμα τα ιόντα τους να έχουν την ίδια </a:t>
            </a:r>
            <a:r>
              <a:rPr lang="el-GR" sz="2600" dirty="0" err="1">
                <a:solidFill>
                  <a:srgbClr val="000000"/>
                </a:solidFill>
              </a:rPr>
              <a:t>ηλεκτρονιακή</a:t>
            </a:r>
            <a:r>
              <a:rPr lang="el-GR" sz="2600" dirty="0">
                <a:solidFill>
                  <a:srgbClr val="000000"/>
                </a:solidFill>
              </a:rPr>
              <a:t> διαμόρφωση με ένα ευγενές αέριο στο τέλος της περιόδου (σειράς) τους. Τα μη μεταλλικά στοιχεία σχηματίζουν ανιόντα. </a:t>
            </a:r>
            <a:endParaRPr lang="en-US" sz="2600" dirty="0">
              <a:solidFill>
                <a:srgbClr val="000000"/>
              </a:solidFill>
            </a:endParaRPr>
          </a:p>
        </p:txBody>
      </p:sp>
    </p:spTree>
    <p:extLst>
      <p:ext uri="{BB962C8B-B14F-4D97-AF65-F5344CB8AC3E}">
        <p14:creationId xmlns:p14="http://schemas.microsoft.com/office/powerpoint/2010/main" val="2908991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Finding Elemental Patterns: The Periodic Law and the Periodic Table</a:t>
            </a:r>
          </a:p>
        </p:txBody>
      </p:sp>
      <p:sp>
        <p:nvSpPr>
          <p:cNvPr id="5123" name="Content Placeholder 2"/>
          <p:cNvSpPr>
            <a:spLocks noGrp="1"/>
          </p:cNvSpPr>
          <p:nvPr>
            <p:ph idx="1"/>
          </p:nvPr>
        </p:nvSpPr>
        <p:spPr>
          <a:xfrm>
            <a:off x="342900" y="1371600"/>
            <a:ext cx="8458200" cy="4130361"/>
          </a:xfrm>
        </p:spPr>
        <p:txBody>
          <a:bodyPr/>
          <a:lstStyle/>
          <a:p>
            <a:r>
              <a:rPr lang="el-GR" dirty="0">
                <a:ea typeface="ヒラギノ角ゴ Pro W3" pitchFamily="127" charset="-128"/>
              </a:rPr>
              <a:t>Κατά τη διάρκεια του δέκατου ένατου αιώνα οι επιστήμονες άρχισαν να παρατηρούν ότι ορισμένες ομάδες στοιχείων είχαν παρόμοιες ιδιότητες.</a:t>
            </a:r>
          </a:p>
          <a:p>
            <a:r>
              <a:rPr lang="el-GR" dirty="0">
                <a:ea typeface="ヒラギノ角ゴ Pro W3" pitchFamily="127" charset="-128"/>
              </a:rPr>
              <a:t>Παρατηρήθηκαν επαναλαμβανόμενα μοτίβα στις φυσικές και χημικές ιδιότητες όταν τα στοιχεία τοποθετήθηκαν κατά σειρά αυξανόμενης μάζας.</a:t>
            </a:r>
            <a:endParaRPr lang="en-US" dirty="0">
              <a:ea typeface="ヒラギノ角ゴ Pro W3" pitchFamily="127"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Electron Configuration and Elemental Properties</a:t>
            </a:r>
          </a:p>
        </p:txBody>
      </p:sp>
      <p:sp>
        <p:nvSpPr>
          <p:cNvPr id="5123" name="Content Placeholder 2"/>
          <p:cNvSpPr>
            <a:spLocks noGrp="1"/>
          </p:cNvSpPr>
          <p:nvPr>
            <p:ph idx="1"/>
          </p:nvPr>
        </p:nvSpPr>
        <p:spPr>
          <a:xfrm>
            <a:off x="342900" y="1295396"/>
            <a:ext cx="6667500" cy="4598182"/>
          </a:xfrm>
        </p:spPr>
        <p:txBody>
          <a:bodyPr/>
          <a:lstStyle/>
          <a:p>
            <a:pPr marL="0" indent="0">
              <a:buNone/>
            </a:pPr>
            <a:r>
              <a:rPr lang="el-GR" sz="2400" dirty="0">
                <a:solidFill>
                  <a:srgbClr val="000000"/>
                </a:solidFill>
              </a:rPr>
              <a:t>Αλογόνα: Είναι μη μέταλλα. Έχουν ένα ηλεκτρόνιο λιγότερο από το επόμενο ευγενές αέριο. Στις αντιδράσεις τους με τα μέταλλα, τα αλογόνα τείνουν να κερδίζουν ένα ηλεκτρόνιο και να αποκτούν την </a:t>
            </a:r>
            <a:r>
              <a:rPr lang="el-GR" sz="2400" dirty="0" err="1">
                <a:solidFill>
                  <a:srgbClr val="000000"/>
                </a:solidFill>
              </a:rPr>
              <a:t>ηλεκτρονιακή</a:t>
            </a:r>
            <a:r>
              <a:rPr lang="el-GR" sz="2400" dirty="0">
                <a:solidFill>
                  <a:srgbClr val="000000"/>
                </a:solidFill>
              </a:rPr>
              <a:t> διαμόρφωση του επόμενου ευγενούς αερίου, σχηματίζοντας ένα ανιόν με φορτίο 1-. </a:t>
            </a:r>
            <a:endParaRPr lang="en-US" sz="2400" dirty="0">
              <a:solidFill>
                <a:srgbClr val="000000"/>
              </a:solidFill>
            </a:endParaRPr>
          </a:p>
          <a:p>
            <a:pPr marL="0" indent="0">
              <a:buNone/>
            </a:pPr>
            <a:r>
              <a:rPr lang="el-GR" sz="2400" dirty="0">
                <a:solidFill>
                  <a:srgbClr val="000000"/>
                </a:solidFill>
              </a:rPr>
              <a:t>Στις αντιδράσεις τους με μη μέταλλα, τείνουν να μοιράζονται ηλεκτρόνια με το άλλο μη μέταλλο, έτσι ώστε το καθένα να αποκτά την </a:t>
            </a:r>
            <a:r>
              <a:rPr lang="el-GR" sz="2400" dirty="0" err="1">
                <a:solidFill>
                  <a:srgbClr val="000000"/>
                </a:solidFill>
              </a:rPr>
              <a:t>ηλεκτρονιακή</a:t>
            </a:r>
            <a:r>
              <a:rPr lang="el-GR" sz="2400" dirty="0">
                <a:solidFill>
                  <a:srgbClr val="000000"/>
                </a:solidFill>
              </a:rPr>
              <a:t> διαμόρφωση ενός ευγενούς αερίου. </a:t>
            </a:r>
            <a:endParaRPr lang="en-US" sz="2400" dirty="0">
              <a:solidFill>
                <a:srgbClr val="0000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556"/>
          <a:stretch/>
        </p:blipFill>
        <p:spPr>
          <a:xfrm>
            <a:off x="7349728" y="1371277"/>
            <a:ext cx="1419343" cy="4572000"/>
          </a:xfrm>
          <a:prstGeom prst="rect">
            <a:avLst/>
          </a:prstGeom>
        </p:spPr>
      </p:pic>
    </p:spTree>
    <p:extLst>
      <p:ext uri="{BB962C8B-B14F-4D97-AF65-F5344CB8AC3E}">
        <p14:creationId xmlns:p14="http://schemas.microsoft.com/office/powerpoint/2010/main" val="4042645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144000" cy="57943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Electron Configuration and Ion Formation</a:t>
            </a:r>
          </a:p>
        </p:txBody>
      </p:sp>
      <p:sp>
        <p:nvSpPr>
          <p:cNvPr id="5123" name="Content Placeholder 2"/>
          <p:cNvSpPr>
            <a:spLocks noGrp="1"/>
          </p:cNvSpPr>
          <p:nvPr>
            <p:ph idx="1"/>
          </p:nvPr>
        </p:nvSpPr>
        <p:spPr>
          <a:xfrm>
            <a:off x="342900" y="619543"/>
            <a:ext cx="8658225" cy="5373779"/>
          </a:xfrm>
        </p:spPr>
        <p:txBody>
          <a:bodyPr/>
          <a:lstStyle/>
          <a:p>
            <a:r>
              <a:rPr lang="el-GR" sz="2200" dirty="0">
                <a:solidFill>
                  <a:srgbClr val="000000"/>
                </a:solidFill>
              </a:rPr>
              <a:t>Ο σχηματισμός ιόντων μπορεί να προβλεφθεί από τη θέση ενός στοιχείου στον περιοδικό πίνακα. Αυτά τα άτομα σχηματίζουν ιόντα που θα έχουν ως αποτέλεσμα μια διαμόρφωση ηλεκτρονίων που είναι ίδια με εκείνη του πλησιέστερου ευγενούς αερίου.</a:t>
            </a:r>
            <a:endParaRPr lang="en-US" sz="2200" dirty="0">
              <a:solidFill>
                <a:srgbClr val="000000"/>
              </a:solidFill>
            </a:endParaRPr>
          </a:p>
          <a:p>
            <a:r>
              <a:rPr lang="el-GR" sz="2200" dirty="0">
                <a:solidFill>
                  <a:srgbClr val="000000"/>
                </a:solidFill>
              </a:rPr>
              <a:t>Τα μέταλλα σχηματίζουν </a:t>
            </a:r>
            <a:r>
              <a:rPr lang="el-GR" sz="2200" dirty="0" err="1">
                <a:solidFill>
                  <a:srgbClr val="000000"/>
                </a:solidFill>
              </a:rPr>
              <a:t>κατιόντα</a:t>
            </a:r>
            <a:r>
              <a:rPr lang="el-GR" sz="2200" dirty="0">
                <a:solidFill>
                  <a:srgbClr val="000000"/>
                </a:solidFill>
              </a:rPr>
              <a:t> (θετικά φορτισμένα άτομα). Τα αλκαλικά μέταλλα (ομάδα 1Α) σχηματίζουν μόνο </a:t>
            </a:r>
            <a:r>
              <a:rPr lang="el-GR" sz="2200" dirty="0" err="1">
                <a:solidFill>
                  <a:srgbClr val="000000"/>
                </a:solidFill>
              </a:rPr>
              <a:t>κατιόντα</a:t>
            </a:r>
            <a:r>
              <a:rPr lang="el-GR" sz="2200" dirty="0">
                <a:solidFill>
                  <a:srgbClr val="000000"/>
                </a:solidFill>
              </a:rPr>
              <a:t> 1+. Τα μέταλλα αλκαλικών γαιών (ομάδα 2Α) σχηματίζουν μόνο </a:t>
            </a:r>
            <a:r>
              <a:rPr lang="el-GR" sz="2200" dirty="0" err="1">
                <a:solidFill>
                  <a:srgbClr val="000000"/>
                </a:solidFill>
              </a:rPr>
              <a:t>κατιόντα</a:t>
            </a:r>
            <a:r>
              <a:rPr lang="el-GR" sz="2200" dirty="0">
                <a:solidFill>
                  <a:srgbClr val="000000"/>
                </a:solidFill>
              </a:rPr>
              <a:t> 2+. </a:t>
            </a:r>
            <a:endParaRPr lang="en-US" sz="2200" dirty="0">
              <a:solidFill>
                <a:srgbClr val="000000"/>
              </a:solidFill>
            </a:endParaRPr>
          </a:p>
          <a:p>
            <a:r>
              <a:rPr lang="el-GR" sz="2200" dirty="0">
                <a:solidFill>
                  <a:srgbClr val="000000"/>
                </a:solidFill>
              </a:rPr>
              <a:t>Τα μέταλλα μετάπτωσης, και τα μέταλλα του τομέα p σχηματίζουν ποικιλία φορτισμένων </a:t>
            </a:r>
            <a:r>
              <a:rPr lang="el-GR" sz="2200" dirty="0" err="1">
                <a:solidFill>
                  <a:srgbClr val="000000"/>
                </a:solidFill>
              </a:rPr>
              <a:t>κατιόντων</a:t>
            </a:r>
            <a:r>
              <a:rPr lang="el-GR" sz="2200" dirty="0">
                <a:solidFill>
                  <a:srgbClr val="000000"/>
                </a:solidFill>
              </a:rPr>
              <a:t>. </a:t>
            </a:r>
            <a:endParaRPr lang="en-US" sz="2200" dirty="0">
              <a:solidFill>
                <a:srgbClr val="000000"/>
              </a:solidFill>
            </a:endParaRPr>
          </a:p>
          <a:p>
            <a:r>
              <a:rPr lang="el-GR" sz="2200" dirty="0">
                <a:solidFill>
                  <a:srgbClr val="000000"/>
                </a:solidFill>
              </a:rPr>
              <a:t>Τα μη μέταλλα σχηματίζουν ανιόντα (αρνητικά φορτισμένα άτομα). Τα αλογόνα (ομάδα 7Α) συνήθως κερδίζουν ένα ηλεκτρόνιο για να σχηματίσουν ανιόντα 1-. Άλλα μη μέταλλα μπορούν να σχηματίσουν ποικιλία φορτισμένων ανιόντων. </a:t>
            </a:r>
            <a:endParaRPr lang="en-US" sz="2200" dirty="0">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9144000" cy="52322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sz="2800" dirty="0">
                <a:solidFill>
                  <a:srgbClr val="0070C0"/>
                </a:solidFill>
                <a:ea typeface="ヒラギノ角ゴ Pro W3" pitchFamily="127" charset="-128"/>
                <a:cs typeface="Arial" pitchFamily="34" charset="0"/>
              </a:rPr>
              <a:t>Electron Configuration and Ion Formation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794344"/>
            <a:ext cx="8382000" cy="3108960"/>
          </a:xfrm>
          <a:prstGeom prst="rect">
            <a:avLst/>
          </a:prstGeom>
        </p:spPr>
      </p:pic>
    </p:spTree>
    <p:extLst>
      <p:ext uri="{BB962C8B-B14F-4D97-AF65-F5344CB8AC3E}">
        <p14:creationId xmlns:p14="http://schemas.microsoft.com/office/powerpoint/2010/main" val="4117266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9144000" cy="57943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Problem Solving: Predicting Ionic Charge</a:t>
            </a:r>
          </a:p>
        </p:txBody>
      </p:sp>
      <p:sp>
        <p:nvSpPr>
          <p:cNvPr id="6" name="Line 2"/>
          <p:cNvSpPr>
            <a:spLocks noChangeShapeType="1"/>
          </p:cNvSpPr>
          <p:nvPr/>
        </p:nvSpPr>
        <p:spPr bwMode="auto">
          <a:xfrm>
            <a:off x="315913" y="1772541"/>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Rectangle 3"/>
          <p:cNvSpPr>
            <a:spLocks noChangeArrowheads="1"/>
          </p:cNvSpPr>
          <p:nvPr/>
        </p:nvSpPr>
        <p:spPr bwMode="auto">
          <a:xfrm>
            <a:off x="319088" y="877191"/>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3.5</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Predicting the Charge of Ions</a:t>
            </a:r>
          </a:p>
        </p:txBody>
      </p:sp>
      <p:sp>
        <p:nvSpPr>
          <p:cNvPr id="8" name="Text Box 5"/>
          <p:cNvSpPr txBox="1">
            <a:spLocks noChangeArrowheads="1"/>
          </p:cNvSpPr>
          <p:nvPr/>
        </p:nvSpPr>
        <p:spPr bwMode="auto">
          <a:xfrm>
            <a:off x="320675" y="1780477"/>
            <a:ext cx="8331200" cy="224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b="1" dirty="0">
                <a:solidFill>
                  <a:srgbClr val="0094C8"/>
                </a:solidFill>
                <a:latin typeface="Arial" charset="0"/>
                <a:ea typeface="ＭＳ Ｐゴシック" charset="0"/>
                <a:cs typeface="ＭＳ Ｐゴシック" charset="0"/>
              </a:rPr>
              <a:t>Solution</a:t>
            </a:r>
            <a:endParaRPr lang="en-US" dirty="0">
              <a:solidFill>
                <a:srgbClr val="0094C8"/>
              </a:solidFill>
              <a:latin typeface="Arial" charset="0"/>
              <a:ea typeface="ＭＳ Ｐゴシック" charset="0"/>
              <a:cs typeface="ＭＳ Ｐゴシック" charset="0"/>
            </a:endParaRPr>
          </a:p>
          <a:p>
            <a:pPr marL="231775" indent="-231775"/>
            <a:r>
              <a:rPr lang="en-US" sz="1400" b="1" dirty="0"/>
              <a:t>a.	</a:t>
            </a:r>
            <a:r>
              <a:rPr lang="en-US" sz="1400" dirty="0"/>
              <a:t>Aluminum is a main-group metal and tends to lose electrons to form a cation with the same electron configuration as the nearest noble gas. The electron configuration of aluminum is 1</a:t>
            </a:r>
            <a:r>
              <a:rPr lang="en-US" sz="1400" i="1" dirty="0"/>
              <a:t>s</a:t>
            </a:r>
            <a:r>
              <a:rPr lang="en-US" sz="1400" baseline="30000" dirty="0"/>
              <a:t>2</a:t>
            </a:r>
            <a:r>
              <a:rPr lang="en-US" sz="1400" dirty="0"/>
              <a:t> 2</a:t>
            </a:r>
            <a:r>
              <a:rPr lang="en-US" sz="1400" i="1" dirty="0"/>
              <a:t>s</a:t>
            </a:r>
            <a:r>
              <a:rPr lang="en-US" sz="1400" baseline="30000" dirty="0"/>
              <a:t>2</a:t>
            </a:r>
            <a:r>
              <a:rPr lang="en-US" sz="1400" dirty="0"/>
              <a:t> 2</a:t>
            </a:r>
            <a:r>
              <a:rPr lang="en-US" sz="1400" i="1" dirty="0"/>
              <a:t>p</a:t>
            </a:r>
            <a:r>
              <a:rPr lang="en-US" sz="1400" baseline="30000" dirty="0"/>
              <a:t>6</a:t>
            </a:r>
            <a:r>
              <a:rPr lang="en-US" sz="1400" dirty="0"/>
              <a:t> 3s</a:t>
            </a:r>
            <a:r>
              <a:rPr lang="en-US" sz="1400" baseline="30000" dirty="0"/>
              <a:t>2</a:t>
            </a:r>
            <a:r>
              <a:rPr lang="en-US" sz="1400" dirty="0"/>
              <a:t> 3</a:t>
            </a:r>
            <a:r>
              <a:rPr lang="en-US" sz="1400" i="1" dirty="0"/>
              <a:t>p</a:t>
            </a:r>
            <a:r>
              <a:rPr lang="en-US" sz="1400" baseline="30000" dirty="0"/>
              <a:t>1</a:t>
            </a:r>
            <a:r>
              <a:rPr lang="en-US" sz="1400" dirty="0"/>
              <a:t>. The nearest noble gas is neon, which has an electron configuration of 1</a:t>
            </a:r>
            <a:r>
              <a:rPr lang="en-US" sz="1400" i="1" dirty="0"/>
              <a:t>s</a:t>
            </a:r>
            <a:r>
              <a:rPr lang="en-US" sz="1400" baseline="30000" dirty="0"/>
              <a:t>2</a:t>
            </a:r>
            <a:r>
              <a:rPr lang="en-US" sz="1400" dirty="0"/>
              <a:t> 2s</a:t>
            </a:r>
            <a:r>
              <a:rPr lang="en-US" sz="1400" baseline="30000" dirty="0"/>
              <a:t>2</a:t>
            </a:r>
            <a:r>
              <a:rPr lang="en-US" sz="1400" dirty="0"/>
              <a:t> 2</a:t>
            </a:r>
            <a:r>
              <a:rPr lang="en-US" sz="1400" i="1" dirty="0"/>
              <a:t>p</a:t>
            </a:r>
            <a:r>
              <a:rPr lang="en-US" sz="1400" baseline="30000" dirty="0"/>
              <a:t>6</a:t>
            </a:r>
            <a:r>
              <a:rPr lang="en-US" sz="1400" dirty="0"/>
              <a:t>. Therefore, aluminum loses three electrons to form the cation Al</a:t>
            </a:r>
            <a:r>
              <a:rPr lang="en-US" sz="1400" baseline="30000" dirty="0"/>
              <a:t>3+</a:t>
            </a:r>
            <a:r>
              <a:rPr lang="en-US" sz="1400" dirty="0"/>
              <a:t>.</a:t>
            </a:r>
          </a:p>
          <a:p>
            <a:endParaRPr lang="en-US" sz="1400" dirty="0"/>
          </a:p>
          <a:p>
            <a:pPr marL="231775" indent="-231775"/>
            <a:r>
              <a:rPr lang="en-US" sz="1400" b="1" dirty="0"/>
              <a:t>b. 	</a:t>
            </a:r>
            <a:r>
              <a:rPr lang="en-US" sz="1400" dirty="0"/>
              <a:t>Sulfur is a nonmetal and tends to gain electrons to form an anion with the same electron configuration as the nearest noble gas. The electron configuration of sulfur is 1</a:t>
            </a:r>
            <a:r>
              <a:rPr lang="en-US" sz="1400" i="1" dirty="0"/>
              <a:t>s</a:t>
            </a:r>
            <a:r>
              <a:rPr lang="en-US" sz="1400" baseline="30000" dirty="0"/>
              <a:t>2</a:t>
            </a:r>
            <a:r>
              <a:rPr lang="en-US" sz="1400" dirty="0"/>
              <a:t> 2</a:t>
            </a:r>
            <a:r>
              <a:rPr lang="en-US" sz="1400" i="1" dirty="0"/>
              <a:t>s</a:t>
            </a:r>
            <a:r>
              <a:rPr lang="en-US" sz="1400" baseline="30000" dirty="0"/>
              <a:t>2</a:t>
            </a:r>
            <a:r>
              <a:rPr lang="en-US" sz="1400" dirty="0"/>
              <a:t> 2</a:t>
            </a:r>
            <a:r>
              <a:rPr lang="en-US" sz="1400" i="1" dirty="0"/>
              <a:t>p</a:t>
            </a:r>
            <a:r>
              <a:rPr lang="en-US" sz="1400" baseline="30000" dirty="0"/>
              <a:t>6</a:t>
            </a:r>
            <a:r>
              <a:rPr lang="en-US" sz="1400" dirty="0"/>
              <a:t> 3</a:t>
            </a:r>
            <a:r>
              <a:rPr lang="en-US" sz="1400" i="1" dirty="0"/>
              <a:t>s</a:t>
            </a:r>
            <a:r>
              <a:rPr lang="en-US" sz="1400" baseline="30000" dirty="0"/>
              <a:t>2</a:t>
            </a:r>
            <a:r>
              <a:rPr lang="en-US" sz="1400" dirty="0"/>
              <a:t> 3</a:t>
            </a:r>
            <a:r>
              <a:rPr lang="en-US" sz="1400" i="1" dirty="0"/>
              <a:t>p</a:t>
            </a:r>
            <a:r>
              <a:rPr lang="en-US" sz="1400" baseline="30000" dirty="0"/>
              <a:t>4</a:t>
            </a:r>
            <a:r>
              <a:rPr lang="en-US" sz="1400" dirty="0"/>
              <a:t>. The nearest noble gas is argon, which has an electron configuration of 1</a:t>
            </a:r>
            <a:r>
              <a:rPr lang="en-US" sz="1400" i="1" dirty="0"/>
              <a:t>s</a:t>
            </a:r>
            <a:r>
              <a:rPr lang="en-US" sz="1400" baseline="30000" dirty="0"/>
              <a:t>2</a:t>
            </a:r>
            <a:r>
              <a:rPr lang="en-US" sz="1400" dirty="0"/>
              <a:t>2s</a:t>
            </a:r>
            <a:r>
              <a:rPr lang="en-US" sz="1400" baseline="30000" dirty="0"/>
              <a:t>2</a:t>
            </a:r>
            <a:r>
              <a:rPr lang="en-US" sz="1400" dirty="0"/>
              <a:t> 2</a:t>
            </a:r>
            <a:r>
              <a:rPr lang="en-US" sz="1400" i="1" dirty="0"/>
              <a:t>p</a:t>
            </a:r>
            <a:r>
              <a:rPr lang="en-US" sz="1400" baseline="30000" dirty="0"/>
              <a:t>6</a:t>
            </a:r>
            <a:r>
              <a:rPr lang="en-US" sz="1400" dirty="0"/>
              <a:t> 3</a:t>
            </a:r>
            <a:r>
              <a:rPr lang="en-US" sz="1400" i="1" dirty="0"/>
              <a:t>s</a:t>
            </a:r>
            <a:r>
              <a:rPr lang="en-US" sz="1400" baseline="30000" dirty="0"/>
              <a:t>2</a:t>
            </a:r>
            <a:r>
              <a:rPr lang="en-US" sz="1400" dirty="0"/>
              <a:t> 3</a:t>
            </a:r>
            <a:r>
              <a:rPr lang="en-US" sz="1400" i="1" dirty="0"/>
              <a:t>p</a:t>
            </a:r>
            <a:r>
              <a:rPr lang="en-US" sz="1400" baseline="30000" dirty="0"/>
              <a:t>6</a:t>
            </a:r>
            <a:r>
              <a:rPr lang="en-US" sz="1400" dirty="0"/>
              <a:t>. Therefore, sulfur gains two electrons to form the anion S</a:t>
            </a:r>
            <a:r>
              <a:rPr lang="en-US" sz="1400" baseline="30000" dirty="0"/>
              <a:t>2−</a:t>
            </a:r>
            <a:r>
              <a:rPr lang="en-US" sz="1400" dirty="0"/>
              <a:t>.</a:t>
            </a:r>
          </a:p>
          <a:p>
            <a:pPr marL="231775" indent="-231775"/>
            <a:endParaRPr lang="en-US" sz="1400" dirty="0"/>
          </a:p>
          <a:p>
            <a:pPr>
              <a:defRPr/>
            </a:pPr>
            <a:r>
              <a:rPr lang="en-US" b="1" dirty="0">
                <a:solidFill>
                  <a:srgbClr val="0094C8"/>
                </a:solidFill>
                <a:latin typeface="Arial" pitchFamily="34" charset="0"/>
              </a:rPr>
              <a:t>For Practice 3.5</a:t>
            </a:r>
          </a:p>
          <a:p>
            <a:pPr>
              <a:defRPr/>
            </a:pPr>
            <a:r>
              <a:rPr lang="en-US" sz="1400" dirty="0"/>
              <a:t>Predict the charges of the monoatomic ions formed by each main-group element.</a:t>
            </a:r>
          </a:p>
          <a:p>
            <a:pPr>
              <a:defRPr/>
            </a:pPr>
            <a:r>
              <a:rPr lang="en-US" sz="1400" b="1" dirty="0"/>
              <a:t>a. </a:t>
            </a:r>
            <a:r>
              <a:rPr lang="en-US" sz="1400" dirty="0"/>
              <a:t> N</a:t>
            </a:r>
            <a:r>
              <a:rPr lang="en-US" sz="1400" baseline="-25000" dirty="0"/>
              <a:t>	</a:t>
            </a:r>
            <a:r>
              <a:rPr lang="en-US" sz="1400" b="1" dirty="0"/>
              <a:t>b.</a:t>
            </a:r>
            <a:r>
              <a:rPr lang="en-US" sz="1400" dirty="0"/>
              <a:t>  </a:t>
            </a:r>
            <a:r>
              <a:rPr lang="en-US" sz="1400" dirty="0" err="1"/>
              <a:t>Rb</a:t>
            </a:r>
            <a:endParaRPr lang="en-US" sz="1400" dirty="0"/>
          </a:p>
        </p:txBody>
      </p:sp>
      <p:sp>
        <p:nvSpPr>
          <p:cNvPr id="9" name="Line 7"/>
          <p:cNvSpPr>
            <a:spLocks noChangeShapeType="1"/>
          </p:cNvSpPr>
          <p:nvPr/>
        </p:nvSpPr>
        <p:spPr bwMode="auto">
          <a:xfrm>
            <a:off x="304800" y="802578"/>
            <a:ext cx="0" cy="425893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0" name="Text Box 8"/>
          <p:cNvSpPr txBox="1">
            <a:spLocks noChangeArrowheads="1"/>
          </p:cNvSpPr>
          <p:nvPr/>
        </p:nvSpPr>
        <p:spPr bwMode="auto">
          <a:xfrm>
            <a:off x="323850" y="1221678"/>
            <a:ext cx="8458200" cy="55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Predict the charges of the monoatomic (single atom) ions formed by each main-group element.</a:t>
            </a:r>
          </a:p>
          <a:p>
            <a:pPr>
              <a:defRPr/>
            </a:pPr>
            <a:r>
              <a:rPr lang="en-US" sz="1400" b="1" dirty="0"/>
              <a:t>a.</a:t>
            </a:r>
            <a:r>
              <a:rPr lang="en-US" sz="1400" dirty="0"/>
              <a:t>  Al</a:t>
            </a:r>
            <a:r>
              <a:rPr lang="en-US" sz="1400" baseline="-25000" dirty="0"/>
              <a:t>	</a:t>
            </a:r>
            <a:r>
              <a:rPr lang="en-US" sz="1400" b="1" dirty="0"/>
              <a:t>b.</a:t>
            </a:r>
            <a:r>
              <a:rPr lang="en-US" sz="1400" dirty="0"/>
              <a:t>  S</a:t>
            </a:r>
          </a:p>
        </p:txBody>
      </p:sp>
      <p:sp>
        <p:nvSpPr>
          <p:cNvPr id="11" name="Line 10"/>
          <p:cNvSpPr>
            <a:spLocks noChangeShapeType="1"/>
          </p:cNvSpPr>
          <p:nvPr/>
        </p:nvSpPr>
        <p:spPr bwMode="auto">
          <a:xfrm>
            <a:off x="296863" y="506151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2" name="Line 9"/>
          <p:cNvSpPr>
            <a:spLocks noChangeShapeType="1"/>
          </p:cNvSpPr>
          <p:nvPr/>
        </p:nvSpPr>
        <p:spPr bwMode="auto">
          <a:xfrm>
            <a:off x="304800" y="821628"/>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55399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sz="3000" dirty="0">
                <a:solidFill>
                  <a:srgbClr val="0070C0"/>
                </a:solidFill>
                <a:ea typeface="ヒラギノ角ゴ Pro W3" pitchFamily="127" charset="-128"/>
                <a:cs typeface="Arial" pitchFamily="34" charset="0"/>
              </a:rPr>
              <a:t>Effective Nuclear Charge and Periodic Trends</a:t>
            </a:r>
          </a:p>
        </p:txBody>
      </p:sp>
      <p:sp>
        <p:nvSpPr>
          <p:cNvPr id="5123" name="Content Placeholder 2"/>
          <p:cNvSpPr>
            <a:spLocks noGrp="1"/>
          </p:cNvSpPr>
          <p:nvPr>
            <p:ph idx="1"/>
          </p:nvPr>
        </p:nvSpPr>
        <p:spPr>
          <a:xfrm>
            <a:off x="342900" y="619544"/>
            <a:ext cx="8801100" cy="5201424"/>
          </a:xfrm>
        </p:spPr>
        <p:txBody>
          <a:bodyPr/>
          <a:lstStyle/>
          <a:p>
            <a:r>
              <a:rPr lang="el-GR" sz="2000" dirty="0">
                <a:solidFill>
                  <a:srgbClr val="000000"/>
                </a:solidFill>
              </a:rPr>
              <a:t>Το αποτελεσματικό πυρηνικό φορτίο είναι ένα καθαρό θετικό φορτίο που έλκει ένα συγκεκριμένο ηλεκτρόνιο. Τα ηλεκτρόνια του πυρήνα προστατεύουν αποτελεσματικά τα ηλεκτρόνια στην εξώτατη κύρια ενεργειακή στάθμη από το πυρηνικό φορτίο. Τα εξωτερικά ηλεκτρόνια στο κέλυφος σθένους δεν προστατεύουν αποτελεσματικά το ένα το άλλο από το πυρηνικό φορτίο. </a:t>
            </a:r>
            <a:endParaRPr lang="en-US" sz="2000" dirty="0">
              <a:solidFill>
                <a:srgbClr val="000000"/>
              </a:solidFill>
            </a:endParaRPr>
          </a:p>
          <a:p>
            <a:r>
              <a:rPr lang="el-GR" sz="2000" dirty="0">
                <a:solidFill>
                  <a:srgbClr val="000000"/>
                </a:solidFill>
              </a:rPr>
              <a:t>Περιοδική τάση: ΑΥΞΑΝΕΤΑΙ καθώς διανύουμε μια περίοδο και ΜΕΙΩΝΕΤΑΙ καθώς κατεβαίνουμε προς τα κάτω σε μια στήλη. Τα ηλεκτρόνια στην ίδια ενεργειακή στάθμη συμβάλλουν στη θωράκιση, αλλά επειδή η συμβολή τους είναι τόσο μικρή, δεν αποτελούν μέρος του υπολογισμού.</a:t>
            </a:r>
            <a:endParaRPr lang="en-US" sz="2000" dirty="0">
              <a:solidFill>
                <a:srgbClr val="000000"/>
              </a:solidFill>
            </a:endParaRPr>
          </a:p>
          <a:p>
            <a:r>
              <a:rPr lang="el-GR" sz="2000" dirty="0">
                <a:solidFill>
                  <a:srgbClr val="000000"/>
                </a:solidFill>
              </a:rPr>
              <a:t>Για παράδειγμα: Τα ηλεκτρόνια σε τροχιακά s είναι καλύτεροι </a:t>
            </a:r>
            <a:r>
              <a:rPr lang="el-GR" sz="2000" dirty="0" err="1">
                <a:solidFill>
                  <a:srgbClr val="000000"/>
                </a:solidFill>
              </a:rPr>
              <a:t>θωρακιστές</a:t>
            </a:r>
            <a:r>
              <a:rPr lang="el-GR" sz="2000" dirty="0">
                <a:solidFill>
                  <a:srgbClr val="000000"/>
                </a:solidFill>
              </a:rPr>
              <a:t> από τα ηλεκτρόνια σε τροχιακά p.</a:t>
            </a:r>
            <a:endParaRPr lang="en-US" sz="2000" dirty="0">
              <a:solidFill>
                <a:srgbClr val="000000"/>
              </a:solidFill>
            </a:endParaRPr>
          </a:p>
          <a:p>
            <a:r>
              <a:rPr lang="el-GR" sz="2000" dirty="0">
                <a:solidFill>
                  <a:srgbClr val="000000"/>
                </a:solidFill>
              </a:rPr>
              <a:t>s &gt; p &gt; d &gt; f Καθώς διασχίζετε μια περίοδο προσθέτετε ηλεκτρόνια στο ίδιο ενεργειακό επίπεδο αλλά σε διαφορετικά τροχιακά, των οποίων η ικανότητα θωράκισης μειώνεται. </a:t>
            </a:r>
            <a:endParaRPr lang="en-US" sz="2000" dirty="0">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9144000" cy="55399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sz="3000" dirty="0">
                <a:solidFill>
                  <a:srgbClr val="0070C0"/>
                </a:solidFill>
                <a:ea typeface="ヒラギノ角ゴ Pro W3" pitchFamily="127" charset="-128"/>
                <a:cs typeface="Arial" pitchFamily="34" charset="0"/>
              </a:rPr>
              <a:t>Effective Nuclear Charge and Periodic Trends</a:t>
            </a:r>
          </a:p>
        </p:txBody>
      </p:sp>
      <p:sp>
        <p:nvSpPr>
          <p:cNvPr id="5123" name="Content Placeholder 2"/>
          <p:cNvSpPr>
            <a:spLocks noGrp="1"/>
          </p:cNvSpPr>
          <p:nvPr>
            <p:ph idx="1"/>
          </p:nvPr>
        </p:nvSpPr>
        <p:spPr>
          <a:xfrm>
            <a:off x="342900" y="580203"/>
            <a:ext cx="8658225" cy="3194721"/>
          </a:xfrm>
        </p:spPr>
        <p:txBody>
          <a:bodyPr/>
          <a:lstStyle/>
          <a:p>
            <a:pPr marL="344488" indent="0">
              <a:buNone/>
              <a:tabLst>
                <a:tab pos="2743200" algn="l"/>
              </a:tabLst>
            </a:pPr>
            <a:r>
              <a:rPr lang="el-GR" sz="2400" b="1" i="1" dirty="0">
                <a:solidFill>
                  <a:srgbClr val="323299"/>
                </a:solidFill>
              </a:rPr>
              <a:t>Z είναι το πυρηνικό φορτίο και S είναι ο αριθμός των ηλεκτρονίων σε χαμηλότερα ενεργειακά επίπεδα. Τα ηλεκτρόνια που βρίσκονται στην ίδια ενεργειακή στάθμη συμβάλλουν, αλλά επειδή η συνεισφορά τους είναι τόσο μικρή, δεν αποτελούν μέρος του υπολογισμού.</a:t>
            </a:r>
            <a:endParaRPr lang="en-US" sz="2400" b="1" i="1" dirty="0">
              <a:solidFill>
                <a:srgbClr val="323299"/>
              </a:solidFill>
            </a:endParaRPr>
          </a:p>
          <a:p>
            <a:pPr marL="344488" indent="0">
              <a:buNone/>
              <a:tabLst>
                <a:tab pos="2743200" algn="l"/>
              </a:tabLst>
            </a:pPr>
            <a:r>
              <a:rPr lang="el-GR" sz="2400" b="1" i="1" dirty="0">
                <a:solidFill>
                  <a:srgbClr val="323299"/>
                </a:solidFill>
              </a:rPr>
              <a:t> Η τάση είναι s &gt; p &gt; d &gt; f. </a:t>
            </a:r>
            <a:endParaRPr lang="en-US" sz="2400" b="1" i="1" dirty="0">
              <a:solidFill>
                <a:srgbClr val="323299"/>
              </a:solidFill>
            </a:endParaRPr>
          </a:p>
          <a:p>
            <a:pPr marL="344488" indent="0">
              <a:buNone/>
              <a:tabLst>
                <a:tab pos="2743200" algn="l"/>
              </a:tabLst>
            </a:pPr>
            <a:r>
              <a:rPr lang="en-US" sz="2400" b="1" i="1" dirty="0" err="1">
                <a:solidFill>
                  <a:srgbClr val="323299"/>
                </a:solidFill>
              </a:rPr>
              <a:t>Z</a:t>
            </a:r>
            <a:r>
              <a:rPr lang="en-US" sz="2400" b="1" baseline="-25000" dirty="0" err="1">
                <a:solidFill>
                  <a:srgbClr val="323299"/>
                </a:solidFill>
              </a:rPr>
              <a:t>effective</a:t>
            </a:r>
            <a:r>
              <a:rPr lang="en-US" sz="2400" b="1" dirty="0">
                <a:solidFill>
                  <a:srgbClr val="323299"/>
                </a:solidFill>
              </a:rPr>
              <a:t> = </a:t>
            </a:r>
            <a:r>
              <a:rPr lang="en-US" sz="2400" b="1" i="1" dirty="0">
                <a:solidFill>
                  <a:srgbClr val="323299"/>
                </a:solidFill>
              </a:rPr>
              <a:t>Z </a:t>
            </a:r>
            <a:r>
              <a:rPr lang="en-US" sz="2400" b="1" dirty="0">
                <a:solidFill>
                  <a:srgbClr val="323299"/>
                </a:solidFill>
              </a:rPr>
              <a:t>− </a:t>
            </a:r>
            <a:r>
              <a:rPr lang="en-US" sz="2400" b="1" i="1" dirty="0">
                <a:solidFill>
                  <a:srgbClr val="323299"/>
                </a:solidFill>
              </a:rPr>
              <a:t>S </a:t>
            </a:r>
            <a:endParaRPr lang="en-US" sz="2400" dirty="0">
              <a:solidFill>
                <a:srgbClr val="000000"/>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602"/>
          <a:stretch/>
        </p:blipFill>
        <p:spPr>
          <a:xfrm>
            <a:off x="3318235" y="3429000"/>
            <a:ext cx="5555683" cy="325009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Effective Nuclear Charge and the Screening Effect</a:t>
            </a:r>
          </a:p>
        </p:txBody>
      </p:sp>
      <p:sp>
        <p:nvSpPr>
          <p:cNvPr id="6" name="Content Placeholder 2"/>
          <p:cNvSpPr>
            <a:spLocks noGrp="1"/>
          </p:cNvSpPr>
          <p:nvPr>
            <p:ph idx="1"/>
          </p:nvPr>
        </p:nvSpPr>
        <p:spPr>
          <a:xfrm>
            <a:off x="342900" y="1662131"/>
            <a:ext cx="8801100" cy="2074414"/>
          </a:xfrm>
        </p:spPr>
        <p:txBody>
          <a:bodyPr/>
          <a:lstStyle/>
          <a:p>
            <a:pPr marL="0" indent="0">
              <a:buNone/>
            </a:pPr>
            <a:r>
              <a:rPr lang="el-GR" sz="2300" dirty="0"/>
              <a:t>Τα ηλεκτρόνια σθένους ποιου ατόμου έχουν το μεγαλύτερο αποτελεσματικό πυρηνικό φορτίο;</a:t>
            </a:r>
            <a:endParaRPr lang="en-US" sz="2300" dirty="0"/>
          </a:p>
          <a:p>
            <a:pPr marL="0" indent="0">
              <a:buNone/>
            </a:pPr>
            <a:r>
              <a:rPr lang="el-GR" sz="2300" dirty="0"/>
              <a:t>(α) τα ηλεκτρόνια σθένους του </a:t>
            </a:r>
            <a:r>
              <a:rPr lang="el-GR" sz="2300" dirty="0" err="1"/>
              <a:t>Mg</a:t>
            </a:r>
            <a:endParaRPr lang="en-US" sz="2300" dirty="0"/>
          </a:p>
          <a:p>
            <a:pPr marL="0" indent="0">
              <a:buNone/>
            </a:pPr>
            <a:r>
              <a:rPr lang="el-GR" sz="2300" dirty="0"/>
              <a:t>(β) τα ηλεκτρόνια σθένους του </a:t>
            </a:r>
            <a:r>
              <a:rPr lang="el-GR" sz="2300" dirty="0" err="1"/>
              <a:t>Al</a:t>
            </a:r>
            <a:endParaRPr lang="en-US" sz="2300" dirty="0"/>
          </a:p>
          <a:p>
            <a:pPr marL="0" indent="0">
              <a:buNone/>
            </a:pPr>
            <a:r>
              <a:rPr lang="el-GR" sz="2300" dirty="0"/>
              <a:t>(γ) τα ηλεκτρόνια σθένους του S</a:t>
            </a:r>
            <a:endParaRPr lang="en-US" sz="2300" dirty="0"/>
          </a:p>
        </p:txBody>
      </p:sp>
    </p:spTree>
    <p:extLst>
      <p:ext uri="{BB962C8B-B14F-4D97-AF65-F5344CB8AC3E}">
        <p14:creationId xmlns:p14="http://schemas.microsoft.com/office/powerpoint/2010/main" val="2470166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Periodic Trends: Atomic Radii</a:t>
            </a:r>
          </a:p>
        </p:txBody>
      </p:sp>
      <p:sp>
        <p:nvSpPr>
          <p:cNvPr id="45059" name="Content Placeholder 2"/>
          <p:cNvSpPr>
            <a:spLocks noGrp="1"/>
          </p:cNvSpPr>
          <p:nvPr>
            <p:ph idx="1"/>
          </p:nvPr>
        </p:nvSpPr>
        <p:spPr>
          <a:xfrm>
            <a:off x="342901" y="576887"/>
            <a:ext cx="8603876" cy="2259080"/>
          </a:xfrm>
        </p:spPr>
        <p:txBody>
          <a:bodyPr/>
          <a:lstStyle/>
          <a:p>
            <a:r>
              <a:rPr lang="el-GR" sz="2200" dirty="0">
                <a:solidFill>
                  <a:srgbClr val="000000"/>
                </a:solidFill>
              </a:rPr>
              <a:t>Υπάρχουν διάφορες μέθοδοι για τη μέτρηση της ακτίνας ενός ατόμου, οι οποίες δίνουν ελαφρώς διαφορετικούς αριθμούς. Ακτίνα </a:t>
            </a:r>
            <a:r>
              <a:rPr lang="el-GR" sz="2200" dirty="0" err="1">
                <a:solidFill>
                  <a:srgbClr val="000000"/>
                </a:solidFill>
              </a:rPr>
              <a:t>Van</a:t>
            </a:r>
            <a:r>
              <a:rPr lang="el-GR" sz="2200" dirty="0">
                <a:solidFill>
                  <a:srgbClr val="000000"/>
                </a:solidFill>
              </a:rPr>
              <a:t> </a:t>
            </a:r>
            <a:r>
              <a:rPr lang="el-GR" sz="2200" dirty="0" err="1">
                <a:solidFill>
                  <a:srgbClr val="000000"/>
                </a:solidFill>
              </a:rPr>
              <a:t>der</a:t>
            </a:r>
            <a:r>
              <a:rPr lang="el-GR" sz="2200" dirty="0">
                <a:solidFill>
                  <a:srgbClr val="000000"/>
                </a:solidFill>
              </a:rPr>
              <a:t> </a:t>
            </a:r>
            <a:r>
              <a:rPr lang="el-GR" sz="2200" dirty="0" err="1">
                <a:solidFill>
                  <a:srgbClr val="000000"/>
                </a:solidFill>
              </a:rPr>
              <a:t>Waals</a:t>
            </a:r>
            <a:r>
              <a:rPr lang="el-GR" sz="2200" dirty="0">
                <a:solidFill>
                  <a:srgbClr val="000000"/>
                </a:solidFill>
              </a:rPr>
              <a:t> </a:t>
            </a:r>
            <a:endParaRPr lang="en-US" sz="2200" dirty="0">
              <a:solidFill>
                <a:srgbClr val="000000"/>
              </a:solidFill>
            </a:endParaRPr>
          </a:p>
          <a:p>
            <a:r>
              <a:rPr lang="el-GR" sz="2200" dirty="0">
                <a:solidFill>
                  <a:srgbClr val="000000"/>
                </a:solidFill>
              </a:rPr>
              <a:t>Ομοιοπολική ακτίνα</a:t>
            </a:r>
            <a:endParaRPr lang="en-US" sz="2200" dirty="0">
              <a:solidFill>
                <a:srgbClr val="000000"/>
              </a:solidFill>
            </a:endParaRPr>
          </a:p>
          <a:p>
            <a:r>
              <a:rPr lang="el-GR" sz="2200" dirty="0">
                <a:solidFill>
                  <a:srgbClr val="000000"/>
                </a:solidFill>
              </a:rPr>
              <a:t>Η ατομική ακτίνα είναι μια μέση ακτίνα ενός ατόμου που βασίζεται στη μέτρηση μεγάλου αριθμού στοιχείων και ενώσεων. </a:t>
            </a:r>
            <a:endParaRPr lang="en-US" sz="2200" dirty="0">
              <a:solidFill>
                <a:srgbClr val="000000"/>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647"/>
          <a:stretch/>
        </p:blipFill>
        <p:spPr>
          <a:xfrm>
            <a:off x="1397361" y="3165282"/>
            <a:ext cx="2697034" cy="3328283"/>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2278"/>
          <a:stretch/>
        </p:blipFill>
        <p:spPr>
          <a:xfrm>
            <a:off x="5046154" y="3262519"/>
            <a:ext cx="2856492" cy="313380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Periodic Trends: Atomic Radii and Effective Nuclear Charge</a:t>
            </a:r>
          </a:p>
        </p:txBody>
      </p:sp>
      <p:sp>
        <p:nvSpPr>
          <p:cNvPr id="5123" name="Content Placeholder 2"/>
          <p:cNvSpPr>
            <a:spLocks noGrp="1"/>
          </p:cNvSpPr>
          <p:nvPr>
            <p:ph idx="1"/>
          </p:nvPr>
        </p:nvSpPr>
        <p:spPr>
          <a:xfrm>
            <a:off x="503156" y="1114924"/>
            <a:ext cx="8801099" cy="2019014"/>
          </a:xfrm>
        </p:spPr>
        <p:txBody>
          <a:bodyPr/>
          <a:lstStyle/>
          <a:p>
            <a:pPr marL="344488" indent="-344488">
              <a:buNone/>
            </a:pPr>
            <a:r>
              <a:rPr lang="en-US" sz="2800" dirty="0">
                <a:solidFill>
                  <a:srgbClr val="000000"/>
                </a:solidFill>
              </a:rPr>
              <a:t>• 	</a:t>
            </a:r>
            <a:r>
              <a:rPr lang="el-GR" sz="1800" dirty="0">
                <a:solidFill>
                  <a:srgbClr val="000000"/>
                </a:solidFill>
              </a:rPr>
              <a:t>Η ατομική ακτίνα μειώνεται κατά τη διάρκεια μιας περιόδου (από αριστερά προς τα δεξιά). </a:t>
            </a:r>
          </a:p>
          <a:p>
            <a:pPr marL="344488" indent="-344488">
              <a:buNone/>
            </a:pPr>
            <a:endParaRPr lang="el-GR" sz="1800" dirty="0">
              <a:solidFill>
                <a:srgbClr val="000000"/>
              </a:solidFill>
            </a:endParaRPr>
          </a:p>
          <a:p>
            <a:pPr marL="344488" indent="-344488">
              <a:buNone/>
            </a:pPr>
            <a:r>
              <a:rPr lang="el-GR" sz="1800" dirty="0">
                <a:solidFill>
                  <a:srgbClr val="000000"/>
                </a:solidFill>
              </a:rPr>
              <a:t> Η ατομική ακτίνα αυξάνεται προς τα κάτω σε μια ομάδα. Το κέλυφος σθένους απομακρύνεται περισσότερο από τον πυρήνα Το αποτελεσματικό πυρηνικό φορτίο μειώνεται καθώς κατεβαίνουμε προς τα κάτω σε μια στήλη.</a:t>
            </a:r>
            <a:endParaRPr lang="en-US" sz="1800" dirty="0">
              <a:solidFill>
                <a:srgbClr val="000000"/>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232"/>
          <a:stretch/>
        </p:blipFill>
        <p:spPr>
          <a:xfrm>
            <a:off x="3657600" y="3516198"/>
            <a:ext cx="5380383" cy="322962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Summarizing Atomic Radii Trend for </a:t>
            </a:r>
            <a:br>
              <a:rPr lang="en-US" dirty="0">
                <a:solidFill>
                  <a:srgbClr val="0070C0"/>
                </a:solidFill>
                <a:ea typeface="ヒラギノ角ゴ Pro W3" pitchFamily="127" charset="-128"/>
                <a:cs typeface="Arial" pitchFamily="34" charset="0"/>
              </a:rPr>
            </a:br>
            <a:r>
              <a:rPr lang="en-US" dirty="0">
                <a:solidFill>
                  <a:srgbClr val="0070C0"/>
                </a:solidFill>
                <a:ea typeface="ヒラギノ角ゴ Pro W3" pitchFamily="127" charset="-128"/>
                <a:cs typeface="Arial" pitchFamily="34" charset="0"/>
              </a:rPr>
              <a:t>Main-Group Elements</a:t>
            </a:r>
          </a:p>
        </p:txBody>
      </p:sp>
      <p:sp>
        <p:nvSpPr>
          <p:cNvPr id="5123" name="Content Placeholder 2"/>
          <p:cNvSpPr>
            <a:spLocks noGrp="1"/>
          </p:cNvSpPr>
          <p:nvPr>
            <p:ph idx="1"/>
          </p:nvPr>
        </p:nvSpPr>
        <p:spPr>
          <a:xfrm>
            <a:off x="342900" y="1348404"/>
            <a:ext cx="8658225" cy="4154984"/>
          </a:xfrm>
        </p:spPr>
        <p:txBody>
          <a:bodyPr/>
          <a:lstStyle/>
          <a:p>
            <a:r>
              <a:rPr lang="el-GR" sz="2400" dirty="0">
                <a:solidFill>
                  <a:srgbClr val="000000"/>
                </a:solidFill>
              </a:rPr>
              <a:t>Το μέγεθος ενός ατόμου σχετίζεται με την απόσταση των ηλεκτρονίων σθένους από τον πυρήνα. Όσο μεγαλύτερο είναι το τροχιακό στο οποίο βρίσκεται ένα ηλεκτρόνιο, τόσο μεγαλύτερη είναι η πιθανότερη απόστασή του από τον πυρήνα και τόσο μικρότερη έλξη θα έχει για τον πυρήνα. Η διέλευση προς τα κάτω σε μια ομάδα προσθέτει ένα κύριο ενεργειακό επίπεδο και όσο μεγαλύτερο είναι το κύριο ενεργειακό επίπεδο στο οποίο βρίσκεται ένα τροχιακό, τόσο μεγαλύτερος είναι ο όγκος του. Η κβαντομηχανική προβλέπει ότι τα άτομα θα πρέπει να γίνονται μεγαλύτερα προς τα κάτω σε μια στήλη. </a:t>
            </a:r>
            <a:endParaRPr lang="en-US" sz="24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The Periodic Law</a:t>
            </a:r>
          </a:p>
        </p:txBody>
      </p:sp>
      <p:sp>
        <p:nvSpPr>
          <p:cNvPr id="5123" name="Content Placeholder 2"/>
          <p:cNvSpPr>
            <a:spLocks noGrp="1"/>
          </p:cNvSpPr>
          <p:nvPr>
            <p:ph idx="1"/>
          </p:nvPr>
        </p:nvSpPr>
        <p:spPr>
          <a:xfrm>
            <a:off x="342900" y="954743"/>
            <a:ext cx="8458200" cy="2332946"/>
          </a:xfrm>
        </p:spPr>
        <p:txBody>
          <a:bodyPr/>
          <a:lstStyle/>
          <a:p>
            <a:r>
              <a:rPr lang="el-GR" sz="2800" i="1" dirty="0">
                <a:ea typeface="ヒラギノ角ゴ Pro W3" pitchFamily="127" charset="-128"/>
              </a:rPr>
              <a:t>Ο </a:t>
            </a:r>
            <a:r>
              <a:rPr lang="el-GR" sz="2800" i="1" dirty="0" err="1">
                <a:ea typeface="ヒラギノ角ゴ Pro W3" pitchFamily="127" charset="-128"/>
              </a:rPr>
              <a:t>Μεντελέγιεφ</a:t>
            </a:r>
            <a:r>
              <a:rPr lang="el-GR" sz="2800" i="1" dirty="0">
                <a:ea typeface="ヒラギノ角ゴ Pro W3" pitchFamily="127" charset="-128"/>
              </a:rPr>
              <a:t> (1869) συνόψισε αυτές τις παρατηρήσεις στον περιοδικό νόμο:</a:t>
            </a:r>
          </a:p>
          <a:p>
            <a:r>
              <a:rPr lang="el-GR" sz="2800" i="1" dirty="0">
                <a:ea typeface="ヒラギノ角ゴ Pro W3" pitchFamily="127" charset="-128"/>
              </a:rPr>
              <a:t>Όταν τα στοιχεία διατάσσονται κατά σειρά αυξανόμενης μάζας, ορισμένα σύνολα ιδιοτήτων επαναλαμβάνονται περιοδικά.</a:t>
            </a:r>
            <a:endParaRPr lang="en-US" sz="2800" i="1" dirty="0">
              <a:ea typeface="ヒラギノ角ゴ Pro W3" pitchFamily="127"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8038"/>
          <a:stretch/>
        </p:blipFill>
        <p:spPr>
          <a:xfrm>
            <a:off x="345143" y="3843528"/>
            <a:ext cx="8534400" cy="2180754"/>
          </a:xfrm>
          <a:prstGeom prst="rect">
            <a:avLst/>
          </a:prstGeom>
        </p:spPr>
      </p:pic>
    </p:spTree>
    <p:extLst>
      <p:ext uri="{BB962C8B-B14F-4D97-AF65-F5344CB8AC3E}">
        <p14:creationId xmlns:p14="http://schemas.microsoft.com/office/powerpoint/2010/main" val="6556298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Summarizing Atomic Radii Trend for </a:t>
            </a:r>
            <a:br>
              <a:rPr lang="en-US" dirty="0">
                <a:solidFill>
                  <a:srgbClr val="0070C0"/>
                </a:solidFill>
                <a:ea typeface="ヒラギノ角ゴ Pro W3" pitchFamily="127" charset="-128"/>
                <a:cs typeface="Arial" pitchFamily="34" charset="0"/>
              </a:rPr>
            </a:br>
            <a:r>
              <a:rPr lang="en-US" dirty="0">
                <a:solidFill>
                  <a:srgbClr val="0070C0"/>
                </a:solidFill>
                <a:ea typeface="ヒラギノ角ゴ Pro W3" pitchFamily="127" charset="-128"/>
                <a:cs typeface="Arial" pitchFamily="34" charset="0"/>
              </a:rPr>
              <a:t>Main-Group Elements</a:t>
            </a:r>
          </a:p>
        </p:txBody>
      </p:sp>
      <p:sp>
        <p:nvSpPr>
          <p:cNvPr id="5123" name="Content Placeholder 2"/>
          <p:cNvSpPr>
            <a:spLocks noGrp="1"/>
          </p:cNvSpPr>
          <p:nvPr>
            <p:ph idx="1"/>
          </p:nvPr>
        </p:nvSpPr>
        <p:spPr>
          <a:xfrm>
            <a:off x="342900" y="1348404"/>
            <a:ext cx="8658225" cy="4653582"/>
          </a:xfrm>
        </p:spPr>
        <p:txBody>
          <a:bodyPr/>
          <a:lstStyle/>
          <a:p>
            <a:r>
              <a:rPr lang="el-GR" sz="2600" dirty="0">
                <a:solidFill>
                  <a:srgbClr val="000000"/>
                </a:solidFill>
              </a:rPr>
              <a:t>Όσο μεγαλύτερο είναι το αποτελεσματικό πυρηνικό φορτίο που εμφανίζει ένα ηλεκτρόνιο, τόσο ισχυρότερη είναι η έλξη που ασκεί στον πυρήνα. Όσο ισχυρότερη είναι η έλξη που ασκούν τα ηλεκτρόνια σθένους για τον πυρήνα, τόσο μεγαλύτερη θα είναι η μέση απόστασή τους από τον πυρήνα.</a:t>
            </a:r>
            <a:endParaRPr lang="en-US" sz="2600" dirty="0">
              <a:solidFill>
                <a:srgbClr val="000000"/>
              </a:solidFill>
            </a:endParaRPr>
          </a:p>
          <a:p>
            <a:r>
              <a:rPr lang="el-GR" sz="2600" dirty="0">
                <a:solidFill>
                  <a:srgbClr val="000000"/>
                </a:solidFill>
              </a:rPr>
              <a:t>Η διέλευση από μια περίοδο αυξάνει το αποτελεσματικό πυρηνικό φορτίο στα ηλεκτρόνια σθένους.</a:t>
            </a:r>
            <a:endParaRPr lang="en-US" sz="2600" dirty="0">
              <a:solidFill>
                <a:srgbClr val="000000"/>
              </a:solidFill>
            </a:endParaRPr>
          </a:p>
          <a:p>
            <a:r>
              <a:rPr lang="el-GR" sz="2600" dirty="0">
                <a:solidFill>
                  <a:srgbClr val="000000"/>
                </a:solidFill>
              </a:rPr>
              <a:t>Η κβαντομηχανική προβλέπει ότι τα άτομα θα πρέπει να μικραίνουν κατά μήκος μιας περιόδου.</a:t>
            </a:r>
            <a:endParaRPr lang="en-US" sz="2600" dirty="0">
              <a:solidFill>
                <a:srgbClr val="000000"/>
              </a:solidFill>
            </a:endParaRPr>
          </a:p>
        </p:txBody>
      </p:sp>
    </p:spTree>
    <p:extLst>
      <p:ext uri="{BB962C8B-B14F-4D97-AF65-F5344CB8AC3E}">
        <p14:creationId xmlns:p14="http://schemas.microsoft.com/office/powerpoint/2010/main" val="2654441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Summarizing Atomic Radii Trend for Transition Elements</a:t>
            </a:r>
          </a:p>
        </p:txBody>
      </p:sp>
      <p:sp>
        <p:nvSpPr>
          <p:cNvPr id="5123" name="Content Placeholder 2"/>
          <p:cNvSpPr>
            <a:spLocks noGrp="1"/>
          </p:cNvSpPr>
          <p:nvPr>
            <p:ph idx="1"/>
          </p:nvPr>
        </p:nvSpPr>
        <p:spPr>
          <a:xfrm>
            <a:off x="342900" y="1348404"/>
            <a:ext cx="8658225" cy="2092881"/>
          </a:xfrm>
        </p:spPr>
        <p:txBody>
          <a:bodyPr/>
          <a:lstStyle/>
          <a:p>
            <a:r>
              <a:rPr lang="el-GR" sz="2600" dirty="0">
                <a:solidFill>
                  <a:srgbClr val="000000"/>
                </a:solidFill>
              </a:rPr>
              <a:t>Τα άτομα της ίδιας ομάδας αυξάνονται σε μέγεθος προς τα κάτω στη στήλη. Οι ατομικές ακτίνες των μετάλλων μετάπτωσης έχουν περίπου το ίδιο μέγεθος σε όλο το τομέα d. Πολύ μικρότερη διαφορά από ό,τι στα στοιχεία της κύριας ομάδας. </a:t>
            </a:r>
            <a:endParaRPr lang="en-US" sz="2600" dirty="0">
              <a:solidFill>
                <a:srgbClr val="000000"/>
              </a:solidFill>
            </a:endParaRPr>
          </a:p>
        </p:txBody>
      </p:sp>
    </p:spTree>
    <p:extLst>
      <p:ext uri="{BB962C8B-B14F-4D97-AF65-F5344CB8AC3E}">
        <p14:creationId xmlns:p14="http://schemas.microsoft.com/office/powerpoint/2010/main" val="2510413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9144000" cy="57943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Problem Solving: Predicting Atomic Radii</a:t>
            </a:r>
          </a:p>
        </p:txBody>
      </p:sp>
      <p:sp>
        <p:nvSpPr>
          <p:cNvPr id="4" name="Line 2"/>
          <p:cNvSpPr>
            <a:spLocks noChangeShapeType="1"/>
          </p:cNvSpPr>
          <p:nvPr/>
        </p:nvSpPr>
        <p:spPr bwMode="auto">
          <a:xfrm>
            <a:off x="315913" y="1706281"/>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3"/>
          <p:cNvSpPr>
            <a:spLocks noChangeArrowheads="1"/>
          </p:cNvSpPr>
          <p:nvPr/>
        </p:nvSpPr>
        <p:spPr bwMode="auto">
          <a:xfrm>
            <a:off x="319088" y="810931"/>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3.6</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Atomic Size</a:t>
            </a:r>
          </a:p>
        </p:txBody>
      </p:sp>
      <p:sp>
        <p:nvSpPr>
          <p:cNvPr id="6" name="Text Box 5"/>
          <p:cNvSpPr txBox="1">
            <a:spLocks noChangeArrowheads="1"/>
          </p:cNvSpPr>
          <p:nvPr/>
        </p:nvSpPr>
        <p:spPr bwMode="auto">
          <a:xfrm>
            <a:off x="320675" y="1714218"/>
            <a:ext cx="3179270" cy="414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b="1" dirty="0">
                <a:solidFill>
                  <a:srgbClr val="0094C8"/>
                </a:solidFill>
                <a:latin typeface="Arial" charset="0"/>
                <a:ea typeface="ＭＳ Ｐゴシック" charset="0"/>
                <a:cs typeface="ＭＳ Ｐゴシック" charset="0"/>
              </a:rPr>
              <a:t>Solution</a:t>
            </a:r>
            <a:endParaRPr lang="en-US" dirty="0">
              <a:solidFill>
                <a:srgbClr val="0094C8"/>
              </a:solidFill>
              <a:latin typeface="Arial" charset="0"/>
              <a:ea typeface="ＭＳ Ｐゴシック" charset="0"/>
              <a:cs typeface="ＭＳ Ｐゴシック" charset="0"/>
            </a:endParaRPr>
          </a:p>
          <a:p>
            <a:pPr marL="231775" indent="-231775"/>
            <a:r>
              <a:rPr lang="en-US" sz="1400" b="1" dirty="0"/>
              <a:t>a.  	</a:t>
            </a:r>
            <a:r>
              <a:rPr lang="en-US" sz="1400" dirty="0"/>
              <a:t>N atoms are larger than F atoms because, as you trace the path between N and F on the periodic table, you move to the right within the same period. As you move to the right across a period, the effective nuclear charge experienced by the outermost electrons increases, resulting in a smaller radius.</a:t>
            </a:r>
          </a:p>
          <a:p>
            <a:endParaRPr lang="en-US" sz="1400" dirty="0"/>
          </a:p>
          <a:p>
            <a:pPr marL="231775" indent="-231775"/>
            <a:r>
              <a:rPr lang="en-US" sz="1400" b="1" dirty="0"/>
              <a:t>b.	</a:t>
            </a:r>
            <a:r>
              <a:rPr lang="en-US" sz="1400" dirty="0"/>
              <a:t>Ge atoms are larger than C atoms because, as you trace the path between C and Ge on the periodic table, you move down a column. Atomic size increases as you move down a column because the outermost electrons occupy orbitals with a higher principal quantum number that are therefore larger, resulting in a larger atom.</a:t>
            </a:r>
          </a:p>
        </p:txBody>
      </p:sp>
      <p:sp>
        <p:nvSpPr>
          <p:cNvPr id="7" name="Line 7"/>
          <p:cNvSpPr>
            <a:spLocks noChangeShapeType="1"/>
          </p:cNvSpPr>
          <p:nvPr/>
        </p:nvSpPr>
        <p:spPr bwMode="auto">
          <a:xfrm>
            <a:off x="304800" y="736318"/>
            <a:ext cx="0" cy="544660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8" name="Text Box 8"/>
          <p:cNvSpPr txBox="1">
            <a:spLocks noChangeArrowheads="1"/>
          </p:cNvSpPr>
          <p:nvPr/>
        </p:nvSpPr>
        <p:spPr bwMode="auto">
          <a:xfrm>
            <a:off x="323850" y="1155418"/>
            <a:ext cx="8458200" cy="55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On the basis of periodic trends, choose the larger atom in each pair (if possible). Explain your choices.</a:t>
            </a:r>
          </a:p>
          <a:p>
            <a:pPr marL="1146175" indent="-1146175">
              <a:tabLst>
                <a:tab pos="2397125" algn="l"/>
              </a:tabLst>
              <a:defRPr/>
            </a:pPr>
            <a:r>
              <a:rPr lang="en-US" sz="1400" b="1" dirty="0"/>
              <a:t>a.</a:t>
            </a:r>
            <a:r>
              <a:rPr lang="en-US" sz="1400" dirty="0"/>
              <a:t>  N or F</a:t>
            </a:r>
            <a:r>
              <a:rPr lang="en-US" sz="1400" baseline="-25000" dirty="0"/>
              <a:t>	</a:t>
            </a:r>
            <a:r>
              <a:rPr lang="en-US" sz="1400" b="1" dirty="0"/>
              <a:t>b.</a:t>
            </a:r>
            <a:r>
              <a:rPr lang="en-US" sz="1400" dirty="0"/>
              <a:t>  C or Ge</a:t>
            </a:r>
            <a:r>
              <a:rPr lang="en-US" sz="1400" baseline="-25000" dirty="0"/>
              <a:t>	</a:t>
            </a:r>
            <a:r>
              <a:rPr lang="en-US" sz="1400" b="1" dirty="0"/>
              <a:t>c.</a:t>
            </a:r>
            <a:r>
              <a:rPr lang="en-US" sz="1400" dirty="0"/>
              <a:t>  N or Al	</a:t>
            </a:r>
            <a:r>
              <a:rPr lang="en-US" sz="1400" b="1" dirty="0"/>
              <a:t>d.</a:t>
            </a:r>
            <a:r>
              <a:rPr lang="en-US" sz="1400" dirty="0"/>
              <a:t>  Al or Ge</a:t>
            </a:r>
          </a:p>
        </p:txBody>
      </p:sp>
      <p:sp>
        <p:nvSpPr>
          <p:cNvPr id="9" name="Line 10"/>
          <p:cNvSpPr>
            <a:spLocks noChangeShapeType="1"/>
          </p:cNvSpPr>
          <p:nvPr/>
        </p:nvSpPr>
        <p:spPr bwMode="auto">
          <a:xfrm>
            <a:off x="296863" y="618292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3569"/>
          <a:stretch/>
        </p:blipFill>
        <p:spPr>
          <a:xfrm>
            <a:off x="4468813" y="2023901"/>
            <a:ext cx="3436883" cy="1993265"/>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b="2922"/>
          <a:stretch/>
        </p:blipFill>
        <p:spPr>
          <a:xfrm>
            <a:off x="4491491" y="4189530"/>
            <a:ext cx="3414205" cy="1993392"/>
          </a:xfrm>
          <a:prstGeom prst="rect">
            <a:avLst/>
          </a:prstGeom>
        </p:spPr>
      </p:pic>
      <p:sp>
        <p:nvSpPr>
          <p:cNvPr id="12" name="Line 9"/>
          <p:cNvSpPr>
            <a:spLocks noChangeShapeType="1"/>
          </p:cNvSpPr>
          <p:nvPr/>
        </p:nvSpPr>
        <p:spPr bwMode="auto">
          <a:xfrm>
            <a:off x="304800" y="755368"/>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6379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9144000" cy="57943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Problem Solving: Predicting Atomic Radii</a:t>
            </a:r>
          </a:p>
        </p:txBody>
      </p:sp>
      <p:sp>
        <p:nvSpPr>
          <p:cNvPr id="13" name="Line 10"/>
          <p:cNvSpPr>
            <a:spLocks noChangeShapeType="1"/>
          </p:cNvSpPr>
          <p:nvPr/>
        </p:nvSpPr>
        <p:spPr bwMode="auto">
          <a:xfrm>
            <a:off x="306388" y="6060314"/>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4" name="Line 7"/>
          <p:cNvSpPr>
            <a:spLocks noChangeShapeType="1"/>
          </p:cNvSpPr>
          <p:nvPr/>
        </p:nvSpPr>
        <p:spPr bwMode="auto">
          <a:xfrm>
            <a:off x="304800" y="741078"/>
            <a:ext cx="0" cy="5339272"/>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5" name="Text Box 8"/>
          <p:cNvSpPr txBox="1">
            <a:spLocks noChangeArrowheads="1"/>
          </p:cNvSpPr>
          <p:nvPr/>
        </p:nvSpPr>
        <p:spPr bwMode="auto">
          <a:xfrm>
            <a:off x="328613" y="1155418"/>
            <a:ext cx="8294687"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Continued</a:t>
            </a:r>
            <a:endParaRPr lang="en-US" sz="1400" baseline="-25000" dirty="0"/>
          </a:p>
        </p:txBody>
      </p:sp>
      <p:sp>
        <p:nvSpPr>
          <p:cNvPr id="16" name="Rectangle 3"/>
          <p:cNvSpPr>
            <a:spLocks noChangeArrowheads="1"/>
          </p:cNvSpPr>
          <p:nvPr/>
        </p:nvSpPr>
        <p:spPr bwMode="auto">
          <a:xfrm>
            <a:off x="319088" y="810931"/>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3.6</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Atomic Size</a:t>
            </a:r>
          </a:p>
        </p:txBody>
      </p:sp>
      <p:sp>
        <p:nvSpPr>
          <p:cNvPr id="17" name="Line 2"/>
          <p:cNvSpPr>
            <a:spLocks noChangeShapeType="1"/>
          </p:cNvSpPr>
          <p:nvPr/>
        </p:nvSpPr>
        <p:spPr bwMode="auto">
          <a:xfrm>
            <a:off x="314325" y="1531656"/>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Text Box 5"/>
          <p:cNvSpPr txBox="1">
            <a:spLocks noChangeArrowheads="1"/>
          </p:cNvSpPr>
          <p:nvPr/>
        </p:nvSpPr>
        <p:spPr bwMode="auto">
          <a:xfrm>
            <a:off x="320675" y="1546058"/>
            <a:ext cx="3179270" cy="414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marL="231775" indent="-231775"/>
            <a:r>
              <a:rPr lang="en-US" sz="1400" b="1" dirty="0"/>
              <a:t>c. 	</a:t>
            </a:r>
            <a:r>
              <a:rPr lang="en-US" sz="1400" dirty="0"/>
              <a:t>Al atoms are larger than N atoms because, as you trace the path between N and Al on the periodic table, you move down a column (atomic size increases) and then to the left across a period (atomic size increases). These effects add together for an overall increase.</a:t>
            </a:r>
          </a:p>
          <a:p>
            <a:endParaRPr lang="en-US" sz="1400" dirty="0"/>
          </a:p>
          <a:p>
            <a:endParaRPr lang="en-US" sz="1400" dirty="0"/>
          </a:p>
          <a:p>
            <a:endParaRPr lang="en-US" sz="1400" dirty="0"/>
          </a:p>
          <a:p>
            <a:pPr marL="231775" indent="-231775"/>
            <a:r>
              <a:rPr lang="en-US" sz="1400" b="1" dirty="0"/>
              <a:t>d. 	</a:t>
            </a:r>
            <a:r>
              <a:rPr lang="en-US" sz="1400" dirty="0"/>
              <a:t>Based on periodic trends alone, you cannot tell which atom is larger, because as you trace the path between Al and Ge you go to the right across a period (atomic size decreases) and then down a column (atomic size increases). These effects tend to counter each other, and it is not easy to tell which will predominate.</a:t>
            </a: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3774"/>
          <a:stretch/>
        </p:blipFill>
        <p:spPr>
          <a:xfrm>
            <a:off x="4337496" y="1627255"/>
            <a:ext cx="3444416" cy="1993392"/>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b="2922"/>
          <a:stretch/>
        </p:blipFill>
        <p:spPr>
          <a:xfrm>
            <a:off x="4352602" y="3996145"/>
            <a:ext cx="3414204" cy="1993392"/>
          </a:xfrm>
          <a:prstGeom prst="rect">
            <a:avLst/>
          </a:prstGeom>
        </p:spPr>
      </p:pic>
      <p:sp>
        <p:nvSpPr>
          <p:cNvPr id="21" name="Line 9"/>
          <p:cNvSpPr>
            <a:spLocks noChangeShapeType="1"/>
          </p:cNvSpPr>
          <p:nvPr/>
        </p:nvSpPr>
        <p:spPr bwMode="auto">
          <a:xfrm>
            <a:off x="304800" y="755368"/>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3541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9144000" cy="57943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Problem Solving: Predicting Atomic Radii</a:t>
            </a:r>
          </a:p>
        </p:txBody>
      </p:sp>
      <p:sp>
        <p:nvSpPr>
          <p:cNvPr id="12" name="Text Box 5"/>
          <p:cNvSpPr txBox="1">
            <a:spLocks noChangeArrowheads="1"/>
          </p:cNvSpPr>
          <p:nvPr/>
        </p:nvSpPr>
        <p:spPr bwMode="auto">
          <a:xfrm>
            <a:off x="325438" y="1584665"/>
            <a:ext cx="8535987" cy="171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a:defRPr sz="1600">
                <a:solidFill>
                  <a:schemeClr val="tx1"/>
                </a:solidFill>
                <a:latin typeface="Times New Roman" pitchFamily="18" charset="0"/>
                <a:ea typeface="ＭＳ Ｐゴシック" pitchFamily="34" charset="-128"/>
              </a:defRPr>
            </a:lvl1pPr>
            <a:lvl2pPr marL="742950" indent="-285750">
              <a:defRPr sz="1600">
                <a:solidFill>
                  <a:schemeClr val="tx1"/>
                </a:solidFill>
                <a:latin typeface="Times New Roman" pitchFamily="18" charset="0"/>
                <a:ea typeface="ＭＳ Ｐゴシック" pitchFamily="34" charset="-128"/>
              </a:defRPr>
            </a:lvl2pPr>
            <a:lvl3pPr marL="1143000" indent="-228600">
              <a:defRPr sz="1600">
                <a:solidFill>
                  <a:schemeClr val="tx1"/>
                </a:solidFill>
                <a:latin typeface="Times New Roman" pitchFamily="18" charset="0"/>
                <a:ea typeface="ＭＳ Ｐゴシック" pitchFamily="34" charset="-128"/>
              </a:defRPr>
            </a:lvl3pPr>
            <a:lvl4pPr marL="1600200" indent="-228600">
              <a:defRPr sz="1600">
                <a:solidFill>
                  <a:schemeClr val="tx1"/>
                </a:solidFill>
                <a:latin typeface="Times New Roman" pitchFamily="18" charset="0"/>
                <a:ea typeface="ＭＳ Ｐゴシック" pitchFamily="34" charset="-128"/>
              </a:defRPr>
            </a:lvl4pPr>
            <a:lvl5pPr marL="2057400" indent="-228600">
              <a:defRPr sz="16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9pPr>
          </a:lstStyle>
          <a:p>
            <a:pPr>
              <a:defRPr/>
            </a:pPr>
            <a:r>
              <a:rPr lang="en-US" b="1" dirty="0">
                <a:solidFill>
                  <a:srgbClr val="0094C8"/>
                </a:solidFill>
                <a:latin typeface="Arial" pitchFamily="34" charset="0"/>
              </a:rPr>
              <a:t>For Practice 3.6</a:t>
            </a:r>
          </a:p>
          <a:p>
            <a:pPr>
              <a:defRPr/>
            </a:pPr>
            <a:r>
              <a:rPr lang="en-US" sz="1400" dirty="0"/>
              <a:t>On the basis of periodic trends, choose the larger atom in each pair (if possible):</a:t>
            </a:r>
          </a:p>
          <a:p>
            <a:pPr>
              <a:tabLst>
                <a:tab pos="1146175" algn="l"/>
                <a:tab pos="2574925" algn="l"/>
                <a:tab pos="3825875" algn="l"/>
              </a:tabLst>
              <a:defRPr/>
            </a:pPr>
            <a:r>
              <a:rPr lang="en-US" sz="1400" b="1" dirty="0"/>
              <a:t>a.</a:t>
            </a:r>
            <a:r>
              <a:rPr lang="en-US" sz="1400" dirty="0"/>
              <a:t>  Sn or I</a:t>
            </a:r>
            <a:r>
              <a:rPr lang="en-US" sz="1400" baseline="-25000" dirty="0"/>
              <a:t>	</a:t>
            </a:r>
            <a:r>
              <a:rPr lang="en-US" sz="1400" b="1" dirty="0"/>
              <a:t>b.</a:t>
            </a:r>
            <a:r>
              <a:rPr lang="en-US" sz="1400" dirty="0"/>
              <a:t>  Ge or Po</a:t>
            </a:r>
            <a:r>
              <a:rPr lang="en-US" sz="1400" baseline="-25000" dirty="0"/>
              <a:t>	</a:t>
            </a:r>
            <a:r>
              <a:rPr lang="en-US" sz="1400" b="1" dirty="0"/>
              <a:t>c.</a:t>
            </a:r>
            <a:r>
              <a:rPr lang="en-US" sz="1400" dirty="0"/>
              <a:t>  Cr or W	</a:t>
            </a:r>
            <a:r>
              <a:rPr lang="en-US" sz="1400" b="1" dirty="0"/>
              <a:t>d. </a:t>
            </a:r>
            <a:r>
              <a:rPr lang="en-US" sz="1400" dirty="0"/>
              <a:t> F or Se</a:t>
            </a:r>
          </a:p>
          <a:p>
            <a:pPr>
              <a:defRPr/>
            </a:pPr>
            <a:endParaRPr lang="en-US" sz="1400" dirty="0">
              <a:solidFill>
                <a:srgbClr val="000000"/>
              </a:solidFill>
            </a:endParaRPr>
          </a:p>
          <a:p>
            <a:pPr>
              <a:defRPr/>
            </a:pPr>
            <a:r>
              <a:rPr lang="en-US" b="1" dirty="0">
                <a:solidFill>
                  <a:srgbClr val="0094C8"/>
                </a:solidFill>
                <a:latin typeface="Arial" pitchFamily="34" charset="0"/>
              </a:rPr>
              <a:t>For More Practice 3.6</a:t>
            </a:r>
          </a:p>
          <a:p>
            <a:r>
              <a:rPr lang="en-US" sz="1400" dirty="0"/>
              <a:t>Arrange the elements in order of decreasing radius: S, Ca, F, </a:t>
            </a:r>
            <a:r>
              <a:rPr lang="en-US" sz="1400" dirty="0" err="1"/>
              <a:t>Rb</a:t>
            </a:r>
            <a:r>
              <a:rPr lang="en-US" sz="1400" dirty="0"/>
              <a:t>, Si.</a:t>
            </a:r>
          </a:p>
        </p:txBody>
      </p:sp>
      <p:sp>
        <p:nvSpPr>
          <p:cNvPr id="22" name="Line 10"/>
          <p:cNvSpPr>
            <a:spLocks noChangeShapeType="1"/>
          </p:cNvSpPr>
          <p:nvPr/>
        </p:nvSpPr>
        <p:spPr bwMode="auto">
          <a:xfrm>
            <a:off x="297231" y="311211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3" name="Line 7"/>
          <p:cNvSpPr>
            <a:spLocks noChangeShapeType="1"/>
          </p:cNvSpPr>
          <p:nvPr/>
        </p:nvSpPr>
        <p:spPr bwMode="auto">
          <a:xfrm>
            <a:off x="304800" y="789326"/>
            <a:ext cx="0" cy="234183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4" name="Text Box 8"/>
          <p:cNvSpPr txBox="1">
            <a:spLocks noChangeArrowheads="1"/>
          </p:cNvSpPr>
          <p:nvPr/>
        </p:nvSpPr>
        <p:spPr bwMode="auto">
          <a:xfrm>
            <a:off x="328613" y="1208426"/>
            <a:ext cx="8294687"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Continued</a:t>
            </a:r>
            <a:endParaRPr lang="en-US" sz="1400" baseline="-25000" dirty="0"/>
          </a:p>
        </p:txBody>
      </p:sp>
      <p:sp>
        <p:nvSpPr>
          <p:cNvPr id="25" name="Rectangle 3"/>
          <p:cNvSpPr>
            <a:spLocks noChangeArrowheads="1"/>
          </p:cNvSpPr>
          <p:nvPr/>
        </p:nvSpPr>
        <p:spPr bwMode="auto">
          <a:xfrm>
            <a:off x="319088" y="863939"/>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3.6</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Atomic Size</a:t>
            </a:r>
          </a:p>
        </p:txBody>
      </p:sp>
      <p:sp>
        <p:nvSpPr>
          <p:cNvPr id="26" name="Line 2"/>
          <p:cNvSpPr>
            <a:spLocks noChangeShapeType="1"/>
          </p:cNvSpPr>
          <p:nvPr/>
        </p:nvSpPr>
        <p:spPr bwMode="auto">
          <a:xfrm>
            <a:off x="314325" y="1584664"/>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9"/>
          <p:cNvSpPr>
            <a:spLocks noChangeShapeType="1"/>
          </p:cNvSpPr>
          <p:nvPr/>
        </p:nvSpPr>
        <p:spPr bwMode="auto">
          <a:xfrm>
            <a:off x="304800" y="808376"/>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9195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0"/>
            <a:ext cx="9144000" cy="5842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Ion: Magnetic Properties</a:t>
            </a:r>
          </a:p>
        </p:txBody>
      </p:sp>
      <p:sp>
        <p:nvSpPr>
          <p:cNvPr id="5123" name="Content Placeholder 2"/>
          <p:cNvSpPr>
            <a:spLocks noGrp="1"/>
          </p:cNvSpPr>
          <p:nvPr>
            <p:ph idx="1"/>
          </p:nvPr>
        </p:nvSpPr>
        <p:spPr>
          <a:xfrm>
            <a:off x="342900" y="765316"/>
            <a:ext cx="8658225" cy="4825937"/>
          </a:xfrm>
        </p:spPr>
        <p:txBody>
          <a:bodyPr/>
          <a:lstStyle/>
          <a:p>
            <a:r>
              <a:rPr lang="en-US" sz="2600" dirty="0">
                <a:solidFill>
                  <a:srgbClr val="000000"/>
                </a:solidFill>
              </a:rPr>
              <a:t>Electron configurations that result in unpaired electrons mean that the atom or ion will have a net magnetic field; this is called </a:t>
            </a:r>
            <a:r>
              <a:rPr lang="en-US" sz="2600" b="1" i="1" dirty="0" err="1">
                <a:solidFill>
                  <a:srgbClr val="323299"/>
                </a:solidFill>
              </a:rPr>
              <a:t>paramagnetism</a:t>
            </a:r>
            <a:r>
              <a:rPr lang="en-US" sz="2600" dirty="0">
                <a:solidFill>
                  <a:srgbClr val="000000"/>
                </a:solidFill>
              </a:rPr>
              <a:t>. </a:t>
            </a:r>
          </a:p>
          <a:p>
            <a:pPr marL="687388">
              <a:buFont typeface="Arial" panose="020B0604020202020204" pitchFamily="34" charset="0"/>
              <a:buChar char="–"/>
            </a:pPr>
            <a:r>
              <a:rPr lang="en-US" sz="2400" dirty="0">
                <a:solidFill>
                  <a:srgbClr val="000000"/>
                </a:solidFill>
              </a:rPr>
              <a:t>Will be attracted to a magnetic field</a:t>
            </a:r>
          </a:p>
          <a:p>
            <a:pPr marL="687388">
              <a:buFont typeface="Arial" panose="020B0604020202020204" pitchFamily="34" charset="0"/>
              <a:buChar char="–"/>
            </a:pPr>
            <a:endParaRPr lang="en-US" sz="2400" dirty="0">
              <a:solidFill>
                <a:srgbClr val="000000"/>
              </a:solidFill>
            </a:endParaRPr>
          </a:p>
          <a:p>
            <a:pPr marL="687388">
              <a:buFont typeface="Arial" panose="020B0604020202020204" pitchFamily="34" charset="0"/>
              <a:buChar char="–"/>
            </a:pPr>
            <a:endParaRPr lang="en-US" sz="2400" dirty="0">
              <a:solidFill>
                <a:srgbClr val="000000"/>
              </a:solidFill>
            </a:endParaRPr>
          </a:p>
          <a:p>
            <a:endParaRPr lang="en-US" sz="1800" dirty="0">
              <a:solidFill>
                <a:srgbClr val="000000"/>
              </a:solidFill>
            </a:endParaRPr>
          </a:p>
          <a:p>
            <a:r>
              <a:rPr lang="en-US" sz="2600" dirty="0">
                <a:solidFill>
                  <a:srgbClr val="000000"/>
                </a:solidFill>
              </a:rPr>
              <a:t>Electron configurations that result in all paired electrons mean that the atom or ion will have no magnetic field; this is called </a:t>
            </a:r>
            <a:r>
              <a:rPr lang="en-US" sz="2600" b="1" i="1" dirty="0">
                <a:solidFill>
                  <a:srgbClr val="323299"/>
                </a:solidFill>
              </a:rPr>
              <a:t>diamagnetism</a:t>
            </a:r>
            <a:r>
              <a:rPr lang="en-US" sz="2600" dirty="0">
                <a:solidFill>
                  <a:srgbClr val="000000"/>
                </a:solidFill>
              </a:rPr>
              <a:t>. </a:t>
            </a:r>
          </a:p>
          <a:p>
            <a:pPr marL="687388">
              <a:buFont typeface="Arial" panose="020B0604020202020204" pitchFamily="34" charset="0"/>
              <a:buChar char="–"/>
            </a:pPr>
            <a:r>
              <a:rPr lang="en-US" sz="2400" dirty="0">
                <a:solidFill>
                  <a:srgbClr val="000000"/>
                </a:solidFill>
              </a:rPr>
              <a:t>Slightly repelled by a magnetic field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477"/>
          <a:stretch/>
        </p:blipFill>
        <p:spPr>
          <a:xfrm>
            <a:off x="2230578" y="2623267"/>
            <a:ext cx="5283420" cy="6858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2483"/>
          <a:stretch/>
        </p:blipFill>
        <p:spPr>
          <a:xfrm>
            <a:off x="2309030" y="5688766"/>
            <a:ext cx="5126516" cy="6858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9144000" cy="46166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sz="2400" dirty="0">
                <a:solidFill>
                  <a:srgbClr val="0070C0"/>
                </a:solidFill>
                <a:ea typeface="ヒラギノ角ゴ Pro W3" pitchFamily="127" charset="-128"/>
                <a:cs typeface="Arial" pitchFamily="34" charset="0"/>
              </a:rPr>
              <a:t>Problem Solving: Electronic Configuration and Magnetism</a:t>
            </a:r>
          </a:p>
        </p:txBody>
      </p:sp>
      <p:sp>
        <p:nvSpPr>
          <p:cNvPr id="5" name="Text Box 5"/>
          <p:cNvSpPr txBox="1">
            <a:spLocks noChangeArrowheads="1"/>
          </p:cNvSpPr>
          <p:nvPr/>
        </p:nvSpPr>
        <p:spPr bwMode="auto">
          <a:xfrm>
            <a:off x="328613" y="2158943"/>
            <a:ext cx="4716353" cy="423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a:defRPr sz="1600">
                <a:solidFill>
                  <a:schemeClr val="tx1"/>
                </a:solidFill>
                <a:latin typeface="Times New Roman" pitchFamily="18" charset="0"/>
                <a:ea typeface="ＭＳ Ｐゴシック" pitchFamily="34" charset="-128"/>
              </a:defRPr>
            </a:lvl1pPr>
            <a:lvl2pPr marL="742950" indent="-285750">
              <a:defRPr sz="1600">
                <a:solidFill>
                  <a:schemeClr val="tx1"/>
                </a:solidFill>
                <a:latin typeface="Times New Roman" pitchFamily="18" charset="0"/>
                <a:ea typeface="ＭＳ Ｐゴシック" pitchFamily="34" charset="-128"/>
              </a:defRPr>
            </a:lvl2pPr>
            <a:lvl3pPr marL="1143000" indent="-228600">
              <a:defRPr sz="1600">
                <a:solidFill>
                  <a:schemeClr val="tx1"/>
                </a:solidFill>
                <a:latin typeface="Times New Roman" pitchFamily="18" charset="0"/>
                <a:ea typeface="ＭＳ Ｐゴシック" pitchFamily="34" charset="-128"/>
              </a:defRPr>
            </a:lvl3pPr>
            <a:lvl4pPr marL="1600200" indent="-228600">
              <a:defRPr sz="1600">
                <a:solidFill>
                  <a:schemeClr val="tx1"/>
                </a:solidFill>
                <a:latin typeface="Times New Roman" pitchFamily="18" charset="0"/>
                <a:ea typeface="ＭＳ Ｐゴシック" pitchFamily="34" charset="-128"/>
              </a:defRPr>
            </a:lvl4pPr>
            <a:lvl5pPr marL="2057400" indent="-228600">
              <a:defRPr sz="16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9pPr>
          </a:lstStyle>
          <a:p>
            <a:pPr eaLnBrk="0" hangingPunct="0">
              <a:defRPr/>
            </a:pPr>
            <a:r>
              <a:rPr lang="en-US" b="1" dirty="0">
                <a:solidFill>
                  <a:srgbClr val="0094C8"/>
                </a:solidFill>
                <a:latin typeface="Arial" charset="0"/>
              </a:rPr>
              <a:t>Solution</a:t>
            </a:r>
          </a:p>
          <a:p>
            <a:pPr marL="231775" indent="-231775"/>
            <a:r>
              <a:rPr lang="en-US" sz="1400" b="1" dirty="0">
                <a:solidFill>
                  <a:srgbClr val="000000"/>
                </a:solidFill>
                <a:latin typeface="Times New Roman" pitchFamily="84" charset="0"/>
                <a:ea typeface="ＭＳ Ｐゴシック" pitchFamily="84" charset="-128"/>
              </a:rPr>
              <a:t>a.	</a:t>
            </a:r>
            <a:r>
              <a:rPr lang="en-US" sz="1400" dirty="0"/>
              <a:t>Al</a:t>
            </a:r>
            <a:r>
              <a:rPr lang="en-US" sz="1400" baseline="30000" dirty="0"/>
              <a:t>3+</a:t>
            </a:r>
            <a:endParaRPr lang="en-US" sz="1400" dirty="0"/>
          </a:p>
          <a:p>
            <a:pPr marL="231775" indent="-231775"/>
            <a:r>
              <a:rPr lang="en-US" sz="1400" dirty="0"/>
              <a:t>	Begin by writing the electron configuration of the neutral atom. </a:t>
            </a:r>
          </a:p>
          <a:p>
            <a:pPr marL="231775" indent="-231775"/>
            <a:r>
              <a:rPr lang="en-US" sz="800" dirty="0"/>
              <a:t>	</a:t>
            </a:r>
          </a:p>
          <a:p>
            <a:pPr marL="231775" indent="-231775"/>
            <a:r>
              <a:rPr lang="en-US" sz="1400" dirty="0"/>
              <a:t>	Since this ion has a 3+ charge, remove three electrons to write the electron configuration of the ion. Write the orbital diagram by drawing half-arrows to represent each electron in boxes representing the orbitals. Because there are no unpaired electrons,  Al</a:t>
            </a:r>
            <a:r>
              <a:rPr lang="en-US" sz="1400" baseline="30000" dirty="0"/>
              <a:t>3+</a:t>
            </a:r>
            <a:r>
              <a:rPr lang="en-US" sz="1400" dirty="0"/>
              <a:t> is diamagnetic.</a:t>
            </a:r>
          </a:p>
          <a:p>
            <a:pPr marL="231775" indent="-231775"/>
            <a:endParaRPr lang="en-US" sz="1400" dirty="0"/>
          </a:p>
          <a:p>
            <a:pPr marL="231775" indent="-231775"/>
            <a:r>
              <a:rPr lang="en-US" sz="1400" b="1" dirty="0">
                <a:solidFill>
                  <a:srgbClr val="000000"/>
                </a:solidFill>
                <a:latin typeface="Times New Roman" pitchFamily="84" charset="0"/>
                <a:ea typeface="ＭＳ Ｐゴシック" pitchFamily="84" charset="-128"/>
              </a:rPr>
              <a:t>b.	</a:t>
            </a:r>
            <a:r>
              <a:rPr lang="en-US" sz="1400" dirty="0"/>
              <a:t>S</a:t>
            </a:r>
            <a:r>
              <a:rPr lang="en-US" sz="1400" baseline="30000" dirty="0"/>
              <a:t>2−</a:t>
            </a:r>
            <a:r>
              <a:rPr lang="en-US" sz="1400" baseline="30000" dirty="0">
                <a:latin typeface="Arial"/>
                <a:cs typeface="Arial"/>
              </a:rPr>
              <a:t> </a:t>
            </a:r>
          </a:p>
          <a:p>
            <a:pPr marL="231775" indent="-231775"/>
            <a:r>
              <a:rPr lang="en-US" sz="1400" dirty="0"/>
              <a:t>	Begin by writing the electron configuration of the neutral atom. </a:t>
            </a:r>
          </a:p>
          <a:p>
            <a:pPr marL="231775" indent="-231775"/>
            <a:endParaRPr lang="en-US" sz="800" dirty="0"/>
          </a:p>
          <a:p>
            <a:pPr marL="231775" indent="-231775"/>
            <a:r>
              <a:rPr lang="en-US" sz="1400" dirty="0"/>
              <a:t>	Since this ion has a 2</a:t>
            </a:r>
            <a:r>
              <a:rPr lang="en-US" sz="1400" dirty="0">
                <a:latin typeface="Arial"/>
                <a:cs typeface="Arial"/>
              </a:rPr>
              <a:t>− </a:t>
            </a:r>
            <a:r>
              <a:rPr lang="en-US" sz="1400" dirty="0"/>
              <a:t>charge, add two electrons to write the electron configuration of the ion. Write the orbital diagram by drawing half-arrows to represent each electron in boxes representing the orbitals. Because there are no unpaired electrons, S</a:t>
            </a:r>
            <a:r>
              <a:rPr lang="en-US" sz="1400" baseline="30000" dirty="0"/>
              <a:t>2−</a:t>
            </a:r>
            <a:r>
              <a:rPr lang="en-US" sz="1400" baseline="30000" dirty="0">
                <a:latin typeface="Arial"/>
                <a:cs typeface="Arial"/>
              </a:rPr>
              <a:t>  </a:t>
            </a:r>
            <a:r>
              <a:rPr lang="en-US" sz="1400" dirty="0"/>
              <a:t>is diamagnetic. </a:t>
            </a:r>
          </a:p>
        </p:txBody>
      </p:sp>
      <p:sp>
        <p:nvSpPr>
          <p:cNvPr id="6" name="Line 10"/>
          <p:cNvSpPr>
            <a:spLocks noChangeShapeType="1"/>
          </p:cNvSpPr>
          <p:nvPr/>
        </p:nvSpPr>
        <p:spPr bwMode="auto">
          <a:xfrm>
            <a:off x="306388" y="6392921"/>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7" name="Line 7"/>
          <p:cNvSpPr>
            <a:spLocks noChangeShapeType="1"/>
          </p:cNvSpPr>
          <p:nvPr/>
        </p:nvSpPr>
        <p:spPr bwMode="auto">
          <a:xfrm>
            <a:off x="304800" y="617050"/>
            <a:ext cx="0" cy="579492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8" name="Text Box 8"/>
          <p:cNvSpPr txBox="1">
            <a:spLocks noChangeArrowheads="1"/>
          </p:cNvSpPr>
          <p:nvPr/>
        </p:nvSpPr>
        <p:spPr bwMode="auto">
          <a:xfrm>
            <a:off x="325438" y="1331425"/>
            <a:ext cx="8734425" cy="68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Write the electron configuration and orbital diagram for each ion and determine whether each is diamagnetic or paramagnetic.</a:t>
            </a:r>
          </a:p>
          <a:p>
            <a:pPr>
              <a:tabLst>
                <a:tab pos="966788" algn="l"/>
                <a:tab pos="1881188" algn="l"/>
              </a:tabLst>
            </a:pPr>
            <a:r>
              <a:rPr lang="en-US" sz="1400" b="1" dirty="0"/>
              <a:t>a.  </a:t>
            </a:r>
            <a:r>
              <a:rPr lang="en-US" sz="1400" dirty="0"/>
              <a:t>Al</a:t>
            </a:r>
            <a:r>
              <a:rPr lang="en-US" sz="1400" baseline="30000" dirty="0"/>
              <a:t>3+</a:t>
            </a:r>
            <a:r>
              <a:rPr lang="en-US" sz="1400" dirty="0"/>
              <a:t>	</a:t>
            </a:r>
            <a:r>
              <a:rPr lang="en-US" sz="1400" b="1" dirty="0"/>
              <a:t>b.  </a:t>
            </a:r>
            <a:r>
              <a:rPr lang="en-US" sz="1400" dirty="0"/>
              <a:t>S</a:t>
            </a:r>
            <a:r>
              <a:rPr lang="en-US" sz="1400" baseline="30000" dirty="0"/>
              <a:t>2−</a:t>
            </a:r>
            <a:r>
              <a:rPr lang="en-US" sz="1400" dirty="0"/>
              <a:t>	</a:t>
            </a:r>
            <a:r>
              <a:rPr lang="en-US" sz="1400" b="1" dirty="0"/>
              <a:t>c.  </a:t>
            </a:r>
            <a:r>
              <a:rPr lang="en-US" sz="1400" dirty="0"/>
              <a:t>Fe</a:t>
            </a:r>
            <a:r>
              <a:rPr lang="en-US" sz="1400" baseline="30000" dirty="0"/>
              <a:t>3+</a:t>
            </a:r>
            <a:endParaRPr lang="en-US" sz="1400" baseline="-25000" dirty="0"/>
          </a:p>
        </p:txBody>
      </p:sp>
      <p:sp>
        <p:nvSpPr>
          <p:cNvPr id="9" name="Rectangle 3"/>
          <p:cNvSpPr>
            <a:spLocks noChangeArrowheads="1"/>
          </p:cNvSpPr>
          <p:nvPr/>
        </p:nvSpPr>
        <p:spPr bwMode="auto">
          <a:xfrm>
            <a:off x="319088" y="844063"/>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3.7</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Electron Configurations and Magnetic Properties </a:t>
            </a:r>
            <a:br>
              <a:rPr lang="en-US" sz="2000" b="1" dirty="0">
                <a:latin typeface="Arial" charset="0"/>
                <a:ea typeface="ＭＳ Ｐゴシック" charset="0"/>
                <a:cs typeface="ＭＳ Ｐゴシック" charset="0"/>
              </a:rPr>
            </a:br>
            <a:r>
              <a:rPr lang="en-US" sz="2000" b="1" dirty="0">
                <a:latin typeface="Arial" charset="0"/>
                <a:ea typeface="ＭＳ Ｐゴシック" charset="0"/>
                <a:cs typeface="ＭＳ Ｐゴシック" charset="0"/>
              </a:rPr>
              <a:t>for Ions</a:t>
            </a:r>
          </a:p>
        </p:txBody>
      </p:sp>
      <p:sp>
        <p:nvSpPr>
          <p:cNvPr id="10" name="Line 2"/>
          <p:cNvSpPr>
            <a:spLocks noChangeShapeType="1"/>
          </p:cNvSpPr>
          <p:nvPr/>
        </p:nvSpPr>
        <p:spPr bwMode="auto">
          <a:xfrm>
            <a:off x="314325" y="215894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Box 5"/>
          <p:cNvSpPr txBox="1">
            <a:spLocks noChangeArrowheads="1"/>
          </p:cNvSpPr>
          <p:nvPr/>
        </p:nvSpPr>
        <p:spPr bwMode="auto">
          <a:xfrm>
            <a:off x="5150069" y="2158943"/>
            <a:ext cx="3993931" cy="423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a:defRPr sz="1600">
                <a:solidFill>
                  <a:schemeClr val="tx1"/>
                </a:solidFill>
                <a:latin typeface="Times New Roman" pitchFamily="18" charset="0"/>
                <a:ea typeface="ＭＳ Ｐゴシック" pitchFamily="34" charset="-128"/>
              </a:defRPr>
            </a:lvl1pPr>
            <a:lvl2pPr marL="742950" indent="-285750">
              <a:defRPr sz="1600">
                <a:solidFill>
                  <a:schemeClr val="tx1"/>
                </a:solidFill>
                <a:latin typeface="Times New Roman" pitchFamily="18" charset="0"/>
                <a:ea typeface="ＭＳ Ｐゴシック" pitchFamily="34" charset="-128"/>
              </a:defRPr>
            </a:lvl2pPr>
            <a:lvl3pPr marL="1143000" indent="-228600">
              <a:defRPr sz="1600">
                <a:solidFill>
                  <a:schemeClr val="tx1"/>
                </a:solidFill>
                <a:latin typeface="Times New Roman" pitchFamily="18" charset="0"/>
                <a:ea typeface="ＭＳ Ｐゴシック" pitchFamily="34" charset="-128"/>
              </a:defRPr>
            </a:lvl3pPr>
            <a:lvl4pPr marL="1600200" indent="-228600">
              <a:defRPr sz="1600">
                <a:solidFill>
                  <a:schemeClr val="tx1"/>
                </a:solidFill>
                <a:latin typeface="Times New Roman" pitchFamily="18" charset="0"/>
                <a:ea typeface="ＭＳ Ｐゴシック" pitchFamily="34" charset="-128"/>
              </a:defRPr>
            </a:lvl4pPr>
            <a:lvl5pPr marL="2057400" indent="-228600">
              <a:defRPr sz="16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9pPr>
          </a:lstStyle>
          <a:p>
            <a:endParaRPr lang="en-US" sz="1400" dirty="0"/>
          </a:p>
          <a:p>
            <a:endParaRPr lang="en-US" dirty="0"/>
          </a:p>
          <a:p>
            <a:pPr>
              <a:tabLst>
                <a:tab pos="461963" algn="l"/>
              </a:tabLst>
            </a:pPr>
            <a:r>
              <a:rPr lang="en-US" sz="1400" dirty="0"/>
              <a:t>Al 	[Ne] 3</a:t>
            </a:r>
            <a:r>
              <a:rPr lang="en-US" sz="1400" i="1" dirty="0"/>
              <a:t>s</a:t>
            </a:r>
            <a:r>
              <a:rPr lang="en-US" sz="1400" baseline="30000" dirty="0"/>
              <a:t>2</a:t>
            </a:r>
            <a:r>
              <a:rPr lang="en-US" sz="1400" dirty="0"/>
              <a:t> 3</a:t>
            </a:r>
            <a:r>
              <a:rPr lang="en-US" sz="1400" i="1" dirty="0"/>
              <a:t>p</a:t>
            </a:r>
            <a:r>
              <a:rPr lang="en-US" sz="1400" baseline="30000" dirty="0"/>
              <a:t>1</a:t>
            </a:r>
          </a:p>
          <a:p>
            <a:endParaRPr lang="en-US" sz="1400" dirty="0"/>
          </a:p>
          <a:p>
            <a:endParaRPr lang="en-US" sz="800" dirty="0"/>
          </a:p>
          <a:p>
            <a:pPr>
              <a:tabLst>
                <a:tab pos="461963" algn="l"/>
              </a:tabLst>
            </a:pPr>
            <a:r>
              <a:rPr lang="en-US" sz="1400" dirty="0"/>
              <a:t>Al</a:t>
            </a:r>
            <a:r>
              <a:rPr lang="en-US" sz="1400" baseline="30000" dirty="0"/>
              <a:t>3+</a:t>
            </a:r>
            <a:r>
              <a:rPr lang="en-US" sz="1400" dirty="0"/>
              <a:t> 	[Ne] or [He] 2</a:t>
            </a:r>
            <a:r>
              <a:rPr lang="en-US" sz="1400" i="1" dirty="0"/>
              <a:t>s</a:t>
            </a:r>
            <a:r>
              <a:rPr lang="en-US" sz="1400" baseline="30000" dirty="0"/>
              <a:t>2</a:t>
            </a:r>
            <a:r>
              <a:rPr lang="en-US" sz="1400" dirty="0"/>
              <a:t> 2</a:t>
            </a:r>
            <a:r>
              <a:rPr lang="en-US" sz="1400" i="1" dirty="0"/>
              <a:t>p</a:t>
            </a:r>
            <a:r>
              <a:rPr lang="en-US" sz="1400" baseline="30000" dirty="0"/>
              <a:t>6</a:t>
            </a:r>
          </a:p>
          <a:p>
            <a:endParaRPr lang="en-US" sz="1400" dirty="0"/>
          </a:p>
          <a:p>
            <a:pPr>
              <a:tabLst>
                <a:tab pos="461963" algn="l"/>
              </a:tabLst>
            </a:pPr>
            <a:r>
              <a:rPr lang="en-US" sz="1400" dirty="0"/>
              <a:t>Al</a:t>
            </a:r>
            <a:r>
              <a:rPr lang="en-US" sz="1400" baseline="30000" dirty="0"/>
              <a:t>3+</a:t>
            </a:r>
            <a:r>
              <a:rPr lang="en-US" sz="1400" dirty="0"/>
              <a:t> 	[He]</a:t>
            </a:r>
          </a:p>
          <a:p>
            <a:endParaRPr lang="en-US" sz="1400" dirty="0"/>
          </a:p>
          <a:p>
            <a:r>
              <a:rPr lang="en-US" sz="1400" dirty="0"/>
              <a:t>Diamagnetic</a:t>
            </a:r>
          </a:p>
          <a:p>
            <a:endParaRPr lang="en-US" sz="1400" dirty="0"/>
          </a:p>
          <a:p>
            <a:endParaRPr lang="en-US" sz="1400" dirty="0"/>
          </a:p>
          <a:p>
            <a:pPr>
              <a:tabLst>
                <a:tab pos="461963" algn="l"/>
              </a:tabLst>
            </a:pPr>
            <a:r>
              <a:rPr lang="en-US" sz="1400" dirty="0"/>
              <a:t>S 	[Ne] 3</a:t>
            </a:r>
            <a:r>
              <a:rPr lang="en-US" sz="1400" i="1" dirty="0"/>
              <a:t>s</a:t>
            </a:r>
            <a:r>
              <a:rPr lang="en-US" sz="1400" baseline="30000" dirty="0"/>
              <a:t>2</a:t>
            </a:r>
            <a:r>
              <a:rPr lang="en-US" sz="1400" dirty="0"/>
              <a:t> 3</a:t>
            </a:r>
            <a:r>
              <a:rPr lang="en-US" sz="1400" i="1" dirty="0"/>
              <a:t>p</a:t>
            </a:r>
            <a:r>
              <a:rPr lang="en-US" sz="1400" baseline="30000" dirty="0"/>
              <a:t>4</a:t>
            </a:r>
          </a:p>
          <a:p>
            <a:endParaRPr lang="en-US" sz="1400" dirty="0"/>
          </a:p>
          <a:p>
            <a:endParaRPr lang="en-US" sz="800" dirty="0"/>
          </a:p>
          <a:p>
            <a:pPr>
              <a:tabLst>
                <a:tab pos="461963" algn="l"/>
              </a:tabLst>
            </a:pPr>
            <a:r>
              <a:rPr lang="en-US" sz="1400" dirty="0"/>
              <a:t>S</a:t>
            </a:r>
            <a:r>
              <a:rPr lang="en-US" sz="1400" baseline="30000" dirty="0"/>
              <a:t>2</a:t>
            </a:r>
            <a:r>
              <a:rPr lang="en-US" sz="1400" baseline="30000" dirty="0">
                <a:latin typeface="Arial"/>
                <a:cs typeface="Arial"/>
              </a:rPr>
              <a:t>–</a:t>
            </a:r>
            <a:r>
              <a:rPr lang="en-US" sz="1400" dirty="0"/>
              <a:t> 	[Ne] 3</a:t>
            </a:r>
            <a:r>
              <a:rPr lang="en-US" sz="1400" i="1" dirty="0"/>
              <a:t>s</a:t>
            </a:r>
            <a:r>
              <a:rPr lang="en-US" sz="1400" baseline="30000" dirty="0"/>
              <a:t>2</a:t>
            </a:r>
            <a:r>
              <a:rPr lang="en-US" sz="1400" dirty="0"/>
              <a:t> 3</a:t>
            </a:r>
            <a:r>
              <a:rPr lang="en-US" sz="1400" i="1" dirty="0"/>
              <a:t>p</a:t>
            </a:r>
            <a:r>
              <a:rPr lang="en-US" sz="1400" baseline="30000" dirty="0"/>
              <a:t>6</a:t>
            </a:r>
          </a:p>
          <a:p>
            <a:pPr>
              <a:tabLst>
                <a:tab pos="461963" algn="l"/>
              </a:tabLst>
            </a:pPr>
            <a:endParaRPr lang="en-US" sz="1400" dirty="0"/>
          </a:p>
          <a:p>
            <a:pPr>
              <a:tabLst>
                <a:tab pos="461963" algn="l"/>
              </a:tabLst>
            </a:pPr>
            <a:r>
              <a:rPr lang="en-US" sz="1400" dirty="0"/>
              <a:t>S</a:t>
            </a:r>
            <a:r>
              <a:rPr lang="en-US" sz="1400" baseline="30000" dirty="0"/>
              <a:t>2</a:t>
            </a:r>
            <a:r>
              <a:rPr lang="en-US" sz="1400" baseline="30000" dirty="0">
                <a:latin typeface="Arial"/>
                <a:cs typeface="Arial"/>
              </a:rPr>
              <a:t>–</a:t>
            </a:r>
            <a:r>
              <a:rPr lang="en-US" sz="1400" dirty="0"/>
              <a:t> 	[Ne]</a:t>
            </a:r>
          </a:p>
          <a:p>
            <a:endParaRPr lang="en-US" sz="1400" dirty="0"/>
          </a:p>
          <a:p>
            <a:pPr>
              <a:defRPr/>
            </a:pPr>
            <a:r>
              <a:rPr lang="en-US" sz="1400" dirty="0">
                <a:solidFill>
                  <a:srgbClr val="000000"/>
                </a:solidFill>
                <a:latin typeface="Times New Roman" pitchFamily="84" charset="0"/>
                <a:ea typeface="ＭＳ Ｐゴシック" pitchFamily="84" charset="-128"/>
              </a:rPr>
              <a:t>Diamagnetic</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43473" b="8904"/>
          <a:stretch/>
        </p:blipFill>
        <p:spPr>
          <a:xfrm>
            <a:off x="6306207" y="3535590"/>
            <a:ext cx="1397876" cy="518128"/>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9902" b="8065"/>
          <a:stretch/>
        </p:blipFill>
        <p:spPr>
          <a:xfrm>
            <a:off x="6267323" y="5592949"/>
            <a:ext cx="1436760" cy="521208"/>
          </a:xfrm>
          <a:prstGeom prst="rect">
            <a:avLst/>
          </a:prstGeom>
        </p:spPr>
      </p:pic>
      <p:sp>
        <p:nvSpPr>
          <p:cNvPr id="14" name="Line 9"/>
          <p:cNvSpPr>
            <a:spLocks noChangeShapeType="1"/>
          </p:cNvSpPr>
          <p:nvPr/>
        </p:nvSpPr>
        <p:spPr bwMode="auto">
          <a:xfrm>
            <a:off x="304800" y="6361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17" end="1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19" end="1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9144000" cy="46166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sz="2400" dirty="0">
                <a:solidFill>
                  <a:srgbClr val="0070C0"/>
                </a:solidFill>
                <a:ea typeface="ヒラギノ角ゴ Pro W3" pitchFamily="127" charset="-128"/>
                <a:cs typeface="Arial" pitchFamily="34" charset="0"/>
              </a:rPr>
              <a:t>Problem Solving: Electronic Configuration and Magnetism</a:t>
            </a:r>
          </a:p>
        </p:txBody>
      </p:sp>
      <p:sp>
        <p:nvSpPr>
          <p:cNvPr id="15" name="Line 2"/>
          <p:cNvSpPr>
            <a:spLocks noChangeShapeType="1"/>
          </p:cNvSpPr>
          <p:nvPr/>
        </p:nvSpPr>
        <p:spPr bwMode="auto">
          <a:xfrm>
            <a:off x="300038" y="174334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Rectangle 3"/>
          <p:cNvSpPr>
            <a:spLocks noChangeArrowheads="1"/>
          </p:cNvSpPr>
          <p:nvPr/>
        </p:nvSpPr>
        <p:spPr bwMode="auto">
          <a:xfrm>
            <a:off x="319088" y="976583"/>
            <a:ext cx="8474075"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3.7</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Electron Configurations and Magnetic Properties </a:t>
            </a:r>
            <a:br>
              <a:rPr lang="en-US" sz="2000" b="1" dirty="0">
                <a:latin typeface="Arial" charset="0"/>
                <a:ea typeface="ＭＳ Ｐゴシック" charset="0"/>
                <a:cs typeface="ＭＳ Ｐゴシック" charset="0"/>
              </a:rPr>
            </a:br>
            <a:r>
              <a:rPr lang="en-US" sz="2000" b="1" dirty="0">
                <a:latin typeface="Arial" charset="0"/>
                <a:ea typeface="ＭＳ Ｐゴシック" charset="0"/>
                <a:cs typeface="ＭＳ Ｐゴシック" charset="0"/>
              </a:rPr>
              <a:t>for Ions</a:t>
            </a:r>
          </a:p>
        </p:txBody>
      </p:sp>
      <p:sp>
        <p:nvSpPr>
          <p:cNvPr id="17" name="Line 7"/>
          <p:cNvSpPr>
            <a:spLocks noChangeShapeType="1"/>
          </p:cNvSpPr>
          <p:nvPr/>
        </p:nvSpPr>
        <p:spPr bwMode="auto">
          <a:xfrm flipV="1">
            <a:off x="304800" y="749570"/>
            <a:ext cx="0" cy="158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8" name="Text Box 8"/>
          <p:cNvSpPr txBox="1">
            <a:spLocks noChangeArrowheads="1"/>
          </p:cNvSpPr>
          <p:nvPr/>
        </p:nvSpPr>
        <p:spPr bwMode="auto">
          <a:xfrm>
            <a:off x="304800" y="1409970"/>
            <a:ext cx="79152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a:t>Continued</a:t>
            </a:r>
          </a:p>
        </p:txBody>
      </p:sp>
      <p:sp>
        <p:nvSpPr>
          <p:cNvPr id="19" name="Line 10"/>
          <p:cNvSpPr>
            <a:spLocks noChangeShapeType="1"/>
          </p:cNvSpPr>
          <p:nvPr/>
        </p:nvSpPr>
        <p:spPr bwMode="auto">
          <a:xfrm>
            <a:off x="285751" y="5419972"/>
            <a:ext cx="4699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 name="Line 7"/>
          <p:cNvSpPr>
            <a:spLocks noChangeShapeType="1"/>
          </p:cNvSpPr>
          <p:nvPr/>
        </p:nvSpPr>
        <p:spPr bwMode="auto">
          <a:xfrm flipH="1">
            <a:off x="295133" y="751159"/>
            <a:ext cx="9665" cy="466881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1" name="Text Box 5"/>
          <p:cNvSpPr txBox="1">
            <a:spLocks noChangeArrowheads="1"/>
          </p:cNvSpPr>
          <p:nvPr/>
        </p:nvSpPr>
        <p:spPr bwMode="auto">
          <a:xfrm>
            <a:off x="328613" y="1755453"/>
            <a:ext cx="4716353" cy="252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a:defRPr sz="1600">
                <a:solidFill>
                  <a:schemeClr val="tx1"/>
                </a:solidFill>
                <a:latin typeface="Times New Roman" pitchFamily="18" charset="0"/>
                <a:ea typeface="ＭＳ Ｐゴシック" pitchFamily="34" charset="-128"/>
              </a:defRPr>
            </a:lvl1pPr>
            <a:lvl2pPr marL="742950" indent="-285750">
              <a:defRPr sz="1600">
                <a:solidFill>
                  <a:schemeClr val="tx1"/>
                </a:solidFill>
                <a:latin typeface="Times New Roman" pitchFamily="18" charset="0"/>
                <a:ea typeface="ＭＳ Ｐゴシック" pitchFamily="34" charset="-128"/>
              </a:defRPr>
            </a:lvl2pPr>
            <a:lvl3pPr marL="1143000" indent="-228600">
              <a:defRPr sz="1600">
                <a:solidFill>
                  <a:schemeClr val="tx1"/>
                </a:solidFill>
                <a:latin typeface="Times New Roman" pitchFamily="18" charset="0"/>
                <a:ea typeface="ＭＳ Ｐゴシック" pitchFamily="34" charset="-128"/>
              </a:defRPr>
            </a:lvl3pPr>
            <a:lvl4pPr marL="1600200" indent="-228600">
              <a:defRPr sz="1600">
                <a:solidFill>
                  <a:schemeClr val="tx1"/>
                </a:solidFill>
                <a:latin typeface="Times New Roman" pitchFamily="18" charset="0"/>
                <a:ea typeface="ＭＳ Ｐゴシック" pitchFamily="34" charset="-128"/>
              </a:defRPr>
            </a:lvl4pPr>
            <a:lvl5pPr marL="2057400" indent="-228600">
              <a:defRPr sz="16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9pPr>
          </a:lstStyle>
          <a:p>
            <a:pPr marL="231775" indent="-231775"/>
            <a:r>
              <a:rPr lang="en-US" sz="1400" b="1" dirty="0">
                <a:solidFill>
                  <a:srgbClr val="000000"/>
                </a:solidFill>
                <a:latin typeface="Times New Roman" pitchFamily="84" charset="0"/>
                <a:ea typeface="ＭＳ Ｐゴシック" pitchFamily="84" charset="-128"/>
              </a:rPr>
              <a:t>c.	</a:t>
            </a:r>
            <a:r>
              <a:rPr lang="en-US" sz="1400" dirty="0"/>
              <a:t>Fe</a:t>
            </a:r>
            <a:r>
              <a:rPr lang="en-US" sz="1400" baseline="30000" dirty="0"/>
              <a:t>3+</a:t>
            </a:r>
            <a:endParaRPr lang="en-US" sz="1400" dirty="0"/>
          </a:p>
          <a:p>
            <a:pPr marL="231775" indent="-231775"/>
            <a:r>
              <a:rPr lang="en-US" sz="1400" dirty="0"/>
              <a:t>	Begin by writing the electron configuration of the neutral atom. </a:t>
            </a:r>
          </a:p>
          <a:p>
            <a:pPr marL="231775" indent="-231775"/>
            <a:r>
              <a:rPr lang="en-US" sz="800" dirty="0"/>
              <a:t>	</a:t>
            </a:r>
          </a:p>
          <a:p>
            <a:pPr marL="231775" indent="-231775"/>
            <a:r>
              <a:rPr lang="en-US" sz="1400" dirty="0"/>
              <a:t>	Since this ion has a 3+ charge, remove three electrons to write the electron configuration of the ion. Since it is a transition metal, remove the electrons from the 4</a:t>
            </a:r>
            <a:r>
              <a:rPr lang="en-US" sz="1400" i="1" dirty="0"/>
              <a:t>s </a:t>
            </a:r>
            <a:r>
              <a:rPr lang="en-US" sz="1400" dirty="0"/>
              <a:t>orbital before removing electrons from the 3</a:t>
            </a:r>
            <a:r>
              <a:rPr lang="en-US" sz="1400" i="1" dirty="0"/>
              <a:t>d </a:t>
            </a:r>
            <a:r>
              <a:rPr lang="en-US" sz="1400" dirty="0"/>
              <a:t>orbitals. Write the orbital diagram by drawing half-arrows to represent each electron in boxes representing the orbitals. There are unpaired electrons, so Fe</a:t>
            </a:r>
            <a:r>
              <a:rPr lang="en-US" sz="1400" baseline="30000" dirty="0"/>
              <a:t>3+</a:t>
            </a:r>
            <a:r>
              <a:rPr lang="en-US" sz="1400" dirty="0"/>
              <a:t> is paramagnetic.</a:t>
            </a:r>
          </a:p>
          <a:p>
            <a:pPr marL="231775" indent="-231775"/>
            <a:endParaRPr lang="en-US" sz="1400" dirty="0"/>
          </a:p>
        </p:txBody>
      </p:sp>
      <p:sp>
        <p:nvSpPr>
          <p:cNvPr id="22" name="Text Box 5"/>
          <p:cNvSpPr txBox="1">
            <a:spLocks noChangeArrowheads="1"/>
          </p:cNvSpPr>
          <p:nvPr/>
        </p:nvSpPr>
        <p:spPr bwMode="auto">
          <a:xfrm>
            <a:off x="5150069" y="1755453"/>
            <a:ext cx="3993931" cy="423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a:defRPr sz="1600">
                <a:solidFill>
                  <a:schemeClr val="tx1"/>
                </a:solidFill>
                <a:latin typeface="Times New Roman" pitchFamily="18" charset="0"/>
                <a:ea typeface="ＭＳ Ｐゴシック" pitchFamily="34" charset="-128"/>
              </a:defRPr>
            </a:lvl1pPr>
            <a:lvl2pPr marL="742950" indent="-285750">
              <a:defRPr sz="1600">
                <a:solidFill>
                  <a:schemeClr val="tx1"/>
                </a:solidFill>
                <a:latin typeface="Times New Roman" pitchFamily="18" charset="0"/>
                <a:ea typeface="ＭＳ Ｐゴシック" pitchFamily="34" charset="-128"/>
              </a:defRPr>
            </a:lvl2pPr>
            <a:lvl3pPr marL="1143000" indent="-228600">
              <a:defRPr sz="1600">
                <a:solidFill>
                  <a:schemeClr val="tx1"/>
                </a:solidFill>
                <a:latin typeface="Times New Roman" pitchFamily="18" charset="0"/>
                <a:ea typeface="ＭＳ Ｐゴシック" pitchFamily="34" charset="-128"/>
              </a:defRPr>
            </a:lvl3pPr>
            <a:lvl4pPr marL="1600200" indent="-228600">
              <a:defRPr sz="1600">
                <a:solidFill>
                  <a:schemeClr val="tx1"/>
                </a:solidFill>
                <a:latin typeface="Times New Roman" pitchFamily="18" charset="0"/>
                <a:ea typeface="ＭＳ Ｐゴシック" pitchFamily="34" charset="-128"/>
              </a:defRPr>
            </a:lvl4pPr>
            <a:lvl5pPr marL="2057400" indent="-228600">
              <a:defRPr sz="16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9pPr>
          </a:lstStyle>
          <a:p>
            <a:endParaRPr lang="en-US" sz="1400" dirty="0"/>
          </a:p>
          <a:p>
            <a:pPr>
              <a:tabLst>
                <a:tab pos="461963" algn="l"/>
              </a:tabLst>
            </a:pPr>
            <a:r>
              <a:rPr lang="en-US" sz="1400" dirty="0"/>
              <a:t>Fe 	[</a:t>
            </a:r>
            <a:r>
              <a:rPr lang="en-US" sz="1400" dirty="0" err="1"/>
              <a:t>Ar</a:t>
            </a:r>
            <a:r>
              <a:rPr lang="en-US" sz="1400" dirty="0"/>
              <a:t>] 4</a:t>
            </a:r>
            <a:r>
              <a:rPr lang="en-US" sz="1400" i="1" dirty="0"/>
              <a:t>s</a:t>
            </a:r>
            <a:r>
              <a:rPr lang="en-US" sz="1400" baseline="30000" dirty="0"/>
              <a:t>2</a:t>
            </a:r>
            <a:r>
              <a:rPr lang="en-US" sz="1400" dirty="0"/>
              <a:t> 3</a:t>
            </a:r>
            <a:r>
              <a:rPr lang="en-US" sz="1400" i="1" dirty="0"/>
              <a:t>d</a:t>
            </a:r>
            <a:r>
              <a:rPr lang="en-US" sz="1400" baseline="30000" dirty="0"/>
              <a:t>6</a:t>
            </a:r>
          </a:p>
          <a:p>
            <a:endParaRPr lang="en-US" sz="1400" dirty="0"/>
          </a:p>
          <a:p>
            <a:endParaRPr lang="en-US" sz="800" dirty="0"/>
          </a:p>
          <a:p>
            <a:pPr>
              <a:tabLst>
                <a:tab pos="461963" algn="l"/>
              </a:tabLst>
            </a:pPr>
            <a:r>
              <a:rPr lang="en-US" sz="1400" dirty="0"/>
              <a:t>Fe</a:t>
            </a:r>
            <a:r>
              <a:rPr lang="en-US" sz="1400" baseline="30000" dirty="0"/>
              <a:t>3+</a:t>
            </a:r>
            <a:r>
              <a:rPr lang="en-US" sz="1400" dirty="0"/>
              <a:t> 	[</a:t>
            </a:r>
            <a:r>
              <a:rPr lang="en-US" sz="1400" dirty="0" err="1"/>
              <a:t>Ar</a:t>
            </a:r>
            <a:r>
              <a:rPr lang="en-US" sz="1400" dirty="0"/>
              <a:t>] 4</a:t>
            </a:r>
            <a:r>
              <a:rPr lang="en-US" sz="1400" i="1" dirty="0"/>
              <a:t>s</a:t>
            </a:r>
            <a:r>
              <a:rPr lang="en-US" sz="1400" baseline="30000" dirty="0"/>
              <a:t>0</a:t>
            </a:r>
            <a:r>
              <a:rPr lang="en-US" sz="1400" dirty="0"/>
              <a:t> 3</a:t>
            </a:r>
            <a:r>
              <a:rPr lang="en-US" sz="1400" i="1" dirty="0"/>
              <a:t>d</a:t>
            </a:r>
            <a:r>
              <a:rPr lang="en-US" sz="1400" baseline="30000" dirty="0"/>
              <a:t>5</a:t>
            </a:r>
          </a:p>
          <a:p>
            <a:endParaRPr lang="en-US" sz="1400" dirty="0"/>
          </a:p>
          <a:p>
            <a:pPr>
              <a:tabLst>
                <a:tab pos="461963" algn="l"/>
              </a:tabLst>
            </a:pPr>
            <a:r>
              <a:rPr lang="en-US" sz="1400" dirty="0"/>
              <a:t>Fe</a:t>
            </a:r>
            <a:r>
              <a:rPr lang="en-US" sz="1400" baseline="30000" dirty="0"/>
              <a:t>3+</a:t>
            </a:r>
            <a:r>
              <a:rPr lang="en-US" sz="1400" dirty="0"/>
              <a:t> 	[</a:t>
            </a:r>
            <a:r>
              <a:rPr lang="en-US" sz="1400" dirty="0" err="1"/>
              <a:t>Ar</a:t>
            </a:r>
            <a:r>
              <a:rPr lang="en-US" sz="1400" dirty="0"/>
              <a:t>]</a:t>
            </a:r>
          </a:p>
          <a:p>
            <a:pPr>
              <a:tabLst>
                <a:tab pos="461963" algn="l"/>
              </a:tabLst>
            </a:pPr>
            <a:endParaRPr lang="en-US" sz="1400" dirty="0"/>
          </a:p>
          <a:p>
            <a:pPr>
              <a:tabLst>
                <a:tab pos="461963" algn="l"/>
              </a:tabLst>
            </a:pPr>
            <a:endParaRPr lang="en-US" sz="1400" dirty="0"/>
          </a:p>
          <a:p>
            <a:pPr>
              <a:tabLst>
                <a:tab pos="461963" algn="l"/>
              </a:tabLst>
            </a:pPr>
            <a:endParaRPr lang="en-US" sz="1400" dirty="0"/>
          </a:p>
          <a:p>
            <a:r>
              <a:rPr lang="en-US" sz="1400" dirty="0"/>
              <a:t>Paramagnetic</a:t>
            </a:r>
          </a:p>
          <a:p>
            <a:endParaRPr lang="en-US" sz="1400" dirty="0"/>
          </a:p>
          <a:p>
            <a:pPr>
              <a:defRPr/>
            </a:pPr>
            <a:endParaRPr lang="en-US" sz="1400" dirty="0">
              <a:solidFill>
                <a:srgbClr val="000000"/>
              </a:solidFill>
              <a:latin typeface="Times New Roman" pitchFamily="84" charset="0"/>
              <a:ea typeface="ＭＳ Ｐゴシック" pitchFamily="84" charset="-128"/>
            </a:endParaRPr>
          </a:p>
        </p:txBody>
      </p:sp>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34483" b="8763"/>
          <a:stretch/>
        </p:blipFill>
        <p:spPr>
          <a:xfrm>
            <a:off x="6178613" y="2916378"/>
            <a:ext cx="2062962" cy="521208"/>
          </a:xfrm>
          <a:prstGeom prst="rect">
            <a:avLst/>
          </a:prstGeom>
        </p:spPr>
      </p:pic>
      <p:sp>
        <p:nvSpPr>
          <p:cNvPr id="24" name="Rectangle 23"/>
          <p:cNvSpPr/>
          <p:nvPr/>
        </p:nvSpPr>
        <p:spPr>
          <a:xfrm>
            <a:off x="315309" y="4354440"/>
            <a:ext cx="8290529" cy="984885"/>
          </a:xfrm>
          <a:prstGeom prst="rect">
            <a:avLst/>
          </a:prstGeom>
        </p:spPr>
        <p:txBody>
          <a:bodyPr wrap="square">
            <a:spAutoFit/>
          </a:bodyPr>
          <a:lstStyle/>
          <a:p>
            <a:pPr marL="0" lvl="0" indent="0"/>
            <a:r>
              <a:rPr lang="en-US" sz="1600" b="1" dirty="0">
                <a:solidFill>
                  <a:srgbClr val="0094C8"/>
                </a:solidFill>
                <a:latin typeface="Arial" pitchFamily="34" charset="0"/>
              </a:rPr>
              <a:t>For Practice 3.7</a:t>
            </a:r>
          </a:p>
          <a:p>
            <a:pPr marL="0" lvl="0" indent="0"/>
            <a:r>
              <a:rPr lang="en-US" sz="1400" dirty="0"/>
              <a:t>Write the electron configuration and orbital diagram for each ion and predict whether each will be paramagnetic or diamagnetic.</a:t>
            </a:r>
          </a:p>
          <a:p>
            <a:pPr>
              <a:tabLst>
                <a:tab pos="1260475" algn="l"/>
                <a:tab pos="2574925" algn="l"/>
              </a:tabLst>
              <a:defRPr/>
            </a:pPr>
            <a:r>
              <a:rPr lang="en-US" sz="1400" b="1" dirty="0"/>
              <a:t>a.</a:t>
            </a:r>
            <a:r>
              <a:rPr lang="en-US" sz="1400" dirty="0"/>
              <a:t>  Co</a:t>
            </a:r>
            <a:r>
              <a:rPr lang="en-US" sz="1400" baseline="30000" dirty="0"/>
              <a:t>2+ </a:t>
            </a:r>
            <a:r>
              <a:rPr lang="en-US" sz="1400" baseline="-25000" dirty="0"/>
              <a:t>	</a:t>
            </a:r>
            <a:r>
              <a:rPr lang="en-US" sz="1400" b="1" dirty="0"/>
              <a:t>b.</a:t>
            </a:r>
            <a:r>
              <a:rPr lang="en-US" sz="1400" dirty="0"/>
              <a:t>  N</a:t>
            </a:r>
            <a:r>
              <a:rPr lang="en-US" sz="1400" baseline="30000" dirty="0"/>
              <a:t>3− </a:t>
            </a:r>
            <a:r>
              <a:rPr lang="en-US" sz="1400" baseline="-25000" dirty="0"/>
              <a:t>	</a:t>
            </a:r>
            <a:r>
              <a:rPr lang="en-US" sz="1400" b="1" dirty="0"/>
              <a:t>c.</a:t>
            </a:r>
            <a:r>
              <a:rPr lang="en-US" sz="1400" dirty="0"/>
              <a:t>  Ca</a:t>
            </a:r>
            <a:r>
              <a:rPr lang="en-US" sz="1400" baseline="30000" dirty="0"/>
              <a:t>2+</a:t>
            </a:r>
            <a:endParaRPr lang="en-US" sz="1400" dirty="0">
              <a:solidFill>
                <a:srgbClr val="000000"/>
              </a:solidFill>
            </a:endParaRPr>
          </a:p>
        </p:txBody>
      </p:sp>
      <p:sp>
        <p:nvSpPr>
          <p:cNvPr id="25" name="Line 9"/>
          <p:cNvSpPr>
            <a:spLocks noChangeShapeType="1"/>
          </p:cNvSpPr>
          <p:nvPr/>
        </p:nvSpPr>
        <p:spPr bwMode="auto">
          <a:xfrm>
            <a:off x="304800" y="76862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61362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Radii of Atoms and Their Ions: Cations</a:t>
            </a:r>
          </a:p>
        </p:txBody>
      </p:sp>
      <p:sp>
        <p:nvSpPr>
          <p:cNvPr id="5123" name="Content Placeholder 2"/>
          <p:cNvSpPr>
            <a:spLocks noGrp="1"/>
          </p:cNvSpPr>
          <p:nvPr>
            <p:ph idx="1"/>
          </p:nvPr>
        </p:nvSpPr>
        <p:spPr>
          <a:xfrm>
            <a:off x="342900" y="765320"/>
            <a:ext cx="4308613" cy="4801314"/>
          </a:xfrm>
        </p:spPr>
        <p:txBody>
          <a:bodyPr/>
          <a:lstStyle/>
          <a:p>
            <a:r>
              <a:rPr lang="el-GR" sz="1800" dirty="0">
                <a:solidFill>
                  <a:srgbClr val="000000"/>
                </a:solidFill>
              </a:rPr>
              <a:t>Η ακτίνα του </a:t>
            </a:r>
            <a:r>
              <a:rPr lang="el-GR" sz="1800" dirty="0" err="1">
                <a:solidFill>
                  <a:srgbClr val="000000"/>
                </a:solidFill>
              </a:rPr>
              <a:t>κατιόντος</a:t>
            </a:r>
            <a:r>
              <a:rPr lang="el-GR" sz="1800" dirty="0">
                <a:solidFill>
                  <a:srgbClr val="000000"/>
                </a:solidFill>
              </a:rPr>
              <a:t> είναι μικρότερη από την αντίστοιχη ακτίνα του ατόμου. Η απώλεια ηλεκτρονίων έχει ως αποτέλεσμα τα εναπομείναντα ηλεκτρόνια στο άτομο να εμφανίζουν μεγαλύτερο αποτελεσματικό πυρηνικό φορτίο από το ουδέτερο άτομο. Η διέλευση προς τα κάτω σε μια ομάδα αυξάνει το επίπεδο (n - 1), με αποτέλεσμα τα </a:t>
            </a:r>
            <a:r>
              <a:rPr lang="el-GR" sz="1800" dirty="0" err="1">
                <a:solidFill>
                  <a:srgbClr val="000000"/>
                </a:solidFill>
              </a:rPr>
              <a:t>κατιόντα</a:t>
            </a:r>
            <a:r>
              <a:rPr lang="el-GR" sz="1800" dirty="0">
                <a:solidFill>
                  <a:srgbClr val="000000"/>
                </a:solidFill>
              </a:rPr>
              <a:t> να γίνονται μεγαλύτερα. Η διέλευση προς τα δεξιά σε μια περίοδο αυξάνει το αποτελεσματικό πυρηνικό φορτίο για τα </a:t>
            </a:r>
            <a:r>
              <a:rPr lang="el-GR" sz="1800" dirty="0" err="1">
                <a:solidFill>
                  <a:srgbClr val="000000"/>
                </a:solidFill>
              </a:rPr>
              <a:t>ισοηλεκτρονικά</a:t>
            </a:r>
            <a:r>
              <a:rPr lang="el-GR" sz="1800" dirty="0">
                <a:solidFill>
                  <a:srgbClr val="000000"/>
                </a:solidFill>
              </a:rPr>
              <a:t> </a:t>
            </a:r>
            <a:r>
              <a:rPr lang="el-GR" sz="1800" dirty="0" err="1">
                <a:solidFill>
                  <a:srgbClr val="000000"/>
                </a:solidFill>
              </a:rPr>
              <a:t>κατιόντα</a:t>
            </a:r>
            <a:r>
              <a:rPr lang="el-GR" sz="1800" dirty="0">
                <a:solidFill>
                  <a:srgbClr val="000000"/>
                </a:solidFill>
              </a:rPr>
              <a:t>, με αποτέλεσμα τα </a:t>
            </a:r>
            <a:r>
              <a:rPr lang="el-GR" sz="1800" dirty="0" err="1">
                <a:solidFill>
                  <a:srgbClr val="000000"/>
                </a:solidFill>
              </a:rPr>
              <a:t>κατιόντα</a:t>
            </a:r>
            <a:r>
              <a:rPr lang="el-GR" sz="1800" dirty="0">
                <a:solidFill>
                  <a:srgbClr val="000000"/>
                </a:solidFill>
              </a:rPr>
              <a:t> να γίνονται μικρότερα. </a:t>
            </a:r>
            <a:endParaRPr lang="en-US" sz="1800" dirty="0">
              <a:solidFill>
                <a:srgbClr val="000000"/>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043"/>
          <a:stretch/>
        </p:blipFill>
        <p:spPr>
          <a:xfrm>
            <a:off x="4775350" y="799767"/>
            <a:ext cx="4077101" cy="5638309"/>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Radii of Atoms and Their Ions: Anions</a:t>
            </a:r>
          </a:p>
        </p:txBody>
      </p:sp>
      <p:sp>
        <p:nvSpPr>
          <p:cNvPr id="5123" name="Content Placeholder 2"/>
          <p:cNvSpPr>
            <a:spLocks noGrp="1"/>
          </p:cNvSpPr>
          <p:nvPr>
            <p:ph idx="1"/>
          </p:nvPr>
        </p:nvSpPr>
        <p:spPr>
          <a:xfrm>
            <a:off x="342900" y="791817"/>
            <a:ext cx="5050735" cy="4708981"/>
          </a:xfrm>
        </p:spPr>
        <p:txBody>
          <a:bodyPr/>
          <a:lstStyle/>
          <a:p>
            <a:r>
              <a:rPr lang="el-GR" sz="2000" dirty="0">
                <a:solidFill>
                  <a:srgbClr val="000000"/>
                </a:solidFill>
              </a:rPr>
              <a:t>Όταν τα άτομα σχηματίζουν ανιόντα, προστίθενται ηλεκτρόνια στη στιβάδα σθένους. Αυτά τα "νέα ηλεκτρόνια σθένους" έχουν μικρότερο αποτελεσματικό πυρηνικό φορτίο από τα "παλιά ηλεκτρόνια σθένους". Το αποτέλεσμα είναι ότι το ανιόν είναι μεγαλύτερο από το άτομο. Διασχίζοντας μια ομάδα προς τα κάτω αυξάνεται το επίπεδο n, με αποτέλεσμα τα ανιόντα να γίνονται μεγαλύτερα. Η διέλευση προς τα δεξιά σε μια περίοδο αυξάνει το αποτελεσματικό πυρηνικό φορτίο για τα </a:t>
            </a:r>
            <a:r>
              <a:rPr lang="el-GR" sz="2000" dirty="0" err="1">
                <a:solidFill>
                  <a:srgbClr val="000000"/>
                </a:solidFill>
              </a:rPr>
              <a:t>ισοηλεκτρονικά</a:t>
            </a:r>
            <a:r>
              <a:rPr lang="el-GR" sz="2000" dirty="0">
                <a:solidFill>
                  <a:srgbClr val="000000"/>
                </a:solidFill>
              </a:rPr>
              <a:t> ανιόντα, με αποτέλεσμα τα ανιόντα να γίνονται μικρότερα. </a:t>
            </a:r>
            <a:endParaRPr lang="en-US" sz="2000" dirty="0">
              <a:solidFill>
                <a:srgbClr val="000000"/>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244"/>
          <a:stretch/>
        </p:blipFill>
        <p:spPr>
          <a:xfrm>
            <a:off x="5727110" y="746760"/>
            <a:ext cx="2486588" cy="570704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Mendeleev’s Periodic Table: Making Sense of Patterns</a:t>
            </a:r>
          </a:p>
        </p:txBody>
      </p:sp>
      <p:sp>
        <p:nvSpPr>
          <p:cNvPr id="4099" name="Content Placeholder 2"/>
          <p:cNvSpPr>
            <a:spLocks noGrp="1"/>
          </p:cNvSpPr>
          <p:nvPr>
            <p:ph sz="half" idx="1"/>
          </p:nvPr>
        </p:nvSpPr>
        <p:spPr>
          <a:xfrm>
            <a:off x="342900" y="995084"/>
            <a:ext cx="8439150" cy="3046988"/>
          </a:xfrm>
        </p:spPr>
        <p:txBody>
          <a:bodyPr/>
          <a:lstStyle/>
          <a:p>
            <a:r>
              <a:rPr lang="el-GR" sz="2000" dirty="0">
                <a:ea typeface="ヒラギノ角ゴ Pro W3" pitchFamily="127" charset="-128"/>
              </a:rPr>
              <a:t>Ο περιοδικός πίνακας του </a:t>
            </a:r>
            <a:r>
              <a:rPr lang="el-GR" sz="2000" dirty="0" err="1">
                <a:ea typeface="ヒラギノ角ゴ Pro W3" pitchFamily="127" charset="-128"/>
              </a:rPr>
              <a:t>Μεντελέγιεφ</a:t>
            </a:r>
            <a:r>
              <a:rPr lang="el-GR" sz="2000" dirty="0">
                <a:ea typeface="ヒラギノ角ゴ Pro W3" pitchFamily="127" charset="-128"/>
              </a:rPr>
              <a:t> οργάνωσε τα γνωστά στοιχεία της εποχής σε μορφή πίνακα.</a:t>
            </a:r>
          </a:p>
          <a:p>
            <a:r>
              <a:rPr lang="el-GR" sz="2000" dirty="0">
                <a:ea typeface="ヒラギノ角ゴ Pro W3" pitchFamily="127" charset="-128"/>
              </a:rPr>
              <a:t>Τοποθέτησε τις γραμμές έτσι ώστε στοιχεία με παρόμοιες ιδιότητες να εμπίπτουν στις ίδιες κάθετες στήλες.</a:t>
            </a:r>
          </a:p>
          <a:p>
            <a:r>
              <a:rPr lang="el-GR" sz="2000" dirty="0">
                <a:ea typeface="ヒラギノ角ゴ Pro W3" pitchFamily="127" charset="-128"/>
              </a:rPr>
              <a:t>Αρκετές από τις στήλες του περιείχαν κενά, τα οποία του επέτρεψαν να προβλέψει την ύπαρξη και ακόμη και τις ιδιότητες στοιχείων που δεν είχαν ακόμη ανακαλυφθεί.</a:t>
            </a:r>
          </a:p>
          <a:p>
            <a:r>
              <a:rPr lang="el-GR" sz="2000" dirty="0">
                <a:ea typeface="ヒラギノ角ゴ Pro W3" pitchFamily="127" charset="-128"/>
              </a:rPr>
              <a:t>Ο </a:t>
            </a:r>
            <a:r>
              <a:rPr lang="el-GR" sz="2000" dirty="0" err="1">
                <a:ea typeface="ヒラギノ角ゴ Pro W3" pitchFamily="127" charset="-128"/>
              </a:rPr>
              <a:t>Μεντελέγιεφ</a:t>
            </a:r>
            <a:r>
              <a:rPr lang="el-GR" sz="2000" dirty="0">
                <a:ea typeface="ヒラギノ角ゴ Pro W3" pitchFamily="127" charset="-128"/>
              </a:rPr>
              <a:t> προέβλεψε την ύπαρξη ενός στοιχείου που ονόμασε </a:t>
            </a:r>
            <a:r>
              <a:rPr lang="el-GR" sz="2000" dirty="0" err="1">
                <a:ea typeface="ヒラギノ角ゴ Pro W3" pitchFamily="127" charset="-128"/>
              </a:rPr>
              <a:t>eka-silicon</a:t>
            </a:r>
            <a:r>
              <a:rPr lang="el-GR" sz="2000" dirty="0">
                <a:ea typeface="ヒラギノ角ゴ Pro W3" pitchFamily="127" charset="-128"/>
              </a:rPr>
              <a:t>.</a:t>
            </a:r>
            <a:endParaRPr lang="en-US" sz="2000" dirty="0">
              <a:ea typeface="ヒラギノ角ゴ Pro W3" pitchFamily="127"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390"/>
          <a:stretch/>
        </p:blipFill>
        <p:spPr>
          <a:xfrm>
            <a:off x="1263192" y="4337186"/>
            <a:ext cx="7880808" cy="2296221"/>
          </a:xfrm>
          <a:prstGeom prst="rect">
            <a:avLst/>
          </a:prstGeom>
        </p:spPr>
      </p:pic>
    </p:spTree>
    <p:extLst>
      <p:ext uri="{BB962C8B-B14F-4D97-AF65-F5344CB8AC3E}">
        <p14:creationId xmlns:p14="http://schemas.microsoft.com/office/powerpoint/2010/main" val="38799001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0"/>
            <a:ext cx="9144000" cy="5842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Ions: Ionic Radii Summary</a:t>
            </a:r>
          </a:p>
        </p:txBody>
      </p:sp>
      <p:sp>
        <p:nvSpPr>
          <p:cNvPr id="5123" name="Content Placeholder 2"/>
          <p:cNvSpPr>
            <a:spLocks noGrp="1"/>
          </p:cNvSpPr>
          <p:nvPr>
            <p:ph idx="1"/>
          </p:nvPr>
        </p:nvSpPr>
        <p:spPr>
          <a:xfrm>
            <a:off x="342900" y="643973"/>
            <a:ext cx="8658225" cy="2800767"/>
          </a:xfrm>
        </p:spPr>
        <p:txBody>
          <a:bodyPr/>
          <a:lstStyle/>
          <a:p>
            <a:r>
              <a:rPr lang="el-GR" sz="2200" dirty="0">
                <a:solidFill>
                  <a:srgbClr val="000000"/>
                </a:solidFill>
              </a:rPr>
              <a:t>Τα ιόντα της ίδιας ομάδας έχουν το ίδιο φορτίο.</a:t>
            </a:r>
          </a:p>
          <a:p>
            <a:r>
              <a:rPr lang="el-GR" sz="2200" dirty="0">
                <a:solidFill>
                  <a:srgbClr val="000000"/>
                </a:solidFill>
              </a:rPr>
              <a:t>Το μέγεθος ιόντων αυξάνεται προς τα κάτω στη στήλη.</a:t>
            </a:r>
          </a:p>
          <a:p>
            <a:r>
              <a:rPr lang="el-GR" sz="2200" dirty="0">
                <a:solidFill>
                  <a:srgbClr val="000000"/>
                </a:solidFill>
              </a:rPr>
              <a:t>Τα </a:t>
            </a:r>
            <a:r>
              <a:rPr lang="el-GR" sz="2200" dirty="0" err="1">
                <a:solidFill>
                  <a:srgbClr val="000000"/>
                </a:solidFill>
              </a:rPr>
              <a:t>κατιόντα</a:t>
            </a:r>
            <a:r>
              <a:rPr lang="el-GR" sz="2200" dirty="0">
                <a:solidFill>
                  <a:srgbClr val="000000"/>
                </a:solidFill>
              </a:rPr>
              <a:t> είναι μικρότερα από τα ουδέτερα άτομα. Τα ανιόντα είναι μεγαλύτερα από τα ουδέτερα άτομα.</a:t>
            </a:r>
          </a:p>
          <a:p>
            <a:r>
              <a:rPr lang="el-GR" sz="2200" dirty="0">
                <a:solidFill>
                  <a:srgbClr val="000000"/>
                </a:solidFill>
              </a:rPr>
              <a:t>Τα </a:t>
            </a:r>
            <a:r>
              <a:rPr lang="el-GR" sz="2200" dirty="0" err="1">
                <a:solidFill>
                  <a:srgbClr val="000000"/>
                </a:solidFill>
              </a:rPr>
              <a:t>κατιόντα</a:t>
            </a:r>
            <a:r>
              <a:rPr lang="el-GR" sz="2200" dirty="0">
                <a:solidFill>
                  <a:srgbClr val="000000"/>
                </a:solidFill>
              </a:rPr>
              <a:t> είναι μικρότερα από τα ανιόντα.</a:t>
            </a:r>
          </a:p>
          <a:p>
            <a:r>
              <a:rPr lang="el-GR" sz="2200" dirty="0">
                <a:solidFill>
                  <a:srgbClr val="000000"/>
                </a:solidFill>
              </a:rPr>
              <a:t>Μεγαλύτερο θετικό φορτίο = μικρότερο </a:t>
            </a:r>
            <a:r>
              <a:rPr lang="el-GR" sz="2200" dirty="0" err="1">
                <a:solidFill>
                  <a:srgbClr val="000000"/>
                </a:solidFill>
              </a:rPr>
              <a:t>κατιόν</a:t>
            </a:r>
            <a:endParaRPr lang="el-GR" sz="2200" dirty="0">
              <a:solidFill>
                <a:srgbClr val="000000"/>
              </a:solidFill>
            </a:endParaRPr>
          </a:p>
          <a:p>
            <a:r>
              <a:rPr lang="el-GR" sz="2200" dirty="0">
                <a:solidFill>
                  <a:srgbClr val="000000"/>
                </a:solidFill>
              </a:rPr>
              <a:t>Μεγαλύτερο αρνητικό φορτίο = μεγαλύτερο ανιόν</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0"/>
            <a:ext cx="9144000" cy="5842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Problem Solving: Ion Size</a:t>
            </a:r>
          </a:p>
        </p:txBody>
      </p:sp>
      <p:sp>
        <p:nvSpPr>
          <p:cNvPr id="5" name="Line 2"/>
          <p:cNvSpPr>
            <a:spLocks noChangeShapeType="1"/>
          </p:cNvSpPr>
          <p:nvPr/>
        </p:nvSpPr>
        <p:spPr bwMode="auto">
          <a:xfrm>
            <a:off x="315913" y="181229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3"/>
          <p:cNvSpPr>
            <a:spLocks noChangeArrowheads="1"/>
          </p:cNvSpPr>
          <p:nvPr/>
        </p:nvSpPr>
        <p:spPr bwMode="auto">
          <a:xfrm>
            <a:off x="319088" y="916947"/>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3.8</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Ion Size</a:t>
            </a:r>
          </a:p>
        </p:txBody>
      </p:sp>
      <p:sp>
        <p:nvSpPr>
          <p:cNvPr id="7" name="Text Box 5"/>
          <p:cNvSpPr txBox="1">
            <a:spLocks noChangeArrowheads="1"/>
          </p:cNvSpPr>
          <p:nvPr/>
        </p:nvSpPr>
        <p:spPr bwMode="auto">
          <a:xfrm>
            <a:off x="320675" y="1820233"/>
            <a:ext cx="8331200" cy="3823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b="1" dirty="0">
                <a:solidFill>
                  <a:srgbClr val="0094C8"/>
                </a:solidFill>
                <a:latin typeface="Arial" charset="0"/>
                <a:ea typeface="ＭＳ Ｐゴシック" charset="0"/>
                <a:cs typeface="ＭＳ Ｐゴシック" charset="0"/>
              </a:rPr>
              <a:t>Solution</a:t>
            </a:r>
            <a:endParaRPr lang="en-US" dirty="0">
              <a:solidFill>
                <a:srgbClr val="0094C8"/>
              </a:solidFill>
              <a:latin typeface="Arial" charset="0"/>
              <a:ea typeface="ＭＳ Ｐゴシック" charset="0"/>
              <a:cs typeface="ＭＳ Ｐゴシック" charset="0"/>
            </a:endParaRPr>
          </a:p>
          <a:p>
            <a:pPr marL="231775" indent="-231775"/>
            <a:r>
              <a:rPr lang="en-US" sz="1400" b="1" dirty="0"/>
              <a:t>a.	</a:t>
            </a:r>
            <a:r>
              <a:rPr lang="en-US" sz="1400" dirty="0"/>
              <a:t>The S</a:t>
            </a:r>
            <a:r>
              <a:rPr lang="en-US" sz="1400" baseline="30000" dirty="0"/>
              <a:t>2−</a:t>
            </a:r>
            <a:r>
              <a:rPr lang="en-US" sz="1400" dirty="0"/>
              <a:t> ion is larger than an S atom because the S</a:t>
            </a:r>
            <a:r>
              <a:rPr lang="en-US" sz="1400" baseline="30000" dirty="0"/>
              <a:t>2−</a:t>
            </a:r>
            <a:r>
              <a:rPr lang="en-US" sz="1400" dirty="0"/>
              <a:t> ion has the same number of protons as S but two more electrons. The additional electron–electron repulsions cause the anion to be larger than the neutral atom.</a:t>
            </a:r>
          </a:p>
          <a:p>
            <a:pPr marL="231775" indent="-231775"/>
            <a:endParaRPr lang="en-US" sz="1400" dirty="0"/>
          </a:p>
          <a:p>
            <a:pPr marL="231775" indent="-231775"/>
            <a:r>
              <a:rPr lang="en-US" sz="1400" b="1" dirty="0"/>
              <a:t>b. 	</a:t>
            </a:r>
            <a:r>
              <a:rPr lang="en-US" sz="1400" dirty="0"/>
              <a:t>A Ca atom is larger than a Ca</a:t>
            </a:r>
            <a:r>
              <a:rPr lang="en-US" sz="1400" baseline="30000" dirty="0"/>
              <a:t>2+</a:t>
            </a:r>
            <a:r>
              <a:rPr lang="en-US" sz="1400" dirty="0"/>
              <a:t> ion because the Ca atom has an argon core and two 4</a:t>
            </a:r>
            <a:r>
              <a:rPr lang="en-US" sz="1400" i="1" dirty="0"/>
              <a:t>s </a:t>
            </a:r>
            <a:r>
              <a:rPr lang="en-US" sz="1400" dirty="0"/>
              <a:t>electrons. Because the 4</a:t>
            </a:r>
            <a:r>
              <a:rPr lang="en-US" sz="1400" i="1" dirty="0"/>
              <a:t>s </a:t>
            </a:r>
            <a:r>
              <a:rPr lang="en-US" sz="1400" dirty="0"/>
              <a:t>electrons are the outermost electrons and they are shielded from the nuclear charge by the core electrons, they contribute greatly to the size of the Ca atom. The Ca</a:t>
            </a:r>
            <a:r>
              <a:rPr lang="en-US" sz="1400" baseline="30000" dirty="0"/>
              <a:t>2+</a:t>
            </a:r>
            <a:r>
              <a:rPr lang="en-US" sz="1400" dirty="0"/>
              <a:t> cation, having lost the outermost 4</a:t>
            </a:r>
            <a:r>
              <a:rPr lang="en-US" sz="1400" i="1" dirty="0"/>
              <a:t>s </a:t>
            </a:r>
            <a:r>
              <a:rPr lang="en-US" sz="1400" dirty="0"/>
              <a:t>electrons, has only the argon core and carries a charge of 2+, which makes it smaller than the Ca atom.</a:t>
            </a:r>
          </a:p>
          <a:p>
            <a:pPr marL="231775" indent="-231775"/>
            <a:endParaRPr lang="en-US" sz="1400" dirty="0"/>
          </a:p>
          <a:p>
            <a:pPr marL="231775" indent="-231775"/>
            <a:r>
              <a:rPr lang="en-US" sz="1400" b="1" dirty="0"/>
              <a:t>c.	</a:t>
            </a:r>
            <a:r>
              <a:rPr lang="en-US" sz="1400" dirty="0"/>
              <a:t>A Br</a:t>
            </a:r>
            <a:r>
              <a:rPr lang="en-US" sz="1400" baseline="30000" dirty="0"/>
              <a:t>−</a:t>
            </a:r>
            <a:r>
              <a:rPr lang="en-US" sz="1400" dirty="0"/>
              <a:t> ion is larger than a Kr atom because, although they are isoelectronic, Br</a:t>
            </a:r>
            <a:r>
              <a:rPr lang="en-US" sz="1400" baseline="30000" dirty="0"/>
              <a:t>−</a:t>
            </a:r>
            <a:r>
              <a:rPr lang="en-US" sz="1400" dirty="0"/>
              <a:t> has one fewer proton than Kr, resulting in a smaller pull on the electrons and therefore a larger radius.</a:t>
            </a:r>
            <a:endParaRPr lang="en-US" sz="1400" b="1" dirty="0"/>
          </a:p>
          <a:p>
            <a:pPr marL="231775" indent="-231775"/>
            <a:endParaRPr lang="en-US" sz="1400" dirty="0"/>
          </a:p>
          <a:p>
            <a:pPr>
              <a:defRPr/>
            </a:pPr>
            <a:r>
              <a:rPr lang="en-US" b="1" dirty="0">
                <a:solidFill>
                  <a:srgbClr val="0094C8"/>
                </a:solidFill>
                <a:latin typeface="Arial" pitchFamily="34" charset="0"/>
              </a:rPr>
              <a:t>For Practice 3.8</a:t>
            </a:r>
          </a:p>
          <a:p>
            <a:pPr>
              <a:defRPr/>
            </a:pPr>
            <a:r>
              <a:rPr lang="en-US" sz="1400" dirty="0"/>
              <a:t>Choose the larger atom or ion from each pair. </a:t>
            </a:r>
          </a:p>
          <a:p>
            <a:pPr>
              <a:defRPr/>
            </a:pPr>
            <a:r>
              <a:rPr lang="en-US" sz="1400" b="1" dirty="0"/>
              <a:t>a.  </a:t>
            </a:r>
            <a:r>
              <a:rPr lang="en-US" sz="1400" dirty="0"/>
              <a:t>K or K</a:t>
            </a:r>
            <a:r>
              <a:rPr lang="en-US" sz="1400" baseline="30000" dirty="0"/>
              <a:t>+</a:t>
            </a:r>
            <a:r>
              <a:rPr lang="en-US" sz="1400" dirty="0"/>
              <a:t> </a:t>
            </a:r>
            <a:r>
              <a:rPr lang="en-US" sz="1400" baseline="-25000" dirty="0"/>
              <a:t>	</a:t>
            </a:r>
          </a:p>
          <a:p>
            <a:pPr>
              <a:defRPr/>
            </a:pPr>
            <a:r>
              <a:rPr lang="en-US" sz="1400" b="1" dirty="0"/>
              <a:t>b.</a:t>
            </a:r>
            <a:r>
              <a:rPr lang="en-US" sz="1400" dirty="0"/>
              <a:t>  F or F</a:t>
            </a:r>
            <a:r>
              <a:rPr lang="en-US" sz="1400" baseline="30000" dirty="0"/>
              <a:t>−</a:t>
            </a:r>
            <a:r>
              <a:rPr lang="en-US" sz="1400" dirty="0"/>
              <a:t> </a:t>
            </a:r>
          </a:p>
          <a:p>
            <a:pPr>
              <a:defRPr/>
            </a:pPr>
            <a:r>
              <a:rPr lang="en-US" sz="1400" b="1" dirty="0"/>
              <a:t>c.</a:t>
            </a:r>
            <a:r>
              <a:rPr lang="en-US" sz="1400" dirty="0"/>
              <a:t>  Ca</a:t>
            </a:r>
            <a:r>
              <a:rPr lang="en-US" sz="1400" baseline="30000" dirty="0"/>
              <a:t>2+</a:t>
            </a:r>
            <a:r>
              <a:rPr lang="en-US" sz="1400" dirty="0"/>
              <a:t> or </a:t>
            </a:r>
            <a:r>
              <a:rPr lang="en-US" sz="1400" dirty="0" err="1"/>
              <a:t>Cl</a:t>
            </a:r>
            <a:r>
              <a:rPr lang="en-US" sz="1400" baseline="30000" dirty="0"/>
              <a:t>−</a:t>
            </a:r>
            <a:endParaRPr lang="en-US" sz="1400" b="1" dirty="0"/>
          </a:p>
        </p:txBody>
      </p:sp>
      <p:sp>
        <p:nvSpPr>
          <p:cNvPr id="8" name="Line 7"/>
          <p:cNvSpPr>
            <a:spLocks noChangeShapeType="1"/>
          </p:cNvSpPr>
          <p:nvPr/>
        </p:nvSpPr>
        <p:spPr bwMode="auto">
          <a:xfrm>
            <a:off x="304800" y="842334"/>
            <a:ext cx="0" cy="492108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9" name="Text Box 8"/>
          <p:cNvSpPr txBox="1">
            <a:spLocks noChangeArrowheads="1"/>
          </p:cNvSpPr>
          <p:nvPr/>
        </p:nvSpPr>
        <p:spPr bwMode="auto">
          <a:xfrm>
            <a:off x="323850" y="1261434"/>
            <a:ext cx="8458200" cy="55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Choose the larger atom or ion from each pair.</a:t>
            </a:r>
          </a:p>
          <a:p>
            <a:pPr>
              <a:tabLst>
                <a:tab pos="1376363" algn="l"/>
                <a:tab pos="2974975" algn="l"/>
              </a:tabLst>
              <a:defRPr/>
            </a:pPr>
            <a:r>
              <a:rPr lang="en-US" sz="1400" b="1" dirty="0"/>
              <a:t>a.</a:t>
            </a:r>
            <a:r>
              <a:rPr lang="en-US" sz="1400" dirty="0"/>
              <a:t>  S or S</a:t>
            </a:r>
            <a:r>
              <a:rPr lang="en-US" sz="1400" baseline="30000" dirty="0"/>
              <a:t>2− </a:t>
            </a:r>
            <a:r>
              <a:rPr lang="en-US" sz="1400" baseline="-25000" dirty="0"/>
              <a:t>	</a:t>
            </a:r>
            <a:r>
              <a:rPr lang="en-US" sz="1400" b="1" dirty="0"/>
              <a:t>b.</a:t>
            </a:r>
            <a:r>
              <a:rPr lang="en-US" sz="1400" dirty="0"/>
              <a:t>  Ca or Ca</a:t>
            </a:r>
            <a:r>
              <a:rPr lang="en-US" sz="1400" baseline="30000" dirty="0"/>
              <a:t>2+</a:t>
            </a:r>
            <a:r>
              <a:rPr lang="en-US" sz="1400" dirty="0"/>
              <a:t> 	</a:t>
            </a:r>
            <a:r>
              <a:rPr lang="en-US" sz="1400" b="1" dirty="0"/>
              <a:t>c.  </a:t>
            </a:r>
            <a:r>
              <a:rPr lang="en-US" sz="1400" dirty="0"/>
              <a:t>Br</a:t>
            </a:r>
            <a:r>
              <a:rPr lang="en-US" sz="1400" baseline="30000" dirty="0"/>
              <a:t>−</a:t>
            </a:r>
            <a:r>
              <a:rPr lang="en-US" sz="1400" dirty="0"/>
              <a:t> or Kr</a:t>
            </a:r>
            <a:endParaRPr lang="en-US" sz="1400" b="1" dirty="0"/>
          </a:p>
        </p:txBody>
      </p:sp>
      <p:sp>
        <p:nvSpPr>
          <p:cNvPr id="10" name="Line 10"/>
          <p:cNvSpPr>
            <a:spLocks noChangeShapeType="1"/>
          </p:cNvSpPr>
          <p:nvPr/>
        </p:nvSpPr>
        <p:spPr bwMode="auto">
          <a:xfrm>
            <a:off x="296863" y="5763421"/>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1" name="Line 9"/>
          <p:cNvSpPr>
            <a:spLocks noChangeShapeType="1"/>
          </p:cNvSpPr>
          <p:nvPr/>
        </p:nvSpPr>
        <p:spPr bwMode="auto">
          <a:xfrm>
            <a:off x="304800" y="861384"/>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0"/>
            <a:ext cx="9144000" cy="5842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Periodic Trend: Ionization Energy (Potential)</a:t>
            </a:r>
          </a:p>
        </p:txBody>
      </p:sp>
      <p:sp>
        <p:nvSpPr>
          <p:cNvPr id="56323" name="Content Placeholder 2"/>
          <p:cNvSpPr>
            <a:spLocks noGrp="1"/>
          </p:cNvSpPr>
          <p:nvPr>
            <p:ph idx="1"/>
          </p:nvPr>
        </p:nvSpPr>
        <p:spPr>
          <a:xfrm>
            <a:off x="342900" y="867601"/>
            <a:ext cx="8439150" cy="3564053"/>
          </a:xfrm>
        </p:spPr>
        <p:txBody>
          <a:bodyPr/>
          <a:lstStyle/>
          <a:p>
            <a:pPr marL="687388">
              <a:buFont typeface="Arial" panose="020B0604020202020204" pitchFamily="34" charset="0"/>
              <a:buChar char="–"/>
            </a:pPr>
            <a:r>
              <a:rPr lang="el-GR" sz="2000" dirty="0">
                <a:solidFill>
                  <a:srgbClr val="000000"/>
                </a:solidFill>
              </a:rPr>
              <a:t>Ενέργεια ιονισμού (IE): Είναι η ελάχιστη ενέργεια που απαιτείται για την απομάκρυνση ενός ηλεκτρονίου από ένα άτομο ή ιόν στην αέρια φάση. Είναι μια </a:t>
            </a:r>
            <a:r>
              <a:rPr lang="el-GR" sz="2000" dirty="0" err="1">
                <a:solidFill>
                  <a:srgbClr val="000000"/>
                </a:solidFill>
              </a:rPr>
              <a:t>ενδόθερμη</a:t>
            </a:r>
            <a:r>
              <a:rPr lang="el-GR" sz="2000" dirty="0">
                <a:solidFill>
                  <a:srgbClr val="000000"/>
                </a:solidFill>
              </a:rPr>
              <a:t> διαδικασία (απαιτεί την εισαγωγή ενέργειας για την απομάκρυνση του ηλεκτρονίου). Το ηλεκτρόνιο σθένους απομακρύνεται ευκολότερα, χαμηλότερη </a:t>
            </a:r>
            <a:r>
              <a:rPr lang="en-US" sz="2000" dirty="0">
                <a:solidFill>
                  <a:srgbClr val="000000"/>
                </a:solidFill>
              </a:rPr>
              <a:t>EI.</a:t>
            </a:r>
          </a:p>
          <a:p>
            <a:pPr marL="687388">
              <a:buFont typeface="Arial" panose="020B0604020202020204" pitchFamily="34" charset="0"/>
              <a:buChar char="–"/>
            </a:pPr>
            <a:r>
              <a:rPr lang="el-GR" sz="2000" dirty="0">
                <a:solidFill>
                  <a:srgbClr val="000000"/>
                </a:solidFill>
              </a:rPr>
              <a:t> Πρώτη ενέργεια ιονισμού = ενέργεια για την αφαίρεση ηλεκτρονίου από ουδέτερο άτομο</a:t>
            </a:r>
            <a:endParaRPr lang="en-US" sz="2000" dirty="0">
              <a:solidFill>
                <a:srgbClr val="000000"/>
              </a:solidFill>
            </a:endParaRPr>
          </a:p>
          <a:p>
            <a:pPr marL="0" indent="0">
              <a:buNone/>
              <a:tabLst>
                <a:tab pos="1709738" algn="l"/>
              </a:tabLst>
            </a:pPr>
            <a:r>
              <a:rPr lang="it-IT" sz="2000" dirty="0">
                <a:solidFill>
                  <a:srgbClr val="000000"/>
                </a:solidFill>
              </a:rPr>
              <a:t>	M(</a:t>
            </a:r>
            <a:r>
              <a:rPr lang="it-IT" sz="2000" i="1" dirty="0">
                <a:solidFill>
                  <a:srgbClr val="000000"/>
                </a:solidFill>
              </a:rPr>
              <a:t>g</a:t>
            </a:r>
            <a:r>
              <a:rPr lang="it-IT" sz="2000" dirty="0">
                <a:solidFill>
                  <a:srgbClr val="000000"/>
                </a:solidFill>
              </a:rPr>
              <a:t>) + IE</a:t>
            </a:r>
            <a:r>
              <a:rPr lang="it-IT" sz="2000" baseline="-25000" dirty="0">
                <a:solidFill>
                  <a:srgbClr val="000000"/>
                </a:solidFill>
              </a:rPr>
              <a:t>1</a:t>
            </a:r>
            <a:r>
              <a:rPr lang="it-IT" sz="2000" dirty="0">
                <a:solidFill>
                  <a:srgbClr val="000000"/>
                </a:solidFill>
              </a:rPr>
              <a:t> → M</a:t>
            </a:r>
            <a:r>
              <a:rPr lang="it-IT" sz="2000" baseline="30000" dirty="0">
                <a:solidFill>
                  <a:srgbClr val="000000"/>
                </a:solidFill>
              </a:rPr>
              <a:t>1+</a:t>
            </a:r>
            <a:r>
              <a:rPr lang="it-IT" sz="2000" dirty="0">
                <a:solidFill>
                  <a:srgbClr val="000000"/>
                </a:solidFill>
              </a:rPr>
              <a:t>(</a:t>
            </a:r>
            <a:r>
              <a:rPr lang="it-IT" sz="2000" i="1" dirty="0">
                <a:solidFill>
                  <a:srgbClr val="000000"/>
                </a:solidFill>
              </a:rPr>
              <a:t>g</a:t>
            </a:r>
            <a:r>
              <a:rPr lang="it-IT" sz="2000" dirty="0">
                <a:solidFill>
                  <a:srgbClr val="000000"/>
                </a:solidFill>
              </a:rPr>
              <a:t>) + 1 e</a:t>
            </a:r>
            <a:r>
              <a:rPr lang="it-IT" sz="2000" baseline="30000" dirty="0">
                <a:solidFill>
                  <a:srgbClr val="000000"/>
                </a:solidFill>
              </a:rPr>
              <a:t>–</a:t>
            </a:r>
            <a:r>
              <a:rPr lang="it-IT" sz="2000" dirty="0">
                <a:solidFill>
                  <a:srgbClr val="000000"/>
                </a:solidFill>
              </a:rPr>
              <a:t> </a:t>
            </a:r>
          </a:p>
          <a:p>
            <a:r>
              <a:rPr lang="en-US" sz="2400" dirty="0">
                <a:solidFill>
                  <a:srgbClr val="000000"/>
                </a:solidFill>
              </a:rPr>
              <a:t>Second IE = energy to remove from 1+ ion, etc. </a:t>
            </a:r>
          </a:p>
          <a:p>
            <a:pPr marL="0" indent="0">
              <a:buNone/>
              <a:tabLst>
                <a:tab pos="1709738" algn="l"/>
              </a:tabLst>
            </a:pPr>
            <a:r>
              <a:rPr lang="it-IT" sz="2400" dirty="0">
                <a:solidFill>
                  <a:srgbClr val="000000"/>
                </a:solidFill>
              </a:rPr>
              <a:t>	M</a:t>
            </a:r>
            <a:r>
              <a:rPr lang="it-IT" sz="2400" baseline="30000" dirty="0">
                <a:solidFill>
                  <a:srgbClr val="000000"/>
                </a:solidFill>
              </a:rPr>
              <a:t>+1</a:t>
            </a:r>
            <a:r>
              <a:rPr lang="it-IT" sz="2400" dirty="0">
                <a:solidFill>
                  <a:srgbClr val="000000"/>
                </a:solidFill>
              </a:rPr>
              <a:t>(</a:t>
            </a:r>
            <a:r>
              <a:rPr lang="it-IT" sz="2400" i="1" dirty="0">
                <a:solidFill>
                  <a:srgbClr val="000000"/>
                </a:solidFill>
              </a:rPr>
              <a:t>g</a:t>
            </a:r>
            <a:r>
              <a:rPr lang="it-IT" sz="2400" dirty="0">
                <a:solidFill>
                  <a:srgbClr val="000000"/>
                </a:solidFill>
              </a:rPr>
              <a:t>) + IE</a:t>
            </a:r>
            <a:r>
              <a:rPr lang="it-IT" sz="2400" baseline="-25000" dirty="0">
                <a:solidFill>
                  <a:srgbClr val="000000"/>
                </a:solidFill>
              </a:rPr>
              <a:t>2</a:t>
            </a:r>
            <a:r>
              <a:rPr lang="it-IT" sz="2400" dirty="0">
                <a:solidFill>
                  <a:srgbClr val="000000"/>
                </a:solidFill>
              </a:rPr>
              <a:t> → M</a:t>
            </a:r>
            <a:r>
              <a:rPr lang="it-IT" sz="2400" baseline="30000" dirty="0">
                <a:solidFill>
                  <a:srgbClr val="000000"/>
                </a:solidFill>
              </a:rPr>
              <a:t>2+</a:t>
            </a:r>
            <a:r>
              <a:rPr lang="it-IT" sz="2400" dirty="0">
                <a:solidFill>
                  <a:srgbClr val="000000"/>
                </a:solidFill>
              </a:rPr>
              <a:t>(</a:t>
            </a:r>
            <a:r>
              <a:rPr lang="it-IT" sz="2400" i="1" dirty="0">
                <a:solidFill>
                  <a:srgbClr val="000000"/>
                </a:solidFill>
              </a:rPr>
              <a:t>g</a:t>
            </a:r>
            <a:r>
              <a:rPr lang="it-IT" sz="2400" dirty="0">
                <a:solidFill>
                  <a:srgbClr val="000000"/>
                </a:solidFill>
              </a:rPr>
              <a:t>) + 1 e</a:t>
            </a:r>
            <a:r>
              <a:rPr lang="it-IT" sz="2400" baseline="30000" dirty="0">
                <a:solidFill>
                  <a:srgbClr val="000000"/>
                </a:solidFill>
              </a:rPr>
              <a:t>–</a:t>
            </a:r>
            <a:r>
              <a:rPr lang="it-IT" sz="2400" dirty="0">
                <a:solidFill>
                  <a:srgbClr val="000000"/>
                </a:solidFill>
              </a:rPr>
              <a:t> </a:t>
            </a:r>
            <a:endParaRPr lang="en-US" sz="2400" dirty="0">
              <a:ea typeface="ヒラギノ角ゴ Pro W3" pitchFamily="127" charset="-128"/>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Periodic Trend: Ionization Energy (Potential)</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659"/>
          <a:stretch/>
        </p:blipFill>
        <p:spPr>
          <a:xfrm>
            <a:off x="1019065" y="1113184"/>
            <a:ext cx="7353845" cy="5194852"/>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0"/>
            <a:ext cx="9144000" cy="5842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Periodic Trend: Ionization Energy (Potential)</a:t>
            </a:r>
          </a:p>
        </p:txBody>
      </p:sp>
      <p:sp>
        <p:nvSpPr>
          <p:cNvPr id="5123" name="Content Placeholder 2"/>
          <p:cNvSpPr>
            <a:spLocks noGrp="1"/>
          </p:cNvSpPr>
          <p:nvPr>
            <p:ph idx="1"/>
          </p:nvPr>
        </p:nvSpPr>
        <p:spPr>
          <a:xfrm>
            <a:off x="342899" y="838200"/>
            <a:ext cx="8695083" cy="4019562"/>
          </a:xfrm>
        </p:spPr>
        <p:txBody>
          <a:bodyPr/>
          <a:lstStyle/>
          <a:p>
            <a:pPr marL="0" indent="0">
              <a:buNone/>
            </a:pPr>
            <a:r>
              <a:rPr lang="el-GR" sz="2200" dirty="0">
                <a:solidFill>
                  <a:srgbClr val="000000"/>
                </a:solidFill>
              </a:rPr>
              <a:t>Ενέργεια ιονισμού (IE): Όσο μεγαλύτερο είναι το αποτελεσματικό πυρηνικό φορτίο του προς απομάκρυνση ηλεκτρονίου, τόσο περισσότερη ενέργεια απαιτείται για την απομάκρυνσή του.</a:t>
            </a:r>
            <a:endParaRPr lang="en-US" sz="2200" dirty="0">
              <a:solidFill>
                <a:srgbClr val="000000"/>
              </a:solidFill>
            </a:endParaRPr>
          </a:p>
          <a:p>
            <a:pPr marL="0" indent="0">
              <a:buNone/>
            </a:pPr>
            <a:r>
              <a:rPr lang="el-GR" sz="2200" dirty="0">
                <a:solidFill>
                  <a:srgbClr val="000000"/>
                </a:solidFill>
              </a:rPr>
              <a:t>Όσο πιο μακριά βρίσκεται το ηλεκτρόνιο πιθανότατα από τον πυρήνα, τόσο λιγότερη ενέργεια απαιτείται για την απομάκρυνσή του.</a:t>
            </a:r>
            <a:endParaRPr lang="en-US" sz="2200" dirty="0">
              <a:solidFill>
                <a:srgbClr val="000000"/>
              </a:solidFill>
            </a:endParaRPr>
          </a:p>
          <a:p>
            <a:pPr marL="0" indent="0">
              <a:buNone/>
            </a:pPr>
            <a:endParaRPr lang="en-US" sz="2200" dirty="0">
              <a:solidFill>
                <a:srgbClr val="000000"/>
              </a:solidFill>
            </a:endParaRPr>
          </a:p>
          <a:p>
            <a:pPr marL="0" indent="0">
              <a:buNone/>
            </a:pPr>
            <a:r>
              <a:rPr lang="el-GR" sz="2200" dirty="0">
                <a:solidFill>
                  <a:srgbClr val="000000"/>
                </a:solidFill>
              </a:rPr>
              <a:t>Τάση: Η πρώτη IE μειώνεται προς τα κάτω στην ομάδα. Το ηλεκτρόνιο σθένους βρίσκεται πιο μακριά από τον πυρήνα. </a:t>
            </a:r>
            <a:r>
              <a:rPr lang="en-US" sz="2200" dirty="0">
                <a:solidFill>
                  <a:srgbClr val="000000"/>
                </a:solidFill>
              </a:rPr>
              <a:t>H</a:t>
            </a:r>
            <a:r>
              <a:rPr lang="el-GR" sz="2200" dirty="0">
                <a:solidFill>
                  <a:srgbClr val="000000"/>
                </a:solidFill>
              </a:rPr>
              <a:t> </a:t>
            </a:r>
            <a:r>
              <a:rPr lang="el-GR" sz="2200" dirty="0" err="1">
                <a:solidFill>
                  <a:srgbClr val="000000"/>
                </a:solidFill>
              </a:rPr>
              <a:t>πρώτ</a:t>
            </a:r>
            <a:r>
              <a:rPr lang="en-US" sz="2200" dirty="0">
                <a:solidFill>
                  <a:srgbClr val="000000"/>
                </a:solidFill>
              </a:rPr>
              <a:t>h</a:t>
            </a:r>
            <a:r>
              <a:rPr lang="el-GR" sz="2200" dirty="0">
                <a:solidFill>
                  <a:srgbClr val="000000"/>
                </a:solidFill>
              </a:rPr>
              <a:t> ΙΕ γενικά αυξάνεται σε όλη την περίοδο. Το αποτελεσματικό πυρηνικό φορτίο αυξάνεται. </a:t>
            </a:r>
            <a:endParaRPr lang="en-US" sz="2200" dirty="0">
              <a:solidFill>
                <a:srgbClr val="00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0"/>
            <a:ext cx="9144000" cy="5842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Periodic Trend: Ionization Energy (Potential)</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647"/>
          <a:stretch/>
        </p:blipFill>
        <p:spPr>
          <a:xfrm>
            <a:off x="1799299" y="892533"/>
            <a:ext cx="5913732" cy="5296231"/>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342900" y="1142220"/>
            <a:ext cx="8801100" cy="2923877"/>
          </a:xfrm>
        </p:spPr>
        <p:txBody>
          <a:bodyPr/>
          <a:lstStyle/>
          <a:p>
            <a:pPr marL="0" indent="0">
              <a:buNone/>
            </a:pPr>
            <a:r>
              <a:rPr lang="el-GR" sz="2000" dirty="0">
                <a:solidFill>
                  <a:srgbClr val="000000"/>
                </a:solidFill>
              </a:rPr>
              <a:t>Πρώτη ενέργεια ιονισμού : γενικά μειώνεται καθώς μετακινούμαστε προς τα κάτω σε μια στήλη (ή οικογένεια) του περιοδικού πίνακα, επειδή τα ηλεκτρόνια στο απώτατο κύριο επίπεδο απομακρύνονται όλο και περισσότερο από τον θετικά φορτισμένο πυρήνα και επομένως συγκρατούνται λιγότερο σφιχτά.</a:t>
            </a:r>
            <a:endParaRPr lang="en-US" sz="2000" dirty="0">
              <a:solidFill>
                <a:srgbClr val="000000"/>
              </a:solidFill>
            </a:endParaRPr>
          </a:p>
          <a:p>
            <a:pPr marL="0" indent="0">
              <a:buNone/>
            </a:pPr>
            <a:r>
              <a:rPr lang="en-US" sz="2000" dirty="0">
                <a:solidFill>
                  <a:srgbClr val="000000"/>
                </a:solidFill>
              </a:rPr>
              <a:t>A</a:t>
            </a:r>
            <a:r>
              <a:rPr lang="el-GR" sz="2000" dirty="0" err="1">
                <a:solidFill>
                  <a:srgbClr val="000000"/>
                </a:solidFill>
              </a:rPr>
              <a:t>υξάνεται</a:t>
            </a:r>
            <a:r>
              <a:rPr lang="el-GR" sz="2000" dirty="0">
                <a:solidFill>
                  <a:srgbClr val="000000"/>
                </a:solidFill>
              </a:rPr>
              <a:t> καθώς κινούμαστε κατά μήκος (από αριστερά προς τα δεξιά) μιας σειράς (ή περιόδου) στον περιοδικό πίνακα, επειδή τα ηλεκτρόνια στο εξώτατο κύριο ενεργειακό επίπεδο υφίστανται μεγαλύτερο αποτελεσματικό πυρηνικό φορτίο (</a:t>
            </a:r>
            <a:r>
              <a:rPr lang="el-GR" sz="2000" dirty="0" err="1">
                <a:solidFill>
                  <a:srgbClr val="000000"/>
                </a:solidFill>
              </a:rPr>
              <a:t>Zeff</a:t>
            </a:r>
            <a:r>
              <a:rPr lang="el-GR" sz="2000" dirty="0">
                <a:solidFill>
                  <a:srgbClr val="000000"/>
                </a:solidFill>
              </a:rPr>
              <a:t>). </a:t>
            </a:r>
            <a:endParaRPr lang="en-US" sz="2000" dirty="0">
              <a:solidFill>
                <a:srgbClr val="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Summary on First Ionization Energy for Main-Group Elements</a:t>
            </a:r>
          </a:p>
        </p:txBody>
      </p:sp>
      <p:sp>
        <p:nvSpPr>
          <p:cNvPr id="5123" name="Content Placeholder 2"/>
          <p:cNvSpPr>
            <a:spLocks noGrp="1"/>
          </p:cNvSpPr>
          <p:nvPr>
            <p:ph idx="1"/>
          </p:nvPr>
        </p:nvSpPr>
        <p:spPr>
          <a:xfrm>
            <a:off x="342900" y="990600"/>
            <a:ext cx="8439150" cy="3859518"/>
          </a:xfrm>
        </p:spPr>
        <p:txBody>
          <a:bodyPr/>
          <a:lstStyle/>
          <a:p>
            <a:r>
              <a:rPr lang="el-GR" sz="2400" dirty="0">
                <a:solidFill>
                  <a:srgbClr val="000000"/>
                </a:solidFill>
              </a:rPr>
              <a:t>Η ισχύς της έλξης σχετίζεται με την πιθανότερη απόσταση των ηλεκτρονίων σθένους από τον πυρήνα και το πραγματικό πυρηνικό φορτίο που εμφανίζουν τα ηλεκτρόνια σθένους. Όσο μεγαλύτερο είναι το τροχιακό στο οποίο βρίσκεται ένα ηλεκτρόνιο, τόσο μεγαλύτερη είναι η πιθανότερη απόστασή του από τον πυρήνα και τόσο μικρότερη είναι η έλξη που ασκεί στον πυρήνα.</a:t>
            </a:r>
            <a:endParaRPr lang="en-US" sz="2400" dirty="0">
              <a:solidFill>
                <a:srgbClr val="000000"/>
              </a:solidFill>
            </a:endParaRPr>
          </a:p>
          <a:p>
            <a:r>
              <a:rPr lang="el-GR" sz="2400" dirty="0">
                <a:solidFill>
                  <a:srgbClr val="000000"/>
                </a:solidFill>
              </a:rPr>
              <a:t> Η κβαντομηχανική προβλέπει ότι η πρώτη ενέργεια ιονισμού του ατόμου θα πρέπει να πάρει μικρότερη</a:t>
            </a:r>
            <a:r>
              <a:rPr lang="en-US" sz="2400" dirty="0">
                <a:solidFill>
                  <a:srgbClr val="000000"/>
                </a:solidFill>
              </a:rPr>
              <a:t> </a:t>
            </a:r>
            <a:r>
              <a:rPr lang="el-GR" sz="2400" dirty="0">
                <a:solidFill>
                  <a:srgbClr val="000000"/>
                </a:solidFill>
              </a:rPr>
              <a:t>τιμή προς τα κάτω σε μια στήλη. </a:t>
            </a:r>
            <a:endParaRPr lang="en-US" sz="2400" dirty="0">
              <a:solidFill>
                <a:srgbClr val="00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0"/>
            <a:ext cx="9144000" cy="5842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Problem Solving: Ionization Energy</a:t>
            </a:r>
          </a:p>
        </p:txBody>
      </p:sp>
      <p:sp>
        <p:nvSpPr>
          <p:cNvPr id="4" name="Line 2"/>
          <p:cNvSpPr>
            <a:spLocks noChangeShapeType="1"/>
          </p:cNvSpPr>
          <p:nvPr/>
        </p:nvSpPr>
        <p:spPr bwMode="auto">
          <a:xfrm>
            <a:off x="315913" y="174055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3"/>
          <p:cNvSpPr>
            <a:spLocks noChangeArrowheads="1"/>
          </p:cNvSpPr>
          <p:nvPr/>
        </p:nvSpPr>
        <p:spPr bwMode="auto">
          <a:xfrm>
            <a:off x="319088" y="824183"/>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3.9</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First Ionization Energy</a:t>
            </a:r>
          </a:p>
        </p:txBody>
      </p:sp>
      <p:sp>
        <p:nvSpPr>
          <p:cNvPr id="6" name="Text Box 5"/>
          <p:cNvSpPr txBox="1">
            <a:spLocks noChangeArrowheads="1"/>
          </p:cNvSpPr>
          <p:nvPr/>
        </p:nvSpPr>
        <p:spPr bwMode="auto">
          <a:xfrm>
            <a:off x="320674" y="1748490"/>
            <a:ext cx="4009588" cy="414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b="1" dirty="0">
                <a:solidFill>
                  <a:srgbClr val="0094C8"/>
                </a:solidFill>
                <a:latin typeface="Arial" charset="0"/>
                <a:ea typeface="ＭＳ Ｐゴシック" charset="0"/>
                <a:cs typeface="ＭＳ Ｐゴシック" charset="0"/>
              </a:rPr>
              <a:t>Solution</a:t>
            </a:r>
            <a:endParaRPr lang="en-US" dirty="0">
              <a:solidFill>
                <a:srgbClr val="0094C8"/>
              </a:solidFill>
              <a:latin typeface="Arial" charset="0"/>
              <a:ea typeface="ＭＳ Ｐゴシック" charset="0"/>
              <a:cs typeface="ＭＳ Ｐゴシック" charset="0"/>
            </a:endParaRPr>
          </a:p>
          <a:p>
            <a:pPr marL="231775" indent="-231775"/>
            <a:r>
              <a:rPr lang="en-US" sz="1400" b="1" dirty="0"/>
              <a:t>a.  	</a:t>
            </a:r>
            <a:r>
              <a:rPr lang="en-US" sz="1400" dirty="0"/>
              <a:t>Al or S</a:t>
            </a:r>
          </a:p>
          <a:p>
            <a:pPr marL="231775" indent="-231775"/>
            <a:r>
              <a:rPr lang="en-US" sz="1400" dirty="0"/>
              <a:t>	S has a higher first ionization energy than Al because, as you trace the path between Al and</a:t>
            </a:r>
          </a:p>
          <a:p>
            <a:pPr marL="231775" indent="-231775"/>
            <a:r>
              <a:rPr lang="en-US" sz="1400" dirty="0"/>
              <a:t>	S on the periodic table, you move to the right within the same row. First ionization energy</a:t>
            </a:r>
          </a:p>
          <a:p>
            <a:pPr marL="231775" indent="-231775"/>
            <a:r>
              <a:rPr lang="en-US" sz="1400" dirty="0"/>
              <a:t>	increases as you go to the right due to increasing effective nuclear charge.</a:t>
            </a:r>
          </a:p>
          <a:p>
            <a:pPr marL="231775" indent="-231775"/>
            <a:endParaRPr lang="en-US" sz="1400" dirty="0"/>
          </a:p>
          <a:p>
            <a:pPr marL="231775" indent="-231775"/>
            <a:endParaRPr lang="en-US" sz="1400" dirty="0"/>
          </a:p>
          <a:p>
            <a:pPr marL="231775" indent="-231775"/>
            <a:r>
              <a:rPr lang="en-US" sz="1400" b="1" dirty="0"/>
              <a:t>b.	</a:t>
            </a:r>
            <a:r>
              <a:rPr lang="en-US" sz="1400" dirty="0"/>
              <a:t>As or Sb</a:t>
            </a:r>
          </a:p>
          <a:p>
            <a:pPr marL="231775" indent="-231775"/>
            <a:r>
              <a:rPr lang="en-US" sz="1400" dirty="0"/>
              <a:t>	As has a higher first ionization energy than Sb because, as you trace the path between As</a:t>
            </a:r>
          </a:p>
          <a:p>
            <a:pPr marL="231775" indent="-231775"/>
            <a:r>
              <a:rPr lang="en-US" sz="1400" dirty="0"/>
              <a:t>	and Sb on the periodic table, you move down a column. First ionization energy decreases as</a:t>
            </a:r>
          </a:p>
          <a:p>
            <a:pPr marL="231775" indent="-231775"/>
            <a:r>
              <a:rPr lang="en-US" sz="1400" dirty="0"/>
              <a:t>	you go down a column as a result of the increasing size of orbitals with increasing </a:t>
            </a:r>
            <a:r>
              <a:rPr lang="en-US" sz="1400" i="1" dirty="0"/>
              <a:t>n</a:t>
            </a:r>
            <a:r>
              <a:rPr lang="en-US" sz="1400" dirty="0"/>
              <a:t>.</a:t>
            </a:r>
          </a:p>
        </p:txBody>
      </p:sp>
      <p:sp>
        <p:nvSpPr>
          <p:cNvPr id="7" name="Line 7"/>
          <p:cNvSpPr>
            <a:spLocks noChangeShapeType="1"/>
          </p:cNvSpPr>
          <p:nvPr/>
        </p:nvSpPr>
        <p:spPr bwMode="auto">
          <a:xfrm>
            <a:off x="304800" y="749570"/>
            <a:ext cx="0" cy="529420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8" name="Text Box 8"/>
          <p:cNvSpPr txBox="1">
            <a:spLocks noChangeArrowheads="1"/>
          </p:cNvSpPr>
          <p:nvPr/>
        </p:nvSpPr>
        <p:spPr bwMode="auto">
          <a:xfrm>
            <a:off x="323850" y="1168670"/>
            <a:ext cx="8746578" cy="55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On the basis of periodic trends, determine which element in each pair has the higher first ionization energy (if possible).</a:t>
            </a:r>
          </a:p>
          <a:p>
            <a:pPr>
              <a:defRPr/>
            </a:pPr>
            <a:r>
              <a:rPr lang="en-US" sz="1400" b="1" dirty="0"/>
              <a:t>a.</a:t>
            </a:r>
            <a:r>
              <a:rPr lang="en-US" sz="1400" dirty="0"/>
              <a:t>  Al or S</a:t>
            </a:r>
            <a:r>
              <a:rPr lang="en-US" sz="1400" baseline="-25000" dirty="0"/>
              <a:t>	</a:t>
            </a:r>
            <a:r>
              <a:rPr lang="en-US" sz="1400" b="1" dirty="0"/>
              <a:t>b.</a:t>
            </a:r>
            <a:r>
              <a:rPr lang="en-US" sz="1400" dirty="0"/>
              <a:t>  As or Sb</a:t>
            </a:r>
            <a:r>
              <a:rPr lang="en-US" sz="1400" baseline="-25000" dirty="0"/>
              <a:t>	</a:t>
            </a:r>
            <a:r>
              <a:rPr lang="en-US" sz="1400" b="1" dirty="0"/>
              <a:t>c.</a:t>
            </a:r>
            <a:r>
              <a:rPr lang="en-US" sz="1400" dirty="0"/>
              <a:t>  N or Si	</a:t>
            </a:r>
            <a:r>
              <a:rPr lang="en-US" sz="1400" b="1" dirty="0"/>
              <a:t>d. </a:t>
            </a:r>
            <a:r>
              <a:rPr lang="en-US" sz="1400" dirty="0"/>
              <a:t> O or Cl</a:t>
            </a:r>
          </a:p>
        </p:txBody>
      </p:sp>
      <p:sp>
        <p:nvSpPr>
          <p:cNvPr id="9" name="Line 10"/>
          <p:cNvSpPr>
            <a:spLocks noChangeShapeType="1"/>
          </p:cNvSpPr>
          <p:nvPr/>
        </p:nvSpPr>
        <p:spPr bwMode="auto">
          <a:xfrm>
            <a:off x="296863" y="60437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5125"/>
          <a:stretch/>
        </p:blipFill>
        <p:spPr>
          <a:xfrm>
            <a:off x="4844284" y="1893963"/>
            <a:ext cx="3244760" cy="1851476"/>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b="2922"/>
          <a:stretch/>
        </p:blipFill>
        <p:spPr>
          <a:xfrm>
            <a:off x="4844284" y="4064817"/>
            <a:ext cx="3179281" cy="1856232"/>
          </a:xfrm>
          <a:prstGeom prst="rect">
            <a:avLst/>
          </a:prstGeom>
        </p:spPr>
      </p:pic>
      <p:sp>
        <p:nvSpPr>
          <p:cNvPr id="12" name="Line 9"/>
          <p:cNvSpPr>
            <a:spLocks noChangeShapeType="1"/>
          </p:cNvSpPr>
          <p:nvPr/>
        </p:nvSpPr>
        <p:spPr bwMode="auto">
          <a:xfrm>
            <a:off x="304800" y="76862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0"/>
            <a:ext cx="9144000" cy="5842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Problem Solving: Ionization Energy</a:t>
            </a:r>
          </a:p>
        </p:txBody>
      </p:sp>
      <p:sp>
        <p:nvSpPr>
          <p:cNvPr id="13" name="Line 10"/>
          <p:cNvSpPr>
            <a:spLocks noChangeShapeType="1"/>
          </p:cNvSpPr>
          <p:nvPr/>
        </p:nvSpPr>
        <p:spPr bwMode="auto">
          <a:xfrm>
            <a:off x="296862" y="603484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4" name="Line 7"/>
          <p:cNvSpPr>
            <a:spLocks noChangeShapeType="1"/>
          </p:cNvSpPr>
          <p:nvPr/>
        </p:nvSpPr>
        <p:spPr bwMode="auto">
          <a:xfrm>
            <a:off x="304800" y="696562"/>
            <a:ext cx="0" cy="5339272"/>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5" name="Text Box 8"/>
          <p:cNvSpPr txBox="1">
            <a:spLocks noChangeArrowheads="1"/>
          </p:cNvSpPr>
          <p:nvPr/>
        </p:nvSpPr>
        <p:spPr bwMode="auto">
          <a:xfrm>
            <a:off x="328613" y="1115662"/>
            <a:ext cx="8294687"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Continued</a:t>
            </a:r>
            <a:endParaRPr lang="en-US" sz="1400" baseline="-25000" dirty="0"/>
          </a:p>
        </p:txBody>
      </p:sp>
      <p:sp>
        <p:nvSpPr>
          <p:cNvPr id="16" name="Rectangle 3"/>
          <p:cNvSpPr>
            <a:spLocks noChangeArrowheads="1"/>
          </p:cNvSpPr>
          <p:nvPr/>
        </p:nvSpPr>
        <p:spPr bwMode="auto">
          <a:xfrm>
            <a:off x="319088" y="771175"/>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3.9</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First Ionization Energy</a:t>
            </a:r>
          </a:p>
        </p:txBody>
      </p:sp>
      <p:sp>
        <p:nvSpPr>
          <p:cNvPr id="17" name="Line 2"/>
          <p:cNvSpPr>
            <a:spLocks noChangeShapeType="1"/>
          </p:cNvSpPr>
          <p:nvPr/>
        </p:nvSpPr>
        <p:spPr bwMode="auto">
          <a:xfrm>
            <a:off x="314325" y="14919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Text Box 5"/>
          <p:cNvSpPr txBox="1">
            <a:spLocks noChangeArrowheads="1"/>
          </p:cNvSpPr>
          <p:nvPr/>
        </p:nvSpPr>
        <p:spPr bwMode="auto">
          <a:xfrm>
            <a:off x="320675" y="1506302"/>
            <a:ext cx="4146550" cy="414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marL="231775" indent="-231775"/>
            <a:r>
              <a:rPr lang="en-US" sz="1400" b="1" dirty="0"/>
              <a:t>c. 	</a:t>
            </a:r>
            <a:r>
              <a:rPr lang="en-US" sz="1400" dirty="0"/>
              <a:t>N or Si</a:t>
            </a:r>
          </a:p>
          <a:p>
            <a:pPr marL="231775" indent="-231775"/>
            <a:r>
              <a:rPr lang="en-US" sz="1400" dirty="0"/>
              <a:t>	N has a higher first ionization energy than Si because, as you trace the path between N and Si on the periodic table, you move down a column (first ionization energy decreases due to increasing size of outermost orbitals) and then to the left across a row (first ionization energy decreases due to decreasing effective nuclear charge). These effects sum together for an overall decrease.</a:t>
            </a:r>
          </a:p>
          <a:p>
            <a:endParaRPr lang="en-US" sz="1400" dirty="0"/>
          </a:p>
          <a:p>
            <a:endParaRPr lang="en-US" sz="1400" dirty="0"/>
          </a:p>
          <a:p>
            <a:pPr marL="231775" indent="-231775"/>
            <a:r>
              <a:rPr lang="en-US" sz="1400" b="1" dirty="0"/>
              <a:t>d. 	</a:t>
            </a:r>
            <a:r>
              <a:rPr lang="en-US" sz="1400" dirty="0"/>
              <a:t>O or Cl</a:t>
            </a:r>
          </a:p>
          <a:p>
            <a:pPr marL="231775" indent="-231775"/>
            <a:r>
              <a:rPr lang="en-US" sz="1400" dirty="0"/>
              <a:t>	Based on periodic trends alone, it is impossible to tell which has a higher first ionization energy because, as you trace the path between O and Cl, you go to the right across a row (first ionization energy increases) and then down a column (first ionization energy decreases). These effects tend to counter each other, and it is not obvious which will dominate.</a:t>
            </a: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4389"/>
          <a:stretch/>
        </p:blipFill>
        <p:spPr>
          <a:xfrm>
            <a:off x="5076231" y="1724659"/>
            <a:ext cx="3228023" cy="1856232"/>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b="5210"/>
          <a:stretch/>
        </p:blipFill>
        <p:spPr>
          <a:xfrm>
            <a:off x="5076231" y="4076632"/>
            <a:ext cx="3259870" cy="1856232"/>
          </a:xfrm>
          <a:prstGeom prst="rect">
            <a:avLst/>
          </a:prstGeom>
        </p:spPr>
      </p:pic>
      <p:sp>
        <p:nvSpPr>
          <p:cNvPr id="21" name="Line 9"/>
          <p:cNvSpPr>
            <a:spLocks noChangeShapeType="1"/>
          </p:cNvSpPr>
          <p:nvPr/>
        </p:nvSpPr>
        <p:spPr bwMode="auto">
          <a:xfrm>
            <a:off x="304800" y="715612"/>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825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57943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The Modern Periodic Table: Its Format</a:t>
            </a:r>
          </a:p>
        </p:txBody>
      </p:sp>
      <p:sp>
        <p:nvSpPr>
          <p:cNvPr id="7171" name="Content Placeholder 2"/>
          <p:cNvSpPr>
            <a:spLocks noGrp="1"/>
          </p:cNvSpPr>
          <p:nvPr>
            <p:ph idx="1"/>
          </p:nvPr>
        </p:nvSpPr>
        <p:spPr>
          <a:xfrm>
            <a:off x="342900" y="587190"/>
            <a:ext cx="8801100" cy="5687711"/>
          </a:xfrm>
        </p:spPr>
        <p:txBody>
          <a:bodyPr/>
          <a:lstStyle/>
          <a:p>
            <a:r>
              <a:rPr lang="el-GR" sz="2400" dirty="0">
                <a:ea typeface="ヒラギノ角ゴ Pro W3" pitchFamily="127" charset="-128"/>
              </a:rPr>
              <a:t>Τα στοιχεία παρατίθενται κατά σειρά αυξανόμενου ατομικού αριθμού και όχι αυξανόμενης σχετικής μάζας, όπως στον περιοδικό πίνακα του </a:t>
            </a:r>
            <a:r>
              <a:rPr lang="el-GR" sz="2400" dirty="0" err="1">
                <a:ea typeface="ヒラギノ角ゴ Pro W3" pitchFamily="127" charset="-128"/>
              </a:rPr>
              <a:t>Μεντελέγιεφ</a:t>
            </a:r>
            <a:r>
              <a:rPr lang="el-GR" sz="2400" dirty="0">
                <a:ea typeface="ヒラギノ角ゴ Pro W3" pitchFamily="127" charset="-128"/>
              </a:rPr>
              <a:t>.</a:t>
            </a:r>
            <a:endParaRPr lang="en-US" sz="2400" dirty="0">
              <a:ea typeface="ヒラギノ角ゴ Pro W3" pitchFamily="127" charset="-128"/>
            </a:endParaRPr>
          </a:p>
          <a:p>
            <a:endParaRPr lang="en-US" sz="2400" dirty="0">
              <a:ea typeface="ヒラギノ角ゴ Pro W3" pitchFamily="127" charset="-128"/>
            </a:endParaRPr>
          </a:p>
          <a:p>
            <a:endParaRPr lang="en-US" sz="2400" dirty="0">
              <a:ea typeface="ヒラギノ角ゴ Pro W3" pitchFamily="127" charset="-128"/>
            </a:endParaRPr>
          </a:p>
          <a:p>
            <a:endParaRPr lang="en-US" sz="2400" dirty="0">
              <a:ea typeface="ヒラギノ角ゴ Pro W3" pitchFamily="127" charset="-128"/>
            </a:endParaRPr>
          </a:p>
          <a:p>
            <a:endParaRPr lang="en-US" sz="2400" dirty="0">
              <a:ea typeface="ヒラギノ角ゴ Pro W3" pitchFamily="127" charset="-128"/>
            </a:endParaRPr>
          </a:p>
          <a:p>
            <a:endParaRPr lang="en-US" sz="2400" dirty="0">
              <a:ea typeface="ヒラギノ角ゴ Pro W3" pitchFamily="127" charset="-128"/>
            </a:endParaRPr>
          </a:p>
          <a:p>
            <a:r>
              <a:rPr lang="en-US" sz="2300" dirty="0">
                <a:ea typeface="ヒラギノ角ゴ Pro W3" pitchFamily="127" charset="-128"/>
              </a:rPr>
              <a:t>Rows of the table are referred to as </a:t>
            </a:r>
            <a:r>
              <a:rPr lang="en-US" sz="2300" i="1" dirty="0">
                <a:solidFill>
                  <a:srgbClr val="3333CC"/>
                </a:solidFill>
                <a:ea typeface="ヒラギノ角ゴ Pro W3" pitchFamily="127" charset="-128"/>
              </a:rPr>
              <a:t>periods</a:t>
            </a:r>
            <a:r>
              <a:rPr lang="en-US" sz="2300" dirty="0">
                <a:ea typeface="ヒラギノ角ゴ Pro W3" pitchFamily="127" charset="-128"/>
              </a:rPr>
              <a:t>.</a:t>
            </a:r>
          </a:p>
          <a:p>
            <a:r>
              <a:rPr lang="en-US" sz="2300" dirty="0">
                <a:ea typeface="ヒラギノ角ゴ Pro W3" pitchFamily="127" charset="-128"/>
              </a:rPr>
              <a:t>Columns in the table are referred to as </a:t>
            </a:r>
            <a:r>
              <a:rPr lang="en-US" sz="2300" i="1" dirty="0">
                <a:solidFill>
                  <a:srgbClr val="3333CC"/>
                </a:solidFill>
                <a:ea typeface="ヒラギノ角ゴ Pro W3" pitchFamily="127" charset="-128"/>
              </a:rPr>
              <a:t>groups</a:t>
            </a:r>
            <a:r>
              <a:rPr lang="en-US" sz="2300" dirty="0">
                <a:ea typeface="ヒラギノ角ゴ Pro W3" pitchFamily="127" charset="-128"/>
              </a:rPr>
              <a:t> or a </a:t>
            </a:r>
            <a:r>
              <a:rPr lang="en-US" sz="2300" i="1" dirty="0">
                <a:solidFill>
                  <a:srgbClr val="3333CC"/>
                </a:solidFill>
                <a:ea typeface="ヒラギノ角ゴ Pro W3" pitchFamily="127" charset="-128"/>
              </a:rPr>
              <a:t>family</a:t>
            </a:r>
            <a:r>
              <a:rPr lang="en-US" sz="2300" dirty="0">
                <a:ea typeface="ヒラギノ角ゴ Pro W3" pitchFamily="127" charset="-128"/>
              </a:rPr>
              <a:t>.</a:t>
            </a:r>
          </a:p>
          <a:p>
            <a:pPr marL="679450">
              <a:buFont typeface="Arial" panose="020B0604020202020204" pitchFamily="34" charset="0"/>
              <a:buChar char="–"/>
            </a:pPr>
            <a:r>
              <a:rPr lang="en-US" sz="2100" dirty="0">
                <a:ea typeface="ヒラギノ角ゴ Pro W3" pitchFamily="127" charset="-128"/>
              </a:rPr>
              <a:t>Elements in a group or family have similar properties.</a:t>
            </a:r>
          </a:p>
          <a:p>
            <a:pPr marL="679450">
              <a:buFont typeface="Arial" panose="020B0604020202020204" pitchFamily="34" charset="0"/>
              <a:buChar char="–"/>
            </a:pPr>
            <a:r>
              <a:rPr lang="en-US" sz="2100" dirty="0">
                <a:ea typeface="ヒラギノ角ゴ Pro W3" pitchFamily="127" charset="-128"/>
              </a:rPr>
              <a:t>NOTE:</a:t>
            </a:r>
            <a:r>
              <a:rPr lang="el-GR" sz="2100" b="1" dirty="0">
                <a:ea typeface="ヒラギノ角ゴ Pro W3" pitchFamily="127" charset="-128"/>
              </a:rPr>
              <a:t>Ο περιοδικός νόμος του </a:t>
            </a:r>
            <a:r>
              <a:rPr lang="el-GR" sz="2100" b="1" dirty="0" err="1">
                <a:ea typeface="ヒラギノ角ゴ Pro W3" pitchFamily="127" charset="-128"/>
              </a:rPr>
              <a:t>Μεντελέγιεφ</a:t>
            </a:r>
            <a:r>
              <a:rPr lang="el-GR" sz="2100" b="1" dirty="0">
                <a:ea typeface="ヒラギノ角ゴ Pro W3" pitchFamily="127" charset="-128"/>
              </a:rPr>
              <a:t> προβλέπει μοτίβα, αλλά ΔΕΝ εξηγεί γιατί εμφανίζονται τα μοτίβα ή η ομοιότητα των </a:t>
            </a:r>
            <a:r>
              <a:rPr lang="el-GR" sz="2100" b="1" dirty="0" err="1">
                <a:ea typeface="ヒラギノ角ゴ Pro W3" pitchFamily="127" charset="-128"/>
              </a:rPr>
              <a:t>ιδιοτήτων.Η</a:t>
            </a:r>
            <a:r>
              <a:rPr lang="el-GR" sz="2100" b="1" dirty="0">
                <a:ea typeface="ヒラギノ角ゴ Pro W3" pitchFamily="127" charset="-128"/>
              </a:rPr>
              <a:t> κβαντική θεωρία εξηγεί το γιατί.</a:t>
            </a:r>
            <a:endParaRPr lang="en-US" sz="1900" b="1" dirty="0">
              <a:ea typeface="ヒラギノ角ゴ Pro W3" pitchFamily="127" charset="-128"/>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840"/>
          <a:stretch/>
        </p:blipFill>
        <p:spPr>
          <a:xfrm>
            <a:off x="3106268" y="1821667"/>
            <a:ext cx="2891120" cy="2005616"/>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0"/>
            <a:ext cx="9144000" cy="5842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Problem Solving: Ionization Energy</a:t>
            </a:r>
          </a:p>
        </p:txBody>
      </p:sp>
      <p:sp>
        <p:nvSpPr>
          <p:cNvPr id="12" name="Text Box 5"/>
          <p:cNvSpPr txBox="1">
            <a:spLocks noChangeArrowheads="1"/>
          </p:cNvSpPr>
          <p:nvPr/>
        </p:nvSpPr>
        <p:spPr bwMode="auto">
          <a:xfrm>
            <a:off x="325438" y="1518405"/>
            <a:ext cx="8535987" cy="171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a:defRPr sz="1600">
                <a:solidFill>
                  <a:schemeClr val="tx1"/>
                </a:solidFill>
                <a:latin typeface="Times New Roman" pitchFamily="18" charset="0"/>
                <a:ea typeface="ＭＳ Ｐゴシック" pitchFamily="34" charset="-128"/>
              </a:defRPr>
            </a:lvl1pPr>
            <a:lvl2pPr marL="742950" indent="-285750">
              <a:defRPr sz="1600">
                <a:solidFill>
                  <a:schemeClr val="tx1"/>
                </a:solidFill>
                <a:latin typeface="Times New Roman" pitchFamily="18" charset="0"/>
                <a:ea typeface="ＭＳ Ｐゴシック" pitchFamily="34" charset="-128"/>
              </a:defRPr>
            </a:lvl2pPr>
            <a:lvl3pPr marL="1143000" indent="-228600">
              <a:defRPr sz="1600">
                <a:solidFill>
                  <a:schemeClr val="tx1"/>
                </a:solidFill>
                <a:latin typeface="Times New Roman" pitchFamily="18" charset="0"/>
                <a:ea typeface="ＭＳ Ｐゴシック" pitchFamily="34" charset="-128"/>
              </a:defRPr>
            </a:lvl3pPr>
            <a:lvl4pPr marL="1600200" indent="-228600">
              <a:defRPr sz="1600">
                <a:solidFill>
                  <a:schemeClr val="tx1"/>
                </a:solidFill>
                <a:latin typeface="Times New Roman" pitchFamily="18" charset="0"/>
                <a:ea typeface="ＭＳ Ｐゴシック" pitchFamily="34" charset="-128"/>
              </a:defRPr>
            </a:lvl4pPr>
            <a:lvl5pPr marL="2057400" indent="-228600">
              <a:defRPr sz="16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9pPr>
          </a:lstStyle>
          <a:p>
            <a:pPr>
              <a:defRPr/>
            </a:pPr>
            <a:r>
              <a:rPr lang="en-US" b="1" dirty="0">
                <a:solidFill>
                  <a:srgbClr val="0094C8"/>
                </a:solidFill>
                <a:latin typeface="Arial" pitchFamily="34" charset="0"/>
              </a:rPr>
              <a:t>For Practice 3.9</a:t>
            </a:r>
          </a:p>
          <a:p>
            <a:pPr>
              <a:defRPr/>
            </a:pPr>
            <a:r>
              <a:rPr lang="en-US" sz="1400" dirty="0"/>
              <a:t>On the basis of periodic trends, determine the element in each pair with the higher first ionization energy </a:t>
            </a:r>
            <a:br>
              <a:rPr lang="en-US" sz="1400" dirty="0"/>
            </a:br>
            <a:r>
              <a:rPr lang="en-US" sz="1400" dirty="0"/>
              <a:t>(if possible).</a:t>
            </a:r>
          </a:p>
          <a:p>
            <a:pPr>
              <a:tabLst>
                <a:tab pos="1316038" algn="l"/>
                <a:tab pos="2743200" algn="l"/>
                <a:tab pos="4059238" algn="l"/>
              </a:tabLst>
              <a:defRPr/>
            </a:pPr>
            <a:r>
              <a:rPr lang="en-US" sz="1400" b="1" dirty="0"/>
              <a:t>a.</a:t>
            </a:r>
            <a:r>
              <a:rPr lang="en-US" sz="1400" dirty="0"/>
              <a:t>  Sn or I</a:t>
            </a:r>
            <a:r>
              <a:rPr lang="en-US" sz="1400" baseline="-25000" dirty="0"/>
              <a:t>	</a:t>
            </a:r>
            <a:r>
              <a:rPr lang="en-US" sz="1400" b="1" dirty="0"/>
              <a:t>b.</a:t>
            </a:r>
            <a:r>
              <a:rPr lang="en-US" sz="1400" dirty="0"/>
              <a:t>  Ca or </a:t>
            </a:r>
            <a:r>
              <a:rPr lang="en-US" sz="1400" dirty="0" err="1"/>
              <a:t>Sr</a:t>
            </a:r>
            <a:r>
              <a:rPr lang="en-US" sz="1400" baseline="-25000" dirty="0"/>
              <a:t>	</a:t>
            </a:r>
            <a:r>
              <a:rPr lang="en-US" sz="1400" b="1" dirty="0"/>
              <a:t>c.</a:t>
            </a:r>
            <a:r>
              <a:rPr lang="en-US" sz="1400" dirty="0"/>
              <a:t>  C or P	</a:t>
            </a:r>
            <a:r>
              <a:rPr lang="en-US" sz="1400" b="1" dirty="0"/>
              <a:t>d.  </a:t>
            </a:r>
            <a:r>
              <a:rPr lang="en-US" sz="1400" dirty="0"/>
              <a:t>F or S</a:t>
            </a:r>
          </a:p>
          <a:p>
            <a:pPr>
              <a:defRPr/>
            </a:pPr>
            <a:endParaRPr lang="en-US" sz="1400" dirty="0">
              <a:solidFill>
                <a:srgbClr val="000000"/>
              </a:solidFill>
            </a:endParaRPr>
          </a:p>
          <a:p>
            <a:pPr>
              <a:defRPr/>
            </a:pPr>
            <a:r>
              <a:rPr lang="en-US" b="1" dirty="0">
                <a:solidFill>
                  <a:srgbClr val="0094C8"/>
                </a:solidFill>
                <a:latin typeface="Arial" pitchFamily="34" charset="0"/>
              </a:rPr>
              <a:t>For More Practice 3.9</a:t>
            </a:r>
          </a:p>
          <a:p>
            <a:r>
              <a:rPr lang="en-US" sz="1400" dirty="0"/>
              <a:t>Arrange the following elements in order of decreasing first ionization energy: S, Ca, F, </a:t>
            </a:r>
            <a:r>
              <a:rPr lang="en-US" sz="1400" dirty="0" err="1"/>
              <a:t>Rb</a:t>
            </a:r>
            <a:r>
              <a:rPr lang="en-US" sz="1400" dirty="0"/>
              <a:t>, Si.</a:t>
            </a:r>
          </a:p>
        </p:txBody>
      </p:sp>
      <p:sp>
        <p:nvSpPr>
          <p:cNvPr id="22" name="Line 10"/>
          <p:cNvSpPr>
            <a:spLocks noChangeShapeType="1"/>
          </p:cNvSpPr>
          <p:nvPr/>
        </p:nvSpPr>
        <p:spPr bwMode="auto">
          <a:xfrm>
            <a:off x="295274" y="3276877"/>
            <a:ext cx="45878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3" name="Line 7"/>
          <p:cNvSpPr>
            <a:spLocks noChangeShapeType="1"/>
          </p:cNvSpPr>
          <p:nvPr/>
        </p:nvSpPr>
        <p:spPr bwMode="auto">
          <a:xfrm>
            <a:off x="304800" y="723066"/>
            <a:ext cx="0" cy="2553811"/>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4" name="Text Box 8"/>
          <p:cNvSpPr txBox="1">
            <a:spLocks noChangeArrowheads="1"/>
          </p:cNvSpPr>
          <p:nvPr/>
        </p:nvSpPr>
        <p:spPr bwMode="auto">
          <a:xfrm>
            <a:off x="328613" y="1142166"/>
            <a:ext cx="8294687"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Continued</a:t>
            </a:r>
            <a:endParaRPr lang="en-US" sz="1400" baseline="-25000" dirty="0"/>
          </a:p>
        </p:txBody>
      </p:sp>
      <p:sp>
        <p:nvSpPr>
          <p:cNvPr id="25" name="Rectangle 3"/>
          <p:cNvSpPr>
            <a:spLocks noChangeArrowheads="1"/>
          </p:cNvSpPr>
          <p:nvPr/>
        </p:nvSpPr>
        <p:spPr bwMode="auto">
          <a:xfrm>
            <a:off x="319088" y="797679"/>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3.9</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First Ionization Energy</a:t>
            </a:r>
          </a:p>
        </p:txBody>
      </p:sp>
      <p:sp>
        <p:nvSpPr>
          <p:cNvPr id="26" name="Line 2"/>
          <p:cNvSpPr>
            <a:spLocks noChangeShapeType="1"/>
          </p:cNvSpPr>
          <p:nvPr/>
        </p:nvSpPr>
        <p:spPr bwMode="auto">
          <a:xfrm>
            <a:off x="314325" y="1518404"/>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9"/>
          <p:cNvSpPr>
            <a:spLocks noChangeShapeType="1"/>
          </p:cNvSpPr>
          <p:nvPr/>
        </p:nvSpPr>
        <p:spPr bwMode="auto">
          <a:xfrm>
            <a:off x="304800" y="742116"/>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9236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0"/>
            <a:ext cx="9144000" cy="538609"/>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sz="2900" dirty="0">
                <a:solidFill>
                  <a:srgbClr val="0070C0"/>
                </a:solidFill>
              </a:rPr>
              <a:t>First Ionization Energy: Exceptions to the Trend </a:t>
            </a:r>
            <a:endParaRPr lang="en-US" sz="2900" dirty="0">
              <a:solidFill>
                <a:srgbClr val="0070C0"/>
              </a:solidFill>
              <a:ea typeface="ヒラギノ角ゴ Pro W3" pitchFamily="127" charset="-128"/>
              <a:cs typeface="Arial" pitchFamily="34" charset="0"/>
            </a:endParaRPr>
          </a:p>
        </p:txBody>
      </p:sp>
      <p:sp>
        <p:nvSpPr>
          <p:cNvPr id="62467" name="Content Placeholder 2"/>
          <p:cNvSpPr>
            <a:spLocks noGrp="1"/>
          </p:cNvSpPr>
          <p:nvPr>
            <p:ph idx="1"/>
          </p:nvPr>
        </p:nvSpPr>
        <p:spPr>
          <a:xfrm>
            <a:off x="342900" y="600485"/>
            <a:ext cx="8439150" cy="2308324"/>
          </a:xfrm>
        </p:spPr>
        <p:txBody>
          <a:bodyPr/>
          <a:lstStyle/>
          <a:p>
            <a:r>
              <a:rPr lang="el-GR" sz="2000" dirty="0">
                <a:solidFill>
                  <a:srgbClr val="000000"/>
                </a:solidFill>
              </a:rPr>
              <a:t>ΓΕΝΙΚΗ τάση για την πρώτη ενέργεια ιοντισμού των στοιχείων της κύριας ομάδας είναι ότι καθώς διανύουμε μια περίοδο, η ενέργεια ιοντισμού αυξάνεται.</a:t>
            </a:r>
          </a:p>
          <a:p>
            <a:r>
              <a:rPr lang="el-GR" sz="2000" dirty="0">
                <a:solidFill>
                  <a:srgbClr val="000000"/>
                </a:solidFill>
              </a:rPr>
              <a:t>Εξαιρέσεις: 2Α έως 3Α και 5Α έως 6Α Οι εξαιρέσεις είναι συνήθως αποτέλεσμα του τύπου του τροχιακού (s, p, d ή f) και της ικανότητας θωράκισης. παράγοντες απώθησης που σχετίζονται με ηλεκτρόνια που καταλαμβάνουν εκφυλισμένα τροχιακά (π.χ. τροχιακά p). </a:t>
            </a:r>
            <a:endParaRPr lang="en-US" sz="2000" dirty="0">
              <a:solidFill>
                <a:srgbClr val="000000"/>
              </a:solidFill>
            </a:endParaRPr>
          </a:p>
        </p:txBody>
      </p:sp>
      <p:sp>
        <p:nvSpPr>
          <p:cNvPr id="4" name="Rectangle 3"/>
          <p:cNvSpPr/>
          <p:nvPr/>
        </p:nvSpPr>
        <p:spPr>
          <a:xfrm>
            <a:off x="3293166" y="3606659"/>
            <a:ext cx="5850834" cy="2800767"/>
          </a:xfrm>
          <a:prstGeom prst="rect">
            <a:avLst/>
          </a:prstGeom>
        </p:spPr>
        <p:txBody>
          <a:bodyPr wrap="square">
            <a:spAutoFit/>
          </a:bodyPr>
          <a:lstStyle/>
          <a:p>
            <a:r>
              <a:rPr lang="en-US" sz="2200" dirty="0">
                <a:solidFill>
                  <a:srgbClr val="3232CC"/>
                </a:solidFill>
                <a:latin typeface="Arial"/>
              </a:rPr>
              <a:t>B has smaller first ionization energy than </a:t>
            </a:r>
            <a:br>
              <a:rPr lang="en-US" sz="2200" dirty="0">
                <a:solidFill>
                  <a:srgbClr val="3232CC"/>
                </a:solidFill>
                <a:latin typeface="Arial"/>
              </a:rPr>
            </a:br>
            <a:r>
              <a:rPr lang="en-US" sz="2200" dirty="0">
                <a:solidFill>
                  <a:srgbClr val="3232CC"/>
                </a:solidFill>
                <a:latin typeface="Arial"/>
              </a:rPr>
              <a:t>Be due to electron position: 2</a:t>
            </a:r>
            <a:r>
              <a:rPr lang="en-US" sz="2200" i="1" dirty="0">
                <a:solidFill>
                  <a:srgbClr val="3232CC"/>
                </a:solidFill>
                <a:latin typeface="Arial"/>
              </a:rPr>
              <a:t>p </a:t>
            </a:r>
            <a:r>
              <a:rPr lang="en-US" sz="2200" dirty="0">
                <a:solidFill>
                  <a:srgbClr val="3232CC"/>
                </a:solidFill>
                <a:latin typeface="Arial"/>
              </a:rPr>
              <a:t>for B and 2</a:t>
            </a:r>
            <a:r>
              <a:rPr lang="en-US" sz="2200" i="1" dirty="0">
                <a:solidFill>
                  <a:srgbClr val="3232CC"/>
                </a:solidFill>
                <a:latin typeface="Arial"/>
              </a:rPr>
              <a:t>s </a:t>
            </a:r>
            <a:r>
              <a:rPr lang="en-US" sz="2200" dirty="0">
                <a:solidFill>
                  <a:srgbClr val="3232CC"/>
                </a:solidFill>
                <a:latin typeface="Arial"/>
              </a:rPr>
              <a:t>for Be. </a:t>
            </a:r>
          </a:p>
          <a:p>
            <a:endParaRPr lang="en-US" sz="2200" dirty="0">
              <a:solidFill>
                <a:srgbClr val="3232CC"/>
              </a:solidFill>
              <a:latin typeface="Arial"/>
            </a:endParaRPr>
          </a:p>
          <a:p>
            <a:r>
              <a:rPr lang="en-US" sz="2200" dirty="0">
                <a:solidFill>
                  <a:srgbClr val="3232CC"/>
                </a:solidFill>
                <a:latin typeface="Arial"/>
              </a:rPr>
              <a:t>The electron in 2</a:t>
            </a:r>
            <a:r>
              <a:rPr lang="en-US" sz="2200" i="1" dirty="0">
                <a:solidFill>
                  <a:srgbClr val="3232CC"/>
                </a:solidFill>
                <a:latin typeface="Arial"/>
              </a:rPr>
              <a:t>p </a:t>
            </a:r>
            <a:r>
              <a:rPr lang="en-US" sz="2200" dirty="0">
                <a:solidFill>
                  <a:srgbClr val="3232CC"/>
                </a:solidFill>
                <a:latin typeface="Arial"/>
              </a:rPr>
              <a:t>orbitals has less shielding (less effective nuclear charge factor) and therefore requires less energy for its removal than an electron in a 2</a:t>
            </a:r>
            <a:r>
              <a:rPr lang="en-US" sz="2200" i="1" dirty="0">
                <a:solidFill>
                  <a:srgbClr val="3232CC"/>
                </a:solidFill>
                <a:latin typeface="Arial"/>
              </a:rPr>
              <a:t>s </a:t>
            </a:r>
            <a:r>
              <a:rPr lang="en-US" sz="2200" dirty="0">
                <a:solidFill>
                  <a:srgbClr val="3232CC"/>
                </a:solidFill>
                <a:latin typeface="Arial"/>
              </a:rPr>
              <a:t>orbital. </a:t>
            </a:r>
            <a:endParaRPr lang="en-US" sz="2200" dirty="0"/>
          </a:p>
        </p:txBody>
      </p:sp>
      <p:pic>
        <p:nvPicPr>
          <p:cNvPr id="1026" name="Picture 2" descr="W:\Victoria\03_Lecture periodic trends 20171_FryEdit_CE-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743" y="4178610"/>
            <a:ext cx="2434089" cy="1639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0"/>
            <a:ext cx="9144000" cy="538609"/>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sz="2900" dirty="0">
                <a:solidFill>
                  <a:srgbClr val="0070C0"/>
                </a:solidFill>
                <a:ea typeface="ヒラギノ角ゴ Pro W3" pitchFamily="127" charset="-128"/>
                <a:cs typeface="Arial" pitchFamily="34" charset="0"/>
              </a:rPr>
              <a:t>First Ionization Energy: Exceptions to the Trend</a:t>
            </a:r>
          </a:p>
        </p:txBody>
      </p:sp>
      <p:sp>
        <p:nvSpPr>
          <p:cNvPr id="5123" name="Content Placeholder 2"/>
          <p:cNvSpPr>
            <a:spLocks noGrp="1"/>
          </p:cNvSpPr>
          <p:nvPr>
            <p:ph idx="1"/>
          </p:nvPr>
        </p:nvSpPr>
        <p:spPr>
          <a:xfrm>
            <a:off x="342900" y="1045675"/>
            <a:ext cx="8705850" cy="5115246"/>
          </a:xfrm>
        </p:spPr>
        <p:txBody>
          <a:bodyPr/>
          <a:lstStyle/>
          <a:p>
            <a:pPr>
              <a:defRPr/>
            </a:pPr>
            <a:r>
              <a:rPr lang="en-US" sz="2400" dirty="0"/>
              <a:t>First ionization energy’s GENERAL trend is that as you go across a period, ionization energy increases.</a:t>
            </a:r>
          </a:p>
          <a:p>
            <a:pPr>
              <a:defRPr/>
            </a:pPr>
            <a:endParaRPr lang="en-US" sz="2400" dirty="0"/>
          </a:p>
          <a:p>
            <a:pPr>
              <a:defRPr/>
            </a:pPr>
            <a:endParaRPr lang="en-US" sz="2400" dirty="0"/>
          </a:p>
          <a:p>
            <a:pPr>
              <a:defRPr/>
            </a:pPr>
            <a:endParaRPr lang="en-US" sz="2400" dirty="0"/>
          </a:p>
          <a:p>
            <a:pPr marL="0" indent="0">
              <a:buNone/>
              <a:defRPr/>
            </a:pPr>
            <a:r>
              <a:rPr lang="en-US" sz="2400" dirty="0"/>
              <a:t>To ionize N, you must break up a half-full sublevel, which costs extra energy. </a:t>
            </a:r>
          </a:p>
          <a:p>
            <a:pPr marL="0" indent="0">
              <a:buNone/>
              <a:defRPr/>
            </a:pPr>
            <a:endParaRPr lang="en-US" sz="2400" dirty="0"/>
          </a:p>
          <a:p>
            <a:pPr marL="0" indent="0">
              <a:buNone/>
              <a:defRPr/>
            </a:pPr>
            <a:endParaRPr lang="en-US" sz="2400" dirty="0"/>
          </a:p>
          <a:p>
            <a:pPr marL="0" indent="0">
              <a:buNone/>
              <a:defRPr/>
            </a:pPr>
            <a:endParaRPr lang="en-US" sz="2400" dirty="0"/>
          </a:p>
          <a:p>
            <a:pPr marL="0" indent="0">
              <a:buNone/>
              <a:defRPr/>
            </a:pPr>
            <a:r>
              <a:rPr lang="en-US" sz="2400" dirty="0"/>
              <a:t>When you ionize O, you get a half-full sublevel, which costs less energy. </a:t>
            </a:r>
            <a:endParaRPr lang="pt-BR" sz="2400" dirty="0"/>
          </a:p>
        </p:txBody>
      </p:sp>
      <p:pic>
        <p:nvPicPr>
          <p:cNvPr id="2050" name="Picture 2" descr="W:\Victoria\03_Lecture periodic trends 20171_FryEdit_CE-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2455" y="2146399"/>
            <a:ext cx="2751034" cy="7936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W:\Victoria\403_Lecture periodic trends 20171_FryEdit_CE-6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7725" y="4196660"/>
            <a:ext cx="2764784" cy="7955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Victoria\303_Lecture periodic trends 20171_FryEdit_CE-6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4131" y="4196660"/>
            <a:ext cx="2767682" cy="79552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W:\Victoria\203_Lecture periodic trends 20171_FryEdit_CE-6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4885" y="2144522"/>
            <a:ext cx="2767624" cy="795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Trends in Second and Successive Ionization Energies</a:t>
            </a:r>
          </a:p>
        </p:txBody>
      </p:sp>
      <p:sp>
        <p:nvSpPr>
          <p:cNvPr id="65539" name="Content Placeholder 2"/>
          <p:cNvSpPr>
            <a:spLocks noGrp="1"/>
          </p:cNvSpPr>
          <p:nvPr>
            <p:ph idx="1"/>
          </p:nvPr>
        </p:nvSpPr>
        <p:spPr>
          <a:xfrm>
            <a:off x="356152" y="1176127"/>
            <a:ext cx="4851952" cy="2985433"/>
          </a:xfrm>
        </p:spPr>
        <p:txBody>
          <a:bodyPr/>
          <a:lstStyle/>
          <a:p>
            <a:r>
              <a:rPr lang="el-GR" sz="2000" dirty="0">
                <a:solidFill>
                  <a:srgbClr val="000000"/>
                </a:solidFill>
              </a:rPr>
              <a:t>Εξαρτώνται από τον αριθμό των ηλεκτρονίων σθένους που διαθέτει ένα στοιχείο.</a:t>
            </a:r>
          </a:p>
          <a:p>
            <a:r>
              <a:rPr lang="el-GR" sz="2000" dirty="0">
                <a:solidFill>
                  <a:srgbClr val="000000"/>
                </a:solidFill>
              </a:rPr>
              <a:t>Η αφαίρεση κάθε διαδοχικού ηλεκτρονίου κοστίζει περισσότερη ενέργεια.</a:t>
            </a:r>
          </a:p>
          <a:p>
            <a:r>
              <a:rPr lang="el-GR" sz="2000" dirty="0">
                <a:solidFill>
                  <a:srgbClr val="000000"/>
                </a:solidFill>
              </a:rPr>
              <a:t>Συρρίκνωση του μεγέθους λόγω της ύπαρξης περισσότερων πρωτονίων απ' ό,τι ηλεκτρονίων</a:t>
            </a:r>
            <a:endParaRPr lang="en-US" sz="2000" dirty="0">
              <a:solidFill>
                <a:srgbClr val="000000"/>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5958"/>
          <a:stretch/>
        </p:blipFill>
        <p:spPr>
          <a:xfrm>
            <a:off x="5375714" y="1335421"/>
            <a:ext cx="3699346" cy="1389093"/>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2711"/>
          <a:stretch/>
        </p:blipFill>
        <p:spPr>
          <a:xfrm>
            <a:off x="5273367" y="3127513"/>
            <a:ext cx="3703905" cy="3326296"/>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Trends in Second and Successive Ionization Energies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5019"/>
          <a:stretch/>
        </p:blipFill>
        <p:spPr>
          <a:xfrm>
            <a:off x="304800" y="1554480"/>
            <a:ext cx="8534400" cy="3560859"/>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0"/>
            <a:ext cx="9144000" cy="1077913"/>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Periodic Trend: Electron Affinities (EA) for Main-Group Elements</a:t>
            </a:r>
          </a:p>
        </p:txBody>
      </p:sp>
      <p:sp>
        <p:nvSpPr>
          <p:cNvPr id="5123" name="Content Placeholder 2"/>
          <p:cNvSpPr>
            <a:spLocks noGrp="1"/>
          </p:cNvSpPr>
          <p:nvPr>
            <p:ph idx="1"/>
          </p:nvPr>
        </p:nvSpPr>
        <p:spPr>
          <a:xfrm>
            <a:off x="342900" y="1159980"/>
            <a:ext cx="8738956" cy="5352234"/>
          </a:xfrm>
        </p:spPr>
        <p:txBody>
          <a:bodyPr/>
          <a:lstStyle/>
          <a:p>
            <a:pPr marL="0" indent="0">
              <a:buNone/>
            </a:pPr>
            <a:r>
              <a:rPr lang="en-US" sz="2700" dirty="0">
                <a:solidFill>
                  <a:srgbClr val="000000"/>
                </a:solidFill>
              </a:rPr>
              <a:t>Electron Affinity: </a:t>
            </a:r>
          </a:p>
          <a:p>
            <a:r>
              <a:rPr lang="en-US" sz="2700" dirty="0">
                <a:solidFill>
                  <a:srgbClr val="000000"/>
                </a:solidFill>
              </a:rPr>
              <a:t>It is the energy associated with the addition of an electron to the valence shell of an atom that is in the gas phase. </a:t>
            </a:r>
          </a:p>
          <a:p>
            <a:pPr marL="0" indent="0">
              <a:buNone/>
              <a:tabLst>
                <a:tab pos="2054225" algn="l"/>
              </a:tabLst>
            </a:pPr>
            <a:r>
              <a:rPr lang="en-US" sz="2700" dirty="0">
                <a:solidFill>
                  <a:srgbClr val="000000"/>
                </a:solidFill>
              </a:rPr>
              <a:t>	M(</a:t>
            </a:r>
            <a:r>
              <a:rPr lang="en-US" sz="2700" i="1" dirty="0">
                <a:solidFill>
                  <a:srgbClr val="000000"/>
                </a:solidFill>
              </a:rPr>
              <a:t>g</a:t>
            </a:r>
            <a:r>
              <a:rPr lang="en-US" sz="2700" dirty="0">
                <a:solidFill>
                  <a:srgbClr val="000000"/>
                </a:solidFill>
              </a:rPr>
              <a:t>) + 1 e</a:t>
            </a:r>
            <a:r>
              <a:rPr lang="en-US" sz="2700" baseline="30000" dirty="0">
                <a:solidFill>
                  <a:srgbClr val="000000"/>
                </a:solidFill>
              </a:rPr>
              <a:t>−</a:t>
            </a:r>
            <a:r>
              <a:rPr lang="en-US" sz="2700" dirty="0">
                <a:solidFill>
                  <a:srgbClr val="000000"/>
                </a:solidFill>
              </a:rPr>
              <a:t> → M</a:t>
            </a:r>
            <a:r>
              <a:rPr lang="en-US" sz="2700" baseline="30000" dirty="0">
                <a:solidFill>
                  <a:srgbClr val="000000"/>
                </a:solidFill>
              </a:rPr>
              <a:t>1−</a:t>
            </a:r>
            <a:r>
              <a:rPr lang="en-US" sz="2700" dirty="0">
                <a:solidFill>
                  <a:srgbClr val="000000"/>
                </a:solidFill>
              </a:rPr>
              <a:t>(</a:t>
            </a:r>
            <a:r>
              <a:rPr lang="en-US" sz="2700" i="1" dirty="0">
                <a:solidFill>
                  <a:srgbClr val="000000"/>
                </a:solidFill>
              </a:rPr>
              <a:t>g</a:t>
            </a:r>
            <a:r>
              <a:rPr lang="en-US" sz="2700" dirty="0">
                <a:solidFill>
                  <a:srgbClr val="000000"/>
                </a:solidFill>
              </a:rPr>
              <a:t>) + EA </a:t>
            </a:r>
          </a:p>
          <a:p>
            <a:r>
              <a:rPr lang="en-US" sz="2700" dirty="0">
                <a:solidFill>
                  <a:srgbClr val="000000"/>
                </a:solidFill>
              </a:rPr>
              <a:t>It is defined as exothermic (−) release of energy, but may actually be endothermic (+) intake of energy. </a:t>
            </a:r>
          </a:p>
          <a:p>
            <a:pPr marL="687388">
              <a:buFont typeface="Arial" panose="020B0604020202020204" pitchFamily="34" charset="0"/>
              <a:buChar char="–"/>
            </a:pPr>
            <a:r>
              <a:rPr lang="en-US" sz="2300" dirty="0">
                <a:solidFill>
                  <a:srgbClr val="000000"/>
                </a:solidFill>
              </a:rPr>
              <a:t>Some alkali earth metals’ and all noble gases’ electron affinities are endothermic. </a:t>
            </a:r>
          </a:p>
          <a:p>
            <a:r>
              <a:rPr lang="en-US" sz="2700" dirty="0">
                <a:solidFill>
                  <a:srgbClr val="000000"/>
                </a:solidFill>
              </a:rPr>
              <a:t>The more energy that is released, the larger the electron affinity. </a:t>
            </a:r>
          </a:p>
          <a:p>
            <a:pPr marL="687388">
              <a:buFont typeface="Arial" panose="020B0604020202020204" pitchFamily="34" charset="0"/>
              <a:buChar char="–"/>
            </a:pPr>
            <a:r>
              <a:rPr lang="en-US" sz="2300" dirty="0">
                <a:solidFill>
                  <a:srgbClr val="000000"/>
                </a:solidFill>
              </a:rPr>
              <a:t>The more negative the number, the larger the EA.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0" y="0"/>
            <a:ext cx="9144000" cy="5842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rPr>
              <a:t>Periodic Trend: Electron Affinities (EA) </a:t>
            </a:r>
            <a:endParaRPr lang="en-US" dirty="0">
              <a:solidFill>
                <a:srgbClr val="0070C0"/>
              </a:solidFill>
              <a:ea typeface="ヒラギノ角ゴ Pro W3" pitchFamily="127" charset="-128"/>
              <a:cs typeface="Arial" pitchFamily="34" charset="0"/>
            </a:endParaRPr>
          </a:p>
        </p:txBody>
      </p:sp>
      <p:sp>
        <p:nvSpPr>
          <p:cNvPr id="68611" name="Content Placeholder 2"/>
          <p:cNvSpPr>
            <a:spLocks noGrp="1"/>
          </p:cNvSpPr>
          <p:nvPr>
            <p:ph idx="1"/>
          </p:nvPr>
        </p:nvSpPr>
        <p:spPr>
          <a:xfrm>
            <a:off x="342900" y="787058"/>
            <a:ext cx="8477250" cy="2400657"/>
          </a:xfrm>
        </p:spPr>
        <p:txBody>
          <a:bodyPr/>
          <a:lstStyle/>
          <a:p>
            <a:pPr marL="0" indent="0">
              <a:buNone/>
            </a:pPr>
            <a:r>
              <a:rPr lang="el-GR" sz="3000" dirty="0">
                <a:solidFill>
                  <a:srgbClr val="000000"/>
                </a:solidFill>
              </a:rPr>
              <a:t>Γενική τάση για τα στοιχεία της κύριας ομάδας: ΕΑ αυξάνεται κατά τη διάρκεια μιας περιόδου. Η ΕΑ γίνεται πιο αρνητική από αριστερά προς τα δεξιά. Τα αλογόνα έχουν την υψηλότερη ΕΑ για κάθε περίοδο. </a:t>
            </a:r>
            <a:endParaRPr lang="en-US" sz="3000" dirty="0">
              <a:solidFill>
                <a:srgbClr val="000000"/>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653"/>
          <a:stretch/>
        </p:blipFill>
        <p:spPr>
          <a:xfrm>
            <a:off x="2449303" y="3138777"/>
            <a:ext cx="4500004" cy="3361414"/>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rPr>
              <a:t>Periodic Trend: Electron Affinities (EA) </a:t>
            </a:r>
            <a:endParaRPr lang="en-US" dirty="0">
              <a:solidFill>
                <a:srgbClr val="0070C0"/>
              </a:solidFill>
              <a:ea typeface="ヒラギノ角ゴ Pro W3" pitchFamily="127" charset="-128"/>
              <a:cs typeface="Arial" pitchFamily="34" charset="0"/>
            </a:endParaRPr>
          </a:p>
        </p:txBody>
      </p:sp>
      <p:sp>
        <p:nvSpPr>
          <p:cNvPr id="69635" name="Content Placeholder 2"/>
          <p:cNvSpPr>
            <a:spLocks noGrp="1"/>
          </p:cNvSpPr>
          <p:nvPr>
            <p:ph idx="1"/>
          </p:nvPr>
        </p:nvSpPr>
        <p:spPr>
          <a:xfrm>
            <a:off x="342899" y="871332"/>
            <a:ext cx="8708335" cy="5262979"/>
          </a:xfrm>
        </p:spPr>
        <p:txBody>
          <a:bodyPr/>
          <a:lstStyle/>
          <a:p>
            <a:pPr marL="0" indent="0">
              <a:buNone/>
            </a:pPr>
            <a:r>
              <a:rPr lang="el-GR" sz="2200" dirty="0"/>
              <a:t>Συνοπτική περιγραφή της συγγένειας ηλεκτρονίων για τα στοιχεία της κύριας ομάδας </a:t>
            </a:r>
          </a:p>
          <a:p>
            <a:pPr marL="0" indent="0">
              <a:buNone/>
            </a:pPr>
            <a:r>
              <a:rPr lang="el-GR" sz="2000" dirty="0"/>
              <a:t>Οι περισσότερες ομάδες (στήλες) του περιοδικού πίνακα δεν παρουσιάζουν κάποια σαφή τάση στην ηλεκτρονική συγγένεια. Μεταξύ των μετάλλων της ομάδας 1Α, ωστόσο, η συγγένεια ηλεκτρονίων γίνεται πιο θετική καθώς προχωρούμε προς τα κάτω στη στήλη (η προσθήκη ενός ηλεκτρονίου γίνεται λιγότερο εξώθερμη). </a:t>
            </a:r>
          </a:p>
          <a:p>
            <a:pPr marL="0" indent="0">
              <a:buNone/>
            </a:pPr>
            <a:r>
              <a:rPr lang="el-GR" sz="2000" dirty="0"/>
              <a:t>Γενικά ακανόνιστη αύξηση της ΕΑ από τη δεύτερη περίοδο στην τρίτη περίοδο. </a:t>
            </a:r>
          </a:p>
          <a:p>
            <a:pPr marL="0" indent="0">
              <a:buNone/>
            </a:pPr>
            <a:r>
              <a:rPr lang="el-GR" sz="2000" dirty="0"/>
              <a:t>Η ομάδα 5Α έχει γενικά χαμηλότερη ΕΑ από την αναμενόμενη, επειδή το επιπλέον ηλεκτρόνιο πρέπει να ζευγαρώσει. Οι </a:t>
            </a:r>
            <a:r>
              <a:rPr lang="el-GR" sz="2000" dirty="0" err="1"/>
              <a:t>οµάδες</a:t>
            </a:r>
            <a:r>
              <a:rPr lang="el-GR" sz="2000" dirty="0"/>
              <a:t> 2Α και 8Α έχουν γενικά πολύ </a:t>
            </a:r>
            <a:r>
              <a:rPr lang="el-GR" sz="2000" dirty="0" err="1"/>
              <a:t>χαµηλή</a:t>
            </a:r>
            <a:r>
              <a:rPr lang="el-GR" sz="2000" dirty="0"/>
              <a:t> ΕΑ επειδή το </a:t>
            </a:r>
            <a:r>
              <a:rPr lang="el-GR" sz="2000" dirty="0" err="1"/>
              <a:t>προστιθέµενο</a:t>
            </a:r>
            <a:r>
              <a:rPr lang="el-GR" sz="2000" dirty="0"/>
              <a:t> ηλεκτρόνιο πηγαίνει σε υψηλότερη </a:t>
            </a:r>
            <a:r>
              <a:rPr lang="el-GR" sz="2000" dirty="0" err="1"/>
              <a:t>υποστιβάδα</a:t>
            </a:r>
            <a:r>
              <a:rPr lang="el-GR" sz="2000" dirty="0"/>
              <a:t> ή ενεργειακό επίπεδο. Η συγγένεια ηλεκτρονίων γίνεται γενικά πιο αρνητική (η προσθήκη ενός ηλεκτρονίου γίνεται πιο εξώθερμη) καθώς κινούμαστε προς τα δεξιά σε μια περίοδο (σειρά) του περιοδικού πίνακα. </a:t>
            </a:r>
            <a:endParaRPr lang="en-US" sz="20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Characteristics of Metals versus Nonmetals</a:t>
            </a:r>
          </a:p>
        </p:txBody>
      </p:sp>
      <p:sp>
        <p:nvSpPr>
          <p:cNvPr id="36867" name="Content Placeholder 2"/>
          <p:cNvSpPr>
            <a:spLocks noGrp="1"/>
          </p:cNvSpPr>
          <p:nvPr>
            <p:ph idx="1"/>
          </p:nvPr>
        </p:nvSpPr>
        <p:spPr>
          <a:xfrm>
            <a:off x="342901" y="937596"/>
            <a:ext cx="3997745" cy="5029069"/>
          </a:xfrm>
        </p:spPr>
        <p:txBody>
          <a:bodyPr/>
          <a:lstStyle/>
          <a:p>
            <a:r>
              <a:rPr lang="en-US" sz="2800" b="1" i="1" dirty="0">
                <a:solidFill>
                  <a:srgbClr val="000000"/>
                </a:solidFill>
              </a:rPr>
              <a:t>Metals </a:t>
            </a:r>
            <a:endParaRPr lang="el-GR" sz="2800" b="1" i="1" dirty="0">
              <a:solidFill>
                <a:srgbClr val="000000"/>
              </a:solidFill>
            </a:endParaRPr>
          </a:p>
          <a:p>
            <a:r>
              <a:rPr lang="el-GR" sz="2400" dirty="0">
                <a:solidFill>
                  <a:srgbClr val="000000"/>
                </a:solidFill>
              </a:rPr>
              <a:t>Εύπλαστο και όλκιμο Γυαλιστερό, λαμπερό, αντανακλά το φως Οδηγούν τη θερμότητα και τον ηλεκτρισμό Τα περισσότερα οξείδια βασικά και ιοντικά Σχηματίζουν </a:t>
            </a:r>
            <a:r>
              <a:rPr lang="el-GR" sz="2400" dirty="0" err="1">
                <a:solidFill>
                  <a:srgbClr val="000000"/>
                </a:solidFill>
              </a:rPr>
              <a:t>κατιόντα</a:t>
            </a:r>
            <a:r>
              <a:rPr lang="el-GR" sz="2400" dirty="0">
                <a:solidFill>
                  <a:srgbClr val="000000"/>
                </a:solidFill>
              </a:rPr>
              <a:t> σε διάλυμα Χάνουν ηλεκτρόνια σε αντιδράσεις - οξειδώνονται </a:t>
            </a:r>
            <a:endParaRPr lang="en-US" sz="2400" dirty="0">
              <a:solidFill>
                <a:srgbClr val="000000"/>
              </a:solidFill>
            </a:endParaRPr>
          </a:p>
        </p:txBody>
      </p:sp>
      <p:sp>
        <p:nvSpPr>
          <p:cNvPr id="6" name="Content Placeholder 2"/>
          <p:cNvSpPr txBox="1">
            <a:spLocks/>
          </p:cNvSpPr>
          <p:nvPr/>
        </p:nvSpPr>
        <p:spPr bwMode="auto">
          <a:xfrm>
            <a:off x="4543443" y="940644"/>
            <a:ext cx="3997745" cy="465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b="1" i="1" dirty="0"/>
              <a:t>Nonmetals </a:t>
            </a:r>
            <a:endParaRPr lang="el-GR" sz="2800" b="1" i="1" dirty="0"/>
          </a:p>
          <a:p>
            <a:r>
              <a:rPr lang="el-GR" sz="2400" dirty="0"/>
              <a:t>Εύθραυστο σε στερεά κατάσταση Θαμπή, μη αντανακλαστική, στερεά επιφάνεια Ηλεκτρικοί και θερμικοί μονωτές Τα περισσότερα οξείδια είναι όξινα και μοριακά Σχηματίζουν ανιόντα και </a:t>
            </a:r>
            <a:r>
              <a:rPr lang="el-GR" sz="2400" dirty="0" err="1"/>
              <a:t>πολυατομικά</a:t>
            </a:r>
            <a:r>
              <a:rPr lang="el-GR" sz="2400" dirty="0"/>
              <a:t> ανιόντα Αποκτούν ηλεκτρόνια σε αντιδράσεις-αναγωγές </a:t>
            </a:r>
            <a:endParaRPr lang="en-US" sz="2400" dirty="0"/>
          </a:p>
        </p:txBody>
      </p:sp>
    </p:spTree>
    <p:extLst>
      <p:ext uri="{BB962C8B-B14F-4D97-AF65-F5344CB8AC3E}">
        <p14:creationId xmlns:p14="http://schemas.microsoft.com/office/powerpoint/2010/main" val="20112786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0"/>
            <a:ext cx="8229600" cy="567246"/>
          </a:xfrm>
        </p:spPr>
        <p:txBody>
          <a:bodyPr/>
          <a:lstStyle/>
          <a:p>
            <a:r>
              <a:rPr lang="en-US" dirty="0">
                <a:solidFill>
                  <a:srgbClr val="0070C0"/>
                </a:solidFill>
                <a:ea typeface="ヒラギノ角ゴ Pro W3" pitchFamily="127" charset="-128"/>
                <a:cs typeface="Arial" pitchFamily="34" charset="0"/>
              </a:rPr>
              <a:t>Periodic Trend: Metallic Character</a:t>
            </a:r>
            <a:endParaRPr lang="en-US" dirty="0">
              <a:solidFill>
                <a:srgbClr val="0070C0"/>
              </a:solidFill>
            </a:endParaRPr>
          </a:p>
        </p:txBody>
      </p:sp>
      <p:sp>
        <p:nvSpPr>
          <p:cNvPr id="3" name="Content Placeholder 2"/>
          <p:cNvSpPr>
            <a:spLocks noGrp="1"/>
          </p:cNvSpPr>
          <p:nvPr>
            <p:ph idx="1"/>
          </p:nvPr>
        </p:nvSpPr>
        <p:spPr>
          <a:xfrm>
            <a:off x="355981" y="665925"/>
            <a:ext cx="8229600" cy="3724096"/>
          </a:xfrm>
        </p:spPr>
        <p:txBody>
          <a:bodyPr/>
          <a:lstStyle/>
          <a:p>
            <a:r>
              <a:rPr lang="el-GR" sz="2000" dirty="0"/>
              <a:t>Ο μεταλλικός χαρακτήρας είναι το κατά πόσο οι ιδιότητες ενός στοιχείου ταιριάζουν με τις ιδανικές ιδιότητες ενός μετάλλου. Πιο εύπλαστο και όλκιμο, καλύτερος αγωγός και ευκολότερο να ιονιστεί. </a:t>
            </a:r>
          </a:p>
          <a:p>
            <a:r>
              <a:rPr lang="el-GR" sz="2000" dirty="0"/>
              <a:t>Ο μεταλλικός χαρακτήρας μειώνεται από αριστερά προς τα δεξιά σε μια περίοδο. </a:t>
            </a:r>
          </a:p>
          <a:p>
            <a:r>
              <a:rPr lang="el-GR" sz="2000" dirty="0"/>
              <a:t>Τα μέταλλα βρίσκονται στα αριστερά της περιόδου και τα μη   μέταλλα στα δεξιά</a:t>
            </a:r>
          </a:p>
          <a:p>
            <a:r>
              <a:rPr lang="el-GR" sz="2000" dirty="0"/>
              <a:t> Ο μεταλλικός χαρακτήρας αυξάνεται προς τα κάτω στη στήλη. </a:t>
            </a:r>
          </a:p>
          <a:p>
            <a:r>
              <a:rPr lang="el-GR" sz="2000" dirty="0"/>
              <a:t>Τα μη μεταλλικά που βρίσκονται στην κορυφή των στοιχείων της μεσαίας κύριας ομάδας και τα μέταλλα που βρίσκονται στο κάτω μέρος </a:t>
            </a:r>
            <a:endParaRPr lang="en-US" sz="2000" dirty="0"/>
          </a:p>
        </p:txBody>
      </p:sp>
    </p:spTree>
    <p:extLst>
      <p:ext uri="{BB962C8B-B14F-4D97-AF65-F5344CB8AC3E}">
        <p14:creationId xmlns:p14="http://schemas.microsoft.com/office/powerpoint/2010/main" val="1280418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57943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The Modern Periodic Table: Groupings</a:t>
            </a:r>
          </a:p>
        </p:txBody>
      </p:sp>
      <p:sp>
        <p:nvSpPr>
          <p:cNvPr id="8195" name="Content Placeholder 2"/>
          <p:cNvSpPr>
            <a:spLocks noGrp="1"/>
          </p:cNvSpPr>
          <p:nvPr>
            <p:ph idx="1"/>
          </p:nvPr>
        </p:nvSpPr>
        <p:spPr>
          <a:xfrm>
            <a:off x="342899" y="856130"/>
            <a:ext cx="8612841" cy="4832092"/>
          </a:xfrm>
        </p:spPr>
        <p:txBody>
          <a:bodyPr/>
          <a:lstStyle/>
          <a:p>
            <a:r>
              <a:rPr lang="el-GR" sz="2000" dirty="0">
                <a:ea typeface="ヒラギノ角ゴ Pro W3" pitchFamily="127" charset="-128"/>
              </a:rPr>
              <a:t>Τα στοιχεία του περιοδικού πίνακα ταξινομούνται ως εξής:</a:t>
            </a:r>
          </a:p>
          <a:p>
            <a:r>
              <a:rPr lang="el-GR" sz="2000" dirty="0">
                <a:ea typeface="ヒラギノ角ゴ Pro W3" pitchFamily="127" charset="-128"/>
              </a:rPr>
              <a:t>Μέταλλα</a:t>
            </a:r>
          </a:p>
          <a:p>
            <a:r>
              <a:rPr lang="el-GR" sz="2000" dirty="0">
                <a:ea typeface="ヒラギノ角ゴ Pro W3" pitchFamily="127" charset="-128"/>
              </a:rPr>
              <a:t>Μη μέταλλα</a:t>
            </a:r>
          </a:p>
          <a:p>
            <a:r>
              <a:rPr lang="el-GR" sz="2000" dirty="0">
                <a:ea typeface="ヒラギノ角ゴ Pro W3" pitchFamily="127" charset="-128"/>
              </a:rPr>
              <a:t>Μεταλλοειδή</a:t>
            </a:r>
          </a:p>
          <a:p>
            <a:r>
              <a:rPr lang="el-GR" sz="2000" dirty="0">
                <a:ea typeface="ヒラギノ角ゴ Pro W3" pitchFamily="127" charset="-128"/>
              </a:rPr>
              <a:t>Ο περιοδικός πίνακας μπορεί επίσης να χωριστεί σε</a:t>
            </a:r>
          </a:p>
          <a:p>
            <a:r>
              <a:rPr lang="el-GR" sz="2000" dirty="0">
                <a:ea typeface="ヒラギノ角ゴ Pro W3" pitchFamily="127" charset="-128"/>
              </a:rPr>
              <a:t>- στοιχεία της κύριας ομάδας, των οποίων οι ιδιότητες τείνουν να είναι σε μεγάλο βαθμό προβλέψιμες με βάση τη θέση τους στον περιοδικό πίνακα. Στον περιοδικό πίνακα η περιοχή αυτή χαρακτηρίζεται από έναν αριθμό και το γράμμα Α.</a:t>
            </a:r>
          </a:p>
          <a:p>
            <a:r>
              <a:rPr lang="el-GR" sz="2000" dirty="0">
                <a:ea typeface="ヒラギノ角ゴ Pro W3" pitchFamily="127" charset="-128"/>
              </a:rPr>
              <a:t>- μεταβατικά στοιχεία και εσωτερικά μεταβατικά μέταλλα ή μεταβατικά μέταλλα, των οποίων οι ιδιότητες τείνουν να είναι λιγότερο προβλέψιμες με βάση απλώς τη θέση τους στον περιοδικό πίνακα.</a:t>
            </a:r>
          </a:p>
          <a:p>
            <a:r>
              <a:rPr lang="el-GR" sz="2000" dirty="0">
                <a:ea typeface="ヒラギノ角ゴ Pro W3" pitchFamily="127" charset="-128"/>
              </a:rPr>
              <a:t>Στον περιοδικό πίνακα η περιοχή αυτή χαρακτηρίζεται από έναν αριθμό και το γράμμα Β.</a:t>
            </a:r>
            <a:endParaRPr lang="en-US" sz="2000" dirty="0">
              <a:ea typeface="ヒラギノ角ゴ Pro W3" pitchFamily="127" charset="-128"/>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Periodic Trend: Metallic Character</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392"/>
          <a:stretch/>
        </p:blipFill>
        <p:spPr>
          <a:xfrm>
            <a:off x="304800" y="652932"/>
            <a:ext cx="8534400" cy="5747865"/>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rPr>
              <a:t>Periodic Trend: Metallic Character </a:t>
            </a:r>
            <a:endParaRPr lang="en-US" dirty="0">
              <a:solidFill>
                <a:srgbClr val="0070C0"/>
              </a:solidFill>
              <a:ea typeface="ヒラギノ角ゴ Pro W3" pitchFamily="127" charset="-128"/>
              <a:cs typeface="Arial" pitchFamily="34" charset="0"/>
            </a:endParaRPr>
          </a:p>
        </p:txBody>
      </p:sp>
      <p:sp>
        <p:nvSpPr>
          <p:cNvPr id="5123" name="Content Placeholder 2"/>
          <p:cNvSpPr>
            <a:spLocks noGrp="1"/>
          </p:cNvSpPr>
          <p:nvPr>
            <p:ph idx="1"/>
          </p:nvPr>
        </p:nvSpPr>
        <p:spPr>
          <a:xfrm>
            <a:off x="342901" y="802170"/>
            <a:ext cx="8585946" cy="4339650"/>
          </a:xfrm>
        </p:spPr>
        <p:txBody>
          <a:bodyPr/>
          <a:lstStyle/>
          <a:p>
            <a:pPr marL="0" indent="0">
              <a:buNone/>
            </a:pPr>
            <a:r>
              <a:rPr lang="el-GR" sz="2800" dirty="0"/>
              <a:t>Μεταλλικά στοιχεία</a:t>
            </a:r>
            <a:r>
              <a:rPr lang="el-GR" sz="2000" dirty="0"/>
              <a:t>: </a:t>
            </a:r>
          </a:p>
          <a:p>
            <a:pPr marL="0" indent="0">
              <a:buNone/>
            </a:pPr>
            <a:r>
              <a:rPr lang="el-GR" sz="2000" dirty="0"/>
              <a:t>Η ενέργεια ιονισμού μειώνεται προς τα κάτω στη στήλη.</a:t>
            </a:r>
          </a:p>
          <a:p>
            <a:pPr marL="0" indent="0">
              <a:buNone/>
            </a:pPr>
            <a:r>
              <a:rPr lang="el-GR" sz="2000" dirty="0"/>
              <a:t>Πολύ χαμηλές ενέργειες ιοντισμού</a:t>
            </a:r>
          </a:p>
          <a:p>
            <a:pPr marL="0" indent="0">
              <a:buNone/>
            </a:pPr>
            <a:r>
              <a:rPr lang="el-GR" sz="2000" dirty="0"/>
              <a:t>Καλοί αναγωγικοί παράγοντες- εύκολα οξειδώνονται Πολύ δραστικά- δεν απαντώνται στη φύση χωρίς συνδυασμό </a:t>
            </a:r>
          </a:p>
          <a:p>
            <a:pPr marL="0" indent="0">
              <a:buNone/>
            </a:pPr>
            <a:r>
              <a:rPr lang="el-GR" sz="2000" dirty="0"/>
              <a:t>Αντιδρούν με μη μέταλλα προς σχηματισμό αλάτων</a:t>
            </a:r>
          </a:p>
          <a:p>
            <a:pPr marL="0" indent="0">
              <a:buNone/>
            </a:pPr>
            <a:r>
              <a:rPr lang="el-GR" sz="2000" dirty="0"/>
              <a:t>Ενώσεις γενικά διαλυτές στο νερό- ως εκ τούτου, τα ιόντα μετάλλων βρίσκονται στο θαλασσινό νερό.</a:t>
            </a:r>
          </a:p>
          <a:p>
            <a:pPr marL="0" indent="0">
              <a:buNone/>
            </a:pPr>
            <a:r>
              <a:rPr lang="el-GR" sz="2000" dirty="0"/>
              <a:t> Η συγγένεια ηλεκτρονίων μειώνεται προς τα κάτω στη στήλη.</a:t>
            </a:r>
          </a:p>
          <a:p>
            <a:pPr marL="0" indent="0">
              <a:buNone/>
            </a:pPr>
            <a:r>
              <a:rPr lang="el-GR" sz="2000" dirty="0"/>
              <a:t> Εκτός από τα ευγενή αέρια, τα μέταλλα έχουν γενικά μικρότερες πρώτες ενέργειες ιοντισμού και τα μη μέταλλα έχουν γενικά μεγαλύτερη συγγένεια ηλεκτρονίων. </a:t>
            </a:r>
            <a:endParaRPr lang="en-US" sz="20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0" y="0"/>
            <a:ext cx="9144000" cy="5842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Periodic Trend: Metallic Character</a:t>
            </a:r>
          </a:p>
        </p:txBody>
      </p:sp>
      <p:sp>
        <p:nvSpPr>
          <p:cNvPr id="72707" name="Content Placeholder 2"/>
          <p:cNvSpPr>
            <a:spLocks noGrp="1"/>
          </p:cNvSpPr>
          <p:nvPr>
            <p:ph idx="1"/>
          </p:nvPr>
        </p:nvSpPr>
        <p:spPr>
          <a:xfrm>
            <a:off x="352327" y="446645"/>
            <a:ext cx="8715375" cy="4819781"/>
          </a:xfrm>
        </p:spPr>
        <p:txBody>
          <a:bodyPr/>
          <a:lstStyle/>
          <a:p>
            <a:pPr marL="0" indent="0">
              <a:buNone/>
            </a:pPr>
            <a:r>
              <a:rPr lang="el-GR" sz="2400" dirty="0">
                <a:solidFill>
                  <a:srgbClr val="000000"/>
                </a:solidFill>
              </a:rPr>
              <a:t>Μεταλλικά στοιχεία:</a:t>
            </a:r>
          </a:p>
          <a:p>
            <a:pPr marL="0" indent="0">
              <a:buNone/>
            </a:pPr>
            <a:r>
              <a:rPr lang="el-GR" sz="2400" dirty="0">
                <a:solidFill>
                  <a:srgbClr val="000000"/>
                </a:solidFill>
              </a:rPr>
              <a:t> Η κβαντομηχανική προβλέπει ότι ο μεταλλικός χαρακτήρας του ατόμου θα πρέπει να </a:t>
            </a:r>
            <a:r>
              <a:rPr lang="el-GR" sz="2400" dirty="0" err="1">
                <a:solidFill>
                  <a:srgbClr val="000000"/>
                </a:solidFill>
              </a:rPr>
              <a:t>να</a:t>
            </a:r>
            <a:r>
              <a:rPr lang="el-GR" sz="2400" dirty="0">
                <a:solidFill>
                  <a:srgbClr val="000000"/>
                </a:solidFill>
              </a:rPr>
              <a:t> αυξάνεται προς τα κάτω σε μια στήλη επειδή τα ηλεκτρόνια σθένους δεν συγκρατούνται τόσο ισχυρά. να μειώνεται κατά μήκος μιας περιόδου επειδή τα ηλεκτρόνια σθένους συγκρατούνται πιο ισχυρά και η συγγένεια ηλεκτρονίων αυξάνεται.</a:t>
            </a:r>
          </a:p>
          <a:p>
            <a:pPr marL="0" indent="0">
              <a:buNone/>
            </a:pPr>
            <a:r>
              <a:rPr lang="el-GR" sz="2400" dirty="0">
                <a:solidFill>
                  <a:srgbClr val="000000"/>
                </a:solidFill>
              </a:rPr>
              <a:t> Η ακτίνα του ατόμου αυξάνεται προς τα κάτω στη στήλη.</a:t>
            </a:r>
          </a:p>
          <a:p>
            <a:pPr marL="0" indent="0">
              <a:buNone/>
            </a:pPr>
            <a:r>
              <a:rPr lang="el-GR" sz="2400" dirty="0">
                <a:solidFill>
                  <a:srgbClr val="000000"/>
                </a:solidFill>
              </a:rPr>
              <a:t> Το σημείο τήξης μειώνεται προς τα κάτω στη στήλη (ομάδες 1Α και 2Α). </a:t>
            </a:r>
          </a:p>
          <a:p>
            <a:pPr marL="0" indent="0">
              <a:buNone/>
            </a:pPr>
            <a:r>
              <a:rPr lang="el-GR" sz="2400" dirty="0">
                <a:solidFill>
                  <a:srgbClr val="000000"/>
                </a:solidFill>
              </a:rPr>
              <a:t> Η πυκνότητα αυξάνεται προς τα κάτω στη στήλη. Εκτός από K, </a:t>
            </a:r>
            <a:r>
              <a:rPr lang="el-GR" sz="2400" dirty="0" err="1">
                <a:solidFill>
                  <a:srgbClr val="000000"/>
                </a:solidFill>
              </a:rPr>
              <a:t>Mg</a:t>
            </a:r>
            <a:r>
              <a:rPr lang="el-GR" sz="2400" dirty="0">
                <a:solidFill>
                  <a:srgbClr val="000000"/>
                </a:solidFill>
              </a:rPr>
              <a:t>, </a:t>
            </a:r>
            <a:r>
              <a:rPr lang="el-GR" sz="2400" dirty="0" err="1">
                <a:solidFill>
                  <a:srgbClr val="000000"/>
                </a:solidFill>
              </a:rPr>
              <a:t>Ca</a:t>
            </a:r>
            <a:r>
              <a:rPr lang="el-GR" sz="2400" dirty="0">
                <a:solidFill>
                  <a:srgbClr val="000000"/>
                </a:solidFill>
              </a:rPr>
              <a:t> </a:t>
            </a:r>
            <a:endParaRPr lang="en-US" sz="2400" dirty="0">
              <a:solidFill>
                <a:srgbClr val="0000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0"/>
            <a:ext cx="9144000" cy="5842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Ionization Energy Problem</a:t>
            </a:r>
          </a:p>
        </p:txBody>
      </p:sp>
      <p:sp>
        <p:nvSpPr>
          <p:cNvPr id="14" name="Line 2"/>
          <p:cNvSpPr>
            <a:spLocks noChangeShapeType="1"/>
          </p:cNvSpPr>
          <p:nvPr/>
        </p:nvSpPr>
        <p:spPr bwMode="auto">
          <a:xfrm>
            <a:off x="315913" y="1793561"/>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Rectangle 3"/>
          <p:cNvSpPr>
            <a:spLocks noChangeArrowheads="1"/>
          </p:cNvSpPr>
          <p:nvPr/>
        </p:nvSpPr>
        <p:spPr bwMode="auto">
          <a:xfrm>
            <a:off x="319088" y="877191"/>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3.10</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Metallic Character</a:t>
            </a:r>
          </a:p>
        </p:txBody>
      </p:sp>
      <p:sp>
        <p:nvSpPr>
          <p:cNvPr id="16" name="Text Box 5"/>
          <p:cNvSpPr txBox="1">
            <a:spLocks noChangeArrowheads="1"/>
          </p:cNvSpPr>
          <p:nvPr/>
        </p:nvSpPr>
        <p:spPr bwMode="auto">
          <a:xfrm>
            <a:off x="320674" y="1801498"/>
            <a:ext cx="4630468" cy="414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b="1" dirty="0">
                <a:solidFill>
                  <a:srgbClr val="0094C8"/>
                </a:solidFill>
                <a:latin typeface="Arial" charset="0"/>
                <a:ea typeface="ＭＳ Ｐゴシック" charset="0"/>
                <a:cs typeface="ＭＳ Ｐゴシック" charset="0"/>
              </a:rPr>
              <a:t>Solution</a:t>
            </a:r>
            <a:endParaRPr lang="en-US" dirty="0">
              <a:solidFill>
                <a:srgbClr val="0094C8"/>
              </a:solidFill>
              <a:latin typeface="Arial" charset="0"/>
              <a:ea typeface="ＭＳ Ｐゴシック" charset="0"/>
              <a:cs typeface="ＭＳ Ｐゴシック" charset="0"/>
            </a:endParaRPr>
          </a:p>
          <a:p>
            <a:pPr marL="234950" indent="-234950"/>
            <a:r>
              <a:rPr lang="en-US" sz="1400" b="1" dirty="0"/>
              <a:t>a.  	</a:t>
            </a:r>
            <a:r>
              <a:rPr lang="en-US" sz="1400" dirty="0"/>
              <a:t>Sn or </a:t>
            </a:r>
            <a:r>
              <a:rPr lang="en-US" sz="1400" dirty="0" err="1"/>
              <a:t>Te</a:t>
            </a:r>
            <a:endParaRPr lang="en-US" sz="1400" dirty="0"/>
          </a:p>
          <a:p>
            <a:pPr marL="234950" indent="-234950"/>
            <a:r>
              <a:rPr lang="en-US" sz="1400" dirty="0"/>
              <a:t>	Sn is more metallic than </a:t>
            </a:r>
            <a:r>
              <a:rPr lang="en-US" sz="1400" dirty="0" err="1"/>
              <a:t>Te</a:t>
            </a:r>
            <a:r>
              <a:rPr lang="en-US" sz="1400" dirty="0"/>
              <a:t> because, as you trace the path between Sn and </a:t>
            </a:r>
            <a:r>
              <a:rPr lang="en-US" sz="1400" dirty="0" err="1"/>
              <a:t>Te</a:t>
            </a:r>
            <a:r>
              <a:rPr lang="en-US" sz="1400" dirty="0"/>
              <a:t> on the periodic table, you move to the right within the same period. Metallic character decreases as you move to the right.</a:t>
            </a:r>
          </a:p>
          <a:p>
            <a:pPr marL="231775" indent="-231775"/>
            <a:endParaRPr lang="en-US" sz="1400" dirty="0"/>
          </a:p>
          <a:p>
            <a:pPr marL="231775" indent="-231775"/>
            <a:endParaRPr lang="en-US" sz="1400" dirty="0"/>
          </a:p>
          <a:p>
            <a:pPr marL="231775" indent="-231775"/>
            <a:endParaRPr lang="en-US" sz="1400" dirty="0"/>
          </a:p>
          <a:p>
            <a:pPr marL="231775" indent="-231775"/>
            <a:endParaRPr lang="en-US" sz="1400" dirty="0"/>
          </a:p>
          <a:p>
            <a:pPr marL="231775" indent="-231775"/>
            <a:endParaRPr lang="en-US" sz="1400" dirty="0"/>
          </a:p>
          <a:p>
            <a:pPr marL="234950" indent="-234950"/>
            <a:r>
              <a:rPr lang="en-US" sz="1400" b="1" dirty="0"/>
              <a:t>b.	</a:t>
            </a:r>
            <a:r>
              <a:rPr lang="en-US" sz="1400" dirty="0"/>
              <a:t>P or Sb</a:t>
            </a:r>
          </a:p>
          <a:p>
            <a:pPr marL="234950" indent="-234950"/>
            <a:r>
              <a:rPr lang="en-US" sz="1400" dirty="0"/>
              <a:t>	Sb is more metallic than P because, as you trace the path between P and Sb on the periodic table, you move down a column. Metallic character increases as you move down a column.</a:t>
            </a:r>
          </a:p>
        </p:txBody>
      </p:sp>
      <p:sp>
        <p:nvSpPr>
          <p:cNvPr id="17" name="Line 7"/>
          <p:cNvSpPr>
            <a:spLocks noChangeShapeType="1"/>
          </p:cNvSpPr>
          <p:nvPr/>
        </p:nvSpPr>
        <p:spPr bwMode="auto">
          <a:xfrm>
            <a:off x="304800" y="802578"/>
            <a:ext cx="0" cy="544660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8" name="Text Box 8"/>
          <p:cNvSpPr txBox="1">
            <a:spLocks noChangeArrowheads="1"/>
          </p:cNvSpPr>
          <p:nvPr/>
        </p:nvSpPr>
        <p:spPr bwMode="auto">
          <a:xfrm>
            <a:off x="323850" y="1221678"/>
            <a:ext cx="8746578" cy="55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On the basis of periodic trends, choose the more metallic element from each pair (if possible).</a:t>
            </a:r>
          </a:p>
          <a:p>
            <a:pPr defTabSz="1482725">
              <a:tabLst>
                <a:tab pos="1371600" algn="l"/>
                <a:tab pos="2798763" algn="l"/>
                <a:tab pos="4281488" algn="l"/>
              </a:tabLst>
              <a:defRPr/>
            </a:pPr>
            <a:r>
              <a:rPr lang="en-US" sz="1400" b="1" dirty="0"/>
              <a:t>a.</a:t>
            </a:r>
            <a:r>
              <a:rPr lang="en-US" sz="1400" dirty="0"/>
              <a:t>  Sn or </a:t>
            </a:r>
            <a:r>
              <a:rPr lang="en-US" sz="1400" dirty="0" err="1"/>
              <a:t>Te</a:t>
            </a:r>
            <a:r>
              <a:rPr lang="en-US" sz="1400" baseline="-25000" dirty="0"/>
              <a:t>	</a:t>
            </a:r>
            <a:r>
              <a:rPr lang="en-US" sz="1400" b="1" dirty="0"/>
              <a:t>b.</a:t>
            </a:r>
            <a:r>
              <a:rPr lang="en-US" sz="1400" dirty="0"/>
              <a:t>  P or Sb</a:t>
            </a:r>
            <a:r>
              <a:rPr lang="en-US" sz="1400" baseline="-25000" dirty="0"/>
              <a:t>	</a:t>
            </a:r>
            <a:r>
              <a:rPr lang="en-US" sz="1400" b="1" dirty="0"/>
              <a:t>c. </a:t>
            </a:r>
            <a:r>
              <a:rPr lang="en-US" sz="1400" dirty="0"/>
              <a:t> Ge or In	</a:t>
            </a:r>
            <a:r>
              <a:rPr lang="en-US" sz="1400" b="1" dirty="0"/>
              <a:t>d.  </a:t>
            </a:r>
            <a:r>
              <a:rPr lang="en-US" sz="1400" dirty="0"/>
              <a:t>S or Br</a:t>
            </a:r>
          </a:p>
        </p:txBody>
      </p:sp>
      <p:sp>
        <p:nvSpPr>
          <p:cNvPr id="19" name="Line 10"/>
          <p:cNvSpPr>
            <a:spLocks noChangeShapeType="1"/>
          </p:cNvSpPr>
          <p:nvPr/>
        </p:nvSpPr>
        <p:spPr bwMode="auto">
          <a:xfrm>
            <a:off x="296863" y="624918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b="5125"/>
          <a:stretch/>
        </p:blipFill>
        <p:spPr>
          <a:xfrm>
            <a:off x="5295210" y="2006218"/>
            <a:ext cx="3253096" cy="1856232"/>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b="4800"/>
          <a:stretch/>
        </p:blipFill>
        <p:spPr>
          <a:xfrm>
            <a:off x="5295210" y="4312817"/>
            <a:ext cx="3242017" cy="1856232"/>
          </a:xfrm>
          <a:prstGeom prst="rect">
            <a:avLst/>
          </a:prstGeom>
        </p:spPr>
      </p:pic>
      <p:sp>
        <p:nvSpPr>
          <p:cNvPr id="22" name="Line 9"/>
          <p:cNvSpPr>
            <a:spLocks noChangeShapeType="1"/>
          </p:cNvSpPr>
          <p:nvPr/>
        </p:nvSpPr>
        <p:spPr bwMode="auto">
          <a:xfrm>
            <a:off x="304800" y="821628"/>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0"/>
            <a:ext cx="9144000" cy="5842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Ionization Energy Problem</a:t>
            </a:r>
          </a:p>
        </p:txBody>
      </p:sp>
      <p:sp>
        <p:nvSpPr>
          <p:cNvPr id="12" name="Line 10"/>
          <p:cNvSpPr>
            <a:spLocks noChangeShapeType="1"/>
          </p:cNvSpPr>
          <p:nvPr/>
        </p:nvSpPr>
        <p:spPr bwMode="auto">
          <a:xfrm>
            <a:off x="296862" y="6091581"/>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3" name="Line 7"/>
          <p:cNvSpPr>
            <a:spLocks noChangeShapeType="1"/>
          </p:cNvSpPr>
          <p:nvPr/>
        </p:nvSpPr>
        <p:spPr bwMode="auto">
          <a:xfrm>
            <a:off x="304800" y="762820"/>
            <a:ext cx="0" cy="5339272"/>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3" name="Text Box 8"/>
          <p:cNvSpPr txBox="1">
            <a:spLocks noChangeArrowheads="1"/>
          </p:cNvSpPr>
          <p:nvPr/>
        </p:nvSpPr>
        <p:spPr bwMode="auto">
          <a:xfrm>
            <a:off x="328613" y="1181922"/>
            <a:ext cx="8294687"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Continued</a:t>
            </a:r>
            <a:endParaRPr lang="en-US" sz="1400" baseline="-25000" dirty="0"/>
          </a:p>
        </p:txBody>
      </p:sp>
      <p:sp>
        <p:nvSpPr>
          <p:cNvPr id="24" name="Rectangle 3"/>
          <p:cNvSpPr>
            <a:spLocks noChangeArrowheads="1"/>
          </p:cNvSpPr>
          <p:nvPr/>
        </p:nvSpPr>
        <p:spPr bwMode="auto">
          <a:xfrm>
            <a:off x="319088" y="837435"/>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3.10</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Metallic Character</a:t>
            </a:r>
          </a:p>
        </p:txBody>
      </p:sp>
      <p:sp>
        <p:nvSpPr>
          <p:cNvPr id="25" name="Line 2"/>
          <p:cNvSpPr>
            <a:spLocks noChangeShapeType="1"/>
          </p:cNvSpPr>
          <p:nvPr/>
        </p:nvSpPr>
        <p:spPr bwMode="auto">
          <a:xfrm>
            <a:off x="314325" y="155816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Text Box 5"/>
          <p:cNvSpPr txBox="1">
            <a:spLocks noChangeArrowheads="1"/>
          </p:cNvSpPr>
          <p:nvPr/>
        </p:nvSpPr>
        <p:spPr bwMode="auto">
          <a:xfrm>
            <a:off x="320674" y="1572175"/>
            <a:ext cx="4630468" cy="414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marL="234950" indent="-234950"/>
            <a:r>
              <a:rPr lang="en-US" sz="1400" b="1" dirty="0"/>
              <a:t>c.  	</a:t>
            </a:r>
            <a:r>
              <a:rPr lang="en-US" sz="1400" dirty="0"/>
              <a:t>Ge or In</a:t>
            </a:r>
          </a:p>
          <a:p>
            <a:pPr marL="234950" indent="-234950"/>
            <a:r>
              <a:rPr lang="en-US" sz="1400" dirty="0"/>
              <a:t>	In is more metallic than Ge because, as you trace the path between Ge and In on the periodic table, you move down a column (metallic character increases) and then to the left across a period (metallic character increases). These effects add together for an overall increase.</a:t>
            </a:r>
          </a:p>
          <a:p>
            <a:pPr marL="231775" indent="-231775"/>
            <a:endParaRPr lang="en-US" sz="1400" dirty="0"/>
          </a:p>
          <a:p>
            <a:pPr marL="231775" indent="-231775"/>
            <a:endParaRPr lang="en-US" sz="1400" dirty="0"/>
          </a:p>
          <a:p>
            <a:pPr marL="231775" indent="-231775"/>
            <a:endParaRPr lang="en-US" sz="1400" dirty="0"/>
          </a:p>
          <a:p>
            <a:pPr marL="231775" indent="-231775"/>
            <a:endParaRPr lang="en-US" sz="1400" dirty="0"/>
          </a:p>
          <a:p>
            <a:pPr marL="231775" indent="-231775"/>
            <a:endParaRPr lang="en-US" sz="1400" dirty="0"/>
          </a:p>
          <a:p>
            <a:pPr marL="234950" indent="-234950"/>
            <a:r>
              <a:rPr lang="en-US" sz="1400" b="1" dirty="0"/>
              <a:t>d.	</a:t>
            </a:r>
            <a:r>
              <a:rPr lang="en-US" sz="1400" dirty="0"/>
              <a:t>S or Br</a:t>
            </a:r>
          </a:p>
          <a:p>
            <a:pPr marL="234950" indent="-234950"/>
            <a:r>
              <a:rPr lang="en-US" sz="1400" dirty="0"/>
              <a:t>	Based on periodic trends alone, we cannot tell which is more metallic because as you trace the path between S and Br, you go to the right across a period (metallic character decreases) and then down a column (metallic character increases). These effects tend to counter each other, and it is not obvious which will predominate.</a:t>
            </a:r>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b="4214"/>
          <a:stretch/>
        </p:blipFill>
        <p:spPr>
          <a:xfrm>
            <a:off x="5221396" y="1790532"/>
            <a:ext cx="3225982" cy="1856232"/>
          </a:xfrm>
          <a:prstGeom prst="rect">
            <a:avLst/>
          </a:prstGeom>
        </p:spPr>
      </p:pic>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b="4584"/>
          <a:stretch/>
        </p:blipFill>
        <p:spPr>
          <a:xfrm>
            <a:off x="5212743" y="4027365"/>
            <a:ext cx="3234635" cy="1856232"/>
          </a:xfrm>
          <a:prstGeom prst="rect">
            <a:avLst/>
          </a:prstGeom>
        </p:spPr>
      </p:pic>
      <p:sp>
        <p:nvSpPr>
          <p:cNvPr id="29" name="Line 9"/>
          <p:cNvSpPr>
            <a:spLocks noChangeShapeType="1"/>
          </p:cNvSpPr>
          <p:nvPr/>
        </p:nvSpPr>
        <p:spPr bwMode="auto">
          <a:xfrm>
            <a:off x="304800" y="781872"/>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1039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0"/>
            <a:ext cx="9144000" cy="5842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Ionization Energy Problem</a:t>
            </a:r>
          </a:p>
        </p:txBody>
      </p:sp>
      <p:sp>
        <p:nvSpPr>
          <p:cNvPr id="14" name="Text Box 5"/>
          <p:cNvSpPr txBox="1">
            <a:spLocks noChangeArrowheads="1"/>
          </p:cNvSpPr>
          <p:nvPr/>
        </p:nvSpPr>
        <p:spPr bwMode="auto">
          <a:xfrm>
            <a:off x="325438" y="1611169"/>
            <a:ext cx="8535987" cy="171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a:defRPr sz="1600">
                <a:solidFill>
                  <a:schemeClr val="tx1"/>
                </a:solidFill>
                <a:latin typeface="Times New Roman" pitchFamily="18" charset="0"/>
                <a:ea typeface="ＭＳ Ｐゴシック" pitchFamily="34" charset="-128"/>
              </a:defRPr>
            </a:lvl1pPr>
            <a:lvl2pPr marL="742950" indent="-285750">
              <a:defRPr sz="1600">
                <a:solidFill>
                  <a:schemeClr val="tx1"/>
                </a:solidFill>
                <a:latin typeface="Times New Roman" pitchFamily="18" charset="0"/>
                <a:ea typeface="ＭＳ Ｐゴシック" pitchFamily="34" charset="-128"/>
              </a:defRPr>
            </a:lvl2pPr>
            <a:lvl3pPr marL="1143000" indent="-228600">
              <a:defRPr sz="1600">
                <a:solidFill>
                  <a:schemeClr val="tx1"/>
                </a:solidFill>
                <a:latin typeface="Times New Roman" pitchFamily="18" charset="0"/>
                <a:ea typeface="ＭＳ Ｐゴシック" pitchFamily="34" charset="-128"/>
              </a:defRPr>
            </a:lvl3pPr>
            <a:lvl4pPr marL="1600200" indent="-228600">
              <a:defRPr sz="1600">
                <a:solidFill>
                  <a:schemeClr val="tx1"/>
                </a:solidFill>
                <a:latin typeface="Times New Roman" pitchFamily="18" charset="0"/>
                <a:ea typeface="ＭＳ Ｐゴシック" pitchFamily="34" charset="-128"/>
              </a:defRPr>
            </a:lvl4pPr>
            <a:lvl5pPr marL="2057400" indent="-228600">
              <a:defRPr sz="16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9pPr>
          </a:lstStyle>
          <a:p>
            <a:pPr>
              <a:defRPr/>
            </a:pPr>
            <a:r>
              <a:rPr lang="en-US" b="1" dirty="0">
                <a:solidFill>
                  <a:srgbClr val="0094C8"/>
                </a:solidFill>
                <a:latin typeface="Arial" pitchFamily="34" charset="0"/>
              </a:rPr>
              <a:t>For Practice 3.10</a:t>
            </a:r>
          </a:p>
          <a:p>
            <a:pPr>
              <a:defRPr/>
            </a:pPr>
            <a:r>
              <a:rPr lang="en-US" sz="1400" dirty="0"/>
              <a:t>On the basis of periodic trends, choose the more metallic element from each pair (if possible).</a:t>
            </a:r>
          </a:p>
          <a:p>
            <a:pPr>
              <a:tabLst>
                <a:tab pos="1427163" algn="l"/>
                <a:tab pos="2798763" algn="l"/>
                <a:tab pos="4114800" algn="l"/>
              </a:tabLst>
              <a:defRPr/>
            </a:pPr>
            <a:r>
              <a:rPr lang="en-US" sz="1400" b="1" dirty="0"/>
              <a:t>a. </a:t>
            </a:r>
            <a:r>
              <a:rPr lang="en-US" sz="1400" dirty="0"/>
              <a:t> Ge or Sn</a:t>
            </a:r>
            <a:r>
              <a:rPr lang="en-US" sz="1400" baseline="-25000" dirty="0"/>
              <a:t>	</a:t>
            </a:r>
            <a:r>
              <a:rPr lang="en-US" sz="1400" b="1" dirty="0"/>
              <a:t>b. </a:t>
            </a:r>
            <a:r>
              <a:rPr lang="en-US" sz="1400" dirty="0"/>
              <a:t> Ga or Sn</a:t>
            </a:r>
            <a:r>
              <a:rPr lang="en-US" sz="1400" baseline="-25000" dirty="0"/>
              <a:t>	</a:t>
            </a:r>
            <a:r>
              <a:rPr lang="en-US" sz="1400" b="1" dirty="0"/>
              <a:t>c.</a:t>
            </a:r>
            <a:r>
              <a:rPr lang="en-US" sz="1400" dirty="0"/>
              <a:t>  P or Bi	</a:t>
            </a:r>
            <a:r>
              <a:rPr lang="en-US" sz="1400" b="1" dirty="0"/>
              <a:t>d.  </a:t>
            </a:r>
            <a:r>
              <a:rPr lang="en-US" sz="1400" dirty="0"/>
              <a:t>B or N</a:t>
            </a:r>
          </a:p>
          <a:p>
            <a:pPr>
              <a:defRPr/>
            </a:pPr>
            <a:endParaRPr lang="en-US" sz="1400" dirty="0">
              <a:solidFill>
                <a:srgbClr val="000000"/>
              </a:solidFill>
            </a:endParaRPr>
          </a:p>
          <a:p>
            <a:pPr>
              <a:defRPr/>
            </a:pPr>
            <a:r>
              <a:rPr lang="en-US" b="1" dirty="0">
                <a:solidFill>
                  <a:srgbClr val="0094C8"/>
                </a:solidFill>
                <a:latin typeface="Arial" pitchFamily="34" charset="0"/>
              </a:rPr>
              <a:t>For More Practice 3.10</a:t>
            </a:r>
          </a:p>
          <a:p>
            <a:r>
              <a:rPr lang="en-US" sz="1400" dirty="0"/>
              <a:t>Arrange the following elements in order of increasing metallic character: Si, Cl, Na, </a:t>
            </a:r>
            <a:r>
              <a:rPr lang="en-US" sz="1400" dirty="0" err="1"/>
              <a:t>Rb</a:t>
            </a:r>
            <a:r>
              <a:rPr lang="en-US" sz="1400" dirty="0"/>
              <a:t>.</a:t>
            </a:r>
          </a:p>
        </p:txBody>
      </p:sp>
      <p:sp>
        <p:nvSpPr>
          <p:cNvPr id="15" name="Line 10"/>
          <p:cNvSpPr>
            <a:spLocks noChangeShapeType="1"/>
          </p:cNvSpPr>
          <p:nvPr/>
        </p:nvSpPr>
        <p:spPr bwMode="auto">
          <a:xfrm>
            <a:off x="306388" y="3159294"/>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6" name="Line 7"/>
          <p:cNvSpPr>
            <a:spLocks noChangeShapeType="1"/>
          </p:cNvSpPr>
          <p:nvPr/>
        </p:nvSpPr>
        <p:spPr bwMode="auto">
          <a:xfrm>
            <a:off x="304800" y="815830"/>
            <a:ext cx="0" cy="2364141"/>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7" name="Text Box 8"/>
          <p:cNvSpPr txBox="1">
            <a:spLocks noChangeArrowheads="1"/>
          </p:cNvSpPr>
          <p:nvPr/>
        </p:nvSpPr>
        <p:spPr bwMode="auto">
          <a:xfrm>
            <a:off x="328613" y="1234930"/>
            <a:ext cx="8294687"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Continued</a:t>
            </a:r>
            <a:endParaRPr lang="en-US" sz="1400" baseline="-25000" dirty="0"/>
          </a:p>
        </p:txBody>
      </p:sp>
      <p:sp>
        <p:nvSpPr>
          <p:cNvPr id="18" name="Rectangle 3"/>
          <p:cNvSpPr>
            <a:spLocks noChangeArrowheads="1"/>
          </p:cNvSpPr>
          <p:nvPr/>
        </p:nvSpPr>
        <p:spPr bwMode="auto">
          <a:xfrm>
            <a:off x="319088" y="890443"/>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3.10</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Metallic Character</a:t>
            </a:r>
          </a:p>
        </p:txBody>
      </p:sp>
      <p:sp>
        <p:nvSpPr>
          <p:cNvPr id="19" name="Line 2"/>
          <p:cNvSpPr>
            <a:spLocks noChangeShapeType="1"/>
          </p:cNvSpPr>
          <p:nvPr/>
        </p:nvSpPr>
        <p:spPr bwMode="auto">
          <a:xfrm>
            <a:off x="314325" y="161116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9"/>
          <p:cNvSpPr>
            <a:spLocks noChangeShapeType="1"/>
          </p:cNvSpPr>
          <p:nvPr/>
        </p:nvSpPr>
        <p:spPr bwMode="auto">
          <a:xfrm>
            <a:off x="304800" y="83488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87019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A Summary of Elemental Periodic Properties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143"/>
          <a:stretch/>
        </p:blipFill>
        <p:spPr>
          <a:xfrm>
            <a:off x="172825" y="1423217"/>
            <a:ext cx="8534400" cy="41980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57943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Modern Periodic Table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614"/>
          <a:stretch/>
        </p:blipFill>
        <p:spPr>
          <a:xfrm>
            <a:off x="304800" y="750345"/>
            <a:ext cx="8534400" cy="5610113"/>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475&quot;/&gt;&lt;/object&gt;&lt;object type=&quot;3&quot; unique_id=&quot;10004&quot;&gt;&lt;property id=&quot;20148&quot; value=&quot;5&quot;/&gt;&lt;property id=&quot;20300&quot; value=&quot;Slide 2 - &amp;quot;The Greenhouse Effect&amp;quot;&quot;/&gt;&lt;property id=&quot;20307&quot; value=&quot;353&quot;/&gt;&lt;/object&gt;&lt;object type=&quot;3&quot; unique_id=&quot;10005&quot;&gt;&lt;property id=&quot;20148&quot; value=&quot;5&quot;/&gt;&lt;property id=&quot;20300&quot; value=&quot;Slide 3 - &amp;quot;Global Warming&amp;quot;&quot;/&gt;&lt;property id=&quot;20307&quot; value=&quot;352&quot;/&gt;&lt;/object&gt;&lt;object type=&quot;3&quot; unique_id=&quot;10006&quot;&gt;&lt;property id=&quot;20148&quot; value=&quot;5&quot;/&gt;&lt;property id=&quot;20300&quot; value=&quot;Slide 4 - &amp;quot;The Sources of Increased CO2&amp;quot;&quot;/&gt;&lt;property id=&quot;20307&quot; value=&quot;351&quot;/&gt;&lt;/object&gt;&lt;object type=&quot;3&quot; unique_id=&quot;10007&quot;&gt;&lt;property id=&quot;20148&quot; value=&quot;5&quot;/&gt;&lt;property id=&quot;20300&quot; value=&quot;Slide 5 - &amp;quot;Reaction Stoichiometry: How Much Carbon Dioxide?&amp;quot;&quot;/&gt;&lt;property id=&quot;20307&quot; value=&quot;354&quot;/&gt;&lt;/object&gt;&lt;object type=&quot;3&quot; unique_id=&quot;10008&quot;&gt;&lt;property id=&quot;20148&quot; value=&quot;5&quot;/&gt;&lt;property id=&quot;20300&quot; value=&quot;Slide 6 - &amp;quot;Quantities in Chemical Reactions&amp;quot;&quot;/&gt;&lt;property id=&quot;20307&quot; value=&quot;355&quot;/&gt;&lt;/object&gt;&lt;object type=&quot;3&quot; unique_id=&quot;10009&quot;&gt;&lt;property id=&quot;20148&quot; value=&quot;5&quot;/&gt;&lt;property id=&quot;20300&quot; value=&quot;Slide 7 - &amp;quot;Reaction Stoichiometry&amp;quot;&quot;/&gt;&lt;property id=&quot;20307&quot; value=&quot;356&quot;/&gt;&lt;/object&gt;&lt;object type=&quot;3&quot; unique_id=&quot;10010&quot;&gt;&lt;property id=&quot;20148&quot; value=&quot;5&quot;/&gt;&lt;property id=&quot;20300&quot; value=&quot;Slide 8 - &amp;quot;Making Pizza&amp;quot;&quot;/&gt;&lt;property id=&quot;20307&quot; value=&quot;357&quot;/&gt;&lt;/object&gt;&lt;object type=&quot;3&quot; unique_id=&quot;10011&quot;&gt;&lt;property id=&quot;20148&quot; value=&quot;5&quot;/&gt;&lt;property id=&quot;20300&quot; value=&quot;Slide 9 - &amp;quot;Making Molecules: Mole-to-Mole Conversions&amp;quot;&quot;/&gt;&lt;property id=&quot;20307&quot; value=&quot;358&quot;/&gt;&lt;/object&gt;&lt;object type=&quot;3&quot; unique_id=&quot;10012&quot;&gt;&lt;property id=&quot;20148&quot; value=&quot;5&quot;/&gt;&lt;property id=&quot;20300&quot; value=&quot;Slide 10 - &amp;quot;Suppose That We Burn 22.0 Moles of C8H18; How Many Moles of CO2 Form?&amp;quot;&quot;/&gt;&lt;property id=&quot;20307&quot; value=&quot;359&quot;/&gt;&lt;/object&gt;&lt;object type=&quot;3&quot; unique_id=&quot;10013&quot;&gt;&lt;property id=&quot;20148&quot; value=&quot;5&quot;/&gt;&lt;property id=&quot;20300&quot; value=&quot;Slide 11 - &amp;quot;Limiting Reactant, Theoretical Yield&amp;quot;&quot;/&gt;&lt;property id=&quot;20307&quot; value=&quot;368&quot;/&gt;&lt;/object&gt;&lt;object type=&quot;3&quot; unique_id=&quot;10014&quot;&gt;&lt;property id=&quot;20148&quot; value=&quot;5&quot;/&gt;&lt;property id=&quot;20300&quot; value=&quot;Slide 12 - &amp;quot;Limiting Reactant&amp;quot;&quot;/&gt;&lt;property id=&quot;20307&quot; value=&quot;369&quot;/&gt;&lt;/object&gt;&lt;object type=&quot;3&quot; unique_id=&quot;10015&quot;&gt;&lt;property id=&quot;20148&quot; value=&quot;5&quot;/&gt;&lt;property id=&quot;20300&quot; value=&quot;Slide 13 - &amp;quot;Theoretical Yield&amp;quot;&quot;/&gt;&lt;property id=&quot;20307&quot; value=&quot;370&quot;/&gt;&lt;/object&gt;&lt;object type=&quot;3&quot; unique_id=&quot;10016&quot;&gt;&lt;property id=&quot;20148&quot; value=&quot;5&quot;/&gt;&lt;property id=&quot;20300&quot; value=&quot;Slide 14 - &amp;quot;In a Chemical Reaction&amp;quot;&quot;/&gt;&lt;property id=&quot;20307&quot; value=&quot;371&quot;/&gt;&lt;/object&gt;&lt;object type=&quot;3&quot; unique_id=&quot;10017&quot;&gt;&lt;property id=&quot;20148&quot; value=&quot;5&quot;/&gt;&lt;property id=&quot;20300&quot; value=&quot;Slide 15 - &amp;quot;More Making Pizzas&amp;quot;&quot;/&gt;&lt;property id=&quot;20307&quot; value=&quot;372&quot;/&gt;&lt;/object&gt;&lt;object type=&quot;3&quot; unique_id=&quot;10018&quot;&gt;&lt;property id=&quot;20148&quot; value=&quot;5&quot;/&gt;&lt;property id=&quot;20300&quot; value=&quot;Slide 16 - &amp;quot;Summarizing Limiting Reactant and Yield&amp;quot;&quot;/&gt;&lt;property id=&quot;20307&quot; value=&quot;373&quot;/&gt;&lt;/object&gt;&lt;object type=&quot;3&quot; unique_id=&quot;10019&quot;&gt;&lt;property id=&quot;20148&quot; value=&quot;5&quot;/&gt;&lt;property id=&quot;20300&quot; value=&quot;Slide 17 - &amp;quot;Summarizing Limiting Reactant and Yield&amp;quot;&quot;/&gt;&lt;property id=&quot;20307&quot; value=&quot;374&quot;/&gt;&lt;/object&gt;&lt;object type=&quot;3&quot; unique_id=&quot;10020&quot;&gt;&lt;property id=&quot;20148&quot; value=&quot;5&quot;/&gt;&lt;property id=&quot;20300&quot; value=&quot;Slide 18 - &amp;quot;Apply These Concepts to a Chemical Reaction&amp;quot;&quot;/&gt;&lt;property id=&quot;20307&quot; value=&quot;375&quot;/&gt;&lt;/object&gt;&lt;object type=&quot;3&quot; unique_id=&quot;10021&quot;&gt;&lt;property id=&quot;20148&quot; value=&quot;5&quot;/&gt;&lt;property id=&quot;20300&quot; value=&quot;Slide 19 - &amp;quot;Combustion of Methane&amp;quot;&quot;/&gt;&lt;property id=&quot;20307&quot; value=&quot;376&quot;/&gt;&lt;/object&gt;&lt;object type=&quot;3&quot; unique_id=&quot;10022&quot;&gt;&lt;property id=&quot;20148&quot; value=&quot;5&quot;/&gt;&lt;property id=&quot;20300&quot; value=&quot;Slide 20 - &amp;quot;Combustion of Methane&amp;quot;&quot;/&gt;&lt;property id=&quot;20307&quot; value=&quot;377&quot;/&gt;&lt;/object&gt;&lt;object type=&quot;3&quot; unique_id=&quot;10025&quot;&gt;&lt;property id=&quot;20148&quot; value=&quot;5&quot;/&gt;&lt;property id=&quot;20300&quot; value=&quot;Slide 21 - &amp;quot;Solution Concentration and Solution Stoichiometry&amp;quot;&quot;/&gt;&lt;property id=&quot;20307&quot; value=&quot;385&quot;/&gt;&lt;/object&gt;&lt;object type=&quot;3&quot; unique_id=&quot;10026&quot;&gt;&lt;property id=&quot;20148&quot; value=&quot;5&quot;/&gt;&lt;property id=&quot;20300&quot; value=&quot;Slide 22 - &amp;quot;Solution Concentration&amp;quot;&quot;/&gt;&lt;property id=&quot;20307&quot; value=&quot;386&quot;/&gt;&lt;/object&gt;&lt;object type=&quot;3&quot; unique_id=&quot;10027&quot;&gt;&lt;property id=&quot;20148&quot; value=&quot;5&quot;/&gt;&lt;property id=&quot;20300&quot; value=&quot;Slide 23 - &amp;quot;Solution Concentration&amp;quot;&quot;/&gt;&lt;property id=&quot;20307&quot; value=&quot;388&quot;/&gt;&lt;/object&gt;&lt;object type=&quot;3&quot; unique_id=&quot;10028&quot;&gt;&lt;property id=&quot;20148&quot; value=&quot;5&quot;/&gt;&lt;property id=&quot;20300&quot; value=&quot;Slide 24 - &amp;quot;Solution Concentration: Molarity&amp;quot;&quot;/&gt;&lt;property id=&quot;20307&quot; value=&quot;387&quot;/&gt;&lt;/object&gt;&lt;object type=&quot;3&quot; unique_id=&quot;10029&quot;&gt;&lt;property id=&quot;20148&quot; value=&quot;5&quot;/&gt;&lt;property id=&quot;20300&quot; value=&quot;Slide 25 - &amp;quot;Preparing 1 L of a 1.00 M NaCl Solution&amp;quot;&quot;/&gt;&lt;property id=&quot;20307&quot; value=&quot;389&quot;/&gt;&lt;/object&gt;&lt;object type=&quot;3&quot; unique_id=&quot;10030&quot;&gt;&lt;property id=&quot;20148&quot; value=&quot;5&quot;/&gt;&lt;property id=&quot;20300&quot; value=&quot;Slide 26 - &amp;quot;Using Molarity in Calculations&amp;quot;&quot;/&gt;&lt;property id=&quot;20307&quot; value=&quot;392&quot;/&gt;&lt;/object&gt;&lt;object type=&quot;3&quot; unique_id=&quot;10031&quot;&gt;&lt;property id=&quot;20148&quot; value=&quot;5&quot;/&gt;&lt;property id=&quot;20300&quot; value=&quot;Slide 27 - &amp;quot;Solution Dilution&amp;quot;&quot;/&gt;&lt;property id=&quot;20307&quot; value=&quot;395&quot;/&gt;&lt;/object&gt;&lt;object type=&quot;3&quot; unique_id=&quot;10032&quot;&gt;&lt;property id=&quot;20148&quot; value=&quot;5&quot;/&gt;&lt;property id=&quot;20300&quot; value=&quot;Slide 28 - &amp;quot;Preparing 3.00 L of 0.500 M CaCl2 from a 10.0 M Stock Solution&amp;quot;&quot;/&gt;&lt;property id=&quot;20307&quot; value=&quot;396&quot;/&gt;&lt;/object&gt;&lt;object type=&quot;3&quot; unique_id=&quot;10033&quot;&gt;&lt;property id=&quot;20148&quot; value=&quot;5&quot;/&gt;&lt;property id=&quot;20300&quot; value=&quot;Slide 29 - &amp;quot;Solution Stoichiometry&amp;quot;&quot;/&gt;&lt;property id=&quot;20307&quot; value=&quot;399&quot;/&gt;&lt;/object&gt;&lt;object type=&quot;3&quot; unique_id=&quot;10034&quot;&gt;&lt;property id=&quot;20148&quot; value=&quot;5&quot;/&gt;&lt;property id=&quot;20300&quot; value=&quot;Slide 30 - &amp;quot;Types of Aqueous Solutions and Solubility&amp;quot;&quot;/&gt;&lt;property id=&quot;20307&quot; value=&quot;402&quot;/&gt;&lt;/object&gt;&lt;object type=&quot;3&quot; unique_id=&quot;10035&quot;&gt;&lt;property id=&quot;20148&quot; value=&quot;5&quot;/&gt;&lt;property id=&quot;20300&quot; value=&quot;Slide 31 - &amp;quot;What Happens When a Solute Dissolves?&amp;quot;&quot;/&gt;&lt;property id=&quot;20307&quot; value=&quot;403&quot;/&gt;&lt;/object&gt;&lt;object type=&quot;3&quot; unique_id=&quot;10036&quot;&gt;&lt;property id=&quot;20148&quot; value=&quot;5&quot;/&gt;&lt;property id=&quot;20300&quot; value=&quot;Slide 32 - &amp;quot;Charge Distribution in a Water Molecule&amp;quot;&quot;/&gt;&lt;property id=&quot;20307&quot; value=&quot;404&quot;/&gt;&lt;/object&gt;&lt;object type=&quot;3&quot; unique_id=&quot;10037&quot;&gt;&lt;property id=&quot;20148&quot; value=&quot;5&quot;/&gt;&lt;property id=&quot;20300&quot; value=&quot;Slide 33 - &amp;quot;Solute and Solvent Interactions in a Sodium Chloride Solution&amp;quot;&quot;/&gt;&lt;property id=&quot;20307&quot; value=&quot;405&quot;/&gt;&lt;/object&gt;&lt;object type=&quot;3&quot; unique_id=&quot;10038&quot;&gt;&lt;property id=&quot;20148&quot; value=&quot;5&quot;/&gt;&lt;property id=&quot;20300&quot; value=&quot;Slide 34 - &amp;quot;Sodium Chloride Dissolving in Water&amp;quot;&quot;/&gt;&lt;property id=&quot;20307&quot; value=&quot;407&quot;/&gt;&lt;/object&gt;&lt;object type=&quot;3&quot; unique_id=&quot;10039&quot;&gt;&lt;property id=&quot;20148&quot; value=&quot;5&quot;/&gt;&lt;property id=&quot;20300&quot; value=&quot;Slide 35 - &amp;quot;Electrolyte and Nonelectrolyte Solutions&amp;quot;&quot;/&gt;&lt;property id=&quot;20307&quot; value=&quot;408&quot;/&gt;&lt;/object&gt;&lt;object type=&quot;3&quot; unique_id=&quot;10040&quot;&gt;&lt;property id=&quot;20148&quot; value=&quot;5&quot;/&gt;&lt;property id=&quot;20300&quot; value=&quot;Slide 36 - &amp;quot;Electrolyte and Nonelectrolyte Solutions&amp;quot;&quot;/&gt;&lt;property id=&quot;20307&quot; value=&quot;409&quot;/&gt;&lt;/object&gt;&lt;object type=&quot;3&quot; unique_id=&quot;10041&quot;&gt;&lt;property id=&quot;20148&quot; value=&quot;5&quot;/&gt;&lt;property id=&quot;20300&quot; value=&quot;Slide 37 - &amp;quot;Salt versus Sugar Dissolved in Water &amp;quot;&quot;/&gt;&lt;property id=&quot;20307&quot; value=&quot;406&quot;/&gt;&lt;/object&gt;&lt;object type=&quot;3&quot; unique_id=&quot;10042&quot;&gt;&lt;property id=&quot;20148&quot; value=&quot;5&quot;/&gt;&lt;property id=&quot;20300&quot; value=&quot;Slide 38 - &amp;quot;Binary Acids&amp;quot;&quot;/&gt;&lt;property id=&quot;20307&quot; value=&quot;410&quot;/&gt;&lt;/object&gt;&lt;object type=&quot;3&quot; unique_id=&quot;10043&quot;&gt;&lt;property id=&quot;20148&quot; value=&quot;5&quot;/&gt;&lt;property id=&quot;20300&quot; value=&quot;Slide 39 - &amp;quot;Strong and Weak Electrolytes&amp;quot;&quot;/&gt;&lt;property id=&quot;20307&quot; value=&quot;411&quot;/&gt;&lt;/object&gt;&lt;object type=&quot;3&quot; unique_id=&quot;10044&quot;&gt;&lt;property id=&quot;20148&quot; value=&quot;5&quot;/&gt;&lt;property id=&quot;20300&quot; value=&quot;Slide 40 - &amp;quot;Classes of Dissolved Materials&amp;quot;&quot;/&gt;&lt;property id=&quot;20307&quot; value=&quot;412&quot;/&gt;&lt;/object&gt;&lt;object type=&quot;3&quot; unique_id=&quot;10045&quot;&gt;&lt;property id=&quot;20148&quot; value=&quot;5&quot;/&gt;&lt;property id=&quot;20300&quot; value=&quot;Slide 41 - &amp;quot;Dissociation and Ionization&amp;quot;&quot;/&gt;&lt;property id=&quot;20307&quot; value=&quot;414&quot;/&gt;&lt;/object&gt;&lt;object type=&quot;3&quot; unique_id=&quot;10046&quot;&gt;&lt;property id=&quot;20148&quot; value=&quot;5&quot;/&gt;&lt;property id=&quot;20300&quot; value=&quot;Slide 42 - &amp;quot;The Solubility of Ionic Compounds&amp;quot;&quot;/&gt;&lt;property id=&quot;20307&quot; value=&quot;413&quot;/&gt;&lt;/object&gt;&lt;object type=&quot;3&quot; unique_id=&quot;10047&quot;&gt;&lt;property id=&quot;20148&quot; value=&quot;5&quot;/&gt;&lt;property id=&quot;20300&quot; value=&quot;Slide 43 - &amp;quot;Solubility of Salts&amp;quot;&quot;/&gt;&lt;property id=&quot;20307&quot; value=&quot;417&quot;/&gt;&lt;/object&gt;&lt;object type=&quot;3&quot; unique_id=&quot;10048&quot;&gt;&lt;property id=&quot;20148&quot; value=&quot;5&quot;/&gt;&lt;property id=&quot;20300&quot; value=&quot;Slide 44 - &amp;quot;When Will a Salt Dissolve?&amp;quot;&quot;/&gt;&lt;property id=&quot;20307&quot; value=&quot;415&quot;/&gt;&lt;/object&gt;&lt;object type=&quot;3&quot; unique_id=&quot;10049&quot;&gt;&lt;property id=&quot;20148&quot; value=&quot;5&quot;/&gt;&lt;property id=&quot;20300&quot; value=&quot;Slide 45 - &amp;quot;Solubility Rules&amp;quot;&quot;/&gt;&lt;property id=&quot;20307&quot; value=&quot;416&quot;/&gt;&lt;/object&gt;&lt;object type=&quot;3&quot; unique_id=&quot;10050&quot;&gt;&lt;property id=&quot;20148&quot; value=&quot;5&quot;/&gt;&lt;property id=&quot;20300&quot; value=&quot;Slide 46 - &amp;quot;Precipitation Reactions&amp;quot;&quot;/&gt;&lt;property id=&quot;20307&quot; value=&quot;418&quot;/&gt;&lt;/object&gt;&lt;object type=&quot;3&quot; unique_id=&quot;10051&quot;&gt;&lt;property id=&quot;20148&quot; value=&quot;5&quot;/&gt;&lt;property id=&quot;20300&quot; value=&quot;Slide 47 - &amp;quot;Precipitation of Lead(II) Iodide&amp;quot;&quot;/&gt;&lt;property id=&quot;20307&quot; value=&quot;420&quot;/&gt;&lt;/object&gt;&lt;object type=&quot;3&quot; unique_id=&quot;10052&quot;&gt;&lt;property id=&quot;20148&quot; value=&quot;5&quot;/&gt;&lt;property id=&quot;20300&quot; value=&quot;Slide 48 - &amp;quot;No Precipitation Means No Reaction&amp;quot;&quot;/&gt;&lt;property id=&quot;20307&quot; value=&quot;422&quot;/&gt;&lt;/object&gt;&lt;object type=&quot;3&quot; unique_id=&quot;10053&quot;&gt;&lt;property id=&quot;20148&quot; value=&quot;5&quot;/&gt;&lt;property id=&quot;20300&quot; value=&quot;Slide 49 - &amp;quot; Predicting Precipitation Reactions&amp;quot;&quot;/&gt;&lt;property id=&quot;20307&quot; value=&quot;421&quot;/&gt;&lt;/object&gt;&lt;object type=&quot;3&quot; unique_id=&quot;10054&quot;&gt;&lt;property id=&quot;20148&quot; value=&quot;5&quot;/&gt;&lt;property id=&quot;20300&quot; value=&quot;Slide 50 - &amp;quot;Predicting Precipitation Reactions&amp;quot;&quot;/&gt;&lt;property id=&quot;20307&quot; value=&quot;423&quot;/&gt;&lt;/object&gt;&lt;object type=&quot;3&quot; unique_id=&quot;10055&quot;&gt;&lt;property id=&quot;20148&quot; value=&quot;5&quot;/&gt;&lt;property id=&quot;20300&quot; value=&quot;Slide 51 - &amp;quot;Predicting Precipitation Reactions&amp;quot;&quot;/&gt;&lt;property id=&quot;20307&quot; value=&quot;424&quot;/&gt;&lt;/object&gt;&lt;object type=&quot;3&quot; unique_id=&quot;10056&quot;&gt;&lt;property id=&quot;20148&quot; value=&quot;5&quot;/&gt;&lt;property id=&quot;20300&quot; value=&quot;Slide 52 - &amp;quot;Representing Aqueous Reactions&amp;quot;&quot;/&gt;&lt;property id=&quot;20307&quot; value=&quot;429&quot;/&gt;&lt;/object&gt;&lt;object type=&quot;3&quot; unique_id=&quot;10057&quot;&gt;&lt;property id=&quot;20148&quot; value=&quot;5&quot;/&gt;&lt;property id=&quot;20300&quot; value=&quot;Slide 53 - &amp;quot;Ionic Equation&amp;quot;&quot;/&gt;&lt;property id=&quot;20307&quot; value=&quot;430&quot;/&gt;&lt;/object&gt;&lt;object type=&quot;3&quot; unique_id=&quot;10058&quot;&gt;&lt;property id=&quot;20148&quot; value=&quot;5&quot;/&gt;&lt;property id=&quot;20300&quot; value=&quot;Slide 54 - &amp;quot;Ionic Equation&amp;quot;&quot;/&gt;&lt;property id=&quot;20307&quot; value=&quot;431&quot;/&gt;&lt;/object&gt;&lt;object type=&quot;3&quot; unique_id=&quot;10059&quot;&gt;&lt;property id=&quot;20148&quot; value=&quot;5&quot;/&gt;&lt;property id=&quot;20300&quot; value=&quot;Slide 55 - &amp;quot;Net Ionic Equation&amp;quot;&quot;/&gt;&lt;property id=&quot;20307&quot; value=&quot;432&quot;/&gt;&lt;/object&gt;&lt;object type=&quot;3&quot; unique_id=&quot;10060&quot;&gt;&lt;property id=&quot;20148&quot; value=&quot;5&quot;/&gt;&lt;property id=&quot;20300&quot; value=&quot;Slide 56 - &amp;quot;Examples&amp;quot;&quot;/&gt;&lt;property id=&quot;20307&quot; value=&quot;433&quot;/&gt;&lt;/object&gt;&lt;object type=&quot;3&quot; unique_id=&quot;10061&quot;&gt;&lt;property id=&quot;20148&quot; value=&quot;5&quot;/&gt;&lt;property id=&quot;20300&quot; value=&quot;Slide 57 - &amp;quot;Acid–Base and Gas-Evolution Reactions&amp;quot;&quot;/&gt;&lt;property id=&quot;20307&quot; value=&quot;435&quot;/&gt;&lt;/object&gt;&lt;object type=&quot;3&quot; unique_id=&quot;10062&quot;&gt;&lt;property id=&quot;20148&quot; value=&quot;5&quot;/&gt;&lt;property id=&quot;20300&quot; value=&quot;Slide 58 - &amp;quot;Acid–Base and Gas-Evolution Reactions&amp;quot;&quot;/&gt;&lt;property id=&quot;20307&quot; value=&quot;436&quot;/&gt;&lt;/object&gt;&lt;object type=&quot;3&quot; unique_id=&quot;10063&quot;&gt;&lt;property id=&quot;20148&quot; value=&quot;5&quot;/&gt;&lt;property id=&quot;20300&quot; value=&quot;Slide 59 - &amp;quot;Acid–Base Reactions&amp;quot;&quot;/&gt;&lt;property id=&quot;20307&quot; value=&quot;437&quot;/&gt;&lt;/object&gt;&lt;object type=&quot;3&quot; unique_id=&quot;10064&quot;&gt;&lt;property id=&quot;20148&quot; value=&quot;5&quot;/&gt;&lt;property id=&quot;20300&quot; value=&quot;Slide 60 - &amp;quot;Acid–Base Reactions&amp;quot;&quot;/&gt;&lt;property id=&quot;20307&quot; value=&quot;438&quot;/&gt;&lt;/object&gt;&lt;object type=&quot;3&quot; unique_id=&quot;10065&quot;&gt;&lt;property id=&quot;20148&quot; value=&quot;5&quot;/&gt;&lt;property id=&quot;20300&quot; value=&quot;Slide 61 - &amp;quot;Acids and Bases in Solution&amp;quot;&quot;/&gt;&lt;property id=&quot;20307&quot; value=&quot;439&quot;/&gt;&lt;/object&gt;&lt;object type=&quot;3&quot; unique_id=&quot;10066&quot;&gt;&lt;property id=&quot;20148&quot; value=&quot;5&quot;/&gt;&lt;property id=&quot;20300&quot; value=&quot;Slide 62 - &amp;quot;Acid–Base Reaction&amp;quot;&quot;/&gt;&lt;property id=&quot;20307&quot; value=&quot;441&quot;/&gt;&lt;/object&gt;&lt;object type=&quot;3&quot; unique_id=&quot;10067&quot;&gt;&lt;property id=&quot;20148&quot; value=&quot;5&quot;/&gt;&lt;property id=&quot;20300&quot; value=&quot;Slide 63 - &amp;quot;Some Common Acids and Bases&amp;quot;&quot;/&gt;&lt;property id=&quot;20307&quot; value=&quot;440&quot;/&gt;&lt;/object&gt;&lt;object type=&quot;3&quot; unique_id=&quot;10068&quot;&gt;&lt;property id=&quot;20148&quot; value=&quot;5&quot;/&gt;&lt;property id=&quot;20300&quot; value=&quot;Slide 64 - &amp;quot;Predict the Product of the Reactions&amp;quot;&quot;/&gt;&lt;property id=&quot;20307&quot; value=&quot;446&quot;/&gt;&lt;/object&gt;&lt;object type=&quot;3&quot; unique_id=&quot;10069&quot;&gt;&lt;property id=&quot;20148&quot; value=&quot;5&quot;/&gt;&lt;property id=&quot;20300&quot; value=&quot;Slide 65 - &amp;quot;Acid–Base Titrations&amp;quot;&quot;/&gt;&lt;property id=&quot;20307&quot; value=&quot;445&quot;/&gt;&lt;/object&gt;&lt;object type=&quot;3&quot; unique_id=&quot;10070&quot;&gt;&lt;property id=&quot;20148&quot; value=&quot;5&quot;/&gt;&lt;property id=&quot;20300&quot; value=&quot;Slide 66 - &amp;quot;Acid–Base Titrations&amp;quot;&quot;/&gt;&lt;property id=&quot;20307&quot; value=&quot;447&quot;/&gt;&lt;/object&gt;&lt;object type=&quot;3&quot; unique_id=&quot;10071&quot;&gt;&lt;property id=&quot;20148&quot; value=&quot;5&quot;/&gt;&lt;property id=&quot;20300&quot; value=&quot;Slide 67 - &amp;quot;Acid–Base Titration&amp;quot;&quot;/&gt;&lt;property id=&quot;20307&quot; value=&quot;448&quot;/&gt;&lt;/object&gt;&lt;object type=&quot;3&quot; unique_id=&quot;10072&quot;&gt;&lt;property id=&quot;20148&quot; value=&quot;5&quot;/&gt;&lt;property id=&quot;20300&quot; value=&quot;Slide 68 - &amp;quot;Titration&amp;quot;&quot;/&gt;&lt;property id=&quot;20307&quot; value=&quot;449&quot;/&gt;&lt;/object&gt;&lt;object type=&quot;3&quot; unique_id=&quot;10073&quot;&gt;&lt;property id=&quot;20148&quot; value=&quot;5&quot;/&gt;&lt;property id=&quot;20300&quot; value=&quot;Slide 69 - &amp;quot;Gas-Evolving Reactions&amp;quot;&quot;/&gt;&lt;property id=&quot;20307&quot; value=&quot;452&quot;/&gt;&lt;/object&gt;&lt;object type=&quot;3&quot; unique_id=&quot;10074&quot;&gt;&lt;property id=&quot;20148&quot; value=&quot;5&quot;/&gt;&lt;property id=&quot;20300&quot; value=&quot;Slide 70 - &amp;quot;Gas-Evolution Reaction&amp;quot;&quot;/&gt;&lt;property id=&quot;20307&quot; value=&quot;453&quot;/&gt;&lt;/object&gt;&lt;object type=&quot;3&quot; unique_id=&quot;10075&quot;&gt;&lt;property id=&quot;20148&quot; value=&quot;5&quot;/&gt;&lt;property id=&quot;20300&quot; value=&quot;Slide 71 - &amp;quot;Types of Compounds That Undergo Gas-Evolution Reactions&amp;quot;&quot;/&gt;&lt;property id=&quot;20307&quot; value=&quot;454&quot;/&gt;&lt;/object&gt;&lt;object type=&quot;3&quot; unique_id=&quot;10076&quot;&gt;&lt;property id=&quot;20148&quot; value=&quot;5&quot;/&gt;&lt;property id=&quot;20300&quot; value=&quot;Slide 72 - &amp;quot;Oxidation–Reduction Reactions&amp;quot;&quot;/&gt;&lt;property id=&quot;20307&quot; value=&quot;457&quot;/&gt;&lt;/object&gt;&lt;object type=&quot;3&quot; unique_id=&quot;10077&quot;&gt;&lt;property id=&quot;20148&quot; value=&quot;5&quot;/&gt;&lt;property id=&quot;20300&quot; value=&quot;Slide 73 - &amp;quot;Combustion as Redox&amp;quot;&quot;/&gt;&lt;property id=&quot;20307&quot; value=&quot;458&quot;/&gt;&lt;/object&gt;&lt;object type=&quot;3&quot; unique_id=&quot;10078&quot;&gt;&lt;property id=&quot;20148&quot; value=&quot;5&quot;/&gt;&lt;property id=&quot;20300&quot; value=&quot;Slide 74 - &amp;quot;Redox without Combustion&amp;quot;&quot;/&gt;&lt;property id=&quot;20307&quot; value=&quot;459&quot;/&gt;&lt;/object&gt;&lt;object type=&quot;3&quot; unique_id=&quot;10079&quot;&gt;&lt;property id=&quot;20148&quot; value=&quot;5&quot;/&gt;&lt;property id=&quot;20300&quot; value=&quot;Slide 75 - &amp;quot;Reactions of Metals with Nonmetals&amp;quot;&quot;/&gt;&lt;property id=&quot;20307&quot; value=&quot;460&quot;/&gt;&lt;/object&gt;&lt;object type=&quot;3&quot; unique_id=&quot;10080&quot;&gt;&lt;property id=&quot;20148&quot; value=&quot;5&quot;/&gt;&lt;property id=&quot;20300&quot; value=&quot;Slide 76 - &amp;quot;Redox Reaction&amp;quot;&quot;/&gt;&lt;property id=&quot;20307&quot; value=&quot;461&quot;/&gt;&lt;/object&gt;&lt;object type=&quot;3&quot; unique_id=&quot;10081&quot;&gt;&lt;property id=&quot;20148&quot; value=&quot;5&quot;/&gt;&lt;property id=&quot;20300&quot; value=&quot;Slide 77 - &amp;quot;Oxidation and Reduction&amp;quot;&quot;/&gt;&lt;property id=&quot;20307&quot; value=&quot;462&quot;/&gt;&lt;/object&gt;&lt;object type=&quot;3&quot; unique_id=&quot;10082&quot;&gt;&lt;property id=&quot;20148&quot; value=&quot;5&quot;/&gt;&lt;property id=&quot;20300&quot; value=&quot;Slide 78 - &amp;quot;Oxidation States&amp;quot;&quot;/&gt;&lt;property id=&quot;20307&quot; value=&quot;463&quot;/&gt;&lt;/object&gt;&lt;object type=&quot;3&quot; unique_id=&quot;10083&quot;&gt;&lt;property id=&quot;20148&quot; value=&quot;5&quot;/&gt;&lt;property id=&quot;20300&quot; value=&quot;Slide 79 - &amp;quot;Rules for Assigning Oxidation States&amp;quot;&quot;/&gt;&lt;property id=&quot;20307&quot; value=&quot;464&quot;/&gt;&lt;/object&gt;&lt;object type=&quot;3&quot; unique_id=&quot;10084&quot;&gt;&lt;property id=&quot;20148&quot; value=&quot;5&quot;/&gt;&lt;property id=&quot;20300&quot; value=&quot;Slide 80 - &amp;quot;Rules for Assigning Oxidation States&amp;quot;&quot;/&gt;&lt;property id=&quot;20307&quot; value=&quot;465&quot;/&gt;&lt;/object&gt;&lt;object type=&quot;3&quot; unique_id=&quot;10085&quot;&gt;&lt;property id=&quot;20148&quot; value=&quot;5&quot;/&gt;&lt;property id=&quot;20300&quot; value=&quot;Slide 81 - &amp;quot;Rules for Assigning Oxidation States&amp;quot;&quot;/&gt;&lt;property id=&quot;20307&quot; value=&quot;466&quot;/&gt;&lt;/object&gt;&lt;object type=&quot;3&quot; unique_id=&quot;10086&quot;&gt;&lt;property id=&quot;20148&quot; value=&quot;5&quot;/&gt;&lt;property id=&quot;20300&quot; value=&quot;Slide 82 - &amp;quot;Identifying Redox Reactions  &amp;quot;&quot;/&gt;&lt;property id=&quot;20307&quot; value=&quot;467&quot;/&gt;&lt;/object&gt;&lt;object type=&quot;3&quot; unique_id=&quot;10087&quot;&gt;&lt;property id=&quot;20148&quot; value=&quot;5&quot;/&gt;&lt;property id=&quot;20300&quot; value=&quot;Slide 83 - &amp;quot;Redox Reactions&amp;quot;&quot;/&gt;&lt;property id=&quot;20307&quot; value=&quot;470&quot;/&gt;&lt;/object&gt;&lt;object type=&quot;3&quot; unique_id=&quot;10088&quot;&gt;&lt;property id=&quot;20148&quot; value=&quot;5&quot;/&gt;&lt;property id=&quot;20300&quot; value=&quot;Slide 84 - &amp;quot;Combustion Reactions&amp;quot;&quot;/&gt;&lt;property id=&quot;20307&quot; value=&quot;472&quot;/&gt;&lt;/object&gt;&lt;object type=&quot;3&quot; unique_id=&quot;10089&quot;&gt;&lt;property id=&quot;20148&quot; value=&quot;5&quot;/&gt;&lt;property id=&quot;20300&quot; value=&quot;Slide 85 - &amp;quot;Combustion&amp;quot;&quot;/&gt;&lt;property id=&quot;20307&quot; value=&quot;473&quot;/&gt;&lt;/object&gt;&lt;/object&gt;&lt;object type=&quot;8&quot; unique_id=&quot;10178&quot;&gt;&lt;/object&gt;&lt;/object&gt;&lt;/database&gt;"/>
  <p:tag name="SECTOMILLISECCONVERTED" val="1"/>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15559</TotalTime>
  <Words>7976</Words>
  <Application>Microsoft Office PowerPoint</Application>
  <PresentationFormat>Προβολή στην οθόνη (4:3)</PresentationFormat>
  <Paragraphs>639</Paragraphs>
  <Slides>86</Slides>
  <Notes>85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86</vt:i4>
      </vt:variant>
    </vt:vector>
  </HeadingPairs>
  <TitlesOfParts>
    <vt:vector size="94" baseType="lpstr">
      <vt:lpstr>ＭＳ Ｐゴシック</vt:lpstr>
      <vt:lpstr>Arial</vt:lpstr>
      <vt:lpstr>Arial Unicode MS</vt:lpstr>
      <vt:lpstr>Times</vt:lpstr>
      <vt:lpstr>Times New Roman</vt:lpstr>
      <vt:lpstr>Viner Hand ITC</vt:lpstr>
      <vt:lpstr>ヒラギノ角ゴ Pro W3</vt:lpstr>
      <vt:lpstr>HA5Lect_template</vt:lpstr>
      <vt:lpstr>Παρουσίαση του PowerPoint</vt:lpstr>
      <vt:lpstr>Elemental Patterns: The Periodic Law of Elemental Properties</vt:lpstr>
      <vt:lpstr>Elemental Patterns: The Periodic Law of Elemental Properties</vt:lpstr>
      <vt:lpstr>Finding Elemental Patterns: The Periodic Law and the Periodic Table</vt:lpstr>
      <vt:lpstr>The Periodic Law</vt:lpstr>
      <vt:lpstr>Mendeleev’s Periodic Table: Making Sense of Patterns</vt:lpstr>
      <vt:lpstr>The Modern Periodic Table: Its Format</vt:lpstr>
      <vt:lpstr>The Modern Periodic Table: Groupings</vt:lpstr>
      <vt:lpstr>Modern Periodic Table</vt:lpstr>
      <vt:lpstr>Electron Configuration: How an Atom’s Electrons Occupy Orbitals</vt:lpstr>
      <vt:lpstr>Electron Configuration and Quantum Theory Connection: How Electrons Are Arranged Around the Atom’s Nucleus</vt:lpstr>
      <vt:lpstr>Electron Spin (ms)</vt:lpstr>
      <vt:lpstr>Electron Spin (ms) and the Pauli Exclusion Principle</vt:lpstr>
      <vt:lpstr>The Pauli Exclusion Principle</vt:lpstr>
      <vt:lpstr>Sublevel Energy Splitting in Multi-electron Atoms</vt:lpstr>
      <vt:lpstr>General Energy Ordering of Orbitals for Multi-electron Atoms</vt:lpstr>
      <vt:lpstr>Coulomb’s Law: Attractive and Repulsive Forces between Electrons</vt:lpstr>
      <vt:lpstr>Shielding and Effective Nuclear Charge (Zeff)</vt:lpstr>
      <vt:lpstr>Shielding and Penetration</vt:lpstr>
      <vt:lpstr>Electron Spatial Distribution and Sublevel Splitting as it Relates to Degree of Penetration</vt:lpstr>
      <vt:lpstr>Θωράκιση και διείσδυση</vt:lpstr>
      <vt:lpstr>Question about Shielding and Penetration</vt:lpstr>
      <vt:lpstr>Electron Configuration for Multi-electron Atoms</vt:lpstr>
      <vt:lpstr>Electron Configuration for Multi-electron Atoms</vt:lpstr>
      <vt:lpstr>Summarizing the Filling of Electrons in Atomic Orbitals</vt:lpstr>
      <vt:lpstr>Problem Solving: Electron Configuration</vt:lpstr>
      <vt:lpstr>Problem Solving: Orbital Writing</vt:lpstr>
      <vt:lpstr>Διαμόρφωση ηλεκτρονίων, ηλεκτρόνια σθένους και περιοδικός πίνακας</vt:lpstr>
      <vt:lpstr>Problem Solving: Core and Valence Electrons </vt:lpstr>
      <vt:lpstr>Orbital Blocks and Their Position in the Periodic Table</vt:lpstr>
      <vt:lpstr>Transition and Inner Transition Metals</vt:lpstr>
      <vt:lpstr>Examples of Transition and Inner Transition Metals’ Electron Configurations</vt:lpstr>
      <vt:lpstr>Electron Configuration and Elemental Properties</vt:lpstr>
      <vt:lpstr>Electron Configuration and Elemental Properties: Noble Gases</vt:lpstr>
      <vt:lpstr>Electron Configuration and Elemental  Properties: The Metals</vt:lpstr>
      <vt:lpstr>Electron Configuration and Elemental  Properties: The Metals</vt:lpstr>
      <vt:lpstr>Metallic Behavior and Electron Configuration</vt:lpstr>
      <vt:lpstr>Behavior and Electron Configuration of Metalloids and Nonmetals</vt:lpstr>
      <vt:lpstr>Behavior and Electron Configuration of Metalloids and Nonmetals</vt:lpstr>
      <vt:lpstr>Electron Configuration and Elemental Properties</vt:lpstr>
      <vt:lpstr>Electron Configuration and Ion Formation</vt:lpstr>
      <vt:lpstr>Electron Configuration and Ion Formation</vt:lpstr>
      <vt:lpstr>Problem Solving: Predicting Ionic Charge</vt:lpstr>
      <vt:lpstr>Effective Nuclear Charge and Periodic Trends</vt:lpstr>
      <vt:lpstr>Effective Nuclear Charge and Periodic Trends</vt:lpstr>
      <vt:lpstr>Effective Nuclear Charge and the Screening Effect</vt:lpstr>
      <vt:lpstr>Periodic Trends: Atomic Radii</vt:lpstr>
      <vt:lpstr>Periodic Trends: Atomic Radii and Effective Nuclear Charge</vt:lpstr>
      <vt:lpstr>Summarizing Atomic Radii Trend for  Main-Group Elements</vt:lpstr>
      <vt:lpstr>Summarizing Atomic Radii Trend for  Main-Group Elements</vt:lpstr>
      <vt:lpstr>Summarizing Atomic Radii Trend for Transition Elements</vt:lpstr>
      <vt:lpstr>Problem Solving: Predicting Atomic Radii</vt:lpstr>
      <vt:lpstr>Problem Solving: Predicting Atomic Radii</vt:lpstr>
      <vt:lpstr>Problem Solving: Predicting Atomic Radii</vt:lpstr>
      <vt:lpstr>Ion: Magnetic Properties</vt:lpstr>
      <vt:lpstr>Problem Solving: Electronic Configuration and Magnetism</vt:lpstr>
      <vt:lpstr>Problem Solving: Electronic Configuration and Magnetism</vt:lpstr>
      <vt:lpstr>Radii of Atoms and Their Ions: Cations</vt:lpstr>
      <vt:lpstr>Radii of Atoms and Their Ions: Anions</vt:lpstr>
      <vt:lpstr>Ions: Ionic Radii Summary</vt:lpstr>
      <vt:lpstr>Problem Solving: Ion Size</vt:lpstr>
      <vt:lpstr>Periodic Trend: Ionization Energy (Potential)</vt:lpstr>
      <vt:lpstr>Periodic Trend: Ionization Energy (Potential)</vt:lpstr>
      <vt:lpstr>Periodic Trend: Ionization Energy (Potential)</vt:lpstr>
      <vt:lpstr>Periodic Trend: Ionization Energy (Potential)</vt:lpstr>
      <vt:lpstr>Παρουσίαση του PowerPoint</vt:lpstr>
      <vt:lpstr>Summary on First Ionization Energy for Main-Group Elements</vt:lpstr>
      <vt:lpstr>Problem Solving: Ionization Energy</vt:lpstr>
      <vt:lpstr>Problem Solving: Ionization Energy</vt:lpstr>
      <vt:lpstr>Problem Solving: Ionization Energy</vt:lpstr>
      <vt:lpstr>First Ionization Energy: Exceptions to the Trend </vt:lpstr>
      <vt:lpstr>First Ionization Energy: Exceptions to the Trend</vt:lpstr>
      <vt:lpstr>Trends in Second and Successive Ionization Energies</vt:lpstr>
      <vt:lpstr>Trends in Second and Successive Ionization Energies</vt:lpstr>
      <vt:lpstr>Periodic Trend: Electron Affinities (EA) for Main-Group Elements</vt:lpstr>
      <vt:lpstr>Periodic Trend: Electron Affinities (EA) </vt:lpstr>
      <vt:lpstr>Periodic Trend: Electron Affinities (EA) </vt:lpstr>
      <vt:lpstr>Characteristics of Metals versus Nonmetals</vt:lpstr>
      <vt:lpstr>Periodic Trend: Metallic Character</vt:lpstr>
      <vt:lpstr>Periodic Trend: Metallic Character</vt:lpstr>
      <vt:lpstr>Periodic Trend: Metallic Character </vt:lpstr>
      <vt:lpstr>Periodic Trend: Metallic Character</vt:lpstr>
      <vt:lpstr>Ionization Energy Problem</vt:lpstr>
      <vt:lpstr>Ionization Energy Problem</vt:lpstr>
      <vt:lpstr>Ionization Energy Problem</vt:lpstr>
      <vt:lpstr>A Summary of Elemental Periodic Properties</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UNIWA</cp:lastModifiedBy>
  <cp:revision>664</cp:revision>
  <dcterms:created xsi:type="dcterms:W3CDTF">2007-09-26T05:29:17Z</dcterms:created>
  <dcterms:modified xsi:type="dcterms:W3CDTF">2023-11-01T04:37:28Z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