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</p:sldMasterIdLst>
  <p:sldIdLst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822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673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785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853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42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144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065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468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779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695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9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014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794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578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040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392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052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626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067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275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769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7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166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072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171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575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088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092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599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116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240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421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80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377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163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099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141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365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279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771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739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400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823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3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087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171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844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078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670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559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428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076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648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077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94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11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769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044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730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142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92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018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315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551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626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3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593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592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47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58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335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562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409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415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10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8593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4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914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487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146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7797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889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153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121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36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0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2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87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0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14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66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13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5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59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71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72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20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04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29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89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49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60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1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81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6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69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06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7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79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44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9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71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78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10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19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42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97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802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10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07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35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96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38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55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80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67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62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52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0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91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008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06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627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281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298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05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051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92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630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1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524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52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393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28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48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571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309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274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814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913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1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392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51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6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0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506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133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43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844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829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90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4AE28-F53E-4847-9B57-0B1DB4FDA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0BBC5-4CCC-45E6-975B-B2D82039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61907-1E25-4376-9197-1AAD7BD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E68D8-5FBF-4D38-B8F4-09C027C4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D4C9A-AAB7-42E8-ABB4-C39D06B6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0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499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99E20-C9A4-41E6-AAA6-2D6EBD72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D7647-F0A1-419C-B8F3-DB1756C2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807E-2403-4D7D-B149-E407EEE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3E300-6D16-4509-A8A0-153FE0A5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B877D0-90FE-490F-94F5-0E853EC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082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01D9A-B681-4D4F-86A2-029DC89D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57590A-4440-4034-872E-096F8F7A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498CE1-FD5B-4B3F-8B10-F1CAC2AA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05B31-4355-4AA2-AF75-5FB3B59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B5E1DE-A721-433D-82F9-9E8E6CEC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313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0F46-B0E4-437C-86F9-D712313C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212E-9B31-4636-8E2C-9FEB34F6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BF247-4D23-49F1-B464-5CC1A2A99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13FF58-6B62-414D-B49F-3F69696D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719905-1179-432D-AD2E-8C3AAB9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40D60-08F0-4411-85E6-CF6B2DD6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435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A97B-A7E8-4F5F-B31E-1C0DB65D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77C39-9C28-44D3-B457-85323C96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BE80DD-7A51-42B7-B03D-D616D8BF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AB2C1C-1A06-4534-8260-A9EF2E77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18746-8DC8-474F-A60F-0553DEDF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724CF-3046-42DF-9E2A-98A587A2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BB8168-A5AC-4AA9-A417-C2CA0776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0E16FC-91D8-4A8E-BB41-7B506AF0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631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B402-4E45-4C41-8DC1-AF403571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6B5542-7FA0-4CBC-9E21-9C63AA97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ACF277-E165-4E89-B4ED-7ADE564D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9B6A45-4EC8-4DC9-98DA-9A605EC6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098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690239-F707-4F7C-BCCE-875E8B9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B1E81-8746-46AF-8454-A869ACE3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26CFD-DB16-4756-BB29-2833F37B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85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57788-BB3B-4D12-9302-43287952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C354A-60FB-47DE-BD10-4BD1C06F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CC0B9-A659-4ACB-B40B-39ECCF69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6AC3E-95F3-4E99-9CE3-F7881CE9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EB2DB-5F49-4A42-B4FC-2D2D6CB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14432-A2DF-4686-A48B-9B17983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746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30E9D-AA12-4AD8-9FCF-D526FE9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4BCC2B-A943-4C6A-9687-59245AB1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12A874-010F-4DFE-A3A0-BA77FCDF8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48EE4E-6D5D-46E7-88D4-B86FC722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D065E5-D5EB-43F2-9058-0AAF43B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E774F5-370B-49F2-8E6D-117E803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870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1880F-A95D-4836-92B2-A452BFA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83A9E5-5302-4794-82D1-768E881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9B09-2C18-4FD7-A4F9-FB82E198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4608D-CE66-43DB-8833-2DE9AEE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E3FD9-EABE-40A3-AED8-450A88FF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319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092C94-479C-459B-9559-222AB4F4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42690-DBBF-4BCC-88EB-7E12920DE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325C9-B3F4-4A5B-96E7-FF46F544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140F12-4A63-4777-865D-D9E3012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A19C6-4CF3-4C7D-85B6-FA24625E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7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9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4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1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6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7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8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1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5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3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4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3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CDD33C-C5D3-4701-80E1-1533982F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AB2D9-60B3-4A87-89B1-582291C6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F7939-8815-43F7-85EC-D43FD2087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0B5-B891-485F-BA96-58DCD699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DB76F-0392-4645-AF33-7653E7517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005C9-8B7F-4201-8A63-D7AD4436C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80CF-00FE-463E-94C5-88A884D41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5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91F69A1-A49E-4F55-AA04-8E02FFF767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7" y="496711"/>
                <a:ext cx="10882489" cy="5680252"/>
              </a:xfrm>
            </p:spPr>
            <p:txBody>
              <a:bodyPr/>
              <a:lstStyle/>
              <a:p>
                <a:r>
                  <a:rPr lang="el-GR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ΑΣΚΗΣΗ: 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Μετρήσαμε την αρτηριακή πίεση σε δυο ανεξάρτητες ομάδες παιδιών, αποτελούμενες από 8 και 10 παιδιά αντίστοιχα. Στην 1</a:t>
                </a:r>
                <a:r>
                  <a:rPr lang="el-GR" sz="20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η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ομάδα τα παιδιά έχουν υπερτασικούς γονείς, ενώ οι γονείς των παιδιών της 2</a:t>
                </a:r>
                <a:r>
                  <a:rPr lang="el-GR" sz="20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ης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ομάδας δεν παρουσιάζουν υπέρταση. Υποθέτουμε οτι οι τιμές ακολουθούν </a:t>
                </a:r>
                <a:r>
                  <a:rPr lang="el-GR" sz="2000">
                    <a:latin typeface="Cambria" panose="02040503050406030204" pitchFamily="18" charset="0"/>
                    <a:ea typeface="Cambria" panose="02040503050406030204" pitchFamily="18" charset="0"/>
                  </a:rPr>
                  <a:t>κανονική κατανομή 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με κοινή διασπορά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Υπάρχει διαφορά στη μέση τιμή πίεσης παιδιών υπερτασικών και παιδιών μη υπερτασικών γονιών σε επίπεδο σημντικότητας α=1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0</a:t>
                </a: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%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endParaRPr lang="el-GR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l-GR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l-GR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F69A1-A49E-4F55-AA04-8E02FFF76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7" y="496711"/>
                <a:ext cx="10882489" cy="5680252"/>
              </a:xfrm>
              <a:blipFill>
                <a:blip r:embed="rId2"/>
                <a:stretch>
                  <a:fillRect l="-1008" t="-1824" r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B2F10CA7-BEA8-4C56-8F76-E3F4A7E7C9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20711" y="2878668"/>
          <a:ext cx="8117069" cy="156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378">
                  <a:extLst>
                    <a:ext uri="{9D8B030D-6E8A-4147-A177-3AD203B41FA5}">
                      <a16:colId xmlns:a16="http://schemas.microsoft.com/office/drawing/2014/main" xmlns="" val="795234376"/>
                    </a:ext>
                  </a:extLst>
                </a:gridCol>
                <a:gridCol w="788035">
                  <a:extLst>
                    <a:ext uri="{9D8B030D-6E8A-4147-A177-3AD203B41FA5}">
                      <a16:colId xmlns:a16="http://schemas.microsoft.com/office/drawing/2014/main" xmlns="" val="2782789844"/>
                    </a:ext>
                  </a:extLst>
                </a:gridCol>
                <a:gridCol w="811707">
                  <a:extLst>
                    <a:ext uri="{9D8B030D-6E8A-4147-A177-3AD203B41FA5}">
                      <a16:colId xmlns:a16="http://schemas.microsoft.com/office/drawing/2014/main" xmlns="" val="958768074"/>
                    </a:ext>
                  </a:extLst>
                </a:gridCol>
                <a:gridCol w="811707">
                  <a:extLst>
                    <a:ext uri="{9D8B030D-6E8A-4147-A177-3AD203B41FA5}">
                      <a16:colId xmlns:a16="http://schemas.microsoft.com/office/drawing/2014/main" xmlns="" val="3428446639"/>
                    </a:ext>
                  </a:extLst>
                </a:gridCol>
                <a:gridCol w="811707">
                  <a:extLst>
                    <a:ext uri="{9D8B030D-6E8A-4147-A177-3AD203B41FA5}">
                      <a16:colId xmlns:a16="http://schemas.microsoft.com/office/drawing/2014/main" xmlns="" val="1710221672"/>
                    </a:ext>
                  </a:extLst>
                </a:gridCol>
                <a:gridCol w="811707">
                  <a:extLst>
                    <a:ext uri="{9D8B030D-6E8A-4147-A177-3AD203B41FA5}">
                      <a16:colId xmlns:a16="http://schemas.microsoft.com/office/drawing/2014/main" xmlns="" val="997303122"/>
                    </a:ext>
                  </a:extLst>
                </a:gridCol>
                <a:gridCol w="811707">
                  <a:extLst>
                    <a:ext uri="{9D8B030D-6E8A-4147-A177-3AD203B41FA5}">
                      <a16:colId xmlns:a16="http://schemas.microsoft.com/office/drawing/2014/main" xmlns="" val="799847767"/>
                    </a:ext>
                  </a:extLst>
                </a:gridCol>
                <a:gridCol w="811707">
                  <a:extLst>
                    <a:ext uri="{9D8B030D-6E8A-4147-A177-3AD203B41FA5}">
                      <a16:colId xmlns:a16="http://schemas.microsoft.com/office/drawing/2014/main" xmlns="" val="2095001897"/>
                    </a:ext>
                  </a:extLst>
                </a:gridCol>
                <a:gridCol w="811707">
                  <a:extLst>
                    <a:ext uri="{9D8B030D-6E8A-4147-A177-3AD203B41FA5}">
                      <a16:colId xmlns:a16="http://schemas.microsoft.com/office/drawing/2014/main" xmlns="" val="2623181773"/>
                    </a:ext>
                  </a:extLst>
                </a:gridCol>
                <a:gridCol w="811707">
                  <a:extLst>
                    <a:ext uri="{9D8B030D-6E8A-4147-A177-3AD203B41FA5}">
                      <a16:colId xmlns:a16="http://schemas.microsoft.com/office/drawing/2014/main" xmlns="" val="2330926564"/>
                    </a:ext>
                  </a:extLst>
                </a:gridCol>
              </a:tblGrid>
              <a:tr h="454830">
                <a:tc gridSpan="2">
                  <a:txBody>
                    <a:bodyPr/>
                    <a:lstStyle/>
                    <a:p>
                      <a:r>
                        <a:rPr lang="el-GR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ΟΜΑΔΑ Α</a:t>
                      </a:r>
                      <a:endParaRPr lang="en-US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203315731"/>
                  </a:ext>
                </a:extLst>
              </a:tr>
              <a:tr h="370985">
                <a:tc>
                  <a:txBody>
                    <a:bodyPr/>
                    <a:lstStyle/>
                    <a:p>
                      <a:r>
                        <a:rPr lang="el-GR" dirty="0"/>
                        <a:t>100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102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96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106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110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120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112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90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36967235"/>
                  </a:ext>
                </a:extLst>
              </a:tr>
              <a:tr h="370985">
                <a:tc gridSpan="2">
                  <a:txBody>
                    <a:bodyPr/>
                    <a:lstStyle/>
                    <a:p>
                      <a:r>
                        <a:rPr lang="el-GR" dirty="0"/>
                        <a:t>ΟΜΑΔΑ Β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28260220"/>
                  </a:ext>
                </a:extLst>
              </a:tr>
              <a:tr h="370985">
                <a:tc>
                  <a:txBody>
                    <a:bodyPr/>
                    <a:lstStyle/>
                    <a:p>
                      <a:r>
                        <a:rPr lang="el-GR" dirty="0"/>
                        <a:t>104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88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100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98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102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92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96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100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96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97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76162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93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5CBBD22-9F28-4CC8-8AC1-92D6F1226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649" y="225633"/>
            <a:ext cx="7863022" cy="101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7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8D47B-5F53-4020-A44A-B9EA29E0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186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Παράδειγμα 2: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60F9B3-5095-4A5B-927B-982BE10D9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312"/>
            <a:ext cx="10515600" cy="5070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Η αρτηριακή πίεση 10 ασθενών πρίν (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X)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και μετά (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) τη χορήγηση φαρμάκου κατά της πίεσης είναι:</a:t>
            </a:r>
          </a:p>
          <a:p>
            <a:pPr marL="0" indent="0">
              <a:buNone/>
            </a:pPr>
            <a:endParaRPr lang="el-G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Να ελεγχθεί σε επίπεδο σημαντικότητας 5%, εαν το συγκεκριμένο φάρμακο είναι αποτελεσματικό κατά της πίεσης. Υποθέτουμε οτι οι τιμές ακολουθούν κανονική κατανομή.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D2490DFA-5D63-461B-AB02-225F4F8C5A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2316378"/>
          <a:ext cx="8362574" cy="111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34">
                  <a:extLst>
                    <a:ext uri="{9D8B030D-6E8A-4147-A177-3AD203B41FA5}">
                      <a16:colId xmlns:a16="http://schemas.microsoft.com/office/drawing/2014/main" xmlns="" val="975261057"/>
                    </a:ext>
                  </a:extLst>
                </a:gridCol>
                <a:gridCol w="760234">
                  <a:extLst>
                    <a:ext uri="{9D8B030D-6E8A-4147-A177-3AD203B41FA5}">
                      <a16:colId xmlns:a16="http://schemas.microsoft.com/office/drawing/2014/main" xmlns="" val="3556251896"/>
                    </a:ext>
                  </a:extLst>
                </a:gridCol>
                <a:gridCol w="760234">
                  <a:extLst>
                    <a:ext uri="{9D8B030D-6E8A-4147-A177-3AD203B41FA5}">
                      <a16:colId xmlns:a16="http://schemas.microsoft.com/office/drawing/2014/main" xmlns="" val="3253328210"/>
                    </a:ext>
                  </a:extLst>
                </a:gridCol>
                <a:gridCol w="760234">
                  <a:extLst>
                    <a:ext uri="{9D8B030D-6E8A-4147-A177-3AD203B41FA5}">
                      <a16:colId xmlns:a16="http://schemas.microsoft.com/office/drawing/2014/main" xmlns="" val="1557811648"/>
                    </a:ext>
                  </a:extLst>
                </a:gridCol>
                <a:gridCol w="760234">
                  <a:extLst>
                    <a:ext uri="{9D8B030D-6E8A-4147-A177-3AD203B41FA5}">
                      <a16:colId xmlns:a16="http://schemas.microsoft.com/office/drawing/2014/main" xmlns="" val="2471654462"/>
                    </a:ext>
                  </a:extLst>
                </a:gridCol>
                <a:gridCol w="760234">
                  <a:extLst>
                    <a:ext uri="{9D8B030D-6E8A-4147-A177-3AD203B41FA5}">
                      <a16:colId xmlns:a16="http://schemas.microsoft.com/office/drawing/2014/main" xmlns="" val="3138024072"/>
                    </a:ext>
                  </a:extLst>
                </a:gridCol>
                <a:gridCol w="760234">
                  <a:extLst>
                    <a:ext uri="{9D8B030D-6E8A-4147-A177-3AD203B41FA5}">
                      <a16:colId xmlns:a16="http://schemas.microsoft.com/office/drawing/2014/main" xmlns="" val="1302801786"/>
                    </a:ext>
                  </a:extLst>
                </a:gridCol>
                <a:gridCol w="760234">
                  <a:extLst>
                    <a:ext uri="{9D8B030D-6E8A-4147-A177-3AD203B41FA5}">
                      <a16:colId xmlns:a16="http://schemas.microsoft.com/office/drawing/2014/main" xmlns="" val="385230362"/>
                    </a:ext>
                  </a:extLst>
                </a:gridCol>
                <a:gridCol w="760234">
                  <a:extLst>
                    <a:ext uri="{9D8B030D-6E8A-4147-A177-3AD203B41FA5}">
                      <a16:colId xmlns:a16="http://schemas.microsoft.com/office/drawing/2014/main" xmlns="" val="559481017"/>
                    </a:ext>
                  </a:extLst>
                </a:gridCol>
                <a:gridCol w="760234">
                  <a:extLst>
                    <a:ext uri="{9D8B030D-6E8A-4147-A177-3AD203B41FA5}">
                      <a16:colId xmlns:a16="http://schemas.microsoft.com/office/drawing/2014/main" xmlns="" val="4074840828"/>
                    </a:ext>
                  </a:extLst>
                </a:gridCol>
                <a:gridCol w="760234">
                  <a:extLst>
                    <a:ext uri="{9D8B030D-6E8A-4147-A177-3AD203B41FA5}">
                      <a16:colId xmlns:a16="http://schemas.microsoft.com/office/drawing/2014/main" xmlns="" val="2598112695"/>
                    </a:ext>
                  </a:extLst>
                </a:gridCol>
              </a:tblGrid>
              <a:tr h="5563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6687924"/>
                  </a:ext>
                </a:extLst>
              </a:tr>
              <a:tr h="5563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79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34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20864-9006-4DFF-952D-5723488E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ΛΥΣΗ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5813F1C-C0E4-47DB-BFD0-51B024E62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14400"/>
                <a:ext cx="10515600" cy="5262563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Οι υποθέσεις του ελέγχου είναι:</a:t>
                </a:r>
              </a:p>
              <a:p>
                <a:endParaRPr lang="el-GR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Μηδενική υπόθεση:   </a:t>
                </a:r>
                <a:r>
                  <a:rPr lang="el-GR" sz="2400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Ηο: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l-G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l-GR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l-G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l-GR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(</m:t>
                    </m:r>
                    <m:sSub>
                      <m:sSubPr>
                        <m:ctrlPr>
                          <a:rPr lang="el-G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l-GR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l-GR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lang="el-GR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l-GR" sz="24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Εναλλακτική υπόθεση:  </a:t>
                </a:r>
                <a:r>
                  <a:rPr lang="el-GR" sz="2400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Η1: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l-GR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l-GR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r>
                      <a:rPr lang="el-GR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l-G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l-GR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(</m:t>
                    </m:r>
                    <m:sSub>
                      <m:sSubPr>
                        <m:ctrlPr>
                          <a:rPr lang="el-GR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l-GR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r>
                      <a:rPr lang="el-GR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lang="el-GR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l-GR" sz="24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l-GR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Ορίζουμε την μεταβλητή: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Στον παρακάτω πίνακα υπολογίζουμε τις διαφορές: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13F1C-C0E4-47DB-BFD0-51B024E62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14400"/>
                <a:ext cx="10515600" cy="5262563"/>
              </a:xfrm>
              <a:blipFill>
                <a:blip r:embed="rId2"/>
                <a:stretch>
                  <a:fillRect l="-928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99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xmlns="" id="{D273DA43-3A85-4BF1-90EF-FD9ACF95F5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3065928" y="1277470"/>
              <a:ext cx="6176683" cy="5112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751">
                      <a:extLst>
                        <a:ext uri="{9D8B030D-6E8A-4147-A177-3AD203B41FA5}">
                          <a16:colId xmlns:a16="http://schemas.microsoft.com/office/drawing/2014/main" xmlns="" val="3790024001"/>
                        </a:ext>
                      </a:extLst>
                    </a:gridCol>
                    <a:gridCol w="1046593">
                      <a:extLst>
                        <a:ext uri="{9D8B030D-6E8A-4147-A177-3AD203B41FA5}">
                          <a16:colId xmlns:a16="http://schemas.microsoft.com/office/drawing/2014/main" xmlns="" val="2398330047"/>
                        </a:ext>
                      </a:extLst>
                    </a:gridCol>
                    <a:gridCol w="2388376">
                      <a:extLst>
                        <a:ext uri="{9D8B030D-6E8A-4147-A177-3AD203B41FA5}">
                          <a16:colId xmlns:a16="http://schemas.microsoft.com/office/drawing/2014/main" xmlns="" val="3156111919"/>
                        </a:ext>
                      </a:extLst>
                    </a:gridCol>
                    <a:gridCol w="1475963">
                      <a:extLst>
                        <a:ext uri="{9D8B030D-6E8A-4147-A177-3AD203B41FA5}">
                          <a16:colId xmlns:a16="http://schemas.microsoft.com/office/drawing/2014/main" xmlns="" val="3025975934"/>
                        </a:ext>
                      </a:extLst>
                    </a:gridCol>
                  </a:tblGrid>
                  <a:tr h="5520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l-GR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44283209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77723263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52096688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29316838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09467557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-2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79592880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33365156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77200231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40841919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67576909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9009400"/>
                      </a:ext>
                    </a:extLst>
                  </a:tr>
                  <a:tr h="42942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/>
                            <a:t>Σ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2000" dirty="0"/>
                            <a:t>=</a:t>
                          </a:r>
                          <a:r>
                            <a:rPr lang="en-US" sz="2000" dirty="0"/>
                            <a:t>17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/>
                            <a:t>Σ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l-GR" sz="2000" dirty="0"/>
                            <a:t>=</a:t>
                          </a:r>
                          <a:r>
                            <a:rPr lang="en-US" sz="2000" dirty="0"/>
                            <a:t>79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20121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273DA43-3A85-4BF1-90EF-FD9ACF95F5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8442886"/>
                  </p:ext>
                </p:extLst>
              </p:nvPr>
            </p:nvGraphicFramePr>
            <p:xfrm>
              <a:off x="3065928" y="1277470"/>
              <a:ext cx="6176683" cy="5112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751">
                      <a:extLst>
                        <a:ext uri="{9D8B030D-6E8A-4147-A177-3AD203B41FA5}">
                          <a16:colId xmlns:a16="http://schemas.microsoft.com/office/drawing/2014/main" val="3790024001"/>
                        </a:ext>
                      </a:extLst>
                    </a:gridCol>
                    <a:gridCol w="1046593">
                      <a:extLst>
                        <a:ext uri="{9D8B030D-6E8A-4147-A177-3AD203B41FA5}">
                          <a16:colId xmlns:a16="http://schemas.microsoft.com/office/drawing/2014/main" val="2398330047"/>
                        </a:ext>
                      </a:extLst>
                    </a:gridCol>
                    <a:gridCol w="2388376">
                      <a:extLst>
                        <a:ext uri="{9D8B030D-6E8A-4147-A177-3AD203B41FA5}">
                          <a16:colId xmlns:a16="http://schemas.microsoft.com/office/drawing/2014/main" val="3156111919"/>
                        </a:ext>
                      </a:extLst>
                    </a:gridCol>
                    <a:gridCol w="1475963">
                      <a:extLst>
                        <a:ext uri="{9D8B030D-6E8A-4147-A177-3AD203B41FA5}">
                          <a16:colId xmlns:a16="http://schemas.microsoft.com/office/drawing/2014/main" val="3025975934"/>
                        </a:ext>
                      </a:extLst>
                    </a:gridCol>
                  </a:tblGrid>
                  <a:tr h="5520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1" t="-1099" r="-389904" b="-840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1512" t="-1099" r="-371512" b="-840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194" t="-1099" r="-63010" b="-840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107" t="-1099" r="-1646" b="-8406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4283209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7723263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2096688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9316838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467557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-2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9592880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3365156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7200231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0841919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7576909"/>
                      </a:ext>
                    </a:extLst>
                  </a:tr>
                  <a:tr h="413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09400"/>
                      </a:ext>
                    </a:extLst>
                  </a:tr>
                  <a:tr h="42942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194" t="-1084507" r="-63010" b="-22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107" t="-1084507" r="-1646" b="-225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01215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325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2CAEA59-0231-4062-BED7-9134A2C30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8224"/>
                <a:ext cx="10515600" cy="5598739"/>
              </a:xfrm>
            </p:spPr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Θα χρειαστεί να υπολογίσουμε την μέση τιμή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και την διασπορά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l-GR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l-GR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l-GR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=1,7</m:t>
                    </m:r>
                  </m:oMath>
                </a14:m>
                <a:endParaRPr lang="el-GR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l-G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l-G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supHide m:val="on"/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l-GR" sz="24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Calibri" panose="020F0502020204030204" pitchFamily="34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sz="2400" i="1"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l-G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l-GR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17</m:t>
                                </m:r>
                              </m:e>
                              <m:sup>
                                <m:r>
                                  <a:rPr lang="el-G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l-G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el-GR" altLang="en-US" sz="2400" dirty="0">
                    <a:ea typeface="ＭＳ Ｐゴシック" panose="020B0600070205080204" pitchFamily="34" charset="-128"/>
                  </a:rPr>
                  <a:t>=5,57</a:t>
                </a:r>
              </a:p>
              <a:p>
                <a:pPr marL="0" indent="0">
                  <a:buNone/>
                </a:pPr>
                <a:endParaRPr lang="el-GR" sz="2400" dirty="0">
                  <a:latin typeface="Cambria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Cambria" panose="02040503050406030204" pitchFamily="18" charset="0"/>
                    <a:ea typeface="ＭＳ Ｐゴシック" panose="020B0600070205080204" pitchFamily="34" charset="-128"/>
                  </a:rPr>
                  <a:t>Άρα η τυπική απόκλιση είναι: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radPr>
                      <m:deg/>
                      <m:e>
                        <m:r>
                          <a:rPr lang="el-GR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5,57</m:t>
                        </m:r>
                      </m:e>
                    </m:rad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l-GR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2,36</m:t>
                    </m:r>
                  </m:oMath>
                </a14:m>
                <a:endParaRPr lang="el-GR" sz="2400" dirty="0">
                  <a:latin typeface="Cambria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marL="0" indent="0">
                  <a:buNone/>
                </a:pP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CAEA59-0231-4062-BED7-9134A2C30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8224"/>
                <a:ext cx="10515600" cy="5598739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937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51CB15E-255A-4FB3-A5C3-B65643E065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3930"/>
                <a:ext cx="10515600" cy="537013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alt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To </a:t>
                </a:r>
                <a:r>
                  <a:rPr lang="el-GR" alt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στατιστικό κριτήριο είναι:</a:t>
                </a:r>
                <a:r>
                  <a:rPr lang="en-US" alt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acc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𝑧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𝑧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radPr>
                      <m:deg/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rad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sz="240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l-GR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1,7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2,</m:t>
                        </m:r>
                        <m:r>
                          <a:rPr lang="el-GR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36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radPr>
                      <m:deg/>
                      <m:e>
                        <m:r>
                          <a:rPr lang="el-GR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e>
                    </m:rad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l-GR" altLang="en-US" sz="2400" b="0" i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2,278</m:t>
                    </m:r>
                  </m:oMath>
                </a14:m>
                <a:endParaRPr lang="el-GR" alt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l-GR" alt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 </a:t>
                </a:r>
                <a:r>
                  <a:rPr lang="el-GR" alt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κρίσιμη τιμή (όπως φαίνεται από τον πίνκα της επόμενης σελίδας)</a:t>
                </a:r>
              </a:p>
              <a:p>
                <a:pPr marL="0" indent="0" algn="just">
                  <a:buNone/>
                </a:pPr>
                <a:r>
                  <a:rPr lang="el-GR" alt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είναι 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−1;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9;0,05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1,833</a:t>
                </a:r>
              </a:p>
              <a:p>
                <a:pPr marL="0" indent="0" algn="just">
                  <a:buNone/>
                </a:pPr>
                <a:endParaRPr lang="el-GR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Η κρίσιμη  περιοχή είναι: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̄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l-GR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Είναι 2,278&gt;1,833 δηλαδή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̄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οπότε είμαστε στην κρίσιμη περιοχή κι επομένως </a:t>
                </a:r>
                <a:r>
                  <a:rPr lang="el-GR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απορρίπτουμε την Ηο.</a:t>
                </a:r>
              </a:p>
              <a:p>
                <a:pPr marL="0" indent="0" algn="just">
                  <a:buNone/>
                </a:pPr>
                <a:endParaRPr lang="el-GR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Δηλαδή η δράση του φαρμάκου είναι αποτελεσματική κατά της πίεσης.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B15E-255A-4FB3-A5C3-B65643E06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3930"/>
                <a:ext cx="10515600" cy="5370139"/>
              </a:xfrm>
              <a:blipFill>
                <a:blip r:embed="rId2"/>
                <a:stretch>
                  <a:fillRect l="-928" t="-1249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12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xmlns="" id="{333472FA-D1EC-4FD7-8479-CD7B5D4F9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44" y="-117724"/>
            <a:ext cx="6129867" cy="79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7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27702-5B83-4105-99AC-0D88E109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8964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ΛΥΣΗ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8834E6A-E0FA-4E5C-80E9-6A39198986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4090"/>
                <a:ext cx="10515600" cy="5352873"/>
              </a:xfrm>
            </p:spPr>
            <p:txBody>
              <a:bodyPr>
                <a:normAutofit/>
              </a:bodyPr>
              <a:lstStyle/>
              <a:p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Υποθέσεις:</a:t>
                </a:r>
              </a:p>
              <a:p>
                <a:pPr marL="0" indent="0">
                  <a:buNone/>
                </a:pP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Ηο:  μ1=μ2</a:t>
                </a:r>
              </a:p>
              <a:p>
                <a:pPr marL="0" indent="0">
                  <a:buNone/>
                </a:pPr>
                <a:r>
                  <a:rPr lang="el-GR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Η1:  μ1</a:t>
                </a:r>
                <a14:m>
                  <m:oMath xmlns:m="http://schemas.openxmlformats.org/officeDocument/2006/math">
                    <m: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l-GR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834E6A-E0FA-4E5C-80E9-6A39198986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4090"/>
                <a:ext cx="10515600" cy="5352873"/>
              </a:xfrm>
              <a:blipFill>
                <a:blip r:embed="rId2"/>
                <a:stretch>
                  <a:fillRect l="-406" t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xmlns="" id="{6BB42FC7-CB7C-4ADA-BD45-8C1331D60DD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38200" y="2325510"/>
              <a:ext cx="3214511" cy="37377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xmlns="" val="244302047"/>
                        </a:ext>
                      </a:extLst>
                    </a:gridCol>
                    <a:gridCol w="1919111">
                      <a:extLst>
                        <a:ext uri="{9D8B030D-6E8A-4147-A177-3AD203B41FA5}">
                          <a16:colId xmlns:a16="http://schemas.microsoft.com/office/drawing/2014/main" xmlns="" val="41742068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155173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04215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1040</a:t>
                          </a:r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4597641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9216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12822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11236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833028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12100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89790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14400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29105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12544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781725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8100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1394585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Σ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dirty="0"/>
                            <a:t>=836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Σ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l-GR" dirty="0"/>
                            <a:t>=88000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669525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6BB42FC7-CB7C-4ADA-BD45-8C1331D60D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484478"/>
                  </p:ext>
                </p:extLst>
              </p:nvPr>
            </p:nvGraphicFramePr>
            <p:xfrm>
              <a:off x="838200" y="2325510"/>
              <a:ext cx="3214511" cy="37377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44302047"/>
                        </a:ext>
                      </a:extLst>
                    </a:gridCol>
                    <a:gridCol w="1919111">
                      <a:extLst>
                        <a:ext uri="{9D8B030D-6E8A-4147-A177-3AD203B41FA5}">
                          <a16:colId xmlns:a16="http://schemas.microsoft.com/office/drawing/2014/main" val="4174206815"/>
                        </a:ext>
                      </a:extLst>
                    </a:gridCol>
                  </a:tblGrid>
                  <a:tr h="3855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9" t="-1587" r="-149765" b="-898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7937" t="-1587" r="-1270" b="-8984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55173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4215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1040</a:t>
                          </a:r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97641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9216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822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11236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3028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12100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9790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14400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9105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12544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1725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8100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9458586"/>
                      </a:ext>
                    </a:extLst>
                  </a:tr>
                  <a:tr h="3855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9" t="-876190" r="-149765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7937" t="-876190" r="-1270" b="-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69525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xmlns="" id="{CFE2F7E5-6351-4D4A-827B-B0B3370A221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42755" y="2042794"/>
              <a:ext cx="3206045" cy="44794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7923">
                      <a:extLst>
                        <a:ext uri="{9D8B030D-6E8A-4147-A177-3AD203B41FA5}">
                          <a16:colId xmlns:a16="http://schemas.microsoft.com/office/drawing/2014/main" xmlns="" val="4273564178"/>
                        </a:ext>
                      </a:extLst>
                    </a:gridCol>
                    <a:gridCol w="1768122">
                      <a:extLst>
                        <a:ext uri="{9D8B030D-6E8A-4147-A177-3AD203B41FA5}">
                          <a16:colId xmlns:a16="http://schemas.microsoft.com/office/drawing/2014/main" xmlns="" val="19017441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02632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10816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568720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7744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732575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78810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9604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263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10404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092081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8464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990679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9216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488626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78401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9216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14905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9409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16531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Σ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dirty="0"/>
                            <a:t>=973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Σ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l-GR" dirty="0"/>
                            <a:t>=94873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730804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CFE2F7E5-6351-4D4A-827B-B0B3370A22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083146"/>
                  </p:ext>
                </p:extLst>
              </p:nvPr>
            </p:nvGraphicFramePr>
            <p:xfrm>
              <a:off x="6242755" y="2042794"/>
              <a:ext cx="3206045" cy="44794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7923">
                      <a:extLst>
                        <a:ext uri="{9D8B030D-6E8A-4147-A177-3AD203B41FA5}">
                          <a16:colId xmlns:a16="http://schemas.microsoft.com/office/drawing/2014/main" val="4273564178"/>
                        </a:ext>
                      </a:extLst>
                    </a:gridCol>
                    <a:gridCol w="1768122">
                      <a:extLst>
                        <a:ext uri="{9D8B030D-6E8A-4147-A177-3AD203B41FA5}">
                          <a16:colId xmlns:a16="http://schemas.microsoft.com/office/drawing/2014/main" val="1901744131"/>
                        </a:ext>
                      </a:extLst>
                    </a:gridCol>
                  </a:tblGrid>
                  <a:tr h="3855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4" t="-1587" r="-125000" b="-1092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1724" t="-1587" r="-1724" b="-1092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2632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10816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8720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7744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2575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810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9604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63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10404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2081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8464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679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9216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86262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8401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9216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905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9409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6531701"/>
                      </a:ext>
                    </a:extLst>
                  </a:tr>
                  <a:tr h="3855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4" t="-1068254" r="-125000" b="-25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1724" t="-1068254" r="-1724" b="-253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08041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376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1F233FA-877D-4091-B554-EF68F2904B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395111"/>
                <a:ext cx="10676467" cy="60282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Υπολογισμός μέσων τιμών:</a:t>
                </a:r>
              </a:p>
              <a:p>
                <a:pPr marL="0" indent="0">
                  <a:buNone/>
                </a:pPr>
                <a:endParaRPr lang="el-GR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836</m:t>
                        </m:r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=104,5 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latin typeface="Cambria Math" panose="02040503050406030204" pitchFamily="18" charset="0"/>
                      </a:rPr>
                      <m:t>              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973</m:t>
                        </m:r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=97,3</m:t>
                    </m:r>
                  </m:oMath>
                </a14:m>
                <a:endParaRPr lang="el-GR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Υπολογισμός διασπορών:</a:t>
                </a:r>
              </a:p>
              <a:p>
                <a:pPr marL="0" indent="0">
                  <a:buNone/>
                </a:pPr>
                <a:endParaRPr lang="el-GR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l-G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r>
                                    <a:rPr lang="en-US" sz="2000" i="1" baseline="30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88000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836</m:t>
                              </m:r>
                              <m:r>
                                <a:rPr lang="en-US" sz="2000" i="1" baseline="30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l-GR" sz="2000" b="0" i="1" baseline="3000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91,143</m:t>
                      </m:r>
                    </m:oMath>
                  </m:oMathPara>
                </a14:m>
                <a:endParaRPr lang="el-GR" sz="2000" b="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l-GR" sz="20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  <m:r>
                                  <a:rPr lang="en-US" sz="2000" i="1" baseline="30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94873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973</m:t>
                            </m:r>
                            <m:r>
                              <a:rPr lang="en-US" sz="2000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 baseline="300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l-GR" sz="2000" b="0" i="1" baseline="3000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22,236  </a:t>
                </a:r>
              </a:p>
              <a:p>
                <a:pPr marL="0" indent="0">
                  <a:buNone/>
                </a:pPr>
                <a:r>
                  <a:rPr lang="el-GR" sz="2000" dirty="0">
                    <a:latin typeface="Cambria Math" panose="02040503050406030204" pitchFamily="18" charset="0"/>
                  </a:rPr>
                  <a:t>Οπότε η συνολική διασπορά </a:t>
                </a:r>
                <a:r>
                  <a:rPr lang="en-US" sz="2000" dirty="0">
                    <a:latin typeface="Cambria Math" panose="02040503050406030204" pitchFamily="18" charset="0"/>
                  </a:rPr>
                  <a:t>s</a:t>
                </a:r>
                <a:r>
                  <a:rPr lang="en-US" sz="2000" baseline="30000" dirty="0">
                    <a:latin typeface="Cambria Math" panose="02040503050406030204" pitchFamily="18" charset="0"/>
                  </a:rPr>
                  <a:t>2</a:t>
                </a:r>
                <a:r>
                  <a:rPr lang="el-GR" sz="2000" dirty="0">
                    <a:latin typeface="Cambria Math" panose="02040503050406030204" pitchFamily="18" charset="0"/>
                  </a:rPr>
                  <a:t> είναι:</a:t>
                </a:r>
              </a:p>
              <a:p>
                <a:pPr marL="0" indent="0">
                  <a:buNone/>
                </a:pPr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91,143</m:t>
                              </m:r>
                            </m:e>
                            <m:sup/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22,236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52,38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233FA-877D-4091-B554-EF68F2904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395111"/>
                <a:ext cx="10676467" cy="6028267"/>
              </a:xfrm>
              <a:blipFill>
                <a:blip r:embed="rId2"/>
                <a:stretch>
                  <a:fillRect l="-57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39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234CC83-60EC-4C65-98FA-581F02D25E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406400"/>
                <a:ext cx="10676467" cy="5770563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Η τιμή του στατιστικού κριτηρίου είναι:</a:t>
                </a:r>
                <a:endParaRPr lang="en-US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104,5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97,3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52,38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l-G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2,1</a:t>
                </a:r>
              </a:p>
              <a:p>
                <a:endParaRPr lang="el-GR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Από τον πίνακα βρίσκουμε ότι η κρίσιμη τιμή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;0,05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1,746</a:t>
                </a:r>
              </a:p>
              <a:p>
                <a:endParaRPr lang="el-GR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Είναι 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&gt;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οπότε είμαστε στην κρίσιμη περιοχή κι επομένως </a:t>
                </a:r>
                <a:r>
                  <a:rPr lang="el-GR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απορρίπτουμε την Ηο</a:t>
                </a:r>
              </a:p>
              <a:p>
                <a:endParaRPr lang="el-GR" sz="2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Αρα υπάρχει διαφορά στην αρτηριακή πιεση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34CC83-60EC-4C65-98FA-581F02D25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406400"/>
                <a:ext cx="10676467" cy="5770563"/>
              </a:xfrm>
              <a:blipFill>
                <a:blip r:embed="rId2"/>
                <a:stretch>
                  <a:fillRect l="-856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26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96FAD-E479-441A-A8DA-A770061A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Παράδειγμα 1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(Paired)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A092DA-B27F-40E3-ADBA-3A6D5C5E3176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Σε ένα θερμοκήπιο μετρήθηκε η παραγωγή ανθέων σε 8 φυτά έπειτα από προσθήκη των λιπασμάτων Α και Β. </a:t>
            </a: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	9	8	9	7	10	11	8	7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	8	10	8	7	12	10	9	8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</a:rPr>
              <a:t>Υπάρχει διαφορά στην παραγωγή ανθέων ανάλογα με τον τύπο λιπάσματος; (α=0,05)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9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C7033-1205-4DA2-83D4-D3EEFEC7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ΛΥΣΗ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BF681DC-2A39-4B5E-A451-10AC83F96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Οι υποθέσεις του ελέγχου είναι:</a:t>
                </a:r>
              </a:p>
              <a:p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Μηδενική υπόθεση:   </a:t>
                </a:r>
                <a:r>
                  <a:rPr lang="el-GR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Ηο: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l-GR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l-GR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(</m:t>
                    </m:r>
                    <m:sSub>
                      <m:sSubPr>
                        <m:ctrlP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l-GR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l-GR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lang="el-GR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l-GR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Εναλλακτική υπόθεση:  </a:t>
                </a:r>
                <a:r>
                  <a:rPr lang="el-GR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Η1: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l-GR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l-GR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l-GR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(</m:t>
                    </m:r>
                    <m:sSub>
                      <m:sSubPr>
                        <m:ctrlP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l-GR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≠</m:t>
                    </m:r>
                    <m:r>
                      <a:rPr lang="el-GR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lang="el-GR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l-GR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Ορίζουμε την μεταβλητή: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Στον παρακάτω πίνακα υπολογίζουμε τις διαφορές: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F681DC-2A39-4B5E-A451-10AC83F96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7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xmlns="" id="{A7C64799-BB34-4579-B0C0-01C555C5DE6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2312894" y="1825625"/>
              <a:ext cx="6333565" cy="3868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4024">
                      <a:extLst>
                        <a:ext uri="{9D8B030D-6E8A-4147-A177-3AD203B41FA5}">
                          <a16:colId xmlns:a16="http://schemas.microsoft.com/office/drawing/2014/main" xmlns="" val="657848726"/>
                        </a:ext>
                      </a:extLst>
                    </a:gridCol>
                    <a:gridCol w="1385047">
                      <a:extLst>
                        <a:ext uri="{9D8B030D-6E8A-4147-A177-3AD203B41FA5}">
                          <a16:colId xmlns:a16="http://schemas.microsoft.com/office/drawing/2014/main" xmlns="" val="1896635286"/>
                        </a:ext>
                      </a:extLst>
                    </a:gridCol>
                    <a:gridCol w="2111188">
                      <a:extLst>
                        <a:ext uri="{9D8B030D-6E8A-4147-A177-3AD203B41FA5}">
                          <a16:colId xmlns:a16="http://schemas.microsoft.com/office/drawing/2014/main" xmlns="" val="4243525579"/>
                        </a:ext>
                      </a:extLst>
                    </a:gridCol>
                    <a:gridCol w="1573306">
                      <a:extLst>
                        <a:ext uri="{9D8B030D-6E8A-4147-A177-3AD203B41FA5}">
                          <a16:colId xmlns:a16="http://schemas.microsoft.com/office/drawing/2014/main" xmlns="" val="815689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l-GR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+mn-cs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49084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318427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-2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23523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57274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7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7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5880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-2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94398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20555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-1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3304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7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-1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40044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/>
                            <a:t>Σ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2000" dirty="0"/>
                            <a:t>=-3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/>
                            <a:t>Σ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l-GR" sz="2000" dirty="0"/>
                            <a:t>=13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299841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7C64799-BB34-4579-B0C0-01C555C5DE6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9521206"/>
                  </p:ext>
                </p:extLst>
              </p:nvPr>
            </p:nvGraphicFramePr>
            <p:xfrm>
              <a:off x="2312894" y="1825625"/>
              <a:ext cx="6333565" cy="3868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4024">
                      <a:extLst>
                        <a:ext uri="{9D8B030D-6E8A-4147-A177-3AD203B41FA5}">
                          <a16:colId xmlns:a16="http://schemas.microsoft.com/office/drawing/2014/main" val="657848726"/>
                        </a:ext>
                      </a:extLst>
                    </a:gridCol>
                    <a:gridCol w="1385047">
                      <a:extLst>
                        <a:ext uri="{9D8B030D-6E8A-4147-A177-3AD203B41FA5}">
                          <a16:colId xmlns:a16="http://schemas.microsoft.com/office/drawing/2014/main" val="1896635286"/>
                        </a:ext>
                      </a:extLst>
                    </a:gridCol>
                    <a:gridCol w="2111188">
                      <a:extLst>
                        <a:ext uri="{9D8B030D-6E8A-4147-A177-3AD203B41FA5}">
                          <a16:colId xmlns:a16="http://schemas.microsoft.com/office/drawing/2014/main" val="4243525579"/>
                        </a:ext>
                      </a:extLst>
                    </a:gridCol>
                    <a:gridCol w="1573306">
                      <a:extLst>
                        <a:ext uri="{9D8B030D-6E8A-4147-A177-3AD203B41FA5}">
                          <a16:colId xmlns:a16="http://schemas.microsoft.com/office/drawing/2014/main" val="815689460"/>
                        </a:ext>
                      </a:extLst>
                    </a:gridCol>
                  </a:tblGrid>
                  <a:tr h="483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1" t="-1250" r="-401923" b="-7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2070" t="-1250" r="-268282" b="-7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5648" t="-1250" r="-75504" b="-7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488" t="-1250" r="-1550" b="-71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9084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8427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-2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3523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7274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7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7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8801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-2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94398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0555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9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-1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304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7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8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-1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0044863"/>
                      </a:ext>
                    </a:extLst>
                  </a:tr>
                  <a:tr h="41827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5648" t="-823188" r="-75504" b="-24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488" t="-823188" r="-1550" b="-24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99841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65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5A9B6BF-0D2C-4B32-9AF3-550966A5E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8565"/>
                <a:ext cx="10515600" cy="55583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Θα χρειαστεί να υπολογίσουμε την μέση τιμή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και την διασπορά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l-GR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−0,375</m:t>
                    </m:r>
                  </m:oMath>
                </a14:m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l-G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l-GR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l-GR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Calibri" panose="020F0502020204030204" pitchFamily="34" charset="0"/>
                                              </a:rPr>
                                              <m:t>𝑛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Calibri" panose="020F0502020204030204" pitchFamily="34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l-GR" i="1"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el-G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13</m:t>
                        </m:r>
                        <m:r>
                          <a:rPr lang="el-G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(−3)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l-G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l-GR" altLang="en-US" dirty="0">
                    <a:ea typeface="ＭＳ Ｐゴシック" panose="020B0600070205080204" pitchFamily="34" charset="-128"/>
                  </a:rPr>
                  <a:t>=1,696</a:t>
                </a:r>
              </a:p>
              <a:p>
                <a:pPr marL="0" indent="0">
                  <a:buNone/>
                </a:pPr>
                <a:endParaRPr lang="el-GR" dirty="0">
                  <a:latin typeface="Cambria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marL="0" indent="0">
                  <a:buNone/>
                </a:pPr>
                <a:r>
                  <a:rPr lang="el-GR" dirty="0">
                    <a:latin typeface="Cambria" panose="02040503050406030204" pitchFamily="18" charset="0"/>
                    <a:ea typeface="ＭＳ Ｐゴシック" panose="020B0600070205080204" pitchFamily="34" charset="-128"/>
                  </a:rPr>
                  <a:t>Άρα η τυπική απόκλιση είναι: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𝑠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𝑧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radPr>
                      <m:deg/>
                      <m:e>
                        <m:r>
                          <a:rPr lang="el-GR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1,696</m:t>
                        </m:r>
                      </m:e>
                    </m:rad>
                    <m:r>
                      <a:rPr lang="en-US" altLang="en-US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l-GR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1,302</m:t>
                    </m:r>
                  </m:oMath>
                </a14:m>
                <a:endParaRPr lang="el-GR" dirty="0">
                  <a:latin typeface="Cambria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5A9B6BF-0D2C-4B32-9AF3-550966A5E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8565"/>
                <a:ext cx="10515600" cy="5558398"/>
              </a:xfrm>
              <a:blipFill rotWithShape="0">
                <a:blip r:embed="rId2"/>
                <a:stretch>
                  <a:fillRect l="-1217" t="-18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03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8942257-B180-496E-84CF-E890B1E38E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58906"/>
                <a:ext cx="10515600" cy="551805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alt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To </a:t>
                </a:r>
                <a:r>
                  <a:rPr lang="el-GR" alt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στατιστικό κριτήριο είναι:</a:t>
                </a:r>
                <a:r>
                  <a:rPr lang="en-US" alt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𝑧</m:t>
                                </m:r>
                              </m:e>
                            </m:acc>
                          </m:num>
                          <m:den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−</m:t>
                            </m:r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0,375</m:t>
                            </m:r>
                          </m:num>
                          <m:den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1,302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l-GR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8</m:t>
                            </m:r>
                          </m:e>
                        </m:rad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l-GR" altLang="en-US" b="0" i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0,815</m:t>
                    </m:r>
                  </m:oMath>
                </a14:m>
                <a:endParaRPr lang="el-GR" alt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l-GR" alt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H </a:t>
                </a:r>
                <a:r>
                  <a:rPr lang="el-GR" alt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κρίσιμη τιμή (όπως φαίνεται από τον πίνακα της επόμενης σελίδας)</a:t>
                </a:r>
              </a:p>
              <a:p>
                <a:pPr marL="0" indent="0" algn="just">
                  <a:buNone/>
                </a:pPr>
                <a:r>
                  <a:rPr lang="el-GR" alt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είναι 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−1;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;0,0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2,365</a:t>
                </a:r>
              </a:p>
              <a:p>
                <a:pPr marL="0" indent="0" algn="just">
                  <a:buNone/>
                </a:pP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Η κρίσιμη  περιοχή είναι: </a:t>
                </a:r>
                <a:r>
                  <a:rPr lang="en-US" dirty="0"/>
                  <a:t>R=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i="1"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i="1"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en-US" i="1"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𝑛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Είναι 0,815&lt;2,365 δηλαδή </a:t>
                </a:r>
                <a:r>
                  <a:rPr lang="el-GR" alt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alt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𝑧</m:t>
                                </m:r>
                              </m:e>
                            </m:acc>
                          </m:num>
                          <m:den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&lt;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;0,0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  Άρα δεν είμαστε στη κρίσιμη περιοχή , οπότε </a:t>
                </a:r>
                <a:r>
                  <a:rPr lang="el-GR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ΔΕΝ απορρίπτουμε την Ηο. </a:t>
                </a:r>
              </a:p>
              <a:p>
                <a:pPr marL="0" indent="0" algn="just">
                  <a:buNone/>
                </a:pPr>
                <a:endParaRPr lang="el-G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dirty="0">
                    <a:latin typeface="Cambria" panose="02040503050406030204" pitchFamily="18" charset="0"/>
                    <a:ea typeface="Cambria" panose="02040503050406030204" pitchFamily="18" charset="0"/>
                  </a:rPr>
                  <a:t>Επομένως, δεν πάρχει διαφορά στην παραγωγή ανθέων ανάλογα με τον τύπο λιπάσματος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42257-B180-496E-84CF-E890B1E38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58906"/>
                <a:ext cx="10515600" cy="5518057"/>
              </a:xfrm>
              <a:blipFill>
                <a:blip r:embed="rId2"/>
                <a:stretch>
                  <a:fillRect l="-1043" t="-1105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43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359</Words>
  <Application>Microsoft Office PowerPoint</Application>
  <PresentationFormat>Ευρεία οθόνη</PresentationFormat>
  <Paragraphs>262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16</vt:i4>
      </vt:variant>
      <vt:variant>
        <vt:lpstr>Τίτλοι διαφανειών</vt:lpstr>
      </vt:variant>
      <vt:variant>
        <vt:i4>16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Cambria</vt:lpstr>
      <vt:lpstr>Cambria Math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Παρουσίαση του PowerPoint</vt:lpstr>
      <vt:lpstr>ΛΥΣΗ</vt:lpstr>
      <vt:lpstr>Παρουσίαση του PowerPoint</vt:lpstr>
      <vt:lpstr>Παρουσίαση του PowerPoint</vt:lpstr>
      <vt:lpstr>Παράδειγμα 1:  (Paired)</vt:lpstr>
      <vt:lpstr>ΛΥΣΗ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Παράδειγμα 2:</vt:lpstr>
      <vt:lpstr>ΛΥΣΗ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Λογαριασμός Microsoft</dc:creator>
  <cp:lastModifiedBy>Λογαριασμός Microsoft</cp:lastModifiedBy>
  <cp:revision>2</cp:revision>
  <dcterms:created xsi:type="dcterms:W3CDTF">2025-05-28T16:41:18Z</dcterms:created>
  <dcterms:modified xsi:type="dcterms:W3CDTF">2025-05-28T16:44:53Z</dcterms:modified>
</cp:coreProperties>
</file>