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6" r:id="rId2"/>
    <p:sldId id="256" r:id="rId3"/>
    <p:sldId id="257" r:id="rId4"/>
    <p:sldId id="258" r:id="rId5"/>
    <p:sldId id="287" r:id="rId6"/>
    <p:sldId id="259" r:id="rId7"/>
    <p:sldId id="292" r:id="rId8"/>
    <p:sldId id="260" r:id="rId9"/>
    <p:sldId id="288" r:id="rId10"/>
    <p:sldId id="261" r:id="rId11"/>
    <p:sldId id="289" r:id="rId12"/>
    <p:sldId id="271" r:id="rId13"/>
    <p:sldId id="272" r:id="rId14"/>
    <p:sldId id="294" r:id="rId15"/>
    <p:sldId id="295" r:id="rId16"/>
    <p:sldId id="274" r:id="rId17"/>
    <p:sldId id="291" r:id="rId18"/>
    <p:sldId id="276" r:id="rId19"/>
    <p:sldId id="278" r:id="rId20"/>
    <p:sldId id="293" r:id="rId21"/>
    <p:sldId id="279" r:id="rId22"/>
  </p:sldIdLst>
  <p:sldSz cx="9144000" cy="5143500" type="screen16x9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720" y="-102"/>
      </p:cViewPr>
      <p:guideLst>
        <p:guide orient="horz" pos="1385"/>
        <p:guide pos="26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376" y="1594485"/>
            <a:ext cx="777893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 u="heavy">
                <a:solidFill>
                  <a:srgbClr val="365F91"/>
                </a:solidFill>
                <a:latin typeface="Sylfaen"/>
                <a:cs typeface="Sylfae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2752" y="2880360"/>
            <a:ext cx="6406180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365F9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4906" y="514473"/>
            <a:ext cx="5136777" cy="307777"/>
          </a:xfrm>
        </p:spPr>
        <p:txBody>
          <a:bodyPr lIns="0" tIns="0" rIns="0" bIns="0"/>
          <a:lstStyle>
            <a:lvl1pPr>
              <a:defRPr sz="2000" b="0" i="0" u="heavy">
                <a:solidFill>
                  <a:srgbClr val="365F91"/>
                </a:solidFill>
                <a:latin typeface="Sylfaen"/>
                <a:cs typeface="Sylfae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05841" y="2058439"/>
            <a:ext cx="6742740" cy="200055"/>
          </a:xfrm>
        </p:spPr>
        <p:txBody>
          <a:bodyPr lIns="0" tIns="0" rIns="0" bIns="0"/>
          <a:lstStyle>
            <a:lvl1pPr>
              <a:defRPr sz="1300" b="1" i="0">
                <a:solidFill>
                  <a:srgbClr val="365F9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4906" y="514473"/>
            <a:ext cx="5136777" cy="307777"/>
          </a:xfrm>
        </p:spPr>
        <p:txBody>
          <a:bodyPr lIns="0" tIns="0" rIns="0" bIns="0"/>
          <a:lstStyle>
            <a:lvl1pPr>
              <a:defRPr sz="2000" b="0" i="0" u="heavy">
                <a:solidFill>
                  <a:srgbClr val="365F91"/>
                </a:solidFill>
                <a:latin typeface="Sylfaen"/>
                <a:cs typeface="Sylfae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584" y="1183005"/>
            <a:ext cx="398098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3117" y="1183005"/>
            <a:ext cx="398098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4906" y="514473"/>
            <a:ext cx="5136777" cy="307777"/>
          </a:xfrm>
        </p:spPr>
        <p:txBody>
          <a:bodyPr lIns="0" tIns="0" rIns="0" bIns="0"/>
          <a:lstStyle>
            <a:lvl1pPr>
              <a:defRPr sz="2000" b="0" i="0" u="heavy">
                <a:solidFill>
                  <a:srgbClr val="365F91"/>
                </a:solidFill>
                <a:latin typeface="Sylfaen"/>
                <a:cs typeface="Sylfae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4906" y="514473"/>
            <a:ext cx="5136777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 u="heavy">
                <a:solidFill>
                  <a:srgbClr val="365F91"/>
                </a:solidFill>
                <a:latin typeface="Sylfaen"/>
                <a:cs typeface="Sylfae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05841" y="2058439"/>
            <a:ext cx="674274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365F9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1574" y="4783455"/>
            <a:ext cx="29285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585" y="4783455"/>
            <a:ext cx="21048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9213" y="4783455"/>
            <a:ext cx="21048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57896">
        <a:defRPr>
          <a:latin typeface="+mn-lt"/>
          <a:ea typeface="+mn-ea"/>
          <a:cs typeface="+mn-cs"/>
        </a:defRPr>
      </a:lvl2pPr>
      <a:lvl3pPr marL="715792">
        <a:defRPr>
          <a:latin typeface="+mn-lt"/>
          <a:ea typeface="+mn-ea"/>
          <a:cs typeface="+mn-cs"/>
        </a:defRPr>
      </a:lvl3pPr>
      <a:lvl4pPr marL="1073688">
        <a:defRPr>
          <a:latin typeface="+mn-lt"/>
          <a:ea typeface="+mn-ea"/>
          <a:cs typeface="+mn-cs"/>
        </a:defRPr>
      </a:lvl4pPr>
      <a:lvl5pPr marL="1431585">
        <a:defRPr>
          <a:latin typeface="+mn-lt"/>
          <a:ea typeface="+mn-ea"/>
          <a:cs typeface="+mn-cs"/>
        </a:defRPr>
      </a:lvl5pPr>
      <a:lvl6pPr marL="1789481">
        <a:defRPr>
          <a:latin typeface="+mn-lt"/>
          <a:ea typeface="+mn-ea"/>
          <a:cs typeface="+mn-cs"/>
        </a:defRPr>
      </a:lvl6pPr>
      <a:lvl7pPr marL="2147377">
        <a:defRPr>
          <a:latin typeface="+mn-lt"/>
          <a:ea typeface="+mn-ea"/>
          <a:cs typeface="+mn-cs"/>
        </a:defRPr>
      </a:lvl7pPr>
      <a:lvl8pPr marL="2505273">
        <a:defRPr>
          <a:latin typeface="+mn-lt"/>
          <a:ea typeface="+mn-ea"/>
          <a:cs typeface="+mn-cs"/>
        </a:defRPr>
      </a:lvl8pPr>
      <a:lvl9pPr marL="28631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57896">
        <a:defRPr>
          <a:latin typeface="+mn-lt"/>
          <a:ea typeface="+mn-ea"/>
          <a:cs typeface="+mn-cs"/>
        </a:defRPr>
      </a:lvl2pPr>
      <a:lvl3pPr marL="715792">
        <a:defRPr>
          <a:latin typeface="+mn-lt"/>
          <a:ea typeface="+mn-ea"/>
          <a:cs typeface="+mn-cs"/>
        </a:defRPr>
      </a:lvl3pPr>
      <a:lvl4pPr marL="1073688">
        <a:defRPr>
          <a:latin typeface="+mn-lt"/>
          <a:ea typeface="+mn-ea"/>
          <a:cs typeface="+mn-cs"/>
        </a:defRPr>
      </a:lvl4pPr>
      <a:lvl5pPr marL="1431585">
        <a:defRPr>
          <a:latin typeface="+mn-lt"/>
          <a:ea typeface="+mn-ea"/>
          <a:cs typeface="+mn-cs"/>
        </a:defRPr>
      </a:lvl5pPr>
      <a:lvl6pPr marL="1789481">
        <a:defRPr>
          <a:latin typeface="+mn-lt"/>
          <a:ea typeface="+mn-ea"/>
          <a:cs typeface="+mn-cs"/>
        </a:defRPr>
      </a:lvl6pPr>
      <a:lvl7pPr marL="2147377">
        <a:defRPr>
          <a:latin typeface="+mn-lt"/>
          <a:ea typeface="+mn-ea"/>
          <a:cs typeface="+mn-cs"/>
        </a:defRPr>
      </a:lvl7pPr>
      <a:lvl8pPr marL="2505273">
        <a:defRPr>
          <a:latin typeface="+mn-lt"/>
          <a:ea typeface="+mn-ea"/>
          <a:cs typeface="+mn-cs"/>
        </a:defRPr>
      </a:lvl8pPr>
      <a:lvl9pPr marL="28631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733550"/>
            <a:ext cx="5136777" cy="1241145"/>
          </a:xfrm>
          <a:prstGeom prst="rect">
            <a:avLst/>
          </a:prstGeom>
        </p:spPr>
        <p:txBody>
          <a:bodyPr vert="horz" wrap="square" lIns="0" tIns="9942" rIns="0" bIns="0" rtlCol="0">
            <a:spAutoFit/>
          </a:bodyPr>
          <a:lstStyle/>
          <a:p>
            <a:pPr marL="9942" algn="ctr">
              <a:spcBef>
                <a:spcPts val="78"/>
              </a:spcBef>
              <a:tabLst>
                <a:tab pos="415557" algn="l"/>
                <a:tab pos="3312528" algn="l"/>
              </a:tabLst>
            </a:pPr>
            <a:r>
              <a:rPr sz="4000" dirty="0" err="1" smtClean="0"/>
              <a:t>Περιγραφική</a:t>
            </a:r>
            <a:r>
              <a:rPr sz="4000" spc="-12" dirty="0" smtClean="0"/>
              <a:t> </a:t>
            </a:r>
            <a:r>
              <a:rPr sz="4000" spc="-8" dirty="0" err="1" smtClean="0"/>
              <a:t>Στατιστική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6934200" y="4248150"/>
            <a:ext cx="1785769" cy="179316"/>
          </a:xfrm>
          <a:prstGeom prst="rect">
            <a:avLst/>
          </a:prstGeom>
        </p:spPr>
        <p:txBody>
          <a:bodyPr vert="horz" wrap="square" lIns="0" tIns="9942" rIns="0" bIns="0" rtlCol="0">
            <a:spAutoFit/>
          </a:bodyPr>
          <a:lstStyle/>
          <a:p>
            <a:pPr marL="9942">
              <a:spcBef>
                <a:spcPts val="78"/>
              </a:spcBef>
            </a:pPr>
            <a:r>
              <a:rPr sz="1100" dirty="0">
                <a:latin typeface="Sylfaen"/>
                <a:cs typeface="Sylfaen"/>
              </a:rPr>
              <a:t>Παναγιώτα</a:t>
            </a:r>
            <a:r>
              <a:rPr sz="1100" spc="-27" dirty="0">
                <a:latin typeface="Sylfaen"/>
                <a:cs typeface="Sylfaen"/>
              </a:rPr>
              <a:t> </a:t>
            </a:r>
            <a:r>
              <a:rPr sz="1100" spc="-16" dirty="0">
                <a:latin typeface="Sylfaen"/>
                <a:cs typeface="Sylfaen"/>
              </a:rPr>
              <a:t>Λάλου</a:t>
            </a:r>
            <a:endParaRPr sz="1100" dirty="0">
              <a:latin typeface="Sylfaen"/>
              <a:cs typeface="Sylfae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800" y="209550"/>
            <a:ext cx="8305800" cy="810140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400" b="1" dirty="0" err="1">
                <a:solidFill>
                  <a:srgbClr val="365F91"/>
                </a:solidFill>
                <a:latin typeface="Cambria"/>
                <a:cs typeface="Cambria"/>
              </a:rPr>
              <a:t>Παράδειγμα</a:t>
            </a:r>
            <a:r>
              <a:rPr sz="1400" b="1" spc="-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lang="en-US" sz="1400" b="1" spc="-20" dirty="0" smtClean="0">
                <a:solidFill>
                  <a:srgbClr val="365F91"/>
                </a:solidFill>
                <a:latin typeface="Cambria"/>
                <a:cs typeface="Cambria"/>
              </a:rPr>
              <a:t>3</a:t>
            </a:r>
            <a:r>
              <a:rPr sz="1400" b="1" spc="-20" dirty="0" smtClean="0">
                <a:solidFill>
                  <a:srgbClr val="365F91"/>
                </a:solidFill>
                <a:latin typeface="Cambria"/>
                <a:cs typeface="Cambria"/>
              </a:rPr>
              <a:t>:</a:t>
            </a:r>
            <a:endParaRPr sz="1400" dirty="0">
              <a:latin typeface="Cambria"/>
              <a:cs typeface="Cambria"/>
            </a:endParaRPr>
          </a:p>
          <a:p>
            <a:pPr marL="9942" marR="3977" indent="28333">
              <a:lnSpc>
                <a:spcPct val="112300"/>
              </a:lnSpc>
              <a:spcBef>
                <a:spcPts val="778"/>
              </a:spcBef>
            </a:pPr>
            <a:r>
              <a:rPr sz="1400" dirty="0">
                <a:latin typeface="Cambria"/>
                <a:cs typeface="Cambria"/>
              </a:rPr>
              <a:t>Στον</a:t>
            </a:r>
            <a:r>
              <a:rPr sz="1400" spc="22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πίνακα</a:t>
            </a:r>
            <a:r>
              <a:rPr sz="1400" spc="22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που</a:t>
            </a:r>
            <a:r>
              <a:rPr sz="1400" spc="22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ακολουθεί</a:t>
            </a:r>
            <a:r>
              <a:rPr sz="1400" spc="23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δίνονται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οι</a:t>
            </a:r>
            <a:r>
              <a:rPr sz="1400" spc="23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θερμοκρασίες</a:t>
            </a:r>
            <a:r>
              <a:rPr sz="1400" spc="23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23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μία</a:t>
            </a:r>
            <a:r>
              <a:rPr sz="1400" spc="223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Μεσογειακή </a:t>
            </a:r>
            <a:r>
              <a:rPr sz="1400" dirty="0">
                <a:latin typeface="Cambria"/>
                <a:cs typeface="Cambria"/>
              </a:rPr>
              <a:t>πόλη.</a:t>
            </a:r>
            <a:r>
              <a:rPr sz="1400" spc="22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Να </a:t>
            </a:r>
            <a:r>
              <a:rPr sz="1400" spc="-8" dirty="0">
                <a:latin typeface="Cambria"/>
                <a:cs typeface="Cambria"/>
              </a:rPr>
              <a:t>κατασκευαστεί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πίνακας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 6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κλάσεις-διαστήματα.</a:t>
            </a:r>
            <a:endParaRPr sz="1400" dirty="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95600" y="1123950"/>
          <a:ext cx="2950672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668"/>
                <a:gridCol w="737668"/>
                <a:gridCol w="737668"/>
                <a:gridCol w="737668"/>
              </a:tblGrid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11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17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30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32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12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23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29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33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15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25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29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36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17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22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38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18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25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24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40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16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25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39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19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26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23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20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25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26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35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18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28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29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33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21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30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31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sz="1400" spc="-25" dirty="0">
                          <a:latin typeface="Cambria"/>
                          <a:cs typeface="Cambria"/>
                        </a:rPr>
                        <a:t>32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57200" y="3493011"/>
            <a:ext cx="8153400" cy="1277722"/>
          </a:xfrm>
          <a:prstGeom prst="rect">
            <a:avLst/>
          </a:prstGeom>
        </p:spPr>
        <p:txBody>
          <a:bodyPr vert="horz" wrap="square" lIns="0" tIns="14415" rIns="0" bIns="0" rtlCol="0">
            <a:spAutoFit/>
          </a:bodyPr>
          <a:lstStyle/>
          <a:p>
            <a:pPr marL="9942" marR="3977" algn="just">
              <a:lnSpc>
                <a:spcPct val="114100"/>
              </a:lnSpc>
              <a:spcBef>
                <a:spcPts val="114"/>
              </a:spcBef>
            </a:pPr>
            <a:r>
              <a:rPr dirty="0">
                <a:latin typeface="Cambria"/>
                <a:cs typeface="Cambria"/>
              </a:rPr>
              <a:t>Το</a:t>
            </a:r>
            <a:r>
              <a:rPr spc="137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Εύρος</a:t>
            </a:r>
            <a:r>
              <a:rPr spc="145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των</a:t>
            </a:r>
            <a:r>
              <a:rPr spc="141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παρατηρήσεων</a:t>
            </a:r>
            <a:r>
              <a:rPr spc="145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είναι:</a:t>
            </a:r>
            <a:r>
              <a:rPr spc="149" dirty="0">
                <a:latin typeface="Cambria"/>
                <a:cs typeface="Cambria"/>
              </a:rPr>
              <a:t> </a:t>
            </a:r>
            <a:r>
              <a:rPr spc="-8" dirty="0">
                <a:latin typeface="Cambria"/>
                <a:cs typeface="Cambria"/>
              </a:rPr>
              <a:t>40-</a:t>
            </a:r>
            <a:r>
              <a:rPr dirty="0">
                <a:latin typeface="Cambria"/>
                <a:cs typeface="Cambria"/>
              </a:rPr>
              <a:t>11=29.</a:t>
            </a:r>
            <a:r>
              <a:rPr spc="141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Το</a:t>
            </a:r>
            <a:r>
              <a:rPr spc="141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πλάτος</a:t>
            </a:r>
            <a:r>
              <a:rPr spc="145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των</a:t>
            </a:r>
            <a:r>
              <a:rPr spc="141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κλάσεων</a:t>
            </a:r>
            <a:r>
              <a:rPr spc="145" dirty="0">
                <a:latin typeface="Cambria"/>
                <a:cs typeface="Cambria"/>
              </a:rPr>
              <a:t> </a:t>
            </a:r>
            <a:r>
              <a:rPr spc="-20" dirty="0">
                <a:latin typeface="Cambria"/>
                <a:cs typeface="Cambria"/>
              </a:rPr>
              <a:t>θα </a:t>
            </a:r>
            <a:r>
              <a:rPr dirty="0">
                <a:latin typeface="Cambria"/>
                <a:cs typeface="Cambria"/>
              </a:rPr>
              <a:t>είναι:</a:t>
            </a:r>
            <a:r>
              <a:rPr spc="340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29/6=4,8333</a:t>
            </a:r>
            <a:r>
              <a:rPr spc="337" dirty="0">
                <a:latin typeface="Cambria"/>
                <a:cs typeface="Cambria"/>
              </a:rPr>
              <a:t> </a:t>
            </a:r>
            <a:r>
              <a:rPr dirty="0">
                <a:latin typeface="Symbol"/>
                <a:cs typeface="Symbol"/>
              </a:rPr>
              <a:t></a:t>
            </a:r>
            <a:r>
              <a:rPr spc="301" dirty="0">
                <a:latin typeface="Times New Roman"/>
                <a:cs typeface="Times New Roman"/>
              </a:rPr>
              <a:t> </a:t>
            </a:r>
            <a:r>
              <a:rPr dirty="0">
                <a:latin typeface="Cambria"/>
                <a:cs typeface="Cambria"/>
              </a:rPr>
              <a:t>5</a:t>
            </a:r>
            <a:r>
              <a:rPr spc="337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(στρογγυλοποιούμε</a:t>
            </a:r>
            <a:r>
              <a:rPr spc="337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προς</a:t>
            </a:r>
            <a:r>
              <a:rPr spc="340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τα</a:t>
            </a:r>
            <a:r>
              <a:rPr spc="337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επάνω).</a:t>
            </a:r>
            <a:r>
              <a:rPr spc="333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Ο</a:t>
            </a:r>
            <a:r>
              <a:rPr spc="337" dirty="0">
                <a:latin typeface="Cambria"/>
                <a:cs typeface="Cambria"/>
              </a:rPr>
              <a:t> </a:t>
            </a:r>
            <a:r>
              <a:rPr spc="-8" dirty="0">
                <a:latin typeface="Cambria"/>
                <a:cs typeface="Cambria"/>
              </a:rPr>
              <a:t>πίνακας </a:t>
            </a:r>
            <a:r>
              <a:rPr dirty="0">
                <a:latin typeface="Cambria"/>
                <a:cs typeface="Cambria"/>
              </a:rPr>
              <a:t>κατανομής</a:t>
            </a:r>
            <a:r>
              <a:rPr spc="179" dirty="0">
                <a:latin typeface="Cambria"/>
                <a:cs typeface="Cambria"/>
              </a:rPr>
              <a:t>  </a:t>
            </a:r>
            <a:r>
              <a:rPr dirty="0">
                <a:latin typeface="Cambria"/>
                <a:cs typeface="Cambria"/>
              </a:rPr>
              <a:t>συχνοτήτων,</a:t>
            </a:r>
            <a:r>
              <a:rPr spc="179" dirty="0">
                <a:latin typeface="Cambria"/>
                <a:cs typeface="Cambria"/>
              </a:rPr>
              <a:t>  </a:t>
            </a:r>
            <a:r>
              <a:rPr dirty="0">
                <a:latin typeface="Cambria"/>
                <a:cs typeface="Cambria"/>
              </a:rPr>
              <a:t>σχετικών</a:t>
            </a:r>
            <a:r>
              <a:rPr spc="176" dirty="0">
                <a:latin typeface="Cambria"/>
                <a:cs typeface="Cambria"/>
              </a:rPr>
              <a:t>  </a:t>
            </a:r>
            <a:r>
              <a:rPr dirty="0">
                <a:latin typeface="Cambria"/>
                <a:cs typeface="Cambria"/>
              </a:rPr>
              <a:t>συχνοτήτων,</a:t>
            </a:r>
            <a:r>
              <a:rPr spc="179" dirty="0">
                <a:latin typeface="Cambria"/>
                <a:cs typeface="Cambria"/>
              </a:rPr>
              <a:t>  </a:t>
            </a:r>
            <a:r>
              <a:rPr dirty="0">
                <a:latin typeface="Cambria"/>
                <a:cs typeface="Cambria"/>
              </a:rPr>
              <a:t>σχετικών</a:t>
            </a:r>
            <a:r>
              <a:rPr spc="184" dirty="0">
                <a:latin typeface="Cambria"/>
                <a:cs typeface="Cambria"/>
              </a:rPr>
              <a:t>  </a:t>
            </a:r>
            <a:r>
              <a:rPr spc="-8" dirty="0">
                <a:latin typeface="Cambria"/>
                <a:cs typeface="Cambria"/>
              </a:rPr>
              <a:t>αθροιστικών </a:t>
            </a:r>
            <a:r>
              <a:rPr dirty="0">
                <a:latin typeface="Cambria"/>
                <a:cs typeface="Cambria"/>
              </a:rPr>
              <a:t>συχνοτήτων</a:t>
            </a:r>
            <a:r>
              <a:rPr spc="-27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που</a:t>
            </a:r>
            <a:r>
              <a:rPr spc="-35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θα</a:t>
            </a:r>
            <a:r>
              <a:rPr spc="-20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προκύψει</a:t>
            </a:r>
            <a:r>
              <a:rPr spc="-27" dirty="0">
                <a:latin typeface="Cambria"/>
                <a:cs typeface="Cambria"/>
              </a:rPr>
              <a:t> </a:t>
            </a:r>
            <a:r>
              <a:rPr spc="-8" dirty="0">
                <a:latin typeface="Cambria"/>
                <a:cs typeface="Cambria"/>
              </a:rPr>
              <a:t>είναι:</a:t>
            </a:r>
            <a:endParaRPr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95350"/>
            <a:ext cx="8153400" cy="27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361950"/>
            <a:ext cx="8077200" cy="3794547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175468" indent="-165526" algn="ctr">
              <a:spcBef>
                <a:spcPts val="74"/>
              </a:spcBef>
              <a:tabLst>
                <a:tab pos="175468" algn="l"/>
              </a:tabLst>
            </a:pPr>
            <a:r>
              <a:rPr sz="2000" b="1" dirty="0">
                <a:solidFill>
                  <a:srgbClr val="365F91"/>
                </a:solidFill>
                <a:latin typeface="Cambria"/>
                <a:cs typeface="Cambria"/>
              </a:rPr>
              <a:t>Μέτρα</a:t>
            </a:r>
            <a:r>
              <a:rPr sz="2000" b="1" spc="-3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365F91"/>
                </a:solidFill>
                <a:latin typeface="Cambria"/>
                <a:cs typeface="Cambria"/>
              </a:rPr>
              <a:t>θέσης</a:t>
            </a:r>
            <a:r>
              <a:rPr sz="2000" b="1" spc="-20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365F91"/>
                </a:solidFill>
                <a:latin typeface="Cambria"/>
                <a:cs typeface="Cambria"/>
              </a:rPr>
              <a:t>και</a:t>
            </a:r>
            <a:r>
              <a:rPr sz="2000" b="1" spc="-23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2000" b="1" spc="-8" dirty="0">
                <a:solidFill>
                  <a:srgbClr val="365F91"/>
                </a:solidFill>
                <a:latin typeface="Cambria"/>
                <a:cs typeface="Cambria"/>
              </a:rPr>
              <a:t>Διασποράς</a:t>
            </a:r>
            <a:endParaRPr sz="2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buClr>
                <a:srgbClr val="365F91"/>
              </a:buClr>
              <a:buFont typeface="Cambria"/>
              <a:buAutoNum type="arabicPeriod" startAt="4"/>
            </a:pPr>
            <a:endParaRPr sz="2000" dirty="0">
              <a:latin typeface="Cambria"/>
              <a:cs typeface="Cambria"/>
            </a:endParaRPr>
          </a:p>
          <a:p>
            <a:pPr marL="268919" lvl="1" indent="-258978">
              <a:buAutoNum type="arabicPeriod"/>
              <a:tabLst>
                <a:tab pos="268919" algn="l"/>
              </a:tabLst>
            </a:pPr>
            <a:r>
              <a:rPr sz="2000" b="1" dirty="0" err="1" smtClean="0">
                <a:solidFill>
                  <a:srgbClr val="365F91"/>
                </a:solidFill>
                <a:latin typeface="Cambria"/>
                <a:cs typeface="Cambria"/>
              </a:rPr>
              <a:t>Μέτρα</a:t>
            </a:r>
            <a:r>
              <a:rPr sz="2000" b="1" spc="-47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2000" b="1" spc="-16" dirty="0">
                <a:solidFill>
                  <a:srgbClr val="365F91"/>
                </a:solidFill>
                <a:latin typeface="Cambria"/>
                <a:cs typeface="Cambria"/>
              </a:rPr>
              <a:t>θέσης</a:t>
            </a:r>
            <a:endParaRPr sz="2000" dirty="0">
              <a:latin typeface="Cambria"/>
              <a:cs typeface="Cambria"/>
            </a:endParaRPr>
          </a:p>
          <a:p>
            <a:pPr marL="9942" marR="5468" algn="just">
              <a:lnSpc>
                <a:spcPct val="112300"/>
              </a:lnSpc>
              <a:spcBef>
                <a:spcPts val="517"/>
              </a:spcBef>
            </a:pPr>
            <a:endParaRPr lang="en-US" sz="1400" dirty="0" smtClean="0">
              <a:latin typeface="Cambria"/>
              <a:cs typeface="Cambria"/>
            </a:endParaRPr>
          </a:p>
          <a:p>
            <a:pPr marL="9942" marR="5468" algn="just">
              <a:lnSpc>
                <a:spcPct val="112300"/>
              </a:lnSpc>
              <a:spcBef>
                <a:spcPts val="517"/>
              </a:spcBef>
            </a:pPr>
            <a:r>
              <a:rPr sz="1400" dirty="0" err="1" smtClean="0">
                <a:latin typeface="Cambria"/>
                <a:cs typeface="Cambria"/>
              </a:rPr>
              <a:t>Τα</a:t>
            </a:r>
            <a:r>
              <a:rPr sz="1400" spc="43" dirty="0" smtClean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μέτρα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θέσης,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κάποια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αριθμητικά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μεγέθη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οποία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χρησιμοποιούνται </a:t>
            </a:r>
            <a:r>
              <a:rPr sz="1400" dirty="0">
                <a:latin typeface="Cambria"/>
                <a:cs typeface="Cambria"/>
              </a:rPr>
              <a:t>για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την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περιγραφή</a:t>
            </a:r>
            <a:r>
              <a:rPr sz="1400" spc="11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της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θέσης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παρατηρήσεων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στον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οριζόντιο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άξονα.</a:t>
            </a:r>
            <a:r>
              <a:rPr sz="1400" spc="117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Τα </a:t>
            </a:r>
            <a:r>
              <a:rPr sz="1400" dirty="0">
                <a:latin typeface="Cambria"/>
                <a:cs typeface="Cambria"/>
              </a:rPr>
              <a:t>κυριότερα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μέτρα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dirty="0" err="1">
                <a:latin typeface="Cambria"/>
                <a:cs typeface="Cambria"/>
              </a:rPr>
              <a:t>θέσης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είναι</a:t>
            </a:r>
            <a:r>
              <a:rPr sz="1400" dirty="0" smtClean="0">
                <a:latin typeface="Cambria"/>
                <a:cs typeface="Cambria"/>
              </a:rPr>
              <a:t>:</a:t>
            </a:r>
            <a:endParaRPr lang="en-US" sz="1400" spc="4" dirty="0">
              <a:latin typeface="Cambria"/>
              <a:cs typeface="Cambria"/>
            </a:endParaRPr>
          </a:p>
          <a:p>
            <a:pPr marL="352842" marR="5468" indent="-342900" algn="just">
              <a:lnSpc>
                <a:spcPct val="112300"/>
              </a:lnSpc>
              <a:spcBef>
                <a:spcPts val="517"/>
              </a:spcBef>
              <a:buFont typeface="+mj-lt"/>
              <a:buAutoNum type="arabicPeriod"/>
            </a:pPr>
            <a:r>
              <a:rPr sz="1400" dirty="0" smtClean="0">
                <a:latin typeface="Cambria"/>
                <a:cs typeface="Cambria"/>
              </a:rPr>
              <a:t>η</a:t>
            </a:r>
            <a:r>
              <a:rPr sz="1400" spc="-4" dirty="0" smtClean="0">
                <a:latin typeface="Cambria"/>
                <a:cs typeface="Cambria"/>
              </a:rPr>
              <a:t> </a:t>
            </a:r>
            <a:r>
              <a:rPr sz="1400" dirty="0" err="1">
                <a:latin typeface="Cambria"/>
                <a:cs typeface="Cambria"/>
              </a:rPr>
              <a:t>μέση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τιμή</a:t>
            </a:r>
            <a:r>
              <a:rPr sz="1400" dirty="0" smtClean="0">
                <a:latin typeface="Cambria"/>
                <a:cs typeface="Cambria"/>
              </a:rPr>
              <a:t>,</a:t>
            </a:r>
            <a:endParaRPr lang="en-US" sz="1400" spc="-4" dirty="0">
              <a:latin typeface="Cambria"/>
              <a:cs typeface="Cambria"/>
            </a:endParaRPr>
          </a:p>
          <a:p>
            <a:pPr marL="352842" marR="5468" indent="-342900" algn="just">
              <a:lnSpc>
                <a:spcPct val="112300"/>
              </a:lnSpc>
              <a:spcBef>
                <a:spcPts val="517"/>
              </a:spcBef>
              <a:buFont typeface="+mj-lt"/>
              <a:buAutoNum type="arabicPeriod"/>
            </a:pPr>
            <a:r>
              <a:rPr sz="1400" dirty="0" smtClean="0">
                <a:latin typeface="Cambria"/>
                <a:cs typeface="Cambria"/>
              </a:rPr>
              <a:t>η </a:t>
            </a:r>
            <a:r>
              <a:rPr sz="1400" dirty="0" err="1" smtClean="0">
                <a:latin typeface="Cambria"/>
                <a:cs typeface="Cambria"/>
              </a:rPr>
              <a:t>διάμεσος</a:t>
            </a:r>
            <a:r>
              <a:rPr sz="1400" dirty="0" smtClean="0">
                <a:latin typeface="Cambria"/>
                <a:cs typeface="Cambria"/>
              </a:rPr>
              <a:t>,</a:t>
            </a:r>
            <a:endParaRPr lang="en-US" sz="1400" spc="-8" dirty="0">
              <a:latin typeface="Cambria"/>
              <a:cs typeface="Cambria"/>
            </a:endParaRPr>
          </a:p>
          <a:p>
            <a:pPr marL="352842" marR="5468" indent="-342900" algn="just">
              <a:lnSpc>
                <a:spcPct val="112300"/>
              </a:lnSpc>
              <a:spcBef>
                <a:spcPts val="517"/>
              </a:spcBef>
              <a:buFont typeface="+mj-lt"/>
              <a:buAutoNum type="arabicPeriod"/>
            </a:pPr>
            <a:r>
              <a:rPr sz="1400" dirty="0" smtClean="0">
                <a:latin typeface="Cambria"/>
                <a:cs typeface="Cambria"/>
              </a:rPr>
              <a:t>η </a:t>
            </a:r>
            <a:r>
              <a:rPr sz="1400" dirty="0">
                <a:latin typeface="Cambria"/>
                <a:cs typeface="Cambria"/>
              </a:rPr>
              <a:t>επικρατούσα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dirty="0" err="1">
                <a:latin typeface="Cambria"/>
                <a:cs typeface="Cambria"/>
              </a:rPr>
              <a:t>τιμή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20" dirty="0" smtClean="0">
                <a:latin typeface="Cambria"/>
                <a:cs typeface="Cambria"/>
              </a:rPr>
              <a:t>και</a:t>
            </a:r>
            <a:endParaRPr lang="en-US" sz="1400" spc="-20" dirty="0" smtClean="0">
              <a:latin typeface="Cambria"/>
              <a:cs typeface="Cambria"/>
            </a:endParaRPr>
          </a:p>
          <a:p>
            <a:pPr marL="352842" marR="5468" indent="-342900" algn="just">
              <a:lnSpc>
                <a:spcPct val="112300"/>
              </a:lnSpc>
              <a:spcBef>
                <a:spcPts val="517"/>
              </a:spcBef>
              <a:buFont typeface="+mj-lt"/>
              <a:buAutoNum type="arabicPeriod"/>
            </a:pPr>
            <a:r>
              <a:rPr sz="1400" dirty="0" err="1" smtClean="0">
                <a:latin typeface="Cambria"/>
                <a:cs typeface="Cambria"/>
              </a:rPr>
              <a:t>τα</a:t>
            </a:r>
            <a:r>
              <a:rPr sz="1400" spc="-16" dirty="0" smtClean="0">
                <a:latin typeface="Cambria"/>
                <a:cs typeface="Cambria"/>
              </a:rPr>
              <a:t> </a:t>
            </a:r>
            <a:r>
              <a:rPr sz="1400" spc="-8" dirty="0" err="1" smtClean="0">
                <a:latin typeface="Cambria"/>
                <a:cs typeface="Cambria"/>
              </a:rPr>
              <a:t>τεταρτημόρια</a:t>
            </a:r>
            <a:endParaRPr lang="en-US" sz="1400" spc="-8" dirty="0" smtClean="0">
              <a:latin typeface="Cambria"/>
              <a:cs typeface="Cambria"/>
            </a:endParaRPr>
          </a:p>
          <a:p>
            <a:pPr marL="9942" marR="5468" algn="just">
              <a:lnSpc>
                <a:spcPct val="112300"/>
              </a:lnSpc>
              <a:spcBef>
                <a:spcPts val="517"/>
              </a:spcBef>
            </a:pPr>
            <a:endParaRPr sz="1400" dirty="0">
              <a:latin typeface="Cambria"/>
              <a:cs typeface="Cambria"/>
            </a:endParaRPr>
          </a:p>
          <a:p>
            <a:pPr marL="9942" marR="3977" algn="just">
              <a:lnSpc>
                <a:spcPct val="112300"/>
              </a:lnSpc>
            </a:pPr>
            <a:r>
              <a:rPr sz="1400" dirty="0">
                <a:latin typeface="Cambria"/>
                <a:cs typeface="Cambria"/>
              </a:rPr>
              <a:t>α</a:t>
            </a:r>
            <a:r>
              <a:rPr sz="1400" b="1" dirty="0">
                <a:latin typeface="Cambria"/>
                <a:cs typeface="Cambria"/>
              </a:rPr>
              <a:t>)</a:t>
            </a:r>
            <a:r>
              <a:rPr sz="1400" b="1" spc="254" dirty="0"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η</a:t>
            </a:r>
            <a:r>
              <a:rPr sz="1400" b="1" u="sng" spc="262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μέση</a:t>
            </a:r>
            <a:r>
              <a:rPr sz="1400" b="1" u="sng" spc="262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τιμή</a:t>
            </a:r>
            <a:r>
              <a:rPr sz="1400" dirty="0">
                <a:latin typeface="Cambria"/>
                <a:cs typeface="Cambria"/>
              </a:rPr>
              <a:t>,</a:t>
            </a:r>
            <a:r>
              <a:rPr sz="1400" spc="254" dirty="0">
                <a:latin typeface="Cambria"/>
                <a:cs typeface="Cambria"/>
              </a:rPr>
              <a:t>  </a:t>
            </a:r>
            <a:r>
              <a:rPr sz="1400" dirty="0">
                <a:latin typeface="Cambria Math"/>
                <a:cs typeface="Cambria Math"/>
              </a:rPr>
              <a:t>𝑥̅</a:t>
            </a:r>
            <a:r>
              <a:rPr sz="1400" spc="329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"/>
                <a:cs typeface="Cambria"/>
              </a:rPr>
              <a:t>αποτελεί</a:t>
            </a:r>
            <a:r>
              <a:rPr sz="1400" spc="26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26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χρησιμότερο</a:t>
            </a:r>
            <a:r>
              <a:rPr sz="1400" spc="25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μέτρο</a:t>
            </a:r>
            <a:r>
              <a:rPr sz="1400" spc="25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της</a:t>
            </a:r>
            <a:r>
              <a:rPr sz="1400" spc="25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Στατιστικής</a:t>
            </a:r>
            <a:r>
              <a:rPr sz="1400" spc="254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και </a:t>
            </a:r>
            <a:r>
              <a:rPr sz="1400" dirty="0">
                <a:latin typeface="Cambria"/>
                <a:cs typeface="Cambria"/>
              </a:rPr>
              <a:t>ορίζεται</a:t>
            </a:r>
            <a:r>
              <a:rPr sz="1400" spc="16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ως</a:t>
            </a:r>
            <a:r>
              <a:rPr sz="1400" spc="16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157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άθροισμα</a:t>
            </a:r>
            <a:r>
              <a:rPr sz="1400" spc="164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157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παρατηρήσεων</a:t>
            </a:r>
            <a:r>
              <a:rPr sz="1400" spc="16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δια</a:t>
            </a:r>
            <a:r>
              <a:rPr sz="1400" spc="16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του</a:t>
            </a:r>
            <a:r>
              <a:rPr sz="1400" spc="157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πλήθους</a:t>
            </a:r>
            <a:r>
              <a:rPr sz="1400" spc="160" dirty="0">
                <a:latin typeface="Cambria"/>
                <a:cs typeface="Cambria"/>
              </a:rPr>
              <a:t>  </a:t>
            </a:r>
            <a:r>
              <a:rPr sz="1400" spc="-20" dirty="0">
                <a:latin typeface="Cambria"/>
                <a:cs typeface="Cambria"/>
              </a:rPr>
              <a:t>των </a:t>
            </a:r>
            <a:r>
              <a:rPr sz="1400" dirty="0">
                <a:latin typeface="Cambria"/>
                <a:cs typeface="Cambria"/>
              </a:rPr>
              <a:t>παρατηρήσεων.</a:t>
            </a:r>
            <a:r>
              <a:rPr sz="1400" spc="-59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Δηλαδή:</a:t>
            </a:r>
            <a:endParaRPr sz="1400" dirty="0">
              <a:latin typeface="Cambria"/>
              <a:cs typeface="Cambri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095750"/>
            <a:ext cx="2628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457200" y="819150"/>
            <a:ext cx="8153400" cy="2688849"/>
          </a:xfrm>
          <a:prstGeom prst="rect">
            <a:avLst/>
          </a:prstGeom>
        </p:spPr>
        <p:txBody>
          <a:bodyPr vert="horz" wrap="square" lIns="0" tIns="9942" rIns="0" bIns="0" rtlCol="0">
            <a:spAutoFit/>
          </a:bodyPr>
          <a:lstStyle/>
          <a:p>
            <a:pPr marL="9942" marR="3977" algn="just">
              <a:lnSpc>
                <a:spcPct val="112300"/>
              </a:lnSpc>
              <a:spcBef>
                <a:spcPts val="78"/>
              </a:spcBef>
            </a:pPr>
            <a:r>
              <a:rPr sz="1400" dirty="0">
                <a:latin typeface="Cambria"/>
                <a:cs typeface="Cambria"/>
              </a:rPr>
              <a:t>β)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η</a:t>
            </a:r>
            <a:r>
              <a:rPr sz="1400" b="1" u="sng" spc="43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διάμεσος</a:t>
            </a:r>
            <a:r>
              <a:rPr sz="1400" b="1" u="sng" spc="43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400" b="1" spc="31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400" dirty="0">
                <a:solidFill>
                  <a:srgbClr val="365F91"/>
                </a:solidFill>
                <a:latin typeface="Cambria Math"/>
                <a:cs typeface="Cambria Math"/>
              </a:rPr>
              <a:t>𝜹</a:t>
            </a:r>
            <a:r>
              <a:rPr sz="1400" dirty="0">
                <a:latin typeface="Cambria"/>
                <a:cs typeface="Cambria"/>
              </a:rPr>
              <a:t>,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ενός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δείγματος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n</a:t>
            </a:r>
            <a:r>
              <a:rPr sz="1400" spc="3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παρατηρήσεων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οι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οποίες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έχουν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διαταχθεί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αύξουσα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σειρά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ορίζεται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ως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η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μεσαία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παρατήρηση,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όταν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2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n</a:t>
            </a:r>
            <a:r>
              <a:rPr sz="1400" spc="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περιττός </a:t>
            </a:r>
            <a:r>
              <a:rPr sz="1400" dirty="0">
                <a:latin typeface="Cambria"/>
                <a:cs typeface="Cambria"/>
              </a:rPr>
              <a:t>αριθμός,</a:t>
            </a:r>
            <a:r>
              <a:rPr sz="1400" spc="5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ή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ημιάθροισμα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5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δύο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μεσαίων</a:t>
            </a:r>
            <a:r>
              <a:rPr sz="1400" spc="5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παρατηρήσεων</a:t>
            </a:r>
            <a:r>
              <a:rPr sz="1400" spc="34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όταν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n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είναι </a:t>
            </a:r>
            <a:r>
              <a:rPr sz="1400" dirty="0">
                <a:latin typeface="Cambria"/>
                <a:cs typeface="Cambria"/>
              </a:rPr>
              <a:t>άρτιος</a:t>
            </a:r>
            <a:r>
              <a:rPr sz="1400" spc="-35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αριθμός.</a:t>
            </a:r>
            <a:endParaRPr sz="1400" dirty="0">
              <a:latin typeface="Cambria"/>
              <a:cs typeface="Cambria"/>
            </a:endParaRPr>
          </a:p>
          <a:p>
            <a:pPr>
              <a:spcBef>
                <a:spcPts val="329"/>
              </a:spcBef>
            </a:pPr>
            <a:endParaRPr lang="el-GR" sz="1400" dirty="0" smtClean="0">
              <a:latin typeface="Cambria"/>
              <a:cs typeface="Cambria"/>
            </a:endParaRPr>
          </a:p>
          <a:p>
            <a:pPr>
              <a:spcBef>
                <a:spcPts val="329"/>
              </a:spcBef>
            </a:pPr>
            <a:endParaRPr lang="el-GR" sz="1400" dirty="0">
              <a:latin typeface="Cambria"/>
              <a:cs typeface="Cambria"/>
            </a:endParaRPr>
          </a:p>
          <a:p>
            <a:pPr>
              <a:spcBef>
                <a:spcPts val="329"/>
              </a:spcBef>
            </a:pPr>
            <a:endParaRPr lang="el-GR" sz="1400" dirty="0" smtClean="0">
              <a:latin typeface="Cambria"/>
              <a:cs typeface="Cambria"/>
            </a:endParaRPr>
          </a:p>
          <a:p>
            <a:pPr>
              <a:spcBef>
                <a:spcPts val="329"/>
              </a:spcBef>
            </a:pPr>
            <a:endParaRPr sz="1400" dirty="0">
              <a:latin typeface="Cambria"/>
              <a:cs typeface="Cambria"/>
            </a:endParaRPr>
          </a:p>
          <a:p>
            <a:pPr marL="9942"/>
            <a:r>
              <a:rPr sz="1400" spc="-8" dirty="0">
                <a:latin typeface="Cambria"/>
                <a:cs typeface="Cambria"/>
              </a:rPr>
              <a:t>Παρατήρηση:</a:t>
            </a:r>
            <a:endParaRPr sz="1400" dirty="0">
              <a:latin typeface="Cambria"/>
              <a:cs typeface="Cambria"/>
            </a:endParaRPr>
          </a:p>
          <a:p>
            <a:pPr marL="9942" marR="6959">
              <a:lnSpc>
                <a:spcPct val="112300"/>
              </a:lnSpc>
            </a:pPr>
            <a:r>
              <a:rPr sz="1400" dirty="0">
                <a:latin typeface="Cambria"/>
                <a:cs typeface="Cambria"/>
              </a:rPr>
              <a:t>Η</a:t>
            </a:r>
            <a:r>
              <a:rPr sz="1400" spc="16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διάμεσος</a:t>
            </a:r>
            <a:r>
              <a:rPr sz="1400" spc="1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δεν</a:t>
            </a:r>
            <a:r>
              <a:rPr sz="1400" spc="1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επηρεάζεται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από</a:t>
            </a:r>
            <a:r>
              <a:rPr sz="1400" spc="16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παρατηρήσεις</a:t>
            </a:r>
            <a:r>
              <a:rPr sz="1400" spc="1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οι</a:t>
            </a:r>
            <a:r>
              <a:rPr sz="1400" spc="15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οποίες</a:t>
            </a:r>
            <a:r>
              <a:rPr sz="1400" spc="1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βρίσκονται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spc="-16" dirty="0">
                <a:latin typeface="Cambria"/>
                <a:cs typeface="Cambria"/>
              </a:rPr>
              <a:t>πολύ </a:t>
            </a:r>
            <a:r>
              <a:rPr sz="1400" dirty="0">
                <a:latin typeface="Cambria"/>
                <a:cs typeface="Cambria"/>
              </a:rPr>
              <a:t>μακριά</a:t>
            </a:r>
            <a:r>
              <a:rPr sz="1400" spc="16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από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τον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κύριο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όγκο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δεδομένων.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αντίθετο</a:t>
            </a:r>
            <a:r>
              <a:rPr sz="1400" spc="16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συμβαίνει</a:t>
            </a:r>
            <a:r>
              <a:rPr sz="1400" spc="168" dirty="0">
                <a:latin typeface="Cambria"/>
                <a:cs typeface="Cambria"/>
              </a:rPr>
              <a:t> </a:t>
            </a:r>
            <a:r>
              <a:rPr sz="1400" dirty="0" err="1">
                <a:latin typeface="Cambria"/>
                <a:cs typeface="Cambria"/>
              </a:rPr>
              <a:t>με</a:t>
            </a:r>
            <a:r>
              <a:rPr sz="1400" spc="168" dirty="0">
                <a:latin typeface="Cambria"/>
                <a:cs typeface="Cambria"/>
              </a:rPr>
              <a:t> </a:t>
            </a:r>
            <a:r>
              <a:rPr sz="1400" spc="-20" dirty="0" err="1" smtClean="0">
                <a:latin typeface="Cambria"/>
                <a:cs typeface="Cambria"/>
              </a:rPr>
              <a:t>τον</a:t>
            </a:r>
            <a:r>
              <a:rPr lang="en-US" sz="1400" spc="-20" dirty="0" smtClean="0">
                <a:latin typeface="Cambria"/>
                <a:cs typeface="Cambria"/>
              </a:rPr>
              <a:t> </a:t>
            </a:r>
            <a:r>
              <a:rPr sz="1400" spc="-8" dirty="0" err="1" smtClean="0">
                <a:latin typeface="Cambria"/>
                <a:cs typeface="Cambria"/>
              </a:rPr>
              <a:t>αριθμητικό</a:t>
            </a:r>
            <a:r>
              <a:rPr sz="1400" spc="-16" dirty="0" smtClean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μέσο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του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οποίου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η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τιμή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ευαίσθητη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τέτοιες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παρατηρήσεις.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000" y="3943350"/>
            <a:ext cx="8305800" cy="524815"/>
          </a:xfrm>
          <a:prstGeom prst="rect">
            <a:avLst/>
          </a:prstGeom>
        </p:spPr>
        <p:txBody>
          <a:bodyPr vert="horz" wrap="square" lIns="0" tIns="29328" rIns="0" bIns="0" rtlCol="0">
            <a:spAutoFit/>
          </a:bodyPr>
          <a:lstStyle/>
          <a:p>
            <a:pPr marL="59649" marR="43743">
              <a:lnSpc>
                <a:spcPct val="112300"/>
              </a:lnSpc>
            </a:pPr>
            <a:r>
              <a:rPr sz="1400" dirty="0" smtClean="0">
                <a:latin typeface="Cambria"/>
                <a:cs typeface="Cambria"/>
              </a:rPr>
              <a:t>γ</a:t>
            </a:r>
            <a:r>
              <a:rPr sz="1400" b="1" dirty="0">
                <a:solidFill>
                  <a:srgbClr val="365F91"/>
                </a:solidFill>
                <a:latin typeface="Cambria"/>
                <a:cs typeface="Cambria"/>
              </a:rPr>
              <a:t>)</a:t>
            </a:r>
            <a:r>
              <a:rPr sz="1400" b="1" spc="121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η</a:t>
            </a:r>
            <a:r>
              <a:rPr sz="1400" b="1" u="sng" spc="125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επικρατούσα</a:t>
            </a:r>
            <a:r>
              <a:rPr sz="1400" b="1" u="sng" spc="133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τιμή</a:t>
            </a:r>
            <a:r>
              <a:rPr sz="1400" b="1" spc="137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400" b="1" dirty="0">
                <a:solidFill>
                  <a:srgbClr val="365F91"/>
                </a:solidFill>
                <a:latin typeface="Cambria"/>
                <a:cs typeface="Cambria"/>
              </a:rPr>
              <a:t>ή</a:t>
            </a:r>
            <a:r>
              <a:rPr sz="1400" b="1" spc="129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κορυφή</a:t>
            </a:r>
            <a:r>
              <a:rPr sz="1400" b="1" spc="129" dirty="0">
                <a:solidFill>
                  <a:srgbClr val="365F91"/>
                </a:solidFill>
                <a:latin typeface="Cambria"/>
                <a:cs typeface="Cambria"/>
              </a:rPr>
              <a:t>  </a:t>
            </a:r>
            <a:r>
              <a:rPr sz="1400" dirty="0">
                <a:solidFill>
                  <a:srgbClr val="365F91"/>
                </a:solidFill>
                <a:latin typeface="Cambria Math"/>
                <a:cs typeface="Cambria Math"/>
              </a:rPr>
              <a:t>𝜧</a:t>
            </a:r>
            <a:r>
              <a:rPr baseline="-15432" dirty="0">
                <a:solidFill>
                  <a:srgbClr val="365F91"/>
                </a:solidFill>
                <a:latin typeface="Cambria Math"/>
                <a:cs typeface="Cambria Math"/>
              </a:rPr>
              <a:t>𝝄</a:t>
            </a:r>
            <a:r>
              <a:rPr sz="1400" dirty="0">
                <a:latin typeface="Cambria"/>
                <a:cs typeface="Cambria"/>
              </a:rPr>
              <a:t>,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ορίζεται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ως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η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παρατήρηση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την </a:t>
            </a:r>
            <a:r>
              <a:rPr sz="1400" spc="-8" dirty="0">
                <a:latin typeface="Cambria"/>
                <a:cs typeface="Cambria"/>
              </a:rPr>
              <a:t>μεγαλύτερη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συχνότητα.</a:t>
            </a:r>
            <a:endParaRPr sz="1400" dirty="0">
              <a:latin typeface="Cambria"/>
              <a:cs typeface="Cambria"/>
            </a:endParaRPr>
          </a:p>
          <a:p>
            <a:pPr>
              <a:spcBef>
                <a:spcPts val="329"/>
              </a:spcBef>
            </a:pPr>
            <a:endParaRPr sz="1400" dirty="0">
              <a:latin typeface="Cambria"/>
              <a:cs typeface="Cambri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733550"/>
            <a:ext cx="386732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Ορθογώνιο"/>
          <p:cNvSpPr/>
          <p:nvPr/>
        </p:nvSpPr>
        <p:spPr>
          <a:xfrm>
            <a:off x="381000" y="209550"/>
            <a:ext cx="2758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919" lvl="1" indent="-258978">
              <a:buAutoNum type="arabicPeriod"/>
              <a:tabLst>
                <a:tab pos="268919" algn="l"/>
              </a:tabLst>
            </a:pPr>
            <a:r>
              <a:rPr lang="el-GR" sz="2000" b="1" dirty="0" smtClean="0">
                <a:solidFill>
                  <a:srgbClr val="365F91"/>
                </a:solidFill>
                <a:latin typeface="Cambria"/>
                <a:cs typeface="Cambria"/>
              </a:rPr>
              <a:t>Μέτρα</a:t>
            </a:r>
            <a:r>
              <a:rPr lang="el-GR" sz="2000" b="1" spc="-47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lang="el-GR" sz="2000" b="1" spc="-16" dirty="0" smtClean="0">
                <a:solidFill>
                  <a:srgbClr val="365F91"/>
                </a:solidFill>
                <a:latin typeface="Cambria"/>
                <a:cs typeface="Cambria"/>
              </a:rPr>
              <a:t>θέσης (συν.)</a:t>
            </a:r>
            <a:endParaRPr lang="el-GR" sz="20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2"/>
          <p:cNvSpPr txBox="1"/>
          <p:nvPr/>
        </p:nvSpPr>
        <p:spPr>
          <a:xfrm>
            <a:off x="457200" y="666750"/>
            <a:ext cx="8077200" cy="714463"/>
          </a:xfrm>
          <a:prstGeom prst="rect">
            <a:avLst/>
          </a:prstGeom>
        </p:spPr>
        <p:txBody>
          <a:bodyPr vert="horz" wrap="square" lIns="0" tIns="9942" rIns="0" bIns="0" rtlCol="0">
            <a:spAutoFit/>
          </a:bodyPr>
          <a:lstStyle/>
          <a:p>
            <a:pPr marL="29825" marR="23860" algn="just">
              <a:lnSpc>
                <a:spcPct val="112300"/>
              </a:lnSpc>
              <a:spcBef>
                <a:spcPts val="78"/>
              </a:spcBef>
            </a:pPr>
            <a:r>
              <a:rPr sz="1400" dirty="0">
                <a:latin typeface="Cambria"/>
                <a:cs typeface="Cambria"/>
              </a:rPr>
              <a:t>δ)</a:t>
            </a:r>
            <a:r>
              <a:rPr sz="1400" spc="133" dirty="0"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Το</a:t>
            </a:r>
            <a:r>
              <a:rPr sz="1400" b="1" u="sng" spc="133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πρώτο</a:t>
            </a:r>
            <a:r>
              <a:rPr sz="1400" b="1" u="sng" spc="137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τεταρτημόριο</a:t>
            </a:r>
            <a:r>
              <a:rPr sz="1400" b="1" spc="157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400" dirty="0">
                <a:solidFill>
                  <a:srgbClr val="365F91"/>
                </a:solidFill>
                <a:latin typeface="Cambria Math"/>
                <a:cs typeface="Cambria Math"/>
              </a:rPr>
              <a:t>𝑸</a:t>
            </a:r>
            <a:r>
              <a:rPr baseline="-15432" dirty="0">
                <a:solidFill>
                  <a:srgbClr val="365F91"/>
                </a:solidFill>
                <a:latin typeface="Cambria Math"/>
                <a:cs typeface="Cambria Math"/>
              </a:rPr>
              <a:t>𝟏</a:t>
            </a:r>
            <a:r>
              <a:rPr spc="376" baseline="-15432" dirty="0">
                <a:solidFill>
                  <a:srgbClr val="365F91"/>
                </a:solidFill>
                <a:latin typeface="Cambria Math"/>
                <a:cs typeface="Cambria Math"/>
              </a:rPr>
              <a:t> </a:t>
            </a:r>
            <a:r>
              <a:rPr sz="1400" dirty="0">
                <a:latin typeface="Cambria"/>
                <a:cs typeface="Cambria"/>
              </a:rPr>
              <a:t>διαιρεί</a:t>
            </a:r>
            <a:r>
              <a:rPr sz="1400" spc="13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δείγμα</a:t>
            </a:r>
            <a:r>
              <a:rPr sz="1400" spc="13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13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δύο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μέρη,</a:t>
            </a:r>
            <a:r>
              <a:rPr sz="1400" spc="14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έτσι</a:t>
            </a:r>
            <a:r>
              <a:rPr sz="1400" spc="137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ώστε, </a:t>
            </a:r>
            <a:r>
              <a:rPr sz="1400" dirty="0">
                <a:latin typeface="Cambria"/>
                <a:cs typeface="Cambria"/>
              </a:rPr>
              <a:t>όταν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οι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παρατηρήσεις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διατεταγμένες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5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αύξουσα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σειρά,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μέρος</a:t>
            </a:r>
            <a:r>
              <a:rPr sz="1400" spc="5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</a:t>
            </a:r>
            <a:r>
              <a:rPr sz="1400" spc="51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τις </a:t>
            </a:r>
            <a:r>
              <a:rPr sz="1400" dirty="0">
                <a:latin typeface="Cambria"/>
                <a:cs typeface="Cambria"/>
              </a:rPr>
              <a:t>μικρότερες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παρατηρήσεις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να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αντιστοιχεί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στο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25%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spc="-8" dirty="0" err="1">
                <a:latin typeface="Cambria"/>
                <a:cs typeface="Cambria"/>
              </a:rPr>
              <a:t>παρατηρήσεων</a:t>
            </a:r>
            <a:r>
              <a:rPr sz="1400" spc="-8" dirty="0" smtClean="0">
                <a:latin typeface="Cambria"/>
                <a:cs typeface="Cambria"/>
              </a:rPr>
              <a:t>.</a:t>
            </a:r>
            <a:endParaRPr sz="1400" dirty="0">
              <a:latin typeface="Cambria Math"/>
              <a:cs typeface="Cambria Math"/>
            </a:endParaRPr>
          </a:p>
        </p:txBody>
      </p:sp>
      <p:sp>
        <p:nvSpPr>
          <p:cNvPr id="3" name="object 16"/>
          <p:cNvSpPr txBox="1"/>
          <p:nvPr/>
        </p:nvSpPr>
        <p:spPr>
          <a:xfrm>
            <a:off x="457200" y="1428750"/>
            <a:ext cx="8077200" cy="713960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59649" marR="43743" algn="just">
              <a:lnSpc>
                <a:spcPct val="112300"/>
              </a:lnSpc>
            </a:pPr>
            <a:r>
              <a:rPr sz="1400" dirty="0" smtClean="0">
                <a:latin typeface="Cambria"/>
                <a:cs typeface="Cambria"/>
              </a:rPr>
              <a:t>ε</a:t>
            </a:r>
            <a:r>
              <a:rPr sz="1400" dirty="0">
                <a:latin typeface="Cambria"/>
                <a:cs typeface="Cambria"/>
              </a:rPr>
              <a:t>) </a:t>
            </a:r>
            <a:r>
              <a:rPr sz="1400" dirty="0">
                <a:solidFill>
                  <a:srgbClr val="365F91"/>
                </a:solidFill>
                <a:latin typeface="Cambria"/>
                <a:cs typeface="Cambria"/>
              </a:rPr>
              <a:t>Το</a:t>
            </a:r>
            <a:r>
              <a:rPr sz="1400" u="sng" spc="-27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τρίτο</a:t>
            </a:r>
            <a:r>
              <a:rPr sz="1400" b="1" u="sng" spc="4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τεταρτημόριο</a:t>
            </a:r>
            <a:r>
              <a:rPr sz="1400" b="1" spc="20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400" dirty="0">
                <a:solidFill>
                  <a:srgbClr val="365F91"/>
                </a:solidFill>
                <a:latin typeface="Cambria Math"/>
                <a:cs typeface="Cambria Math"/>
              </a:rPr>
              <a:t>𝑸</a:t>
            </a:r>
            <a:r>
              <a:rPr baseline="-15432" dirty="0">
                <a:solidFill>
                  <a:srgbClr val="365F91"/>
                </a:solidFill>
                <a:latin typeface="Cambria Math"/>
                <a:cs typeface="Cambria Math"/>
              </a:rPr>
              <a:t>𝟑</a:t>
            </a:r>
            <a:r>
              <a:rPr spc="182" baseline="-15432" dirty="0">
                <a:solidFill>
                  <a:srgbClr val="365F91"/>
                </a:solidFill>
                <a:latin typeface="Cambria Math"/>
                <a:cs typeface="Cambria Math"/>
              </a:rPr>
              <a:t> </a:t>
            </a:r>
            <a:r>
              <a:rPr sz="1400" dirty="0">
                <a:latin typeface="Cambria"/>
                <a:cs typeface="Cambria"/>
              </a:rPr>
              <a:t>διαιρεί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δείγμα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δύο μέρη,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έτσι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ώστε,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spc="-16" dirty="0">
                <a:latin typeface="Cambria"/>
                <a:cs typeface="Cambria"/>
              </a:rPr>
              <a:t>όταν </a:t>
            </a:r>
            <a:r>
              <a:rPr sz="1400" dirty="0">
                <a:latin typeface="Cambria"/>
                <a:cs typeface="Cambria"/>
              </a:rPr>
              <a:t>οι</a:t>
            </a:r>
            <a:r>
              <a:rPr sz="1400" spc="2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παρατηρήσεις</a:t>
            </a:r>
            <a:r>
              <a:rPr sz="1400" spc="29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28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διατεταγμένες</a:t>
            </a:r>
            <a:r>
              <a:rPr sz="1400" spc="29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29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αύξουσα</a:t>
            </a:r>
            <a:r>
              <a:rPr sz="1400" spc="28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σειρά,</a:t>
            </a:r>
            <a:r>
              <a:rPr sz="1400" spc="28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29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μέρος</a:t>
            </a:r>
            <a:r>
              <a:rPr sz="1400" spc="29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</a:t>
            </a:r>
            <a:r>
              <a:rPr sz="1400" spc="286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τις </a:t>
            </a:r>
            <a:r>
              <a:rPr sz="1400" spc="-8" dirty="0">
                <a:latin typeface="Cambria"/>
                <a:cs typeface="Cambria"/>
              </a:rPr>
              <a:t>μικρότερες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παρατηρήσεις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να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αντιστοιχεί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στο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75%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spc="-8" dirty="0" err="1">
                <a:latin typeface="Cambria"/>
                <a:cs typeface="Cambria"/>
              </a:rPr>
              <a:t>παρατηρήσεων</a:t>
            </a:r>
            <a:r>
              <a:rPr sz="1400" spc="-8" dirty="0" smtClean="0">
                <a:latin typeface="Cambria"/>
                <a:cs typeface="Cambria"/>
              </a:rPr>
              <a:t>.</a:t>
            </a:r>
            <a:endParaRPr sz="1400" dirty="0">
              <a:latin typeface="Cambria"/>
              <a:cs typeface="Cambria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66950"/>
            <a:ext cx="6629400" cy="242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876550"/>
            <a:ext cx="1285875" cy="257175"/>
          </a:xfrm>
          <a:prstGeom prst="rect">
            <a:avLst/>
          </a:prstGeom>
          <a:noFill/>
          <a:ln w="349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7" name="6 - Ορθογώνιο"/>
          <p:cNvSpPr/>
          <p:nvPr/>
        </p:nvSpPr>
        <p:spPr>
          <a:xfrm>
            <a:off x="381000" y="209550"/>
            <a:ext cx="2758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919" lvl="1" indent="-258978">
              <a:buAutoNum type="arabicPeriod"/>
              <a:tabLst>
                <a:tab pos="268919" algn="l"/>
              </a:tabLst>
            </a:pPr>
            <a:r>
              <a:rPr lang="el-GR" sz="2000" b="1" dirty="0" smtClean="0">
                <a:solidFill>
                  <a:srgbClr val="365F91"/>
                </a:solidFill>
                <a:latin typeface="Cambria"/>
                <a:cs typeface="Cambria"/>
              </a:rPr>
              <a:t>Μέτρα</a:t>
            </a:r>
            <a:r>
              <a:rPr lang="el-GR" sz="2000" b="1" spc="-47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lang="el-GR" sz="2000" b="1" spc="-16" dirty="0" smtClean="0">
                <a:solidFill>
                  <a:srgbClr val="365F91"/>
                </a:solidFill>
                <a:latin typeface="Cambria"/>
                <a:cs typeface="Cambria"/>
              </a:rPr>
              <a:t>θέσης (συν.)</a:t>
            </a:r>
            <a:endParaRPr lang="el-GR" sz="20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38350"/>
            <a:ext cx="952500" cy="276225"/>
          </a:xfrm>
          <a:prstGeom prst="rect">
            <a:avLst/>
          </a:prstGeom>
          <a:noFill/>
          <a:ln w="349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76350"/>
            <a:ext cx="743472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381000" y="209550"/>
            <a:ext cx="2758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919" lvl="1" indent="-258978">
              <a:buAutoNum type="arabicPeriod"/>
              <a:tabLst>
                <a:tab pos="268919" algn="l"/>
              </a:tabLst>
            </a:pPr>
            <a:r>
              <a:rPr lang="el-GR" sz="2000" b="1" dirty="0" smtClean="0">
                <a:solidFill>
                  <a:srgbClr val="365F91"/>
                </a:solidFill>
                <a:latin typeface="Cambria"/>
                <a:cs typeface="Cambria"/>
              </a:rPr>
              <a:t>Μέτρα</a:t>
            </a:r>
            <a:r>
              <a:rPr lang="el-GR" sz="2000" b="1" spc="-47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lang="el-GR" sz="2000" b="1" spc="-16" dirty="0" smtClean="0">
                <a:solidFill>
                  <a:srgbClr val="365F91"/>
                </a:solidFill>
                <a:latin typeface="Cambria"/>
                <a:cs typeface="Cambria"/>
              </a:rPr>
              <a:t>θέσης (συν.)</a:t>
            </a:r>
            <a:endParaRPr lang="el-GR" sz="20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609600" y="285750"/>
            <a:ext cx="7696200" cy="1880818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300" b="1" dirty="0" smtClean="0">
                <a:solidFill>
                  <a:srgbClr val="365F91"/>
                </a:solidFill>
                <a:latin typeface="Cambria"/>
                <a:cs typeface="Cambria"/>
              </a:rPr>
              <a:t>2</a:t>
            </a:r>
            <a:r>
              <a:rPr lang="en-US" sz="1300" b="1" dirty="0" smtClean="0">
                <a:solidFill>
                  <a:srgbClr val="365F91"/>
                </a:solidFill>
                <a:latin typeface="Cambria"/>
                <a:cs typeface="Cambria"/>
              </a:rPr>
              <a:t>.</a:t>
            </a:r>
            <a:r>
              <a:rPr sz="1300" b="1" spc="-31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300" b="1" dirty="0">
                <a:solidFill>
                  <a:srgbClr val="365F91"/>
                </a:solidFill>
                <a:latin typeface="Cambria"/>
                <a:cs typeface="Cambria"/>
              </a:rPr>
              <a:t>Μέτρα</a:t>
            </a:r>
            <a:r>
              <a:rPr sz="1300" b="1" spc="-27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300" b="1" spc="-8" dirty="0">
                <a:solidFill>
                  <a:srgbClr val="365F91"/>
                </a:solidFill>
                <a:latin typeface="Cambria"/>
                <a:cs typeface="Cambria"/>
              </a:rPr>
              <a:t>Διασποράς</a:t>
            </a:r>
            <a:endParaRPr sz="1300" dirty="0">
              <a:latin typeface="Cambria"/>
              <a:cs typeface="Cambria"/>
            </a:endParaRPr>
          </a:p>
          <a:p>
            <a:pPr>
              <a:spcBef>
                <a:spcPts val="262"/>
              </a:spcBef>
            </a:pPr>
            <a:endParaRPr sz="1300" dirty="0">
              <a:latin typeface="Cambria"/>
              <a:cs typeface="Cambria"/>
            </a:endParaRPr>
          </a:p>
          <a:p>
            <a:pPr marL="9942" marR="3977" algn="just">
              <a:lnSpc>
                <a:spcPct val="112300"/>
              </a:lnSpc>
            </a:pPr>
            <a:r>
              <a:rPr sz="1400" dirty="0">
                <a:latin typeface="Cambria"/>
                <a:cs typeface="Cambria"/>
              </a:rPr>
              <a:t>Μέτρα</a:t>
            </a:r>
            <a:r>
              <a:rPr sz="1400" spc="7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διασποράς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ονομάζονται</a:t>
            </a:r>
            <a:r>
              <a:rPr sz="1400" spc="7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</a:t>
            </a:r>
            <a:r>
              <a:rPr sz="1400" spc="7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μέτρα</a:t>
            </a:r>
            <a:r>
              <a:rPr sz="1400" spc="7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που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εκφράζουν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τις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αποκλίσεις</a:t>
            </a:r>
            <a:r>
              <a:rPr sz="1400" spc="78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των </a:t>
            </a:r>
            <a:r>
              <a:rPr sz="1400" dirty="0">
                <a:latin typeface="Cambria"/>
                <a:cs typeface="Cambria"/>
              </a:rPr>
              <a:t>τιμών</a:t>
            </a:r>
            <a:r>
              <a:rPr sz="1400" spc="13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μιας</a:t>
            </a:r>
            <a:r>
              <a:rPr sz="1400" spc="13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μεταβλητής</a:t>
            </a:r>
            <a:r>
              <a:rPr sz="1400" spc="13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γύρω</a:t>
            </a:r>
            <a:r>
              <a:rPr sz="1400" spc="13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από</a:t>
            </a:r>
            <a:r>
              <a:rPr sz="1400" spc="13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</a:t>
            </a:r>
            <a:r>
              <a:rPr sz="1400" spc="14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μέτρα</a:t>
            </a:r>
            <a:r>
              <a:rPr sz="1400" spc="15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κεντρικής</a:t>
            </a:r>
            <a:r>
              <a:rPr sz="1400" spc="13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τάσης.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</a:t>
            </a:r>
            <a:r>
              <a:rPr sz="1400" spc="133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κυριότερα </a:t>
            </a:r>
            <a:r>
              <a:rPr sz="1400" dirty="0">
                <a:latin typeface="Cambria"/>
                <a:cs typeface="Cambria"/>
              </a:rPr>
              <a:t>μέτρα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διασποράς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είναι:</a:t>
            </a:r>
            <a:endParaRPr sz="1400" dirty="0">
              <a:latin typeface="Cambria"/>
              <a:cs typeface="Cambria"/>
            </a:endParaRPr>
          </a:p>
          <a:p>
            <a:pPr marL="9942" algn="just">
              <a:spcBef>
                <a:spcPts val="939"/>
              </a:spcBef>
            </a:pPr>
            <a:r>
              <a:rPr sz="1200" dirty="0">
                <a:latin typeface="Cambria"/>
                <a:cs typeface="Cambria"/>
              </a:rPr>
              <a:t>α)</a:t>
            </a:r>
            <a:r>
              <a:rPr sz="1200" spc="-16" dirty="0">
                <a:latin typeface="Cambria"/>
                <a:cs typeface="Cambria"/>
              </a:rPr>
              <a:t> </a:t>
            </a:r>
            <a:r>
              <a:rPr sz="1200" b="1" u="sng" spc="-8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Εύρος:</a:t>
            </a:r>
            <a:endParaRPr sz="1200" dirty="0">
              <a:latin typeface="Cambria"/>
              <a:cs typeface="Cambria"/>
            </a:endParaRPr>
          </a:p>
          <a:p>
            <a:pPr marL="9942" marR="1116934" indent="1115443">
              <a:lnSpc>
                <a:spcPct val="176200"/>
              </a:lnSpc>
            </a:pPr>
            <a:r>
              <a:rPr sz="1200" b="1" spc="-8" dirty="0">
                <a:latin typeface="Cambria"/>
                <a:cs typeface="Cambria"/>
              </a:rPr>
              <a:t>R</a:t>
            </a:r>
            <a:r>
              <a:rPr sz="1200" spc="-8" dirty="0">
                <a:latin typeface="Cambria"/>
                <a:cs typeface="Cambria"/>
              </a:rPr>
              <a:t>=Μεγαλύτερη</a:t>
            </a:r>
            <a:r>
              <a:rPr sz="1200" spc="-12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τιμή</a:t>
            </a:r>
            <a:r>
              <a:rPr sz="1200" spc="-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–</a:t>
            </a:r>
            <a:r>
              <a:rPr sz="1200" spc="-8" dirty="0">
                <a:latin typeface="Cambria"/>
                <a:cs typeface="Cambria"/>
              </a:rPr>
              <a:t> </a:t>
            </a:r>
            <a:r>
              <a:rPr sz="1200" dirty="0" err="1">
                <a:latin typeface="Cambria"/>
                <a:cs typeface="Cambria"/>
              </a:rPr>
              <a:t>Μικρότερη</a:t>
            </a:r>
            <a:r>
              <a:rPr sz="1200" spc="-8" dirty="0">
                <a:latin typeface="Cambria"/>
                <a:cs typeface="Cambria"/>
              </a:rPr>
              <a:t> </a:t>
            </a:r>
            <a:r>
              <a:rPr sz="1200" spc="-16" dirty="0" err="1" smtClean="0">
                <a:latin typeface="Cambria"/>
                <a:cs typeface="Cambria"/>
              </a:rPr>
              <a:t>τιμή</a:t>
            </a:r>
            <a:endParaRPr lang="en-US" sz="1200" spc="-16" dirty="0">
              <a:latin typeface="Cambria"/>
              <a:cs typeface="Cambria"/>
            </a:endParaRPr>
          </a:p>
          <a:p>
            <a:pPr marL="9525" marR="1116934" indent="-9525">
              <a:lnSpc>
                <a:spcPct val="176200"/>
              </a:lnSpc>
            </a:pPr>
            <a:r>
              <a:rPr sz="1200" spc="-8" dirty="0" smtClean="0">
                <a:latin typeface="Cambria"/>
                <a:cs typeface="Cambria"/>
              </a:rPr>
              <a:t>β)</a:t>
            </a:r>
            <a:r>
              <a:rPr sz="1200" b="1" u="sng" spc="-8" dirty="0" smtClean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Ενδοτεταρτημοριακό</a:t>
            </a:r>
            <a:r>
              <a:rPr sz="1200" b="1" u="sng" spc="23" dirty="0" smtClean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200" b="1" u="sng" spc="-8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εύρος</a:t>
            </a:r>
            <a:r>
              <a:rPr sz="1200" spc="-8" dirty="0">
                <a:latin typeface="Cambria"/>
                <a:cs typeface="Cambria"/>
              </a:rPr>
              <a:t>: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9600" y="3028950"/>
            <a:ext cx="8153400" cy="201064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29825" marR="23860">
              <a:lnSpc>
                <a:spcPct val="112500"/>
              </a:lnSpc>
              <a:spcBef>
                <a:spcPts val="779"/>
              </a:spcBef>
            </a:pPr>
            <a:r>
              <a:rPr sz="1200" dirty="0" err="1" smtClean="0">
                <a:latin typeface="Cambria"/>
                <a:cs typeface="Cambria"/>
              </a:rPr>
              <a:t>Αν</a:t>
            </a:r>
            <a:r>
              <a:rPr sz="1200" spc="258" dirty="0" smtClean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οι</a:t>
            </a:r>
            <a:r>
              <a:rPr sz="1200" spc="27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τιμές</a:t>
            </a:r>
            <a:r>
              <a:rPr sz="1200" spc="27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της</a:t>
            </a:r>
            <a:r>
              <a:rPr sz="1200" spc="27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μεταβλητής</a:t>
            </a:r>
            <a:r>
              <a:rPr sz="1200" spc="27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Χ</a:t>
            </a:r>
            <a:r>
              <a:rPr sz="1200" spc="266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είναι</a:t>
            </a:r>
            <a:r>
              <a:rPr sz="1200" spc="297" dirty="0">
                <a:latin typeface="Cambria"/>
                <a:cs typeface="Cambria"/>
              </a:rPr>
              <a:t> </a:t>
            </a:r>
            <a:r>
              <a:rPr sz="1200" dirty="0">
                <a:latin typeface="Cambria Math"/>
                <a:cs typeface="Cambria Math"/>
              </a:rPr>
              <a:t>𝑥</a:t>
            </a:r>
            <a:r>
              <a:rPr sz="1600" baseline="-15432" dirty="0">
                <a:latin typeface="Cambria Math"/>
                <a:cs typeface="Cambria Math"/>
              </a:rPr>
              <a:t>1</a:t>
            </a:r>
            <a:r>
              <a:rPr sz="1200" dirty="0">
                <a:latin typeface="Cambria Math"/>
                <a:cs typeface="Cambria Math"/>
              </a:rPr>
              <a:t>,</a:t>
            </a:r>
            <a:r>
              <a:rPr sz="1200" spc="-59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𝑥</a:t>
            </a:r>
            <a:r>
              <a:rPr sz="1600" baseline="-15432" dirty="0">
                <a:latin typeface="Cambria Math"/>
                <a:cs typeface="Cambria Math"/>
              </a:rPr>
              <a:t>2</a:t>
            </a:r>
            <a:r>
              <a:rPr sz="1200" dirty="0">
                <a:latin typeface="Cambria Math"/>
                <a:cs typeface="Cambria Math"/>
              </a:rPr>
              <a:t>,</a:t>
            </a:r>
            <a:r>
              <a:rPr sz="1200" spc="-59" dirty="0">
                <a:latin typeface="Cambria Math"/>
                <a:cs typeface="Cambria Math"/>
              </a:rPr>
              <a:t> </a:t>
            </a:r>
            <a:r>
              <a:rPr sz="1200" spc="-8" dirty="0">
                <a:latin typeface="Cambria Math"/>
                <a:cs typeface="Cambria Math"/>
              </a:rPr>
              <a:t>…</a:t>
            </a:r>
            <a:r>
              <a:rPr sz="1200" spc="-51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,</a:t>
            </a:r>
            <a:r>
              <a:rPr sz="1200" spc="-59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𝑥</a:t>
            </a:r>
            <a:r>
              <a:rPr sz="1600" baseline="-15432" dirty="0">
                <a:latin typeface="Cambria Math"/>
                <a:cs typeface="Cambria Math"/>
              </a:rPr>
              <a:t>𝑛</a:t>
            </a:r>
            <a:r>
              <a:rPr sz="1200" dirty="0">
                <a:latin typeface="Cambria"/>
                <a:cs typeface="Cambria"/>
              </a:rPr>
              <a:t>,</a:t>
            </a:r>
            <a:r>
              <a:rPr sz="1200" spc="262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η</a:t>
            </a:r>
            <a:r>
              <a:rPr sz="1200" spc="27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διακύμανση</a:t>
            </a:r>
            <a:r>
              <a:rPr sz="1200" spc="270" dirty="0">
                <a:latin typeface="Cambria"/>
                <a:cs typeface="Cambria"/>
              </a:rPr>
              <a:t> </a:t>
            </a:r>
            <a:r>
              <a:rPr sz="1200" spc="-8" dirty="0">
                <a:latin typeface="Cambria"/>
                <a:cs typeface="Cambria"/>
              </a:rPr>
              <a:t>(Variance) υπολογίζεται</a:t>
            </a:r>
            <a:r>
              <a:rPr sz="1200" spc="-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από</a:t>
            </a:r>
            <a:r>
              <a:rPr sz="1200" spc="-4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τη</a:t>
            </a:r>
            <a:r>
              <a:rPr sz="1200" spc="8" dirty="0">
                <a:latin typeface="Cambria"/>
                <a:cs typeface="Cambria"/>
              </a:rPr>
              <a:t> </a:t>
            </a:r>
            <a:r>
              <a:rPr sz="1200" spc="-8" dirty="0">
                <a:latin typeface="Cambria"/>
                <a:cs typeface="Cambria"/>
              </a:rPr>
              <a:t>σχέση: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32" name="object 13"/>
          <p:cNvSpPr txBox="1"/>
          <p:nvPr/>
        </p:nvSpPr>
        <p:spPr>
          <a:xfrm>
            <a:off x="609600" y="2190750"/>
            <a:ext cx="4566620" cy="809755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1864043">
              <a:spcBef>
                <a:spcPts val="74"/>
              </a:spcBef>
            </a:pPr>
            <a:r>
              <a:rPr sz="1200" b="1" dirty="0">
                <a:latin typeface="Cambria Math"/>
                <a:cs typeface="Cambria Math"/>
              </a:rPr>
              <a:t>𝑄</a:t>
            </a:r>
            <a:r>
              <a:rPr sz="1200" spc="82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=</a:t>
            </a:r>
            <a:r>
              <a:rPr sz="1200" spc="51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𝑄</a:t>
            </a:r>
            <a:r>
              <a:rPr sz="1600" baseline="-15432" dirty="0">
                <a:latin typeface="Cambria Math"/>
                <a:cs typeface="Cambria Math"/>
              </a:rPr>
              <a:t>3</a:t>
            </a:r>
            <a:r>
              <a:rPr sz="1600" spc="140" baseline="-15432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− </a:t>
            </a:r>
            <a:r>
              <a:rPr sz="1200" spc="-20" dirty="0">
                <a:latin typeface="Cambria Math"/>
                <a:cs typeface="Cambria Math"/>
              </a:rPr>
              <a:t>𝑄</a:t>
            </a:r>
            <a:r>
              <a:rPr sz="1600" spc="-29" baseline="-15432" dirty="0">
                <a:latin typeface="Cambria Math"/>
                <a:cs typeface="Cambria Math"/>
              </a:rPr>
              <a:t>1</a:t>
            </a:r>
            <a:endParaRPr sz="1600" baseline="-15432" dirty="0">
              <a:latin typeface="Cambria Math"/>
              <a:cs typeface="Cambria Math"/>
            </a:endParaRPr>
          </a:p>
          <a:p>
            <a:pPr marL="39766" marR="119796">
              <a:lnSpc>
                <a:spcPts val="2161"/>
              </a:lnSpc>
              <a:spcBef>
                <a:spcPts val="219"/>
              </a:spcBef>
            </a:pPr>
            <a:r>
              <a:rPr sz="1200" dirty="0">
                <a:latin typeface="Cambria"/>
                <a:cs typeface="Cambria"/>
              </a:rPr>
              <a:t>όπου</a:t>
            </a:r>
            <a:r>
              <a:rPr sz="1200" spc="-12" dirty="0">
                <a:latin typeface="Cambria"/>
                <a:cs typeface="Cambria"/>
              </a:rPr>
              <a:t> </a:t>
            </a:r>
            <a:r>
              <a:rPr sz="1200" dirty="0">
                <a:latin typeface="Cambria Math"/>
                <a:cs typeface="Cambria Math"/>
              </a:rPr>
              <a:t>𝑄</a:t>
            </a:r>
            <a:r>
              <a:rPr sz="1600" baseline="-15432" dirty="0">
                <a:latin typeface="Cambria Math"/>
                <a:cs typeface="Cambria Math"/>
              </a:rPr>
              <a:t>3</a:t>
            </a:r>
            <a:r>
              <a:rPr sz="1600" spc="153" baseline="-15432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,</a:t>
            </a:r>
            <a:r>
              <a:rPr sz="1200" spc="-59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𝑄</a:t>
            </a:r>
            <a:r>
              <a:rPr sz="1600" baseline="-15432" dirty="0">
                <a:latin typeface="Cambria Math"/>
                <a:cs typeface="Cambria Math"/>
              </a:rPr>
              <a:t>1</a:t>
            </a:r>
            <a:r>
              <a:rPr sz="1600" spc="140" baseline="-15432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"/>
                <a:cs typeface="Cambria"/>
              </a:rPr>
              <a:t>το</a:t>
            </a:r>
            <a:r>
              <a:rPr sz="1200" spc="-16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3</a:t>
            </a:r>
            <a:r>
              <a:rPr sz="1200" baseline="19607" dirty="0">
                <a:latin typeface="Cambria"/>
                <a:cs typeface="Cambria"/>
              </a:rPr>
              <a:t>ο</a:t>
            </a:r>
            <a:r>
              <a:rPr sz="1200" spc="106" baseline="19607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και</a:t>
            </a:r>
            <a:r>
              <a:rPr sz="1200" spc="-8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1</a:t>
            </a:r>
            <a:r>
              <a:rPr sz="1200" baseline="19607" dirty="0">
                <a:latin typeface="Cambria"/>
                <a:cs typeface="Cambria"/>
              </a:rPr>
              <a:t>ο</a:t>
            </a:r>
            <a:r>
              <a:rPr sz="1200" spc="94" baseline="19607" dirty="0">
                <a:latin typeface="Cambria"/>
                <a:cs typeface="Cambria"/>
              </a:rPr>
              <a:t> </a:t>
            </a:r>
            <a:r>
              <a:rPr sz="1200" spc="-8" dirty="0" err="1">
                <a:latin typeface="Cambria"/>
                <a:cs typeface="Cambria"/>
              </a:rPr>
              <a:t>τεταρτημόριο</a:t>
            </a:r>
            <a:r>
              <a:rPr sz="1200" spc="-12" dirty="0">
                <a:latin typeface="Cambria"/>
                <a:cs typeface="Cambria"/>
              </a:rPr>
              <a:t> </a:t>
            </a:r>
            <a:r>
              <a:rPr sz="1200" spc="-8" dirty="0" err="1" smtClean="0">
                <a:latin typeface="Cambria"/>
                <a:cs typeface="Cambria"/>
              </a:rPr>
              <a:t>αντίστοιχα</a:t>
            </a:r>
            <a:endParaRPr lang="en-US" sz="1200" spc="-8" dirty="0" smtClean="0">
              <a:latin typeface="Cambria"/>
              <a:cs typeface="Cambria"/>
            </a:endParaRPr>
          </a:p>
          <a:p>
            <a:pPr marL="39766" marR="119796">
              <a:lnSpc>
                <a:spcPts val="2161"/>
              </a:lnSpc>
              <a:spcBef>
                <a:spcPts val="219"/>
              </a:spcBef>
            </a:pPr>
            <a:r>
              <a:rPr sz="1200" dirty="0" smtClean="0">
                <a:latin typeface="Cambria"/>
                <a:cs typeface="Cambria"/>
              </a:rPr>
              <a:t>γ</a:t>
            </a:r>
            <a:r>
              <a:rPr sz="1200" dirty="0">
                <a:latin typeface="Cambria"/>
                <a:cs typeface="Cambria"/>
              </a:rPr>
              <a:t>)</a:t>
            </a:r>
            <a:r>
              <a:rPr sz="1200" u="sng" spc="-47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sng" spc="-8" dirty="0" err="1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Διακύμανση</a:t>
            </a:r>
            <a:r>
              <a:rPr sz="1200" b="1" u="sng" spc="-8" dirty="0" smtClean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:</a:t>
            </a:r>
            <a:endParaRPr sz="1200" dirty="0">
              <a:latin typeface="Cambria"/>
              <a:cs typeface="Cambri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33750"/>
            <a:ext cx="1828800" cy="70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object 29"/>
          <p:cNvSpPr txBox="1"/>
          <p:nvPr/>
        </p:nvSpPr>
        <p:spPr>
          <a:xfrm>
            <a:off x="533400" y="3790950"/>
            <a:ext cx="8153400" cy="1190629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19883" algn="just">
              <a:spcBef>
                <a:spcPts val="74"/>
              </a:spcBef>
            </a:pPr>
            <a:r>
              <a:rPr sz="1200" dirty="0">
                <a:latin typeface="Cambria"/>
                <a:cs typeface="Cambria"/>
              </a:rPr>
              <a:t>δ)</a:t>
            </a:r>
            <a:r>
              <a:rPr sz="1200" spc="-23" dirty="0">
                <a:latin typeface="Cambria"/>
                <a:cs typeface="Cambria"/>
              </a:rPr>
              <a:t> </a:t>
            </a:r>
            <a:r>
              <a:rPr sz="1200" b="1" u="sng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Τυπική</a:t>
            </a:r>
            <a:r>
              <a:rPr sz="1200" b="1" u="sng" spc="-23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 </a:t>
            </a:r>
            <a:r>
              <a:rPr sz="1200" b="1" u="sng" spc="-8" dirty="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ambria"/>
                <a:cs typeface="Cambria"/>
              </a:rPr>
              <a:t>απόκλιση:</a:t>
            </a:r>
            <a:endParaRPr sz="1200" dirty="0">
              <a:latin typeface="Cambria"/>
              <a:cs typeface="Cambria"/>
            </a:endParaRPr>
          </a:p>
          <a:p>
            <a:pPr marL="19883" marR="13918" algn="just">
              <a:lnSpc>
                <a:spcPct val="112300"/>
              </a:lnSpc>
              <a:spcBef>
                <a:spcPts val="783"/>
              </a:spcBef>
            </a:pPr>
            <a:r>
              <a:rPr sz="1100" dirty="0">
                <a:latin typeface="Cambria"/>
                <a:cs typeface="Cambria"/>
              </a:rPr>
              <a:t>Η</a:t>
            </a:r>
            <a:r>
              <a:rPr sz="1100" spc="4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διακύμανση</a:t>
            </a:r>
            <a:r>
              <a:rPr sz="1100" spc="5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εκφράζεται</a:t>
            </a:r>
            <a:r>
              <a:rPr sz="1100" spc="5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σε</a:t>
            </a:r>
            <a:r>
              <a:rPr sz="1100" spc="5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μονάδες</a:t>
            </a:r>
            <a:r>
              <a:rPr sz="1100" spc="5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που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αντιστοιχούν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στα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τετράγωνο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των </a:t>
            </a:r>
            <a:r>
              <a:rPr sz="1100" dirty="0">
                <a:latin typeface="Cambria"/>
                <a:cs typeface="Cambria"/>
              </a:rPr>
              <a:t>αρχικών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μονάδων.</a:t>
            </a:r>
            <a:r>
              <a:rPr sz="1100" spc="4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Η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ανάγκη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να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για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ένα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μέτρο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διασποράς</a:t>
            </a:r>
            <a:r>
              <a:rPr sz="1100" spc="4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που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να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εκφράζεται </a:t>
            </a:r>
            <a:r>
              <a:rPr sz="1100" dirty="0">
                <a:latin typeface="Cambria"/>
                <a:cs typeface="Cambria"/>
              </a:rPr>
              <a:t>στις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ίδιες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μονάδες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με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τις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αρχικές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(ούτως</a:t>
            </a:r>
            <a:r>
              <a:rPr sz="1100" spc="5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ώστε</a:t>
            </a:r>
            <a:r>
              <a:rPr sz="1100" spc="5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να</a:t>
            </a:r>
            <a:r>
              <a:rPr sz="1100" spc="5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μπορεί</a:t>
            </a:r>
            <a:r>
              <a:rPr sz="1100" spc="5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να</a:t>
            </a:r>
            <a:r>
              <a:rPr sz="1100" spc="7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συνεκτιμάται</a:t>
            </a:r>
            <a:r>
              <a:rPr sz="1100" spc="5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σε </a:t>
            </a:r>
            <a:r>
              <a:rPr sz="1100" dirty="0">
                <a:latin typeface="Cambria"/>
                <a:cs typeface="Cambria"/>
              </a:rPr>
              <a:t>συνδυασμό</a:t>
            </a:r>
            <a:r>
              <a:rPr sz="1100" spc="168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και</a:t>
            </a:r>
            <a:r>
              <a:rPr sz="1100" spc="172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με</a:t>
            </a:r>
            <a:r>
              <a:rPr sz="1100" spc="176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τη</a:t>
            </a:r>
            <a:r>
              <a:rPr sz="1100" spc="172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μέση</a:t>
            </a:r>
            <a:r>
              <a:rPr sz="1100" spc="172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τιμή)</a:t>
            </a:r>
            <a:r>
              <a:rPr sz="1100" spc="168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οδήγησε</a:t>
            </a:r>
            <a:r>
              <a:rPr sz="1100" spc="176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στην</a:t>
            </a:r>
            <a:r>
              <a:rPr sz="1100" spc="164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χρησιμοποίηση</a:t>
            </a:r>
            <a:r>
              <a:rPr sz="1100" spc="172" dirty="0">
                <a:latin typeface="Cambria"/>
                <a:cs typeface="Cambria"/>
              </a:rPr>
              <a:t>  </a:t>
            </a:r>
            <a:r>
              <a:rPr sz="1100" spc="-20" dirty="0">
                <a:latin typeface="Cambria"/>
                <a:cs typeface="Cambria"/>
              </a:rPr>
              <a:t>της </a:t>
            </a:r>
            <a:r>
              <a:rPr sz="1100" spc="-8" dirty="0">
                <a:latin typeface="Cambria"/>
                <a:cs typeface="Cambria"/>
              </a:rPr>
              <a:t>τετραγωνικής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ρίζας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της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διακύμανσης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η</a:t>
            </a:r>
            <a:r>
              <a:rPr sz="1100" spc="-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οποία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ονομάζεται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τυπική</a:t>
            </a:r>
            <a:r>
              <a:rPr sz="1100" spc="-8" dirty="0">
                <a:latin typeface="Cambria"/>
                <a:cs typeface="Cambria"/>
              </a:rPr>
              <a:t> </a:t>
            </a:r>
            <a:r>
              <a:rPr sz="1100" spc="-8" dirty="0" err="1">
                <a:latin typeface="Cambria"/>
                <a:cs typeface="Cambria"/>
              </a:rPr>
              <a:t>απόκλιση</a:t>
            </a:r>
            <a:r>
              <a:rPr sz="1100" spc="-8" dirty="0" smtClean="0">
                <a:latin typeface="Cambria"/>
                <a:cs typeface="Cambria"/>
              </a:rPr>
              <a:t>:</a:t>
            </a:r>
            <a:endParaRPr lang="en-US" sz="1100" spc="-8" dirty="0" smtClean="0">
              <a:latin typeface="Cambria"/>
              <a:cs typeface="Cambria"/>
            </a:endParaRPr>
          </a:p>
          <a:p>
            <a:pPr marL="19883" marR="13918" algn="just">
              <a:lnSpc>
                <a:spcPct val="112300"/>
              </a:lnSpc>
              <a:spcBef>
                <a:spcPts val="783"/>
              </a:spcBef>
            </a:pPr>
            <a:endParaRPr sz="1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1200" dirty="0" smtClean="0">
                <a:latin typeface="Cambria Math"/>
                <a:cs typeface="Cambria Math"/>
              </a:rPr>
              <a:t>𝑠</a:t>
            </a:r>
            <a:r>
              <a:rPr sz="1200" spc="67" dirty="0" smtClean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=</a:t>
            </a:r>
            <a:r>
              <a:rPr sz="1200" spc="51" dirty="0">
                <a:latin typeface="Cambria Math"/>
                <a:cs typeface="Cambria Math"/>
              </a:rPr>
              <a:t> </a:t>
            </a:r>
            <a:r>
              <a:rPr sz="2000" spc="34" baseline="4273" dirty="0">
                <a:latin typeface="Cambria Math"/>
                <a:cs typeface="Cambria Math"/>
              </a:rPr>
              <a:t>√</a:t>
            </a:r>
            <a:r>
              <a:rPr sz="1200" spc="23" dirty="0">
                <a:latin typeface="Cambria Math"/>
                <a:cs typeface="Cambria Math"/>
              </a:rPr>
              <a:t>𝑠</a:t>
            </a:r>
            <a:r>
              <a:rPr sz="1600" spc="34" baseline="24691" dirty="0">
                <a:latin typeface="Cambria Math"/>
                <a:cs typeface="Cambria Math"/>
              </a:rPr>
              <a:t>2</a:t>
            </a:r>
            <a:endParaRPr sz="1600" baseline="24691" dirty="0">
              <a:latin typeface="Cambria Math"/>
              <a:cs typeface="Cambria Math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257550"/>
            <a:ext cx="3276600" cy="8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533400" y="361950"/>
            <a:ext cx="7924800" cy="1306366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600" b="1" dirty="0" smtClean="0">
                <a:solidFill>
                  <a:srgbClr val="365F91"/>
                </a:solidFill>
                <a:latin typeface="Cambria"/>
                <a:cs typeface="Cambria"/>
              </a:rPr>
              <a:t>3</a:t>
            </a:r>
            <a:r>
              <a:rPr lang="en-US" sz="1600" b="1" dirty="0" smtClean="0">
                <a:solidFill>
                  <a:srgbClr val="365F91"/>
                </a:solidFill>
                <a:latin typeface="Cambria"/>
                <a:cs typeface="Cambria"/>
              </a:rPr>
              <a:t>.</a:t>
            </a:r>
            <a:r>
              <a:rPr sz="1600" b="1" spc="-47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600" b="1" dirty="0">
                <a:solidFill>
                  <a:srgbClr val="365F91"/>
                </a:solidFill>
                <a:latin typeface="Cambria"/>
                <a:cs typeface="Cambria"/>
              </a:rPr>
              <a:t>Συντελεστής</a:t>
            </a:r>
            <a:r>
              <a:rPr sz="1600" b="1" spc="-39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600" b="1" spc="-8" dirty="0">
                <a:solidFill>
                  <a:srgbClr val="365F91"/>
                </a:solidFill>
                <a:latin typeface="Cambria"/>
                <a:cs typeface="Cambria"/>
              </a:rPr>
              <a:t>Μεταβλητότητας</a:t>
            </a:r>
            <a:endParaRPr sz="1600" dirty="0">
              <a:latin typeface="Cambria"/>
              <a:cs typeface="Cambria"/>
            </a:endParaRPr>
          </a:p>
          <a:p>
            <a:pPr marL="9942" marR="3977" algn="just">
              <a:lnSpc>
                <a:spcPct val="112300"/>
              </a:lnSpc>
              <a:spcBef>
                <a:spcPts val="826"/>
              </a:spcBef>
            </a:pPr>
            <a:r>
              <a:rPr sz="1100" dirty="0">
                <a:latin typeface="Cambria"/>
                <a:cs typeface="Cambria"/>
              </a:rPr>
              <a:t>Ας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θεωρήσουμε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τους</a:t>
            </a:r>
            <a:r>
              <a:rPr sz="1100" spc="30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μηνιαίους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μισθούς,</a:t>
            </a:r>
            <a:r>
              <a:rPr sz="1100" spc="29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σε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ευρώ,</a:t>
            </a:r>
            <a:r>
              <a:rPr sz="1100" spc="28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πέντε</a:t>
            </a:r>
            <a:r>
              <a:rPr sz="1100" spc="29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υπαλλήλων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δύο </a:t>
            </a:r>
            <a:r>
              <a:rPr sz="1100" dirty="0">
                <a:latin typeface="Cambria"/>
                <a:cs typeface="Cambria"/>
              </a:rPr>
              <a:t>εταιριών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και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Β.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Για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την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έχουμε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τους</a:t>
            </a:r>
            <a:r>
              <a:rPr sz="1100" spc="-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μισθούς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10100,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10050,</a:t>
            </a:r>
            <a:r>
              <a:rPr sz="1100" spc="-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10020,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10000, </a:t>
            </a:r>
            <a:r>
              <a:rPr sz="1100" dirty="0">
                <a:latin typeface="Cambria"/>
                <a:cs typeface="Cambria"/>
              </a:rPr>
              <a:t>10010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και</a:t>
            </a:r>
            <a:r>
              <a:rPr sz="1100" spc="20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για</a:t>
            </a:r>
            <a:r>
              <a:rPr sz="1100" spc="19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την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Β</a:t>
            </a:r>
            <a:r>
              <a:rPr sz="1100" spc="19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έχουμε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τους</a:t>
            </a:r>
            <a:r>
              <a:rPr sz="1100" spc="20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μισθούς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1100,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1050,</a:t>
            </a:r>
            <a:r>
              <a:rPr sz="1100" spc="19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1020,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1000,</a:t>
            </a:r>
            <a:r>
              <a:rPr sz="1100" spc="199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1010. </a:t>
            </a:r>
            <a:r>
              <a:rPr sz="1100" dirty="0">
                <a:latin typeface="Cambria"/>
                <a:cs typeface="Cambria"/>
              </a:rPr>
              <a:t>Παρατηρούμε</a:t>
            </a:r>
            <a:r>
              <a:rPr sz="1100" spc="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ότι</a:t>
            </a:r>
            <a:r>
              <a:rPr sz="1100" spc="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και</a:t>
            </a:r>
            <a:r>
              <a:rPr sz="1100" spc="2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οι</a:t>
            </a:r>
            <a:r>
              <a:rPr sz="1100" spc="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δύο εταιρίες</a:t>
            </a:r>
            <a:r>
              <a:rPr sz="1100" spc="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έχουν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ίδια</a:t>
            </a:r>
            <a:r>
              <a:rPr sz="1100" spc="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μέτρα</a:t>
            </a:r>
            <a:r>
              <a:rPr sz="1100" spc="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διασποράς</a:t>
            </a:r>
            <a:r>
              <a:rPr sz="1100" spc="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(π.χ</a:t>
            </a:r>
            <a:r>
              <a:rPr sz="1100" spc="12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τυπική </a:t>
            </a:r>
            <a:r>
              <a:rPr sz="1100" dirty="0">
                <a:latin typeface="Cambria"/>
                <a:cs typeface="Cambria"/>
              </a:rPr>
              <a:t>απόκλιση,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εύρος</a:t>
            </a:r>
            <a:r>
              <a:rPr sz="1100" spc="29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κ.λπ).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Παρόλα</a:t>
            </a:r>
            <a:r>
              <a:rPr sz="1100" spc="29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αυτά</a:t>
            </a:r>
            <a:r>
              <a:rPr sz="1100" spc="29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αν</a:t>
            </a:r>
            <a:r>
              <a:rPr sz="1100" spc="29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κάποιος</a:t>
            </a:r>
            <a:r>
              <a:rPr sz="1100" spc="29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υπάλληλος</a:t>
            </a:r>
            <a:r>
              <a:rPr sz="1100" spc="30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της</a:t>
            </a:r>
            <a:r>
              <a:rPr sz="1100" spc="294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πρώτης </a:t>
            </a:r>
            <a:r>
              <a:rPr sz="1100" dirty="0">
                <a:latin typeface="Cambria"/>
                <a:cs typeface="Cambria"/>
              </a:rPr>
              <a:t>εταιρίας</a:t>
            </a:r>
            <a:r>
              <a:rPr sz="1100" spc="-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υποστεί</a:t>
            </a:r>
            <a:r>
              <a:rPr sz="1100" spc="-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μείωση μισθού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1000 ευρώ</a:t>
            </a:r>
            <a:r>
              <a:rPr sz="1100" spc="-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τότε</a:t>
            </a:r>
            <a:r>
              <a:rPr sz="1100" spc="-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αυτό</a:t>
            </a:r>
            <a:r>
              <a:rPr sz="1100" spc="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θα έχει</a:t>
            </a:r>
            <a:r>
              <a:rPr sz="1100" spc="-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για</a:t>
            </a:r>
            <a:r>
              <a:rPr sz="1100" spc="-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αυτόν</a:t>
            </a:r>
            <a:r>
              <a:rPr sz="1100" spc="-8" dirty="0">
                <a:latin typeface="Cambria"/>
                <a:cs typeface="Cambria"/>
              </a:rPr>
              <a:t> </a:t>
            </a:r>
            <a:r>
              <a:rPr sz="1100" spc="-16" dirty="0">
                <a:latin typeface="Cambria"/>
                <a:cs typeface="Cambria"/>
              </a:rPr>
              <a:t>πολύ </a:t>
            </a:r>
            <a:r>
              <a:rPr sz="1100" dirty="0">
                <a:latin typeface="Cambria"/>
                <a:cs typeface="Cambria"/>
              </a:rPr>
              <a:t>μικρότερες</a:t>
            </a:r>
            <a:r>
              <a:rPr sz="1100" spc="121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συνέπειες</a:t>
            </a:r>
            <a:r>
              <a:rPr sz="1100" spc="125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από</a:t>
            </a:r>
            <a:r>
              <a:rPr sz="1100" spc="117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ότι</a:t>
            </a:r>
            <a:r>
              <a:rPr sz="1100" spc="125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μια</a:t>
            </a:r>
            <a:r>
              <a:rPr sz="1100" spc="121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αντίστοιχη</a:t>
            </a:r>
            <a:r>
              <a:rPr sz="1100" spc="121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μείωση</a:t>
            </a:r>
            <a:r>
              <a:rPr sz="1100" spc="121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στο</a:t>
            </a:r>
            <a:r>
              <a:rPr sz="1100" spc="117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μισθό</a:t>
            </a:r>
            <a:r>
              <a:rPr sz="1100" spc="121" dirty="0">
                <a:latin typeface="Cambria"/>
                <a:cs typeface="Cambria"/>
              </a:rPr>
              <a:t>  </a:t>
            </a:r>
            <a:r>
              <a:rPr sz="1100" spc="-16" dirty="0">
                <a:latin typeface="Cambria"/>
                <a:cs typeface="Cambria"/>
              </a:rPr>
              <a:t>ενός </a:t>
            </a:r>
            <a:r>
              <a:rPr sz="1100" dirty="0">
                <a:latin typeface="Cambria"/>
                <a:cs typeface="Cambria"/>
              </a:rPr>
              <a:t>υπαλλήλου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της</a:t>
            </a:r>
            <a:r>
              <a:rPr sz="1100" spc="-2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εταιρίας</a:t>
            </a:r>
            <a:r>
              <a:rPr sz="1100" spc="-27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Β.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533400" y="1733550"/>
            <a:ext cx="7924800" cy="3158658"/>
          </a:xfrm>
          <a:prstGeom prst="rect">
            <a:avLst/>
          </a:prstGeom>
        </p:spPr>
        <p:txBody>
          <a:bodyPr vert="horz" wrap="square" lIns="0" tIns="9942" rIns="0" bIns="0" rtlCol="0">
            <a:spAutoFit/>
          </a:bodyPr>
          <a:lstStyle/>
          <a:p>
            <a:pPr marL="39766" marR="33801" algn="just">
              <a:lnSpc>
                <a:spcPct val="112300"/>
              </a:lnSpc>
              <a:spcBef>
                <a:spcPts val="78"/>
              </a:spcBef>
            </a:pPr>
            <a:r>
              <a:rPr sz="1100" dirty="0">
                <a:latin typeface="Cambria"/>
                <a:cs typeface="Cambria"/>
              </a:rPr>
              <a:t>Από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παραπάνω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παράδειγμα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φαίνεται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η</a:t>
            </a:r>
            <a:r>
              <a:rPr sz="1100" spc="43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ανάγκη</a:t>
            </a:r>
            <a:r>
              <a:rPr sz="1100" b="1" spc="51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να</a:t>
            </a:r>
            <a:r>
              <a:rPr sz="1100" b="1" spc="43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οριστεί</a:t>
            </a:r>
            <a:r>
              <a:rPr sz="1100" b="1" spc="31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ένα</a:t>
            </a:r>
            <a:r>
              <a:rPr sz="1100" b="1" spc="47" dirty="0">
                <a:latin typeface="Cambria"/>
                <a:cs typeface="Cambria"/>
              </a:rPr>
              <a:t> </a:t>
            </a:r>
            <a:r>
              <a:rPr sz="1100" b="1" spc="-8" dirty="0">
                <a:latin typeface="Cambria"/>
                <a:cs typeface="Cambria"/>
              </a:rPr>
              <a:t>καινούργιο </a:t>
            </a:r>
            <a:r>
              <a:rPr sz="1100" b="1" dirty="0">
                <a:latin typeface="Cambria"/>
                <a:cs typeface="Cambria"/>
              </a:rPr>
              <a:t>μέτρο</a:t>
            </a:r>
            <a:r>
              <a:rPr sz="1100" b="1" spc="157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το</a:t>
            </a:r>
            <a:r>
              <a:rPr sz="1100" b="1" spc="168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οποίο</a:t>
            </a:r>
            <a:r>
              <a:rPr sz="1100" b="1" spc="160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δεν</a:t>
            </a:r>
            <a:r>
              <a:rPr sz="1100" b="1" spc="172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θα</a:t>
            </a:r>
            <a:r>
              <a:rPr sz="1100" b="1" spc="160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αντικατοπτρίζει</a:t>
            </a:r>
            <a:r>
              <a:rPr sz="1100" b="1" spc="160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μόνο</a:t>
            </a:r>
            <a:r>
              <a:rPr sz="1100" b="1" spc="168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τη</a:t>
            </a:r>
            <a:r>
              <a:rPr sz="1100" b="1" spc="164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διασπορά</a:t>
            </a:r>
            <a:r>
              <a:rPr sz="1100" b="1" spc="160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των</a:t>
            </a:r>
            <a:r>
              <a:rPr sz="1100" b="1" spc="160" dirty="0">
                <a:latin typeface="Cambria"/>
                <a:cs typeface="Cambria"/>
              </a:rPr>
              <a:t> </a:t>
            </a:r>
            <a:r>
              <a:rPr sz="1100" b="1" spc="-8" dirty="0">
                <a:latin typeface="Cambria"/>
                <a:cs typeface="Cambria"/>
              </a:rPr>
              <a:t>δεδομένων, </a:t>
            </a:r>
            <a:r>
              <a:rPr sz="1100" b="1" dirty="0">
                <a:latin typeface="Cambria"/>
                <a:cs typeface="Cambria"/>
              </a:rPr>
              <a:t>αλλά</a:t>
            </a:r>
            <a:r>
              <a:rPr sz="1100" b="1" spc="12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και</a:t>
            </a:r>
            <a:r>
              <a:rPr sz="1100" b="1" spc="16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τις</a:t>
            </a:r>
            <a:r>
              <a:rPr sz="1100" b="1" spc="16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επιπτώσεις</a:t>
            </a:r>
            <a:r>
              <a:rPr sz="1100" b="1" spc="16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που</a:t>
            </a:r>
            <a:r>
              <a:rPr sz="1100" b="1" spc="12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έχει</a:t>
            </a:r>
            <a:r>
              <a:rPr sz="1100" b="1" spc="16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αυτή</a:t>
            </a:r>
            <a:r>
              <a:rPr sz="1100" b="1" spc="8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η</a:t>
            </a:r>
            <a:r>
              <a:rPr sz="1100" b="1" spc="16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διασπορά</a:t>
            </a:r>
            <a:r>
              <a:rPr sz="1100" b="1" spc="16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στην</a:t>
            </a:r>
            <a:r>
              <a:rPr sz="1100" b="1" spc="12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πειραματική</a:t>
            </a:r>
            <a:r>
              <a:rPr sz="1100" b="1" spc="20" dirty="0">
                <a:latin typeface="Cambria"/>
                <a:cs typeface="Cambria"/>
              </a:rPr>
              <a:t> </a:t>
            </a:r>
            <a:r>
              <a:rPr sz="1100" b="1" spc="-8" dirty="0">
                <a:latin typeface="Cambria"/>
                <a:cs typeface="Cambria"/>
              </a:rPr>
              <a:t>μονάδα</a:t>
            </a:r>
            <a:r>
              <a:rPr sz="1100" spc="-8" dirty="0">
                <a:latin typeface="Cambria"/>
                <a:cs typeface="Cambria"/>
              </a:rPr>
              <a:t>. </a:t>
            </a:r>
            <a:r>
              <a:rPr sz="1100" dirty="0">
                <a:latin typeface="Cambria"/>
                <a:cs typeface="Cambria"/>
              </a:rPr>
              <a:t>Το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μέτρο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αυτό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συμβολίζεται</a:t>
            </a:r>
            <a:r>
              <a:rPr sz="1100" spc="-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με</a:t>
            </a:r>
            <a:r>
              <a:rPr sz="1100" spc="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CV,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ονομάζεται</a:t>
            </a:r>
            <a:r>
              <a:rPr sz="1100" spc="-1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Συντελεστής</a:t>
            </a:r>
            <a:r>
              <a:rPr sz="1100" spc="-8" dirty="0">
                <a:latin typeface="Cambria"/>
                <a:cs typeface="Cambria"/>
              </a:rPr>
              <a:t> Μεταβλητότητας </a:t>
            </a:r>
            <a:r>
              <a:rPr sz="1100" dirty="0">
                <a:latin typeface="Cambria"/>
                <a:cs typeface="Cambria"/>
              </a:rPr>
              <a:t>και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δίνεται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από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τον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λόγο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της</a:t>
            </a:r>
            <a:r>
              <a:rPr sz="1100" spc="22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τυπικής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απόκλισης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(s)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προς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την</a:t>
            </a:r>
            <a:r>
              <a:rPr sz="1100" spc="21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μέση</a:t>
            </a:r>
            <a:r>
              <a:rPr sz="1100" spc="227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τιμή. </a:t>
            </a:r>
            <a:r>
              <a:rPr sz="1100" dirty="0">
                <a:latin typeface="Cambria"/>
                <a:cs typeface="Cambria"/>
              </a:rPr>
              <a:t>Δηλαδή</a:t>
            </a:r>
            <a:r>
              <a:rPr sz="1100" spc="-2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έχουμε</a:t>
            </a:r>
            <a:r>
              <a:rPr sz="1100" spc="-2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τον</a:t>
            </a:r>
            <a:r>
              <a:rPr sz="1100" spc="-23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τύπο:</a:t>
            </a:r>
            <a:endParaRPr sz="1100" dirty="0">
              <a:latin typeface="Cambria"/>
              <a:cs typeface="Cambria"/>
            </a:endParaRPr>
          </a:p>
          <a:p>
            <a:pPr marL="326082" algn="ctr">
              <a:spcBef>
                <a:spcPts val="591"/>
              </a:spcBef>
            </a:pPr>
            <a:endParaRPr baseline="2136" dirty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lang="el-GR" sz="1100" dirty="0" smtClean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 dirty="0">
              <a:latin typeface="Cambria Math"/>
              <a:cs typeface="Cambria Math"/>
            </a:endParaRPr>
          </a:p>
          <a:p>
            <a:pPr marL="39766" marR="34298" algn="just">
              <a:lnSpc>
                <a:spcPct val="112300"/>
              </a:lnSpc>
            </a:pPr>
            <a:r>
              <a:rPr sz="1100" b="1" i="1" dirty="0" err="1" smtClean="0">
                <a:solidFill>
                  <a:srgbClr val="FF0000"/>
                </a:solidFill>
                <a:latin typeface="Cambria"/>
                <a:cs typeface="Cambria"/>
              </a:rPr>
              <a:t>Εάν</a:t>
            </a:r>
            <a:r>
              <a:rPr sz="1100" b="1" i="1" spc="125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η</a:t>
            </a:r>
            <a:r>
              <a:rPr sz="1100" b="1" i="1" spc="133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μέση</a:t>
            </a:r>
            <a:r>
              <a:rPr sz="1100" b="1" i="1" spc="137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τιμή</a:t>
            </a:r>
            <a:r>
              <a:rPr sz="1100" b="1" i="1" spc="14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είναι</a:t>
            </a:r>
            <a:r>
              <a:rPr sz="1100" b="1" i="1" spc="133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κοντά</a:t>
            </a:r>
            <a:r>
              <a:rPr sz="1100" b="1" i="1" spc="133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στο</a:t>
            </a:r>
            <a:r>
              <a:rPr sz="1100" b="1" i="1" spc="12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μηδέν</a:t>
            </a:r>
            <a:r>
              <a:rPr sz="1100" b="1" i="1" spc="12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ή</a:t>
            </a:r>
            <a:r>
              <a:rPr sz="1100" b="1" i="1" spc="12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πολύ</a:t>
            </a:r>
            <a:r>
              <a:rPr sz="1100" b="1" i="1" spc="129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μεγάλη,</a:t>
            </a:r>
            <a:r>
              <a:rPr sz="1100" b="1" i="1" spc="129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τότε</a:t>
            </a:r>
            <a:r>
              <a:rPr sz="1100" b="1" i="1" spc="129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dirty="0">
                <a:solidFill>
                  <a:srgbClr val="FF0000"/>
                </a:solidFill>
                <a:latin typeface="Cambria"/>
                <a:cs typeface="Cambria"/>
              </a:rPr>
              <a:t>ο</a:t>
            </a:r>
            <a:r>
              <a:rPr sz="1100" b="1" i="1" spc="129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spc="-8" dirty="0">
                <a:solidFill>
                  <a:srgbClr val="FF0000"/>
                </a:solidFill>
                <a:latin typeface="Cambria"/>
                <a:cs typeface="Cambria"/>
              </a:rPr>
              <a:t>συντελεστής μεταβλητότητας</a:t>
            </a:r>
            <a:r>
              <a:rPr sz="1100" b="1" i="1" spc="27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spc="-8" dirty="0">
                <a:solidFill>
                  <a:srgbClr val="FF0000"/>
                </a:solidFill>
                <a:latin typeface="Cambria"/>
                <a:cs typeface="Cambria"/>
              </a:rPr>
              <a:t>καθίσταται</a:t>
            </a:r>
            <a:r>
              <a:rPr sz="1100" b="1" i="1" spc="27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100" b="1" i="1" spc="-8" dirty="0">
                <a:solidFill>
                  <a:srgbClr val="FF0000"/>
                </a:solidFill>
                <a:latin typeface="Cambria"/>
                <a:cs typeface="Cambria"/>
              </a:rPr>
              <a:t>αναξιόπιστος.</a:t>
            </a:r>
            <a:endParaRPr sz="1100" b="1" i="1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39766" marR="39766" algn="just">
              <a:lnSpc>
                <a:spcPct val="112300"/>
              </a:lnSpc>
              <a:spcBef>
                <a:spcPts val="791"/>
              </a:spcBef>
            </a:pPr>
            <a:r>
              <a:rPr sz="1100" dirty="0">
                <a:latin typeface="Cambria"/>
                <a:cs typeface="Cambria"/>
              </a:rPr>
              <a:t>Ο συντελεστής μεταβλητότητας</a:t>
            </a:r>
            <a:r>
              <a:rPr sz="1100" spc="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είναι ανεξάρτητος από</a:t>
            </a:r>
            <a:r>
              <a:rPr sz="1100" spc="-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τις μονάδες</a:t>
            </a:r>
            <a:r>
              <a:rPr sz="1100" spc="4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μέτρησης, </a:t>
            </a:r>
            <a:r>
              <a:rPr sz="1100" dirty="0">
                <a:latin typeface="Cambria"/>
                <a:cs typeface="Cambria"/>
              </a:rPr>
              <a:t>εκφράζεται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επί</a:t>
            </a:r>
            <a:r>
              <a:rPr sz="1100" spc="14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τοις</a:t>
            </a:r>
            <a:r>
              <a:rPr sz="1100" spc="13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εκατό</a:t>
            </a:r>
            <a:r>
              <a:rPr sz="1100" spc="13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και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εκφράζει</a:t>
            </a:r>
            <a:r>
              <a:rPr sz="1100" b="1" spc="145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τη</a:t>
            </a:r>
            <a:r>
              <a:rPr sz="1100" b="1" spc="141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μεταβλητότητα</a:t>
            </a:r>
            <a:r>
              <a:rPr sz="1100" b="1" spc="137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των</a:t>
            </a:r>
            <a:r>
              <a:rPr sz="1100" b="1" spc="141" dirty="0">
                <a:latin typeface="Cambria"/>
                <a:cs typeface="Cambria"/>
              </a:rPr>
              <a:t> </a:t>
            </a:r>
            <a:r>
              <a:rPr sz="1100" b="1" spc="-8" dirty="0">
                <a:latin typeface="Cambria"/>
                <a:cs typeface="Cambria"/>
              </a:rPr>
              <a:t>δεδομένων </a:t>
            </a:r>
            <a:r>
              <a:rPr sz="1100" b="1" dirty="0">
                <a:latin typeface="Cambria"/>
                <a:cs typeface="Cambria"/>
              </a:rPr>
              <a:t>απαλλαγμένη</a:t>
            </a:r>
            <a:r>
              <a:rPr sz="1100" b="1" spc="-23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από</a:t>
            </a:r>
            <a:r>
              <a:rPr sz="1100" b="1" spc="-20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την</a:t>
            </a:r>
            <a:r>
              <a:rPr sz="1100" b="1" spc="-23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επίδραση</a:t>
            </a:r>
            <a:r>
              <a:rPr sz="1100" b="1" spc="-20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της</a:t>
            </a:r>
            <a:r>
              <a:rPr sz="1100" b="1" spc="-23" dirty="0">
                <a:latin typeface="Cambria"/>
                <a:cs typeface="Cambria"/>
              </a:rPr>
              <a:t> </a:t>
            </a:r>
            <a:r>
              <a:rPr sz="1100" b="1" dirty="0">
                <a:latin typeface="Cambria"/>
                <a:cs typeface="Cambria"/>
              </a:rPr>
              <a:t>μέσης</a:t>
            </a:r>
            <a:r>
              <a:rPr sz="1100" b="1" spc="-23" dirty="0">
                <a:latin typeface="Cambria"/>
                <a:cs typeface="Cambria"/>
              </a:rPr>
              <a:t> </a:t>
            </a:r>
            <a:r>
              <a:rPr sz="1100" b="1" spc="-8" dirty="0" err="1">
                <a:latin typeface="Cambria"/>
                <a:cs typeface="Cambria"/>
              </a:rPr>
              <a:t>τιμής</a:t>
            </a:r>
            <a:r>
              <a:rPr sz="1100" b="1" spc="-8" dirty="0" smtClean="0">
                <a:latin typeface="Cambria"/>
                <a:cs typeface="Cambria"/>
              </a:rPr>
              <a:t>.</a:t>
            </a:r>
            <a:endParaRPr lang="en-US" sz="1100" b="1" spc="-8" dirty="0" smtClean="0">
              <a:latin typeface="Cambria"/>
              <a:cs typeface="Cambria"/>
            </a:endParaRPr>
          </a:p>
          <a:p>
            <a:pPr marL="39766" marR="39766" algn="just">
              <a:lnSpc>
                <a:spcPct val="112300"/>
              </a:lnSpc>
              <a:spcBef>
                <a:spcPts val="791"/>
              </a:spcBef>
            </a:pPr>
            <a:endParaRPr sz="1100" b="1" dirty="0">
              <a:latin typeface="Cambria"/>
              <a:cs typeface="Cambria"/>
            </a:endParaRPr>
          </a:p>
          <a:p>
            <a:pPr marL="39766" marR="34795" algn="just">
              <a:lnSpc>
                <a:spcPct val="112400"/>
              </a:lnSpc>
              <a:spcBef>
                <a:spcPts val="775"/>
              </a:spcBef>
            </a:pPr>
            <a:r>
              <a:rPr sz="1400" dirty="0">
                <a:latin typeface="Cambria"/>
                <a:cs typeface="Cambria"/>
              </a:rPr>
              <a:t>Όσο</a:t>
            </a:r>
            <a:r>
              <a:rPr sz="1400" spc="7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μικρότερη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8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η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τιμή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του</a:t>
            </a:r>
            <a:r>
              <a:rPr sz="1400" spc="9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CV,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τόσο</a:t>
            </a:r>
            <a:r>
              <a:rPr sz="1400" spc="8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μεγαλύτερη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ομοιογένεια</a:t>
            </a:r>
            <a:r>
              <a:rPr sz="1400" spc="82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θεωρείται </a:t>
            </a:r>
            <a:r>
              <a:rPr sz="1400" dirty="0">
                <a:latin typeface="Cambria"/>
                <a:cs typeface="Cambria"/>
              </a:rPr>
              <a:t>ότι</a:t>
            </a:r>
            <a:r>
              <a:rPr sz="1400" spc="9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έχει</a:t>
            </a:r>
            <a:r>
              <a:rPr sz="1400" spc="9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8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δείγμα.</a:t>
            </a:r>
            <a:r>
              <a:rPr sz="1400" spc="94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Γενικά,</a:t>
            </a:r>
            <a:r>
              <a:rPr sz="1400" b="1" u="sng" spc="89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δεχόμαστε</a:t>
            </a:r>
            <a:r>
              <a:rPr sz="1400" b="1" u="sng" spc="94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ότι</a:t>
            </a:r>
            <a:r>
              <a:rPr sz="1400" b="1" u="sng" spc="94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ένα</a:t>
            </a:r>
            <a:r>
              <a:rPr sz="1400" b="1" u="sng" spc="89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δείγμα</a:t>
            </a:r>
            <a:r>
              <a:rPr sz="1400" b="1" u="sng" spc="98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τιμών</a:t>
            </a:r>
            <a:r>
              <a:rPr sz="1400" b="1" u="sng" spc="89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μιας</a:t>
            </a:r>
            <a:r>
              <a:rPr sz="1400" b="1" u="sng" spc="106" dirty="0">
                <a:latin typeface="Cambria"/>
                <a:cs typeface="Cambria"/>
              </a:rPr>
              <a:t> </a:t>
            </a:r>
            <a:r>
              <a:rPr sz="1400" b="1" u="sng" spc="-8" dirty="0">
                <a:latin typeface="Cambria"/>
                <a:cs typeface="Cambria"/>
              </a:rPr>
              <a:t>μεταβλητής </a:t>
            </a:r>
            <a:r>
              <a:rPr sz="1400" b="1" u="sng" dirty="0">
                <a:latin typeface="Cambria"/>
                <a:cs typeface="Cambria"/>
              </a:rPr>
              <a:t>είναι</a:t>
            </a:r>
            <a:r>
              <a:rPr sz="1400" b="1" u="sng" spc="-12" dirty="0">
                <a:latin typeface="Cambria"/>
                <a:cs typeface="Cambria"/>
              </a:rPr>
              <a:t> </a:t>
            </a:r>
            <a:r>
              <a:rPr sz="1400" b="1" u="sng" spc="-8" dirty="0">
                <a:latin typeface="Cambria"/>
                <a:cs typeface="Cambria"/>
              </a:rPr>
              <a:t>«</a:t>
            </a:r>
            <a:r>
              <a:rPr sz="1400" b="1" i="1" u="sng" spc="-8" dirty="0">
                <a:latin typeface="Cambria"/>
                <a:cs typeface="Cambria"/>
              </a:rPr>
              <a:t>ομοιογενές</a:t>
            </a:r>
            <a:r>
              <a:rPr sz="1400" b="1" u="sng" spc="-8" dirty="0">
                <a:latin typeface="Cambria"/>
                <a:cs typeface="Cambria"/>
              </a:rPr>
              <a:t>», </a:t>
            </a:r>
            <a:r>
              <a:rPr sz="1400" b="1" u="sng" dirty="0">
                <a:latin typeface="Cambria"/>
                <a:cs typeface="Cambria"/>
              </a:rPr>
              <a:t>εάν</a:t>
            </a:r>
            <a:r>
              <a:rPr sz="1400" b="1" u="sng" spc="-12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ο</a:t>
            </a:r>
            <a:r>
              <a:rPr sz="1400" b="1" u="sng" spc="-12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συντελεστής</a:t>
            </a:r>
            <a:r>
              <a:rPr sz="1400" b="1" u="sng" spc="-8" dirty="0">
                <a:latin typeface="Cambria"/>
                <a:cs typeface="Cambria"/>
              </a:rPr>
              <a:t> μεταβλητότητας </a:t>
            </a:r>
            <a:r>
              <a:rPr sz="1400" b="1" u="sng" dirty="0">
                <a:latin typeface="Cambria"/>
                <a:cs typeface="Cambria"/>
              </a:rPr>
              <a:t>δεν</a:t>
            </a:r>
            <a:r>
              <a:rPr sz="1400" b="1" u="sng" spc="-12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ξεπερνά</a:t>
            </a:r>
            <a:r>
              <a:rPr sz="1400" b="1" u="sng" spc="-12" dirty="0">
                <a:latin typeface="Cambria"/>
                <a:cs typeface="Cambria"/>
              </a:rPr>
              <a:t> </a:t>
            </a:r>
            <a:r>
              <a:rPr sz="1400" b="1" u="sng" dirty="0">
                <a:latin typeface="Cambria"/>
                <a:cs typeface="Cambria"/>
              </a:rPr>
              <a:t>το</a:t>
            </a:r>
            <a:r>
              <a:rPr sz="1400" b="1" u="sng" spc="-12" dirty="0">
                <a:latin typeface="Cambria"/>
                <a:cs typeface="Cambria"/>
              </a:rPr>
              <a:t> </a:t>
            </a:r>
            <a:r>
              <a:rPr sz="1400" b="1" u="sng" spc="-16" dirty="0">
                <a:latin typeface="Cambria"/>
                <a:cs typeface="Cambria"/>
              </a:rPr>
              <a:t>10%.</a:t>
            </a:r>
            <a:endParaRPr sz="1400" b="1" u="sng" dirty="0">
              <a:latin typeface="Cambria"/>
              <a:cs typeface="Cambri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343150"/>
            <a:ext cx="13811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4800" y="209550"/>
            <a:ext cx="8305800" cy="1701281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29825">
              <a:spcBef>
                <a:spcPts val="74"/>
              </a:spcBef>
            </a:pPr>
            <a:r>
              <a:rPr sz="1300" b="1" dirty="0" smtClean="0">
                <a:solidFill>
                  <a:srgbClr val="365F91"/>
                </a:solidFill>
                <a:latin typeface="Cambria"/>
                <a:cs typeface="Cambria"/>
              </a:rPr>
              <a:t>4</a:t>
            </a:r>
            <a:r>
              <a:rPr lang="en-US" sz="1300" b="1" dirty="0" smtClean="0">
                <a:solidFill>
                  <a:srgbClr val="365F91"/>
                </a:solidFill>
                <a:latin typeface="Cambria"/>
                <a:cs typeface="Cambria"/>
              </a:rPr>
              <a:t>.</a:t>
            </a:r>
            <a:r>
              <a:rPr sz="1300" b="1" spc="-31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300" b="1" dirty="0">
                <a:solidFill>
                  <a:srgbClr val="365F91"/>
                </a:solidFill>
                <a:latin typeface="Cambria"/>
                <a:cs typeface="Cambria"/>
              </a:rPr>
              <a:t>Θηκόγραμμα</a:t>
            </a:r>
            <a:r>
              <a:rPr sz="1300" b="1" spc="227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300" b="1" spc="-8" dirty="0">
                <a:solidFill>
                  <a:srgbClr val="365F91"/>
                </a:solidFill>
                <a:latin typeface="Cambria"/>
                <a:cs typeface="Cambria"/>
              </a:rPr>
              <a:t>(Box-</a:t>
            </a:r>
            <a:r>
              <a:rPr sz="1300" b="1" spc="-16" dirty="0">
                <a:solidFill>
                  <a:srgbClr val="365F91"/>
                </a:solidFill>
                <a:latin typeface="Cambria"/>
                <a:cs typeface="Cambria"/>
              </a:rPr>
              <a:t>plot)</a:t>
            </a:r>
            <a:endParaRPr sz="1300" dirty="0">
              <a:latin typeface="Cambria"/>
              <a:cs typeface="Cambria"/>
            </a:endParaRPr>
          </a:p>
          <a:p>
            <a:pPr marL="29825" marR="23860" algn="just">
              <a:lnSpc>
                <a:spcPct val="112300"/>
              </a:lnSpc>
              <a:spcBef>
                <a:spcPts val="838"/>
              </a:spcBef>
            </a:pPr>
            <a:r>
              <a:rPr sz="1000" spc="-8" dirty="0">
                <a:latin typeface="Cambria"/>
                <a:cs typeface="Cambria"/>
              </a:rPr>
              <a:t>Το</a:t>
            </a:r>
            <a:r>
              <a:rPr sz="1000" spc="661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θηκόγραμμα</a:t>
            </a:r>
            <a:r>
              <a:rPr sz="1000" spc="665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είναι</a:t>
            </a:r>
            <a:r>
              <a:rPr sz="1000" spc="669" dirty="0">
                <a:latin typeface="Cambria"/>
                <a:cs typeface="Cambria"/>
              </a:rPr>
              <a:t> </a:t>
            </a:r>
            <a:r>
              <a:rPr sz="1000" spc="-12" dirty="0">
                <a:latin typeface="Cambria"/>
                <a:cs typeface="Cambria"/>
              </a:rPr>
              <a:t>μια</a:t>
            </a:r>
            <a:r>
              <a:rPr sz="1000" spc="665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γραφική</a:t>
            </a:r>
            <a:r>
              <a:rPr sz="1000" spc="669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παράσταση</a:t>
            </a:r>
            <a:r>
              <a:rPr sz="1000" spc="669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της</a:t>
            </a:r>
            <a:r>
              <a:rPr sz="1000" spc="669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κατανομής</a:t>
            </a:r>
            <a:r>
              <a:rPr sz="1000" spc="669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των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παρατηρήσεων,</a:t>
            </a:r>
            <a:r>
              <a:rPr sz="1000" spc="204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που</a:t>
            </a:r>
            <a:r>
              <a:rPr sz="1000" spc="219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για</a:t>
            </a:r>
            <a:r>
              <a:rPr sz="1000" spc="204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την</a:t>
            </a:r>
            <a:r>
              <a:rPr sz="1000" spc="204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κατασκευή</a:t>
            </a:r>
            <a:r>
              <a:rPr sz="1000" spc="207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του</a:t>
            </a:r>
            <a:r>
              <a:rPr sz="1000" spc="199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χρειάζεται</a:t>
            </a:r>
            <a:r>
              <a:rPr sz="1000" spc="207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ο</a:t>
            </a:r>
            <a:r>
              <a:rPr sz="1000" spc="211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υπολογισμός</a:t>
            </a:r>
            <a:r>
              <a:rPr sz="1000" spc="207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της </a:t>
            </a:r>
            <a:r>
              <a:rPr sz="1000" spc="-8" dirty="0">
                <a:latin typeface="Cambria"/>
                <a:cs typeface="Cambria"/>
              </a:rPr>
              <a:t>διαμέσου</a:t>
            </a:r>
            <a:r>
              <a:rPr sz="1000" spc="333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δ,</a:t>
            </a:r>
            <a:r>
              <a:rPr sz="1000" spc="340" dirty="0">
                <a:latin typeface="Cambria"/>
                <a:cs typeface="Cambria"/>
              </a:rPr>
              <a:t> </a:t>
            </a:r>
            <a:r>
              <a:rPr sz="1000" spc="-12" dirty="0">
                <a:latin typeface="Cambria"/>
                <a:cs typeface="Cambria"/>
              </a:rPr>
              <a:t>καθώς</a:t>
            </a:r>
            <a:r>
              <a:rPr sz="1000" spc="348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και</a:t>
            </a:r>
            <a:r>
              <a:rPr sz="1000" spc="340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του</a:t>
            </a:r>
            <a:r>
              <a:rPr sz="1000" spc="333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πρώτου</a:t>
            </a:r>
            <a:r>
              <a:rPr sz="1000" spc="333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και</a:t>
            </a:r>
            <a:r>
              <a:rPr sz="1000" spc="352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τρίτου</a:t>
            </a:r>
            <a:r>
              <a:rPr sz="1000" spc="333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τεταρτημορίου</a:t>
            </a:r>
            <a:r>
              <a:rPr sz="1000" spc="333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(</a:t>
            </a:r>
            <a:r>
              <a:rPr sz="1000" spc="-4" dirty="0">
                <a:latin typeface="Cambria Math"/>
                <a:cs typeface="Cambria Math"/>
              </a:rPr>
              <a:t>𝑄</a:t>
            </a:r>
            <a:r>
              <a:rPr sz="1100" spc="-5" baseline="-15432" dirty="0">
                <a:latin typeface="Cambria Math"/>
                <a:cs typeface="Cambria Math"/>
              </a:rPr>
              <a:t>1</a:t>
            </a:r>
            <a:r>
              <a:rPr sz="1100" spc="170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,</a:t>
            </a:r>
            <a:r>
              <a:rPr sz="1000" spc="-59" dirty="0">
                <a:latin typeface="Cambria Math"/>
                <a:cs typeface="Cambria Math"/>
              </a:rPr>
              <a:t> </a:t>
            </a:r>
            <a:r>
              <a:rPr sz="1000" spc="-8" dirty="0">
                <a:latin typeface="Cambria Math"/>
                <a:cs typeface="Cambria Math"/>
              </a:rPr>
              <a:t>𝑄</a:t>
            </a:r>
            <a:r>
              <a:rPr sz="1100" spc="-12" baseline="-15432" dirty="0">
                <a:latin typeface="Cambria Math"/>
                <a:cs typeface="Cambria Math"/>
              </a:rPr>
              <a:t>3</a:t>
            </a:r>
            <a:r>
              <a:rPr sz="1100" spc="170" baseline="-15432" dirty="0">
                <a:latin typeface="Cambria Math"/>
                <a:cs typeface="Cambria Math"/>
              </a:rPr>
              <a:t> </a:t>
            </a:r>
            <a:r>
              <a:rPr sz="1000" spc="-4" dirty="0">
                <a:latin typeface="Cambria Math"/>
                <a:cs typeface="Cambria Math"/>
              </a:rPr>
              <a:t>)</a:t>
            </a:r>
            <a:r>
              <a:rPr sz="1000" spc="-4" dirty="0">
                <a:latin typeface="Cambria"/>
                <a:cs typeface="Cambria"/>
              </a:rPr>
              <a:t>.</a:t>
            </a:r>
            <a:r>
              <a:rPr sz="1000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Αποτελείται</a:t>
            </a:r>
            <a:r>
              <a:rPr sz="1000" spc="94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από</a:t>
            </a:r>
            <a:r>
              <a:rPr sz="1000" spc="89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ένα</a:t>
            </a:r>
            <a:r>
              <a:rPr sz="1000" spc="94" dirty="0">
                <a:latin typeface="Cambria"/>
                <a:cs typeface="Cambria"/>
              </a:rPr>
              <a:t> </a:t>
            </a:r>
            <a:r>
              <a:rPr sz="1000" spc="-8" dirty="0" err="1">
                <a:latin typeface="Cambria"/>
                <a:cs typeface="Cambria"/>
              </a:rPr>
              <a:t>ευθύγραμμο</a:t>
            </a:r>
            <a:r>
              <a:rPr sz="1000" spc="89" dirty="0">
                <a:latin typeface="Cambria"/>
                <a:cs typeface="Cambria"/>
              </a:rPr>
              <a:t> </a:t>
            </a:r>
            <a:r>
              <a:rPr sz="1000" spc="-8" dirty="0" err="1" smtClean="0">
                <a:latin typeface="Cambria"/>
                <a:cs typeface="Cambria"/>
              </a:rPr>
              <a:t>τμήμα</a:t>
            </a:r>
            <a:endParaRPr lang="en-US" sz="1000" spc="94" dirty="0">
              <a:latin typeface="Cambria"/>
              <a:cs typeface="Cambria"/>
            </a:endParaRPr>
          </a:p>
          <a:p>
            <a:pPr marL="180975" marR="23860" indent="-93663" algn="just">
              <a:buFont typeface="Arial" pitchFamily="34" charset="0"/>
              <a:buChar char="•"/>
            </a:pPr>
            <a:r>
              <a:rPr sz="1000" b="1" spc="-8" dirty="0" err="1" smtClean="0">
                <a:latin typeface="Cambria"/>
                <a:cs typeface="Cambria"/>
              </a:rPr>
              <a:t>με</a:t>
            </a:r>
            <a:r>
              <a:rPr sz="1000" b="1" spc="94" dirty="0" smtClean="0">
                <a:latin typeface="Cambria"/>
                <a:cs typeface="Cambria"/>
              </a:rPr>
              <a:t> </a:t>
            </a:r>
            <a:r>
              <a:rPr sz="1000" b="1" spc="-8" dirty="0">
                <a:latin typeface="Cambria"/>
                <a:cs typeface="Cambria"/>
              </a:rPr>
              <a:t>αρχή</a:t>
            </a:r>
            <a:r>
              <a:rPr sz="1000" b="1" spc="86" dirty="0">
                <a:latin typeface="Cambria"/>
                <a:cs typeface="Cambria"/>
              </a:rPr>
              <a:t> </a:t>
            </a:r>
            <a:r>
              <a:rPr sz="1000" b="1" spc="-4" dirty="0">
                <a:latin typeface="Cambria"/>
                <a:cs typeface="Cambria"/>
              </a:rPr>
              <a:t>την</a:t>
            </a:r>
            <a:r>
              <a:rPr sz="1000" b="1" spc="82" dirty="0">
                <a:latin typeface="Cambria"/>
                <a:cs typeface="Cambria"/>
              </a:rPr>
              <a:t> </a:t>
            </a:r>
            <a:r>
              <a:rPr sz="1000" b="1" spc="-4" dirty="0" err="1">
                <a:latin typeface="Cambria"/>
                <a:cs typeface="Cambria"/>
              </a:rPr>
              <a:t>ελάχιστη</a:t>
            </a:r>
            <a:r>
              <a:rPr sz="1000" b="1" spc="78" dirty="0">
                <a:latin typeface="Cambria"/>
                <a:cs typeface="Cambria"/>
              </a:rPr>
              <a:t> </a:t>
            </a:r>
            <a:r>
              <a:rPr sz="1000" b="1" spc="-8" dirty="0" smtClean="0">
                <a:latin typeface="Cambria"/>
                <a:cs typeface="Cambria"/>
              </a:rPr>
              <a:t>και</a:t>
            </a:r>
            <a:endParaRPr lang="en-US" sz="1000" b="1" spc="94" dirty="0">
              <a:latin typeface="Cambria"/>
              <a:cs typeface="Cambria"/>
            </a:endParaRPr>
          </a:p>
          <a:p>
            <a:pPr marL="180975" marR="23860" indent="-93663" algn="just">
              <a:buFont typeface="Arial" pitchFamily="34" charset="0"/>
              <a:buChar char="•"/>
            </a:pPr>
            <a:r>
              <a:rPr sz="1000" b="1" spc="-8" dirty="0" err="1" smtClean="0">
                <a:latin typeface="Cambria"/>
                <a:cs typeface="Cambria"/>
              </a:rPr>
              <a:t>τέλος</a:t>
            </a:r>
            <a:r>
              <a:rPr sz="1000" b="1" spc="94" dirty="0" smtClean="0">
                <a:latin typeface="Cambria"/>
                <a:cs typeface="Cambria"/>
              </a:rPr>
              <a:t> </a:t>
            </a:r>
            <a:r>
              <a:rPr sz="1000" b="1" spc="-8" dirty="0">
                <a:latin typeface="Cambria"/>
                <a:cs typeface="Cambria"/>
              </a:rPr>
              <a:t>την</a:t>
            </a:r>
            <a:r>
              <a:rPr sz="1000" b="1" spc="-4" dirty="0">
                <a:latin typeface="Cambria"/>
                <a:cs typeface="Cambria"/>
              </a:rPr>
              <a:t> </a:t>
            </a:r>
            <a:r>
              <a:rPr sz="1000" b="1" spc="-8" dirty="0">
                <a:latin typeface="Cambria"/>
                <a:cs typeface="Cambria"/>
              </a:rPr>
              <a:t>μέγιστη</a:t>
            </a:r>
            <a:r>
              <a:rPr sz="1000" b="1" spc="262" dirty="0">
                <a:latin typeface="Cambria"/>
                <a:cs typeface="Cambria"/>
              </a:rPr>
              <a:t> </a:t>
            </a:r>
            <a:r>
              <a:rPr sz="1000" b="1" spc="-8" dirty="0">
                <a:latin typeface="Cambria"/>
                <a:cs typeface="Cambria"/>
              </a:rPr>
              <a:t>τιμή</a:t>
            </a:r>
            <a:r>
              <a:rPr sz="1000" b="1" spc="262" dirty="0">
                <a:latin typeface="Cambria"/>
                <a:cs typeface="Cambria"/>
              </a:rPr>
              <a:t> </a:t>
            </a:r>
            <a:r>
              <a:rPr sz="1000" b="1" spc="-4" dirty="0" err="1">
                <a:latin typeface="Cambria"/>
                <a:cs typeface="Cambria"/>
              </a:rPr>
              <a:t>του</a:t>
            </a:r>
            <a:r>
              <a:rPr sz="1000" b="1" spc="254" dirty="0">
                <a:latin typeface="Cambria"/>
                <a:cs typeface="Cambria"/>
              </a:rPr>
              <a:t> </a:t>
            </a:r>
            <a:r>
              <a:rPr sz="1000" b="1" spc="-8" dirty="0" err="1" smtClean="0">
                <a:latin typeface="Cambria"/>
                <a:cs typeface="Cambria"/>
              </a:rPr>
              <a:t>δείγματος</a:t>
            </a:r>
            <a:r>
              <a:rPr sz="1000" b="1" spc="-8" dirty="0" smtClean="0">
                <a:latin typeface="Cambria"/>
                <a:cs typeface="Cambria"/>
              </a:rPr>
              <a:t>,</a:t>
            </a:r>
            <a:endParaRPr lang="en-US" sz="1000" b="1" spc="258" dirty="0">
              <a:latin typeface="Cambria"/>
              <a:cs typeface="Cambria"/>
            </a:endParaRPr>
          </a:p>
          <a:p>
            <a:pPr marL="29825" marR="23860" algn="just">
              <a:lnSpc>
                <a:spcPct val="112300"/>
              </a:lnSpc>
              <a:spcBef>
                <a:spcPts val="838"/>
              </a:spcBef>
            </a:pPr>
            <a:r>
              <a:rPr sz="1000" spc="-8" dirty="0" smtClean="0">
                <a:latin typeface="Cambria"/>
                <a:cs typeface="Cambria"/>
              </a:rPr>
              <a:t>και</a:t>
            </a:r>
            <a:r>
              <a:rPr sz="1000" spc="262" dirty="0" smtClean="0">
                <a:latin typeface="Cambria"/>
                <a:cs typeface="Cambria"/>
              </a:rPr>
              <a:t> </a:t>
            </a:r>
            <a:r>
              <a:rPr sz="1000" spc="-12" dirty="0">
                <a:latin typeface="Cambria"/>
                <a:cs typeface="Cambria"/>
              </a:rPr>
              <a:t>ανάμεσα</a:t>
            </a:r>
            <a:r>
              <a:rPr sz="1000" spc="262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τοποθετείται</a:t>
            </a:r>
            <a:r>
              <a:rPr sz="1000" spc="262" dirty="0">
                <a:latin typeface="Cambria"/>
                <a:cs typeface="Cambria"/>
              </a:rPr>
              <a:t> </a:t>
            </a:r>
            <a:r>
              <a:rPr sz="1000" spc="-4" dirty="0" err="1">
                <a:latin typeface="Cambria"/>
                <a:cs typeface="Cambria"/>
              </a:rPr>
              <a:t>ένα</a:t>
            </a:r>
            <a:r>
              <a:rPr sz="1000" spc="262" dirty="0">
                <a:latin typeface="Cambria"/>
                <a:cs typeface="Cambria"/>
              </a:rPr>
              <a:t> </a:t>
            </a:r>
            <a:r>
              <a:rPr sz="1000" spc="-8" dirty="0" err="1" smtClean="0">
                <a:latin typeface="Cambria"/>
                <a:cs typeface="Cambria"/>
              </a:rPr>
              <a:t>ορθογώνιο</a:t>
            </a:r>
            <a:endParaRPr lang="en-US" sz="1000" spc="258" dirty="0">
              <a:latin typeface="Cambria"/>
              <a:cs typeface="Cambria"/>
            </a:endParaRPr>
          </a:p>
          <a:p>
            <a:pPr marL="180975" marR="23860" indent="-93663" algn="just">
              <a:buFont typeface="Arial" pitchFamily="34" charset="0"/>
              <a:buChar char="•"/>
            </a:pPr>
            <a:r>
              <a:rPr sz="1000" b="1" spc="-8" dirty="0" err="1">
                <a:latin typeface="Cambria"/>
                <a:cs typeface="Cambria"/>
              </a:rPr>
              <a:t>με</a:t>
            </a:r>
            <a:r>
              <a:rPr sz="1000" b="1" spc="-8" dirty="0">
                <a:latin typeface="Cambria"/>
                <a:cs typeface="Cambria"/>
              </a:rPr>
              <a:t> </a:t>
            </a:r>
            <a:r>
              <a:rPr sz="1000" b="1" spc="-8" dirty="0" err="1">
                <a:latin typeface="Cambria"/>
                <a:cs typeface="Cambria"/>
              </a:rPr>
              <a:t>κάτω βάση που αντιστοιχεί στην τιμή</a:t>
            </a:r>
            <a:r>
              <a:rPr sz="1000" b="1" spc="-8" dirty="0">
                <a:latin typeface="Cambria"/>
                <a:cs typeface="Cambria"/>
              </a:rPr>
              <a:t> 𝑄1 και</a:t>
            </a:r>
            <a:endParaRPr lang="en-US" sz="1000" b="1" spc="-8" dirty="0">
              <a:latin typeface="Cambria"/>
              <a:cs typeface="Cambria"/>
            </a:endParaRPr>
          </a:p>
          <a:p>
            <a:pPr marL="180975" marR="23860" indent="-93663" algn="just">
              <a:buFont typeface="Arial" pitchFamily="34" charset="0"/>
              <a:buChar char="•"/>
            </a:pPr>
            <a:r>
              <a:rPr sz="1000" b="1" spc="-8" dirty="0" err="1">
                <a:latin typeface="Cambria"/>
                <a:cs typeface="Cambria"/>
              </a:rPr>
              <a:t>άνω</a:t>
            </a:r>
            <a:r>
              <a:rPr sz="1000" b="1" spc="-8" dirty="0">
                <a:latin typeface="Cambria"/>
                <a:cs typeface="Cambria"/>
              </a:rPr>
              <a:t> </a:t>
            </a:r>
            <a:r>
              <a:rPr sz="1000" b="1" spc="-8" dirty="0" err="1">
                <a:latin typeface="Cambria"/>
                <a:cs typeface="Cambria"/>
              </a:rPr>
              <a:t>βάση που αντιστοιχεί στην τιμή</a:t>
            </a:r>
            <a:r>
              <a:rPr sz="1000" b="1" spc="-8" dirty="0">
                <a:latin typeface="Cambria"/>
                <a:cs typeface="Cambria"/>
              </a:rPr>
              <a:t> 𝑄3.</a:t>
            </a:r>
            <a:endParaRPr lang="en-US" sz="1000" b="1" spc="-8" dirty="0">
              <a:latin typeface="Cambria"/>
              <a:cs typeface="Cambria"/>
            </a:endParaRPr>
          </a:p>
          <a:p>
            <a:pPr marL="180975" marR="23860" indent="-93663" algn="just">
              <a:buFont typeface="Arial" pitchFamily="34" charset="0"/>
              <a:buChar char="•"/>
            </a:pPr>
            <a:r>
              <a:rPr sz="1000" b="1" spc="-8" dirty="0" err="1">
                <a:latin typeface="Cambria"/>
                <a:cs typeface="Cambria"/>
              </a:rPr>
              <a:t>Ενδιάμεσα</a:t>
            </a:r>
            <a:r>
              <a:rPr sz="1000" b="1" spc="-8" dirty="0">
                <a:latin typeface="Cambria"/>
                <a:cs typeface="Cambria"/>
              </a:rPr>
              <a:t> </a:t>
            </a:r>
            <a:r>
              <a:rPr sz="1000" b="1" spc="-8" dirty="0" err="1">
                <a:latin typeface="Cambria"/>
                <a:cs typeface="Cambria"/>
              </a:rPr>
              <a:t>τοποθετείται</a:t>
            </a:r>
            <a:r>
              <a:rPr sz="1000" b="1" spc="-8" dirty="0">
                <a:latin typeface="Cambria"/>
                <a:cs typeface="Cambria"/>
              </a:rPr>
              <a:t> </a:t>
            </a:r>
            <a:r>
              <a:rPr sz="1000" b="1" spc="-8" dirty="0" err="1">
                <a:latin typeface="Cambria"/>
                <a:cs typeface="Cambria"/>
              </a:rPr>
              <a:t>ένα</a:t>
            </a:r>
            <a:r>
              <a:rPr sz="1000" b="1" spc="-8" dirty="0">
                <a:latin typeface="Cambria"/>
                <a:cs typeface="Cambria"/>
              </a:rPr>
              <a:t> </a:t>
            </a:r>
            <a:r>
              <a:rPr sz="1000" b="1" spc="-8" dirty="0" err="1">
                <a:latin typeface="Cambria"/>
                <a:cs typeface="Cambria"/>
              </a:rPr>
              <a:t>ευθύγραμμο</a:t>
            </a:r>
            <a:r>
              <a:rPr sz="1000" b="1" spc="-8" dirty="0">
                <a:latin typeface="Cambria"/>
                <a:cs typeface="Cambria"/>
              </a:rPr>
              <a:t> </a:t>
            </a:r>
            <a:r>
              <a:rPr sz="1000" b="1" spc="-8" dirty="0" err="1">
                <a:latin typeface="Cambria"/>
                <a:cs typeface="Cambria"/>
              </a:rPr>
              <a:t>τμήμα</a:t>
            </a:r>
            <a:r>
              <a:rPr sz="1000" b="1" spc="-8" dirty="0">
                <a:latin typeface="Cambria"/>
                <a:cs typeface="Cambria"/>
              </a:rPr>
              <a:t> </a:t>
            </a:r>
            <a:r>
              <a:rPr sz="1000" b="1" spc="-8" dirty="0" err="1">
                <a:latin typeface="Cambria"/>
                <a:cs typeface="Cambria"/>
              </a:rPr>
              <a:t>που</a:t>
            </a:r>
            <a:r>
              <a:rPr sz="1000" b="1" spc="-8" dirty="0">
                <a:latin typeface="Cambria"/>
                <a:cs typeface="Cambria"/>
              </a:rPr>
              <a:t> </a:t>
            </a:r>
            <a:r>
              <a:rPr sz="1000" b="1" spc="-8" dirty="0" err="1">
                <a:latin typeface="Cambria"/>
                <a:cs typeface="Cambria"/>
              </a:rPr>
              <a:t>αντιστοιχεί</a:t>
            </a:r>
            <a:r>
              <a:rPr sz="1000" b="1" spc="-8" dirty="0">
                <a:latin typeface="Cambria"/>
                <a:cs typeface="Cambria"/>
              </a:rPr>
              <a:t> στην </a:t>
            </a:r>
            <a:r>
              <a:rPr sz="1000" b="1" spc="-8" dirty="0" err="1">
                <a:latin typeface="Cambria"/>
                <a:cs typeface="Cambria"/>
              </a:rPr>
              <a:t>διάμεσο</a:t>
            </a:r>
            <a:r>
              <a:rPr sz="1000" b="1" spc="-8" dirty="0">
                <a:latin typeface="Cambria"/>
                <a:cs typeface="Cambria"/>
              </a:rPr>
              <a:t>.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0" y="1047750"/>
            <a:ext cx="3200400" cy="1828800"/>
          </a:xfrm>
          <a:prstGeom prst="rect">
            <a:avLst/>
          </a:prstGeom>
        </p:spPr>
      </p:pic>
      <p:sp>
        <p:nvSpPr>
          <p:cNvPr id="9" name="object 2"/>
          <p:cNvSpPr txBox="1"/>
          <p:nvPr/>
        </p:nvSpPr>
        <p:spPr>
          <a:xfrm>
            <a:off x="533400" y="3028950"/>
            <a:ext cx="8229600" cy="974406"/>
          </a:xfrm>
          <a:prstGeom prst="rect">
            <a:avLst/>
          </a:prstGeom>
        </p:spPr>
        <p:txBody>
          <a:bodyPr vert="horz" wrap="square" lIns="0" tIns="9942" rIns="0" bIns="0" rtlCol="0">
            <a:spAutoFit/>
          </a:bodyPr>
          <a:lstStyle/>
          <a:p>
            <a:pPr marL="9942" marR="4474" algn="just">
              <a:lnSpc>
                <a:spcPct val="112300"/>
              </a:lnSpc>
              <a:spcBef>
                <a:spcPts val="78"/>
              </a:spcBef>
            </a:pPr>
            <a:r>
              <a:rPr sz="1000" dirty="0">
                <a:latin typeface="Cambria"/>
                <a:cs typeface="Cambria"/>
              </a:rPr>
              <a:t>Είναι</a:t>
            </a:r>
            <a:r>
              <a:rPr sz="1000" spc="5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φανερό</a:t>
            </a:r>
            <a:r>
              <a:rPr sz="1000" spc="5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οτι</a:t>
            </a:r>
            <a:r>
              <a:rPr sz="1000" spc="5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από</a:t>
            </a:r>
            <a:r>
              <a:rPr sz="1000" spc="67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την</a:t>
            </a:r>
            <a:r>
              <a:rPr sz="1000" spc="5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ελάχιστη</a:t>
            </a:r>
            <a:r>
              <a:rPr sz="1000" spc="5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και</a:t>
            </a:r>
            <a:r>
              <a:rPr sz="1000" spc="8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τη</a:t>
            </a:r>
            <a:r>
              <a:rPr sz="1000" spc="4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μέγιστη</a:t>
            </a:r>
            <a:r>
              <a:rPr sz="1000" spc="6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τιμή</a:t>
            </a:r>
            <a:r>
              <a:rPr sz="1000" spc="7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μπορούμε</a:t>
            </a:r>
            <a:r>
              <a:rPr sz="1000" spc="55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να</a:t>
            </a:r>
            <a:r>
              <a:rPr sz="1000" spc="59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βρούμε </a:t>
            </a:r>
            <a:r>
              <a:rPr sz="1000" dirty="0">
                <a:latin typeface="Cambria"/>
                <a:cs typeface="Cambria"/>
              </a:rPr>
              <a:t>το</a:t>
            </a:r>
            <a:r>
              <a:rPr sz="1000" spc="9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εύρος</a:t>
            </a:r>
            <a:r>
              <a:rPr sz="1000" spc="10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και</a:t>
            </a:r>
            <a:r>
              <a:rPr sz="1000" spc="10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από</a:t>
            </a:r>
            <a:r>
              <a:rPr sz="1000" spc="9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</a:t>
            </a:r>
            <a:r>
              <a:rPr sz="1000" spc="10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πρώτο</a:t>
            </a:r>
            <a:r>
              <a:rPr sz="1000" spc="9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και</a:t>
            </a:r>
            <a:r>
              <a:rPr sz="1000" spc="10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τρίτο</a:t>
            </a:r>
            <a:r>
              <a:rPr sz="1000" spc="9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τεταρτημόριο</a:t>
            </a:r>
            <a:r>
              <a:rPr sz="1000" spc="9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</a:t>
            </a:r>
            <a:r>
              <a:rPr sz="1000" spc="98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ενδοτεταρτημοριακό </a:t>
            </a:r>
            <a:r>
              <a:rPr sz="1000" dirty="0">
                <a:latin typeface="Cambria"/>
                <a:cs typeface="Cambria"/>
              </a:rPr>
              <a:t>εύρος.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ενδιάμεσο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ορθογώνιο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περιγράφει το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διάστημα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οποίο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περιέχει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-20" dirty="0">
                <a:latin typeface="Cambria"/>
                <a:cs typeface="Cambria"/>
              </a:rPr>
              <a:t>τις </a:t>
            </a:r>
            <a:r>
              <a:rPr sz="1000" dirty="0">
                <a:latin typeface="Cambria"/>
                <a:cs typeface="Cambria"/>
              </a:rPr>
              <a:t>50%</a:t>
            </a:r>
            <a:r>
              <a:rPr sz="1000" spc="17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μεσαίες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τιμές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του</a:t>
            </a:r>
            <a:r>
              <a:rPr sz="1000" spc="-27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δείγματος.</a:t>
            </a:r>
            <a:endParaRPr sz="1000" dirty="0">
              <a:latin typeface="Cambria"/>
              <a:cs typeface="Cambria"/>
            </a:endParaRPr>
          </a:p>
          <a:p>
            <a:pPr marL="9942" marR="3977" algn="just">
              <a:lnSpc>
                <a:spcPct val="112400"/>
              </a:lnSpc>
              <a:spcBef>
                <a:spcPts val="787"/>
              </a:spcBef>
            </a:pPr>
            <a:r>
              <a:rPr sz="1000" dirty="0">
                <a:latin typeface="Cambria"/>
                <a:cs typeface="Cambria"/>
              </a:rPr>
              <a:t>Θα</a:t>
            </a:r>
            <a:r>
              <a:rPr sz="1000" spc="301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πρέπει</a:t>
            </a:r>
            <a:r>
              <a:rPr sz="1000" spc="30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να</a:t>
            </a:r>
            <a:r>
              <a:rPr sz="1000" spc="305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σημειώσουμε</a:t>
            </a:r>
            <a:r>
              <a:rPr sz="1000" spc="30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οτι</a:t>
            </a:r>
            <a:r>
              <a:rPr sz="1000" spc="317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αν</a:t>
            </a:r>
            <a:r>
              <a:rPr sz="1000" spc="317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υπάρχουν</a:t>
            </a:r>
            <a:r>
              <a:rPr sz="1000" spc="305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τιμές</a:t>
            </a:r>
            <a:r>
              <a:rPr sz="1000" spc="30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που</a:t>
            </a:r>
            <a:r>
              <a:rPr sz="1000" spc="33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είναι</a:t>
            </a:r>
            <a:r>
              <a:rPr sz="1000" spc="30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είτε</a:t>
            </a:r>
            <a:r>
              <a:rPr sz="1000" spc="309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‘πολύ </a:t>
            </a:r>
            <a:r>
              <a:rPr sz="1000" dirty="0">
                <a:latin typeface="Cambria"/>
                <a:cs typeface="Cambria"/>
              </a:rPr>
              <a:t>μεγαλύτερες’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είτε</a:t>
            </a:r>
            <a:r>
              <a:rPr sz="1000" spc="11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‘πολύ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μικρότερες’</a:t>
            </a:r>
            <a:r>
              <a:rPr sz="1000" spc="11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απο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τις</a:t>
            </a:r>
            <a:r>
              <a:rPr sz="1000" spc="11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υπόλοιπες</a:t>
            </a:r>
            <a:r>
              <a:rPr sz="1000" spc="11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τιμές</a:t>
            </a:r>
            <a:r>
              <a:rPr sz="1000" spc="117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του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δείγματος, </a:t>
            </a:r>
            <a:r>
              <a:rPr sz="1000" dirty="0">
                <a:latin typeface="Cambria"/>
                <a:cs typeface="Cambria"/>
              </a:rPr>
              <a:t>δηλαδή</a:t>
            </a:r>
            <a:r>
              <a:rPr sz="1000" spc="17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αν</a:t>
            </a:r>
            <a:r>
              <a:rPr sz="1000" spc="17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υπάρχουν</a:t>
            </a:r>
            <a:r>
              <a:rPr sz="1000" spc="18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«ακραίες»</a:t>
            </a:r>
            <a:r>
              <a:rPr sz="1000" spc="17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τιμές,</a:t>
            </a:r>
            <a:r>
              <a:rPr sz="1000" spc="17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τότε</a:t>
            </a:r>
            <a:r>
              <a:rPr sz="1000" spc="17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</a:t>
            </a:r>
            <a:r>
              <a:rPr sz="1000" spc="17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ευθύγραμμο</a:t>
            </a:r>
            <a:r>
              <a:rPr sz="1000" spc="17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τμήμα</a:t>
            </a:r>
            <a:r>
              <a:rPr sz="1000" spc="17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δεν</a:t>
            </a:r>
            <a:r>
              <a:rPr sz="1000" spc="179" dirty="0">
                <a:latin typeface="Cambria"/>
                <a:cs typeface="Cambria"/>
              </a:rPr>
              <a:t> </a:t>
            </a:r>
            <a:r>
              <a:rPr sz="1000" spc="-16" dirty="0">
                <a:latin typeface="Cambria"/>
                <a:cs typeface="Cambria"/>
              </a:rPr>
              <a:t>έχει </a:t>
            </a:r>
            <a:r>
              <a:rPr sz="1000" dirty="0">
                <a:latin typeface="Cambria"/>
                <a:cs typeface="Cambria"/>
              </a:rPr>
              <a:t>όρια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την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ελάχιστη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και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την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μέγιστη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τιμή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όπως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αναφέρθηκε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παραπάνω.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Τα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-16" dirty="0">
                <a:latin typeface="Cambria"/>
                <a:cs typeface="Cambria"/>
              </a:rPr>
              <a:t>όρια </a:t>
            </a:r>
            <a:r>
              <a:rPr sz="1000" dirty="0">
                <a:latin typeface="Cambria"/>
                <a:cs typeface="Cambria"/>
              </a:rPr>
              <a:t>στο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θηκόγραμμα</a:t>
            </a:r>
            <a:r>
              <a:rPr sz="1000" spc="-8" dirty="0">
                <a:latin typeface="Cambria"/>
                <a:cs typeface="Cambria"/>
              </a:rPr>
              <a:t> υπολογίζονται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από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τους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τύπους;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651667" y="4171950"/>
            <a:ext cx="1044260" cy="432729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000" dirty="0">
                <a:latin typeface="Cambria"/>
                <a:cs typeface="Cambria"/>
              </a:rPr>
              <a:t>Κάτω</a:t>
            </a:r>
            <a:r>
              <a:rPr sz="1000" spc="-31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άκρο:</a:t>
            </a:r>
            <a:endParaRPr sz="1000" dirty="0">
              <a:latin typeface="Cambria"/>
              <a:cs typeface="Cambria"/>
            </a:endParaRPr>
          </a:p>
          <a:p>
            <a:pPr marL="9942">
              <a:spcBef>
                <a:spcPts val="939"/>
              </a:spcBef>
            </a:pPr>
            <a:r>
              <a:rPr sz="1000" dirty="0">
                <a:latin typeface="Cambria"/>
                <a:cs typeface="Cambria"/>
              </a:rPr>
              <a:t>Άνω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άκρο: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828800" y="4171950"/>
            <a:ext cx="3586139" cy="432729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47719">
              <a:spcBef>
                <a:spcPts val="74"/>
              </a:spcBef>
            </a:pPr>
            <a:r>
              <a:rPr sz="1000" dirty="0">
                <a:latin typeface="Cambria"/>
                <a:cs typeface="Cambria"/>
              </a:rPr>
              <a:t>max{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ελάχιστη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τιμή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,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dirty="0">
                <a:latin typeface="Cambria Math"/>
                <a:cs typeface="Cambria Math"/>
              </a:rPr>
              <a:t>𝑄</a:t>
            </a:r>
            <a:r>
              <a:rPr sz="1100" baseline="-15432" dirty="0">
                <a:latin typeface="Cambria Math"/>
                <a:cs typeface="Cambria Math"/>
              </a:rPr>
              <a:t>1</a:t>
            </a:r>
            <a:r>
              <a:rPr sz="1100" spc="140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−</a:t>
            </a:r>
            <a:r>
              <a:rPr sz="1000" spc="-16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1,5</a:t>
            </a:r>
            <a:r>
              <a:rPr sz="1500" baseline="2136" dirty="0">
                <a:latin typeface="Cambria Math"/>
                <a:cs typeface="Cambria Math"/>
              </a:rPr>
              <a:t>(</a:t>
            </a:r>
            <a:r>
              <a:rPr sz="1000" dirty="0">
                <a:latin typeface="Cambria Math"/>
                <a:cs typeface="Cambria Math"/>
              </a:rPr>
              <a:t>𝑄</a:t>
            </a:r>
            <a:r>
              <a:rPr sz="1100" baseline="-15432" dirty="0">
                <a:latin typeface="Cambria Math"/>
                <a:cs typeface="Cambria Math"/>
              </a:rPr>
              <a:t>3</a:t>
            </a:r>
            <a:r>
              <a:rPr sz="1100" spc="140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−</a:t>
            </a:r>
            <a:r>
              <a:rPr sz="1000" spc="-1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𝑄</a:t>
            </a:r>
            <a:r>
              <a:rPr sz="1100" baseline="-15432" dirty="0">
                <a:latin typeface="Cambria Math"/>
                <a:cs typeface="Cambria Math"/>
              </a:rPr>
              <a:t>1</a:t>
            </a:r>
            <a:r>
              <a:rPr sz="1500" baseline="2136" dirty="0">
                <a:latin typeface="Cambria Math"/>
                <a:cs typeface="Cambria Math"/>
              </a:rPr>
              <a:t>)</a:t>
            </a:r>
            <a:r>
              <a:rPr sz="1500" spc="-41" baseline="2136" dirty="0">
                <a:latin typeface="Cambria Math"/>
                <a:cs typeface="Cambria Math"/>
              </a:rPr>
              <a:t> </a:t>
            </a:r>
            <a:r>
              <a:rPr sz="1000" spc="-39" dirty="0">
                <a:latin typeface="Cambria"/>
                <a:cs typeface="Cambria"/>
              </a:rPr>
              <a:t>}</a:t>
            </a:r>
            <a:endParaRPr sz="1000" dirty="0">
              <a:latin typeface="Cambria"/>
              <a:cs typeface="Cambria"/>
            </a:endParaRPr>
          </a:p>
          <a:p>
            <a:pPr marL="29825">
              <a:spcBef>
                <a:spcPts val="939"/>
              </a:spcBef>
            </a:pPr>
            <a:r>
              <a:rPr sz="1000" dirty="0">
                <a:latin typeface="Cambria"/>
                <a:cs typeface="Cambria"/>
              </a:rPr>
              <a:t>min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{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μέγιστη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τιμή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,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 Math"/>
                <a:cs typeface="Cambria Math"/>
              </a:rPr>
              <a:t>𝑄</a:t>
            </a:r>
            <a:r>
              <a:rPr sz="1100" baseline="-15432" dirty="0">
                <a:latin typeface="Cambria Math"/>
                <a:cs typeface="Cambria Math"/>
              </a:rPr>
              <a:t>3</a:t>
            </a:r>
            <a:r>
              <a:rPr sz="1100" spc="129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+</a:t>
            </a:r>
            <a:r>
              <a:rPr sz="1000" spc="-8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1,5</a:t>
            </a:r>
            <a:r>
              <a:rPr sz="1500" baseline="2136" dirty="0">
                <a:latin typeface="Cambria Math"/>
                <a:cs typeface="Cambria Math"/>
              </a:rPr>
              <a:t>(</a:t>
            </a:r>
            <a:r>
              <a:rPr sz="1000" dirty="0">
                <a:latin typeface="Cambria Math"/>
                <a:cs typeface="Cambria Math"/>
              </a:rPr>
              <a:t>𝑄</a:t>
            </a:r>
            <a:r>
              <a:rPr sz="1100" baseline="-15432" dirty="0">
                <a:latin typeface="Cambria Math"/>
                <a:cs typeface="Cambria Math"/>
              </a:rPr>
              <a:t>3</a:t>
            </a:r>
            <a:r>
              <a:rPr sz="1100" spc="135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−</a:t>
            </a:r>
            <a:r>
              <a:rPr sz="1000" spc="-8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𝑄</a:t>
            </a:r>
            <a:r>
              <a:rPr sz="1100" baseline="-15432" dirty="0">
                <a:latin typeface="Cambria Math"/>
                <a:cs typeface="Cambria Math"/>
              </a:rPr>
              <a:t>1</a:t>
            </a:r>
            <a:r>
              <a:rPr sz="1500" baseline="2136" dirty="0">
                <a:latin typeface="Cambria Math"/>
                <a:cs typeface="Cambria Math"/>
              </a:rPr>
              <a:t>)</a:t>
            </a:r>
            <a:r>
              <a:rPr sz="1500" spc="-17" baseline="2136" dirty="0">
                <a:latin typeface="Cambria Math"/>
                <a:cs typeface="Cambria Math"/>
              </a:rPr>
              <a:t> </a:t>
            </a:r>
            <a:r>
              <a:rPr sz="1000" spc="-39" dirty="0">
                <a:latin typeface="Cambria"/>
                <a:cs typeface="Cambria"/>
              </a:rPr>
              <a:t>}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895350"/>
            <a:ext cx="381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800" b="1" dirty="0" err="1" smtClean="0">
                <a:latin typeface="Cambria"/>
                <a:cs typeface="Cambria"/>
              </a:rPr>
              <a:t>Θηκόγραμμα</a:t>
            </a:r>
            <a:r>
              <a:rPr lang="el-GR" sz="800" b="1" spc="114" dirty="0" smtClean="0">
                <a:latin typeface="Cambria"/>
                <a:cs typeface="Cambria"/>
              </a:rPr>
              <a:t> </a:t>
            </a:r>
            <a:r>
              <a:rPr lang="el-GR" sz="800" b="1" dirty="0" smtClean="0">
                <a:latin typeface="Cambria"/>
                <a:cs typeface="Cambria"/>
              </a:rPr>
              <a:t>των</a:t>
            </a:r>
            <a:r>
              <a:rPr lang="el-GR" sz="800" b="1" spc="110" dirty="0" smtClean="0">
                <a:latin typeface="Cambria"/>
                <a:cs typeface="Cambria"/>
              </a:rPr>
              <a:t> </a:t>
            </a:r>
            <a:r>
              <a:rPr lang="el-GR" sz="800" b="1" dirty="0" smtClean="0">
                <a:latin typeface="Cambria"/>
                <a:cs typeface="Cambria"/>
              </a:rPr>
              <a:t>τιμών</a:t>
            </a:r>
            <a:r>
              <a:rPr lang="el-GR" sz="800" b="1" spc="110" dirty="0" smtClean="0">
                <a:latin typeface="Cambria"/>
                <a:cs typeface="Cambria"/>
              </a:rPr>
              <a:t> </a:t>
            </a:r>
            <a:r>
              <a:rPr lang="el-GR" sz="800" b="1" dirty="0" smtClean="0">
                <a:latin typeface="Cambria"/>
                <a:cs typeface="Cambria"/>
              </a:rPr>
              <a:t>της</a:t>
            </a:r>
            <a:r>
              <a:rPr lang="el-GR" sz="800" b="1" spc="114" dirty="0" smtClean="0">
                <a:latin typeface="Cambria"/>
                <a:cs typeface="Cambria"/>
              </a:rPr>
              <a:t> </a:t>
            </a:r>
            <a:r>
              <a:rPr lang="el-GR" sz="800" b="1" dirty="0" smtClean="0">
                <a:latin typeface="Cambria"/>
                <a:cs typeface="Cambria"/>
              </a:rPr>
              <a:t>μεταβλητής</a:t>
            </a:r>
            <a:r>
              <a:rPr lang="el-GR" sz="800" b="1" spc="106" dirty="0" smtClean="0">
                <a:latin typeface="Cambria"/>
                <a:cs typeface="Cambria"/>
              </a:rPr>
              <a:t> </a:t>
            </a:r>
            <a:r>
              <a:rPr lang="el-GR" sz="800" b="1" spc="-8" dirty="0" smtClean="0">
                <a:latin typeface="Cambria"/>
                <a:cs typeface="Cambria"/>
              </a:rPr>
              <a:t>ημερομίσθιο</a:t>
            </a:r>
            <a:r>
              <a:rPr lang="en-US" sz="800" b="1" spc="-8" dirty="0" smtClean="0">
                <a:latin typeface="Cambria"/>
                <a:cs typeface="Cambria"/>
              </a:rPr>
              <a:t> (</a:t>
            </a:r>
            <a:r>
              <a:rPr lang="el-GR" sz="800" b="1" spc="-8" dirty="0" smtClean="0">
                <a:latin typeface="Cambria"/>
                <a:cs typeface="Cambria"/>
              </a:rPr>
              <a:t>Παράδειγμα 2</a:t>
            </a:r>
            <a:r>
              <a:rPr lang="en-US" sz="800" b="1" spc="-8" dirty="0" smtClean="0">
                <a:latin typeface="Cambria"/>
                <a:cs typeface="Cambria"/>
              </a:rPr>
              <a:t>)</a:t>
            </a:r>
            <a:endParaRPr lang="en-US" sz="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285750"/>
            <a:ext cx="8610600" cy="1165365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400" b="1" dirty="0" err="1">
                <a:solidFill>
                  <a:srgbClr val="365F91"/>
                </a:solidFill>
                <a:latin typeface="Cambria"/>
                <a:cs typeface="Cambria"/>
              </a:rPr>
              <a:t>Παράδειγμα</a:t>
            </a:r>
            <a:r>
              <a:rPr sz="1400" b="1" spc="-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lang="en-US" sz="1400" b="1" spc="-20" dirty="0" smtClean="0">
                <a:solidFill>
                  <a:srgbClr val="365F91"/>
                </a:solidFill>
                <a:latin typeface="Cambria"/>
                <a:cs typeface="Cambria"/>
              </a:rPr>
              <a:t>4</a:t>
            </a:r>
            <a:r>
              <a:rPr sz="1400" b="1" spc="-20" dirty="0" smtClean="0">
                <a:solidFill>
                  <a:srgbClr val="365F91"/>
                </a:solidFill>
                <a:latin typeface="Cambria"/>
                <a:cs typeface="Cambria"/>
              </a:rPr>
              <a:t>:</a:t>
            </a:r>
            <a:endParaRPr sz="1400" dirty="0">
              <a:latin typeface="Cambria"/>
              <a:cs typeface="Cambria"/>
            </a:endParaRPr>
          </a:p>
          <a:p>
            <a:pPr marL="9942" marR="3977">
              <a:lnSpc>
                <a:spcPct val="112300"/>
              </a:lnSpc>
              <a:spcBef>
                <a:spcPts val="791"/>
              </a:spcBef>
            </a:pPr>
            <a:r>
              <a:rPr sz="1200" dirty="0">
                <a:latin typeface="Cambria"/>
                <a:cs typeface="Cambria"/>
              </a:rPr>
              <a:t>Στο</a:t>
            </a:r>
            <a:r>
              <a:rPr sz="1200" spc="5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παρακάτω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δείγμα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να</a:t>
            </a:r>
            <a:r>
              <a:rPr sz="1200" spc="5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βρεθούν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όλα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τα</a:t>
            </a:r>
            <a:r>
              <a:rPr sz="1200" spc="7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μέτρα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θέσης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και</a:t>
            </a:r>
            <a:r>
              <a:rPr sz="1200" spc="63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διασποράς</a:t>
            </a:r>
            <a:r>
              <a:rPr sz="1200" spc="86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και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spc="-20" dirty="0">
                <a:latin typeface="Cambria"/>
                <a:cs typeface="Cambria"/>
              </a:rPr>
              <a:t>να </a:t>
            </a:r>
            <a:r>
              <a:rPr sz="1200" dirty="0">
                <a:latin typeface="Cambria"/>
                <a:cs typeface="Cambria"/>
              </a:rPr>
              <a:t>εξεταστεί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ως</a:t>
            </a:r>
            <a:r>
              <a:rPr sz="1200" spc="-16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προς</a:t>
            </a:r>
            <a:r>
              <a:rPr sz="1200" spc="-16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την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8" dirty="0">
                <a:latin typeface="Cambria"/>
                <a:cs typeface="Cambria"/>
              </a:rPr>
              <a:t>ομοιογένεια:</a:t>
            </a:r>
            <a:endParaRPr sz="1200" dirty="0">
              <a:latin typeface="Cambria"/>
              <a:cs typeface="Cambria"/>
            </a:endParaRPr>
          </a:p>
          <a:p>
            <a:pPr algn="ctr">
              <a:spcBef>
                <a:spcPts val="928"/>
              </a:spcBef>
            </a:pPr>
            <a:r>
              <a:rPr sz="1200" dirty="0">
                <a:latin typeface="Cambria"/>
                <a:cs typeface="Cambria"/>
              </a:rPr>
              <a:t>3,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4,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0,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6,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5,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8,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1,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1,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6,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1,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2,</a:t>
            </a:r>
            <a:r>
              <a:rPr sz="1200" spc="227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7,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spc="-39" dirty="0">
                <a:latin typeface="Cambria"/>
                <a:cs typeface="Cambria"/>
              </a:rPr>
              <a:t>8</a:t>
            </a:r>
            <a:endParaRPr sz="1200" dirty="0">
              <a:latin typeface="Cambria"/>
              <a:cs typeface="Cambria"/>
            </a:endParaRPr>
          </a:p>
          <a:p>
            <a:pPr marL="9942">
              <a:spcBef>
                <a:spcPts val="932"/>
              </a:spcBef>
            </a:pPr>
            <a:r>
              <a:rPr sz="1400" b="1" spc="-8" dirty="0">
                <a:latin typeface="Cambria"/>
                <a:cs typeface="Cambria"/>
              </a:rPr>
              <a:t>Λύση:</a:t>
            </a:r>
            <a:endParaRPr sz="1400" b="1" dirty="0">
              <a:latin typeface="Cambria"/>
              <a:cs typeface="Cambri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5800" y="2343150"/>
            <a:ext cx="1655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Cambria"/>
                <a:cs typeface="Cambria"/>
              </a:rPr>
              <a:t>Μέτρα</a:t>
            </a:r>
            <a:r>
              <a:rPr lang="el-GR" b="1" spc="59" dirty="0" smtClean="0">
                <a:latin typeface="Cambria"/>
                <a:cs typeface="Cambria"/>
              </a:rPr>
              <a:t> </a:t>
            </a:r>
            <a:r>
              <a:rPr lang="el-GR" b="1" dirty="0" smtClean="0">
                <a:latin typeface="Cambria"/>
                <a:cs typeface="Cambria"/>
              </a:rPr>
              <a:t>θέσης</a:t>
            </a:r>
            <a:r>
              <a:rPr lang="el-GR" b="1" spc="59" dirty="0" smtClean="0">
                <a:latin typeface="Cambria"/>
                <a:cs typeface="Cambria"/>
              </a:rPr>
              <a:t> </a:t>
            </a:r>
            <a:endParaRPr lang="en-US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324350"/>
            <a:ext cx="226357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200150"/>
            <a:ext cx="4724400" cy="379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33400" y="209550"/>
            <a:ext cx="8077200" cy="4732881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2000" dirty="0" err="1" smtClean="0"/>
              <a:t>Βασικές</a:t>
            </a:r>
            <a:r>
              <a:rPr sz="2000" spc="-8" dirty="0" smtClean="0"/>
              <a:t> </a:t>
            </a:r>
            <a:r>
              <a:rPr sz="2000" spc="-8" dirty="0"/>
              <a:t>έννοιες</a:t>
            </a:r>
          </a:p>
          <a:p>
            <a:pPr marL="9942" marR="7953" algn="just">
              <a:lnSpc>
                <a:spcPct val="112400"/>
              </a:lnSpc>
              <a:spcBef>
                <a:spcPts val="826"/>
              </a:spcBef>
            </a:pPr>
            <a:endParaRPr lang="el-GR" sz="1050" dirty="0" smtClean="0">
              <a:solidFill>
                <a:srgbClr val="000000"/>
              </a:solidFill>
            </a:endParaRPr>
          </a:p>
          <a:p>
            <a:pPr marL="9942" marR="7953" algn="just">
              <a:lnSpc>
                <a:spcPct val="112400"/>
              </a:lnSpc>
              <a:spcBef>
                <a:spcPts val="826"/>
              </a:spcBef>
            </a:pPr>
            <a:r>
              <a:rPr sz="1200" dirty="0" err="1" smtClean="0">
                <a:solidFill>
                  <a:srgbClr val="000000"/>
                </a:solidFill>
              </a:rPr>
              <a:t>Ορισμός</a:t>
            </a:r>
            <a:r>
              <a:rPr sz="1200" dirty="0">
                <a:solidFill>
                  <a:srgbClr val="000000"/>
                </a:solidFill>
              </a:rPr>
              <a:t>:</a:t>
            </a:r>
            <a:r>
              <a:rPr sz="1200" spc="6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Στατιστικός</a:t>
            </a:r>
            <a:r>
              <a:rPr sz="1200" b="0" spc="74" dirty="0">
                <a:solidFill>
                  <a:srgbClr val="000000"/>
                </a:solidFill>
              </a:rPr>
              <a:t> </a:t>
            </a:r>
            <a:r>
              <a:rPr sz="1200" dirty="0">
                <a:solidFill>
                  <a:srgbClr val="000000"/>
                </a:solidFill>
              </a:rPr>
              <a:t>πληθυσμός</a:t>
            </a:r>
            <a:r>
              <a:rPr sz="1200" spc="7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ονομάζεται</a:t>
            </a:r>
            <a:r>
              <a:rPr sz="1200" b="0" spc="6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το</a:t>
            </a:r>
            <a:r>
              <a:rPr sz="1200" b="0" spc="6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σύνολο</a:t>
            </a:r>
            <a:r>
              <a:rPr sz="1200" b="0" spc="6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των</a:t>
            </a:r>
            <a:r>
              <a:rPr sz="1200" b="0" spc="74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πειραματικών </a:t>
            </a:r>
            <a:r>
              <a:rPr sz="1200" b="0" dirty="0">
                <a:solidFill>
                  <a:srgbClr val="000000"/>
                </a:solidFill>
              </a:rPr>
              <a:t>μονάδων</a:t>
            </a:r>
            <a:r>
              <a:rPr sz="1200" b="0" spc="10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π.χ</a:t>
            </a:r>
            <a:r>
              <a:rPr sz="1200" b="0" spc="11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άνθρωποι,</a:t>
            </a:r>
            <a:r>
              <a:rPr sz="1200" b="0" spc="106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ζώα,</a:t>
            </a:r>
            <a:r>
              <a:rPr sz="1200" b="0" spc="10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επιχειρήσεις</a:t>
            </a:r>
            <a:r>
              <a:rPr sz="1200" b="0" spc="11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κ.λπ,</a:t>
            </a:r>
            <a:r>
              <a:rPr sz="1200" b="0" spc="11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οι</a:t>
            </a:r>
            <a:r>
              <a:rPr sz="1200" b="0" spc="11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οποίες</a:t>
            </a:r>
            <a:r>
              <a:rPr sz="1200" b="0" spc="11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συμμετέχουν</a:t>
            </a:r>
            <a:r>
              <a:rPr sz="1200" b="0" spc="106" dirty="0">
                <a:solidFill>
                  <a:srgbClr val="000000"/>
                </a:solidFill>
              </a:rPr>
              <a:t> </a:t>
            </a:r>
            <a:r>
              <a:rPr sz="1200" b="0" spc="-16" dirty="0">
                <a:solidFill>
                  <a:srgbClr val="000000"/>
                </a:solidFill>
              </a:rPr>
              <a:t>στην </a:t>
            </a:r>
            <a:r>
              <a:rPr sz="1200" b="0" dirty="0">
                <a:solidFill>
                  <a:srgbClr val="000000"/>
                </a:solidFill>
              </a:rPr>
              <a:t>έρευνα</a:t>
            </a:r>
            <a:r>
              <a:rPr sz="1200" b="0" spc="-2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που</a:t>
            </a:r>
            <a:r>
              <a:rPr sz="1200" b="0" spc="-23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πραγματοποιείται.</a:t>
            </a:r>
            <a:endParaRPr sz="1200" dirty="0"/>
          </a:p>
          <a:p>
            <a:pPr marL="9942" marR="3977" algn="just">
              <a:lnSpc>
                <a:spcPct val="112300"/>
              </a:lnSpc>
              <a:spcBef>
                <a:spcPts val="778"/>
              </a:spcBef>
            </a:pPr>
            <a:r>
              <a:rPr sz="1200" b="0" dirty="0" err="1" smtClean="0">
                <a:solidFill>
                  <a:srgbClr val="000000"/>
                </a:solidFill>
              </a:rPr>
              <a:t>Τα</a:t>
            </a:r>
            <a:r>
              <a:rPr sz="1200" b="0" spc="110" dirty="0" smtClean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στοιχεία</a:t>
            </a:r>
            <a:r>
              <a:rPr sz="1200" b="0" spc="110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του</a:t>
            </a:r>
            <a:r>
              <a:rPr sz="1200" b="0" spc="110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πληθυσμού,</a:t>
            </a:r>
            <a:r>
              <a:rPr sz="1200" b="0" spc="110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εξετάζονται</a:t>
            </a:r>
            <a:r>
              <a:rPr sz="1200" b="0" spc="114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ως</a:t>
            </a:r>
            <a:r>
              <a:rPr sz="1200" b="0" spc="114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προς</a:t>
            </a:r>
            <a:r>
              <a:rPr sz="1200" b="0" spc="114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ένα</a:t>
            </a:r>
            <a:r>
              <a:rPr sz="1200" b="0" spc="110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ή</a:t>
            </a:r>
            <a:r>
              <a:rPr sz="1200" b="0" spc="106" dirty="0">
                <a:solidFill>
                  <a:srgbClr val="000000"/>
                </a:solidFill>
              </a:rPr>
              <a:t>  </a:t>
            </a:r>
            <a:r>
              <a:rPr sz="1200" b="0" spc="-8" dirty="0">
                <a:solidFill>
                  <a:srgbClr val="000000"/>
                </a:solidFill>
              </a:rPr>
              <a:t>περισσότερα </a:t>
            </a:r>
            <a:r>
              <a:rPr sz="1200" b="0" dirty="0">
                <a:solidFill>
                  <a:srgbClr val="000000"/>
                </a:solidFill>
              </a:rPr>
              <a:t>χαρακτηριστικά.</a:t>
            </a:r>
            <a:r>
              <a:rPr sz="1200" b="0" spc="29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Το</a:t>
            </a:r>
            <a:r>
              <a:rPr sz="1200" b="0" spc="290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χαρακτηριστικό</a:t>
            </a:r>
            <a:r>
              <a:rPr sz="1200" b="0" spc="29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ως</a:t>
            </a:r>
            <a:r>
              <a:rPr sz="1200" b="0" spc="29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προς</a:t>
            </a:r>
            <a:r>
              <a:rPr sz="1200" b="0" spc="29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το</a:t>
            </a:r>
            <a:r>
              <a:rPr sz="1200" b="0" spc="29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οποίο</a:t>
            </a:r>
            <a:r>
              <a:rPr sz="1200" b="0" spc="286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εξετάζουμε</a:t>
            </a:r>
            <a:r>
              <a:rPr sz="1200" b="0" spc="290" dirty="0">
                <a:solidFill>
                  <a:srgbClr val="000000"/>
                </a:solidFill>
              </a:rPr>
              <a:t> </a:t>
            </a:r>
            <a:r>
              <a:rPr sz="1200" b="0" spc="-16" dirty="0">
                <a:solidFill>
                  <a:srgbClr val="000000"/>
                </a:solidFill>
              </a:rPr>
              <a:t>έναν </a:t>
            </a:r>
            <a:r>
              <a:rPr sz="1200" b="0" dirty="0">
                <a:solidFill>
                  <a:srgbClr val="000000"/>
                </a:solidFill>
              </a:rPr>
              <a:t>πληθυσμό,</a:t>
            </a:r>
            <a:r>
              <a:rPr sz="1200" b="0" spc="86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ονομάζεται</a:t>
            </a:r>
            <a:r>
              <a:rPr sz="1200" b="0" spc="8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στατιστική</a:t>
            </a:r>
            <a:r>
              <a:rPr sz="1200" b="0" spc="110" dirty="0">
                <a:solidFill>
                  <a:srgbClr val="000000"/>
                </a:solidFill>
              </a:rPr>
              <a:t> </a:t>
            </a:r>
            <a:r>
              <a:rPr sz="1200" dirty="0">
                <a:solidFill>
                  <a:srgbClr val="000000"/>
                </a:solidFill>
              </a:rPr>
              <a:t>μεταβλητή</a:t>
            </a:r>
            <a:r>
              <a:rPr sz="1200" b="0" dirty="0">
                <a:solidFill>
                  <a:srgbClr val="000000"/>
                </a:solidFill>
              </a:rPr>
              <a:t>.</a:t>
            </a:r>
            <a:r>
              <a:rPr sz="1200" b="0" spc="8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Οι</a:t>
            </a:r>
            <a:r>
              <a:rPr sz="1200" b="0" spc="8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δυνατές</a:t>
            </a:r>
            <a:r>
              <a:rPr sz="1200" b="0" spc="9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τιμές</a:t>
            </a:r>
            <a:r>
              <a:rPr sz="1200" b="0" spc="9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που</a:t>
            </a:r>
            <a:r>
              <a:rPr sz="1200" b="0" spc="86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μπορεί </a:t>
            </a:r>
            <a:r>
              <a:rPr sz="1200" b="0" dirty="0">
                <a:solidFill>
                  <a:srgbClr val="000000"/>
                </a:solidFill>
              </a:rPr>
              <a:t>να</a:t>
            </a:r>
            <a:r>
              <a:rPr sz="1200" b="0" spc="125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πάρει</a:t>
            </a:r>
            <a:r>
              <a:rPr sz="1200" b="0" spc="13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μια</a:t>
            </a:r>
            <a:r>
              <a:rPr sz="1200" b="0" spc="13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μεταβλητή</a:t>
            </a:r>
            <a:r>
              <a:rPr sz="1200" b="0" spc="13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λέγονται</a:t>
            </a:r>
            <a:r>
              <a:rPr sz="1200" b="0" spc="13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τιμές</a:t>
            </a:r>
            <a:r>
              <a:rPr sz="1200" b="0" spc="125" dirty="0">
                <a:solidFill>
                  <a:srgbClr val="000000"/>
                </a:solidFill>
              </a:rPr>
              <a:t> </a:t>
            </a:r>
            <a:r>
              <a:rPr sz="1200" b="0" dirty="0" err="1">
                <a:solidFill>
                  <a:srgbClr val="000000"/>
                </a:solidFill>
              </a:rPr>
              <a:t>της</a:t>
            </a:r>
            <a:r>
              <a:rPr sz="1200" b="0" spc="133" dirty="0">
                <a:solidFill>
                  <a:srgbClr val="000000"/>
                </a:solidFill>
              </a:rPr>
              <a:t> </a:t>
            </a:r>
            <a:r>
              <a:rPr sz="1200" b="0" dirty="0" err="1" smtClean="0">
                <a:solidFill>
                  <a:srgbClr val="000000"/>
                </a:solidFill>
              </a:rPr>
              <a:t>μεταβλητής</a:t>
            </a:r>
            <a:r>
              <a:rPr sz="1200" b="0" dirty="0" smtClean="0">
                <a:solidFill>
                  <a:srgbClr val="000000"/>
                </a:solidFill>
              </a:rPr>
              <a:t>.</a:t>
            </a:r>
            <a:endParaRPr lang="el-GR" sz="1200" b="0" spc="121" dirty="0" smtClean="0">
              <a:solidFill>
                <a:srgbClr val="000000"/>
              </a:solidFill>
            </a:endParaRPr>
          </a:p>
          <a:p>
            <a:pPr marL="9942" marR="3977" algn="just">
              <a:lnSpc>
                <a:spcPct val="112300"/>
              </a:lnSpc>
              <a:spcBef>
                <a:spcPts val="778"/>
              </a:spcBef>
            </a:pPr>
            <a:endParaRPr lang="el-GR" sz="1200" b="0" spc="121" dirty="0" smtClean="0">
              <a:solidFill>
                <a:srgbClr val="000000"/>
              </a:solidFill>
            </a:endParaRPr>
          </a:p>
          <a:p>
            <a:pPr marL="9942" marR="3977" algn="just">
              <a:lnSpc>
                <a:spcPct val="112300"/>
              </a:lnSpc>
              <a:spcBef>
                <a:spcPts val="778"/>
              </a:spcBef>
            </a:pPr>
            <a:r>
              <a:rPr sz="1200" b="0" dirty="0" err="1" smtClean="0">
                <a:solidFill>
                  <a:srgbClr val="000000"/>
                </a:solidFill>
              </a:rPr>
              <a:t>Τις</a:t>
            </a:r>
            <a:r>
              <a:rPr sz="1200" b="0" spc="133" dirty="0" smtClean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μεταβλητές</a:t>
            </a:r>
            <a:r>
              <a:rPr sz="1200" b="0" spc="137" dirty="0">
                <a:solidFill>
                  <a:srgbClr val="000000"/>
                </a:solidFill>
              </a:rPr>
              <a:t> </a:t>
            </a:r>
            <a:r>
              <a:rPr sz="1200" b="0" spc="-20" dirty="0">
                <a:solidFill>
                  <a:srgbClr val="000000"/>
                </a:solidFill>
              </a:rPr>
              <a:t>τις </a:t>
            </a:r>
            <a:r>
              <a:rPr sz="1200" b="0" spc="-8" dirty="0">
                <a:solidFill>
                  <a:srgbClr val="000000"/>
                </a:solidFill>
              </a:rPr>
              <a:t>διακρίνουμε </a:t>
            </a:r>
            <a:r>
              <a:rPr sz="1200" b="0" dirty="0">
                <a:solidFill>
                  <a:srgbClr val="000000"/>
                </a:solidFill>
              </a:rPr>
              <a:t>στις</a:t>
            </a:r>
            <a:r>
              <a:rPr sz="1200" b="0" spc="-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εξής</a:t>
            </a:r>
            <a:r>
              <a:rPr sz="1200" b="0" spc="-12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κατηγορίες:</a:t>
            </a:r>
            <a:endParaRPr sz="1200" dirty="0"/>
          </a:p>
          <a:p>
            <a:pPr marL="9942" marR="4474" algn="just">
              <a:lnSpc>
                <a:spcPct val="112300"/>
              </a:lnSpc>
              <a:spcBef>
                <a:spcPts val="791"/>
              </a:spcBef>
            </a:pPr>
            <a:r>
              <a:rPr sz="1200" b="0" dirty="0">
                <a:solidFill>
                  <a:srgbClr val="000000"/>
                </a:solidFill>
              </a:rPr>
              <a:t>α)</a:t>
            </a:r>
            <a:r>
              <a:rPr sz="1200" b="0" spc="2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Σε</a:t>
            </a:r>
            <a:r>
              <a:rPr sz="1200" b="0" spc="27" dirty="0">
                <a:solidFill>
                  <a:srgbClr val="000000"/>
                </a:solidFill>
              </a:rPr>
              <a:t> </a:t>
            </a:r>
            <a:r>
              <a:rPr sz="1200" b="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ποιοτικές</a:t>
            </a:r>
            <a:r>
              <a:rPr sz="1200" b="0" u="sng" spc="27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200" b="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ή</a:t>
            </a:r>
            <a:r>
              <a:rPr sz="1200" b="0" u="sng" spc="27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200" b="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κατηγορικές</a:t>
            </a:r>
            <a:r>
              <a:rPr sz="1200" b="0" dirty="0">
                <a:solidFill>
                  <a:srgbClr val="000000"/>
                </a:solidFill>
              </a:rPr>
              <a:t>:</a:t>
            </a:r>
            <a:r>
              <a:rPr sz="1200" b="0" spc="31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των</a:t>
            </a:r>
            <a:r>
              <a:rPr sz="1200" b="0" spc="2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οποίων</a:t>
            </a:r>
            <a:r>
              <a:rPr sz="1200" b="0" spc="2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οι</a:t>
            </a:r>
            <a:r>
              <a:rPr sz="1200" b="0" spc="2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τιμές</a:t>
            </a:r>
            <a:r>
              <a:rPr sz="1200" b="0" spc="2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δεν</a:t>
            </a:r>
            <a:r>
              <a:rPr sz="1200" b="0" spc="2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είναι</a:t>
            </a:r>
            <a:r>
              <a:rPr sz="1200" b="0" spc="2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αριθμοί.</a:t>
            </a:r>
            <a:r>
              <a:rPr sz="1200" b="0" spc="23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Τέτοιες </a:t>
            </a:r>
            <a:r>
              <a:rPr sz="1200" b="0" dirty="0">
                <a:solidFill>
                  <a:srgbClr val="000000"/>
                </a:solidFill>
              </a:rPr>
              <a:t>είναι</a:t>
            </a:r>
            <a:r>
              <a:rPr sz="1200" b="0" spc="17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για</a:t>
            </a:r>
            <a:r>
              <a:rPr sz="1200" b="0" spc="176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παράδειγμα:</a:t>
            </a:r>
            <a:r>
              <a:rPr sz="1200" b="0" spc="18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το</a:t>
            </a:r>
            <a:r>
              <a:rPr sz="1200" b="0" spc="17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φύλο</a:t>
            </a:r>
            <a:r>
              <a:rPr sz="1200" b="0" spc="179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(αγόρι-</a:t>
            </a:r>
            <a:r>
              <a:rPr sz="1200" b="0" dirty="0">
                <a:solidFill>
                  <a:srgbClr val="000000"/>
                </a:solidFill>
              </a:rPr>
              <a:t>κορίτσι)</a:t>
            </a:r>
            <a:r>
              <a:rPr sz="1200" b="0" spc="176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και</a:t>
            </a:r>
            <a:r>
              <a:rPr sz="1200" b="0" spc="17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η</a:t>
            </a:r>
            <a:r>
              <a:rPr sz="1200" b="0" spc="17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ποδοσφαιρική</a:t>
            </a:r>
            <a:r>
              <a:rPr sz="1200" b="0" spc="179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ομάδα </a:t>
            </a:r>
            <a:r>
              <a:rPr sz="1200" b="0" dirty="0">
                <a:solidFill>
                  <a:srgbClr val="000000"/>
                </a:solidFill>
              </a:rPr>
              <a:t>προτίμησης.</a:t>
            </a:r>
            <a:r>
              <a:rPr sz="1200" b="0" spc="17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Διακρίνουμε</a:t>
            </a:r>
            <a:r>
              <a:rPr sz="1200" b="0" spc="17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δύο</a:t>
            </a:r>
            <a:r>
              <a:rPr sz="1200" b="0" spc="16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είδη</a:t>
            </a:r>
            <a:r>
              <a:rPr sz="1200" b="0" spc="176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ανάλογα</a:t>
            </a:r>
            <a:r>
              <a:rPr sz="1200" b="0" spc="168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με</a:t>
            </a:r>
            <a:r>
              <a:rPr sz="1200" b="0" spc="17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το</a:t>
            </a:r>
            <a:r>
              <a:rPr sz="1200" b="0" spc="16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αν</a:t>
            </a:r>
            <a:r>
              <a:rPr sz="1200" b="0" spc="17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υπάρχει</a:t>
            </a:r>
            <a:r>
              <a:rPr sz="1200" b="0" spc="17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η</a:t>
            </a:r>
            <a:r>
              <a:rPr sz="1200" b="0" spc="168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έννοια</a:t>
            </a:r>
            <a:r>
              <a:rPr sz="1200" b="0" spc="172" dirty="0">
                <a:solidFill>
                  <a:srgbClr val="000000"/>
                </a:solidFill>
              </a:rPr>
              <a:t> </a:t>
            </a:r>
            <a:r>
              <a:rPr sz="1200" b="0" spc="-20" dirty="0">
                <a:solidFill>
                  <a:srgbClr val="000000"/>
                </a:solidFill>
              </a:rPr>
              <a:t>της </a:t>
            </a:r>
            <a:r>
              <a:rPr sz="1200" b="0" dirty="0">
                <a:solidFill>
                  <a:srgbClr val="000000"/>
                </a:solidFill>
              </a:rPr>
              <a:t>διάταξης</a:t>
            </a:r>
            <a:r>
              <a:rPr sz="1200" b="0" spc="-8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στις</a:t>
            </a:r>
            <a:r>
              <a:rPr sz="1200" b="0" spc="-2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τιμές</a:t>
            </a:r>
            <a:r>
              <a:rPr sz="1200" b="0" spc="-8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των</a:t>
            </a:r>
            <a:r>
              <a:rPr sz="1200" b="0" spc="-8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μεταβλητών</a:t>
            </a:r>
            <a:r>
              <a:rPr sz="1200" b="0" spc="-1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ή</a:t>
            </a:r>
            <a:r>
              <a:rPr sz="1200" b="0" spc="-1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όχι.</a:t>
            </a:r>
            <a:r>
              <a:rPr sz="1200" b="0" spc="-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Αν</a:t>
            </a:r>
            <a:r>
              <a:rPr sz="1200" b="0" spc="-1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οι</a:t>
            </a:r>
            <a:r>
              <a:rPr sz="1200" b="0" spc="-1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τιμές</a:t>
            </a:r>
            <a:r>
              <a:rPr sz="1200" b="0" spc="-8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μπορούν</a:t>
            </a:r>
            <a:r>
              <a:rPr sz="1200" b="0" spc="-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να</a:t>
            </a:r>
            <a:r>
              <a:rPr sz="1200" b="0" spc="-12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διαταχθούν </a:t>
            </a:r>
            <a:r>
              <a:rPr sz="1200" b="0" dirty="0">
                <a:solidFill>
                  <a:srgbClr val="000000"/>
                </a:solidFill>
              </a:rPr>
              <a:t>μιλάμε</a:t>
            </a:r>
            <a:r>
              <a:rPr sz="1200" b="0" spc="-1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για</a:t>
            </a:r>
            <a:r>
              <a:rPr sz="1200" b="0" spc="-8" dirty="0">
                <a:solidFill>
                  <a:srgbClr val="000000"/>
                </a:solidFill>
              </a:rPr>
              <a:t> </a:t>
            </a:r>
            <a:r>
              <a:rPr sz="1200" b="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διατάξιμες</a:t>
            </a:r>
            <a:r>
              <a:rPr sz="1200" b="0" spc="196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ποιοτικές</a:t>
            </a:r>
            <a:r>
              <a:rPr sz="1200" b="0" spc="-1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μεταβλητές,</a:t>
            </a:r>
            <a:r>
              <a:rPr sz="1200" b="0" spc="-12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π.χ.</a:t>
            </a:r>
            <a:r>
              <a:rPr sz="1200" b="0" spc="-16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κατάσταση</a:t>
            </a:r>
            <a:r>
              <a:rPr sz="1200" b="0" spc="-8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ασθενή</a:t>
            </a:r>
            <a:r>
              <a:rPr sz="1200" b="0" spc="-8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(με</a:t>
            </a:r>
            <a:r>
              <a:rPr sz="1200" b="0" spc="-16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τιμές </a:t>
            </a:r>
            <a:r>
              <a:rPr sz="1200" b="0" dirty="0">
                <a:solidFill>
                  <a:srgbClr val="000000"/>
                </a:solidFill>
              </a:rPr>
              <a:t>κρίσιμη,</a:t>
            </a:r>
            <a:r>
              <a:rPr sz="1200" b="0" spc="98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κακή,</a:t>
            </a:r>
            <a:r>
              <a:rPr sz="1200" b="0" spc="110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μέτρια</a:t>
            </a:r>
            <a:r>
              <a:rPr sz="1200" b="0" spc="114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καλή),</a:t>
            </a:r>
            <a:r>
              <a:rPr sz="1200" b="0" spc="106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επίπεδο</a:t>
            </a:r>
            <a:r>
              <a:rPr sz="1200" b="0" spc="106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εκπαίδευσης</a:t>
            </a:r>
            <a:r>
              <a:rPr sz="1200" b="0" spc="110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(με</a:t>
            </a:r>
            <a:r>
              <a:rPr sz="1200" b="0" spc="110" dirty="0">
                <a:solidFill>
                  <a:srgbClr val="000000"/>
                </a:solidFill>
              </a:rPr>
              <a:t>  </a:t>
            </a:r>
            <a:r>
              <a:rPr sz="1200" b="0" dirty="0">
                <a:solidFill>
                  <a:srgbClr val="000000"/>
                </a:solidFill>
              </a:rPr>
              <a:t>τιμές</a:t>
            </a:r>
            <a:r>
              <a:rPr sz="1200" b="0" spc="114" dirty="0">
                <a:solidFill>
                  <a:srgbClr val="000000"/>
                </a:solidFill>
              </a:rPr>
              <a:t>  </a:t>
            </a:r>
            <a:r>
              <a:rPr sz="1200" b="0" spc="-8" dirty="0">
                <a:solidFill>
                  <a:srgbClr val="000000"/>
                </a:solidFill>
              </a:rPr>
              <a:t>δημοτικό, </a:t>
            </a:r>
            <a:r>
              <a:rPr sz="1200" b="0" dirty="0">
                <a:solidFill>
                  <a:srgbClr val="000000"/>
                </a:solidFill>
              </a:rPr>
              <a:t>γυμνάσιο,</a:t>
            </a:r>
            <a:r>
              <a:rPr sz="1200" b="0" spc="6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λύκειο,</a:t>
            </a:r>
            <a:r>
              <a:rPr sz="1200" b="0" spc="7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πανεπιστήμιο).</a:t>
            </a:r>
            <a:r>
              <a:rPr sz="1200" b="0" spc="7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Διαφορετικά,</a:t>
            </a:r>
            <a:r>
              <a:rPr sz="1200" b="0" spc="7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μιλάμε</a:t>
            </a:r>
            <a:r>
              <a:rPr sz="1200" b="0" spc="70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για</a:t>
            </a:r>
            <a:r>
              <a:rPr sz="1200" b="0" spc="78" dirty="0">
                <a:solidFill>
                  <a:srgbClr val="000000"/>
                </a:solidFill>
              </a:rPr>
              <a:t> </a:t>
            </a:r>
            <a:r>
              <a:rPr sz="1200" b="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μη</a:t>
            </a:r>
            <a:r>
              <a:rPr sz="1200" b="0" u="sng" spc="74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200" b="0" u="sng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διατάξιμες</a:t>
            </a:r>
            <a:r>
              <a:rPr lang="en-US" sz="1200" b="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(</a:t>
            </a:r>
            <a:r>
              <a:rPr lang="el-GR" sz="1200" b="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ονομαστικές)</a:t>
            </a:r>
            <a:r>
              <a:rPr sz="1200" b="0" spc="82" dirty="0" smtClean="0">
                <a:solidFill>
                  <a:srgbClr val="000000"/>
                </a:solidFill>
              </a:rPr>
              <a:t> </a:t>
            </a:r>
            <a:r>
              <a:rPr sz="1200" b="0" spc="-16" dirty="0">
                <a:solidFill>
                  <a:srgbClr val="000000"/>
                </a:solidFill>
              </a:rPr>
              <a:t>π.χ. </a:t>
            </a:r>
            <a:r>
              <a:rPr sz="1200" b="0" dirty="0">
                <a:solidFill>
                  <a:srgbClr val="000000"/>
                </a:solidFill>
              </a:rPr>
              <a:t>χρώμα</a:t>
            </a:r>
            <a:r>
              <a:rPr sz="1200" b="0" spc="-39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αυτοκινήτου.</a:t>
            </a:r>
            <a:endParaRPr sz="1200" dirty="0"/>
          </a:p>
          <a:p>
            <a:pPr marL="9942" marR="4474" algn="just">
              <a:lnSpc>
                <a:spcPct val="112400"/>
              </a:lnSpc>
              <a:spcBef>
                <a:spcPts val="787"/>
              </a:spcBef>
            </a:pPr>
            <a:r>
              <a:rPr sz="1200" b="0" dirty="0">
                <a:solidFill>
                  <a:srgbClr val="000000"/>
                </a:solidFill>
              </a:rPr>
              <a:t>β)</a:t>
            </a:r>
            <a:r>
              <a:rPr sz="1200" b="0" spc="35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Σε</a:t>
            </a:r>
            <a:r>
              <a:rPr sz="1200" b="0" spc="51" dirty="0">
                <a:solidFill>
                  <a:srgbClr val="000000"/>
                </a:solidFill>
              </a:rPr>
              <a:t> </a:t>
            </a:r>
            <a:r>
              <a:rPr sz="1200" b="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ποσοτικές:</a:t>
            </a:r>
            <a:r>
              <a:rPr sz="1200" b="0" spc="4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τον</a:t>
            </a:r>
            <a:r>
              <a:rPr sz="1200" b="0" spc="4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οποίων</a:t>
            </a:r>
            <a:r>
              <a:rPr sz="1200" b="0" spc="3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οι</a:t>
            </a:r>
            <a:r>
              <a:rPr sz="1200" b="0" spc="4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τιμές</a:t>
            </a:r>
            <a:r>
              <a:rPr sz="1200" b="0" spc="4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είναι</a:t>
            </a:r>
            <a:r>
              <a:rPr sz="1200" b="0" spc="4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αριθμοί.</a:t>
            </a:r>
            <a:r>
              <a:rPr sz="1200" b="0" spc="3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Παράδειγμα:</a:t>
            </a:r>
            <a:r>
              <a:rPr sz="1200" b="0" spc="51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το</a:t>
            </a:r>
            <a:r>
              <a:rPr sz="1200" b="0" spc="4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ύψος</a:t>
            </a:r>
            <a:r>
              <a:rPr sz="1200" b="0" spc="39" dirty="0">
                <a:solidFill>
                  <a:srgbClr val="000000"/>
                </a:solidFill>
              </a:rPr>
              <a:t> </a:t>
            </a:r>
            <a:r>
              <a:rPr sz="1200" b="0" spc="-20" dirty="0">
                <a:solidFill>
                  <a:srgbClr val="000000"/>
                </a:solidFill>
              </a:rPr>
              <a:t>του </a:t>
            </a:r>
            <a:r>
              <a:rPr sz="1200" b="0" dirty="0">
                <a:solidFill>
                  <a:srgbClr val="000000"/>
                </a:solidFill>
              </a:rPr>
              <a:t>μαθητή,</a:t>
            </a:r>
            <a:r>
              <a:rPr sz="1200" b="0" spc="20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</a:t>
            </a:r>
            <a:r>
              <a:rPr sz="1200" b="0" spc="20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αριθμός</a:t>
            </a:r>
            <a:r>
              <a:rPr sz="1200" b="0" spc="22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υπαλλήλων</a:t>
            </a:r>
            <a:r>
              <a:rPr sz="1200" b="0" spc="211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μιας</a:t>
            </a:r>
            <a:r>
              <a:rPr sz="1200" b="0" spc="211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επιχείρησης.</a:t>
            </a:r>
            <a:r>
              <a:rPr sz="1200" b="0" spc="24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Οι</a:t>
            </a:r>
            <a:r>
              <a:rPr sz="1200" b="0" spc="204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ποσοτικές</a:t>
            </a:r>
            <a:r>
              <a:rPr sz="1200" b="0" spc="215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μεταβλητές </a:t>
            </a:r>
            <a:r>
              <a:rPr sz="1200" b="0" dirty="0">
                <a:solidFill>
                  <a:srgbClr val="000000"/>
                </a:solidFill>
              </a:rPr>
              <a:t>διακρίνονται</a:t>
            </a:r>
            <a:r>
              <a:rPr sz="1200" b="0" spc="5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σε</a:t>
            </a:r>
            <a:r>
              <a:rPr sz="1200" b="0" spc="5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διακριτές</a:t>
            </a:r>
            <a:r>
              <a:rPr sz="1200" b="0" spc="6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μεταβλητές</a:t>
            </a:r>
            <a:r>
              <a:rPr sz="1200" b="0" spc="67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και</a:t>
            </a:r>
            <a:r>
              <a:rPr sz="1200" b="0" spc="51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σε</a:t>
            </a:r>
            <a:r>
              <a:rPr sz="1200" b="0" spc="6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συνεχείς.</a:t>
            </a:r>
            <a:r>
              <a:rPr sz="1200" b="0" spc="70" dirty="0">
                <a:solidFill>
                  <a:srgbClr val="000000"/>
                </a:solidFill>
              </a:rPr>
              <a:t> </a:t>
            </a:r>
            <a:r>
              <a:rPr sz="1200" b="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Διακριτές</a:t>
            </a:r>
            <a:r>
              <a:rPr sz="1200" b="0" spc="70" dirty="0">
                <a:solidFill>
                  <a:srgbClr val="000000"/>
                </a:solidFill>
              </a:rPr>
              <a:t> </a:t>
            </a:r>
            <a:r>
              <a:rPr sz="1200" b="0" spc="-8" dirty="0">
                <a:solidFill>
                  <a:srgbClr val="000000"/>
                </a:solidFill>
              </a:rPr>
              <a:t>μεταβλητές </a:t>
            </a:r>
            <a:r>
              <a:rPr sz="1200" b="0" dirty="0">
                <a:solidFill>
                  <a:srgbClr val="000000"/>
                </a:solidFill>
              </a:rPr>
              <a:t>λέγονται</a:t>
            </a:r>
            <a:r>
              <a:rPr sz="1200" b="0" spc="4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αυτές</a:t>
            </a:r>
            <a:r>
              <a:rPr sz="1200" b="0" spc="4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που</a:t>
            </a:r>
            <a:r>
              <a:rPr sz="1200" b="0" spc="35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παίρνουν</a:t>
            </a:r>
            <a:r>
              <a:rPr sz="1200" b="0" spc="3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μόνο</a:t>
            </a:r>
            <a:r>
              <a:rPr sz="1200" b="0" spc="39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“</a:t>
            </a:r>
            <a:r>
              <a:rPr sz="1200" b="0" spc="4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μεμονωμένες”</a:t>
            </a:r>
            <a:r>
              <a:rPr sz="1200" b="0" spc="313" dirty="0">
                <a:solidFill>
                  <a:srgbClr val="000000"/>
                </a:solidFill>
              </a:rPr>
              <a:t> </a:t>
            </a:r>
            <a:r>
              <a:rPr sz="1200" b="0" dirty="0">
                <a:solidFill>
                  <a:srgbClr val="000000"/>
                </a:solidFill>
              </a:rPr>
              <a:t>τιμές,</a:t>
            </a:r>
            <a:r>
              <a:rPr sz="1200" b="0" spc="39" dirty="0">
                <a:solidFill>
                  <a:srgbClr val="000000"/>
                </a:solidFill>
              </a:rPr>
              <a:t> </a:t>
            </a:r>
            <a:r>
              <a:rPr sz="1200" b="0" dirty="0" err="1">
                <a:solidFill>
                  <a:srgbClr val="000000"/>
                </a:solidFill>
              </a:rPr>
              <a:t>συνήθως</a:t>
            </a:r>
            <a:r>
              <a:rPr sz="1200" b="0" spc="43" dirty="0">
                <a:solidFill>
                  <a:srgbClr val="000000"/>
                </a:solidFill>
              </a:rPr>
              <a:t> </a:t>
            </a:r>
            <a:r>
              <a:rPr sz="1200" b="0" spc="-8" dirty="0" err="1" smtClean="0">
                <a:solidFill>
                  <a:srgbClr val="000000"/>
                </a:solidFill>
              </a:rPr>
              <a:t>ακέραιες</a:t>
            </a:r>
            <a:r>
              <a:rPr sz="1200" b="0" spc="-8" dirty="0" smtClean="0">
                <a:solidFill>
                  <a:srgbClr val="000000"/>
                </a:solidFill>
              </a:rPr>
              <a:t>.</a:t>
            </a:r>
            <a:r>
              <a:rPr lang="en-US" sz="1200" b="0" spc="-8" dirty="0" smtClean="0">
                <a:solidFill>
                  <a:srgbClr val="000000"/>
                </a:solidFill>
              </a:rPr>
              <a:t> </a:t>
            </a:r>
            <a:r>
              <a:rPr lang="el-GR" sz="1200" b="0" dirty="0" smtClean="0">
                <a:solidFill>
                  <a:srgbClr val="000000"/>
                </a:solidFill>
              </a:rPr>
              <a:t>Π.χ το αποτέλεσμα ρίψης ενός ζαριού, ο αριθμός αδερφών. Συνεχείς λέγονται οι μεταβλητές που μπορούν να πάρουν οποιαδήποτε τιμή ενός διαστήματος πραγματικών αριθμών (</a:t>
            </a:r>
            <a:r>
              <a:rPr lang="el-GR" sz="1200" b="0" dirty="0" err="1" smtClean="0">
                <a:solidFill>
                  <a:srgbClr val="000000"/>
                </a:solidFill>
              </a:rPr>
              <a:t>α,β</a:t>
            </a:r>
            <a:r>
              <a:rPr lang="el-GR" sz="1200" b="0" dirty="0" smtClean="0">
                <a:solidFill>
                  <a:srgbClr val="000000"/>
                </a:solidFill>
              </a:rPr>
              <a:t>). Τέτοια είναι για παράδειγμα το ύψος των μαθητών ενός τμήματος.</a:t>
            </a:r>
            <a:endParaRPr sz="105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285750"/>
            <a:ext cx="8610600" cy="1165365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400" b="1" dirty="0" err="1">
                <a:solidFill>
                  <a:srgbClr val="365F91"/>
                </a:solidFill>
                <a:latin typeface="Cambria"/>
                <a:cs typeface="Cambria"/>
              </a:rPr>
              <a:t>Παράδειγμα</a:t>
            </a:r>
            <a:r>
              <a:rPr sz="1400" b="1" spc="-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lang="en-US" sz="1400" b="1" spc="-20" dirty="0" smtClean="0">
                <a:solidFill>
                  <a:srgbClr val="365F91"/>
                </a:solidFill>
                <a:latin typeface="Cambria"/>
                <a:cs typeface="Cambria"/>
              </a:rPr>
              <a:t>4</a:t>
            </a:r>
            <a:r>
              <a:rPr sz="1400" b="1" spc="-20" dirty="0" smtClean="0">
                <a:solidFill>
                  <a:srgbClr val="365F91"/>
                </a:solidFill>
                <a:latin typeface="Cambria"/>
                <a:cs typeface="Cambria"/>
              </a:rPr>
              <a:t>:</a:t>
            </a:r>
            <a:endParaRPr sz="1400" dirty="0">
              <a:latin typeface="Cambria"/>
              <a:cs typeface="Cambria"/>
            </a:endParaRPr>
          </a:p>
          <a:p>
            <a:pPr marL="9942" marR="3977">
              <a:lnSpc>
                <a:spcPct val="112300"/>
              </a:lnSpc>
              <a:spcBef>
                <a:spcPts val="791"/>
              </a:spcBef>
            </a:pPr>
            <a:r>
              <a:rPr sz="1200" dirty="0">
                <a:latin typeface="Cambria"/>
                <a:cs typeface="Cambria"/>
              </a:rPr>
              <a:t>Στο</a:t>
            </a:r>
            <a:r>
              <a:rPr sz="1200" spc="5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παρακάτω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δείγμα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να</a:t>
            </a:r>
            <a:r>
              <a:rPr sz="1200" spc="5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βρεθούν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όλα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τα</a:t>
            </a:r>
            <a:r>
              <a:rPr sz="1200" spc="7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μέτρα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θέσης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και</a:t>
            </a:r>
            <a:r>
              <a:rPr sz="1200" spc="63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διασποράς</a:t>
            </a:r>
            <a:r>
              <a:rPr sz="1200" spc="86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και</a:t>
            </a:r>
            <a:r>
              <a:rPr sz="1200" spc="59" dirty="0">
                <a:latin typeface="Cambria"/>
                <a:cs typeface="Cambria"/>
              </a:rPr>
              <a:t> </a:t>
            </a:r>
            <a:r>
              <a:rPr sz="1200" spc="-20" dirty="0">
                <a:latin typeface="Cambria"/>
                <a:cs typeface="Cambria"/>
              </a:rPr>
              <a:t>να </a:t>
            </a:r>
            <a:r>
              <a:rPr sz="1200" dirty="0">
                <a:latin typeface="Cambria"/>
                <a:cs typeface="Cambria"/>
              </a:rPr>
              <a:t>εξεταστεί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ως</a:t>
            </a:r>
            <a:r>
              <a:rPr sz="1200" spc="-16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προς</a:t>
            </a:r>
            <a:r>
              <a:rPr sz="1200" spc="-16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την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8" dirty="0">
                <a:latin typeface="Cambria"/>
                <a:cs typeface="Cambria"/>
              </a:rPr>
              <a:t>ομοιογένεια:</a:t>
            </a:r>
            <a:endParaRPr sz="1200" dirty="0">
              <a:latin typeface="Cambria"/>
              <a:cs typeface="Cambria"/>
            </a:endParaRPr>
          </a:p>
          <a:p>
            <a:pPr algn="ctr">
              <a:spcBef>
                <a:spcPts val="928"/>
              </a:spcBef>
            </a:pPr>
            <a:r>
              <a:rPr sz="1200" dirty="0">
                <a:latin typeface="Cambria"/>
                <a:cs typeface="Cambria"/>
              </a:rPr>
              <a:t>3,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4,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0,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6,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5,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8,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1,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1,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6,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1,</a:t>
            </a:r>
            <a:r>
              <a:rPr sz="1200" spc="2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2,</a:t>
            </a:r>
            <a:r>
              <a:rPr sz="1200" spc="227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7,</a:t>
            </a:r>
            <a:r>
              <a:rPr sz="1200" spc="211" dirty="0">
                <a:latin typeface="Cambria"/>
                <a:cs typeface="Cambria"/>
              </a:rPr>
              <a:t> </a:t>
            </a:r>
            <a:r>
              <a:rPr sz="1200" spc="-39" dirty="0">
                <a:latin typeface="Cambria"/>
                <a:cs typeface="Cambria"/>
              </a:rPr>
              <a:t>8</a:t>
            </a:r>
            <a:endParaRPr sz="1200" dirty="0">
              <a:latin typeface="Cambria"/>
              <a:cs typeface="Cambria"/>
            </a:endParaRPr>
          </a:p>
          <a:p>
            <a:pPr marL="9942">
              <a:spcBef>
                <a:spcPts val="932"/>
              </a:spcBef>
            </a:pPr>
            <a:r>
              <a:rPr sz="1400" b="1" spc="-8" dirty="0">
                <a:latin typeface="Cambria"/>
                <a:cs typeface="Cambria"/>
              </a:rPr>
              <a:t>Λύση:</a:t>
            </a:r>
            <a:endParaRPr sz="1400" b="1" dirty="0">
              <a:latin typeface="Cambria"/>
              <a:cs typeface="Cambri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28600" y="2343150"/>
            <a:ext cx="210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Cambria"/>
                <a:cs typeface="Cambria"/>
              </a:rPr>
              <a:t>Μέτρα διασποράς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57350"/>
            <a:ext cx="6523948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209550"/>
            <a:ext cx="8458200" cy="1517641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29825"/>
            <a:r>
              <a:rPr sz="1400" b="1" dirty="0" err="1">
                <a:solidFill>
                  <a:srgbClr val="365F91"/>
                </a:solidFill>
                <a:latin typeface="Cambria"/>
                <a:cs typeface="Cambria"/>
              </a:rPr>
              <a:t>Παράδειγμα</a:t>
            </a:r>
            <a:r>
              <a:rPr sz="1400" b="1" spc="-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lang="el-GR" sz="1400" b="1" spc="-20" dirty="0">
                <a:solidFill>
                  <a:srgbClr val="365F91"/>
                </a:solidFill>
                <a:latin typeface="Cambria"/>
                <a:cs typeface="Cambria"/>
              </a:rPr>
              <a:t>5</a:t>
            </a:r>
            <a:r>
              <a:rPr sz="1400" b="1" spc="-20" dirty="0" smtClean="0">
                <a:solidFill>
                  <a:srgbClr val="365F91"/>
                </a:solidFill>
                <a:latin typeface="Cambria"/>
                <a:cs typeface="Cambria"/>
              </a:rPr>
              <a:t>:</a:t>
            </a:r>
            <a:endParaRPr sz="1400" dirty="0">
              <a:latin typeface="Cambria"/>
              <a:cs typeface="Cambria"/>
            </a:endParaRPr>
          </a:p>
          <a:p>
            <a:pPr marL="29825"/>
            <a:r>
              <a:rPr sz="1400" dirty="0">
                <a:latin typeface="Cambria"/>
                <a:cs typeface="Cambria"/>
              </a:rPr>
              <a:t>Στο</a:t>
            </a:r>
            <a:r>
              <a:rPr sz="1400" spc="-27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παράδειγμα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1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(αριθμός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απουσιών</a:t>
            </a:r>
            <a:r>
              <a:rPr sz="1400" spc="-2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εργαζομένων)</a:t>
            </a:r>
            <a:r>
              <a:rPr sz="1400" spc="-2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να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υπολογιστούν:</a:t>
            </a:r>
            <a:endParaRPr sz="1400" dirty="0">
              <a:latin typeface="Cambria"/>
              <a:cs typeface="Cambria"/>
            </a:endParaRPr>
          </a:p>
          <a:p>
            <a:pPr marL="142164" indent="-112340">
              <a:buAutoNum type="romanLcParenR"/>
              <a:tabLst>
                <a:tab pos="142164" algn="l"/>
              </a:tabLst>
            </a:pPr>
            <a:r>
              <a:rPr lang="el-GR" sz="1400" dirty="0" smtClean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μέση</a:t>
            </a:r>
            <a:r>
              <a:rPr sz="1400" spc="-8" dirty="0" smtClean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τιμή </a:t>
            </a:r>
            <a:r>
              <a:rPr sz="1400" spc="-43" dirty="0">
                <a:latin typeface="Cambria Math"/>
                <a:cs typeface="Cambria Math"/>
              </a:rPr>
              <a:t>𝑥̅</a:t>
            </a:r>
            <a:endParaRPr sz="1400" dirty="0">
              <a:latin typeface="Cambria Math"/>
              <a:cs typeface="Cambria Math"/>
            </a:endParaRPr>
          </a:p>
          <a:p>
            <a:pPr marL="177457" indent="-147632">
              <a:buAutoNum type="romanLcParenR"/>
              <a:tabLst>
                <a:tab pos="177457" algn="l"/>
              </a:tabLst>
            </a:pPr>
            <a:r>
              <a:rPr lang="el-GR" sz="1400" dirty="0" smtClean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διάμεσος</a:t>
            </a:r>
            <a:r>
              <a:rPr sz="1400" spc="160" dirty="0" smtClean="0">
                <a:latin typeface="Cambria"/>
                <a:cs typeface="Cambria"/>
              </a:rPr>
              <a:t> </a:t>
            </a:r>
            <a:r>
              <a:rPr sz="1400" spc="-39" dirty="0">
                <a:latin typeface="Cambria"/>
                <a:cs typeface="Cambria"/>
              </a:rPr>
              <a:t>δ</a:t>
            </a:r>
            <a:endParaRPr sz="1400" dirty="0">
              <a:latin typeface="Cambria"/>
              <a:cs typeface="Cambria"/>
            </a:endParaRPr>
          </a:p>
          <a:p>
            <a:pPr marL="212749" indent="-182924">
              <a:buAutoNum type="romanLcParenR"/>
              <a:tabLst>
                <a:tab pos="212749" algn="l"/>
              </a:tabLst>
            </a:pPr>
            <a:r>
              <a:rPr lang="el-GR" sz="1400" dirty="0" smtClean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κορυφή</a:t>
            </a:r>
            <a:r>
              <a:rPr sz="1400" spc="207" dirty="0" smtClean="0">
                <a:latin typeface="Cambria"/>
                <a:cs typeface="Cambria"/>
              </a:rPr>
              <a:t> </a:t>
            </a:r>
            <a:r>
              <a:rPr sz="1400" spc="-20" dirty="0">
                <a:latin typeface="Cambria Math"/>
                <a:cs typeface="Cambria Math"/>
              </a:rPr>
              <a:t>𝑀</a:t>
            </a:r>
            <a:r>
              <a:rPr spc="-29" baseline="-15432" dirty="0">
                <a:latin typeface="Cambria Math"/>
                <a:cs typeface="Cambria Math"/>
              </a:rPr>
              <a:t>𝑜</a:t>
            </a:r>
            <a:endParaRPr baseline="-15432" dirty="0">
              <a:latin typeface="Cambria Math"/>
              <a:cs typeface="Cambria Math"/>
            </a:endParaRPr>
          </a:p>
          <a:p>
            <a:pPr marL="206287" indent="-176463">
              <a:buAutoNum type="romanLcParenR"/>
              <a:tabLst>
                <a:tab pos="206287" algn="l"/>
              </a:tabLst>
            </a:pPr>
            <a:r>
              <a:rPr lang="el-GR" sz="1400" dirty="0" smtClean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τυπική</a:t>
            </a:r>
            <a:r>
              <a:rPr sz="1400" spc="-39" dirty="0" smtClean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απόκλιση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spc="-39" dirty="0">
                <a:latin typeface="Cambria"/>
                <a:cs typeface="Cambria"/>
              </a:rPr>
              <a:t>s</a:t>
            </a:r>
            <a:endParaRPr sz="1400" dirty="0">
              <a:latin typeface="Cambria"/>
              <a:cs typeface="Cambria"/>
            </a:endParaRPr>
          </a:p>
          <a:p>
            <a:pPr marL="170995" indent="-141170">
              <a:buAutoNum type="romanLcParenR"/>
              <a:tabLst>
                <a:tab pos="170995" algn="l"/>
              </a:tabLst>
            </a:pPr>
            <a:r>
              <a:rPr lang="el-GR" sz="1400" spc="-20" dirty="0" smtClean="0">
                <a:latin typeface="Cambria"/>
                <a:cs typeface="Cambria"/>
              </a:rPr>
              <a:t> </a:t>
            </a:r>
            <a:r>
              <a:rPr sz="1400" spc="-20" dirty="0" smtClean="0">
                <a:latin typeface="Cambria"/>
                <a:cs typeface="Cambria"/>
              </a:rPr>
              <a:t>CV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885950"/>
            <a:ext cx="4980791" cy="440423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/>
            <a:r>
              <a:rPr sz="1400" b="1" spc="-8" dirty="0">
                <a:latin typeface="Cambria"/>
                <a:cs typeface="Cambria"/>
              </a:rPr>
              <a:t>Λύση:</a:t>
            </a:r>
            <a:endParaRPr sz="1400" b="1" dirty="0">
              <a:latin typeface="Cambria"/>
              <a:cs typeface="Cambria"/>
            </a:endParaRPr>
          </a:p>
          <a:p>
            <a:pPr marL="9942"/>
            <a:r>
              <a:rPr sz="1400" dirty="0">
                <a:latin typeface="Cambria"/>
                <a:cs typeface="Cambria"/>
              </a:rPr>
              <a:t>Για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την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μέση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 err="1">
                <a:latin typeface="Cambria"/>
                <a:cs typeface="Cambria"/>
              </a:rPr>
              <a:t>τιμή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 smtClean="0">
                <a:latin typeface="Cambria"/>
                <a:cs typeface="Cambria"/>
              </a:rPr>
              <a:t>κ</a:t>
            </a:r>
            <a:r>
              <a:rPr lang="el-GR" sz="1400" dirty="0" smtClean="0">
                <a:latin typeface="Cambria"/>
                <a:cs typeface="Cambria"/>
              </a:rPr>
              <a:t>αι</a:t>
            </a:r>
            <a:r>
              <a:rPr sz="1400" spc="-16" dirty="0" smtClean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διακύμανση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χρήσιμος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πίνακας:</a:t>
            </a:r>
            <a:endParaRPr sz="1400" dirty="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2400" y="2495550"/>
          <a:ext cx="4359153" cy="1262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143"/>
                <a:gridCol w="764562"/>
                <a:gridCol w="979714"/>
                <a:gridCol w="982020"/>
                <a:gridCol w="979714"/>
              </a:tblGrid>
              <a:tr h="100623">
                <a:tc>
                  <a:txBody>
                    <a:bodyPr/>
                    <a:lstStyle/>
                    <a:p>
                      <a:pPr marR="5715" algn="ctr">
                        <a:lnSpc>
                          <a:spcPts val="1405"/>
                        </a:lnSpc>
                      </a:pPr>
                      <a:r>
                        <a:rPr sz="1200" b="1" spc="-25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1200" b="1" spc="-37" baseline="-16339" dirty="0">
                          <a:latin typeface="Cambria Math"/>
                          <a:cs typeface="Cambria Math"/>
                        </a:rPr>
                        <a:t>𝑖</a:t>
                      </a:r>
                      <a:endParaRPr sz="1200" b="1" baseline="-16339" dirty="0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405"/>
                        </a:lnSpc>
                      </a:pPr>
                      <a:r>
                        <a:rPr sz="1200" b="1" spc="-25" dirty="0">
                          <a:latin typeface="Cambria Math"/>
                          <a:cs typeface="Cambria Math"/>
                        </a:rPr>
                        <a:t>𝜈</a:t>
                      </a:r>
                      <a:r>
                        <a:rPr sz="1200" b="1" spc="-37" baseline="-16339" dirty="0">
                          <a:latin typeface="Cambria Math"/>
                          <a:cs typeface="Cambria Math"/>
                        </a:rPr>
                        <a:t>𝑖</a:t>
                      </a:r>
                      <a:endParaRPr sz="1200" b="1" baseline="-16339" dirty="0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405"/>
                        </a:lnSpc>
                      </a:pPr>
                      <a:r>
                        <a:rPr sz="1200" b="1" spc="-20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1200" b="1" spc="-30" baseline="-16339" dirty="0">
                          <a:latin typeface="Cambria Math"/>
                          <a:cs typeface="Cambria Math"/>
                        </a:rPr>
                        <a:t>𝑖</a:t>
                      </a:r>
                      <a:r>
                        <a:rPr sz="1200" b="1" spc="-20" dirty="0">
                          <a:latin typeface="Cambria Math"/>
                          <a:cs typeface="Cambria Math"/>
                        </a:rPr>
                        <a:t>𝜈</a:t>
                      </a:r>
                      <a:r>
                        <a:rPr sz="1200" b="1" spc="-30" baseline="-16339" dirty="0">
                          <a:latin typeface="Cambria Math"/>
                          <a:cs typeface="Cambria Math"/>
                        </a:rPr>
                        <a:t>𝑖</a:t>
                      </a:r>
                      <a:endParaRPr sz="1200" b="1" baseline="-16339" dirty="0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0"/>
                        </a:lnSpc>
                      </a:pPr>
                      <a:r>
                        <a:rPr sz="1600" b="1" spc="-37" baseline="-23148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1050" b="1" spc="-25" dirty="0">
                          <a:latin typeface="Cambria Math"/>
                          <a:cs typeface="Cambria Math"/>
                        </a:rPr>
                        <a:t>2</a:t>
                      </a:r>
                      <a:endParaRPr sz="1050" b="1" dirty="0">
                        <a:latin typeface="Cambria Math"/>
                        <a:cs typeface="Cambria Math"/>
                      </a:endParaRPr>
                    </a:p>
                    <a:p>
                      <a:pPr marL="38100" algn="ctr">
                        <a:lnSpc>
                          <a:spcPts val="615"/>
                        </a:lnSpc>
                      </a:pPr>
                      <a:r>
                        <a:rPr sz="1050" b="1" spc="-50" dirty="0">
                          <a:latin typeface="Cambria Math"/>
                          <a:cs typeface="Cambria Math"/>
                        </a:rPr>
                        <a:t>𝑖</a:t>
                      </a:r>
                      <a:endParaRPr sz="1050" b="1" dirty="0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040"/>
                        </a:lnSpc>
                        <a:spcBef>
                          <a:spcPts val="10"/>
                        </a:spcBef>
                      </a:pPr>
                      <a:r>
                        <a:rPr sz="1200" b="1" spc="-20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1200" b="1" spc="-30" baseline="32679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200" b="1" spc="-20" dirty="0">
                          <a:latin typeface="Cambria Math"/>
                          <a:cs typeface="Cambria Math"/>
                        </a:rPr>
                        <a:t>𝜈</a:t>
                      </a:r>
                      <a:r>
                        <a:rPr sz="1200" b="1" spc="-30" baseline="-16339" dirty="0">
                          <a:latin typeface="Cambria Math"/>
                          <a:cs typeface="Cambria Math"/>
                        </a:rPr>
                        <a:t>𝑖</a:t>
                      </a:r>
                      <a:endParaRPr sz="1200" b="1" baseline="-16339" dirty="0">
                        <a:latin typeface="Cambria Math"/>
                        <a:cs typeface="Cambria Math"/>
                      </a:endParaRPr>
                    </a:p>
                    <a:p>
                      <a:pPr marR="77470" algn="ctr">
                        <a:lnSpc>
                          <a:spcPts val="375"/>
                        </a:lnSpc>
                      </a:pPr>
                      <a:r>
                        <a:rPr sz="1050" b="1" spc="-50" dirty="0">
                          <a:latin typeface="Cambria Math"/>
                          <a:cs typeface="Cambria Math"/>
                        </a:rPr>
                        <a:t>𝑖</a:t>
                      </a:r>
                      <a:endParaRPr sz="1050" b="1" dirty="0">
                        <a:latin typeface="Cambria Math"/>
                        <a:cs typeface="Cambria Math"/>
                      </a:endParaRPr>
                    </a:p>
                  </a:txBody>
                  <a:tcPr marL="0" marR="0" marT="611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6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16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25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75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31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119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object 4"/>
          <p:cNvGraphicFramePr>
            <a:graphicFrameLocks noGrp="1"/>
          </p:cNvGraphicFramePr>
          <p:nvPr/>
        </p:nvGraphicFramePr>
        <p:xfrm>
          <a:off x="5867400" y="285750"/>
          <a:ext cx="2985246" cy="195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2206"/>
                <a:gridCol w="1463040"/>
              </a:tblGrid>
              <a:tr h="30665">
                <a:tc>
                  <a:txBody>
                    <a:bodyPr/>
                    <a:lstStyle/>
                    <a:p>
                      <a:pPr marL="66675" algn="ctr">
                        <a:lnSpc>
                          <a:spcPts val="1415"/>
                        </a:lnSpc>
                      </a:pPr>
                      <a:r>
                        <a:rPr sz="1200" b="1" spc="-10" dirty="0">
                          <a:latin typeface="Cambria"/>
                          <a:cs typeface="Cambria"/>
                        </a:rPr>
                        <a:t>Εργαζόμενος</a:t>
                      </a:r>
                      <a:endParaRPr sz="1200" b="1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ts val="1415"/>
                        </a:lnSpc>
                      </a:pPr>
                      <a:r>
                        <a:rPr sz="1200" b="1" dirty="0">
                          <a:latin typeface="Cambria"/>
                          <a:cs typeface="Cambria"/>
                        </a:rPr>
                        <a:t>Ημέρες</a:t>
                      </a:r>
                      <a:r>
                        <a:rPr sz="1200" b="1" spc="-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ασθεν.</a:t>
                      </a:r>
                      <a:endParaRPr sz="1200" b="1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659"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9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10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405" y="2400300"/>
            <a:ext cx="422259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81400" y="133350"/>
            <a:ext cx="1890272" cy="163425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000" b="1" dirty="0">
                <a:latin typeface="Cambria"/>
                <a:cs typeface="Cambria"/>
              </a:rPr>
              <a:t>ΕΙΔΗ</a:t>
            </a:r>
            <a:r>
              <a:rPr sz="1000" b="1" spc="-20" dirty="0">
                <a:latin typeface="Cambria"/>
                <a:cs typeface="Cambria"/>
              </a:rPr>
              <a:t> </a:t>
            </a:r>
            <a:r>
              <a:rPr sz="1000" b="1" spc="-8" dirty="0">
                <a:latin typeface="Cambria"/>
                <a:cs typeface="Cambria"/>
              </a:rPr>
              <a:t>ΜΕΤΑΒΛΗΤΩΝ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2307502"/>
            <a:ext cx="8153400" cy="2336573"/>
          </a:xfrm>
          <a:prstGeom prst="rect">
            <a:avLst/>
          </a:prstGeom>
        </p:spPr>
        <p:txBody>
          <a:bodyPr vert="horz" wrap="square" lIns="0" tIns="9942" rIns="0" bIns="0" rtlCol="0">
            <a:spAutoFit/>
          </a:bodyPr>
          <a:lstStyle/>
          <a:p>
            <a:pPr marL="9942" marR="3977" algn="just">
              <a:lnSpc>
                <a:spcPct val="112400"/>
              </a:lnSpc>
              <a:spcBef>
                <a:spcPts val="78"/>
              </a:spcBef>
            </a:pPr>
            <a:r>
              <a:rPr sz="1100" dirty="0">
                <a:latin typeface="Cambria"/>
                <a:cs typeface="Cambria"/>
              </a:rPr>
              <a:t>Σε</a:t>
            </a:r>
            <a:r>
              <a:rPr sz="1100" spc="13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πολλές</a:t>
            </a:r>
            <a:r>
              <a:rPr sz="1100" spc="14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περιπτώσεις</a:t>
            </a:r>
            <a:r>
              <a:rPr sz="1100" spc="14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η</a:t>
            </a:r>
            <a:r>
              <a:rPr sz="1100" spc="15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εξέταση</a:t>
            </a:r>
            <a:r>
              <a:rPr sz="1100" spc="14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όλων</a:t>
            </a:r>
            <a:r>
              <a:rPr sz="1100" spc="14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των</a:t>
            </a:r>
            <a:r>
              <a:rPr sz="1100" spc="13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μονάδων</a:t>
            </a:r>
            <a:r>
              <a:rPr sz="1100" spc="13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πληθυσμού</a:t>
            </a:r>
            <a:r>
              <a:rPr sz="1100" spc="137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είναι </a:t>
            </a:r>
            <a:r>
              <a:rPr sz="1100" dirty="0">
                <a:latin typeface="Cambria"/>
                <a:cs typeface="Cambria"/>
              </a:rPr>
              <a:t>δύσκολη</a:t>
            </a:r>
            <a:r>
              <a:rPr sz="1100" spc="17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ή</a:t>
            </a:r>
            <a:r>
              <a:rPr sz="1100" spc="17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ακόμα</a:t>
            </a:r>
            <a:r>
              <a:rPr sz="1100" spc="17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και</a:t>
            </a:r>
            <a:r>
              <a:rPr sz="1100" spc="17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αδύνατη.</a:t>
            </a:r>
            <a:r>
              <a:rPr sz="1100" spc="18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Δύσκολη,</a:t>
            </a:r>
            <a:r>
              <a:rPr sz="1100" spc="18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κυρίως</a:t>
            </a:r>
            <a:r>
              <a:rPr sz="1100" spc="17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για</a:t>
            </a:r>
            <a:r>
              <a:rPr sz="1100" spc="17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οικονομικούς</a:t>
            </a:r>
            <a:r>
              <a:rPr sz="1100" spc="179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λόγους, </a:t>
            </a:r>
            <a:r>
              <a:rPr sz="1100" dirty="0">
                <a:latin typeface="Cambria"/>
                <a:cs typeface="Cambria"/>
              </a:rPr>
              <a:t>αφού</a:t>
            </a:r>
            <a:r>
              <a:rPr sz="1100" spc="14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</a:t>
            </a:r>
            <a:r>
              <a:rPr sz="1100" spc="15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χρόνος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και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</a:t>
            </a:r>
            <a:r>
              <a:rPr sz="1100" spc="15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κόστος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της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έρευνας</a:t>
            </a:r>
            <a:r>
              <a:rPr sz="1100" spc="17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αυξάνεται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καθώς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αυξάνονται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οι </a:t>
            </a:r>
            <a:r>
              <a:rPr sz="1100" dirty="0">
                <a:latin typeface="Cambria"/>
                <a:cs typeface="Cambria"/>
              </a:rPr>
              <a:t>μονάδες</a:t>
            </a:r>
            <a:r>
              <a:rPr sz="1100" spc="3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2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πληθυσμού.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Επίσης,</a:t>
            </a:r>
            <a:r>
              <a:rPr sz="1100" spc="2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αν</a:t>
            </a:r>
            <a:r>
              <a:rPr sz="1100" spc="5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για</a:t>
            </a:r>
            <a:r>
              <a:rPr sz="1100" spc="3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παράδειγμα</a:t>
            </a:r>
            <a:r>
              <a:rPr sz="1100" spc="4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κάποια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προϊόντα</a:t>
            </a:r>
            <a:r>
              <a:rPr sz="1100" spc="31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πρέπει </a:t>
            </a:r>
            <a:r>
              <a:rPr sz="1100" dirty="0">
                <a:latin typeface="Cambria"/>
                <a:cs typeface="Cambria"/>
              </a:rPr>
              <a:t>να</a:t>
            </a:r>
            <a:r>
              <a:rPr sz="1100" spc="12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εξεταστούν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για</a:t>
            </a:r>
            <a:r>
              <a:rPr sz="1100" spc="12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την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αντοχή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τους</a:t>
            </a:r>
            <a:r>
              <a:rPr sz="1100" spc="12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που</a:t>
            </a:r>
            <a:r>
              <a:rPr sz="1100" spc="12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συνίσταται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στην</a:t>
            </a:r>
            <a:r>
              <a:rPr sz="1100" spc="12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εκτίμηση</a:t>
            </a:r>
            <a:r>
              <a:rPr sz="1100" spc="129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σημείου </a:t>
            </a:r>
            <a:r>
              <a:rPr sz="1100" dirty="0">
                <a:latin typeface="Cambria"/>
                <a:cs typeface="Cambria"/>
              </a:rPr>
              <a:t>κάμψης</a:t>
            </a:r>
            <a:r>
              <a:rPr sz="1100" spc="4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ή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5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σημείου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πέραν</a:t>
            </a:r>
            <a:r>
              <a:rPr sz="1100" spc="4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οποίου</a:t>
            </a:r>
            <a:r>
              <a:rPr sz="1100" spc="5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σπάνε,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μελέτη</a:t>
            </a:r>
            <a:r>
              <a:rPr sz="1100" spc="4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όλου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39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πληθυσμού </a:t>
            </a:r>
            <a:r>
              <a:rPr sz="1100" dirty="0">
                <a:latin typeface="Cambria"/>
                <a:cs typeface="Cambria"/>
              </a:rPr>
              <a:t>θα</a:t>
            </a:r>
            <a:r>
              <a:rPr sz="1100" spc="89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σήμαινε</a:t>
            </a:r>
            <a:r>
              <a:rPr sz="1100" spc="98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καταστροφή</a:t>
            </a:r>
            <a:r>
              <a:rPr sz="1100" spc="94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94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συνόλου</a:t>
            </a:r>
            <a:r>
              <a:rPr sz="1100" spc="94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της</a:t>
            </a:r>
            <a:r>
              <a:rPr sz="1100" spc="94" dirty="0">
                <a:latin typeface="Cambria"/>
                <a:cs typeface="Cambria"/>
              </a:rPr>
              <a:t>  </a:t>
            </a:r>
            <a:r>
              <a:rPr sz="1100" dirty="0">
                <a:latin typeface="Cambria"/>
                <a:cs typeface="Cambria"/>
              </a:rPr>
              <a:t>παραγωγής.</a:t>
            </a:r>
            <a:r>
              <a:rPr sz="1100" spc="94" dirty="0">
                <a:latin typeface="Cambria"/>
                <a:cs typeface="Cambria"/>
              </a:rPr>
              <a:t> </a:t>
            </a:r>
            <a:endParaRPr lang="el-GR" sz="1100" spc="94" dirty="0" smtClean="0">
              <a:latin typeface="Cambria"/>
              <a:cs typeface="Cambria"/>
            </a:endParaRPr>
          </a:p>
          <a:p>
            <a:pPr marL="9942" marR="3977" algn="just">
              <a:lnSpc>
                <a:spcPct val="112400"/>
              </a:lnSpc>
              <a:spcBef>
                <a:spcPts val="78"/>
              </a:spcBef>
            </a:pPr>
            <a:endParaRPr lang="el-GR" sz="1100" spc="94" dirty="0">
              <a:latin typeface="Cambria"/>
              <a:cs typeface="Cambria"/>
            </a:endParaRPr>
          </a:p>
          <a:p>
            <a:pPr marL="9942" marR="3977" algn="just">
              <a:lnSpc>
                <a:spcPct val="112400"/>
              </a:lnSpc>
              <a:spcBef>
                <a:spcPts val="78"/>
              </a:spcBef>
            </a:pPr>
            <a:r>
              <a:rPr sz="1100" dirty="0" err="1" smtClean="0">
                <a:latin typeface="Cambria"/>
                <a:cs typeface="Cambria"/>
              </a:rPr>
              <a:t>Στις</a:t>
            </a:r>
            <a:r>
              <a:rPr sz="1100" spc="98" dirty="0" smtClean="0">
                <a:latin typeface="Cambria"/>
                <a:cs typeface="Cambria"/>
              </a:rPr>
              <a:t>  </a:t>
            </a:r>
            <a:r>
              <a:rPr sz="1100" spc="-8" dirty="0">
                <a:latin typeface="Cambria"/>
                <a:cs typeface="Cambria"/>
              </a:rPr>
              <a:t>παραπάνω </a:t>
            </a:r>
            <a:r>
              <a:rPr sz="1100" dirty="0">
                <a:latin typeface="Cambria"/>
                <a:cs typeface="Cambria"/>
              </a:rPr>
              <a:t>περιπτώσεις</a:t>
            </a:r>
            <a:r>
              <a:rPr sz="1100" spc="10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είναι</a:t>
            </a:r>
            <a:r>
              <a:rPr sz="1100" spc="9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προτιμότερο</a:t>
            </a:r>
            <a:r>
              <a:rPr sz="1100" spc="8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να</a:t>
            </a:r>
            <a:r>
              <a:rPr sz="1100" spc="9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μελετήσουμε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ένα</a:t>
            </a:r>
            <a:r>
              <a:rPr sz="1100" spc="9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μέρος</a:t>
            </a:r>
            <a:r>
              <a:rPr sz="1100" spc="9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–</a:t>
            </a:r>
            <a:r>
              <a:rPr sz="1100" spc="9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υποσύνολο</a:t>
            </a:r>
            <a:r>
              <a:rPr sz="1100" spc="9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του </a:t>
            </a:r>
            <a:r>
              <a:rPr sz="1100" dirty="0">
                <a:latin typeface="Cambria"/>
                <a:cs typeface="Cambria"/>
              </a:rPr>
              <a:t>πληθυσμού,</a:t>
            </a:r>
            <a:r>
              <a:rPr sz="1100" spc="7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τα</a:t>
            </a:r>
            <a:r>
              <a:rPr sz="1100" spc="7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συμπεράσματα</a:t>
            </a:r>
            <a:r>
              <a:rPr sz="1100" spc="7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από</a:t>
            </a:r>
            <a:r>
              <a:rPr sz="1100" spc="7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</a:t>
            </a:r>
            <a:r>
              <a:rPr sz="1100" spc="7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οποίο</a:t>
            </a:r>
            <a:r>
              <a:rPr sz="1100" spc="7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μπορούν</a:t>
            </a:r>
            <a:r>
              <a:rPr sz="1100" spc="7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να</a:t>
            </a:r>
            <a:r>
              <a:rPr sz="1100" spc="7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γενικευτούν</a:t>
            </a:r>
            <a:r>
              <a:rPr sz="1100" spc="7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για</a:t>
            </a:r>
            <a:r>
              <a:rPr sz="1100" spc="7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το </a:t>
            </a:r>
            <a:r>
              <a:rPr sz="1100" dirty="0">
                <a:latin typeface="Cambria"/>
                <a:cs typeface="Cambria"/>
              </a:rPr>
              <a:t>σύνολο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πληθυσμού.</a:t>
            </a:r>
            <a:r>
              <a:rPr sz="1100" spc="29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</a:t>
            </a:r>
            <a:r>
              <a:rPr sz="1100" spc="29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υποσύνολο</a:t>
            </a:r>
            <a:r>
              <a:rPr sz="1100" spc="31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αυτό</a:t>
            </a:r>
            <a:r>
              <a:rPr sz="1100" spc="29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πληθυσμού,</a:t>
            </a:r>
            <a:r>
              <a:rPr sz="1100" spc="286" dirty="0">
                <a:latin typeface="Cambria"/>
                <a:cs typeface="Cambria"/>
              </a:rPr>
              <a:t> </a:t>
            </a:r>
            <a:r>
              <a:rPr sz="1100" spc="-8" dirty="0" err="1" smtClean="0">
                <a:latin typeface="Cambria"/>
                <a:cs typeface="Cambria"/>
              </a:rPr>
              <a:t>ονομάζεται</a:t>
            </a:r>
            <a:r>
              <a:rPr lang="en-US" sz="1100" spc="-8" dirty="0" smtClean="0">
                <a:latin typeface="Cambria"/>
                <a:cs typeface="Cambria"/>
              </a:rPr>
              <a:t> </a:t>
            </a:r>
            <a:r>
              <a:rPr sz="1100" b="1" dirty="0" err="1" smtClean="0">
                <a:latin typeface="Cambria"/>
                <a:cs typeface="Cambria"/>
              </a:rPr>
              <a:t>δείγμα</a:t>
            </a:r>
            <a:r>
              <a:rPr sz="1100" dirty="0" smtClean="0">
                <a:latin typeface="Cambria"/>
                <a:cs typeface="Cambria"/>
              </a:rPr>
              <a:t>.</a:t>
            </a:r>
            <a:endParaRPr lang="el-GR" sz="1100" spc="227" dirty="0">
              <a:latin typeface="Cambria"/>
              <a:cs typeface="Cambria"/>
            </a:endParaRPr>
          </a:p>
          <a:p>
            <a:pPr marL="9942" marR="3977" algn="just">
              <a:lnSpc>
                <a:spcPct val="112400"/>
              </a:lnSpc>
              <a:spcBef>
                <a:spcPts val="78"/>
              </a:spcBef>
            </a:pPr>
            <a:endParaRPr lang="el-GR" sz="1100" spc="227" dirty="0">
              <a:latin typeface="Cambria"/>
              <a:cs typeface="Cambria"/>
            </a:endParaRPr>
          </a:p>
          <a:p>
            <a:pPr marL="9942" marR="3977" algn="just">
              <a:lnSpc>
                <a:spcPct val="112400"/>
              </a:lnSpc>
              <a:spcBef>
                <a:spcPts val="78"/>
              </a:spcBef>
            </a:pPr>
            <a:r>
              <a:rPr sz="1100" dirty="0" err="1" smtClean="0">
                <a:latin typeface="Cambria"/>
                <a:cs typeface="Cambria"/>
              </a:rPr>
              <a:t>Τα</a:t>
            </a:r>
            <a:r>
              <a:rPr sz="1100" spc="227" dirty="0" smtClean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συμπεράσματα</a:t>
            </a:r>
            <a:r>
              <a:rPr sz="1100" spc="22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όμως</a:t>
            </a:r>
            <a:r>
              <a:rPr sz="1100" spc="23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που</a:t>
            </a:r>
            <a:r>
              <a:rPr sz="1100" spc="23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θα</a:t>
            </a:r>
            <a:r>
              <a:rPr sz="1100" spc="23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προκύψουν</a:t>
            </a:r>
            <a:r>
              <a:rPr sz="1100" spc="23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από</a:t>
            </a:r>
            <a:r>
              <a:rPr sz="1100" spc="22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την</a:t>
            </a:r>
            <a:r>
              <a:rPr sz="1100" spc="22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μελέτη</a:t>
            </a:r>
            <a:r>
              <a:rPr sz="1100" spc="231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του </a:t>
            </a:r>
            <a:r>
              <a:rPr sz="1100" dirty="0">
                <a:latin typeface="Cambria"/>
                <a:cs typeface="Cambria"/>
              </a:rPr>
              <a:t>δείγματος</a:t>
            </a:r>
            <a:r>
              <a:rPr sz="1100" spc="6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θα</a:t>
            </a:r>
            <a:r>
              <a:rPr sz="1100" spc="5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είναι</a:t>
            </a:r>
            <a:r>
              <a:rPr sz="1100" spc="7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αξιόπιστα,</a:t>
            </a:r>
            <a:r>
              <a:rPr sz="1100" spc="5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θα</a:t>
            </a:r>
            <a:r>
              <a:rPr sz="1100" spc="7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ισχύουν</a:t>
            </a:r>
            <a:r>
              <a:rPr sz="1100" spc="7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δηλαδή</a:t>
            </a:r>
            <a:r>
              <a:rPr sz="1100" spc="6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με</a:t>
            </a:r>
            <a:r>
              <a:rPr sz="1100" spc="6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ικανοποιητική</a:t>
            </a:r>
            <a:r>
              <a:rPr sz="1100" spc="63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ακρίβεια </a:t>
            </a:r>
            <a:r>
              <a:rPr sz="1100" dirty="0">
                <a:latin typeface="Cambria"/>
                <a:cs typeface="Cambria"/>
              </a:rPr>
              <a:t>για</a:t>
            </a:r>
            <a:r>
              <a:rPr sz="1100" spc="14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σύνολο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πληθυσμού,</a:t>
            </a:r>
            <a:r>
              <a:rPr sz="1100" spc="14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αν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η</a:t>
            </a:r>
            <a:r>
              <a:rPr sz="1100" spc="14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επιλογή</a:t>
            </a:r>
            <a:r>
              <a:rPr sz="1100" spc="153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14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δείγματος</a:t>
            </a:r>
            <a:r>
              <a:rPr sz="1100" spc="14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γίνει</a:t>
            </a:r>
            <a:r>
              <a:rPr sz="1100" spc="14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με</a:t>
            </a:r>
            <a:r>
              <a:rPr sz="1100" spc="149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σωστό </a:t>
            </a:r>
            <a:r>
              <a:rPr sz="1100" dirty="0">
                <a:latin typeface="Cambria"/>
                <a:cs typeface="Cambria"/>
              </a:rPr>
              <a:t>τρόπο.</a:t>
            </a:r>
            <a:r>
              <a:rPr sz="1100" spc="15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Τότε</a:t>
            </a:r>
            <a:r>
              <a:rPr sz="1100" spc="15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λέμε</a:t>
            </a:r>
            <a:r>
              <a:rPr sz="1100" spc="16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ότι</a:t>
            </a:r>
            <a:r>
              <a:rPr sz="1100" spc="15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</a:t>
            </a:r>
            <a:r>
              <a:rPr sz="1100" spc="16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δείγμα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είναι</a:t>
            </a:r>
            <a:r>
              <a:rPr sz="1100" spc="15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«αντιπροσωπευτικό».</a:t>
            </a:r>
            <a:r>
              <a:rPr sz="1100" spc="16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Οι</a:t>
            </a:r>
            <a:r>
              <a:rPr sz="1100" spc="157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αρχές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και</a:t>
            </a:r>
            <a:r>
              <a:rPr sz="1100" spc="157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οι </a:t>
            </a:r>
            <a:r>
              <a:rPr sz="1100" dirty="0">
                <a:latin typeface="Cambria"/>
                <a:cs typeface="Cambria"/>
              </a:rPr>
              <a:t>μέθοδοι</a:t>
            </a:r>
            <a:r>
              <a:rPr sz="1100" spc="16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επιλογής</a:t>
            </a:r>
            <a:r>
              <a:rPr sz="1100" spc="17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16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κατάλληλου</a:t>
            </a:r>
            <a:r>
              <a:rPr sz="1100" spc="16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δείγματος</a:t>
            </a:r>
            <a:r>
              <a:rPr sz="1100" spc="168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είναι</a:t>
            </a:r>
            <a:r>
              <a:rPr sz="1100" spc="172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αντικείμενο</a:t>
            </a:r>
            <a:r>
              <a:rPr sz="1100" spc="16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του</a:t>
            </a:r>
            <a:r>
              <a:rPr sz="1100" spc="164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κλάδου </a:t>
            </a:r>
            <a:r>
              <a:rPr sz="1100" dirty="0">
                <a:latin typeface="Cambria"/>
                <a:cs typeface="Cambria"/>
              </a:rPr>
              <a:t>της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Στατιστικής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που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ονομάζεται</a:t>
            </a:r>
            <a:r>
              <a:rPr sz="1100" spc="-16" dirty="0">
                <a:latin typeface="Cambria"/>
                <a:cs typeface="Cambria"/>
              </a:rPr>
              <a:t> </a:t>
            </a:r>
            <a:r>
              <a:rPr sz="1100" spc="-8" dirty="0">
                <a:latin typeface="Cambria"/>
                <a:cs typeface="Cambria"/>
              </a:rPr>
              <a:t>Δειγματοληψία.</a:t>
            </a:r>
            <a:endParaRPr sz="1100" dirty="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5758" y="819150"/>
            <a:ext cx="5899052" cy="11169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33350"/>
            <a:ext cx="8305800" cy="829248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300" b="1" dirty="0" err="1" smtClean="0">
                <a:solidFill>
                  <a:srgbClr val="365F91"/>
                </a:solidFill>
                <a:latin typeface="Cambria"/>
                <a:cs typeface="Cambria"/>
              </a:rPr>
              <a:t>Παρουσίαση</a:t>
            </a:r>
            <a:r>
              <a:rPr sz="1300" b="1" spc="-35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300" b="1" dirty="0">
                <a:solidFill>
                  <a:srgbClr val="365F91"/>
                </a:solidFill>
                <a:latin typeface="Cambria"/>
                <a:cs typeface="Cambria"/>
              </a:rPr>
              <a:t>Στατιστικών</a:t>
            </a:r>
            <a:r>
              <a:rPr sz="1300" b="1" spc="-3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300" b="1" spc="-8" dirty="0">
                <a:solidFill>
                  <a:srgbClr val="365F91"/>
                </a:solidFill>
                <a:latin typeface="Cambria"/>
                <a:cs typeface="Cambria"/>
              </a:rPr>
              <a:t>Δεδομένων</a:t>
            </a:r>
            <a:endParaRPr sz="1300" dirty="0">
              <a:latin typeface="Cambria"/>
              <a:cs typeface="Cambria"/>
            </a:endParaRPr>
          </a:p>
          <a:p>
            <a:pPr marL="9942" marR="3977" algn="just">
              <a:lnSpc>
                <a:spcPct val="112300"/>
              </a:lnSpc>
              <a:spcBef>
                <a:spcPts val="826"/>
              </a:spcBef>
            </a:pPr>
            <a:r>
              <a:rPr sz="1000" dirty="0">
                <a:latin typeface="Cambria"/>
                <a:cs typeface="Cambria"/>
              </a:rPr>
              <a:t>Η</a:t>
            </a:r>
            <a:r>
              <a:rPr sz="1000" spc="5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παρουσίαση</a:t>
            </a:r>
            <a:r>
              <a:rPr sz="1000" spc="67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των</a:t>
            </a:r>
            <a:r>
              <a:rPr sz="1000" spc="6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στατιστικών</a:t>
            </a:r>
            <a:r>
              <a:rPr sz="1000" spc="6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δεδομένων</a:t>
            </a:r>
            <a:r>
              <a:rPr sz="1000" spc="5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γίνεται</a:t>
            </a:r>
            <a:r>
              <a:rPr sz="1000" spc="67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με</a:t>
            </a:r>
            <a:r>
              <a:rPr sz="1000" spc="6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στατιστικούς</a:t>
            </a:r>
            <a:r>
              <a:rPr sz="1000" spc="67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πίνακες </a:t>
            </a:r>
            <a:r>
              <a:rPr sz="1000" dirty="0">
                <a:latin typeface="Cambria"/>
                <a:cs typeface="Cambria"/>
              </a:rPr>
              <a:t>και</a:t>
            </a:r>
            <a:r>
              <a:rPr sz="1000" spc="125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γραφικές</a:t>
            </a:r>
            <a:r>
              <a:rPr sz="1000" spc="125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παραστάσεις</a:t>
            </a:r>
            <a:r>
              <a:rPr sz="1000" spc="125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.</a:t>
            </a:r>
            <a:r>
              <a:rPr sz="1000" spc="121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Η</a:t>
            </a:r>
            <a:r>
              <a:rPr sz="1000" spc="121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παρουσίαση</a:t>
            </a:r>
            <a:r>
              <a:rPr sz="1000" spc="12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των</a:t>
            </a:r>
            <a:r>
              <a:rPr sz="1000" spc="121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στατιστικών</a:t>
            </a:r>
            <a:r>
              <a:rPr sz="1000" spc="11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δεδομένων</a:t>
            </a:r>
            <a:r>
              <a:rPr sz="1000" spc="125" dirty="0">
                <a:latin typeface="Cambria"/>
                <a:cs typeface="Cambria"/>
              </a:rPr>
              <a:t> </a:t>
            </a:r>
            <a:r>
              <a:rPr sz="1000" spc="-20" dirty="0">
                <a:latin typeface="Cambria"/>
                <a:cs typeface="Cambria"/>
              </a:rPr>
              <a:t>σε </a:t>
            </a:r>
            <a:r>
              <a:rPr sz="1000" dirty="0">
                <a:latin typeface="Cambria"/>
                <a:cs typeface="Cambria"/>
              </a:rPr>
              <a:t>πίνακες</a:t>
            </a:r>
            <a:r>
              <a:rPr sz="1000" spc="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γίνεται</a:t>
            </a:r>
            <a:r>
              <a:rPr sz="1000" spc="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με</a:t>
            </a:r>
            <a:r>
              <a:rPr sz="1000" spc="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την</a:t>
            </a:r>
            <a:r>
              <a:rPr sz="1000" spc="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κατάλληλη</a:t>
            </a:r>
            <a:r>
              <a:rPr sz="1000" spc="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τοποθέτηση</a:t>
            </a:r>
            <a:r>
              <a:rPr sz="1000" spc="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των</a:t>
            </a:r>
            <a:r>
              <a:rPr sz="1000" spc="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πληροφοριών</a:t>
            </a:r>
            <a:r>
              <a:rPr sz="1000" spc="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σε</a:t>
            </a:r>
            <a:r>
              <a:rPr sz="1000" spc="20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γραμμές </a:t>
            </a:r>
            <a:r>
              <a:rPr sz="1000" dirty="0">
                <a:latin typeface="Cambria"/>
                <a:cs typeface="Cambria"/>
              </a:rPr>
              <a:t>και</a:t>
            </a:r>
            <a:r>
              <a:rPr sz="1000" spc="8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στήλες,</a:t>
            </a:r>
            <a:r>
              <a:rPr sz="1000" spc="7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με</a:t>
            </a:r>
            <a:r>
              <a:rPr sz="1000" spc="8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τρόπο</a:t>
            </a:r>
            <a:r>
              <a:rPr sz="1000" spc="8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που</a:t>
            </a:r>
            <a:r>
              <a:rPr sz="1000" spc="7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να</a:t>
            </a:r>
            <a:r>
              <a:rPr sz="1000" spc="8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διευκολύνεται</a:t>
            </a:r>
            <a:r>
              <a:rPr sz="1000" spc="8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η</a:t>
            </a:r>
            <a:r>
              <a:rPr sz="1000" spc="8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σύγκριση</a:t>
            </a:r>
            <a:r>
              <a:rPr sz="1000" spc="8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των</a:t>
            </a:r>
            <a:r>
              <a:rPr sz="1000" spc="82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στοιχείων</a:t>
            </a:r>
            <a:r>
              <a:rPr sz="1000" spc="8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και</a:t>
            </a:r>
            <a:r>
              <a:rPr sz="1000" spc="78" dirty="0">
                <a:latin typeface="Cambria"/>
                <a:cs typeface="Cambria"/>
              </a:rPr>
              <a:t> </a:t>
            </a:r>
            <a:r>
              <a:rPr sz="1000" spc="-39" dirty="0">
                <a:latin typeface="Cambria"/>
                <a:cs typeface="Cambria"/>
              </a:rPr>
              <a:t>η </a:t>
            </a:r>
            <a:r>
              <a:rPr sz="1000" dirty="0">
                <a:latin typeface="Cambria"/>
                <a:cs typeface="Cambria"/>
              </a:rPr>
              <a:t>καλύτερη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ενημέρωση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του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αναγνώστη.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047750"/>
            <a:ext cx="8610600" cy="1590995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29825">
              <a:spcBef>
                <a:spcPts val="74"/>
              </a:spcBef>
            </a:pPr>
            <a:r>
              <a:rPr sz="1000" b="1" spc="-8" dirty="0" err="1" smtClean="0">
                <a:latin typeface="Cambria"/>
                <a:cs typeface="Cambria"/>
              </a:rPr>
              <a:t>Ορισμοί</a:t>
            </a:r>
            <a:r>
              <a:rPr sz="1000" b="1" spc="-8" dirty="0">
                <a:latin typeface="Cambria"/>
                <a:cs typeface="Cambria"/>
              </a:rPr>
              <a:t>:</a:t>
            </a:r>
            <a:endParaRPr sz="1000" dirty="0">
              <a:latin typeface="Cambria"/>
              <a:cs typeface="Cambria"/>
            </a:endParaRPr>
          </a:p>
          <a:p>
            <a:pPr marL="29825">
              <a:spcBef>
                <a:spcPts val="932"/>
              </a:spcBef>
            </a:pPr>
            <a:r>
              <a:rPr sz="1000" dirty="0">
                <a:latin typeface="Cambria"/>
                <a:cs typeface="Cambria"/>
              </a:rPr>
              <a:t>Το</a:t>
            </a:r>
            <a:r>
              <a:rPr sz="1000" spc="15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πλήθος</a:t>
            </a:r>
            <a:r>
              <a:rPr sz="1000" spc="16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όλων</a:t>
            </a:r>
            <a:r>
              <a:rPr sz="1000" spc="16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των</a:t>
            </a:r>
            <a:r>
              <a:rPr sz="1000" spc="16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παρατηρήσεων</a:t>
            </a:r>
            <a:r>
              <a:rPr sz="1000" spc="157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του</a:t>
            </a:r>
            <a:r>
              <a:rPr sz="1000" spc="15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δείγματος</a:t>
            </a:r>
            <a:r>
              <a:rPr sz="1000" spc="16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ονομάζεται</a:t>
            </a:r>
            <a:r>
              <a:rPr sz="1000" spc="196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μέγεθος</a:t>
            </a:r>
            <a:r>
              <a:rPr sz="1000" b="1" spc="164" dirty="0">
                <a:latin typeface="Cambria"/>
                <a:cs typeface="Cambria"/>
              </a:rPr>
              <a:t> </a:t>
            </a:r>
            <a:r>
              <a:rPr sz="1000" b="1" spc="-39" dirty="0">
                <a:latin typeface="Cambria"/>
                <a:cs typeface="Cambria"/>
              </a:rPr>
              <a:t>n</a:t>
            </a:r>
            <a:endParaRPr sz="1000" dirty="0">
              <a:latin typeface="Cambria"/>
              <a:cs typeface="Cambria"/>
            </a:endParaRPr>
          </a:p>
          <a:p>
            <a:pPr marL="29825">
              <a:spcBef>
                <a:spcPts val="149"/>
              </a:spcBef>
            </a:pPr>
            <a:r>
              <a:rPr sz="1000" dirty="0">
                <a:latin typeface="Cambria"/>
                <a:cs typeface="Cambria"/>
              </a:rPr>
              <a:t>του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δείγματος.</a:t>
            </a:r>
            <a:endParaRPr sz="1000" dirty="0">
              <a:latin typeface="Cambria"/>
              <a:cs typeface="Cambria"/>
            </a:endParaRPr>
          </a:p>
          <a:p>
            <a:pPr marL="29825" marR="24854" algn="just">
              <a:lnSpc>
                <a:spcPct val="112300"/>
              </a:lnSpc>
              <a:spcBef>
                <a:spcPts val="791"/>
              </a:spcBef>
            </a:pPr>
            <a:r>
              <a:rPr sz="1000" spc="-8" dirty="0">
                <a:latin typeface="Cambria"/>
                <a:cs typeface="Cambria"/>
              </a:rPr>
              <a:t>Αν</a:t>
            </a:r>
            <a:r>
              <a:rPr sz="1000" spc="654" dirty="0">
                <a:latin typeface="Cambria"/>
                <a:cs typeface="Cambria"/>
              </a:rPr>
              <a:t> </a:t>
            </a:r>
            <a:r>
              <a:rPr sz="1000" spc="8" dirty="0">
                <a:latin typeface="Cambria Math"/>
                <a:cs typeface="Cambria Math"/>
              </a:rPr>
              <a:t>𝑥</a:t>
            </a:r>
            <a:r>
              <a:rPr sz="1100" spc="12" baseline="-15432" dirty="0">
                <a:latin typeface="Cambria Math"/>
                <a:cs typeface="Cambria Math"/>
              </a:rPr>
              <a:t>1</a:t>
            </a:r>
            <a:r>
              <a:rPr sz="1000" spc="8" dirty="0">
                <a:latin typeface="Cambria Math"/>
                <a:cs typeface="Cambria Math"/>
              </a:rPr>
              <a:t>,</a:t>
            </a:r>
            <a:r>
              <a:rPr sz="1000" spc="-59" dirty="0">
                <a:latin typeface="Cambria Math"/>
                <a:cs typeface="Cambria Math"/>
              </a:rPr>
              <a:t> </a:t>
            </a:r>
            <a:r>
              <a:rPr sz="1000" spc="12" dirty="0">
                <a:latin typeface="Cambria Math"/>
                <a:cs typeface="Cambria Math"/>
              </a:rPr>
              <a:t>𝑥</a:t>
            </a:r>
            <a:r>
              <a:rPr sz="1100" spc="17" baseline="-15432" dirty="0">
                <a:latin typeface="Cambria Math"/>
                <a:cs typeface="Cambria Math"/>
              </a:rPr>
              <a:t>2</a:t>
            </a:r>
            <a:r>
              <a:rPr sz="1000" spc="12" dirty="0">
                <a:latin typeface="Cambria Math"/>
                <a:cs typeface="Cambria Math"/>
              </a:rPr>
              <a:t>,</a:t>
            </a:r>
            <a:r>
              <a:rPr sz="1000" spc="-51" dirty="0">
                <a:latin typeface="Cambria Math"/>
                <a:cs typeface="Cambria Math"/>
              </a:rPr>
              <a:t> </a:t>
            </a:r>
            <a:r>
              <a:rPr sz="1000" spc="-8" dirty="0">
                <a:latin typeface="Cambria Math"/>
                <a:cs typeface="Cambria Math"/>
              </a:rPr>
              <a:t>…</a:t>
            </a:r>
            <a:r>
              <a:rPr sz="1000" spc="-59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,</a:t>
            </a:r>
            <a:r>
              <a:rPr sz="1000" spc="-59" dirty="0">
                <a:latin typeface="Cambria Math"/>
                <a:cs typeface="Cambria Math"/>
              </a:rPr>
              <a:t> </a:t>
            </a:r>
            <a:r>
              <a:rPr sz="1000" spc="8" dirty="0">
                <a:latin typeface="Cambria Math"/>
                <a:cs typeface="Cambria Math"/>
              </a:rPr>
              <a:t>𝑥</a:t>
            </a:r>
            <a:r>
              <a:rPr sz="1100" spc="12" baseline="-15432" dirty="0">
                <a:latin typeface="Cambria Math"/>
                <a:cs typeface="Cambria Math"/>
              </a:rPr>
              <a:t>𝑘</a:t>
            </a:r>
            <a:r>
              <a:rPr sz="1100" spc="540" baseline="-15432" dirty="0">
                <a:latin typeface="Cambria Math"/>
                <a:cs typeface="Cambria Math"/>
              </a:rPr>
              <a:t> </a:t>
            </a:r>
            <a:r>
              <a:rPr sz="1000" spc="-8" dirty="0">
                <a:latin typeface="Cambria"/>
                <a:cs typeface="Cambria"/>
              </a:rPr>
              <a:t>είναι</a:t>
            </a:r>
            <a:r>
              <a:rPr sz="1000" spc="215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οι</a:t>
            </a:r>
            <a:r>
              <a:rPr sz="1000" spc="215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τιμές</a:t>
            </a:r>
            <a:r>
              <a:rPr sz="1000" spc="231" dirty="0">
                <a:latin typeface="Cambria"/>
                <a:cs typeface="Cambria"/>
              </a:rPr>
              <a:t> </a:t>
            </a:r>
            <a:r>
              <a:rPr sz="1000" spc="-12" dirty="0">
                <a:latin typeface="Cambria"/>
                <a:cs typeface="Cambria"/>
              </a:rPr>
              <a:t>μιας</a:t>
            </a:r>
            <a:r>
              <a:rPr sz="1000" spc="215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μεταβλητής</a:t>
            </a:r>
            <a:r>
              <a:rPr sz="1000" spc="20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Χ,</a:t>
            </a:r>
            <a:r>
              <a:rPr sz="1000" spc="211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δείγματος</a:t>
            </a:r>
            <a:r>
              <a:rPr sz="1000" spc="215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μεγέθους</a:t>
            </a:r>
            <a:r>
              <a:rPr sz="1000" spc="227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n,</a:t>
            </a:r>
            <a:r>
              <a:rPr sz="1000" dirty="0">
                <a:latin typeface="Cambria"/>
                <a:cs typeface="Cambria"/>
              </a:rPr>
              <a:t>  ο </a:t>
            </a:r>
            <a:r>
              <a:rPr sz="1000" spc="-8" dirty="0">
                <a:latin typeface="Cambria"/>
                <a:cs typeface="Cambria"/>
              </a:rPr>
              <a:t>φυσικός</a:t>
            </a:r>
            <a:r>
              <a:rPr sz="1000" spc="27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αριθμός</a:t>
            </a:r>
            <a:r>
              <a:rPr sz="1000" spc="47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 Math"/>
                <a:cs typeface="Cambria Math"/>
              </a:rPr>
              <a:t>𝜈</a:t>
            </a:r>
            <a:r>
              <a:rPr sz="1100" spc="-5" baseline="-15432" dirty="0">
                <a:latin typeface="Cambria Math"/>
                <a:cs typeface="Cambria Math"/>
              </a:rPr>
              <a:t>𝑖</a:t>
            </a:r>
            <a:r>
              <a:rPr sz="1100" spc="247" baseline="-15432" dirty="0">
                <a:latin typeface="Cambria Math"/>
                <a:cs typeface="Cambria Math"/>
              </a:rPr>
              <a:t> </a:t>
            </a:r>
            <a:r>
              <a:rPr sz="1000" spc="-4" dirty="0">
                <a:latin typeface="Cambria"/>
                <a:cs typeface="Cambria"/>
              </a:rPr>
              <a:t>που</a:t>
            </a:r>
            <a:r>
              <a:rPr sz="1000" spc="23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δείχνει</a:t>
            </a:r>
            <a:r>
              <a:rPr sz="1000" spc="31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πόσες</a:t>
            </a:r>
            <a:r>
              <a:rPr sz="1000" spc="31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φορές</a:t>
            </a:r>
            <a:r>
              <a:rPr sz="1000" spc="31" dirty="0">
                <a:latin typeface="Cambria"/>
                <a:cs typeface="Cambria"/>
              </a:rPr>
              <a:t> </a:t>
            </a:r>
            <a:r>
              <a:rPr sz="1000" spc="-12" dirty="0">
                <a:latin typeface="Cambria"/>
                <a:cs typeface="Cambria"/>
              </a:rPr>
              <a:t>εμφανίζεται</a:t>
            </a:r>
            <a:r>
              <a:rPr sz="1000" spc="31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η</a:t>
            </a:r>
            <a:r>
              <a:rPr sz="1000" spc="51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τιμή</a:t>
            </a:r>
            <a:r>
              <a:rPr sz="1000" spc="35" dirty="0">
                <a:latin typeface="Cambria"/>
                <a:cs typeface="Cambria"/>
              </a:rPr>
              <a:t> </a:t>
            </a:r>
            <a:r>
              <a:rPr sz="1000" dirty="0">
                <a:latin typeface="Cambria Math"/>
                <a:cs typeface="Cambria Math"/>
              </a:rPr>
              <a:t>𝑥</a:t>
            </a:r>
            <a:r>
              <a:rPr sz="1100" baseline="-15432" dirty="0">
                <a:latin typeface="Cambria Math"/>
                <a:cs typeface="Cambria Math"/>
              </a:rPr>
              <a:t>𝑖</a:t>
            </a:r>
            <a:r>
              <a:rPr sz="1100" spc="240" baseline="-15432" dirty="0">
                <a:latin typeface="Cambria Math"/>
                <a:cs typeface="Cambria Math"/>
              </a:rPr>
              <a:t> </a:t>
            </a:r>
            <a:r>
              <a:rPr sz="1000" spc="-4" dirty="0">
                <a:latin typeface="Cambria"/>
                <a:cs typeface="Cambria"/>
              </a:rPr>
              <a:t>στο</a:t>
            </a:r>
            <a:r>
              <a:rPr sz="1000" spc="23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δείγμα ονομάζεται</a:t>
            </a:r>
            <a:r>
              <a:rPr sz="1000" spc="4" dirty="0">
                <a:latin typeface="Cambria"/>
                <a:cs typeface="Cambria"/>
              </a:rPr>
              <a:t> </a:t>
            </a:r>
            <a:r>
              <a:rPr sz="1000" b="1" spc="-8" dirty="0">
                <a:latin typeface="Cambria"/>
                <a:cs typeface="Cambria"/>
              </a:rPr>
              <a:t>συχνότητα</a:t>
            </a:r>
            <a:r>
              <a:rPr sz="1000" b="1" spc="4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της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dirty="0">
                <a:latin typeface="Cambria Math"/>
                <a:cs typeface="Cambria Math"/>
              </a:rPr>
              <a:t>𝑥</a:t>
            </a:r>
            <a:r>
              <a:rPr sz="1100" baseline="-15432" dirty="0">
                <a:latin typeface="Cambria Math"/>
                <a:cs typeface="Cambria Math"/>
              </a:rPr>
              <a:t>𝑖</a:t>
            </a:r>
            <a:r>
              <a:rPr sz="1100" spc="-129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"/>
                <a:cs typeface="Cambria"/>
              </a:rPr>
              <a:t>.</a:t>
            </a:r>
            <a:r>
              <a:rPr sz="1000" spc="-4" dirty="0">
                <a:latin typeface="Cambria"/>
                <a:cs typeface="Cambria"/>
              </a:rPr>
              <a:t> Προφανώς</a:t>
            </a:r>
            <a:r>
              <a:rPr sz="1000" dirty="0">
                <a:latin typeface="Cambria"/>
                <a:cs typeface="Cambria"/>
              </a:rPr>
              <a:t> </a:t>
            </a:r>
            <a:r>
              <a:rPr sz="1000" spc="-4" dirty="0" err="1">
                <a:latin typeface="Cambria"/>
                <a:cs typeface="Cambria"/>
              </a:rPr>
              <a:t>ισχύει</a:t>
            </a:r>
            <a:r>
              <a:rPr sz="1000" spc="-4" dirty="0" smtClean="0">
                <a:latin typeface="Cambria"/>
                <a:cs typeface="Cambria"/>
              </a:rPr>
              <a:t>:</a:t>
            </a:r>
            <a:endParaRPr lang="en-US" sz="1000" spc="-4" dirty="0" smtClean="0">
              <a:latin typeface="Cambria"/>
              <a:cs typeface="Cambria"/>
            </a:endParaRPr>
          </a:p>
          <a:p>
            <a:pPr marL="29825" marR="24854" algn="ctr">
              <a:lnSpc>
                <a:spcPct val="112300"/>
              </a:lnSpc>
              <a:spcBef>
                <a:spcPts val="791"/>
              </a:spcBef>
            </a:pPr>
            <a:r>
              <a:rPr sz="1000" dirty="0" smtClean="0">
                <a:latin typeface="Cambria Math"/>
                <a:cs typeface="Cambria Math"/>
              </a:rPr>
              <a:t>𝜈</a:t>
            </a:r>
            <a:r>
              <a:rPr sz="1100" baseline="-15432" dirty="0">
                <a:latin typeface="Cambria Math"/>
                <a:cs typeface="Cambria Math"/>
              </a:rPr>
              <a:t>1</a:t>
            </a:r>
            <a:r>
              <a:rPr sz="1100" spc="129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+ 𝜈</a:t>
            </a:r>
            <a:r>
              <a:rPr sz="1100" baseline="-15432" dirty="0">
                <a:latin typeface="Cambria Math"/>
                <a:cs typeface="Cambria Math"/>
              </a:rPr>
              <a:t>2</a:t>
            </a:r>
            <a:r>
              <a:rPr sz="1100" spc="158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+</a:t>
            </a:r>
            <a:r>
              <a:rPr sz="1000" spc="215" dirty="0">
                <a:latin typeface="Cambria Math"/>
                <a:cs typeface="Cambria Math"/>
              </a:rPr>
              <a:t> </a:t>
            </a:r>
            <a:r>
              <a:rPr sz="1000" spc="-8" dirty="0">
                <a:latin typeface="Cambria Math"/>
                <a:cs typeface="Cambria Math"/>
              </a:rPr>
              <a:t>…</a:t>
            </a:r>
            <a:r>
              <a:rPr sz="1000" spc="-51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+</a:t>
            </a:r>
            <a:r>
              <a:rPr sz="1000" spc="-4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𝜈</a:t>
            </a:r>
            <a:r>
              <a:rPr sz="1100" baseline="-15432" dirty="0">
                <a:latin typeface="Cambria Math"/>
                <a:cs typeface="Cambria Math"/>
              </a:rPr>
              <a:t>𝑘</a:t>
            </a:r>
            <a:r>
              <a:rPr sz="1100" spc="270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=</a:t>
            </a:r>
            <a:r>
              <a:rPr sz="1000" spc="51" dirty="0">
                <a:latin typeface="Cambria Math"/>
                <a:cs typeface="Cambria Math"/>
              </a:rPr>
              <a:t> </a:t>
            </a:r>
            <a:r>
              <a:rPr sz="1000" b="1" spc="-39" dirty="0" smtClean="0">
                <a:latin typeface="Cambria Math"/>
                <a:cs typeface="Cambria Math"/>
              </a:rPr>
              <a:t>𝑛</a:t>
            </a:r>
            <a:endParaRPr lang="en-US" sz="1000" b="1" spc="-39" dirty="0" smtClean="0">
              <a:latin typeface="Cambria Math"/>
              <a:cs typeface="Cambria Math"/>
            </a:endParaRPr>
          </a:p>
          <a:p>
            <a:pPr marL="29825">
              <a:spcBef>
                <a:spcPts val="943"/>
              </a:spcBef>
            </a:pPr>
            <a:r>
              <a:rPr sz="1000" dirty="0" err="1" smtClean="0">
                <a:latin typeface="Cambria"/>
                <a:cs typeface="Cambria"/>
              </a:rPr>
              <a:t>Αν</a:t>
            </a:r>
            <a:r>
              <a:rPr sz="1000" spc="27" dirty="0" smtClean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διαιρέσουμε</a:t>
            </a:r>
            <a:r>
              <a:rPr sz="1000" spc="35" dirty="0" smtClean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τη</a:t>
            </a:r>
            <a:r>
              <a:rPr sz="1000" spc="35" dirty="0" smtClean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συχνότητα</a:t>
            </a:r>
            <a:r>
              <a:rPr sz="1000" spc="35" dirty="0" smtClean="0">
                <a:latin typeface="Cambria"/>
                <a:cs typeface="Cambria"/>
              </a:rPr>
              <a:t> </a:t>
            </a:r>
            <a:r>
              <a:rPr sz="1000" dirty="0" smtClean="0">
                <a:latin typeface="Cambria Math"/>
                <a:cs typeface="Cambria Math"/>
              </a:rPr>
              <a:t>𝜈</a:t>
            </a:r>
            <a:r>
              <a:rPr sz="1100" baseline="-15432" dirty="0" smtClean="0">
                <a:latin typeface="Cambria Math"/>
                <a:cs typeface="Cambria Math"/>
              </a:rPr>
              <a:t>𝑖</a:t>
            </a:r>
            <a:r>
              <a:rPr sz="1100" spc="247" baseline="-15432" dirty="0" smtClean="0">
                <a:latin typeface="Cambria Math"/>
                <a:cs typeface="Cambria Math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με</a:t>
            </a:r>
            <a:r>
              <a:rPr sz="1000" spc="31" dirty="0" smtClean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το</a:t>
            </a:r>
            <a:r>
              <a:rPr sz="1000" spc="31" dirty="0" smtClean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μέγεθος</a:t>
            </a:r>
            <a:r>
              <a:rPr sz="1000" spc="35" dirty="0" smtClean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του</a:t>
            </a:r>
            <a:r>
              <a:rPr sz="1000" spc="31" dirty="0" smtClean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δείγματος</a:t>
            </a:r>
            <a:r>
              <a:rPr sz="1000" spc="51" dirty="0" smtClean="0">
                <a:latin typeface="Cambria"/>
                <a:cs typeface="Cambria"/>
              </a:rPr>
              <a:t> </a:t>
            </a:r>
            <a:r>
              <a:rPr sz="1000" dirty="0" smtClean="0">
                <a:latin typeface="Cambria"/>
                <a:cs typeface="Cambria"/>
              </a:rPr>
              <a:t>n</a:t>
            </a:r>
            <a:r>
              <a:rPr sz="1000" spc="31" dirty="0" smtClean="0">
                <a:latin typeface="Cambria"/>
                <a:cs typeface="Cambria"/>
              </a:rPr>
              <a:t> </a:t>
            </a:r>
            <a:r>
              <a:rPr sz="1000" dirty="0" smtClean="0">
                <a:latin typeface="Cambria"/>
                <a:cs typeface="Cambria"/>
              </a:rPr>
              <a:t>,</a:t>
            </a:r>
            <a:r>
              <a:rPr sz="1000" spc="23" dirty="0" smtClean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προκύπτει</a:t>
            </a:r>
            <a:r>
              <a:rPr sz="1000" spc="39" dirty="0" smtClean="0">
                <a:latin typeface="Cambria"/>
                <a:cs typeface="Cambria"/>
              </a:rPr>
              <a:t> </a:t>
            </a:r>
            <a:r>
              <a:rPr sz="1000" spc="-39" dirty="0" smtClean="0">
                <a:latin typeface="Cambria"/>
                <a:cs typeface="Cambria"/>
              </a:rPr>
              <a:t>η</a:t>
            </a:r>
            <a:r>
              <a:rPr lang="en-US" sz="1000" spc="-39" dirty="0" smtClean="0">
                <a:latin typeface="Cambria"/>
                <a:cs typeface="Cambria"/>
              </a:rPr>
              <a:t> </a:t>
            </a:r>
            <a:r>
              <a:rPr sz="1000" b="1" dirty="0" err="1" smtClean="0">
                <a:latin typeface="Cambria"/>
                <a:cs typeface="Cambria"/>
              </a:rPr>
              <a:t>σχετική</a:t>
            </a:r>
            <a:r>
              <a:rPr sz="1000" b="1" spc="-35" dirty="0" smtClean="0">
                <a:latin typeface="Cambria"/>
                <a:cs typeface="Cambria"/>
              </a:rPr>
              <a:t> </a:t>
            </a:r>
            <a:r>
              <a:rPr sz="1000" b="1" dirty="0" err="1" smtClean="0">
                <a:latin typeface="Cambria"/>
                <a:cs typeface="Cambria"/>
              </a:rPr>
              <a:t>συχνότητα</a:t>
            </a:r>
            <a:r>
              <a:rPr sz="1000" b="1" spc="-8" dirty="0" smtClean="0">
                <a:latin typeface="Cambria"/>
                <a:cs typeface="Cambria"/>
              </a:rPr>
              <a:t> </a:t>
            </a:r>
            <a:r>
              <a:rPr sz="1000" dirty="0" smtClean="0">
                <a:latin typeface="Cambria Math"/>
                <a:cs typeface="Cambria Math"/>
              </a:rPr>
              <a:t>𝒇</a:t>
            </a:r>
            <a:r>
              <a:rPr sz="1100" baseline="-15432" dirty="0" smtClean="0">
                <a:latin typeface="Cambria Math"/>
                <a:cs typeface="Cambria Math"/>
              </a:rPr>
              <a:t>𝒊</a:t>
            </a:r>
            <a:r>
              <a:rPr sz="1100" spc="123" baseline="-15432" dirty="0" smtClean="0">
                <a:latin typeface="Cambria Math"/>
                <a:cs typeface="Cambria Math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της</a:t>
            </a:r>
            <a:r>
              <a:rPr sz="1000" spc="-23" dirty="0" smtClean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τιμής</a:t>
            </a:r>
            <a:r>
              <a:rPr sz="1000" spc="-20" dirty="0" smtClean="0">
                <a:latin typeface="Cambria"/>
                <a:cs typeface="Cambria"/>
              </a:rPr>
              <a:t> </a:t>
            </a:r>
            <a:r>
              <a:rPr sz="1000" dirty="0" smtClean="0">
                <a:latin typeface="Cambria Math"/>
                <a:cs typeface="Cambria Math"/>
              </a:rPr>
              <a:t>𝑥</a:t>
            </a:r>
            <a:r>
              <a:rPr sz="1100" baseline="-15432" dirty="0" smtClean="0">
                <a:latin typeface="Cambria Math"/>
                <a:cs typeface="Cambria Math"/>
              </a:rPr>
              <a:t>𝑖</a:t>
            </a:r>
            <a:r>
              <a:rPr sz="1100" spc="-129" baseline="-15432" dirty="0" smtClean="0">
                <a:latin typeface="Cambria Math"/>
                <a:cs typeface="Cambria Math"/>
              </a:rPr>
              <a:t> </a:t>
            </a:r>
            <a:r>
              <a:rPr sz="1000" dirty="0" smtClean="0">
                <a:latin typeface="Cambria"/>
                <a:cs typeface="Cambria"/>
              </a:rPr>
              <a:t>.</a:t>
            </a:r>
            <a:r>
              <a:rPr sz="1000" spc="-27" dirty="0" smtClean="0">
                <a:latin typeface="Cambria"/>
                <a:cs typeface="Cambria"/>
              </a:rPr>
              <a:t> </a:t>
            </a:r>
            <a:r>
              <a:rPr sz="1000" spc="-8" dirty="0" err="1" smtClean="0">
                <a:latin typeface="Cambria"/>
                <a:cs typeface="Cambria"/>
              </a:rPr>
              <a:t>Δηλαδή</a:t>
            </a:r>
            <a:r>
              <a:rPr sz="1000" spc="-8" dirty="0" smtClean="0">
                <a:latin typeface="Cambria"/>
                <a:cs typeface="Cambria"/>
              </a:rPr>
              <a:t>: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3181350"/>
            <a:ext cx="8534400" cy="1706411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59649">
              <a:spcBef>
                <a:spcPts val="74"/>
              </a:spcBef>
            </a:pPr>
            <a:r>
              <a:rPr sz="1000" dirty="0">
                <a:latin typeface="Cambria"/>
                <a:cs typeface="Cambria"/>
              </a:rPr>
              <a:t>Για</a:t>
            </a:r>
            <a:r>
              <a:rPr sz="1000" spc="-35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την</a:t>
            </a:r>
            <a:r>
              <a:rPr sz="1000" spc="-31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σχετική</a:t>
            </a:r>
            <a:r>
              <a:rPr sz="1000" spc="-31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συχνότητα</a:t>
            </a:r>
            <a:r>
              <a:rPr sz="1000" spc="-31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ισχύουν:</a:t>
            </a:r>
            <a:endParaRPr sz="1000" dirty="0">
              <a:latin typeface="Cambria"/>
              <a:cs typeface="Cambria"/>
            </a:endParaRPr>
          </a:p>
          <a:p>
            <a:pPr marL="171989" indent="-112340">
              <a:spcBef>
                <a:spcPts val="932"/>
              </a:spcBef>
              <a:buFont typeface="Cambria"/>
              <a:buAutoNum type="romanLcParenR"/>
              <a:tabLst>
                <a:tab pos="171989" algn="l"/>
              </a:tabLst>
            </a:pPr>
            <a:r>
              <a:rPr sz="1000" dirty="0">
                <a:latin typeface="Cambria Math"/>
                <a:cs typeface="Cambria Math"/>
              </a:rPr>
              <a:t>0</a:t>
            </a:r>
            <a:r>
              <a:rPr sz="1000" spc="23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≤</a:t>
            </a:r>
            <a:r>
              <a:rPr sz="1000" spc="35" dirty="0">
                <a:latin typeface="Cambria Math"/>
                <a:cs typeface="Cambria Math"/>
              </a:rPr>
              <a:t> </a:t>
            </a:r>
            <a:r>
              <a:rPr sz="1000" spc="-16" dirty="0">
                <a:latin typeface="Cambria Math"/>
                <a:cs typeface="Cambria Math"/>
              </a:rPr>
              <a:t>𝑓</a:t>
            </a:r>
            <a:r>
              <a:rPr sz="1100" spc="-23" baseline="-15432" dirty="0">
                <a:latin typeface="Cambria Math"/>
                <a:cs typeface="Cambria Math"/>
              </a:rPr>
              <a:t>𝑖</a:t>
            </a:r>
            <a:r>
              <a:rPr sz="1100" spc="235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≤</a:t>
            </a:r>
            <a:r>
              <a:rPr sz="1000" spc="27" dirty="0">
                <a:latin typeface="Cambria Math"/>
                <a:cs typeface="Cambria Math"/>
              </a:rPr>
              <a:t> </a:t>
            </a:r>
            <a:r>
              <a:rPr sz="1000" spc="-39" dirty="0" smtClean="0">
                <a:latin typeface="Cambria Math"/>
                <a:cs typeface="Cambria Math"/>
              </a:rPr>
              <a:t>1</a:t>
            </a:r>
            <a:r>
              <a:rPr lang="en-US" sz="1000" spc="-39" dirty="0" smtClean="0">
                <a:latin typeface="Cambria Math"/>
                <a:cs typeface="Cambria Math"/>
              </a:rPr>
              <a:t>,              ii) </a:t>
            </a:r>
            <a:r>
              <a:rPr sz="1000" spc="-43" dirty="0" smtClean="0">
                <a:latin typeface="Cambria Math"/>
                <a:cs typeface="Cambria Math"/>
              </a:rPr>
              <a:t>𝑓</a:t>
            </a:r>
            <a:r>
              <a:rPr sz="1100" spc="-64" baseline="-15432" dirty="0" smtClean="0">
                <a:latin typeface="Cambria Math"/>
                <a:cs typeface="Cambria Math"/>
              </a:rPr>
              <a:t>1</a:t>
            </a:r>
            <a:r>
              <a:rPr sz="1100" spc="81" baseline="-15432" dirty="0" smtClean="0">
                <a:latin typeface="Cambria Math"/>
                <a:cs typeface="Cambria Math"/>
              </a:rPr>
              <a:t> </a:t>
            </a:r>
            <a:r>
              <a:rPr sz="1000" dirty="0" smtClean="0">
                <a:latin typeface="Cambria Math"/>
                <a:cs typeface="Cambria Math"/>
              </a:rPr>
              <a:t>+</a:t>
            </a:r>
            <a:r>
              <a:rPr sz="1000" spc="-27" dirty="0" smtClean="0">
                <a:latin typeface="Cambria Math"/>
                <a:cs typeface="Cambria Math"/>
              </a:rPr>
              <a:t> </a:t>
            </a:r>
            <a:r>
              <a:rPr sz="1000" spc="-31" dirty="0" smtClean="0">
                <a:latin typeface="Cambria Math"/>
                <a:cs typeface="Cambria Math"/>
              </a:rPr>
              <a:t>𝑓</a:t>
            </a:r>
            <a:r>
              <a:rPr sz="1100" spc="-47" baseline="-15432" dirty="0" smtClean="0">
                <a:latin typeface="Cambria Math"/>
                <a:cs typeface="Cambria Math"/>
              </a:rPr>
              <a:t>2</a:t>
            </a:r>
            <a:r>
              <a:rPr sz="1100" spc="117" baseline="-15432" dirty="0" smtClean="0">
                <a:latin typeface="Cambria Math"/>
                <a:cs typeface="Cambria Math"/>
              </a:rPr>
              <a:t> </a:t>
            </a:r>
            <a:r>
              <a:rPr sz="1000" dirty="0" smtClean="0">
                <a:latin typeface="Cambria Math"/>
                <a:cs typeface="Cambria Math"/>
              </a:rPr>
              <a:t>+</a:t>
            </a:r>
            <a:r>
              <a:rPr sz="1000" spc="160" dirty="0" smtClean="0">
                <a:latin typeface="Cambria Math"/>
                <a:cs typeface="Cambria Math"/>
              </a:rPr>
              <a:t> </a:t>
            </a:r>
            <a:r>
              <a:rPr sz="1000" spc="-8" dirty="0" smtClean="0">
                <a:latin typeface="Cambria Math"/>
                <a:cs typeface="Cambria Math"/>
              </a:rPr>
              <a:t>…</a:t>
            </a:r>
            <a:r>
              <a:rPr sz="1000" spc="-51" dirty="0" smtClean="0">
                <a:latin typeface="Cambria Math"/>
                <a:cs typeface="Cambria Math"/>
              </a:rPr>
              <a:t> </a:t>
            </a:r>
            <a:r>
              <a:rPr sz="1000" dirty="0" smtClean="0">
                <a:latin typeface="Cambria Math"/>
                <a:cs typeface="Cambria Math"/>
              </a:rPr>
              <a:t>+</a:t>
            </a:r>
            <a:r>
              <a:rPr sz="1000" spc="-27" dirty="0" smtClean="0">
                <a:latin typeface="Cambria Math"/>
                <a:cs typeface="Cambria Math"/>
              </a:rPr>
              <a:t> </a:t>
            </a:r>
            <a:r>
              <a:rPr sz="1000" spc="-8" dirty="0" smtClean="0">
                <a:latin typeface="Cambria Math"/>
                <a:cs typeface="Cambria Math"/>
              </a:rPr>
              <a:t>𝑓</a:t>
            </a:r>
            <a:r>
              <a:rPr sz="1100" spc="-12" baseline="-15432" dirty="0" smtClean="0">
                <a:latin typeface="Cambria Math"/>
                <a:cs typeface="Cambria Math"/>
              </a:rPr>
              <a:t>𝑘</a:t>
            </a:r>
            <a:r>
              <a:rPr sz="1100" spc="217" baseline="-15432" dirty="0" smtClean="0">
                <a:latin typeface="Cambria Math"/>
                <a:cs typeface="Cambria Math"/>
              </a:rPr>
              <a:t> </a:t>
            </a:r>
            <a:r>
              <a:rPr sz="1000" dirty="0" smtClean="0">
                <a:latin typeface="Cambria Math"/>
                <a:cs typeface="Cambria Math"/>
              </a:rPr>
              <a:t>=</a:t>
            </a:r>
            <a:r>
              <a:rPr sz="1000" spc="20" dirty="0" smtClean="0">
                <a:latin typeface="Cambria Math"/>
                <a:cs typeface="Cambria Math"/>
              </a:rPr>
              <a:t> </a:t>
            </a:r>
            <a:r>
              <a:rPr sz="1000" spc="-39" dirty="0" smtClean="0">
                <a:latin typeface="Cambria Math"/>
                <a:cs typeface="Cambria Math"/>
              </a:rPr>
              <a:t>1</a:t>
            </a:r>
            <a:endParaRPr sz="1000" dirty="0" smtClean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000" dirty="0">
              <a:latin typeface="Cambria Math"/>
              <a:cs typeface="Cambria Math"/>
            </a:endParaRPr>
          </a:p>
          <a:p>
            <a:pPr>
              <a:spcBef>
                <a:spcPts val="556"/>
              </a:spcBef>
            </a:pPr>
            <a:endParaRPr sz="1000" dirty="0">
              <a:latin typeface="Cambria Math"/>
              <a:cs typeface="Cambria Math"/>
            </a:endParaRPr>
          </a:p>
          <a:p>
            <a:pPr marL="59649" marR="53684">
              <a:lnSpc>
                <a:spcPct val="112300"/>
              </a:lnSpc>
            </a:pPr>
            <a:r>
              <a:rPr sz="1000" dirty="0">
                <a:latin typeface="Cambria"/>
                <a:cs typeface="Cambria"/>
              </a:rPr>
              <a:t>Οι</a:t>
            </a:r>
            <a:r>
              <a:rPr sz="1000" spc="8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ποσότητες</a:t>
            </a:r>
            <a:r>
              <a:rPr sz="1000" spc="98" dirty="0">
                <a:latin typeface="Cambria"/>
                <a:cs typeface="Cambria"/>
              </a:rPr>
              <a:t> </a:t>
            </a:r>
            <a:r>
              <a:rPr sz="1000" dirty="0">
                <a:latin typeface="Cambria Math"/>
                <a:cs typeface="Cambria Math"/>
              </a:rPr>
              <a:t>𝑥</a:t>
            </a:r>
            <a:r>
              <a:rPr sz="1100" baseline="-15432" dirty="0">
                <a:latin typeface="Cambria Math"/>
                <a:cs typeface="Cambria Math"/>
              </a:rPr>
              <a:t>𝑖</a:t>
            </a:r>
            <a:r>
              <a:rPr sz="1100" spc="-129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"/>
                <a:cs typeface="Cambria"/>
              </a:rPr>
              <a:t>,</a:t>
            </a:r>
            <a:r>
              <a:rPr sz="1000" spc="94" dirty="0">
                <a:latin typeface="Cambria"/>
                <a:cs typeface="Cambria"/>
              </a:rPr>
              <a:t> </a:t>
            </a:r>
            <a:r>
              <a:rPr sz="1000" dirty="0">
                <a:latin typeface="Cambria Math"/>
                <a:cs typeface="Cambria Math"/>
              </a:rPr>
              <a:t>𝜈</a:t>
            </a:r>
            <a:r>
              <a:rPr sz="1100" baseline="-15432" dirty="0">
                <a:latin typeface="Cambria Math"/>
                <a:cs typeface="Cambria Math"/>
              </a:rPr>
              <a:t>𝑖</a:t>
            </a:r>
            <a:r>
              <a:rPr sz="1000" dirty="0">
                <a:latin typeface="Cambria"/>
                <a:cs typeface="Cambria"/>
              </a:rPr>
              <a:t>,</a:t>
            </a:r>
            <a:r>
              <a:rPr sz="1000" spc="94" dirty="0">
                <a:latin typeface="Cambria"/>
                <a:cs typeface="Cambria"/>
              </a:rPr>
              <a:t> </a:t>
            </a:r>
            <a:r>
              <a:rPr sz="1000" dirty="0">
                <a:latin typeface="Cambria Math"/>
                <a:cs typeface="Cambria Math"/>
              </a:rPr>
              <a:t>𝑓</a:t>
            </a:r>
            <a:r>
              <a:rPr sz="1100" baseline="-15432" dirty="0">
                <a:latin typeface="Cambria Math"/>
                <a:cs typeface="Cambria Math"/>
              </a:rPr>
              <a:t>𝑖</a:t>
            </a:r>
            <a:r>
              <a:rPr sz="1100" spc="358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"/>
                <a:cs typeface="Cambria"/>
              </a:rPr>
              <a:t>μπορούν</a:t>
            </a:r>
            <a:r>
              <a:rPr sz="1000" spc="9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να</a:t>
            </a:r>
            <a:r>
              <a:rPr sz="1000" spc="9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συγκεντρωθούν</a:t>
            </a:r>
            <a:r>
              <a:rPr sz="1000" spc="94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σε</a:t>
            </a:r>
            <a:r>
              <a:rPr sz="1000" spc="9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έναν</a:t>
            </a:r>
            <a:r>
              <a:rPr sz="1000" spc="89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πίνακα</a:t>
            </a:r>
            <a:r>
              <a:rPr sz="1000" spc="98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ο</a:t>
            </a:r>
            <a:r>
              <a:rPr sz="1000" spc="94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οποίος ονομάζεται </a:t>
            </a:r>
            <a:r>
              <a:rPr sz="1000" b="1" dirty="0">
                <a:latin typeface="Cambria"/>
                <a:cs typeface="Cambria"/>
              </a:rPr>
              <a:t>πίνακας</a:t>
            </a:r>
            <a:r>
              <a:rPr sz="1000" b="1" spc="4" dirty="0">
                <a:latin typeface="Cambria"/>
                <a:cs typeface="Cambria"/>
              </a:rPr>
              <a:t> </a:t>
            </a:r>
            <a:r>
              <a:rPr sz="1000" b="1" spc="-8" dirty="0">
                <a:latin typeface="Cambria"/>
                <a:cs typeface="Cambria"/>
              </a:rPr>
              <a:t>κατανομής</a:t>
            </a:r>
            <a:r>
              <a:rPr sz="1000" b="1" spc="-4" dirty="0">
                <a:latin typeface="Cambria"/>
                <a:cs typeface="Cambria"/>
              </a:rPr>
              <a:t> </a:t>
            </a:r>
            <a:r>
              <a:rPr sz="1000" b="1" spc="-8" dirty="0">
                <a:latin typeface="Cambria"/>
                <a:cs typeface="Cambria"/>
              </a:rPr>
              <a:t>συχνοτήτων</a:t>
            </a:r>
            <a:r>
              <a:rPr sz="1000" spc="-8" dirty="0">
                <a:latin typeface="Cambria"/>
                <a:cs typeface="Cambria"/>
              </a:rPr>
              <a:t>.</a:t>
            </a:r>
            <a:endParaRPr sz="1000" dirty="0">
              <a:latin typeface="Cambria"/>
              <a:cs typeface="Cambria"/>
            </a:endParaRPr>
          </a:p>
          <a:p>
            <a:pPr marL="59649" marR="51199">
              <a:lnSpc>
                <a:spcPct val="112300"/>
              </a:lnSpc>
              <a:spcBef>
                <a:spcPts val="778"/>
              </a:spcBef>
              <a:tabLst>
                <a:tab pos="330060" algn="l"/>
                <a:tab pos="862430" algn="l"/>
                <a:tab pos="1209888" algn="l"/>
                <a:tab pos="2192611" algn="l"/>
                <a:tab pos="2534601" algn="l"/>
                <a:tab pos="2928784" algn="l"/>
                <a:tab pos="3667441" algn="l"/>
                <a:tab pos="3863787" algn="l"/>
                <a:tab pos="4212736" algn="l"/>
              </a:tabLst>
            </a:pPr>
            <a:r>
              <a:rPr sz="1000" spc="-20" dirty="0">
                <a:latin typeface="Cambria"/>
                <a:cs typeface="Cambria"/>
              </a:rPr>
              <a:t>Το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8" dirty="0">
                <a:latin typeface="Cambria"/>
                <a:cs typeface="Cambria"/>
              </a:rPr>
              <a:t>πλήθος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20" dirty="0">
                <a:latin typeface="Cambria"/>
                <a:cs typeface="Cambria"/>
              </a:rPr>
              <a:t>των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8" dirty="0">
                <a:latin typeface="Cambria"/>
                <a:cs typeface="Cambria"/>
              </a:rPr>
              <a:t>παρατηρήσεων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20" dirty="0">
                <a:latin typeface="Cambria"/>
                <a:cs typeface="Cambria"/>
              </a:rPr>
              <a:t>που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8" dirty="0">
                <a:latin typeface="Cambria"/>
                <a:cs typeface="Cambria"/>
              </a:rPr>
              <a:t>είναι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8" dirty="0">
                <a:latin typeface="Cambria"/>
                <a:cs typeface="Cambria"/>
              </a:rPr>
              <a:t>μικρότερες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39" dirty="0">
                <a:latin typeface="Cambria"/>
                <a:cs typeface="Cambria"/>
              </a:rPr>
              <a:t>ή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16" dirty="0">
                <a:latin typeface="Cambria"/>
                <a:cs typeface="Cambria"/>
              </a:rPr>
              <a:t>ίσες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20" dirty="0">
                <a:latin typeface="Cambria"/>
                <a:cs typeface="Cambria"/>
              </a:rPr>
              <a:t>της </a:t>
            </a:r>
            <a:r>
              <a:rPr sz="1000" dirty="0">
                <a:latin typeface="Cambria"/>
                <a:cs typeface="Cambria"/>
              </a:rPr>
              <a:t>συγκεκριμένης</a:t>
            </a:r>
            <a:r>
              <a:rPr sz="1000" spc="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τιμής</a:t>
            </a:r>
            <a:r>
              <a:rPr sz="1000" spc="23" dirty="0">
                <a:latin typeface="Cambria"/>
                <a:cs typeface="Cambria"/>
              </a:rPr>
              <a:t> </a:t>
            </a:r>
            <a:r>
              <a:rPr sz="1000" dirty="0">
                <a:latin typeface="Cambria Math"/>
                <a:cs typeface="Cambria Math"/>
              </a:rPr>
              <a:t>𝑥</a:t>
            </a:r>
            <a:r>
              <a:rPr sz="1100" baseline="-15432" dirty="0">
                <a:latin typeface="Cambria Math"/>
                <a:cs typeface="Cambria Math"/>
              </a:rPr>
              <a:t>𝑖</a:t>
            </a:r>
            <a:r>
              <a:rPr sz="1100" spc="229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"/>
                <a:cs typeface="Cambria"/>
              </a:rPr>
              <a:t>της</a:t>
            </a:r>
            <a:r>
              <a:rPr sz="1000" spc="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μεταβλητής,</a:t>
            </a:r>
            <a:r>
              <a:rPr sz="1000" spc="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ονομάζεται</a:t>
            </a:r>
            <a:r>
              <a:rPr sz="1000" spc="27" dirty="0">
                <a:latin typeface="Cambria"/>
                <a:cs typeface="Cambria"/>
              </a:rPr>
              <a:t> </a:t>
            </a:r>
            <a:r>
              <a:rPr sz="1000" b="1" dirty="0" err="1">
                <a:latin typeface="Cambria"/>
                <a:cs typeface="Cambria"/>
              </a:rPr>
              <a:t>αθροιστική</a:t>
            </a:r>
            <a:r>
              <a:rPr sz="1000" b="1" spc="27" dirty="0">
                <a:latin typeface="Cambria"/>
                <a:cs typeface="Cambria"/>
              </a:rPr>
              <a:t> </a:t>
            </a:r>
            <a:r>
              <a:rPr sz="1000" b="1" spc="-8" dirty="0" err="1" smtClean="0">
                <a:latin typeface="Cambria"/>
                <a:cs typeface="Cambria"/>
              </a:rPr>
              <a:t>συχνότητα</a:t>
            </a:r>
            <a:r>
              <a:rPr lang="en-US" sz="1000" b="1" spc="-8" dirty="0" smtClean="0">
                <a:latin typeface="Cambria"/>
                <a:cs typeface="Cambria"/>
              </a:rPr>
              <a:t> </a:t>
            </a:r>
            <a:r>
              <a:rPr sz="1000" dirty="0" smtClean="0">
                <a:latin typeface="Cambria Math"/>
                <a:cs typeface="Cambria Math"/>
              </a:rPr>
              <a:t>𝜨</a:t>
            </a:r>
            <a:r>
              <a:rPr sz="1100" baseline="-15432" dirty="0" smtClean="0">
                <a:latin typeface="Cambria Math"/>
                <a:cs typeface="Cambria Math"/>
              </a:rPr>
              <a:t>𝒊</a:t>
            </a:r>
            <a:r>
              <a:rPr sz="1100" spc="135" baseline="-15432" dirty="0" smtClean="0">
                <a:latin typeface="Cambria Math"/>
                <a:cs typeface="Cambria Math"/>
              </a:rPr>
              <a:t> </a:t>
            </a:r>
            <a:r>
              <a:rPr sz="1000" dirty="0">
                <a:latin typeface="Cambria"/>
                <a:cs typeface="Cambria"/>
              </a:rPr>
              <a:t>της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dirty="0">
                <a:latin typeface="Cambria Math"/>
                <a:cs typeface="Cambria Math"/>
              </a:rPr>
              <a:t>𝑥</a:t>
            </a:r>
            <a:r>
              <a:rPr sz="1100" baseline="-15432" dirty="0">
                <a:latin typeface="Cambria Math"/>
                <a:cs typeface="Cambria Math"/>
              </a:rPr>
              <a:t>𝑖</a:t>
            </a:r>
            <a:r>
              <a:rPr sz="1100" spc="-129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.</a:t>
            </a:r>
            <a:r>
              <a:rPr sz="1000" spc="-20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"/>
                <a:cs typeface="Cambria"/>
              </a:rPr>
              <a:t>Προφανώς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ισχύει:</a:t>
            </a:r>
            <a:endParaRPr sz="1000" dirty="0">
              <a:latin typeface="Cambria"/>
              <a:cs typeface="Cambria"/>
            </a:endParaRPr>
          </a:p>
          <a:p>
            <a:pPr algn="ctr">
              <a:spcBef>
                <a:spcPts val="943"/>
              </a:spcBef>
            </a:pPr>
            <a:r>
              <a:rPr sz="1000" b="1" dirty="0">
                <a:latin typeface="Cambria Math"/>
                <a:cs typeface="Cambria Math"/>
              </a:rPr>
              <a:t>𝑁</a:t>
            </a:r>
            <a:r>
              <a:rPr sz="1100" b="1" baseline="-15432" dirty="0">
                <a:latin typeface="Cambria Math"/>
                <a:cs typeface="Cambria Math"/>
              </a:rPr>
              <a:t>𝑖</a:t>
            </a:r>
            <a:r>
              <a:rPr sz="1100" spc="247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=</a:t>
            </a:r>
            <a:r>
              <a:rPr sz="1000" spc="43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𝜈</a:t>
            </a:r>
            <a:r>
              <a:rPr sz="1100" baseline="-15432" dirty="0">
                <a:latin typeface="Cambria Math"/>
                <a:cs typeface="Cambria Math"/>
              </a:rPr>
              <a:t>1</a:t>
            </a:r>
            <a:r>
              <a:rPr sz="1100" spc="140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+</a:t>
            </a:r>
            <a:r>
              <a:rPr sz="1000" spc="-8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𝜈</a:t>
            </a:r>
            <a:r>
              <a:rPr sz="1100" baseline="-15432" dirty="0">
                <a:latin typeface="Cambria Math"/>
                <a:cs typeface="Cambria Math"/>
              </a:rPr>
              <a:t>2</a:t>
            </a:r>
            <a:r>
              <a:rPr sz="1100" spc="140" baseline="-15432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+</a:t>
            </a:r>
            <a:r>
              <a:rPr sz="1000" spc="199" dirty="0">
                <a:latin typeface="Cambria Math"/>
                <a:cs typeface="Cambria Math"/>
              </a:rPr>
              <a:t> </a:t>
            </a:r>
            <a:r>
              <a:rPr sz="1000" spc="-8" dirty="0">
                <a:latin typeface="Cambria Math"/>
                <a:cs typeface="Cambria Math"/>
              </a:rPr>
              <a:t>…</a:t>
            </a:r>
            <a:r>
              <a:rPr sz="1000" spc="-59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+</a:t>
            </a:r>
            <a:r>
              <a:rPr sz="1000" spc="-12" dirty="0">
                <a:latin typeface="Cambria Math"/>
                <a:cs typeface="Cambria Math"/>
              </a:rPr>
              <a:t> </a:t>
            </a:r>
            <a:r>
              <a:rPr sz="1000" spc="-20" dirty="0">
                <a:latin typeface="Cambria Math"/>
                <a:cs typeface="Cambria Math"/>
              </a:rPr>
              <a:t>𝜈</a:t>
            </a:r>
            <a:r>
              <a:rPr sz="1100" spc="-29" baseline="-15432" dirty="0">
                <a:latin typeface="Cambria Math"/>
                <a:cs typeface="Cambria Math"/>
              </a:rPr>
              <a:t>𝑖</a:t>
            </a:r>
            <a:endParaRPr sz="1100" baseline="-15432" dirty="0">
              <a:latin typeface="Cambria Math"/>
              <a:cs typeface="Cambria Math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724150"/>
            <a:ext cx="19431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809750"/>
            <a:ext cx="7848600" cy="1853172"/>
          </a:xfrm>
          <a:prstGeom prst="rect">
            <a:avLst/>
          </a:prstGeom>
        </p:spPr>
        <p:txBody>
          <a:bodyPr vert="horz" wrap="square" lIns="0" tIns="9942" rIns="0" bIns="0" rtlCol="0">
            <a:spAutoFit/>
          </a:bodyPr>
          <a:lstStyle/>
          <a:p>
            <a:pPr marL="29825" marR="23860" algn="just">
              <a:lnSpc>
                <a:spcPct val="112300"/>
              </a:lnSpc>
              <a:spcBef>
                <a:spcPts val="78"/>
              </a:spcBef>
            </a:pPr>
            <a:r>
              <a:rPr sz="1600" dirty="0">
                <a:latin typeface="Cambria"/>
                <a:cs typeface="Cambria"/>
              </a:rPr>
              <a:t>Το</a:t>
            </a:r>
            <a:r>
              <a:rPr sz="1600" spc="215" dirty="0">
                <a:latin typeface="Cambria"/>
                <a:cs typeface="Cambria"/>
              </a:rPr>
              <a:t>  </a:t>
            </a:r>
            <a:r>
              <a:rPr sz="1600" dirty="0">
                <a:latin typeface="Cambria"/>
                <a:cs typeface="Cambria"/>
              </a:rPr>
              <a:t>ποσοστό</a:t>
            </a:r>
            <a:r>
              <a:rPr sz="1600" spc="227" dirty="0">
                <a:latin typeface="Cambria"/>
                <a:cs typeface="Cambria"/>
              </a:rPr>
              <a:t>  </a:t>
            </a:r>
            <a:r>
              <a:rPr sz="1600" dirty="0">
                <a:latin typeface="Cambria"/>
                <a:cs typeface="Cambria"/>
              </a:rPr>
              <a:t>των</a:t>
            </a:r>
            <a:r>
              <a:rPr sz="1600" spc="231" dirty="0">
                <a:latin typeface="Cambria"/>
                <a:cs typeface="Cambria"/>
              </a:rPr>
              <a:t>  </a:t>
            </a:r>
            <a:r>
              <a:rPr sz="1600" dirty="0">
                <a:latin typeface="Cambria"/>
                <a:cs typeface="Cambria"/>
              </a:rPr>
              <a:t>παρατηρήσεων</a:t>
            </a:r>
            <a:r>
              <a:rPr sz="1600" spc="227" dirty="0">
                <a:latin typeface="Cambria"/>
                <a:cs typeface="Cambria"/>
              </a:rPr>
              <a:t>  </a:t>
            </a:r>
            <a:r>
              <a:rPr sz="1600" dirty="0">
                <a:latin typeface="Cambria"/>
                <a:cs typeface="Cambria"/>
              </a:rPr>
              <a:t>που</a:t>
            </a:r>
            <a:r>
              <a:rPr sz="1600" spc="219" dirty="0">
                <a:latin typeface="Cambria"/>
                <a:cs typeface="Cambria"/>
              </a:rPr>
              <a:t>  </a:t>
            </a:r>
            <a:r>
              <a:rPr sz="1600" dirty="0">
                <a:latin typeface="Cambria"/>
                <a:cs typeface="Cambria"/>
              </a:rPr>
              <a:t>είναι</a:t>
            </a:r>
            <a:r>
              <a:rPr sz="1600" spc="223" dirty="0">
                <a:latin typeface="Cambria"/>
                <a:cs typeface="Cambria"/>
              </a:rPr>
              <a:t>  </a:t>
            </a:r>
            <a:r>
              <a:rPr sz="1600" dirty="0">
                <a:latin typeface="Cambria"/>
                <a:cs typeface="Cambria"/>
              </a:rPr>
              <a:t>μικρότερες</a:t>
            </a:r>
            <a:r>
              <a:rPr sz="1600" spc="219" dirty="0">
                <a:latin typeface="Cambria"/>
                <a:cs typeface="Cambria"/>
              </a:rPr>
              <a:t>  </a:t>
            </a:r>
            <a:r>
              <a:rPr sz="1600" dirty="0">
                <a:latin typeface="Cambria"/>
                <a:cs typeface="Cambria"/>
              </a:rPr>
              <a:t>ή</a:t>
            </a:r>
            <a:r>
              <a:rPr sz="1600" spc="223" dirty="0">
                <a:latin typeface="Cambria"/>
                <a:cs typeface="Cambria"/>
              </a:rPr>
              <a:t>  </a:t>
            </a:r>
            <a:r>
              <a:rPr sz="1600" dirty="0">
                <a:latin typeface="Cambria"/>
                <a:cs typeface="Cambria"/>
              </a:rPr>
              <a:t>ίσες</a:t>
            </a:r>
            <a:r>
              <a:rPr sz="1600" spc="227" dirty="0">
                <a:latin typeface="Cambria"/>
                <a:cs typeface="Cambria"/>
              </a:rPr>
              <a:t>  </a:t>
            </a:r>
            <a:r>
              <a:rPr sz="1600" spc="-20" dirty="0">
                <a:latin typeface="Cambria"/>
                <a:cs typeface="Cambria"/>
              </a:rPr>
              <a:t>της </a:t>
            </a:r>
            <a:r>
              <a:rPr sz="1600" dirty="0">
                <a:latin typeface="Cambria"/>
                <a:cs typeface="Cambria"/>
              </a:rPr>
              <a:t>συγκεκριμένης</a:t>
            </a:r>
            <a:r>
              <a:rPr sz="1600" spc="239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τιμής</a:t>
            </a:r>
            <a:r>
              <a:rPr sz="1600" spc="231" dirty="0">
                <a:latin typeface="Cambria"/>
                <a:cs typeface="Cambria"/>
              </a:rPr>
              <a:t> </a:t>
            </a:r>
            <a:r>
              <a:rPr sz="1600" dirty="0">
                <a:latin typeface="Cambria Math"/>
                <a:cs typeface="Cambria Math"/>
              </a:rPr>
              <a:t>𝑥</a:t>
            </a:r>
            <a:r>
              <a:rPr sz="2000" baseline="-15432" dirty="0">
                <a:latin typeface="Cambria Math"/>
                <a:cs typeface="Cambria Math"/>
              </a:rPr>
              <a:t>𝑖</a:t>
            </a:r>
            <a:r>
              <a:rPr sz="2000" spc="557" baseline="-1543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"/>
                <a:cs typeface="Cambria"/>
              </a:rPr>
              <a:t>της</a:t>
            </a:r>
            <a:r>
              <a:rPr sz="1600" spc="23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μεταβλητής,</a:t>
            </a:r>
            <a:r>
              <a:rPr sz="1600" spc="227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ονομάζεται</a:t>
            </a:r>
            <a:r>
              <a:rPr sz="1600" spc="239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σχετική</a:t>
            </a:r>
            <a:r>
              <a:rPr sz="1600" b="1" spc="231" dirty="0">
                <a:latin typeface="Cambria"/>
                <a:cs typeface="Cambria"/>
              </a:rPr>
              <a:t> </a:t>
            </a:r>
            <a:r>
              <a:rPr sz="1600" b="1" spc="-8" dirty="0">
                <a:latin typeface="Cambria"/>
                <a:cs typeface="Cambria"/>
              </a:rPr>
              <a:t>αθροιστική συχνότητα</a:t>
            </a:r>
            <a:r>
              <a:rPr sz="1600" b="1" spc="4" dirty="0">
                <a:latin typeface="Cambria"/>
                <a:cs typeface="Cambria"/>
              </a:rPr>
              <a:t> </a:t>
            </a:r>
            <a:r>
              <a:rPr sz="1600" dirty="0">
                <a:latin typeface="Cambria Math"/>
                <a:cs typeface="Cambria Math"/>
              </a:rPr>
              <a:t>𝑭</a:t>
            </a:r>
            <a:r>
              <a:rPr sz="2000" baseline="-15432" dirty="0">
                <a:latin typeface="Cambria Math"/>
                <a:cs typeface="Cambria Math"/>
              </a:rPr>
              <a:t>𝒊</a:t>
            </a:r>
            <a:r>
              <a:rPr sz="2000" spc="170" baseline="-1543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"/>
                <a:cs typeface="Cambria"/>
              </a:rPr>
              <a:t>της</a:t>
            </a:r>
            <a:r>
              <a:rPr sz="1600" spc="-8" dirty="0">
                <a:latin typeface="Cambria"/>
                <a:cs typeface="Cambria"/>
              </a:rPr>
              <a:t> </a:t>
            </a:r>
            <a:r>
              <a:rPr sz="1600" dirty="0">
                <a:latin typeface="Cambria Math"/>
                <a:cs typeface="Cambria Math"/>
              </a:rPr>
              <a:t>𝑥</a:t>
            </a:r>
            <a:r>
              <a:rPr sz="2000" baseline="-15432" dirty="0">
                <a:latin typeface="Cambria Math"/>
                <a:cs typeface="Cambria Math"/>
              </a:rPr>
              <a:t>𝑖</a:t>
            </a:r>
            <a:r>
              <a:rPr sz="2000" spc="-129" baseline="-15432" dirty="0">
                <a:latin typeface="Cambria Math"/>
                <a:cs typeface="Cambria Math"/>
              </a:rPr>
              <a:t> </a:t>
            </a:r>
            <a:r>
              <a:rPr sz="1600" spc="-39" dirty="0">
                <a:latin typeface="Cambria"/>
                <a:cs typeface="Cambria"/>
              </a:rPr>
              <a:t>.</a:t>
            </a:r>
            <a:endParaRPr sz="1600" dirty="0">
              <a:latin typeface="Cambria"/>
              <a:cs typeface="Cambria"/>
            </a:endParaRPr>
          </a:p>
          <a:p>
            <a:pPr marR="994" algn="ctr">
              <a:spcBef>
                <a:spcPts val="928"/>
              </a:spcBef>
            </a:pPr>
            <a:r>
              <a:rPr sz="1600" b="1" dirty="0">
                <a:latin typeface="Cambria Math"/>
                <a:cs typeface="Cambria Math"/>
              </a:rPr>
              <a:t>𝐹</a:t>
            </a:r>
            <a:r>
              <a:rPr sz="2000" b="1" baseline="-15432" dirty="0">
                <a:latin typeface="Cambria Math"/>
                <a:cs typeface="Cambria Math"/>
              </a:rPr>
              <a:t>𝑖</a:t>
            </a:r>
            <a:r>
              <a:rPr sz="2000" spc="188" baseline="-1543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=</a:t>
            </a:r>
            <a:r>
              <a:rPr sz="1600" spc="23" dirty="0">
                <a:latin typeface="Cambria Math"/>
                <a:cs typeface="Cambria Math"/>
              </a:rPr>
              <a:t> </a:t>
            </a:r>
            <a:r>
              <a:rPr sz="1600" spc="-43" dirty="0">
                <a:latin typeface="Cambria Math"/>
                <a:cs typeface="Cambria Math"/>
              </a:rPr>
              <a:t>𝑓</a:t>
            </a:r>
            <a:r>
              <a:rPr sz="2000" spc="-64" baseline="-15432" dirty="0">
                <a:latin typeface="Cambria Math"/>
                <a:cs typeface="Cambria Math"/>
              </a:rPr>
              <a:t>1</a:t>
            </a:r>
            <a:r>
              <a:rPr sz="2000" spc="111" baseline="-1543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-27" dirty="0">
                <a:latin typeface="Cambria Math"/>
                <a:cs typeface="Cambria Math"/>
              </a:rPr>
              <a:t> </a:t>
            </a:r>
            <a:r>
              <a:rPr sz="1600" spc="-31" dirty="0">
                <a:latin typeface="Cambria Math"/>
                <a:cs typeface="Cambria Math"/>
              </a:rPr>
              <a:t>𝑓</a:t>
            </a:r>
            <a:r>
              <a:rPr sz="2000" spc="-47" baseline="-15432" dirty="0">
                <a:latin typeface="Cambria Math"/>
                <a:cs typeface="Cambria Math"/>
              </a:rPr>
              <a:t>2</a:t>
            </a:r>
            <a:r>
              <a:rPr sz="2000" spc="129" baseline="-1543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160" dirty="0">
                <a:latin typeface="Cambria Math"/>
                <a:cs typeface="Cambria Math"/>
              </a:rPr>
              <a:t> </a:t>
            </a:r>
            <a:r>
              <a:rPr sz="1600" spc="-8" dirty="0">
                <a:latin typeface="Cambria Math"/>
                <a:cs typeface="Cambria Math"/>
              </a:rPr>
              <a:t>…</a:t>
            </a:r>
            <a:r>
              <a:rPr sz="1600" spc="-51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-27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𝑓</a:t>
            </a:r>
            <a:r>
              <a:rPr sz="2000" spc="-29" baseline="-15432" dirty="0">
                <a:latin typeface="Cambria Math"/>
                <a:cs typeface="Cambria Math"/>
              </a:rPr>
              <a:t>𝑖</a:t>
            </a:r>
            <a:endParaRPr sz="2000" baseline="-15432" dirty="0">
              <a:latin typeface="Cambria Math"/>
              <a:cs typeface="Cambria Math"/>
            </a:endParaRPr>
          </a:p>
          <a:p>
            <a:pPr marL="29825" marR="28333" algn="just">
              <a:lnSpc>
                <a:spcPct val="112300"/>
              </a:lnSpc>
              <a:spcBef>
                <a:spcPts val="791"/>
              </a:spcBef>
            </a:pPr>
            <a:r>
              <a:rPr sz="1600" dirty="0">
                <a:latin typeface="Cambria"/>
                <a:cs typeface="Cambria"/>
              </a:rPr>
              <a:t>Η αθροιστική</a:t>
            </a:r>
            <a:r>
              <a:rPr sz="1600" spc="4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συχνότητα</a:t>
            </a:r>
            <a:r>
              <a:rPr sz="1600" spc="4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και</a:t>
            </a:r>
            <a:r>
              <a:rPr sz="1600" spc="4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η</a:t>
            </a:r>
            <a:r>
              <a:rPr sz="1600" spc="4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σχετική</a:t>
            </a:r>
            <a:r>
              <a:rPr sz="1600" spc="4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αθροιστική</a:t>
            </a:r>
            <a:r>
              <a:rPr sz="1600" spc="8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συχνότητα ορίζονται</a:t>
            </a:r>
            <a:r>
              <a:rPr sz="1600" spc="4" dirty="0">
                <a:latin typeface="Cambria"/>
                <a:cs typeface="Cambria"/>
              </a:rPr>
              <a:t> </a:t>
            </a:r>
            <a:r>
              <a:rPr sz="1600" spc="-16" dirty="0">
                <a:latin typeface="Cambria"/>
                <a:cs typeface="Cambria"/>
              </a:rPr>
              <a:t>μόνο </a:t>
            </a:r>
            <a:r>
              <a:rPr sz="1600" dirty="0">
                <a:latin typeface="Cambria"/>
                <a:cs typeface="Cambria"/>
              </a:rPr>
              <a:t>για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spc="-8" dirty="0">
                <a:latin typeface="Cambria"/>
                <a:cs typeface="Cambria"/>
              </a:rPr>
              <a:t>ποσοτικές</a:t>
            </a:r>
            <a:r>
              <a:rPr sz="1600" spc="-12" dirty="0">
                <a:latin typeface="Cambria"/>
                <a:cs typeface="Cambria"/>
              </a:rPr>
              <a:t> </a:t>
            </a:r>
            <a:r>
              <a:rPr sz="1600" spc="-8" dirty="0">
                <a:latin typeface="Cambria"/>
                <a:cs typeface="Cambria"/>
              </a:rPr>
              <a:t>μεταβλητές.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381000" y="438150"/>
            <a:ext cx="8305800" cy="286535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b="1" dirty="0" err="1" smtClean="0">
                <a:solidFill>
                  <a:srgbClr val="365F91"/>
                </a:solidFill>
                <a:latin typeface="Cambria"/>
                <a:cs typeface="Cambria"/>
              </a:rPr>
              <a:t>Παρουσίαση</a:t>
            </a:r>
            <a:r>
              <a:rPr b="1" spc="-35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b="1" dirty="0" err="1">
                <a:solidFill>
                  <a:srgbClr val="365F91"/>
                </a:solidFill>
                <a:latin typeface="Cambria"/>
                <a:cs typeface="Cambria"/>
              </a:rPr>
              <a:t>Στατιστικών</a:t>
            </a:r>
            <a:r>
              <a:rPr b="1" spc="-3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b="1" spc="-8" dirty="0" err="1" smtClean="0">
                <a:solidFill>
                  <a:srgbClr val="365F91"/>
                </a:solidFill>
                <a:latin typeface="Cambria"/>
                <a:cs typeface="Cambria"/>
              </a:rPr>
              <a:t>Δεδομένων</a:t>
            </a:r>
            <a:endParaRPr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" y="209550"/>
            <a:ext cx="5901339" cy="455812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100" b="1" dirty="0">
                <a:solidFill>
                  <a:srgbClr val="365F91"/>
                </a:solidFill>
                <a:latin typeface="Cambria"/>
                <a:cs typeface="Cambria"/>
              </a:rPr>
              <a:t>Παράδειγμα</a:t>
            </a:r>
            <a:r>
              <a:rPr sz="1100" b="1" spc="-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100" b="1" spc="-20" dirty="0">
                <a:solidFill>
                  <a:srgbClr val="365F91"/>
                </a:solidFill>
                <a:latin typeface="Cambria"/>
                <a:cs typeface="Cambria"/>
              </a:rPr>
              <a:t>1:</a:t>
            </a:r>
            <a:endParaRPr sz="1100" dirty="0">
              <a:latin typeface="Cambria"/>
              <a:cs typeface="Cambria"/>
            </a:endParaRPr>
          </a:p>
          <a:p>
            <a:pPr marL="9942">
              <a:spcBef>
                <a:spcPts val="943"/>
              </a:spcBef>
            </a:pPr>
            <a:r>
              <a:rPr sz="1050" dirty="0">
                <a:latin typeface="Cambria"/>
                <a:cs typeface="Cambria"/>
              </a:rPr>
              <a:t>Δίνεται</a:t>
            </a:r>
            <a:r>
              <a:rPr sz="1050" spc="-23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ο</a:t>
            </a:r>
            <a:r>
              <a:rPr sz="1050" spc="-4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αριθμός</a:t>
            </a:r>
            <a:r>
              <a:rPr sz="1050" spc="-16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των</a:t>
            </a:r>
            <a:r>
              <a:rPr sz="1050" spc="-8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ημερών</a:t>
            </a:r>
            <a:r>
              <a:rPr sz="1050" spc="-16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απουσίας</a:t>
            </a:r>
            <a:r>
              <a:rPr sz="1050" spc="-2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10</a:t>
            </a:r>
            <a:r>
              <a:rPr sz="1050" spc="-16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εργαζομένων</a:t>
            </a:r>
            <a:r>
              <a:rPr sz="1050" spc="-16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λόγω</a:t>
            </a:r>
            <a:r>
              <a:rPr sz="1050" spc="-16" dirty="0">
                <a:latin typeface="Cambria"/>
                <a:cs typeface="Cambria"/>
              </a:rPr>
              <a:t> </a:t>
            </a:r>
            <a:r>
              <a:rPr sz="1050" spc="-8" dirty="0">
                <a:latin typeface="Cambria"/>
                <a:cs typeface="Cambria"/>
              </a:rPr>
              <a:t>ασθενείας.</a:t>
            </a:r>
            <a:endParaRPr sz="1050" dirty="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867400" y="285750"/>
          <a:ext cx="2985246" cy="195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2206"/>
                <a:gridCol w="1463040"/>
              </a:tblGrid>
              <a:tr h="30665">
                <a:tc>
                  <a:txBody>
                    <a:bodyPr/>
                    <a:lstStyle/>
                    <a:p>
                      <a:pPr marL="66675">
                        <a:lnSpc>
                          <a:spcPts val="1415"/>
                        </a:lnSpc>
                      </a:pPr>
                      <a:r>
                        <a:rPr sz="1200" b="1" spc="-10" dirty="0">
                          <a:latin typeface="Cambria"/>
                          <a:cs typeface="Cambria"/>
                        </a:rPr>
                        <a:t>Εργαζόμενος</a:t>
                      </a:r>
                      <a:endParaRPr sz="1200" b="1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15"/>
                        </a:lnSpc>
                      </a:pPr>
                      <a:r>
                        <a:rPr sz="1200" b="1" dirty="0">
                          <a:latin typeface="Cambria"/>
                          <a:cs typeface="Cambria"/>
                        </a:rPr>
                        <a:t>Ημέρες</a:t>
                      </a:r>
                      <a:r>
                        <a:rPr sz="1200" b="1" spc="-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ασθεν.</a:t>
                      </a:r>
                      <a:endParaRPr sz="1200" b="1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659"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65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10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28600" y="742950"/>
            <a:ext cx="6659751" cy="982623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122281" indent="-112340">
              <a:spcBef>
                <a:spcPts val="74"/>
              </a:spcBef>
              <a:buAutoNum type="romanLcParenR"/>
              <a:tabLst>
                <a:tab pos="122281" algn="l"/>
              </a:tabLst>
            </a:pPr>
            <a:r>
              <a:rPr sz="1000" dirty="0">
                <a:latin typeface="Cambria"/>
                <a:cs typeface="Cambria"/>
              </a:rPr>
              <a:t>Να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γίνει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ο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πίνακας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κατανομής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συχνοτήτων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και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αθροιστικών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συχνοτήτων.</a:t>
            </a:r>
            <a:endParaRPr sz="1000" dirty="0">
              <a:latin typeface="Cambria"/>
              <a:cs typeface="Cambria"/>
            </a:endParaRPr>
          </a:p>
          <a:p>
            <a:pPr marL="9942" marR="3977" indent="147632">
              <a:lnSpc>
                <a:spcPct val="112300"/>
              </a:lnSpc>
              <a:spcBef>
                <a:spcPts val="791"/>
              </a:spcBef>
              <a:buAutoNum type="romanLcParenR"/>
              <a:tabLst>
                <a:tab pos="157574" algn="l"/>
              </a:tabLst>
            </a:pPr>
            <a:r>
              <a:rPr sz="1000" dirty="0">
                <a:latin typeface="Cambria"/>
                <a:cs typeface="Cambria"/>
              </a:rPr>
              <a:t>Ποιό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είναι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ποσοστό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των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εργαζομένων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που</a:t>
            </a:r>
            <a:r>
              <a:rPr sz="1000" spc="-23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ασθένησαν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5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ημέρες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και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-16" dirty="0">
                <a:latin typeface="Cambria"/>
                <a:cs typeface="Cambria"/>
              </a:rPr>
              <a:t>ποιο </a:t>
            </a:r>
            <a:r>
              <a:rPr sz="1000" dirty="0" err="1">
                <a:latin typeface="Cambria"/>
                <a:cs typeface="Cambria"/>
              </a:rPr>
              <a:t>αυτών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 err="1" smtClean="0">
                <a:latin typeface="Cambria"/>
                <a:cs typeface="Cambria"/>
              </a:rPr>
              <a:t>που</a:t>
            </a:r>
            <a:endParaRPr lang="en-US" sz="1000" spc="-20" dirty="0">
              <a:latin typeface="Cambria"/>
              <a:cs typeface="Cambria"/>
            </a:endParaRPr>
          </a:p>
          <a:p>
            <a:pPr marL="9942" marR="3977" indent="147632">
              <a:lnSpc>
                <a:spcPct val="112300"/>
              </a:lnSpc>
              <a:spcBef>
                <a:spcPts val="791"/>
              </a:spcBef>
              <a:tabLst>
                <a:tab pos="157574" algn="l"/>
              </a:tabLst>
            </a:pPr>
            <a:r>
              <a:rPr sz="1000" dirty="0" err="1" smtClean="0">
                <a:latin typeface="Cambria"/>
                <a:cs typeface="Cambria"/>
              </a:rPr>
              <a:t>ασθένησαν</a:t>
            </a:r>
            <a:r>
              <a:rPr sz="1000" spc="-12" dirty="0" smtClean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το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πολύ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3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-8" dirty="0">
                <a:latin typeface="Cambria"/>
                <a:cs typeface="Cambria"/>
              </a:rPr>
              <a:t>ημέρες.</a:t>
            </a:r>
            <a:endParaRPr sz="1000" dirty="0">
              <a:latin typeface="Cambria"/>
              <a:cs typeface="Cambria"/>
            </a:endParaRPr>
          </a:p>
          <a:p>
            <a:pPr marL="9942">
              <a:spcBef>
                <a:spcPts val="932"/>
              </a:spcBef>
            </a:pPr>
            <a:r>
              <a:rPr sz="1000" b="1" spc="-8" dirty="0">
                <a:latin typeface="Cambria"/>
                <a:cs typeface="Cambria"/>
              </a:rPr>
              <a:t>Λύση:</a:t>
            </a:r>
            <a:endParaRPr sz="1000" b="1" dirty="0">
              <a:latin typeface="Cambria"/>
              <a:cs typeface="Cambri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09600" y="2495550"/>
          <a:ext cx="784859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0708"/>
                <a:gridCol w="1123440"/>
                <a:gridCol w="1120708"/>
                <a:gridCol w="1120708"/>
                <a:gridCol w="1122528"/>
                <a:gridCol w="1120708"/>
                <a:gridCol w="1119798"/>
              </a:tblGrid>
              <a:tr h="304800">
                <a:tc>
                  <a:txBody>
                    <a:bodyPr/>
                    <a:lstStyle/>
                    <a:p>
                      <a:pPr marR="1270" algn="ctr">
                        <a:lnSpc>
                          <a:spcPts val="1405"/>
                        </a:lnSpc>
                      </a:pPr>
                      <a:r>
                        <a:rPr sz="1200" b="1" spc="-25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1200" b="1" spc="-37" baseline="-16339" dirty="0">
                          <a:latin typeface="Cambria Math"/>
                          <a:cs typeface="Cambria Math"/>
                        </a:rPr>
                        <a:t>𝑖</a:t>
                      </a:r>
                      <a:endParaRPr sz="1200" b="1" baseline="-16339" dirty="0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405"/>
                        </a:lnSpc>
                      </a:pPr>
                      <a:r>
                        <a:rPr sz="1200" b="1" spc="-25" dirty="0">
                          <a:latin typeface="Cambria Math"/>
                          <a:cs typeface="Cambria Math"/>
                        </a:rPr>
                        <a:t>𝜈</a:t>
                      </a:r>
                      <a:r>
                        <a:rPr sz="1200" b="1" spc="-37" baseline="-16339" dirty="0">
                          <a:latin typeface="Cambria Math"/>
                          <a:cs typeface="Cambria Math"/>
                        </a:rPr>
                        <a:t>𝑖</a:t>
                      </a:r>
                      <a:endParaRPr sz="1200" b="1" baseline="-16339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1330">
                        <a:lnSpc>
                          <a:spcPts val="745"/>
                        </a:lnSpc>
                      </a:pPr>
                      <a:r>
                        <a:rPr sz="12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𝜈</a:t>
                      </a:r>
                      <a:r>
                        <a:rPr sz="1200" b="1" u="sng" spc="-37" baseline="-16339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𝑖</a:t>
                      </a:r>
                      <a:endParaRPr sz="1200" b="1" baseline="-16339">
                        <a:latin typeface="Cambria Math"/>
                        <a:cs typeface="Cambria Math"/>
                      </a:endParaRPr>
                    </a:p>
                    <a:p>
                      <a:pPr marL="174625">
                        <a:lnSpc>
                          <a:spcPts val="1175"/>
                        </a:lnSpc>
                      </a:pPr>
                      <a:r>
                        <a:rPr sz="1200" b="1" spc="-25" dirty="0">
                          <a:latin typeface="Cambria Math"/>
                          <a:cs typeface="Cambria Math"/>
                        </a:rPr>
                        <a:t>𝑓</a:t>
                      </a:r>
                      <a:r>
                        <a:rPr sz="1200" b="1" spc="-37" baseline="-16339" dirty="0">
                          <a:latin typeface="Cambria Math"/>
                          <a:cs typeface="Cambria Math"/>
                        </a:rPr>
                        <a:t>𝑖</a:t>
                      </a:r>
                      <a:r>
                        <a:rPr sz="1200" b="1" spc="240" baseline="-16339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200" b="1" dirty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sz="1200" b="1" spc="10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600" b="1" spc="-89" baseline="-37037" dirty="0">
                          <a:latin typeface="Cambria Math"/>
                          <a:cs typeface="Cambria Math"/>
                        </a:rPr>
                        <a:t>𝑛</a:t>
                      </a:r>
                      <a:endParaRPr sz="1600" b="1" baseline="-3703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b="1" spc="-95" dirty="0">
                          <a:latin typeface="Cambria Math"/>
                          <a:cs typeface="Cambria Math"/>
                        </a:rPr>
                        <a:t>𝑓</a:t>
                      </a:r>
                      <a:r>
                        <a:rPr sz="1200" b="1" spc="-142" baseline="-16339" dirty="0">
                          <a:latin typeface="Cambria Math"/>
                          <a:cs typeface="Cambria Math"/>
                        </a:rPr>
                        <a:t>𝑖 </a:t>
                      </a:r>
                      <a:r>
                        <a:rPr sz="1200" b="1" spc="-50" dirty="0">
                          <a:latin typeface="Cambria Math"/>
                          <a:cs typeface="Cambria Math"/>
                        </a:rPr>
                        <a:t>%</a:t>
                      </a:r>
                      <a:endParaRPr sz="1200" b="1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405"/>
                        </a:lnSpc>
                      </a:pPr>
                      <a:r>
                        <a:rPr sz="1200" b="1" spc="-25" dirty="0">
                          <a:latin typeface="Cambria Math"/>
                          <a:cs typeface="Cambria Math"/>
                        </a:rPr>
                        <a:t>𝑁</a:t>
                      </a:r>
                      <a:r>
                        <a:rPr sz="1200" b="1" spc="-37" baseline="-16339" dirty="0">
                          <a:latin typeface="Cambria Math"/>
                          <a:cs typeface="Cambria Math"/>
                        </a:rPr>
                        <a:t>𝑖</a:t>
                      </a:r>
                      <a:endParaRPr sz="1200" b="1" baseline="-16339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405"/>
                        </a:lnSpc>
                      </a:pPr>
                      <a:r>
                        <a:rPr sz="1200" b="1" spc="-25" dirty="0">
                          <a:latin typeface="Cambria Math"/>
                          <a:cs typeface="Cambria Math"/>
                        </a:rPr>
                        <a:t>𝐹</a:t>
                      </a:r>
                      <a:r>
                        <a:rPr sz="1200" b="1" spc="-37" baseline="-16339" dirty="0">
                          <a:latin typeface="Cambria Math"/>
                          <a:cs typeface="Cambria Math"/>
                        </a:rPr>
                        <a:t>𝑖</a:t>
                      </a:r>
                      <a:endParaRPr sz="1200" b="1" baseline="-16339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b="1" spc="-70" dirty="0">
                          <a:latin typeface="Cambria Math"/>
                          <a:cs typeface="Cambria Math"/>
                        </a:rPr>
                        <a:t>𝐹</a:t>
                      </a:r>
                      <a:r>
                        <a:rPr sz="1200" b="1" spc="-104" baseline="-16339" dirty="0">
                          <a:latin typeface="Cambria Math"/>
                          <a:cs typeface="Cambria Math"/>
                        </a:rPr>
                        <a:t>𝑖</a:t>
                      </a:r>
                      <a:r>
                        <a:rPr sz="1200" b="1" spc="-135" baseline="-16339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200" b="1" spc="-50" dirty="0">
                          <a:latin typeface="Cambria Math"/>
                          <a:cs typeface="Cambria Math"/>
                        </a:rPr>
                        <a:t>%</a:t>
                      </a:r>
                      <a:endParaRPr sz="1200" b="1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0,2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0,2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0,2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0,4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40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0,2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0,6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60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0,1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0,7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70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0,3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30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50" dirty="0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Cambria"/>
                          <a:cs typeface="Cambria"/>
                        </a:rPr>
                        <a:t>100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Cambria"/>
                          <a:cs typeface="Cambria"/>
                        </a:rPr>
                        <a:t>Σύνολο</a:t>
                      </a:r>
                      <a:endParaRPr sz="1200" b="1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25" dirty="0">
                          <a:latin typeface="Cambria"/>
                          <a:cs typeface="Cambria"/>
                        </a:rPr>
                        <a:t>10</a:t>
                      </a:r>
                      <a:endParaRPr sz="1200" b="1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50" dirty="0">
                          <a:latin typeface="Cambria"/>
                          <a:cs typeface="Cambria"/>
                        </a:rPr>
                        <a:t>1</a:t>
                      </a:r>
                      <a:endParaRPr sz="1200" b="1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25" dirty="0">
                          <a:latin typeface="Cambria"/>
                          <a:cs typeface="Cambria"/>
                        </a:rPr>
                        <a:t>100</a:t>
                      </a:r>
                      <a:endParaRPr sz="1200" b="1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304800" y="4705350"/>
            <a:ext cx="1230981" cy="163425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000" dirty="0">
                <a:latin typeface="Cambria"/>
                <a:cs typeface="Cambria"/>
              </a:rPr>
              <a:t>ii)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30%,</a:t>
            </a:r>
            <a:r>
              <a:rPr sz="1000" spc="89" dirty="0">
                <a:latin typeface="Cambria"/>
                <a:cs typeface="Cambria"/>
              </a:rPr>
              <a:t>  </a:t>
            </a:r>
            <a:r>
              <a:rPr sz="1000" spc="-20" dirty="0">
                <a:latin typeface="Cambria"/>
                <a:cs typeface="Cambria"/>
              </a:rPr>
              <a:t>60%</a:t>
            </a:r>
            <a:endParaRPr sz="10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1" y="209550"/>
            <a:ext cx="4953000" cy="778978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9942">
              <a:spcBef>
                <a:spcPts val="74"/>
              </a:spcBef>
            </a:pPr>
            <a:r>
              <a:rPr sz="1100" b="1" dirty="0" err="1">
                <a:solidFill>
                  <a:srgbClr val="365F91"/>
                </a:solidFill>
                <a:latin typeface="Cambria"/>
                <a:cs typeface="Cambria"/>
              </a:rPr>
              <a:t>Παράδειγμα</a:t>
            </a:r>
            <a:r>
              <a:rPr sz="1100" b="1" spc="-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lang="en-US" sz="1100" b="1" spc="-20" dirty="0" smtClean="0">
                <a:solidFill>
                  <a:srgbClr val="365F91"/>
                </a:solidFill>
                <a:latin typeface="Cambria"/>
                <a:cs typeface="Cambria"/>
              </a:rPr>
              <a:t>2</a:t>
            </a:r>
            <a:r>
              <a:rPr sz="1100" b="1" spc="-20" dirty="0" smtClean="0">
                <a:solidFill>
                  <a:srgbClr val="365F91"/>
                </a:solidFill>
                <a:latin typeface="Cambria"/>
                <a:cs typeface="Cambria"/>
              </a:rPr>
              <a:t>:</a:t>
            </a:r>
            <a:endParaRPr sz="1100" dirty="0">
              <a:latin typeface="Cambria"/>
              <a:cs typeface="Cambria"/>
            </a:endParaRPr>
          </a:p>
          <a:p>
            <a:pPr marL="9942">
              <a:spcBef>
                <a:spcPts val="943"/>
              </a:spcBef>
            </a:pPr>
            <a:r>
              <a:rPr lang="el-GR" sz="1050" dirty="0" smtClean="0">
                <a:latin typeface="Cambria"/>
                <a:cs typeface="Cambria"/>
              </a:rPr>
              <a:t>Στον πίνακα παρουσιάζονται τα επαγγέλματα και το ημερομίσθιο του </a:t>
            </a:r>
            <a:r>
              <a:rPr lang="el-GR" sz="1050" dirty="0" err="1" smtClean="0">
                <a:latin typeface="Cambria"/>
                <a:cs typeface="Cambria"/>
              </a:rPr>
              <a:t>πατέρα,δεδομένα</a:t>
            </a:r>
            <a:r>
              <a:rPr lang="el-GR" sz="1050" dirty="0" smtClean="0">
                <a:latin typeface="Cambria"/>
                <a:cs typeface="Cambria"/>
              </a:rPr>
              <a:t> προερχόμενα από 20 οικογένειες μιας περιοχής της Αθήνας.</a:t>
            </a:r>
            <a:r>
              <a:rPr lang="en-US" sz="1050" dirty="0" smtClean="0">
                <a:latin typeface="Cambria"/>
                <a:cs typeface="Cambria"/>
              </a:rPr>
              <a:t> </a:t>
            </a:r>
            <a:r>
              <a:rPr lang="el-GR" sz="1050" dirty="0" smtClean="0">
                <a:latin typeface="Cambria"/>
                <a:cs typeface="Cambria"/>
              </a:rPr>
              <a:t>Να γίνουν οι πίνακες κατανομής συχνοτήτων για τις δύο μεταβλητές </a:t>
            </a:r>
            <a:endParaRPr sz="1050" dirty="0">
              <a:latin typeface="Cambria"/>
              <a:cs typeface="Cambria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09550"/>
            <a:ext cx="3133725" cy="348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28750"/>
            <a:ext cx="5057479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166812"/>
            <a:ext cx="3548062" cy="1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1200150"/>
            <a:ext cx="579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942" algn="l">
              <a:spcBef>
                <a:spcPts val="932"/>
              </a:spcBef>
            </a:pPr>
            <a:r>
              <a:rPr lang="el-GR" sz="1100" b="1" dirty="0" err="1">
                <a:solidFill>
                  <a:schemeClr val="tx1"/>
                </a:solidFill>
                <a:latin typeface="Cambria"/>
                <a:cs typeface="Cambria"/>
              </a:rPr>
              <a:t>Λύση: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209550"/>
            <a:ext cx="8305800" cy="4287567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49708">
              <a:spcBef>
                <a:spcPts val="74"/>
              </a:spcBef>
            </a:pPr>
            <a:r>
              <a:rPr sz="2000" b="1" spc="-8" dirty="0" err="1" smtClean="0">
                <a:solidFill>
                  <a:srgbClr val="365F91"/>
                </a:solidFill>
                <a:latin typeface="Cambria"/>
                <a:cs typeface="Cambria"/>
              </a:rPr>
              <a:t>Ομαδοποίηση</a:t>
            </a:r>
            <a:r>
              <a:rPr sz="2000" b="1" spc="-8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2000" b="1" spc="-8" dirty="0">
                <a:solidFill>
                  <a:srgbClr val="365F91"/>
                </a:solidFill>
                <a:latin typeface="Cambria"/>
                <a:cs typeface="Cambria"/>
              </a:rPr>
              <a:t>Δεδομένων</a:t>
            </a:r>
            <a:endParaRPr sz="2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000" dirty="0">
              <a:latin typeface="Cambria"/>
              <a:cs typeface="Cambria"/>
            </a:endParaRPr>
          </a:p>
          <a:p>
            <a:pPr>
              <a:spcBef>
                <a:spcPts val="51"/>
              </a:spcBef>
            </a:pPr>
            <a:endParaRPr sz="2000" dirty="0">
              <a:latin typeface="Cambria"/>
              <a:cs typeface="Cambria"/>
            </a:endParaRPr>
          </a:p>
          <a:p>
            <a:pPr marL="49708" marR="42749" algn="just">
              <a:lnSpc>
                <a:spcPct val="112300"/>
              </a:lnSpc>
            </a:pPr>
            <a:r>
              <a:rPr sz="1400" dirty="0">
                <a:latin typeface="Cambria"/>
                <a:cs typeface="Cambria"/>
              </a:rPr>
              <a:t>Όταν το πλήθος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παρατηρήσεων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μεγάλο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δημιουργούνται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δυσχέρειες </a:t>
            </a:r>
            <a:r>
              <a:rPr sz="1400" dirty="0">
                <a:latin typeface="Cambria"/>
                <a:cs typeface="Cambria"/>
              </a:rPr>
              <a:t>στη</a:t>
            </a:r>
            <a:r>
              <a:rPr sz="1400" spc="23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συλλογή</a:t>
            </a:r>
            <a:r>
              <a:rPr sz="1400" spc="2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πληροφοριών.</a:t>
            </a:r>
            <a:r>
              <a:rPr sz="1400" spc="23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Αυτό</a:t>
            </a:r>
            <a:r>
              <a:rPr sz="1400" spc="23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συμβαίνει</a:t>
            </a:r>
            <a:r>
              <a:rPr sz="1400" spc="2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κυρίως</a:t>
            </a:r>
            <a:r>
              <a:rPr sz="1400" spc="23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στην</a:t>
            </a:r>
            <a:r>
              <a:rPr sz="1400" spc="23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περίπτωση</a:t>
            </a:r>
            <a:r>
              <a:rPr sz="1400" spc="239" dirty="0">
                <a:latin typeface="Cambria"/>
                <a:cs typeface="Cambria"/>
              </a:rPr>
              <a:t> </a:t>
            </a:r>
            <a:r>
              <a:rPr sz="1400" spc="-16" dirty="0">
                <a:latin typeface="Cambria"/>
                <a:cs typeface="Cambria"/>
              </a:rPr>
              <a:t>μιας </a:t>
            </a:r>
            <a:r>
              <a:rPr sz="1400" dirty="0">
                <a:latin typeface="Cambria"/>
                <a:cs typeface="Cambria"/>
              </a:rPr>
              <a:t>συνεχούς</a:t>
            </a:r>
            <a:r>
              <a:rPr sz="1400" spc="2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μεταβλητής,</a:t>
            </a:r>
            <a:r>
              <a:rPr sz="1400" spc="23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όπου</a:t>
            </a:r>
            <a:r>
              <a:rPr sz="1400" spc="23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αυτή</a:t>
            </a:r>
            <a:r>
              <a:rPr sz="1400" spc="25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μπορεί</a:t>
            </a:r>
            <a:r>
              <a:rPr sz="1400" spc="2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να</a:t>
            </a:r>
            <a:r>
              <a:rPr sz="1400" spc="2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πάρει</a:t>
            </a:r>
            <a:r>
              <a:rPr sz="1400" spc="25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οποιαδήποτε</a:t>
            </a:r>
            <a:r>
              <a:rPr sz="1400" spc="2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τιμή</a:t>
            </a:r>
            <a:r>
              <a:rPr sz="1400" spc="247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στο </a:t>
            </a:r>
            <a:r>
              <a:rPr sz="1400" dirty="0">
                <a:latin typeface="Cambria"/>
                <a:cs typeface="Cambria"/>
              </a:rPr>
              <a:t>διάστημα</a:t>
            </a:r>
            <a:r>
              <a:rPr sz="1400" spc="102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ορισμού</a:t>
            </a:r>
            <a:r>
              <a:rPr sz="1400" spc="106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της</a:t>
            </a:r>
            <a:r>
              <a:rPr sz="1400" spc="114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αλλά</a:t>
            </a:r>
            <a:r>
              <a:rPr sz="1400" spc="102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συμβαίνει</a:t>
            </a:r>
            <a:r>
              <a:rPr sz="1400" spc="106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και</a:t>
            </a:r>
            <a:r>
              <a:rPr sz="1400" spc="11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στην</a:t>
            </a:r>
            <a:r>
              <a:rPr sz="1400" spc="102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περίπτωση</a:t>
            </a:r>
            <a:r>
              <a:rPr sz="1400" spc="106" dirty="0">
                <a:latin typeface="Cambria"/>
                <a:cs typeface="Cambria"/>
              </a:rPr>
              <a:t>  </a:t>
            </a:r>
            <a:r>
              <a:rPr sz="1400" spc="-8" dirty="0">
                <a:latin typeface="Cambria"/>
                <a:cs typeface="Cambria"/>
              </a:rPr>
              <a:t>διακριτών </a:t>
            </a:r>
            <a:r>
              <a:rPr sz="1400" dirty="0">
                <a:latin typeface="Cambria"/>
                <a:cs typeface="Cambria"/>
              </a:rPr>
              <a:t>μεταβλητών.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Τότε θα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πρέπει να ομαδοποιηθούν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 δεδομένα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μικρό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πλήθος </a:t>
            </a:r>
            <a:r>
              <a:rPr sz="1400" dirty="0">
                <a:latin typeface="Cambria"/>
                <a:cs typeface="Cambria"/>
              </a:rPr>
              <a:t>ομάδων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(διαστημάτων),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που</a:t>
            </a:r>
            <a:r>
              <a:rPr sz="1400" spc="12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ονομάζονται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και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κλάσεις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(class</a:t>
            </a:r>
            <a:r>
              <a:rPr sz="1400" spc="12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intervals),</a:t>
            </a:r>
            <a:r>
              <a:rPr sz="1400" spc="117" dirty="0">
                <a:latin typeface="Cambria"/>
                <a:cs typeface="Cambria"/>
              </a:rPr>
              <a:t> </a:t>
            </a:r>
            <a:r>
              <a:rPr sz="1400" spc="-16" dirty="0">
                <a:latin typeface="Cambria"/>
                <a:cs typeface="Cambria"/>
              </a:rPr>
              <a:t>έτσι </a:t>
            </a:r>
            <a:r>
              <a:rPr sz="1400" dirty="0">
                <a:latin typeface="Cambria"/>
                <a:cs typeface="Cambria"/>
              </a:rPr>
              <a:t>ώστε</a:t>
            </a:r>
            <a:r>
              <a:rPr sz="1400" spc="3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κάθε</a:t>
            </a:r>
            <a:r>
              <a:rPr sz="1400" spc="37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τιμή</a:t>
            </a:r>
            <a:r>
              <a:rPr sz="1400" spc="3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να</a:t>
            </a:r>
            <a:r>
              <a:rPr sz="1400" spc="3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ανήκει</a:t>
            </a:r>
            <a:r>
              <a:rPr sz="1400" spc="37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μόνο</a:t>
            </a:r>
            <a:r>
              <a:rPr sz="1400" spc="3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37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μία</a:t>
            </a:r>
            <a:r>
              <a:rPr sz="1400" spc="3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κλάση.</a:t>
            </a:r>
            <a:r>
              <a:rPr sz="1400" spc="3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</a:t>
            </a:r>
            <a:r>
              <a:rPr sz="1400" spc="3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άκρα</a:t>
            </a:r>
            <a:r>
              <a:rPr sz="1400" spc="3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364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κλάσεων </a:t>
            </a:r>
            <a:r>
              <a:rPr sz="1400" dirty="0">
                <a:latin typeface="Cambria"/>
                <a:cs typeface="Cambria"/>
              </a:rPr>
              <a:t>καλούνται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όρια</a:t>
            </a:r>
            <a:r>
              <a:rPr sz="1400" spc="-3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-3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κλάσεων</a:t>
            </a:r>
            <a:r>
              <a:rPr sz="1400" spc="-3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(class</a:t>
            </a:r>
            <a:r>
              <a:rPr sz="1400" spc="-31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boundaries).</a:t>
            </a:r>
            <a:endParaRPr sz="1400" dirty="0">
              <a:latin typeface="Cambria"/>
              <a:cs typeface="Cambria"/>
            </a:endParaRPr>
          </a:p>
          <a:p>
            <a:pPr marL="49708" marR="42252" algn="just">
              <a:lnSpc>
                <a:spcPct val="112300"/>
              </a:lnSpc>
              <a:spcBef>
                <a:spcPts val="791"/>
              </a:spcBef>
            </a:pP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3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φανερό</a:t>
            </a:r>
            <a:r>
              <a:rPr sz="1400" spc="3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ότι</a:t>
            </a:r>
            <a:r>
              <a:rPr sz="1400" spc="3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μικρό</a:t>
            </a:r>
            <a:r>
              <a:rPr sz="1400" spc="3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πλήθος</a:t>
            </a:r>
            <a:r>
              <a:rPr sz="1400" spc="3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κλάσεων</a:t>
            </a:r>
            <a:r>
              <a:rPr sz="1400" spc="3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σημαίνει</a:t>
            </a:r>
            <a:r>
              <a:rPr sz="1400" spc="36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και</a:t>
            </a:r>
            <a:r>
              <a:rPr sz="1400" spc="36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μεγάλη</a:t>
            </a:r>
            <a:r>
              <a:rPr sz="1400" spc="368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απώλεια </a:t>
            </a:r>
            <a:r>
              <a:rPr sz="1400" dirty="0">
                <a:latin typeface="Cambria"/>
                <a:cs typeface="Cambria"/>
              </a:rPr>
              <a:t>πληροφορίας</a:t>
            </a:r>
            <a:r>
              <a:rPr sz="1400" spc="17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από</a:t>
            </a:r>
            <a:r>
              <a:rPr sz="1400" spc="18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</a:t>
            </a:r>
            <a:r>
              <a:rPr sz="1400" spc="19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αρχικά</a:t>
            </a:r>
            <a:r>
              <a:rPr sz="1400" spc="17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(πρωτογενή)</a:t>
            </a:r>
            <a:r>
              <a:rPr sz="1400" spc="17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δεδομένα.</a:t>
            </a:r>
            <a:r>
              <a:rPr sz="1400" spc="17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Μεγάλο</a:t>
            </a:r>
            <a:r>
              <a:rPr sz="1400" spc="19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πλήθος</a:t>
            </a:r>
            <a:r>
              <a:rPr sz="1400" spc="179" dirty="0">
                <a:latin typeface="Cambria"/>
                <a:cs typeface="Cambria"/>
              </a:rPr>
              <a:t> </a:t>
            </a:r>
            <a:r>
              <a:rPr sz="1400" spc="-16" dirty="0">
                <a:latin typeface="Cambria"/>
                <a:cs typeface="Cambria"/>
              </a:rPr>
              <a:t>(άνω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27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είκοσι)</a:t>
            </a:r>
            <a:r>
              <a:rPr sz="1400" spc="27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κλάσεων</a:t>
            </a:r>
            <a:r>
              <a:rPr sz="1400" spc="27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δεν</a:t>
            </a:r>
            <a:r>
              <a:rPr sz="1400" spc="274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συνηθίζεται</a:t>
            </a:r>
            <a:r>
              <a:rPr sz="1400" spc="274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γιατί</a:t>
            </a:r>
            <a:r>
              <a:rPr sz="1400" spc="27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έχει</a:t>
            </a:r>
            <a:r>
              <a:rPr sz="1400" spc="270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δυσκολία</a:t>
            </a:r>
            <a:r>
              <a:rPr sz="1400" spc="270" dirty="0">
                <a:latin typeface="Cambria"/>
                <a:cs typeface="Cambria"/>
              </a:rPr>
              <a:t>  </a:t>
            </a:r>
            <a:r>
              <a:rPr sz="1400" spc="-8" dirty="0">
                <a:latin typeface="Cambria"/>
                <a:cs typeface="Cambria"/>
              </a:rPr>
              <a:t>στους </a:t>
            </a:r>
            <a:r>
              <a:rPr sz="1400" dirty="0">
                <a:latin typeface="Cambria"/>
                <a:cs typeface="Cambria"/>
              </a:rPr>
              <a:t>υπολογισμούς.</a:t>
            </a:r>
            <a:r>
              <a:rPr sz="1400" spc="141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Όσον</a:t>
            </a:r>
            <a:r>
              <a:rPr sz="1400" spc="145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αφορά</a:t>
            </a:r>
            <a:r>
              <a:rPr sz="1400" spc="141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στο</a:t>
            </a:r>
            <a:r>
              <a:rPr sz="1400" spc="141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πλάτος</a:t>
            </a:r>
            <a:r>
              <a:rPr sz="1400" spc="145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137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κλάσεων</a:t>
            </a:r>
            <a:r>
              <a:rPr sz="1400" spc="141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θα</a:t>
            </a:r>
            <a:r>
              <a:rPr sz="1400" spc="149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πρέπει</a:t>
            </a:r>
            <a:r>
              <a:rPr sz="1400" spc="141" dirty="0">
                <a:latin typeface="Cambria"/>
                <a:cs typeface="Cambria"/>
              </a:rPr>
              <a:t>  </a:t>
            </a:r>
            <a:r>
              <a:rPr sz="1400" spc="-20" dirty="0">
                <a:latin typeface="Cambria"/>
                <a:cs typeface="Cambria"/>
              </a:rPr>
              <a:t>να </a:t>
            </a:r>
            <a:r>
              <a:rPr sz="1400" dirty="0">
                <a:latin typeface="Cambria"/>
                <a:cs typeface="Cambria"/>
              </a:rPr>
              <a:t>γνωρίζουμε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ότι</a:t>
            </a:r>
            <a:r>
              <a:rPr sz="1400" spc="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δεν</a:t>
            </a:r>
            <a:r>
              <a:rPr sz="1400" spc="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απαραίτητο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να</a:t>
            </a:r>
            <a:r>
              <a:rPr sz="1400" spc="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ίδιο</a:t>
            </a:r>
            <a:r>
              <a:rPr sz="1400" spc="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</a:t>
            </a:r>
            <a:r>
              <a:rPr sz="1400" spc="5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όλες</a:t>
            </a:r>
            <a:r>
              <a:rPr sz="1400" spc="5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τις</a:t>
            </a:r>
            <a:r>
              <a:rPr sz="1400" spc="5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κλάσεις.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Τις </a:t>
            </a:r>
            <a:r>
              <a:rPr sz="1400" dirty="0">
                <a:latin typeface="Cambria"/>
                <a:cs typeface="Cambria"/>
              </a:rPr>
              <a:t>περισσότερες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φορές</a:t>
            </a:r>
            <a:r>
              <a:rPr sz="1400" spc="-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όμως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είναι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πιο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χρήσιμο να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έχουμε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ίδιο πλάτος,</a:t>
            </a:r>
            <a:r>
              <a:rPr sz="1400" spc="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αφού </a:t>
            </a:r>
            <a:r>
              <a:rPr sz="1400" spc="-16" dirty="0">
                <a:latin typeface="Cambria"/>
                <a:cs typeface="Cambria"/>
              </a:rPr>
              <a:t>έτσι </a:t>
            </a:r>
            <a:r>
              <a:rPr sz="1400" dirty="0">
                <a:latin typeface="Cambria"/>
                <a:cs typeface="Cambria"/>
              </a:rPr>
              <a:t>‘διαβάζουμε’</a:t>
            </a:r>
            <a:r>
              <a:rPr sz="1400" spc="3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υπολογίζονται</a:t>
            </a:r>
            <a:r>
              <a:rPr sz="1400" spc="3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μέτρα</a:t>
            </a:r>
            <a:r>
              <a:rPr sz="1400" spc="34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θέσεως</a:t>
            </a:r>
            <a:r>
              <a:rPr sz="1400" spc="3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και</a:t>
            </a:r>
            <a:r>
              <a:rPr sz="1400" spc="3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διασποράς</a:t>
            </a:r>
            <a:r>
              <a:rPr sz="1400" spc="3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</a:t>
            </a:r>
            <a:r>
              <a:rPr sz="1400" spc="329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μεγαλύτερη </a:t>
            </a:r>
            <a:r>
              <a:rPr sz="1400" spc="-8" dirty="0" err="1">
                <a:latin typeface="Cambria"/>
                <a:cs typeface="Cambria"/>
              </a:rPr>
              <a:t>ευκολία</a:t>
            </a:r>
            <a:r>
              <a:rPr sz="1400" spc="-8" dirty="0" smtClean="0">
                <a:latin typeface="Cambria"/>
                <a:cs typeface="Cambria"/>
              </a:rPr>
              <a:t>.</a:t>
            </a:r>
            <a:endParaRPr lang="en-US" sz="1400" spc="-8" dirty="0" smtClean="0">
              <a:latin typeface="Cambria"/>
              <a:cs typeface="Cambria"/>
            </a:endParaRPr>
          </a:p>
          <a:p>
            <a:pPr marL="49708" marR="42252" algn="just">
              <a:lnSpc>
                <a:spcPct val="112300"/>
              </a:lnSpc>
              <a:spcBef>
                <a:spcPts val="791"/>
              </a:spcBef>
            </a:pPr>
            <a:endParaRPr lang="en-US" sz="1400" spc="-8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209550"/>
            <a:ext cx="8305800" cy="2807546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L="49708">
              <a:spcBef>
                <a:spcPts val="74"/>
              </a:spcBef>
            </a:pPr>
            <a:r>
              <a:rPr sz="2000" b="1" spc="-8" dirty="0" err="1" smtClean="0">
                <a:solidFill>
                  <a:srgbClr val="365F91"/>
                </a:solidFill>
                <a:latin typeface="Cambria"/>
                <a:cs typeface="Cambria"/>
              </a:rPr>
              <a:t>Ομαδοποίηση</a:t>
            </a:r>
            <a:r>
              <a:rPr sz="2000" b="1" spc="-8" dirty="0" smtClean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2000" b="1" spc="-8" dirty="0">
                <a:solidFill>
                  <a:srgbClr val="365F91"/>
                </a:solidFill>
                <a:latin typeface="Cambria"/>
                <a:cs typeface="Cambria"/>
              </a:rPr>
              <a:t>Δεδομένων</a:t>
            </a:r>
            <a:endParaRPr sz="2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000" dirty="0">
              <a:latin typeface="Cambria"/>
              <a:cs typeface="Cambria"/>
            </a:endParaRPr>
          </a:p>
          <a:p>
            <a:pPr marL="49708" marR="42252" algn="just">
              <a:lnSpc>
                <a:spcPct val="112300"/>
              </a:lnSpc>
              <a:spcBef>
                <a:spcPts val="791"/>
              </a:spcBef>
            </a:pPr>
            <a:endParaRPr lang="en-US" sz="1400" spc="-8" dirty="0">
              <a:latin typeface="Cambria"/>
              <a:cs typeface="Cambria"/>
            </a:endParaRPr>
          </a:p>
          <a:p>
            <a:pPr marL="49708" marR="45234" algn="just">
              <a:lnSpc>
                <a:spcPct val="112599"/>
              </a:lnSpc>
              <a:spcBef>
                <a:spcPts val="778"/>
              </a:spcBef>
            </a:pPr>
            <a:r>
              <a:rPr sz="1400" dirty="0" smtClean="0">
                <a:latin typeface="Cambria"/>
                <a:cs typeface="Cambria"/>
              </a:rPr>
              <a:t>Σε</a:t>
            </a:r>
            <a:r>
              <a:rPr sz="1400" spc="-16" dirty="0" smtClean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κάθε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κλάση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διακρίνουμε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κάτω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και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άνω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άκρο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της</a:t>
            </a:r>
            <a:r>
              <a:rPr sz="1400" spc="20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ημιάθροισμα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των </a:t>
            </a:r>
            <a:r>
              <a:rPr sz="1400" dirty="0">
                <a:latin typeface="Cambria"/>
                <a:cs typeface="Cambria"/>
              </a:rPr>
              <a:t>δυο</a:t>
            </a:r>
            <a:r>
              <a:rPr sz="1400" spc="2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άκρων</a:t>
            </a:r>
            <a:r>
              <a:rPr sz="1400" spc="25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μας</a:t>
            </a:r>
            <a:r>
              <a:rPr sz="1400" spc="25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δίνει</a:t>
            </a:r>
            <a:r>
              <a:rPr sz="1400" spc="25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την</a:t>
            </a:r>
            <a:r>
              <a:rPr sz="1400" spc="25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κεντρική</a:t>
            </a:r>
            <a:r>
              <a:rPr sz="1400" spc="27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τιμή</a:t>
            </a:r>
            <a:r>
              <a:rPr sz="1400" spc="2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η</a:t>
            </a:r>
            <a:r>
              <a:rPr sz="1400" spc="25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οποία</a:t>
            </a:r>
            <a:r>
              <a:rPr sz="1400" spc="25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χρησιμοποιείται</a:t>
            </a:r>
            <a:r>
              <a:rPr sz="1400" spc="25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για</a:t>
            </a:r>
            <a:r>
              <a:rPr sz="1400" spc="250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τον </a:t>
            </a:r>
            <a:r>
              <a:rPr sz="1400" dirty="0">
                <a:latin typeface="Cambria"/>
                <a:cs typeface="Cambria"/>
              </a:rPr>
              <a:t>υπολογισμό</a:t>
            </a:r>
            <a:r>
              <a:rPr sz="1400" spc="11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11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μέτρων</a:t>
            </a:r>
            <a:r>
              <a:rPr sz="1400" spc="11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θέσεως</a:t>
            </a:r>
            <a:r>
              <a:rPr sz="1400" spc="12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και</a:t>
            </a:r>
            <a:r>
              <a:rPr sz="1400" spc="12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διασποράς</a:t>
            </a:r>
            <a:r>
              <a:rPr sz="1400" spc="12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που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θα</a:t>
            </a:r>
            <a:r>
              <a:rPr sz="1400" spc="12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δούμε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πιο</a:t>
            </a:r>
            <a:r>
              <a:rPr sz="1400" spc="11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κάτω.</a:t>
            </a:r>
            <a:r>
              <a:rPr sz="1400" spc="117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Οι </a:t>
            </a:r>
            <a:r>
              <a:rPr sz="1400" dirty="0">
                <a:latin typeface="Cambria"/>
                <a:cs typeface="Cambria"/>
              </a:rPr>
              <a:t>κλάσεις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που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θα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ασχοληθούμε θα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έχουν</a:t>
            </a:r>
            <a:r>
              <a:rPr sz="1400" spc="-16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τη</a:t>
            </a:r>
            <a:r>
              <a:rPr sz="1400" spc="-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μορφή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[</a:t>
            </a:r>
            <a:r>
              <a:rPr sz="1400" spc="313" dirty="0">
                <a:latin typeface="Cambria"/>
                <a:cs typeface="Cambria"/>
              </a:rPr>
              <a:t>  </a:t>
            </a:r>
            <a:r>
              <a:rPr sz="1400" dirty="0">
                <a:latin typeface="Cambria"/>
                <a:cs typeface="Cambria"/>
              </a:rPr>
              <a:t>,</a:t>
            </a:r>
            <a:r>
              <a:rPr sz="1400" spc="94" dirty="0">
                <a:latin typeface="Cambria"/>
                <a:cs typeface="Cambria"/>
              </a:rPr>
              <a:t>  </a:t>
            </a:r>
            <a:r>
              <a:rPr sz="1400" spc="-20" dirty="0">
                <a:latin typeface="Cambria"/>
                <a:cs typeface="Cambria"/>
              </a:rPr>
              <a:t>).</a:t>
            </a:r>
            <a:endParaRPr sz="1400" dirty="0">
              <a:latin typeface="Cambria"/>
              <a:cs typeface="Cambria"/>
            </a:endParaRPr>
          </a:p>
          <a:p>
            <a:pPr marL="49708">
              <a:spcBef>
                <a:spcPts val="932"/>
              </a:spcBef>
            </a:pPr>
            <a:r>
              <a:rPr sz="1400" dirty="0">
                <a:latin typeface="Cambria"/>
                <a:cs typeface="Cambria"/>
              </a:rPr>
              <a:t>Η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διαδικασία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της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ομαδοποίησης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δεδομένων</a:t>
            </a:r>
            <a:r>
              <a:rPr sz="1400" spc="18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ακολουθεί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τα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εξής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βήματα:</a:t>
            </a:r>
            <a:endParaRPr sz="1400" dirty="0">
              <a:latin typeface="Cambria"/>
              <a:cs typeface="Cambria"/>
            </a:endParaRPr>
          </a:p>
          <a:p>
            <a:pPr marL="49708" marR="45234" algn="just">
              <a:lnSpc>
                <a:spcPct val="112300"/>
              </a:lnSpc>
              <a:spcBef>
                <a:spcPts val="778"/>
              </a:spcBef>
            </a:pPr>
            <a:r>
              <a:rPr sz="1400" dirty="0">
                <a:latin typeface="Cambria"/>
                <a:cs typeface="Cambria"/>
              </a:rPr>
              <a:t>α)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Κατατάσσουμε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τις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παρατηρήσεις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κατά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σειρά.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Από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τη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μικρότερη</a:t>
            </a:r>
            <a:r>
              <a:rPr sz="1400" spc="13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προς</a:t>
            </a:r>
            <a:r>
              <a:rPr sz="1400" spc="121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τη </a:t>
            </a:r>
            <a:r>
              <a:rPr sz="1400" spc="-8" dirty="0">
                <a:latin typeface="Cambria"/>
                <a:cs typeface="Cambria"/>
              </a:rPr>
              <a:t>μεγαλύτερη.</a:t>
            </a:r>
            <a:endParaRPr sz="1400" dirty="0">
              <a:latin typeface="Cambria"/>
              <a:cs typeface="Cambria"/>
            </a:endParaRPr>
          </a:p>
          <a:p>
            <a:pPr marL="49708">
              <a:spcBef>
                <a:spcPts val="943"/>
              </a:spcBef>
            </a:pPr>
            <a:r>
              <a:rPr sz="1400" dirty="0">
                <a:latin typeface="Cambria"/>
                <a:cs typeface="Cambria"/>
              </a:rPr>
              <a:t>β)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Βρίσκουμε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εύρος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(τη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διαφορά</a:t>
            </a:r>
            <a:r>
              <a:rPr sz="1400" spc="25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μεταξύ</a:t>
            </a:r>
            <a:r>
              <a:rPr sz="1400" spc="8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μεγαλύτερης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dirty="0">
                <a:latin typeface="Cambria Math"/>
                <a:cs typeface="Cambria Math"/>
              </a:rPr>
              <a:t>𝑥</a:t>
            </a:r>
            <a:r>
              <a:rPr baseline="-15432" dirty="0">
                <a:latin typeface="Cambria Math"/>
                <a:cs typeface="Cambria Math"/>
              </a:rPr>
              <a:t>𝑚𝑎𝑥</a:t>
            </a:r>
            <a:r>
              <a:rPr spc="211" baseline="-15432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"/>
                <a:cs typeface="Cambria"/>
              </a:rPr>
              <a:t>και</a:t>
            </a:r>
            <a:r>
              <a:rPr sz="1400" spc="12" dirty="0">
                <a:latin typeface="Cambria"/>
                <a:cs typeface="Cambria"/>
              </a:rPr>
              <a:t> </a:t>
            </a:r>
            <a:r>
              <a:rPr sz="1400" spc="-8" dirty="0" err="1" smtClean="0">
                <a:latin typeface="Cambria"/>
                <a:cs typeface="Cambria"/>
              </a:rPr>
              <a:t>μικρότερης</a:t>
            </a:r>
            <a:r>
              <a:rPr lang="en-US" sz="1400" spc="-8" dirty="0" smtClean="0">
                <a:latin typeface="Cambria"/>
                <a:cs typeface="Cambria"/>
              </a:rPr>
              <a:t> </a:t>
            </a:r>
            <a:r>
              <a:rPr sz="1400" dirty="0" smtClean="0">
                <a:latin typeface="Cambria Math"/>
                <a:cs typeface="Cambria Math"/>
              </a:rPr>
              <a:t>𝑥</a:t>
            </a:r>
            <a:r>
              <a:rPr baseline="-15432" dirty="0" smtClean="0">
                <a:latin typeface="Cambria Math"/>
                <a:cs typeface="Cambria Math"/>
              </a:rPr>
              <a:t>𝑚𝑖𝑛</a:t>
            </a:r>
            <a:r>
              <a:rPr spc="393" baseline="-15432" dirty="0" smtClean="0">
                <a:latin typeface="Cambria Math"/>
                <a:cs typeface="Cambria Math"/>
              </a:rPr>
              <a:t> </a:t>
            </a:r>
            <a:r>
              <a:rPr sz="1400" spc="-8" dirty="0">
                <a:latin typeface="Cambria"/>
                <a:cs typeface="Cambria"/>
              </a:rPr>
              <a:t>παρατήρησης)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533400" y="3105150"/>
            <a:ext cx="6804980" cy="1108940"/>
          </a:xfrm>
          <a:prstGeom prst="rect">
            <a:avLst/>
          </a:prstGeom>
        </p:spPr>
        <p:txBody>
          <a:bodyPr vert="horz" wrap="square" lIns="0" tIns="9444" rIns="0" bIns="0" rtlCol="0">
            <a:spAutoFit/>
          </a:bodyPr>
          <a:lstStyle/>
          <a:p>
            <a:pPr marR="2485" algn="ctr">
              <a:spcBef>
                <a:spcPts val="74"/>
              </a:spcBef>
            </a:pPr>
            <a:r>
              <a:rPr sz="1400" baseline="10683" dirty="0">
                <a:latin typeface="Cambria Math"/>
                <a:cs typeface="Cambria Math"/>
              </a:rPr>
              <a:t>𝑅</a:t>
            </a:r>
            <a:r>
              <a:rPr sz="1400" spc="182" baseline="10683" dirty="0">
                <a:latin typeface="Cambria Math"/>
                <a:cs typeface="Cambria Math"/>
              </a:rPr>
              <a:t> </a:t>
            </a:r>
            <a:r>
              <a:rPr sz="1400" baseline="10683" dirty="0">
                <a:latin typeface="Cambria Math"/>
                <a:cs typeface="Cambria Math"/>
              </a:rPr>
              <a:t>=</a:t>
            </a:r>
            <a:r>
              <a:rPr sz="1400" spc="135" baseline="10683" dirty="0">
                <a:latin typeface="Cambria Math"/>
                <a:cs typeface="Cambria Math"/>
              </a:rPr>
              <a:t> </a:t>
            </a:r>
            <a:r>
              <a:rPr sz="1400" baseline="10683" dirty="0">
                <a:latin typeface="Cambria Math"/>
                <a:cs typeface="Cambria Math"/>
              </a:rPr>
              <a:t>𝑥</a:t>
            </a:r>
            <a:r>
              <a:rPr sz="1400" dirty="0">
                <a:latin typeface="Cambria Math"/>
                <a:cs typeface="Cambria Math"/>
              </a:rPr>
              <a:t>𝑚𝑎𝑥</a:t>
            </a:r>
            <a:r>
              <a:rPr sz="1400" spc="176" dirty="0">
                <a:latin typeface="Cambria Math"/>
                <a:cs typeface="Cambria Math"/>
              </a:rPr>
              <a:t> </a:t>
            </a:r>
            <a:r>
              <a:rPr sz="1400" baseline="10683" dirty="0">
                <a:latin typeface="Cambria Math"/>
                <a:cs typeface="Cambria Math"/>
              </a:rPr>
              <a:t>−</a:t>
            </a:r>
            <a:r>
              <a:rPr sz="1400" spc="47" baseline="10683" dirty="0">
                <a:latin typeface="Cambria Math"/>
                <a:cs typeface="Cambria Math"/>
              </a:rPr>
              <a:t> </a:t>
            </a:r>
            <a:r>
              <a:rPr sz="1400" spc="-23" baseline="10683" dirty="0">
                <a:latin typeface="Cambria Math"/>
                <a:cs typeface="Cambria Math"/>
              </a:rPr>
              <a:t>𝑥</a:t>
            </a:r>
            <a:r>
              <a:rPr sz="1400" spc="-16" dirty="0">
                <a:latin typeface="Cambria Math"/>
                <a:cs typeface="Cambria Math"/>
              </a:rPr>
              <a:t>𝑚𝑖𝑛</a:t>
            </a:r>
            <a:endParaRPr sz="1400" dirty="0">
              <a:latin typeface="Cambria Math"/>
              <a:cs typeface="Cambria Math"/>
            </a:endParaRPr>
          </a:p>
          <a:p>
            <a:pPr marL="29825" marR="27836">
              <a:lnSpc>
                <a:spcPct val="112300"/>
              </a:lnSpc>
              <a:spcBef>
                <a:spcPts val="571"/>
              </a:spcBef>
            </a:pPr>
            <a:r>
              <a:rPr sz="1400" dirty="0">
                <a:latin typeface="Cambria"/>
                <a:cs typeface="Cambria"/>
              </a:rPr>
              <a:t>γ)</a:t>
            </a:r>
            <a:r>
              <a:rPr sz="1400" spc="3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Διαιρούμε</a:t>
            </a:r>
            <a:r>
              <a:rPr sz="1400" spc="4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i="1" dirty="0">
                <a:latin typeface="Cambria"/>
                <a:cs typeface="Cambria"/>
              </a:rPr>
              <a:t>R</a:t>
            </a:r>
            <a:r>
              <a:rPr sz="1400" i="1" spc="3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με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πλήθος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των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κλάσεων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που</a:t>
            </a:r>
            <a:r>
              <a:rPr sz="1400" spc="3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επιθυμούμε</a:t>
            </a:r>
            <a:r>
              <a:rPr sz="1400" spc="5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να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έχουμε</a:t>
            </a:r>
            <a:r>
              <a:rPr sz="1400" spc="43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και </a:t>
            </a:r>
            <a:r>
              <a:rPr sz="1400" dirty="0">
                <a:latin typeface="Cambria"/>
                <a:cs typeface="Cambria"/>
              </a:rPr>
              <a:t>βρίσκουμε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το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πλάτος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-12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κάθε</a:t>
            </a:r>
            <a:r>
              <a:rPr sz="1400" spc="-23" dirty="0">
                <a:latin typeface="Cambria"/>
                <a:cs typeface="Cambria"/>
              </a:rPr>
              <a:t> </a:t>
            </a:r>
            <a:r>
              <a:rPr sz="1400" spc="-8" dirty="0">
                <a:latin typeface="Cambria"/>
                <a:cs typeface="Cambria"/>
              </a:rPr>
              <a:t>κλάσης.</a:t>
            </a:r>
            <a:endParaRPr sz="1400" dirty="0">
              <a:latin typeface="Cambria"/>
              <a:cs typeface="Cambria"/>
            </a:endParaRPr>
          </a:p>
          <a:p>
            <a:pPr marL="29825" marR="23860">
              <a:lnSpc>
                <a:spcPct val="112300"/>
              </a:lnSpc>
              <a:spcBef>
                <a:spcPts val="791"/>
              </a:spcBef>
            </a:pPr>
            <a:r>
              <a:rPr sz="1400" dirty="0">
                <a:latin typeface="Cambria"/>
                <a:cs typeface="Cambria"/>
              </a:rPr>
              <a:t>δ)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Εντάσσουμε</a:t>
            </a:r>
            <a:r>
              <a:rPr sz="1400" spc="129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κάθε</a:t>
            </a:r>
            <a:r>
              <a:rPr sz="1400" spc="141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παρατήρηση</a:t>
            </a:r>
            <a:r>
              <a:rPr sz="1400" spc="13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στην</a:t>
            </a:r>
            <a:r>
              <a:rPr sz="1400" spc="13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κλάση</a:t>
            </a:r>
            <a:r>
              <a:rPr sz="1400" spc="133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που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ανήκει</a:t>
            </a:r>
            <a:r>
              <a:rPr sz="1400" spc="137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(συχνότητες</a:t>
            </a:r>
            <a:r>
              <a:rPr sz="1400" spc="164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των </a:t>
            </a:r>
            <a:r>
              <a:rPr sz="1400" spc="-8" dirty="0">
                <a:latin typeface="Cambria"/>
                <a:cs typeface="Cambria"/>
              </a:rPr>
              <a:t>κλάσεων).</a:t>
            </a:r>
            <a:endParaRPr sz="1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2411</Words>
  <Application>Microsoft Office PowerPoint</Application>
  <PresentationFormat>Προβολή στην οθόνη (16:9)</PresentationFormat>
  <Paragraphs>310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Office Theme</vt:lpstr>
      <vt:lpstr>Περιγραφική Στατιστική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Περιγραφική Στατιστική </dc:title>
  <dc:creator>Giwta</dc:creator>
  <cp:lastModifiedBy>DK</cp:lastModifiedBy>
  <cp:revision>27</cp:revision>
  <dcterms:created xsi:type="dcterms:W3CDTF">2024-04-03T07:48:37Z</dcterms:created>
  <dcterms:modified xsi:type="dcterms:W3CDTF">2024-04-10T10:35:17Z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2024-04-03T00:00:00Z</vt:filetime>
  </property>
  <property fmtid="{D5CDD505-2E9C-101B-9397-08002B2CF9AE}" pid="5" name="Producer">
    <vt:lpwstr>Microsoft® Word 2016</vt:lpwstr>
  </property>
</Properties>
</file>