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71"/>
  </p:notesMasterIdLst>
  <p:sldIdLst>
    <p:sldId id="256" r:id="rId2"/>
    <p:sldId id="320" r:id="rId3"/>
    <p:sldId id="258" r:id="rId4"/>
    <p:sldId id="321" r:id="rId5"/>
    <p:sldId id="398" r:id="rId6"/>
    <p:sldId id="323" r:id="rId7"/>
    <p:sldId id="322" r:id="rId8"/>
    <p:sldId id="327" r:id="rId9"/>
    <p:sldId id="324" r:id="rId10"/>
    <p:sldId id="325" r:id="rId11"/>
    <p:sldId id="326" r:id="rId12"/>
    <p:sldId id="331" r:id="rId13"/>
    <p:sldId id="328" r:id="rId14"/>
    <p:sldId id="329" r:id="rId15"/>
    <p:sldId id="330" r:id="rId16"/>
    <p:sldId id="339" r:id="rId17"/>
    <p:sldId id="336" r:id="rId18"/>
    <p:sldId id="375" r:id="rId19"/>
    <p:sldId id="374" r:id="rId20"/>
    <p:sldId id="381" r:id="rId21"/>
    <p:sldId id="382" r:id="rId22"/>
    <p:sldId id="383" r:id="rId23"/>
    <p:sldId id="384" r:id="rId24"/>
    <p:sldId id="385" r:id="rId25"/>
    <p:sldId id="334" r:id="rId26"/>
    <p:sldId id="335" r:id="rId27"/>
    <p:sldId id="338" r:id="rId28"/>
    <p:sldId id="332" r:id="rId29"/>
    <p:sldId id="386" r:id="rId30"/>
    <p:sldId id="333" r:id="rId31"/>
    <p:sldId id="340" r:id="rId32"/>
    <p:sldId id="341" r:id="rId33"/>
    <p:sldId id="342" r:id="rId34"/>
    <p:sldId id="343" r:id="rId35"/>
    <p:sldId id="344" r:id="rId36"/>
    <p:sldId id="387" r:id="rId37"/>
    <p:sldId id="346" r:id="rId38"/>
    <p:sldId id="347" r:id="rId39"/>
    <p:sldId id="349" r:id="rId40"/>
    <p:sldId id="350" r:id="rId41"/>
    <p:sldId id="391" r:id="rId42"/>
    <p:sldId id="348" r:id="rId43"/>
    <p:sldId id="351" r:id="rId44"/>
    <p:sldId id="392" r:id="rId45"/>
    <p:sldId id="352" r:id="rId46"/>
    <p:sldId id="373" r:id="rId47"/>
    <p:sldId id="393" r:id="rId48"/>
    <p:sldId id="358" r:id="rId49"/>
    <p:sldId id="357" r:id="rId50"/>
    <p:sldId id="354" r:id="rId51"/>
    <p:sldId id="355" r:id="rId52"/>
    <p:sldId id="353" r:id="rId53"/>
    <p:sldId id="394" r:id="rId54"/>
    <p:sldId id="359" r:id="rId55"/>
    <p:sldId id="360" r:id="rId56"/>
    <p:sldId id="361" r:id="rId57"/>
    <p:sldId id="395" r:id="rId58"/>
    <p:sldId id="396" r:id="rId59"/>
    <p:sldId id="364" r:id="rId60"/>
    <p:sldId id="363" r:id="rId61"/>
    <p:sldId id="365" r:id="rId62"/>
    <p:sldId id="366" r:id="rId63"/>
    <p:sldId id="367" r:id="rId64"/>
    <p:sldId id="368" r:id="rId65"/>
    <p:sldId id="369" r:id="rId66"/>
    <p:sldId id="370" r:id="rId67"/>
    <p:sldId id="371" r:id="rId68"/>
    <p:sldId id="372" r:id="rId69"/>
    <p:sldId id="397" r:id="rId70"/>
  </p:sldIdLst>
  <p:sldSz cx="9144000" cy="6858000" type="screen4x3"/>
  <p:notesSz cx="6858000" cy="9144000"/>
  <p:defaultTextStyle>
    <a:defPPr>
      <a:defRPr lang="el-GR"/>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FF"/>
    <a:srgbClr val="0066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15662" autoAdjust="0"/>
    <p:restoredTop sz="94713" autoAdjust="0"/>
  </p:normalViewPr>
  <p:slideViewPr>
    <p:cSldViewPr>
      <p:cViewPr varScale="1">
        <p:scale>
          <a:sx n="82" d="100"/>
          <a:sy n="82" d="100"/>
        </p:scale>
        <p:origin x="893" y="62"/>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85" d="100"/>
          <a:sy n="85" d="100"/>
        </p:scale>
        <p:origin x="-3822" y="-8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theme" Target="theme/theme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presProps" Target="pres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microsoft.com/office/2016/11/relationships/changesInfo" Target="changesInfos/changesInfo1.xml"/><Relationship Id="rId7" Type="http://schemas.openxmlformats.org/officeDocument/2006/relationships/slide" Target="slides/slide6.xml"/><Relationship Id="rId71"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userId="08cf7f4297593144" providerId="LiveId" clId="{81E70492-CEFB-4239-B9AF-F15CFAC4455A}"/>
    <pc:docChg chg="modSld">
      <pc:chgData name="" userId="08cf7f4297593144" providerId="LiveId" clId="{81E70492-CEFB-4239-B9AF-F15CFAC4455A}" dt="2024-04-15T09:17:49.811" v="9" actId="123"/>
      <pc:docMkLst>
        <pc:docMk/>
      </pc:docMkLst>
      <pc:sldChg chg="modSp">
        <pc:chgData name="" userId="08cf7f4297593144" providerId="LiveId" clId="{81E70492-CEFB-4239-B9AF-F15CFAC4455A}" dt="2024-04-15T08:45:25.352" v="3" actId="20577"/>
        <pc:sldMkLst>
          <pc:docMk/>
          <pc:sldMk cId="0" sldId="343"/>
        </pc:sldMkLst>
        <pc:spChg chg="mod">
          <ac:chgData name="" userId="08cf7f4297593144" providerId="LiveId" clId="{81E70492-CEFB-4239-B9AF-F15CFAC4455A}" dt="2024-04-15T08:45:25.352" v="3" actId="20577"/>
          <ac:spMkLst>
            <pc:docMk/>
            <pc:sldMk cId="0" sldId="343"/>
            <ac:spMk id="49159" creationId="{324EA2FA-EF3E-4CAF-8601-EA678B87B0AA}"/>
          </ac:spMkLst>
        </pc:spChg>
      </pc:sldChg>
      <pc:sldChg chg="addSp modSp">
        <pc:chgData name="" userId="08cf7f4297593144" providerId="LiveId" clId="{81E70492-CEFB-4239-B9AF-F15CFAC4455A}" dt="2024-04-15T09:17:49.811" v="9" actId="123"/>
        <pc:sldMkLst>
          <pc:docMk/>
          <pc:sldMk cId="0" sldId="368"/>
        </pc:sldMkLst>
        <pc:spChg chg="mod">
          <ac:chgData name="" userId="08cf7f4297593144" providerId="LiveId" clId="{81E70492-CEFB-4239-B9AF-F15CFAC4455A}" dt="2024-04-15T09:17:49.811" v="9" actId="123"/>
          <ac:spMkLst>
            <pc:docMk/>
            <pc:sldMk cId="0" sldId="368"/>
            <ac:spMk id="79875" creationId="{C7FB9A33-9644-4C3E-846C-AE3B72C4D0E8}"/>
          </ac:spMkLst>
        </pc:spChg>
        <pc:picChg chg="add mod">
          <ac:chgData name="" userId="08cf7f4297593144" providerId="LiveId" clId="{81E70492-CEFB-4239-B9AF-F15CFAC4455A}" dt="2024-04-15T09:16:56.455" v="6" actId="1076"/>
          <ac:picMkLst>
            <pc:docMk/>
            <pc:sldMk cId="0" sldId="368"/>
            <ac:picMk id="4" creationId="{7ADA389C-AF1B-4CD8-A4DB-6B57D6027BA5}"/>
          </ac:picMkLst>
        </pc:picChg>
      </pc:sldChg>
      <pc:sldChg chg="modSp">
        <pc:chgData name="" userId="08cf7f4297593144" providerId="LiveId" clId="{81E70492-CEFB-4239-B9AF-F15CFAC4455A}" dt="2024-04-15T08:53:17.002" v="4" actId="14100"/>
        <pc:sldMkLst>
          <pc:docMk/>
          <pc:sldMk cId="0" sldId="394"/>
        </pc:sldMkLst>
        <pc:picChg chg="mod">
          <ac:chgData name="" userId="08cf7f4297593144" providerId="LiveId" clId="{81E70492-CEFB-4239-B9AF-F15CFAC4455A}" dt="2024-04-15T08:53:17.002" v="4" actId="14100"/>
          <ac:picMkLst>
            <pc:docMk/>
            <pc:sldMk cId="0" sldId="394"/>
            <ac:picMk id="68611" creationId="{E230F96C-E9F6-4A21-B314-83C64C088955}"/>
          </ac:picMkLst>
        </pc:pic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4B338549-D4BF-4F88-9563-5D3159486ABF}"/>
              </a:ext>
            </a:extLst>
          </p:cNvPr>
          <p:cNvSpPr>
            <a:spLocks noGrp="1"/>
          </p:cNvSpPr>
          <p:nvPr>
            <p:ph type="hdr" sz="quarter"/>
          </p:nvPr>
        </p:nvSpPr>
        <p:spPr>
          <a:xfrm>
            <a:off x="0" y="0"/>
            <a:ext cx="2971800" cy="457200"/>
          </a:xfrm>
          <a:prstGeom prst="rect">
            <a:avLst/>
          </a:prstGeom>
        </p:spPr>
        <p:txBody>
          <a:bodyPr vert="horz" lIns="91440" tIns="45720" rIns="91440" bIns="45720" rtlCol="0"/>
          <a:lstStyle>
            <a:lvl1pPr algn="l" eaLnBrk="1" hangingPunct="1">
              <a:defRPr sz="1200">
                <a:latin typeface="Arial" pitchFamily="34" charset="0"/>
                <a:cs typeface="Arial" pitchFamily="34" charset="0"/>
              </a:defRPr>
            </a:lvl1pPr>
          </a:lstStyle>
          <a:p>
            <a:pPr>
              <a:defRPr/>
            </a:pPr>
            <a:endParaRPr lang="el-GR"/>
          </a:p>
        </p:txBody>
      </p:sp>
      <p:sp>
        <p:nvSpPr>
          <p:cNvPr id="3" name="Date Placeholder 2">
            <a:extLst>
              <a:ext uri="{FF2B5EF4-FFF2-40B4-BE49-F238E27FC236}">
                <a16:creationId xmlns:a16="http://schemas.microsoft.com/office/drawing/2014/main" id="{45E2C0B9-A210-4EDB-85AF-8673B7302A10}"/>
              </a:ext>
            </a:extLst>
          </p:cNvPr>
          <p:cNvSpPr>
            <a:spLocks noGrp="1"/>
          </p:cNvSpPr>
          <p:nvPr>
            <p:ph type="dt" idx="1"/>
          </p:nvPr>
        </p:nvSpPr>
        <p:spPr>
          <a:xfrm>
            <a:off x="3884613" y="0"/>
            <a:ext cx="2971800" cy="457200"/>
          </a:xfrm>
          <a:prstGeom prst="rect">
            <a:avLst/>
          </a:prstGeom>
        </p:spPr>
        <p:txBody>
          <a:bodyPr vert="horz" lIns="91440" tIns="45720" rIns="91440" bIns="45720" rtlCol="0"/>
          <a:lstStyle>
            <a:lvl1pPr algn="r" eaLnBrk="1" hangingPunct="1">
              <a:defRPr sz="1200">
                <a:latin typeface="Arial" pitchFamily="34" charset="0"/>
                <a:cs typeface="Arial" pitchFamily="34" charset="0"/>
              </a:defRPr>
            </a:lvl1pPr>
          </a:lstStyle>
          <a:p>
            <a:pPr>
              <a:defRPr/>
            </a:pPr>
            <a:fld id="{E4939D58-AF25-4A14-993F-E507E6E5FE55}" type="datetimeFigureOut">
              <a:rPr lang="el-GR"/>
              <a:pPr>
                <a:defRPr/>
              </a:pPr>
              <a:t>15/4/2024</a:t>
            </a:fld>
            <a:endParaRPr lang="el-GR"/>
          </a:p>
        </p:txBody>
      </p:sp>
      <p:sp>
        <p:nvSpPr>
          <p:cNvPr id="4" name="Slide Image Placeholder 3">
            <a:extLst>
              <a:ext uri="{FF2B5EF4-FFF2-40B4-BE49-F238E27FC236}">
                <a16:creationId xmlns:a16="http://schemas.microsoft.com/office/drawing/2014/main" id="{15953FEC-8FD3-4422-B750-7881EB0A189E}"/>
              </a:ext>
            </a:extLst>
          </p:cNvPr>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l-GR" noProof="0"/>
          </a:p>
        </p:txBody>
      </p:sp>
      <p:sp>
        <p:nvSpPr>
          <p:cNvPr id="5" name="Notes Placeholder 4">
            <a:extLst>
              <a:ext uri="{FF2B5EF4-FFF2-40B4-BE49-F238E27FC236}">
                <a16:creationId xmlns:a16="http://schemas.microsoft.com/office/drawing/2014/main" id="{40EF502C-114D-4E2B-A619-EDE0300C8E21}"/>
              </a:ext>
            </a:extLst>
          </p:cNvPr>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l-GR" noProof="0"/>
          </a:p>
        </p:txBody>
      </p:sp>
      <p:sp>
        <p:nvSpPr>
          <p:cNvPr id="6" name="Footer Placeholder 5">
            <a:extLst>
              <a:ext uri="{FF2B5EF4-FFF2-40B4-BE49-F238E27FC236}">
                <a16:creationId xmlns:a16="http://schemas.microsoft.com/office/drawing/2014/main" id="{572C56A6-D85B-477B-AAB3-6EDCAB85196F}"/>
              </a:ext>
            </a:extLst>
          </p:cNvPr>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eaLnBrk="1" hangingPunct="1">
              <a:defRPr sz="1200">
                <a:latin typeface="Arial" pitchFamily="34" charset="0"/>
                <a:cs typeface="Arial" pitchFamily="34" charset="0"/>
              </a:defRPr>
            </a:lvl1pPr>
          </a:lstStyle>
          <a:p>
            <a:pPr>
              <a:defRPr/>
            </a:pPr>
            <a:endParaRPr lang="el-GR"/>
          </a:p>
        </p:txBody>
      </p:sp>
      <p:sp>
        <p:nvSpPr>
          <p:cNvPr id="7" name="Slide Number Placeholder 6">
            <a:extLst>
              <a:ext uri="{FF2B5EF4-FFF2-40B4-BE49-F238E27FC236}">
                <a16:creationId xmlns:a16="http://schemas.microsoft.com/office/drawing/2014/main" id="{90DE388F-2B1B-4F71-AA9A-17B9B830D926}"/>
              </a:ext>
            </a:extLst>
          </p:cNvPr>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21917280-A7BC-4EBE-AC95-AD4C6239F3B1}" type="slidenum">
              <a:rPr lang="el-GR" altLang="el-GR"/>
              <a:pPr>
                <a:defRPr/>
              </a:pPr>
              <a:t>‹#›</a:t>
            </a:fld>
            <a:endParaRPr lang="el-GR" altLang="el-GR"/>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1 - Θέση εικόνας διαφάνειας">
            <a:extLst>
              <a:ext uri="{FF2B5EF4-FFF2-40B4-BE49-F238E27FC236}">
                <a16:creationId xmlns:a16="http://schemas.microsoft.com/office/drawing/2014/main" id="{5083C75A-8251-49F7-9D98-1B97DA400FF6}"/>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6083" name="2 - Θέση σημειώσεων">
            <a:extLst>
              <a:ext uri="{FF2B5EF4-FFF2-40B4-BE49-F238E27FC236}">
                <a16:creationId xmlns:a16="http://schemas.microsoft.com/office/drawing/2014/main" id="{50A31C3C-520F-4798-8775-5B17B03EF105}"/>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l-GR" altLang="el-GR"/>
          </a:p>
        </p:txBody>
      </p:sp>
      <p:sp>
        <p:nvSpPr>
          <p:cNvPr id="46084" name="3 - Θέση αριθμού διαφάνειας">
            <a:extLst>
              <a:ext uri="{FF2B5EF4-FFF2-40B4-BE49-F238E27FC236}">
                <a16:creationId xmlns:a16="http://schemas.microsoft.com/office/drawing/2014/main" id="{4D0501E4-30F9-4488-AFD3-8D0E5C7D2267}"/>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4FD69D0A-BD66-4D19-A2BF-7FCCB1F7C73D}" type="slidenum">
              <a:rPr lang="el-GR" altLang="el-GR" smtClean="0"/>
              <a:pPr/>
              <a:t>31</a:t>
            </a:fld>
            <a:endParaRPr lang="el-GR" altLang="el-G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C34258F3-4F74-41B5-A6DC-EDF7571515EE}"/>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21143A41-8EC2-4A48-8421-7BDD8C62CEF7}"/>
              </a:ext>
            </a:extLst>
          </p:cNvPr>
          <p:cNvSpPr>
            <a:spLocks noChangeArrowheads="1"/>
          </p:cNvSpPr>
          <p:nvPr/>
        </p:nvSpPr>
        <p:spPr bwMode="white">
          <a:xfrm>
            <a:off x="8991600" y="3175"/>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27F6919A-9F7E-4272-A4E8-B0811E4B9C96}"/>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85295FF9-9ECC-4896-B2DC-42EF45DE3DF3}"/>
              </a:ext>
            </a:extLst>
          </p:cNvPr>
          <p:cNvSpPr>
            <a:spLocks noChangeArrowheads="1"/>
          </p:cNvSpPr>
          <p:nvPr/>
        </p:nvSpPr>
        <p:spPr bwMode="white">
          <a:xfrm>
            <a:off x="0" y="0"/>
            <a:ext cx="9144000" cy="25146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5">
            <a:extLst>
              <a:ext uri="{FF2B5EF4-FFF2-40B4-BE49-F238E27FC236}">
                <a16:creationId xmlns:a16="http://schemas.microsoft.com/office/drawing/2014/main" id="{3917A6C2-AB3D-4AC1-9770-E95A87D8C87B}"/>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Straight Connector 26">
            <a:extLst>
              <a:ext uri="{FF2B5EF4-FFF2-40B4-BE49-F238E27FC236}">
                <a16:creationId xmlns:a16="http://schemas.microsoft.com/office/drawing/2014/main" id="{EB698ACF-8AAF-4488-8346-2A0FC630A0A7}"/>
              </a:ext>
            </a:extLst>
          </p:cNvPr>
          <p:cNvSpPr>
            <a:spLocks noChangeShapeType="1"/>
          </p:cNvSpPr>
          <p:nvPr/>
        </p:nvSpPr>
        <p:spPr bwMode="auto">
          <a:xfrm>
            <a:off x="155575" y="241935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Rectangle 27">
            <a:extLst>
              <a:ext uri="{FF2B5EF4-FFF2-40B4-BE49-F238E27FC236}">
                <a16:creationId xmlns:a16="http://schemas.microsoft.com/office/drawing/2014/main" id="{6E239C28-43EE-4D4E-B8E2-8CE2D9CE0B7C}"/>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8">
            <a:extLst>
              <a:ext uri="{FF2B5EF4-FFF2-40B4-BE49-F238E27FC236}">
                <a16:creationId xmlns:a16="http://schemas.microsoft.com/office/drawing/2014/main" id="{1F89B3F6-F17E-4DF7-A451-862738002228}"/>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29">
            <a:extLst>
              <a:ext uri="{FF2B5EF4-FFF2-40B4-BE49-F238E27FC236}">
                <a16:creationId xmlns:a16="http://schemas.microsoft.com/office/drawing/2014/main" id="{E82AB5E7-4161-499E-820C-C8B714791306}"/>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9" name="Subtitle 8"/>
          <p:cNvSpPr>
            <a:spLocks noGrp="1"/>
          </p:cNvSpPr>
          <p:nvPr>
            <p:ph type="subTitle" idx="1"/>
          </p:nvPr>
        </p:nvSpPr>
        <p:spPr>
          <a:xfrm>
            <a:off x="1371600" y="2819400"/>
            <a:ext cx="6400800" cy="1752600"/>
          </a:xfrm>
        </p:spPr>
        <p:txBody>
          <a:bodyPr/>
          <a:lstStyle>
            <a:lvl1pPr marL="0" indent="0" algn="ctr">
              <a:buNone/>
              <a:defRPr sz="1600" b="1" cap="all" spc="25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lang="en-US"/>
              <a:t>Click to edit Master subtitle style</a:t>
            </a:r>
          </a:p>
        </p:txBody>
      </p:sp>
      <p:sp>
        <p:nvSpPr>
          <p:cNvPr id="8" name="Title 7"/>
          <p:cNvSpPr>
            <a:spLocks noGrp="1"/>
          </p:cNvSpPr>
          <p:nvPr>
            <p:ph type="ctrTitle"/>
          </p:nvPr>
        </p:nvSpPr>
        <p:spPr>
          <a:xfrm>
            <a:off x="685800" y="381000"/>
            <a:ext cx="7772400" cy="1752600"/>
          </a:xfrm>
        </p:spPr>
        <p:txBody>
          <a:bodyPr/>
          <a:lstStyle>
            <a:lvl1pPr>
              <a:defRPr sz="4200">
                <a:solidFill>
                  <a:schemeClr val="accent1"/>
                </a:solidFill>
              </a:defRPr>
            </a:lvl1pPr>
          </a:lstStyle>
          <a:p>
            <a:r>
              <a:rPr lang="en-US"/>
              <a:t>Click to edit Master title style</a:t>
            </a:r>
          </a:p>
        </p:txBody>
      </p:sp>
      <p:sp>
        <p:nvSpPr>
          <p:cNvPr id="15" name="Date Placeholder 27">
            <a:extLst>
              <a:ext uri="{FF2B5EF4-FFF2-40B4-BE49-F238E27FC236}">
                <a16:creationId xmlns:a16="http://schemas.microsoft.com/office/drawing/2014/main" id="{B5DA27F0-1A4A-4994-B771-E6918E84C414}"/>
              </a:ext>
            </a:extLst>
          </p:cNvPr>
          <p:cNvSpPr>
            <a:spLocks noGrp="1"/>
          </p:cNvSpPr>
          <p:nvPr>
            <p:ph type="dt" sz="half" idx="10"/>
          </p:nvPr>
        </p:nvSpPr>
        <p:spPr/>
        <p:txBody>
          <a:bodyPr/>
          <a:lstStyle>
            <a:lvl1pPr>
              <a:defRPr/>
            </a:lvl1pPr>
          </a:lstStyle>
          <a:p>
            <a:pPr>
              <a:defRPr/>
            </a:pPr>
            <a:fld id="{07006844-0E5C-404F-AD00-AD841C3BEF52}" type="datetimeFigureOut">
              <a:rPr lang="el-GR"/>
              <a:pPr>
                <a:defRPr/>
              </a:pPr>
              <a:t>15/4/2024</a:t>
            </a:fld>
            <a:endParaRPr lang="el-GR"/>
          </a:p>
        </p:txBody>
      </p:sp>
      <p:sp>
        <p:nvSpPr>
          <p:cNvPr id="16" name="Footer Placeholder 16">
            <a:extLst>
              <a:ext uri="{FF2B5EF4-FFF2-40B4-BE49-F238E27FC236}">
                <a16:creationId xmlns:a16="http://schemas.microsoft.com/office/drawing/2014/main" id="{69A1CF24-69B0-4E8D-8637-C190B07CCC71}"/>
              </a:ext>
            </a:extLst>
          </p:cNvPr>
          <p:cNvSpPr>
            <a:spLocks noGrp="1"/>
          </p:cNvSpPr>
          <p:nvPr>
            <p:ph type="ftr" sz="quarter" idx="11"/>
          </p:nvPr>
        </p:nvSpPr>
        <p:spPr/>
        <p:txBody>
          <a:bodyPr/>
          <a:lstStyle>
            <a:lvl1pPr>
              <a:defRPr/>
            </a:lvl1pPr>
          </a:lstStyle>
          <a:p>
            <a:pPr>
              <a:defRPr/>
            </a:pPr>
            <a:endParaRPr lang="el-GR"/>
          </a:p>
        </p:txBody>
      </p:sp>
      <p:sp>
        <p:nvSpPr>
          <p:cNvPr id="17" name="Slide Number Placeholder 28">
            <a:extLst>
              <a:ext uri="{FF2B5EF4-FFF2-40B4-BE49-F238E27FC236}">
                <a16:creationId xmlns:a16="http://schemas.microsoft.com/office/drawing/2014/main" id="{2243ECE9-0C7C-4239-8372-904455B5E4DD}"/>
              </a:ext>
            </a:extLst>
          </p:cNvPr>
          <p:cNvSpPr>
            <a:spLocks noGrp="1"/>
          </p:cNvSpPr>
          <p:nvPr>
            <p:ph type="sldNum" sz="quarter" idx="12"/>
          </p:nvPr>
        </p:nvSpPr>
        <p:spPr>
          <a:xfrm>
            <a:off x="4343400" y="2198688"/>
            <a:ext cx="457200" cy="441325"/>
          </a:xfrm>
        </p:spPr>
        <p:txBody>
          <a:bodyPr/>
          <a:lstStyle>
            <a:lvl1pPr>
              <a:defRPr/>
            </a:lvl1pPr>
          </a:lstStyle>
          <a:p>
            <a:pPr>
              <a:defRPr/>
            </a:pPr>
            <a:fld id="{94A6FB77-F3AF-47BF-9618-6468116D163A}" type="slidenum">
              <a:rPr lang="el-GR" altLang="el-GR"/>
              <a:pPr>
                <a:defRPr/>
              </a:pPr>
              <a:t>‹#›</a:t>
            </a:fld>
            <a:endParaRPr lang="el-GR" altLang="el-GR"/>
          </a:p>
        </p:txBody>
      </p:sp>
    </p:spTree>
    <p:extLst>
      <p:ext uri="{BB962C8B-B14F-4D97-AF65-F5344CB8AC3E}">
        <p14:creationId xmlns:p14="http://schemas.microsoft.com/office/powerpoint/2010/main" val="722139629"/>
      </p:ext>
    </p:extLst>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accent3">
                    <a:shade val="75000"/>
                  </a:schemeClr>
                </a:solidFill>
              </a:defRPr>
            </a:lvl1pPr>
          </a:lstStyle>
          <a:p>
            <a:r>
              <a:rPr lang="en-US"/>
              <a:t>Click to edit Master title style</a:t>
            </a:r>
          </a:p>
        </p:txBody>
      </p:sp>
      <p:sp>
        <p:nvSpPr>
          <p:cNvPr id="8" name="Content Placeholder 7"/>
          <p:cNvSpPr>
            <a:spLocks noGrp="1"/>
          </p:cNvSpPr>
          <p:nvPr>
            <p:ph sz="quarter" idx="1"/>
          </p:nvPr>
        </p:nvSpPr>
        <p:spPr>
          <a:xfrm>
            <a:off x="301752" y="1527048"/>
            <a:ext cx="850392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9C25414-ABD3-4606-B7FA-8E2F9243723A}"/>
              </a:ext>
            </a:extLst>
          </p:cNvPr>
          <p:cNvSpPr>
            <a:spLocks noGrp="1"/>
          </p:cNvSpPr>
          <p:nvPr>
            <p:ph type="dt" sz="half" idx="10"/>
          </p:nvPr>
        </p:nvSpPr>
        <p:spPr/>
        <p:txBody>
          <a:bodyPr/>
          <a:lstStyle>
            <a:lvl1pPr>
              <a:defRPr/>
            </a:lvl1pPr>
          </a:lstStyle>
          <a:p>
            <a:pPr>
              <a:defRPr/>
            </a:pPr>
            <a:fld id="{672FD788-B853-4E48-87E1-F5B651B163AF}" type="datetimeFigureOut">
              <a:rPr lang="el-GR"/>
              <a:pPr>
                <a:defRPr/>
              </a:pPr>
              <a:t>15/4/2024</a:t>
            </a:fld>
            <a:endParaRPr lang="el-GR"/>
          </a:p>
        </p:txBody>
      </p:sp>
      <p:sp>
        <p:nvSpPr>
          <p:cNvPr id="5" name="Footer Placeholder 4">
            <a:extLst>
              <a:ext uri="{FF2B5EF4-FFF2-40B4-BE49-F238E27FC236}">
                <a16:creationId xmlns:a16="http://schemas.microsoft.com/office/drawing/2014/main" id="{B95DB5E0-126E-4D82-8A70-8827F4961CC5}"/>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75B1B0B6-333A-4664-B57E-2DC122C5A94B}"/>
              </a:ext>
            </a:extLst>
          </p:cNvPr>
          <p:cNvSpPr>
            <a:spLocks noGrp="1"/>
          </p:cNvSpPr>
          <p:nvPr>
            <p:ph type="sldNum" sz="quarter" idx="12"/>
          </p:nvPr>
        </p:nvSpPr>
        <p:spPr>
          <a:xfrm>
            <a:off x="4362450" y="1027113"/>
            <a:ext cx="457200" cy="441325"/>
          </a:xfrm>
        </p:spPr>
        <p:txBody>
          <a:bodyPr/>
          <a:lstStyle>
            <a:lvl1pPr>
              <a:defRPr/>
            </a:lvl1pPr>
          </a:lstStyle>
          <a:p>
            <a:pPr>
              <a:defRPr/>
            </a:pPr>
            <a:fld id="{62FB7AEC-F8A0-4988-A85F-DF2CC5E0EDC4}" type="slidenum">
              <a:rPr lang="el-GR" altLang="el-GR"/>
              <a:pPr>
                <a:defRPr/>
              </a:pPr>
              <a:t>‹#›</a:t>
            </a:fld>
            <a:endParaRPr lang="el-GR" altLang="el-GR"/>
          </a:p>
        </p:txBody>
      </p:sp>
    </p:spTree>
    <p:extLst>
      <p:ext uri="{BB962C8B-B14F-4D97-AF65-F5344CB8AC3E}">
        <p14:creationId xmlns:p14="http://schemas.microsoft.com/office/powerpoint/2010/main" val="3096865440"/>
      </p:ext>
    </p:extLst>
  </p:cSld>
  <p:clrMapOvr>
    <a:overrideClrMapping bg1="lt1" tx1="dk1" bg2="lt2" tx2="dk2" accent1="accent1" accent2="accent2" accent3="accent3" accent4="accent4" accent5="accent5" accent6="accent6" hlink="hlink" folHlink="folHlink"/>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733D35D0-EAC0-49C5-B0AB-7D959DBCC009}"/>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8119FCE6-4923-4AB5-8C35-CCEB10B71526}"/>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C5D9EDE1-7F24-4292-8E60-1510049DB6CD}"/>
              </a:ext>
            </a:extLst>
          </p:cNvPr>
          <p:cNvSpPr>
            <a:spLocks noChangeArrowheads="1"/>
          </p:cNvSpPr>
          <p:nvPr/>
        </p:nvSpPr>
        <p:spPr bwMode="white">
          <a:xfrm>
            <a:off x="0" y="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794CA1C1-DABE-4546-B8AB-ACD37921E63A}"/>
              </a:ext>
            </a:extLst>
          </p:cNvPr>
          <p:cNvSpPr>
            <a:spLocks noChangeArrowheads="1"/>
          </p:cNvSpPr>
          <p:nvPr/>
        </p:nvSpPr>
        <p:spPr bwMode="white">
          <a:xfrm>
            <a:off x="8991600" y="1905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B81DF04D-8B12-4B65-A8CA-2DCC48608A2D}"/>
              </a:ext>
            </a:extLst>
          </p:cNvPr>
          <p:cNvSpPr>
            <a:spLocks noChangeArrowheads="1"/>
          </p:cNvSpPr>
          <p:nvPr/>
        </p:nvSpPr>
        <p:spPr bwMode="white">
          <a:xfrm>
            <a:off x="152400" y="2286000"/>
            <a:ext cx="8832850" cy="3048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6">
            <a:extLst>
              <a:ext uri="{FF2B5EF4-FFF2-40B4-BE49-F238E27FC236}">
                <a16:creationId xmlns:a16="http://schemas.microsoft.com/office/drawing/2014/main" id="{B1B7DE3B-E13E-4A61-838C-EBDBCFD805B5}"/>
              </a:ext>
            </a:extLst>
          </p:cNvPr>
          <p:cNvSpPr>
            <a:spLocks noChangeArrowheads="1"/>
          </p:cNvSpPr>
          <p:nvPr/>
        </p:nvSpPr>
        <p:spPr bwMode="auto">
          <a:xfrm>
            <a:off x="155575" y="142875"/>
            <a:ext cx="8832850" cy="2139950"/>
          </a:xfrm>
          <a:prstGeom prst="rect">
            <a:avLst/>
          </a:prstGeom>
          <a:solidFill>
            <a:schemeClr val="accent1"/>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7">
            <a:extLst>
              <a:ext uri="{FF2B5EF4-FFF2-40B4-BE49-F238E27FC236}">
                <a16:creationId xmlns:a16="http://schemas.microsoft.com/office/drawing/2014/main" id="{58A0A8D3-98A9-4C6A-83B1-D1A2BF93AF5E}"/>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8">
            <a:extLst>
              <a:ext uri="{FF2B5EF4-FFF2-40B4-BE49-F238E27FC236}">
                <a16:creationId xmlns:a16="http://schemas.microsoft.com/office/drawing/2014/main" id="{90B708F3-7AEE-4E99-B977-DFDCC6969703}"/>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9">
            <a:extLst>
              <a:ext uri="{FF2B5EF4-FFF2-40B4-BE49-F238E27FC236}">
                <a16:creationId xmlns:a16="http://schemas.microsoft.com/office/drawing/2014/main" id="{6DA746E8-24ED-464F-A275-E5B78905147A}"/>
              </a:ext>
            </a:extLst>
          </p:cNvPr>
          <p:cNvSpPr>
            <a:spLocks noChangeShapeType="1"/>
          </p:cNvSpPr>
          <p:nvPr/>
        </p:nvSpPr>
        <p:spPr bwMode="auto">
          <a:xfrm>
            <a:off x="152400" y="2438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30">
            <a:extLst>
              <a:ext uri="{FF2B5EF4-FFF2-40B4-BE49-F238E27FC236}">
                <a16:creationId xmlns:a16="http://schemas.microsoft.com/office/drawing/2014/main" id="{E19F6C61-CBBC-40F4-A97E-EB765C53609E}"/>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1">
            <a:extLst>
              <a:ext uri="{FF2B5EF4-FFF2-40B4-BE49-F238E27FC236}">
                <a16:creationId xmlns:a16="http://schemas.microsoft.com/office/drawing/2014/main" id="{0E028868-C110-481E-B7CE-10E83609FCB3}"/>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1368426" y="2743200"/>
            <a:ext cx="6480174" cy="1673225"/>
          </a:xfrm>
        </p:spPr>
        <p:txBody>
          <a:bodyPr/>
          <a:lstStyle>
            <a:lvl1pPr marL="0" indent="0" algn="ctr">
              <a:buNone/>
              <a:defRPr sz="1600" b="1" cap="all" spc="25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
        <p:nvSpPr>
          <p:cNvPr id="2" name="Title 1"/>
          <p:cNvSpPr>
            <a:spLocks noGrp="1"/>
          </p:cNvSpPr>
          <p:nvPr>
            <p:ph type="title"/>
          </p:nvPr>
        </p:nvSpPr>
        <p:spPr>
          <a:xfrm>
            <a:off x="722313" y="533400"/>
            <a:ext cx="7772400" cy="1524000"/>
          </a:xfrm>
        </p:spPr>
        <p:txBody>
          <a:bodyPr/>
          <a:lstStyle>
            <a:lvl1pPr algn="ctr">
              <a:buNone/>
              <a:defRPr sz="4200" b="0" cap="none" baseline="0">
                <a:solidFill>
                  <a:srgbClr val="FFFFFF"/>
                </a:solidFill>
              </a:defRPr>
            </a:lvl1pPr>
          </a:lstStyle>
          <a:p>
            <a:r>
              <a:rPr lang="en-US"/>
              <a:t>Click to edit Master title style</a:t>
            </a:r>
          </a:p>
        </p:txBody>
      </p:sp>
      <p:sp>
        <p:nvSpPr>
          <p:cNvPr id="15" name="Footer Placeholder 4">
            <a:extLst>
              <a:ext uri="{FF2B5EF4-FFF2-40B4-BE49-F238E27FC236}">
                <a16:creationId xmlns:a16="http://schemas.microsoft.com/office/drawing/2014/main" id="{C67A2508-F31E-4BED-8AD2-37E80C0569BD}"/>
              </a:ext>
            </a:extLst>
          </p:cNvPr>
          <p:cNvSpPr>
            <a:spLocks noGrp="1"/>
          </p:cNvSpPr>
          <p:nvPr>
            <p:ph type="ftr" sz="quarter" idx="10"/>
          </p:nvPr>
        </p:nvSpPr>
        <p:spPr/>
        <p:txBody>
          <a:bodyPr/>
          <a:lstStyle>
            <a:lvl1pPr>
              <a:defRPr/>
            </a:lvl1pPr>
          </a:lstStyle>
          <a:p>
            <a:pPr>
              <a:defRPr/>
            </a:pPr>
            <a:endParaRPr lang="el-GR"/>
          </a:p>
        </p:txBody>
      </p:sp>
      <p:sp>
        <p:nvSpPr>
          <p:cNvPr id="16" name="Date Placeholder 3">
            <a:extLst>
              <a:ext uri="{FF2B5EF4-FFF2-40B4-BE49-F238E27FC236}">
                <a16:creationId xmlns:a16="http://schemas.microsoft.com/office/drawing/2014/main" id="{0DEA08A5-0A12-46D7-A0EF-6443E71EE1FD}"/>
              </a:ext>
            </a:extLst>
          </p:cNvPr>
          <p:cNvSpPr>
            <a:spLocks noGrp="1"/>
          </p:cNvSpPr>
          <p:nvPr>
            <p:ph type="dt" sz="half" idx="11"/>
          </p:nvPr>
        </p:nvSpPr>
        <p:spPr/>
        <p:txBody>
          <a:bodyPr/>
          <a:lstStyle>
            <a:lvl1pPr>
              <a:defRPr/>
            </a:lvl1pPr>
          </a:lstStyle>
          <a:p>
            <a:pPr>
              <a:defRPr/>
            </a:pPr>
            <a:fld id="{B8D0C748-24C6-4BEB-BECA-A15AA9E1978F}" type="datetimeFigureOut">
              <a:rPr lang="el-GR"/>
              <a:pPr>
                <a:defRPr/>
              </a:pPr>
              <a:t>15/4/2024</a:t>
            </a:fld>
            <a:endParaRPr lang="el-GR"/>
          </a:p>
        </p:txBody>
      </p:sp>
      <p:sp>
        <p:nvSpPr>
          <p:cNvPr id="17" name="Slide Number Placeholder 5">
            <a:extLst>
              <a:ext uri="{FF2B5EF4-FFF2-40B4-BE49-F238E27FC236}">
                <a16:creationId xmlns:a16="http://schemas.microsoft.com/office/drawing/2014/main" id="{2F0D53A7-4EC4-438D-87BD-4677C1C48581}"/>
              </a:ext>
            </a:extLst>
          </p:cNvPr>
          <p:cNvSpPr>
            <a:spLocks noGrp="1"/>
          </p:cNvSpPr>
          <p:nvPr>
            <p:ph type="sldNum" sz="quarter" idx="12"/>
          </p:nvPr>
        </p:nvSpPr>
        <p:spPr>
          <a:xfrm>
            <a:off x="4343400" y="2198688"/>
            <a:ext cx="457200" cy="441325"/>
          </a:xfrm>
        </p:spPr>
        <p:txBody>
          <a:bodyPr/>
          <a:lstStyle>
            <a:lvl1pPr>
              <a:defRPr/>
            </a:lvl1pPr>
          </a:lstStyle>
          <a:p>
            <a:pPr>
              <a:defRPr/>
            </a:pPr>
            <a:fld id="{4239C975-C8BC-4170-BFB8-4627B6D57B4D}" type="slidenum">
              <a:rPr lang="el-GR" altLang="el-GR"/>
              <a:pPr>
                <a:defRPr/>
              </a:pPr>
              <a:t>‹#›</a:t>
            </a:fld>
            <a:endParaRPr lang="el-GR" altLang="el-GR"/>
          </a:p>
        </p:txBody>
      </p:sp>
    </p:spTree>
    <p:extLst>
      <p:ext uri="{BB962C8B-B14F-4D97-AF65-F5344CB8AC3E}">
        <p14:creationId xmlns:p14="http://schemas.microsoft.com/office/powerpoint/2010/main" val="2910545918"/>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Pr>
        <a:solidFill>
          <a:schemeClr val="bg2"/>
        </a:solidFill>
        <a:effectLst/>
      </p:bgPr>
    </p:bg>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56D4A9ED-096D-4207-B132-0A8F2D0260A9}"/>
              </a:ext>
            </a:extLst>
          </p:cNvPr>
          <p:cNvSpPr>
            <a:spLocks noChangeShapeType="1"/>
          </p:cNvSpPr>
          <p:nvPr/>
        </p:nvSpPr>
        <p:spPr bwMode="auto">
          <a:xfrm flipV="1">
            <a:off x="4562475" y="1576388"/>
            <a:ext cx="9525" cy="4818062"/>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2" name="Title 1"/>
          <p:cNvSpPr>
            <a:spLocks noGrp="1"/>
          </p:cNvSpPr>
          <p:nvPr>
            <p:ph type="title"/>
          </p:nvPr>
        </p:nvSpPr>
        <p:spPr>
          <a:xfrm>
            <a:off x="301752" y="228600"/>
            <a:ext cx="8534400" cy="758952"/>
          </a:xfrm>
        </p:spPr>
        <p:txBody>
          <a:bodyPr/>
          <a:lstStyle/>
          <a:p>
            <a:r>
              <a:rPr lang="en-US"/>
              <a:t>Click to edit Master title style</a:t>
            </a:r>
          </a:p>
        </p:txBody>
      </p:sp>
      <p:sp>
        <p:nvSpPr>
          <p:cNvPr id="10" name="Content Placeholder 9"/>
          <p:cNvSpPr>
            <a:spLocks noGrp="1"/>
          </p:cNvSpPr>
          <p:nvPr>
            <p:ph sz="half" idx="1"/>
          </p:nvPr>
        </p:nvSpPr>
        <p:spPr>
          <a:xfrm>
            <a:off x="301752"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11"/>
          <p:cNvSpPr>
            <a:spLocks noGrp="1"/>
          </p:cNvSpPr>
          <p:nvPr>
            <p:ph sz="half" idx="2"/>
          </p:nvPr>
        </p:nvSpPr>
        <p:spPr>
          <a:xfrm>
            <a:off x="4800600"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4">
            <a:extLst>
              <a:ext uri="{FF2B5EF4-FFF2-40B4-BE49-F238E27FC236}">
                <a16:creationId xmlns:a16="http://schemas.microsoft.com/office/drawing/2014/main" id="{B1C967CC-9B53-4D96-AD80-BD02E1423CEB}"/>
              </a:ext>
            </a:extLst>
          </p:cNvPr>
          <p:cNvSpPr>
            <a:spLocks noGrp="1"/>
          </p:cNvSpPr>
          <p:nvPr>
            <p:ph type="dt" sz="half" idx="10"/>
          </p:nvPr>
        </p:nvSpPr>
        <p:spPr>
          <a:xfrm>
            <a:off x="5791200" y="6410325"/>
            <a:ext cx="3044825" cy="365125"/>
          </a:xfrm>
        </p:spPr>
        <p:txBody>
          <a:bodyPr/>
          <a:lstStyle>
            <a:lvl1pPr>
              <a:defRPr/>
            </a:lvl1pPr>
          </a:lstStyle>
          <a:p>
            <a:pPr>
              <a:defRPr/>
            </a:pPr>
            <a:fld id="{3D668A4A-B2AB-4712-AC4E-22AF5DF7F78C}" type="datetimeFigureOut">
              <a:rPr lang="el-GR"/>
              <a:pPr>
                <a:defRPr/>
              </a:pPr>
              <a:t>15/4/2024</a:t>
            </a:fld>
            <a:endParaRPr lang="el-GR"/>
          </a:p>
        </p:txBody>
      </p:sp>
      <p:sp>
        <p:nvSpPr>
          <p:cNvPr id="7" name="Footer Placeholder 5">
            <a:extLst>
              <a:ext uri="{FF2B5EF4-FFF2-40B4-BE49-F238E27FC236}">
                <a16:creationId xmlns:a16="http://schemas.microsoft.com/office/drawing/2014/main" id="{3B4B52C6-40A8-428B-81EE-25CCA5CDA58A}"/>
              </a:ext>
            </a:extLst>
          </p:cNvPr>
          <p:cNvSpPr>
            <a:spLocks noGrp="1"/>
          </p:cNvSpPr>
          <p:nvPr>
            <p:ph type="ftr" sz="quarter" idx="11"/>
          </p:nvPr>
        </p:nvSpPr>
        <p:spPr/>
        <p:txBody>
          <a:bodyPr/>
          <a:lstStyle>
            <a:lvl1pPr>
              <a:defRPr/>
            </a:lvl1pPr>
          </a:lstStyle>
          <a:p>
            <a:pPr>
              <a:defRPr/>
            </a:pPr>
            <a:endParaRPr lang="el-GR"/>
          </a:p>
        </p:txBody>
      </p:sp>
      <p:sp>
        <p:nvSpPr>
          <p:cNvPr id="8" name="Slide Number Placeholder 6">
            <a:extLst>
              <a:ext uri="{FF2B5EF4-FFF2-40B4-BE49-F238E27FC236}">
                <a16:creationId xmlns:a16="http://schemas.microsoft.com/office/drawing/2014/main" id="{1E7D9912-EEF4-49E0-9B3A-8D3E186EB068}"/>
              </a:ext>
            </a:extLst>
          </p:cNvPr>
          <p:cNvSpPr>
            <a:spLocks noGrp="1"/>
          </p:cNvSpPr>
          <p:nvPr>
            <p:ph type="sldNum" sz="quarter" idx="12"/>
          </p:nvPr>
        </p:nvSpPr>
        <p:spPr/>
        <p:txBody>
          <a:bodyPr/>
          <a:lstStyle>
            <a:lvl1pPr>
              <a:defRPr/>
            </a:lvl1pPr>
          </a:lstStyle>
          <a:p>
            <a:pPr>
              <a:defRPr/>
            </a:pPr>
            <a:fld id="{22F0B01E-8506-45BD-B5C3-E73FC751D240}" type="slidenum">
              <a:rPr lang="el-GR" altLang="el-GR"/>
              <a:pPr>
                <a:defRPr/>
              </a:pPr>
              <a:t>‹#›</a:t>
            </a:fld>
            <a:endParaRPr lang="el-GR" altLang="el-GR"/>
          </a:p>
        </p:txBody>
      </p:sp>
    </p:spTree>
    <p:extLst>
      <p:ext uri="{BB962C8B-B14F-4D97-AF65-F5344CB8AC3E}">
        <p14:creationId xmlns:p14="http://schemas.microsoft.com/office/powerpoint/2010/main" val="2122699557"/>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Pr>
        <a:solidFill>
          <a:schemeClr val="bg2"/>
        </a:solidFill>
        <a:effectLst/>
      </p:bgPr>
    </p:bg>
    <p:spTree>
      <p:nvGrpSpPr>
        <p:cNvPr id="1" name=""/>
        <p:cNvGrpSpPr/>
        <p:nvPr/>
      </p:nvGrpSpPr>
      <p:grpSpPr>
        <a:xfrm>
          <a:off x="0" y="0"/>
          <a:ext cx="0" cy="0"/>
          <a:chOff x="0" y="0"/>
          <a:chExt cx="0" cy="0"/>
        </a:xfrm>
      </p:grpSpPr>
      <p:sp>
        <p:nvSpPr>
          <p:cNvPr id="7" name="Straight Connector 19">
            <a:extLst>
              <a:ext uri="{FF2B5EF4-FFF2-40B4-BE49-F238E27FC236}">
                <a16:creationId xmlns:a16="http://schemas.microsoft.com/office/drawing/2014/main" id="{048BB3A5-183E-4D48-AAD8-04A221C965D2}"/>
              </a:ext>
            </a:extLst>
          </p:cNvPr>
          <p:cNvSpPr>
            <a:spLocks noChangeShapeType="1"/>
          </p:cNvSpPr>
          <p:nvPr/>
        </p:nvSpPr>
        <p:spPr bwMode="auto">
          <a:xfrm flipV="1">
            <a:off x="4572000" y="2200275"/>
            <a:ext cx="0" cy="4187825"/>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8" name="Rectangle 20">
            <a:extLst>
              <a:ext uri="{FF2B5EF4-FFF2-40B4-BE49-F238E27FC236}">
                <a16:creationId xmlns:a16="http://schemas.microsoft.com/office/drawing/2014/main" id="{1D2C0392-0386-4901-A8DF-FEE552340361}"/>
              </a:ext>
            </a:extLst>
          </p:cNvPr>
          <p:cNvSpPr>
            <a:spLocks noChangeArrowheads="1"/>
          </p:cNvSpPr>
          <p:nvPr/>
        </p:nvSpPr>
        <p:spPr bwMode="white">
          <a:xfrm>
            <a:off x="0" y="0"/>
            <a:ext cx="9144000" cy="14478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3">
            <a:extLst>
              <a:ext uri="{FF2B5EF4-FFF2-40B4-BE49-F238E27FC236}">
                <a16:creationId xmlns:a16="http://schemas.microsoft.com/office/drawing/2014/main" id="{00388BD8-1A7E-4AB4-A3DD-6A1107F48C83}"/>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4">
            <a:extLst>
              <a:ext uri="{FF2B5EF4-FFF2-40B4-BE49-F238E27FC236}">
                <a16:creationId xmlns:a16="http://schemas.microsoft.com/office/drawing/2014/main" id="{B1085495-9855-41D5-9B13-6677B4E83332}"/>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1" name="Rectangle 25">
            <a:extLst>
              <a:ext uri="{FF2B5EF4-FFF2-40B4-BE49-F238E27FC236}">
                <a16:creationId xmlns:a16="http://schemas.microsoft.com/office/drawing/2014/main" id="{5B197504-C602-4448-9BD1-CEFFE174FD48}"/>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2" name="Rectangle 26">
            <a:extLst>
              <a:ext uri="{FF2B5EF4-FFF2-40B4-BE49-F238E27FC236}">
                <a16:creationId xmlns:a16="http://schemas.microsoft.com/office/drawing/2014/main" id="{B93D9B73-F04A-4CAA-B6CC-957EEA8B61CB}"/>
              </a:ext>
            </a:extLst>
          </p:cNvPr>
          <p:cNvSpPr/>
          <p:nvPr/>
        </p:nvSpPr>
        <p:spPr>
          <a:xfrm>
            <a:off x="152400" y="1371600"/>
            <a:ext cx="8832850" cy="914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3" name="Rectangle 27">
            <a:extLst>
              <a:ext uri="{FF2B5EF4-FFF2-40B4-BE49-F238E27FC236}">
                <a16:creationId xmlns:a16="http://schemas.microsoft.com/office/drawing/2014/main" id="{8F974E42-98C0-43E8-94FC-DA51ED4D452C}"/>
              </a:ext>
            </a:extLst>
          </p:cNvPr>
          <p:cNvSpPr>
            <a:spLocks noChangeArrowheads="1"/>
          </p:cNvSpPr>
          <p:nvPr/>
        </p:nvSpPr>
        <p:spPr bwMode="auto">
          <a:xfrm>
            <a:off x="146050" y="6391275"/>
            <a:ext cx="8832850" cy="31115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Straight Connector 28">
            <a:extLst>
              <a:ext uri="{FF2B5EF4-FFF2-40B4-BE49-F238E27FC236}">
                <a16:creationId xmlns:a16="http://schemas.microsoft.com/office/drawing/2014/main" id="{02777F1E-1336-4BD1-8897-CFCD74CBE6C1}"/>
              </a:ext>
            </a:extLst>
          </p:cNvPr>
          <p:cNvSpPr>
            <a:spLocks noChangeShapeType="1"/>
          </p:cNvSpPr>
          <p:nvPr/>
        </p:nvSpPr>
        <p:spPr bwMode="auto">
          <a:xfrm>
            <a:off x="152400" y="1279525"/>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5" name="Rectangle 29">
            <a:extLst>
              <a:ext uri="{FF2B5EF4-FFF2-40B4-BE49-F238E27FC236}">
                <a16:creationId xmlns:a16="http://schemas.microsoft.com/office/drawing/2014/main" id="{CABEF5DC-AEDB-4EC3-91E3-9519B608C513}"/>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6" name="Oval 30">
            <a:extLst>
              <a:ext uri="{FF2B5EF4-FFF2-40B4-BE49-F238E27FC236}">
                <a16:creationId xmlns:a16="http://schemas.microsoft.com/office/drawing/2014/main" id="{F1E58894-893C-4C0F-AC87-F2F792474C05}"/>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7" name="Oval 31">
            <a:extLst>
              <a:ext uri="{FF2B5EF4-FFF2-40B4-BE49-F238E27FC236}">
                <a16:creationId xmlns:a16="http://schemas.microsoft.com/office/drawing/2014/main" id="{0552F6B6-D725-4E66-976D-CB5CCD7F8DAC}"/>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301752" y="1524000"/>
            <a:ext cx="4040188" cy="732974"/>
          </a:xfrm>
          <a:noFill/>
          <a:ln w="15875" cap="rnd" cmpd="sng" algn="ctr">
            <a:noFill/>
            <a:prstDash val="solid"/>
          </a:ln>
        </p:spPr>
        <p:style>
          <a:lnRef idx="3">
            <a:schemeClr val="lt1"/>
          </a:lnRef>
          <a:fillRef idx="1">
            <a:schemeClr val="accent1"/>
          </a:fillRef>
          <a:effectRef idx="1">
            <a:schemeClr val="accent1"/>
          </a:effectRef>
          <a:fontRef idx="minor">
            <a:schemeClr val="lt1"/>
          </a:fontRef>
        </p:style>
        <p:txBody>
          <a:bodyPr anchor="ctr">
            <a:noAutofit/>
          </a:bodyPr>
          <a:lstStyle>
            <a:lvl1pPr marL="0" indent="0">
              <a:buNone/>
              <a:defRPr lang="en-US" sz="2200" b="1" dirty="0" smtClean="0">
                <a:solidFill>
                  <a:srgbClr val="FFFFFF"/>
                </a:solidFill>
              </a:defRPr>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4" name="Text Placeholder 3"/>
          <p:cNvSpPr>
            <a:spLocks noGrp="1"/>
          </p:cNvSpPr>
          <p:nvPr>
            <p:ph type="body" sz="half" idx="3"/>
          </p:nvPr>
        </p:nvSpPr>
        <p:spPr>
          <a:xfrm>
            <a:off x="4791330" y="1524000"/>
            <a:ext cx="4041775" cy="731520"/>
          </a:xfrm>
          <a:noFill/>
          <a:ln w="15875" cap="rnd" cmpd="sng" algn="ctr">
            <a:noFill/>
            <a:prstDash val="solid"/>
          </a:ln>
        </p:spPr>
        <p:style>
          <a:lnRef idx="3">
            <a:schemeClr val="lt1"/>
          </a:lnRef>
          <a:fillRef idx="1">
            <a:schemeClr val="accent2"/>
          </a:fillRef>
          <a:effectRef idx="1">
            <a:schemeClr val="accent2"/>
          </a:effectRef>
          <a:fontRef idx="minor">
            <a:schemeClr val="lt1"/>
          </a:fontRef>
        </p:style>
        <p:txBody>
          <a:bodyPr anchor="ctr">
            <a:noAutofit/>
          </a:bodyPr>
          <a:lstStyle>
            <a:lvl1pPr marL="0" indent="0">
              <a:buNone/>
              <a:defRPr sz="2200" b="1"/>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24" name="Content Placeholder 23"/>
          <p:cNvSpPr>
            <a:spLocks noGrp="1"/>
          </p:cNvSpPr>
          <p:nvPr>
            <p:ph sz="quarter" idx="2"/>
          </p:nvPr>
        </p:nvSpPr>
        <p:spPr>
          <a:xfrm>
            <a:off x="301752" y="2471383"/>
            <a:ext cx="4041648" cy="38184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 name="Content Placeholder 25"/>
          <p:cNvSpPr>
            <a:spLocks noGrp="1"/>
          </p:cNvSpPr>
          <p:nvPr>
            <p:ph sz="quarter" idx="4"/>
          </p:nvPr>
        </p:nvSpPr>
        <p:spPr>
          <a:xfrm>
            <a:off x="4800600" y="2471383"/>
            <a:ext cx="4038600" cy="382219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3" name="Title 22"/>
          <p:cNvSpPr>
            <a:spLocks noGrp="1"/>
          </p:cNvSpPr>
          <p:nvPr>
            <p:ph type="title"/>
          </p:nvPr>
        </p:nvSpPr>
        <p:spPr/>
        <p:txBody>
          <a:bodyPr rtlCol="0"/>
          <a:lstStyle/>
          <a:p>
            <a:r>
              <a:rPr lang="en-US"/>
              <a:t>Click to edit Master title style</a:t>
            </a:r>
          </a:p>
        </p:txBody>
      </p:sp>
      <p:sp>
        <p:nvSpPr>
          <p:cNvPr id="18" name="Date Placeholder 6">
            <a:extLst>
              <a:ext uri="{FF2B5EF4-FFF2-40B4-BE49-F238E27FC236}">
                <a16:creationId xmlns:a16="http://schemas.microsoft.com/office/drawing/2014/main" id="{6D2CB4C7-20A2-4B83-934B-85F5F5228507}"/>
              </a:ext>
            </a:extLst>
          </p:cNvPr>
          <p:cNvSpPr>
            <a:spLocks noGrp="1"/>
          </p:cNvSpPr>
          <p:nvPr>
            <p:ph type="dt" sz="half" idx="10"/>
          </p:nvPr>
        </p:nvSpPr>
        <p:spPr/>
        <p:txBody>
          <a:bodyPr/>
          <a:lstStyle>
            <a:lvl1pPr>
              <a:defRPr/>
            </a:lvl1pPr>
          </a:lstStyle>
          <a:p>
            <a:pPr>
              <a:defRPr/>
            </a:pPr>
            <a:fld id="{61A71E02-0AF1-4726-8322-7F7B9A93F723}" type="datetimeFigureOut">
              <a:rPr lang="el-GR"/>
              <a:pPr>
                <a:defRPr/>
              </a:pPr>
              <a:t>15/4/2024</a:t>
            </a:fld>
            <a:endParaRPr lang="el-GR"/>
          </a:p>
        </p:txBody>
      </p:sp>
      <p:sp>
        <p:nvSpPr>
          <p:cNvPr id="19" name="Footer Placeholder 7">
            <a:extLst>
              <a:ext uri="{FF2B5EF4-FFF2-40B4-BE49-F238E27FC236}">
                <a16:creationId xmlns:a16="http://schemas.microsoft.com/office/drawing/2014/main" id="{EA712939-719C-41B1-97A8-C94ABEFB56D9}"/>
              </a:ext>
            </a:extLst>
          </p:cNvPr>
          <p:cNvSpPr>
            <a:spLocks noGrp="1"/>
          </p:cNvSpPr>
          <p:nvPr>
            <p:ph type="ftr" sz="quarter" idx="11"/>
          </p:nvPr>
        </p:nvSpPr>
        <p:spPr>
          <a:xfrm>
            <a:off x="304800" y="6410325"/>
            <a:ext cx="3581400" cy="365125"/>
          </a:xfrm>
        </p:spPr>
        <p:txBody>
          <a:bodyPr/>
          <a:lstStyle>
            <a:lvl1pPr>
              <a:defRPr/>
            </a:lvl1pPr>
          </a:lstStyle>
          <a:p>
            <a:pPr>
              <a:defRPr/>
            </a:pPr>
            <a:endParaRPr lang="el-GR"/>
          </a:p>
        </p:txBody>
      </p:sp>
      <p:sp>
        <p:nvSpPr>
          <p:cNvPr id="20" name="Slide Number Placeholder 8">
            <a:extLst>
              <a:ext uri="{FF2B5EF4-FFF2-40B4-BE49-F238E27FC236}">
                <a16:creationId xmlns:a16="http://schemas.microsoft.com/office/drawing/2014/main" id="{CB46CADC-2092-4345-93BA-F9A56609D5F5}"/>
              </a:ext>
            </a:extLst>
          </p:cNvPr>
          <p:cNvSpPr>
            <a:spLocks noGrp="1"/>
          </p:cNvSpPr>
          <p:nvPr>
            <p:ph type="sldNum" sz="quarter" idx="12"/>
          </p:nvPr>
        </p:nvSpPr>
        <p:spPr>
          <a:xfrm>
            <a:off x="4343400" y="1042988"/>
            <a:ext cx="457200" cy="441325"/>
          </a:xfrm>
        </p:spPr>
        <p:txBody>
          <a:bodyPr/>
          <a:lstStyle>
            <a:lvl1pPr>
              <a:defRPr/>
            </a:lvl1pPr>
          </a:lstStyle>
          <a:p>
            <a:pPr>
              <a:defRPr/>
            </a:pPr>
            <a:fld id="{96A7EF17-5CBD-4726-A2D6-9E1FBDFE1D5A}" type="slidenum">
              <a:rPr lang="el-GR" altLang="el-GR"/>
              <a:pPr>
                <a:defRPr/>
              </a:pPr>
              <a:t>‹#›</a:t>
            </a:fld>
            <a:endParaRPr lang="el-GR" altLang="el-GR"/>
          </a:p>
        </p:txBody>
      </p:sp>
    </p:spTree>
    <p:extLst>
      <p:ext uri="{BB962C8B-B14F-4D97-AF65-F5344CB8AC3E}">
        <p14:creationId xmlns:p14="http://schemas.microsoft.com/office/powerpoint/2010/main" val="231950475"/>
      </p:ext>
    </p:extLst>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5C68437D-6954-42E6-A4AC-C01EA0DA0622}"/>
              </a:ext>
            </a:extLst>
          </p:cNvPr>
          <p:cNvSpPr>
            <a:spLocks noGrp="1"/>
          </p:cNvSpPr>
          <p:nvPr>
            <p:ph type="dt" sz="half" idx="10"/>
          </p:nvPr>
        </p:nvSpPr>
        <p:spPr/>
        <p:txBody>
          <a:bodyPr/>
          <a:lstStyle>
            <a:lvl1pPr>
              <a:defRPr/>
            </a:lvl1pPr>
          </a:lstStyle>
          <a:p>
            <a:pPr>
              <a:defRPr/>
            </a:pPr>
            <a:fld id="{1F937213-8D2E-4003-A6B8-9F7A96E24F7F}" type="datetimeFigureOut">
              <a:rPr lang="el-GR"/>
              <a:pPr>
                <a:defRPr/>
              </a:pPr>
              <a:t>15/4/2024</a:t>
            </a:fld>
            <a:endParaRPr lang="el-GR"/>
          </a:p>
        </p:txBody>
      </p:sp>
      <p:sp>
        <p:nvSpPr>
          <p:cNvPr id="4" name="Footer Placeholder 3">
            <a:extLst>
              <a:ext uri="{FF2B5EF4-FFF2-40B4-BE49-F238E27FC236}">
                <a16:creationId xmlns:a16="http://schemas.microsoft.com/office/drawing/2014/main" id="{8D4BB6E8-21A3-4754-9D93-B5A5B4C514E6}"/>
              </a:ext>
            </a:extLst>
          </p:cNvPr>
          <p:cNvSpPr>
            <a:spLocks noGrp="1"/>
          </p:cNvSpPr>
          <p:nvPr>
            <p:ph type="ftr" sz="quarter" idx="11"/>
          </p:nvPr>
        </p:nvSpPr>
        <p:spPr/>
        <p:txBody>
          <a:bodyPr/>
          <a:lstStyle>
            <a:lvl1pPr>
              <a:defRPr/>
            </a:lvl1pPr>
          </a:lstStyle>
          <a:p>
            <a:pPr>
              <a:defRPr/>
            </a:pPr>
            <a:endParaRPr lang="el-GR"/>
          </a:p>
        </p:txBody>
      </p:sp>
      <p:sp>
        <p:nvSpPr>
          <p:cNvPr id="5" name="Slide Number Placeholder 4">
            <a:extLst>
              <a:ext uri="{FF2B5EF4-FFF2-40B4-BE49-F238E27FC236}">
                <a16:creationId xmlns:a16="http://schemas.microsoft.com/office/drawing/2014/main" id="{0401A824-A2B9-49B3-979C-CA4C8D560221}"/>
              </a:ext>
            </a:extLst>
          </p:cNvPr>
          <p:cNvSpPr>
            <a:spLocks noGrp="1"/>
          </p:cNvSpPr>
          <p:nvPr>
            <p:ph type="sldNum" sz="quarter" idx="12"/>
          </p:nvPr>
        </p:nvSpPr>
        <p:spPr>
          <a:xfrm>
            <a:off x="4343400" y="1036638"/>
            <a:ext cx="457200" cy="441325"/>
          </a:xfrm>
        </p:spPr>
        <p:txBody>
          <a:bodyPr/>
          <a:lstStyle>
            <a:lvl1pPr>
              <a:defRPr/>
            </a:lvl1pPr>
          </a:lstStyle>
          <a:p>
            <a:pPr>
              <a:defRPr/>
            </a:pPr>
            <a:fld id="{BEF15BEA-47B6-4CCC-B1FA-E7D631EB819B}" type="slidenum">
              <a:rPr lang="el-GR" altLang="el-GR"/>
              <a:pPr>
                <a:defRPr/>
              </a:pPr>
              <a:t>‹#›</a:t>
            </a:fld>
            <a:endParaRPr lang="el-GR" altLang="el-GR"/>
          </a:p>
        </p:txBody>
      </p:sp>
    </p:spTree>
    <p:extLst>
      <p:ext uri="{BB962C8B-B14F-4D97-AF65-F5344CB8AC3E}">
        <p14:creationId xmlns:p14="http://schemas.microsoft.com/office/powerpoint/2010/main" val="281252725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84E4E3BA-C5E2-4B1E-BBD2-F792D736ACC2}"/>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3" name="Rectangle 20">
            <a:extLst>
              <a:ext uri="{FF2B5EF4-FFF2-40B4-BE49-F238E27FC236}">
                <a16:creationId xmlns:a16="http://schemas.microsoft.com/office/drawing/2014/main" id="{09350709-8D6D-4CC2-A6A0-1F310442626E}"/>
              </a:ext>
            </a:extLst>
          </p:cNvPr>
          <p:cNvSpPr>
            <a:spLocks noChangeArrowheads="1"/>
          </p:cNvSpPr>
          <p:nvPr/>
        </p:nvSpPr>
        <p:spPr bwMode="white">
          <a:xfrm>
            <a:off x="0" y="0"/>
            <a:ext cx="9144000" cy="15557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4" name="Rectangle 23">
            <a:extLst>
              <a:ext uri="{FF2B5EF4-FFF2-40B4-BE49-F238E27FC236}">
                <a16:creationId xmlns:a16="http://schemas.microsoft.com/office/drawing/2014/main" id="{5C6B400B-44E9-4B0C-A11B-672C3E6BD684}"/>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4">
            <a:extLst>
              <a:ext uri="{FF2B5EF4-FFF2-40B4-BE49-F238E27FC236}">
                <a16:creationId xmlns:a16="http://schemas.microsoft.com/office/drawing/2014/main" id="{20CDD15D-7634-4608-A657-D062F6A4C767}"/>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5">
            <a:extLst>
              <a:ext uri="{FF2B5EF4-FFF2-40B4-BE49-F238E27FC236}">
                <a16:creationId xmlns:a16="http://schemas.microsoft.com/office/drawing/2014/main" id="{2E839DCE-98EC-4425-8CDA-D3FB5D3E8837}"/>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7" name="Rectangle 26">
            <a:extLst>
              <a:ext uri="{FF2B5EF4-FFF2-40B4-BE49-F238E27FC236}">
                <a16:creationId xmlns:a16="http://schemas.microsoft.com/office/drawing/2014/main" id="{7FA3D56C-2E89-4F68-B663-FC945ED8EFDF}"/>
              </a:ext>
            </a:extLst>
          </p:cNvPr>
          <p:cNvSpPr>
            <a:spLocks noChangeArrowheads="1"/>
          </p:cNvSpPr>
          <p:nvPr/>
        </p:nvSpPr>
        <p:spPr bwMode="auto">
          <a:xfrm>
            <a:off x="152400" y="15875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8" name="Date Placeholder 1">
            <a:extLst>
              <a:ext uri="{FF2B5EF4-FFF2-40B4-BE49-F238E27FC236}">
                <a16:creationId xmlns:a16="http://schemas.microsoft.com/office/drawing/2014/main" id="{4B16A210-48D8-435D-B1E6-56F346AEB1FF}"/>
              </a:ext>
            </a:extLst>
          </p:cNvPr>
          <p:cNvSpPr>
            <a:spLocks noGrp="1"/>
          </p:cNvSpPr>
          <p:nvPr>
            <p:ph type="dt" sz="half" idx="10"/>
          </p:nvPr>
        </p:nvSpPr>
        <p:spPr/>
        <p:txBody>
          <a:bodyPr/>
          <a:lstStyle>
            <a:lvl1pPr>
              <a:defRPr/>
            </a:lvl1pPr>
          </a:lstStyle>
          <a:p>
            <a:pPr>
              <a:defRPr/>
            </a:pPr>
            <a:fld id="{B4283135-EE4D-4691-A36F-C5DDE7D1568A}" type="datetimeFigureOut">
              <a:rPr lang="el-GR"/>
              <a:pPr>
                <a:defRPr/>
              </a:pPr>
              <a:t>15/4/2024</a:t>
            </a:fld>
            <a:endParaRPr lang="el-GR"/>
          </a:p>
        </p:txBody>
      </p:sp>
      <p:sp>
        <p:nvSpPr>
          <p:cNvPr id="9" name="Footer Placeholder 2">
            <a:extLst>
              <a:ext uri="{FF2B5EF4-FFF2-40B4-BE49-F238E27FC236}">
                <a16:creationId xmlns:a16="http://schemas.microsoft.com/office/drawing/2014/main" id="{922267BE-AA8C-49A6-BA1B-DAF50CB7D7E7}"/>
              </a:ext>
            </a:extLst>
          </p:cNvPr>
          <p:cNvSpPr>
            <a:spLocks noGrp="1"/>
          </p:cNvSpPr>
          <p:nvPr>
            <p:ph type="ftr" sz="quarter" idx="11"/>
          </p:nvPr>
        </p:nvSpPr>
        <p:spPr/>
        <p:txBody>
          <a:bodyPr/>
          <a:lstStyle>
            <a:lvl1pPr>
              <a:defRPr/>
            </a:lvl1pPr>
          </a:lstStyle>
          <a:p>
            <a:pPr>
              <a:defRPr/>
            </a:pPr>
            <a:endParaRPr lang="el-GR"/>
          </a:p>
        </p:txBody>
      </p:sp>
      <p:sp>
        <p:nvSpPr>
          <p:cNvPr id="10" name="Slide Number Placeholder 3">
            <a:extLst>
              <a:ext uri="{FF2B5EF4-FFF2-40B4-BE49-F238E27FC236}">
                <a16:creationId xmlns:a16="http://schemas.microsoft.com/office/drawing/2014/main" id="{6237D62B-BBAF-418C-BC75-C9CD72A1B157}"/>
              </a:ext>
            </a:extLst>
          </p:cNvPr>
          <p:cNvSpPr>
            <a:spLocks noGrp="1"/>
          </p:cNvSpPr>
          <p:nvPr>
            <p:ph type="sldNum" sz="quarter" idx="12"/>
          </p:nvPr>
        </p:nvSpPr>
        <p:spPr>
          <a:xfrm>
            <a:off x="4267200" y="6324600"/>
            <a:ext cx="609600" cy="441325"/>
          </a:xfrm>
        </p:spPr>
        <p:txBody>
          <a:bodyPr/>
          <a:lstStyle>
            <a:lvl1pPr>
              <a:defRPr>
                <a:solidFill>
                  <a:srgbClr val="FFFFFF"/>
                </a:solidFill>
              </a:defRPr>
            </a:lvl1pPr>
          </a:lstStyle>
          <a:p>
            <a:pPr>
              <a:defRPr/>
            </a:pPr>
            <a:fld id="{7EAFAD8D-42AB-445A-8836-E565F1F6AFB6}" type="slidenum">
              <a:rPr lang="el-GR" altLang="el-GR"/>
              <a:pPr>
                <a:defRPr/>
              </a:pPr>
              <a:t>‹#›</a:t>
            </a:fld>
            <a:endParaRPr lang="el-GR" altLang="el-GR"/>
          </a:p>
        </p:txBody>
      </p:sp>
    </p:spTree>
    <p:extLst>
      <p:ext uri="{BB962C8B-B14F-4D97-AF65-F5344CB8AC3E}">
        <p14:creationId xmlns:p14="http://schemas.microsoft.com/office/powerpoint/2010/main" val="29332721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19">
            <a:extLst>
              <a:ext uri="{FF2B5EF4-FFF2-40B4-BE49-F238E27FC236}">
                <a16:creationId xmlns:a16="http://schemas.microsoft.com/office/drawing/2014/main" id="{066297E3-5BC9-4E8A-B452-E4BB1D1D8B4A}"/>
              </a:ext>
            </a:extLst>
          </p:cNvPr>
          <p:cNvSpPr>
            <a:spLocks noChangeArrowheads="1"/>
          </p:cNvSpPr>
          <p:nvPr/>
        </p:nvSpPr>
        <p:spPr bwMode="auto">
          <a:xfrm>
            <a:off x="152400" y="152400"/>
            <a:ext cx="8832850" cy="30480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8266620F-1A25-405C-90AE-E30A740DDAF1}"/>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707E238A-E71E-408F-BE75-61ABF298DD98}"/>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3FB55590-416A-4F8E-A6EA-25A9801D466C}"/>
              </a:ext>
            </a:extLst>
          </p:cNvPr>
          <p:cNvSpPr>
            <a:spLocks noChangeArrowheads="1"/>
          </p:cNvSpPr>
          <p:nvPr/>
        </p:nvSpPr>
        <p:spPr bwMode="white">
          <a:xfrm>
            <a:off x="0" y="0"/>
            <a:ext cx="9144000" cy="119063"/>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A004C4C2-85BF-4D0E-A25A-9CA4EAB7AFD9}"/>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7CA84CE4-B5F5-4F1B-9DFC-D426B7EF6952}"/>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1" name="Rectangle 27">
            <a:extLst>
              <a:ext uri="{FF2B5EF4-FFF2-40B4-BE49-F238E27FC236}">
                <a16:creationId xmlns:a16="http://schemas.microsoft.com/office/drawing/2014/main" id="{DBE6ED74-5682-4E99-8CE4-E6C0F493E1E5}"/>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8">
            <a:extLst>
              <a:ext uri="{FF2B5EF4-FFF2-40B4-BE49-F238E27FC236}">
                <a16:creationId xmlns:a16="http://schemas.microsoft.com/office/drawing/2014/main" id="{DAD0AAE6-0E57-4FE6-8E88-0FF239778FA3}"/>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29">
            <a:extLst>
              <a:ext uri="{FF2B5EF4-FFF2-40B4-BE49-F238E27FC236}">
                <a16:creationId xmlns:a16="http://schemas.microsoft.com/office/drawing/2014/main" id="{B737493F-1123-4D49-8F69-109E7B9C86CE}"/>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888D36B5-110C-4426-B3DA-42DDE9261400}"/>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C733DFBD-8826-4878-ABEA-AB33985A5A52}"/>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81000" y="914400"/>
            <a:ext cx="2362200" cy="990600"/>
          </a:xfrm>
        </p:spPr>
        <p:txBody>
          <a:bodyPr>
            <a:noAutofit/>
          </a:bodyPr>
          <a:lstStyle>
            <a:lvl1pPr algn="l">
              <a:buNone/>
              <a:defRPr sz="2200" b="1">
                <a:solidFill>
                  <a:srgbClr val="FFFFFF"/>
                </a:solidFill>
              </a:defRPr>
            </a:lvl1pPr>
          </a:lstStyle>
          <a:p>
            <a:r>
              <a:rPr lang="en-US"/>
              <a:t>Click to edit Master title style</a:t>
            </a:r>
          </a:p>
        </p:txBody>
      </p:sp>
      <p:sp>
        <p:nvSpPr>
          <p:cNvPr id="3" name="Text Placeholder 2"/>
          <p:cNvSpPr>
            <a:spLocks noGrp="1"/>
          </p:cNvSpPr>
          <p:nvPr>
            <p:ph type="body" idx="2"/>
          </p:nvPr>
        </p:nvSpPr>
        <p:spPr>
          <a:xfrm>
            <a:off x="381000" y="1981200"/>
            <a:ext cx="2362200" cy="4144963"/>
          </a:xfrm>
        </p:spPr>
        <p:txBody>
          <a:bodyPr/>
          <a:lstStyle>
            <a:lvl1pPr marL="0" indent="0">
              <a:spcAft>
                <a:spcPts val="1000"/>
              </a:spcAft>
              <a:buNone/>
              <a:defRPr sz="1600">
                <a:solidFill>
                  <a:srgbClr val="FFFFFF"/>
                </a:solidFill>
              </a:defRPr>
            </a:lvl1pPr>
            <a:lvl2pPr>
              <a:buNone/>
              <a:defRPr sz="1200"/>
            </a:lvl2pPr>
            <a:lvl3pPr>
              <a:buNone/>
              <a:defRPr sz="1000"/>
            </a:lvl3pPr>
            <a:lvl4pPr>
              <a:buNone/>
              <a:defRPr sz="900"/>
            </a:lvl4pPr>
            <a:lvl5pPr>
              <a:buNone/>
              <a:defRPr sz="900"/>
            </a:lvl5pPr>
          </a:lstStyle>
          <a:p>
            <a:pPr lvl="0"/>
            <a:r>
              <a:rPr lang="en-US"/>
              <a:t>Click to edit Master text styles</a:t>
            </a:r>
          </a:p>
        </p:txBody>
      </p:sp>
      <p:sp>
        <p:nvSpPr>
          <p:cNvPr id="20" name="Content Placeholder 19"/>
          <p:cNvSpPr>
            <a:spLocks noGrp="1"/>
          </p:cNvSpPr>
          <p:nvPr>
            <p:ph sz="quarter" idx="1"/>
          </p:nvPr>
        </p:nvSpPr>
        <p:spPr>
          <a:xfrm>
            <a:off x="3124200" y="685800"/>
            <a:ext cx="56388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Slide Number Placeholder 6">
            <a:extLst>
              <a:ext uri="{FF2B5EF4-FFF2-40B4-BE49-F238E27FC236}">
                <a16:creationId xmlns:a16="http://schemas.microsoft.com/office/drawing/2014/main" id="{9D25EB39-22A5-4072-BDFD-8B82E25257B8}"/>
              </a:ext>
            </a:extLst>
          </p:cNvPr>
          <p:cNvSpPr>
            <a:spLocks noGrp="1"/>
          </p:cNvSpPr>
          <p:nvPr>
            <p:ph type="sldNum" sz="quarter" idx="10"/>
          </p:nvPr>
        </p:nvSpPr>
        <p:spPr>
          <a:xfrm>
            <a:off x="1371600" y="312738"/>
            <a:ext cx="457200" cy="441325"/>
          </a:xfrm>
        </p:spPr>
        <p:txBody>
          <a:bodyPr/>
          <a:lstStyle>
            <a:lvl1pPr>
              <a:defRPr/>
            </a:lvl1pPr>
          </a:lstStyle>
          <a:p>
            <a:pPr>
              <a:defRPr/>
            </a:pPr>
            <a:fld id="{443B8F95-379B-4A23-8D77-E724CCBBFE87}"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CA205B07-B4E0-4A92-A364-0D059729B6A7}"/>
              </a:ext>
            </a:extLst>
          </p:cNvPr>
          <p:cNvSpPr>
            <a:spLocks noGrp="1"/>
          </p:cNvSpPr>
          <p:nvPr>
            <p:ph type="dt" sz="half" idx="11"/>
          </p:nvPr>
        </p:nvSpPr>
        <p:spPr/>
        <p:txBody>
          <a:bodyPr/>
          <a:lstStyle>
            <a:lvl1pPr>
              <a:defRPr/>
            </a:lvl1pPr>
          </a:lstStyle>
          <a:p>
            <a:pPr>
              <a:defRPr/>
            </a:pPr>
            <a:fld id="{38052EFB-5EB2-43AF-A98C-0DA7ECE0584A}" type="datetimeFigureOut">
              <a:rPr lang="el-GR"/>
              <a:pPr>
                <a:defRPr/>
              </a:pPr>
              <a:t>15/4/2024</a:t>
            </a:fld>
            <a:endParaRPr lang="el-GR"/>
          </a:p>
        </p:txBody>
      </p:sp>
      <p:sp>
        <p:nvSpPr>
          <p:cNvPr id="18" name="Footer Placeholder 5">
            <a:extLst>
              <a:ext uri="{FF2B5EF4-FFF2-40B4-BE49-F238E27FC236}">
                <a16:creationId xmlns:a16="http://schemas.microsoft.com/office/drawing/2014/main" id="{37CC5FBB-B53C-4666-9B86-F46C5128B94A}"/>
              </a:ext>
            </a:extLst>
          </p:cNvPr>
          <p:cNvSpPr>
            <a:spLocks noGrp="1"/>
          </p:cNvSpPr>
          <p:nvPr>
            <p:ph type="ftr" sz="quarter" idx="12"/>
          </p:nvPr>
        </p:nvSpPr>
        <p:spPr>
          <a:xfrm>
            <a:off x="301625" y="6410325"/>
            <a:ext cx="3382963" cy="366713"/>
          </a:xfrm>
        </p:spPr>
        <p:txBody>
          <a:bodyPr/>
          <a:lstStyle>
            <a:lvl1pPr>
              <a:defRPr/>
            </a:lvl1pPr>
          </a:lstStyle>
          <a:p>
            <a:pPr>
              <a:defRPr/>
            </a:pPr>
            <a:endParaRPr lang="el-GR"/>
          </a:p>
        </p:txBody>
      </p:sp>
    </p:spTree>
    <p:extLst>
      <p:ext uri="{BB962C8B-B14F-4D97-AF65-F5344CB8AC3E}">
        <p14:creationId xmlns:p14="http://schemas.microsoft.com/office/powerpoint/2010/main" val="558493968"/>
      </p:ext>
    </p:extLst>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C022CB10-C3EA-4FB2-A55B-FAA5D0EDA61A}"/>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77F9849E-FAA2-4DEF-A974-B75633F69C18}"/>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BF20ABB5-A0D4-4BA9-8F39-C4F87B3A49E5}"/>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5C65AD30-7151-4F14-8B91-9CF0641C9E2F}"/>
              </a:ext>
            </a:extLst>
          </p:cNvPr>
          <p:cNvSpPr>
            <a:spLocks noChangeArrowheads="1"/>
          </p:cNvSpPr>
          <p:nvPr/>
        </p:nvSpPr>
        <p:spPr bwMode="white">
          <a:xfrm>
            <a:off x="0" y="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A4169064-EBC8-46BA-ADD8-0E3FF2A31F5C}"/>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149AAAC5-E351-49B7-803F-21FF716B3534}"/>
              </a:ext>
            </a:extLst>
          </p:cNvPr>
          <p:cNvSpPr>
            <a:spLocks noChangeArrowheads="1"/>
          </p:cNvSpPr>
          <p:nvPr/>
        </p:nvSpPr>
        <p:spPr bwMode="auto">
          <a:xfrm>
            <a:off x="152400" y="152400"/>
            <a:ext cx="8832850" cy="301625"/>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7">
            <a:extLst>
              <a:ext uri="{FF2B5EF4-FFF2-40B4-BE49-F238E27FC236}">
                <a16:creationId xmlns:a16="http://schemas.microsoft.com/office/drawing/2014/main" id="{8B70930B-2690-484F-BD12-1E1B38BA8137}"/>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Rectangle 28">
            <a:extLst>
              <a:ext uri="{FF2B5EF4-FFF2-40B4-BE49-F238E27FC236}">
                <a16:creationId xmlns:a16="http://schemas.microsoft.com/office/drawing/2014/main" id="{EB782920-C82A-4678-A1CE-A1EAD5F3B8B5}"/>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9">
            <a:extLst>
              <a:ext uri="{FF2B5EF4-FFF2-40B4-BE49-F238E27FC236}">
                <a16:creationId xmlns:a16="http://schemas.microsoft.com/office/drawing/2014/main" id="{1A344858-E6A7-40E1-9F30-08F8A39ECF4F}"/>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A24F2A43-7308-4042-9603-F076844EF1FC}"/>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0861BA40-C681-447B-86B3-4E151B89EADC}"/>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000375" y="5029200"/>
            <a:ext cx="5867400" cy="1219200"/>
          </a:xfrm>
        </p:spPr>
        <p:txBody>
          <a:bodyPr anchor="t">
            <a:noAutofit/>
          </a:bodyPr>
          <a:lstStyle>
            <a:lvl1pPr algn="l">
              <a:buNone/>
              <a:defRPr sz="2400" b="1">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3000375" y="609600"/>
            <a:ext cx="5867400" cy="4267200"/>
          </a:xfrm>
        </p:spPr>
        <p:txBody>
          <a:bodyPr>
            <a:normAutofit/>
          </a:bodyPr>
          <a:lstStyle>
            <a:lvl1pPr marL="0" indent="0">
              <a:buNone/>
              <a:defRPr sz="3200"/>
            </a:lvl1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381000" y="990600"/>
            <a:ext cx="2438400" cy="5257800"/>
          </a:xfrm>
        </p:spPr>
        <p:txBody>
          <a:bodyPr/>
          <a:lstStyle>
            <a:lvl1pPr marL="0" indent="0">
              <a:spcAft>
                <a:spcPts val="1000"/>
              </a:spcAft>
              <a:buFontTx/>
              <a:buNone/>
              <a:defRPr sz="1600">
                <a:solidFill>
                  <a:srgbClr val="FFFFFF"/>
                </a:solidFill>
              </a:defRPr>
            </a:lvl1pPr>
            <a:lvl2pPr>
              <a:defRPr sz="1200"/>
            </a:lvl2pPr>
            <a:lvl3pPr>
              <a:defRPr sz="1000"/>
            </a:lvl3pPr>
            <a:lvl4pPr>
              <a:defRPr sz="900"/>
            </a:lvl4pPr>
            <a:lvl5pPr>
              <a:defRPr sz="900"/>
            </a:lvl5pPr>
          </a:lstStyle>
          <a:p>
            <a:pPr lvl="0"/>
            <a:r>
              <a:rPr lang="en-US"/>
              <a:t>Click to edit Master text styles</a:t>
            </a:r>
          </a:p>
        </p:txBody>
      </p:sp>
      <p:sp>
        <p:nvSpPr>
          <p:cNvPr id="16" name="Slide Number Placeholder 6">
            <a:extLst>
              <a:ext uri="{FF2B5EF4-FFF2-40B4-BE49-F238E27FC236}">
                <a16:creationId xmlns:a16="http://schemas.microsoft.com/office/drawing/2014/main" id="{74FE438F-289F-4190-B6D3-AECA8DA3041D}"/>
              </a:ext>
            </a:extLst>
          </p:cNvPr>
          <p:cNvSpPr>
            <a:spLocks noGrp="1"/>
          </p:cNvSpPr>
          <p:nvPr>
            <p:ph type="sldNum" sz="quarter" idx="10"/>
          </p:nvPr>
        </p:nvSpPr>
        <p:spPr>
          <a:xfrm>
            <a:off x="1371600" y="312738"/>
            <a:ext cx="457200" cy="441325"/>
          </a:xfrm>
        </p:spPr>
        <p:txBody>
          <a:bodyPr/>
          <a:lstStyle>
            <a:lvl1pPr>
              <a:defRPr/>
            </a:lvl1pPr>
          </a:lstStyle>
          <a:p>
            <a:pPr>
              <a:defRPr/>
            </a:pPr>
            <a:fld id="{63460159-39AB-48E8-9486-2F2D69180366}"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2AB747F5-5A12-46BA-9506-62E8F59FA1E3}"/>
              </a:ext>
            </a:extLst>
          </p:cNvPr>
          <p:cNvSpPr>
            <a:spLocks noGrp="1"/>
          </p:cNvSpPr>
          <p:nvPr>
            <p:ph type="dt" sz="half" idx="11"/>
          </p:nvPr>
        </p:nvSpPr>
        <p:spPr>
          <a:xfrm>
            <a:off x="5788025" y="6405563"/>
            <a:ext cx="3044825" cy="365125"/>
          </a:xfrm>
        </p:spPr>
        <p:txBody>
          <a:bodyPr/>
          <a:lstStyle>
            <a:lvl1pPr>
              <a:defRPr/>
            </a:lvl1pPr>
          </a:lstStyle>
          <a:p>
            <a:pPr>
              <a:defRPr/>
            </a:pPr>
            <a:fld id="{F7263DA6-9DFB-441B-A5AA-D32495950CF0}" type="datetimeFigureOut">
              <a:rPr lang="el-GR"/>
              <a:pPr>
                <a:defRPr/>
              </a:pPr>
              <a:t>15/4/2024</a:t>
            </a:fld>
            <a:endParaRPr lang="el-GR"/>
          </a:p>
        </p:txBody>
      </p:sp>
      <p:sp>
        <p:nvSpPr>
          <p:cNvPr id="18" name="Footer Placeholder 5">
            <a:extLst>
              <a:ext uri="{FF2B5EF4-FFF2-40B4-BE49-F238E27FC236}">
                <a16:creationId xmlns:a16="http://schemas.microsoft.com/office/drawing/2014/main" id="{B1324DA9-4E90-413A-B4D7-6CCDFCDE4FCA}"/>
              </a:ext>
            </a:extLst>
          </p:cNvPr>
          <p:cNvSpPr>
            <a:spLocks noGrp="1"/>
          </p:cNvSpPr>
          <p:nvPr>
            <p:ph type="ftr" sz="quarter" idx="12"/>
          </p:nvPr>
        </p:nvSpPr>
        <p:spPr>
          <a:xfrm>
            <a:off x="301625" y="6410325"/>
            <a:ext cx="3584575" cy="366713"/>
          </a:xfrm>
        </p:spPr>
        <p:txBody>
          <a:bodyPr/>
          <a:lstStyle>
            <a:lvl1pPr>
              <a:defRPr/>
            </a:lvl1pPr>
          </a:lstStyle>
          <a:p>
            <a:pPr>
              <a:defRPr/>
            </a:pPr>
            <a:endParaRPr lang="el-GR"/>
          </a:p>
        </p:txBody>
      </p:sp>
    </p:spTree>
    <p:extLst>
      <p:ext uri="{BB962C8B-B14F-4D97-AF65-F5344CB8AC3E}">
        <p14:creationId xmlns:p14="http://schemas.microsoft.com/office/powerpoint/2010/main" val="102497870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C0CAE40-8C9F-4D43-A26E-CCAFBE68248C}"/>
              </a:ext>
            </a:extLst>
          </p:cNvPr>
          <p:cNvSpPr>
            <a:spLocks noGrp="1"/>
          </p:cNvSpPr>
          <p:nvPr>
            <p:ph type="dt" sz="half" idx="10"/>
          </p:nvPr>
        </p:nvSpPr>
        <p:spPr/>
        <p:txBody>
          <a:bodyPr/>
          <a:lstStyle>
            <a:lvl1pPr>
              <a:defRPr/>
            </a:lvl1pPr>
          </a:lstStyle>
          <a:p>
            <a:pPr>
              <a:defRPr/>
            </a:pPr>
            <a:fld id="{F57702DE-C74B-4296-BEF4-2AAEA07A6630}" type="datetimeFigureOut">
              <a:rPr lang="el-GR"/>
              <a:pPr>
                <a:defRPr/>
              </a:pPr>
              <a:t>15/4/2024</a:t>
            </a:fld>
            <a:endParaRPr lang="el-GR"/>
          </a:p>
        </p:txBody>
      </p:sp>
      <p:sp>
        <p:nvSpPr>
          <p:cNvPr id="5" name="Footer Placeholder 4">
            <a:extLst>
              <a:ext uri="{FF2B5EF4-FFF2-40B4-BE49-F238E27FC236}">
                <a16:creationId xmlns:a16="http://schemas.microsoft.com/office/drawing/2014/main" id="{F668E728-ABFD-4964-896D-962DBFF854AA}"/>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A27725B4-2308-4144-864C-CC0B5E8962F8}"/>
              </a:ext>
            </a:extLst>
          </p:cNvPr>
          <p:cNvSpPr>
            <a:spLocks noGrp="1"/>
          </p:cNvSpPr>
          <p:nvPr>
            <p:ph type="sldNum" sz="quarter" idx="12"/>
          </p:nvPr>
        </p:nvSpPr>
        <p:spPr/>
        <p:txBody>
          <a:bodyPr/>
          <a:lstStyle>
            <a:lvl1pPr>
              <a:defRPr/>
            </a:lvl1pPr>
          </a:lstStyle>
          <a:p>
            <a:pPr>
              <a:defRPr/>
            </a:pPr>
            <a:fld id="{64EA0AD2-AAA1-4EFF-A817-FB8766D6A5A0}" type="slidenum">
              <a:rPr lang="el-GR" altLang="el-GR"/>
              <a:pPr>
                <a:defRPr/>
              </a:pPr>
              <a:t>‹#›</a:t>
            </a:fld>
            <a:endParaRPr lang="el-GR" altLang="el-GR"/>
          </a:p>
        </p:txBody>
      </p:sp>
    </p:spTree>
    <p:extLst>
      <p:ext uri="{BB962C8B-B14F-4D97-AF65-F5344CB8AC3E}">
        <p14:creationId xmlns:p14="http://schemas.microsoft.com/office/powerpoint/2010/main" val="849846672"/>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1E1AFA6C-766D-4ABB-88F8-F1E5B08C55BC}"/>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682F4EB8-B623-4E5A-AF5F-6BD589E91CC3}"/>
              </a:ext>
            </a:extLst>
          </p:cNvPr>
          <p:cNvSpPr>
            <a:spLocks noChangeArrowheads="1"/>
          </p:cNvSpPr>
          <p:nvPr/>
        </p:nvSpPr>
        <p:spPr bwMode="white">
          <a:xfrm>
            <a:off x="7010400" y="0"/>
            <a:ext cx="21336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9D0796F7-04F0-4D99-A00D-1CD2DC65CAE7}"/>
              </a:ext>
            </a:extLst>
          </p:cNvPr>
          <p:cNvSpPr>
            <a:spLocks noChangeArrowheads="1"/>
          </p:cNvSpPr>
          <p:nvPr/>
        </p:nvSpPr>
        <p:spPr bwMode="white">
          <a:xfrm>
            <a:off x="0" y="0"/>
            <a:ext cx="9144000" cy="15557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AEF6BB4C-E41E-459F-9FD4-64E754FEBCF8}"/>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E9123BCA-3919-45BB-81B5-0D0806EDB82B}"/>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9" name="Rectangle 26">
            <a:extLst>
              <a:ext uri="{FF2B5EF4-FFF2-40B4-BE49-F238E27FC236}">
                <a16:creationId xmlns:a16="http://schemas.microsoft.com/office/drawing/2014/main" id="{C69103BF-1E22-4AED-A929-69CE023FF17B}"/>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27">
            <a:extLst>
              <a:ext uri="{FF2B5EF4-FFF2-40B4-BE49-F238E27FC236}">
                <a16:creationId xmlns:a16="http://schemas.microsoft.com/office/drawing/2014/main" id="{525735F9-822A-491D-8345-C047E386B498}"/>
              </a:ext>
            </a:extLst>
          </p:cNvPr>
          <p:cNvSpPr>
            <a:spLocks noChangeShapeType="1"/>
          </p:cNvSpPr>
          <p:nvPr/>
        </p:nvSpPr>
        <p:spPr bwMode="auto">
          <a:xfrm rot="5400000">
            <a:off x="4021137" y="3278188"/>
            <a:ext cx="6245225"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Oval 28">
            <a:extLst>
              <a:ext uri="{FF2B5EF4-FFF2-40B4-BE49-F238E27FC236}">
                <a16:creationId xmlns:a16="http://schemas.microsoft.com/office/drawing/2014/main" id="{7EF9E1CE-8936-4EC2-954B-0A86EED03531}"/>
              </a:ext>
            </a:extLst>
          </p:cNvPr>
          <p:cNvSpPr/>
          <p:nvPr/>
        </p:nvSpPr>
        <p:spPr>
          <a:xfrm>
            <a:off x="6838950" y="2925763"/>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Oval 29">
            <a:extLst>
              <a:ext uri="{FF2B5EF4-FFF2-40B4-BE49-F238E27FC236}">
                <a16:creationId xmlns:a16="http://schemas.microsoft.com/office/drawing/2014/main" id="{0FCA929B-C9FA-408E-9D5C-F84573B17D24}"/>
              </a:ext>
            </a:extLst>
          </p:cNvPr>
          <p:cNvSpPr/>
          <p:nvPr/>
        </p:nvSpPr>
        <p:spPr>
          <a:xfrm>
            <a:off x="6934200" y="3021013"/>
            <a:ext cx="420688"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Vertical Text Placeholder 2"/>
          <p:cNvSpPr>
            <a:spLocks noGrp="1"/>
          </p:cNvSpPr>
          <p:nvPr>
            <p:ph type="body" orient="vert" idx="1"/>
          </p:nvPr>
        </p:nvSpPr>
        <p:spPr>
          <a:xfrm>
            <a:off x="304800" y="304800"/>
            <a:ext cx="6553200" cy="5821366"/>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Vertical Title 1"/>
          <p:cNvSpPr>
            <a:spLocks noGrp="1"/>
          </p:cNvSpPr>
          <p:nvPr>
            <p:ph type="title" orient="vert"/>
          </p:nvPr>
        </p:nvSpPr>
        <p:spPr>
          <a:xfrm>
            <a:off x="7391400" y="304801"/>
            <a:ext cx="1447800" cy="5851525"/>
          </a:xfrm>
        </p:spPr>
        <p:txBody>
          <a:bodyPr vert="eaVert"/>
          <a:lstStyle/>
          <a:p>
            <a:r>
              <a:rPr lang="en-US"/>
              <a:t>Click to edit Master title style</a:t>
            </a:r>
          </a:p>
        </p:txBody>
      </p:sp>
      <p:sp>
        <p:nvSpPr>
          <p:cNvPr id="13" name="Slide Number Placeholder 5">
            <a:extLst>
              <a:ext uri="{FF2B5EF4-FFF2-40B4-BE49-F238E27FC236}">
                <a16:creationId xmlns:a16="http://schemas.microsoft.com/office/drawing/2014/main" id="{CA40EE6F-7F72-46E9-9A1D-A8313CEDDF0D}"/>
              </a:ext>
            </a:extLst>
          </p:cNvPr>
          <p:cNvSpPr>
            <a:spLocks noGrp="1"/>
          </p:cNvSpPr>
          <p:nvPr>
            <p:ph type="sldNum" sz="quarter" idx="10"/>
          </p:nvPr>
        </p:nvSpPr>
        <p:spPr>
          <a:xfrm>
            <a:off x="6915150" y="3009900"/>
            <a:ext cx="457200" cy="441325"/>
          </a:xfrm>
        </p:spPr>
        <p:txBody>
          <a:bodyPr/>
          <a:lstStyle>
            <a:lvl1pPr>
              <a:defRPr/>
            </a:lvl1pPr>
          </a:lstStyle>
          <a:p>
            <a:pPr>
              <a:defRPr/>
            </a:pPr>
            <a:fld id="{844C728B-BFFF-4168-BC8B-362E8BDE00ED}" type="slidenum">
              <a:rPr lang="el-GR" altLang="el-GR"/>
              <a:pPr>
                <a:defRPr/>
              </a:pPr>
              <a:t>‹#›</a:t>
            </a:fld>
            <a:endParaRPr lang="el-GR" altLang="el-GR"/>
          </a:p>
        </p:txBody>
      </p:sp>
      <p:sp>
        <p:nvSpPr>
          <p:cNvPr id="14" name="Date Placeholder 3">
            <a:extLst>
              <a:ext uri="{FF2B5EF4-FFF2-40B4-BE49-F238E27FC236}">
                <a16:creationId xmlns:a16="http://schemas.microsoft.com/office/drawing/2014/main" id="{1CD91F8D-444D-4F29-9DD0-828C67629384}"/>
              </a:ext>
            </a:extLst>
          </p:cNvPr>
          <p:cNvSpPr>
            <a:spLocks noGrp="1"/>
          </p:cNvSpPr>
          <p:nvPr>
            <p:ph type="dt" sz="half" idx="11"/>
          </p:nvPr>
        </p:nvSpPr>
        <p:spPr/>
        <p:txBody>
          <a:bodyPr/>
          <a:lstStyle>
            <a:lvl1pPr>
              <a:defRPr/>
            </a:lvl1pPr>
          </a:lstStyle>
          <a:p>
            <a:pPr>
              <a:defRPr/>
            </a:pPr>
            <a:fld id="{04734112-DDA6-4470-82BF-E6BD2517DC1A}" type="datetimeFigureOut">
              <a:rPr lang="el-GR"/>
              <a:pPr>
                <a:defRPr/>
              </a:pPr>
              <a:t>15/4/2024</a:t>
            </a:fld>
            <a:endParaRPr lang="el-GR"/>
          </a:p>
        </p:txBody>
      </p:sp>
      <p:sp>
        <p:nvSpPr>
          <p:cNvPr id="15" name="Footer Placeholder 4">
            <a:extLst>
              <a:ext uri="{FF2B5EF4-FFF2-40B4-BE49-F238E27FC236}">
                <a16:creationId xmlns:a16="http://schemas.microsoft.com/office/drawing/2014/main" id="{D3713D2F-6CBA-4501-818F-1EA3450619AD}"/>
              </a:ext>
            </a:extLst>
          </p:cNvPr>
          <p:cNvSpPr>
            <a:spLocks noGrp="1"/>
          </p:cNvSpPr>
          <p:nvPr>
            <p:ph type="ftr" sz="quarter" idx="12"/>
          </p:nvPr>
        </p:nvSpPr>
        <p:spPr/>
        <p:txBody>
          <a:bodyPr/>
          <a:lstStyle>
            <a:lvl1pPr>
              <a:defRPr/>
            </a:lvl1pPr>
          </a:lstStyle>
          <a:p>
            <a:pPr>
              <a:defRPr/>
            </a:pPr>
            <a:endParaRPr lang="el-GR"/>
          </a:p>
        </p:txBody>
      </p:sp>
    </p:spTree>
    <p:extLst>
      <p:ext uri="{BB962C8B-B14F-4D97-AF65-F5344CB8AC3E}">
        <p14:creationId xmlns:p14="http://schemas.microsoft.com/office/powerpoint/2010/main" val="2283380311"/>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6">
            <a:extLst>
              <a:ext uri="{FF2B5EF4-FFF2-40B4-BE49-F238E27FC236}">
                <a16:creationId xmlns:a16="http://schemas.microsoft.com/office/drawing/2014/main" id="{BE80C618-52B0-4F08-B303-24256B339F9C}"/>
              </a:ext>
            </a:extLst>
          </p:cNvPr>
          <p:cNvSpPr>
            <a:spLocks noChangeArrowheads="1"/>
          </p:cNvSpPr>
          <p:nvPr/>
        </p:nvSpPr>
        <p:spPr bwMode="white">
          <a:xfrm>
            <a:off x="0" y="6705600"/>
            <a:ext cx="9144000" cy="1524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7" name="Rectangle 15">
            <a:extLst>
              <a:ext uri="{FF2B5EF4-FFF2-40B4-BE49-F238E27FC236}">
                <a16:creationId xmlns:a16="http://schemas.microsoft.com/office/drawing/2014/main" id="{E3CC406F-829D-4950-8752-9FB44CF169C2}"/>
              </a:ext>
            </a:extLst>
          </p:cNvPr>
          <p:cNvSpPr>
            <a:spLocks noChangeArrowheads="1"/>
          </p:cNvSpPr>
          <p:nvPr/>
        </p:nvSpPr>
        <p:spPr bwMode="white">
          <a:xfrm>
            <a:off x="0" y="0"/>
            <a:ext cx="9144000" cy="1393825"/>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8" name="Rectangle 17">
            <a:extLst>
              <a:ext uri="{FF2B5EF4-FFF2-40B4-BE49-F238E27FC236}">
                <a16:creationId xmlns:a16="http://schemas.microsoft.com/office/drawing/2014/main" id="{5089D4BE-1841-499B-9E30-0B988FFB989D}"/>
              </a:ext>
            </a:extLst>
          </p:cNvPr>
          <p:cNvSpPr>
            <a:spLocks noChangeArrowheads="1"/>
          </p:cNvSpPr>
          <p:nvPr/>
        </p:nvSpPr>
        <p:spPr bwMode="white">
          <a:xfrm>
            <a:off x="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9" name="Rectangle 18">
            <a:extLst>
              <a:ext uri="{FF2B5EF4-FFF2-40B4-BE49-F238E27FC236}">
                <a16:creationId xmlns:a16="http://schemas.microsoft.com/office/drawing/2014/main" id="{97E9F9FA-9B4C-4EAB-BE85-C10C1DE3CC06}"/>
              </a:ext>
            </a:extLst>
          </p:cNvPr>
          <p:cNvSpPr>
            <a:spLocks noChangeArrowheads="1"/>
          </p:cNvSpPr>
          <p:nvPr/>
        </p:nvSpPr>
        <p:spPr bwMode="white">
          <a:xfrm>
            <a:off x="8991600" y="0"/>
            <a:ext cx="152400" cy="6858000"/>
          </a:xfrm>
          <a:prstGeom prst="rect">
            <a:avLst/>
          </a:prstGeom>
          <a:solidFill>
            <a:srgbClr val="FFFFFF"/>
          </a:solidFill>
          <a:ln>
            <a:noFill/>
          </a:ln>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8">
            <a:extLst>
              <a:ext uri="{FF2B5EF4-FFF2-40B4-BE49-F238E27FC236}">
                <a16:creationId xmlns:a16="http://schemas.microsoft.com/office/drawing/2014/main" id="{F4223291-D41C-4BB6-8152-E368A37F0778}"/>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Date Placeholder 13">
            <a:extLst>
              <a:ext uri="{FF2B5EF4-FFF2-40B4-BE49-F238E27FC236}">
                <a16:creationId xmlns:a16="http://schemas.microsoft.com/office/drawing/2014/main" id="{E3D86F83-A63C-45DD-8D64-8B59DF786FAE}"/>
              </a:ext>
            </a:extLst>
          </p:cNvPr>
          <p:cNvSpPr>
            <a:spLocks noGrp="1"/>
          </p:cNvSpPr>
          <p:nvPr>
            <p:ph type="dt" sz="half" idx="2"/>
          </p:nvPr>
        </p:nvSpPr>
        <p:spPr>
          <a:xfrm>
            <a:off x="5791200" y="6405563"/>
            <a:ext cx="3044825" cy="365125"/>
          </a:xfrm>
          <a:prstGeom prst="rect">
            <a:avLst/>
          </a:prstGeom>
        </p:spPr>
        <p:txBody>
          <a:bodyPr vert="horz"/>
          <a:lstStyle>
            <a:lvl1pPr algn="r" eaLnBrk="1" fontAlgn="auto" latinLnBrk="0" hangingPunct="1">
              <a:spcBef>
                <a:spcPts val="0"/>
              </a:spcBef>
              <a:spcAft>
                <a:spcPts val="0"/>
              </a:spcAft>
              <a:defRPr kumimoji="0" sz="1400">
                <a:solidFill>
                  <a:srgbClr val="FFFFFF"/>
                </a:solidFill>
                <a:latin typeface="+mn-lt"/>
                <a:cs typeface="+mn-cs"/>
              </a:defRPr>
            </a:lvl1pPr>
          </a:lstStyle>
          <a:p>
            <a:pPr>
              <a:defRPr/>
            </a:pPr>
            <a:fld id="{19277204-B5E1-41D8-8579-6E0F88070DA9}" type="datetimeFigureOut">
              <a:rPr lang="el-GR"/>
              <a:pPr>
                <a:defRPr/>
              </a:pPr>
              <a:t>15/4/2024</a:t>
            </a:fld>
            <a:endParaRPr lang="el-GR"/>
          </a:p>
        </p:txBody>
      </p:sp>
      <p:sp>
        <p:nvSpPr>
          <p:cNvPr id="3" name="Footer Placeholder 2">
            <a:extLst>
              <a:ext uri="{FF2B5EF4-FFF2-40B4-BE49-F238E27FC236}">
                <a16:creationId xmlns:a16="http://schemas.microsoft.com/office/drawing/2014/main" id="{8CD7BF23-9CE6-4AD5-B120-5626EF478FC7}"/>
              </a:ext>
            </a:extLst>
          </p:cNvPr>
          <p:cNvSpPr>
            <a:spLocks noGrp="1"/>
          </p:cNvSpPr>
          <p:nvPr>
            <p:ph type="ftr" sz="quarter" idx="3"/>
          </p:nvPr>
        </p:nvSpPr>
        <p:spPr>
          <a:xfrm>
            <a:off x="304800" y="6410325"/>
            <a:ext cx="3581400" cy="366713"/>
          </a:xfrm>
          <a:prstGeom prst="rect">
            <a:avLst/>
          </a:prstGeom>
        </p:spPr>
        <p:txBody>
          <a:bodyPr vert="horz"/>
          <a:lstStyle>
            <a:lvl1pPr algn="l" eaLnBrk="1" fontAlgn="auto" latinLnBrk="0" hangingPunct="1">
              <a:spcBef>
                <a:spcPts val="0"/>
              </a:spcBef>
              <a:spcAft>
                <a:spcPts val="0"/>
              </a:spcAft>
              <a:defRPr kumimoji="0" sz="1200">
                <a:solidFill>
                  <a:srgbClr val="FFFFFF"/>
                </a:solidFill>
                <a:latin typeface="+mn-lt"/>
                <a:cs typeface="+mn-cs"/>
              </a:defRPr>
            </a:lvl1pPr>
          </a:lstStyle>
          <a:p>
            <a:pPr>
              <a:defRPr/>
            </a:pPr>
            <a:endParaRPr lang="el-GR"/>
          </a:p>
        </p:txBody>
      </p:sp>
      <p:sp>
        <p:nvSpPr>
          <p:cNvPr id="8" name="Rectangle 7">
            <a:extLst>
              <a:ext uri="{FF2B5EF4-FFF2-40B4-BE49-F238E27FC236}">
                <a16:creationId xmlns:a16="http://schemas.microsoft.com/office/drawing/2014/main" id="{D7B82D67-BCA2-47B3-A09B-508AC31D5079}"/>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9">
            <a:extLst>
              <a:ext uri="{FF2B5EF4-FFF2-40B4-BE49-F238E27FC236}">
                <a16:creationId xmlns:a16="http://schemas.microsoft.com/office/drawing/2014/main" id="{23D5A572-0D89-4D85-AAED-E5AF60268F9B}"/>
              </a:ext>
            </a:extLst>
          </p:cNvPr>
          <p:cNvSpPr>
            <a:spLocks noChangeShapeType="1"/>
          </p:cNvSpPr>
          <p:nvPr/>
        </p:nvSpPr>
        <p:spPr bwMode="auto">
          <a:xfrm>
            <a:off x="152400" y="1276350"/>
            <a:ext cx="8832850"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Oval 11">
            <a:extLst>
              <a:ext uri="{FF2B5EF4-FFF2-40B4-BE49-F238E27FC236}">
                <a16:creationId xmlns:a16="http://schemas.microsoft.com/office/drawing/2014/main" id="{22CCB0D2-ED72-431A-B21D-3B43ED42C922}"/>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Oval 14">
            <a:extLst>
              <a:ext uri="{FF2B5EF4-FFF2-40B4-BE49-F238E27FC236}">
                <a16:creationId xmlns:a16="http://schemas.microsoft.com/office/drawing/2014/main" id="{DB1AD010-2BBC-4289-828C-15217154BF63}"/>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23" name="Slide Number Placeholder 22">
            <a:extLst>
              <a:ext uri="{FF2B5EF4-FFF2-40B4-BE49-F238E27FC236}">
                <a16:creationId xmlns:a16="http://schemas.microsoft.com/office/drawing/2014/main" id="{8C29DB2D-1D70-47FC-A1CD-225EA9033E5B}"/>
              </a:ext>
            </a:extLst>
          </p:cNvPr>
          <p:cNvSpPr>
            <a:spLocks noGrp="1"/>
          </p:cNvSpPr>
          <p:nvPr>
            <p:ph type="sldNum" sz="quarter" idx="4"/>
          </p:nvPr>
        </p:nvSpPr>
        <p:spPr>
          <a:xfrm>
            <a:off x="4343400" y="1039813"/>
            <a:ext cx="457200" cy="441325"/>
          </a:xfrm>
          <a:prstGeom prst="rect">
            <a:avLst/>
          </a:prstGeom>
        </p:spPr>
        <p:txBody>
          <a:bodyPr vert="horz" wrap="square" lIns="45720" tIns="45720" rIns="45720" bIns="45720" numCol="1" anchor="ctr" anchorCtr="0" compatLnSpc="1">
            <a:prstTxWarp prst="textNoShape">
              <a:avLst/>
            </a:prstTxWarp>
            <a:normAutofit/>
          </a:bodyPr>
          <a:lstStyle>
            <a:lvl1pPr algn="ctr" eaLnBrk="1" hangingPunct="1">
              <a:defRPr sz="1600">
                <a:solidFill>
                  <a:srgbClr val="7B9899"/>
                </a:solidFill>
                <a:latin typeface="Georgia" panose="02040502050405020303" pitchFamily="18" charset="0"/>
              </a:defRPr>
            </a:lvl1pPr>
          </a:lstStyle>
          <a:p>
            <a:pPr>
              <a:defRPr/>
            </a:pPr>
            <a:fld id="{9DB16D8C-9CD9-4364-9D19-C4EA83D2F32A}" type="slidenum">
              <a:rPr lang="el-GR" altLang="el-GR"/>
              <a:pPr>
                <a:defRPr/>
              </a:pPr>
              <a:t>‹#›</a:t>
            </a:fld>
            <a:endParaRPr lang="el-GR" altLang="el-GR"/>
          </a:p>
        </p:txBody>
      </p:sp>
      <p:sp>
        <p:nvSpPr>
          <p:cNvPr id="1038" name="Title Placeholder 21">
            <a:extLst>
              <a:ext uri="{FF2B5EF4-FFF2-40B4-BE49-F238E27FC236}">
                <a16:creationId xmlns:a16="http://schemas.microsoft.com/office/drawing/2014/main" id="{A8DDC843-86CC-4BE7-A8D1-23B7A5F36354}"/>
              </a:ext>
            </a:extLst>
          </p:cNvPr>
          <p:cNvSpPr>
            <a:spLocks noGrp="1"/>
          </p:cNvSpPr>
          <p:nvPr>
            <p:ph type="title"/>
          </p:nvPr>
        </p:nvSpPr>
        <p:spPr bwMode="auto">
          <a:xfrm>
            <a:off x="301625" y="228600"/>
            <a:ext cx="8534400" cy="758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b" anchorCtr="0" compatLnSpc="1">
            <a:prstTxWarp prst="textNoShape">
              <a:avLst/>
            </a:prstTxWarp>
          </a:bodyPr>
          <a:lstStyle/>
          <a:p>
            <a:pPr lvl="0"/>
            <a:r>
              <a:rPr lang="en-US" altLang="el-GR"/>
              <a:t>Click to edit Master title style</a:t>
            </a:r>
          </a:p>
        </p:txBody>
      </p:sp>
      <p:sp>
        <p:nvSpPr>
          <p:cNvPr id="1039" name="Text Placeholder 12">
            <a:extLst>
              <a:ext uri="{FF2B5EF4-FFF2-40B4-BE49-F238E27FC236}">
                <a16:creationId xmlns:a16="http://schemas.microsoft.com/office/drawing/2014/main" id="{EB15E413-F070-4A28-97CA-3085E90AF72C}"/>
              </a:ext>
            </a:extLst>
          </p:cNvPr>
          <p:cNvSpPr>
            <a:spLocks noGrp="1"/>
          </p:cNvSpPr>
          <p:nvPr>
            <p:ph type="body" idx="1"/>
          </p:nvPr>
        </p:nvSpPr>
        <p:spPr bwMode="auto">
          <a:xfrm>
            <a:off x="301625" y="1524000"/>
            <a:ext cx="8534400" cy="4598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l-GR"/>
              <a:t>Click to edit Master text styles</a:t>
            </a:r>
          </a:p>
          <a:p>
            <a:pPr lvl="1"/>
            <a:r>
              <a:rPr lang="en-US" altLang="el-GR"/>
              <a:t>Second level</a:t>
            </a:r>
          </a:p>
          <a:p>
            <a:pPr lvl="2"/>
            <a:r>
              <a:rPr lang="en-US" altLang="el-GR"/>
              <a:t>Third level</a:t>
            </a:r>
          </a:p>
          <a:p>
            <a:pPr lvl="3"/>
            <a:r>
              <a:rPr lang="en-US" altLang="el-GR"/>
              <a:t>Fourth level</a:t>
            </a:r>
          </a:p>
          <a:p>
            <a:pPr lvl="4"/>
            <a:r>
              <a:rPr lang="en-US" altLang="el-GR"/>
              <a:t>Fifth level</a:t>
            </a:r>
          </a:p>
        </p:txBody>
      </p:sp>
    </p:spTree>
  </p:cSld>
  <p:clrMap bg1="lt1" tx1="dk1" bg2="lt2" tx2="dk2" accent1="accent1" accent2="accent2" accent3="accent3" accent4="accent4" accent5="accent5" accent6="accent6" hlink="hlink" folHlink="folHlink"/>
  <p:sldLayoutIdLst>
    <p:sldLayoutId id="2147484497" r:id="rId1"/>
    <p:sldLayoutId id="2147484498" r:id="rId2"/>
    <p:sldLayoutId id="2147484499" r:id="rId3"/>
    <p:sldLayoutId id="2147484500" r:id="rId4"/>
    <p:sldLayoutId id="2147484501" r:id="rId5"/>
    <p:sldLayoutId id="2147484502" r:id="rId6"/>
    <p:sldLayoutId id="2147484503" r:id="rId7"/>
    <p:sldLayoutId id="2147484504" r:id="rId8"/>
    <p:sldLayoutId id="2147484505" r:id="rId9"/>
    <p:sldLayoutId id="2147484506" r:id="rId10"/>
    <p:sldLayoutId id="2147484507" r:id="rId11"/>
  </p:sldLayoutIdLst>
  <p:txStyles>
    <p:titleStyle>
      <a:lvl1pPr algn="ctr" rtl="0" eaLnBrk="0" fontAlgn="base" hangingPunct="0">
        <a:spcBef>
          <a:spcPct val="0"/>
        </a:spcBef>
        <a:spcAft>
          <a:spcPct val="0"/>
        </a:spcAft>
        <a:defRPr sz="3300" kern="1200">
          <a:solidFill>
            <a:srgbClr val="7B9899"/>
          </a:solidFill>
          <a:latin typeface="+mj-lt"/>
          <a:ea typeface="+mj-ea"/>
          <a:cs typeface="+mj-cs"/>
        </a:defRPr>
      </a:lvl1pPr>
      <a:lvl2pPr algn="ctr" rtl="0" eaLnBrk="0" fontAlgn="base" hangingPunct="0">
        <a:spcBef>
          <a:spcPct val="0"/>
        </a:spcBef>
        <a:spcAft>
          <a:spcPct val="0"/>
        </a:spcAft>
        <a:defRPr sz="3300">
          <a:solidFill>
            <a:srgbClr val="7B9899"/>
          </a:solidFill>
          <a:latin typeface="Georgia" pitchFamily="18" charset="0"/>
        </a:defRPr>
      </a:lvl2pPr>
      <a:lvl3pPr algn="ctr" rtl="0" eaLnBrk="0" fontAlgn="base" hangingPunct="0">
        <a:spcBef>
          <a:spcPct val="0"/>
        </a:spcBef>
        <a:spcAft>
          <a:spcPct val="0"/>
        </a:spcAft>
        <a:defRPr sz="3300">
          <a:solidFill>
            <a:srgbClr val="7B9899"/>
          </a:solidFill>
          <a:latin typeface="Georgia" pitchFamily="18" charset="0"/>
        </a:defRPr>
      </a:lvl3pPr>
      <a:lvl4pPr algn="ctr" rtl="0" eaLnBrk="0" fontAlgn="base" hangingPunct="0">
        <a:spcBef>
          <a:spcPct val="0"/>
        </a:spcBef>
        <a:spcAft>
          <a:spcPct val="0"/>
        </a:spcAft>
        <a:defRPr sz="3300">
          <a:solidFill>
            <a:srgbClr val="7B9899"/>
          </a:solidFill>
          <a:latin typeface="Georgia" pitchFamily="18" charset="0"/>
        </a:defRPr>
      </a:lvl4pPr>
      <a:lvl5pPr algn="ctr" rtl="0" eaLnBrk="0" fontAlgn="base" hangingPunct="0">
        <a:spcBef>
          <a:spcPct val="0"/>
        </a:spcBef>
        <a:spcAft>
          <a:spcPct val="0"/>
        </a:spcAft>
        <a:defRPr sz="3300">
          <a:solidFill>
            <a:srgbClr val="7B9899"/>
          </a:solidFill>
          <a:latin typeface="Georgia" pitchFamily="18" charset="0"/>
        </a:defRPr>
      </a:lvl5pPr>
      <a:lvl6pPr marL="457200" algn="ctr" rtl="0" fontAlgn="base">
        <a:spcBef>
          <a:spcPct val="0"/>
        </a:spcBef>
        <a:spcAft>
          <a:spcPct val="0"/>
        </a:spcAft>
        <a:defRPr sz="3300">
          <a:solidFill>
            <a:srgbClr val="7B9899"/>
          </a:solidFill>
          <a:latin typeface="Georgia" pitchFamily="18" charset="0"/>
        </a:defRPr>
      </a:lvl6pPr>
      <a:lvl7pPr marL="914400" algn="ctr" rtl="0" fontAlgn="base">
        <a:spcBef>
          <a:spcPct val="0"/>
        </a:spcBef>
        <a:spcAft>
          <a:spcPct val="0"/>
        </a:spcAft>
        <a:defRPr sz="3300">
          <a:solidFill>
            <a:srgbClr val="7B9899"/>
          </a:solidFill>
          <a:latin typeface="Georgia" pitchFamily="18" charset="0"/>
        </a:defRPr>
      </a:lvl7pPr>
      <a:lvl8pPr marL="1371600" algn="ctr" rtl="0" fontAlgn="base">
        <a:spcBef>
          <a:spcPct val="0"/>
        </a:spcBef>
        <a:spcAft>
          <a:spcPct val="0"/>
        </a:spcAft>
        <a:defRPr sz="3300">
          <a:solidFill>
            <a:srgbClr val="7B9899"/>
          </a:solidFill>
          <a:latin typeface="Georgia" pitchFamily="18" charset="0"/>
        </a:defRPr>
      </a:lvl8pPr>
      <a:lvl9pPr marL="1828800" algn="ctr" rtl="0" fontAlgn="base">
        <a:spcBef>
          <a:spcPct val="0"/>
        </a:spcBef>
        <a:spcAft>
          <a:spcPct val="0"/>
        </a:spcAft>
        <a:defRPr sz="3300">
          <a:solidFill>
            <a:srgbClr val="7B9899"/>
          </a:solidFill>
          <a:latin typeface="Georgia" pitchFamily="18" charset="0"/>
        </a:defRPr>
      </a:lvl9pPr>
    </p:titleStyle>
    <p:bodyStyle>
      <a:lvl1pPr marL="273050" indent="-273050" algn="l" rtl="0" eaLnBrk="0" fontAlgn="base" hangingPunct="0">
        <a:spcBef>
          <a:spcPct val="20000"/>
        </a:spcBef>
        <a:spcAft>
          <a:spcPct val="0"/>
        </a:spcAft>
        <a:buClr>
          <a:schemeClr val="accent1"/>
        </a:buClr>
        <a:buSzPct val="85000"/>
        <a:buFont typeface="Wingdings 2" panose="05020102010507070707" pitchFamily="18" charset="2"/>
        <a:buChar char=""/>
        <a:defRPr sz="2700" kern="1200">
          <a:solidFill>
            <a:schemeClr val="tx1"/>
          </a:solidFill>
          <a:latin typeface="+mn-lt"/>
          <a:ea typeface="+mn-ea"/>
          <a:cs typeface="+mn-cs"/>
        </a:defRPr>
      </a:lvl1pPr>
      <a:lvl2pPr marL="547688" indent="-273050" algn="l" rtl="0" eaLnBrk="0" fontAlgn="base" hangingPunct="0">
        <a:spcBef>
          <a:spcPct val="20000"/>
        </a:spcBef>
        <a:spcAft>
          <a:spcPct val="0"/>
        </a:spcAft>
        <a:buClr>
          <a:schemeClr val="accent2"/>
        </a:buClr>
        <a:buSzPct val="70000"/>
        <a:buFont typeface="Wingdings" panose="05000000000000000000" pitchFamily="2" charset="2"/>
        <a:buChar char=""/>
        <a:defRPr sz="2200" kern="1200">
          <a:solidFill>
            <a:schemeClr val="tx2"/>
          </a:solidFill>
          <a:latin typeface="+mn-lt"/>
          <a:ea typeface="+mn-ea"/>
          <a:cs typeface="+mn-cs"/>
        </a:defRPr>
      </a:lvl2pPr>
      <a:lvl3pPr marL="822325" indent="-228600" algn="l" rtl="0" eaLnBrk="0" fontAlgn="base" hangingPunct="0">
        <a:spcBef>
          <a:spcPct val="20000"/>
        </a:spcBef>
        <a:spcAft>
          <a:spcPct val="0"/>
        </a:spcAft>
        <a:buClr>
          <a:srgbClr val="8CADAE"/>
        </a:buClr>
        <a:buSzPct val="75000"/>
        <a:buFont typeface="Wingdings 2" panose="05020102010507070707" pitchFamily="18" charset="2"/>
        <a:buChar char=""/>
        <a:defRPr sz="2000" kern="1200">
          <a:solidFill>
            <a:schemeClr val="tx1"/>
          </a:solidFill>
          <a:latin typeface="+mn-lt"/>
          <a:ea typeface="+mn-ea"/>
          <a:cs typeface="+mn-cs"/>
        </a:defRPr>
      </a:lvl3pPr>
      <a:lvl4pPr marL="1096963" indent="-228600" algn="l" rtl="0" eaLnBrk="0" fontAlgn="base" hangingPunct="0">
        <a:spcBef>
          <a:spcPct val="20000"/>
        </a:spcBef>
        <a:spcAft>
          <a:spcPct val="0"/>
        </a:spcAft>
        <a:buClr>
          <a:srgbClr val="8C7B70"/>
        </a:buClr>
        <a:buSzPct val="70000"/>
        <a:buFont typeface="Wingdings" panose="05000000000000000000" pitchFamily="2" charset="2"/>
        <a:buChar char=""/>
        <a:defRPr sz="2000" kern="1200">
          <a:solidFill>
            <a:schemeClr val="tx2"/>
          </a:solidFill>
          <a:latin typeface="+mn-lt"/>
          <a:ea typeface="+mn-ea"/>
          <a:cs typeface="+mn-cs"/>
        </a:defRPr>
      </a:lvl4pPr>
      <a:lvl5pPr marL="1371600" indent="-228600" algn="l" rtl="0" eaLnBrk="0" fontAlgn="base" hangingPunct="0">
        <a:spcBef>
          <a:spcPct val="20000"/>
        </a:spcBef>
        <a:spcAft>
          <a:spcPct val="0"/>
        </a:spcAft>
        <a:buClr>
          <a:srgbClr val="8FB08C"/>
        </a:buClr>
        <a:buChar char="•"/>
        <a:defRPr sz="2000" kern="1200">
          <a:solidFill>
            <a:schemeClr val="tx1"/>
          </a:solidFill>
          <a:latin typeface="+mn-lt"/>
          <a:ea typeface="+mn-ea"/>
          <a:cs typeface="+mn-cs"/>
        </a:defRPr>
      </a:lvl5pPr>
      <a:lvl6pPr marL="1645920" indent="-182880" algn="l" rtl="0" eaLnBrk="1" latinLnBrk="0" hangingPunct="1">
        <a:spcBef>
          <a:spcPct val="20000"/>
        </a:spcBef>
        <a:buClr>
          <a:schemeClr val="accent6"/>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1">
            <a:shade val="75000"/>
          </a:schemeClr>
        </a:buClr>
        <a:buSzPct val="90000"/>
        <a:buChar char="•"/>
        <a:defRPr kumimoji="0" sz="1600" kern="1200" baseline="0">
          <a:solidFill>
            <a:schemeClr val="tx1"/>
          </a:solidFill>
          <a:latin typeface="+mn-lt"/>
          <a:ea typeface="+mn-ea"/>
          <a:cs typeface="+mn-cs"/>
        </a:defRPr>
      </a:lvl7pPr>
      <a:lvl8pPr marL="2103120" indent="-182880" algn="l" rtl="0" eaLnBrk="1" latinLnBrk="0" hangingPunct="1">
        <a:spcBef>
          <a:spcPct val="20000"/>
        </a:spcBef>
        <a:buClr>
          <a:schemeClr val="accent4">
            <a:shade val="75000"/>
          </a:schemeClr>
        </a:buClr>
        <a:buChar char="•"/>
        <a:defRPr kumimoji="0" sz="1600" kern="1200">
          <a:solidFill>
            <a:schemeClr val="tx1"/>
          </a:solidFill>
          <a:latin typeface="+mn-lt"/>
          <a:ea typeface="+mn-ea"/>
          <a:cs typeface="+mn-cs"/>
        </a:defRPr>
      </a:lvl8pPr>
      <a:lvl9pPr marL="2377440" indent="-182880" algn="l" rtl="0" eaLnBrk="1" latinLnBrk="0" hangingPunct="1">
        <a:spcBef>
          <a:spcPct val="20000"/>
        </a:spcBef>
        <a:buClr>
          <a:schemeClr val="accent2">
            <a:shade val="75000"/>
          </a:schemeClr>
        </a:buClr>
        <a:buSzPct val="90000"/>
        <a:buChar char="•"/>
        <a:defRPr kumimoji="0" sz="1400" kern="1200" cap="all"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hyperlink" Target="http://upload.wikimedia.org/wikipedia/commons/2/22/Propene-2D-flat.png" TargetMode="External"/><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jpeg"/><Relationship Id="rId1" Type="http://schemas.openxmlformats.org/officeDocument/2006/relationships/slideLayout" Target="../slideLayouts/slideLayout2.xml"/><Relationship Id="rId5" Type="http://schemas.openxmlformats.org/officeDocument/2006/relationships/image" Target="../media/image11.jpeg"/><Relationship Id="rId4" Type="http://schemas.openxmlformats.org/officeDocument/2006/relationships/image" Target="../media/image10.jpeg"/></Relationships>
</file>

<file path=ppt/slides/_rels/slide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png"/><Relationship Id="rId1" Type="http://schemas.openxmlformats.org/officeDocument/2006/relationships/slideLayout" Target="../slideLayouts/slideLayout2.xml"/><Relationship Id="rId4" Type="http://schemas.openxmlformats.org/officeDocument/2006/relationships/image" Target="../media/image27.png"/></Relationships>
</file>

<file path=ppt/slides/_rels/slide15.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1.gif"/><Relationship Id="rId2" Type="http://schemas.openxmlformats.org/officeDocument/2006/relationships/image" Target="../media/image30.gi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image" Target="../media/image35.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39.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41.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42.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48.jpeg"/><Relationship Id="rId1" Type="http://schemas.openxmlformats.org/officeDocument/2006/relationships/slideLayout" Target="../slideLayouts/slideLayout2.xml"/><Relationship Id="rId4" Type="http://schemas.openxmlformats.org/officeDocument/2006/relationships/image" Target="../media/image50.jpeg"/></Relationships>
</file>

<file path=ppt/slides/_rels/slide29.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image" Target="../media/image51.jpe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53.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1.xml"/><Relationship Id="rId1" Type="http://schemas.openxmlformats.org/officeDocument/2006/relationships/slideLayout" Target="../slideLayouts/slideLayout2.xml"/><Relationship Id="rId5" Type="http://schemas.openxmlformats.org/officeDocument/2006/relationships/image" Target="../media/image56.jpeg"/><Relationship Id="rId4" Type="http://schemas.openxmlformats.org/officeDocument/2006/relationships/image" Target="../media/image55.jpeg"/></Relationships>
</file>

<file path=ppt/slides/_rels/slide32.xml.rels><?xml version="1.0" encoding="UTF-8" standalone="yes"?>
<Relationships xmlns="http://schemas.openxmlformats.org/package/2006/relationships"><Relationship Id="rId2" Type="http://schemas.openxmlformats.org/officeDocument/2006/relationships/image" Target="../media/image57.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59.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60.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image" Target="../media/image62.jpeg"/><Relationship Id="rId1" Type="http://schemas.openxmlformats.org/officeDocument/2006/relationships/slideLayout" Target="../slideLayouts/slideLayout2.xml"/><Relationship Id="rId6" Type="http://schemas.openxmlformats.org/officeDocument/2006/relationships/image" Target="../media/image66.png"/><Relationship Id="rId5" Type="http://schemas.openxmlformats.org/officeDocument/2006/relationships/image" Target="../media/image65.jpeg"/><Relationship Id="rId4" Type="http://schemas.openxmlformats.org/officeDocument/2006/relationships/image" Target="../media/image64.jpeg"/></Relationships>
</file>

<file path=ppt/slides/_rels/slide39.xml.rels><?xml version="1.0" encoding="UTF-8" standalone="yes"?>
<Relationships xmlns="http://schemas.openxmlformats.org/package/2006/relationships"><Relationship Id="rId2" Type="http://schemas.openxmlformats.org/officeDocument/2006/relationships/image" Target="../media/image67.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68.jpe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71.jpe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image" Target="../media/image72.png"/><Relationship Id="rId1" Type="http://schemas.openxmlformats.org/officeDocument/2006/relationships/slideLayout" Target="../slideLayouts/slideLayout2.xml"/><Relationship Id="rId5" Type="http://schemas.openxmlformats.org/officeDocument/2006/relationships/image" Target="../media/image75.png"/><Relationship Id="rId4" Type="http://schemas.openxmlformats.org/officeDocument/2006/relationships/image" Target="../media/image74.jpeg"/></Relationships>
</file>

<file path=ppt/slides/_rels/slide46.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image" Target="../media/image72.png"/><Relationship Id="rId1" Type="http://schemas.openxmlformats.org/officeDocument/2006/relationships/slideLayout" Target="../slideLayouts/slideLayout2.xml"/><Relationship Id="rId5" Type="http://schemas.openxmlformats.org/officeDocument/2006/relationships/image" Target="../media/image76.png"/><Relationship Id="rId4" Type="http://schemas.openxmlformats.org/officeDocument/2006/relationships/image" Target="../media/image75.png"/></Relationships>
</file>

<file path=ppt/slides/_rels/slide47.xml.rels><?xml version="1.0" encoding="UTF-8" standalone="yes"?>
<Relationships xmlns="http://schemas.openxmlformats.org/package/2006/relationships"><Relationship Id="rId2" Type="http://schemas.openxmlformats.org/officeDocument/2006/relationships/image" Target="../media/image77.jpe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image" Target="../media/image79.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image" Target="../media/image81.pn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image" Target="../media/image83.png"/><Relationship Id="rId1" Type="http://schemas.openxmlformats.org/officeDocument/2006/relationships/slideLayout" Target="../slideLayouts/slideLayout2.xml"/><Relationship Id="rId5" Type="http://schemas.openxmlformats.org/officeDocument/2006/relationships/image" Target="../media/image86.png"/><Relationship Id="rId4" Type="http://schemas.openxmlformats.org/officeDocument/2006/relationships/image" Target="../media/image85.png"/></Relationships>
</file>

<file path=ppt/slides/_rels/slide52.xml.rels><?xml version="1.0" encoding="UTF-8" standalone="yes"?>
<Relationships xmlns="http://schemas.openxmlformats.org/package/2006/relationships"><Relationship Id="rId2" Type="http://schemas.openxmlformats.org/officeDocument/2006/relationships/image" Target="../media/image87.pn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image" Target="../media/image88.jpe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89.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90.pn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3" Type="http://schemas.openxmlformats.org/officeDocument/2006/relationships/image" Target="../media/image92.jpeg"/><Relationship Id="rId2" Type="http://schemas.openxmlformats.org/officeDocument/2006/relationships/image" Target="../media/image91.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93.jpe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95.jpeg"/><Relationship Id="rId2" Type="http://schemas.openxmlformats.org/officeDocument/2006/relationships/image" Target="../media/image94.jpeg"/><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96.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97.pn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98.pn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99.pn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99.pn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image" Target="../media/image100.pn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3" Type="http://schemas.openxmlformats.org/officeDocument/2006/relationships/image" Target="../media/image103.png"/><Relationship Id="rId2" Type="http://schemas.openxmlformats.org/officeDocument/2006/relationships/image" Target="../media/image102.png"/><Relationship Id="rId1" Type="http://schemas.openxmlformats.org/officeDocument/2006/relationships/slideLayout" Target="../slideLayouts/slideLayout2.xml"/><Relationship Id="rId4" Type="http://schemas.openxmlformats.org/officeDocument/2006/relationships/image" Target="../media/image104.png"/></Relationships>
</file>

<file path=ppt/slides/_rels/slide68.xml.rels><?xml version="1.0" encoding="UTF-8" standalone="yes"?>
<Relationships xmlns="http://schemas.openxmlformats.org/package/2006/relationships"><Relationship Id="rId2" Type="http://schemas.openxmlformats.org/officeDocument/2006/relationships/image" Target="../media/image105.jpe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106.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a:extLst>
              <a:ext uri="{FF2B5EF4-FFF2-40B4-BE49-F238E27FC236}">
                <a16:creationId xmlns:a16="http://schemas.microsoft.com/office/drawing/2014/main" id="{F0B604BB-0369-4D12-BD05-F712C099FB66}"/>
              </a:ext>
            </a:extLst>
          </p:cNvPr>
          <p:cNvSpPr>
            <a:spLocks noGrp="1"/>
          </p:cNvSpPr>
          <p:nvPr>
            <p:ph type="ctrTitle"/>
          </p:nvPr>
        </p:nvSpPr>
        <p:spPr/>
        <p:txBody>
          <a:bodyPr/>
          <a:lstStyle/>
          <a:p>
            <a:pPr eaLnBrk="1" hangingPunct="1"/>
            <a:r>
              <a:rPr lang="el-GR" altLang="el-GR"/>
              <a:t>Αλκένια</a:t>
            </a:r>
          </a:p>
        </p:txBody>
      </p:sp>
      <p:sp>
        <p:nvSpPr>
          <p:cNvPr id="4" name="3 - Υπότιτλος">
            <a:extLst>
              <a:ext uri="{FF2B5EF4-FFF2-40B4-BE49-F238E27FC236}">
                <a16:creationId xmlns:a16="http://schemas.microsoft.com/office/drawing/2014/main" id="{F45505C8-5E86-43B4-B228-EB26E3DB07FD}"/>
              </a:ext>
            </a:extLst>
          </p:cNvPr>
          <p:cNvSpPr>
            <a:spLocks noGrp="1"/>
          </p:cNvSpPr>
          <p:nvPr>
            <p:ph type="subTitle" idx="1"/>
          </p:nvPr>
        </p:nvSpPr>
        <p:spPr/>
        <p:txBody>
          <a:bodyPr/>
          <a:lstStyle/>
          <a:p>
            <a:pPr>
              <a:defRPr/>
            </a:pPr>
            <a:endParaRPr lang="el-GR"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9B4E867D-A86E-486B-9621-D34F704728EC}"/>
              </a:ext>
            </a:extLst>
          </p:cNvPr>
          <p:cNvSpPr>
            <a:spLocks noGrp="1"/>
          </p:cNvSpPr>
          <p:nvPr>
            <p:ph type="title"/>
          </p:nvPr>
        </p:nvSpPr>
        <p:spPr/>
        <p:txBody>
          <a:bodyPr/>
          <a:lstStyle/>
          <a:p>
            <a:pPr>
              <a:defRPr/>
            </a:pPr>
            <a:r>
              <a:rPr lang="el-GR" dirty="0"/>
              <a:t>Αλκένια ή ολεφίνες</a:t>
            </a:r>
          </a:p>
        </p:txBody>
      </p:sp>
      <p:sp>
        <p:nvSpPr>
          <p:cNvPr id="4" name="Subtitle 2">
            <a:extLst>
              <a:ext uri="{FF2B5EF4-FFF2-40B4-BE49-F238E27FC236}">
                <a16:creationId xmlns:a16="http://schemas.microsoft.com/office/drawing/2014/main" id="{5136509A-11F8-44C8-BDE7-40BBF02FC8F5}"/>
              </a:ext>
            </a:extLst>
          </p:cNvPr>
          <p:cNvSpPr txBox="1">
            <a:spLocks/>
          </p:cNvSpPr>
          <p:nvPr/>
        </p:nvSpPr>
        <p:spPr bwMode="auto">
          <a:xfrm>
            <a:off x="250825" y="1557338"/>
            <a:ext cx="8353425" cy="1008062"/>
          </a:xfrm>
          <a:prstGeom prst="rect">
            <a:avLst/>
          </a:prstGeom>
          <a:noFill/>
          <a:ln w="9525">
            <a:noFill/>
            <a:miter lim="800000"/>
            <a:headEnd/>
            <a:tailEnd/>
          </a:ln>
        </p:spPr>
        <p:txBody>
          <a:bodyPr/>
          <a:lstStyle/>
          <a:p>
            <a:pPr marL="273050" indent="-273050" eaLnBrk="1" hangingPunct="1">
              <a:spcBef>
                <a:spcPct val="20000"/>
              </a:spcBef>
              <a:buClr>
                <a:schemeClr val="accent1"/>
              </a:buClr>
              <a:buSzPct val="85000"/>
              <a:buFont typeface="Arial" pitchFamily="34" charset="0"/>
              <a:buChar char="•"/>
              <a:defRPr/>
            </a:pPr>
            <a:r>
              <a:rPr lang="el-GR" sz="2400" dirty="0">
                <a:latin typeface="+mn-lt"/>
                <a:cs typeface="+mn-cs"/>
              </a:rPr>
              <a:t> Χαρακτηριστική ομάδα: διπλός δεσμός</a:t>
            </a:r>
          </a:p>
          <a:p>
            <a:pPr marL="273050" indent="-273050" eaLnBrk="1" hangingPunct="1">
              <a:spcBef>
                <a:spcPct val="20000"/>
              </a:spcBef>
              <a:buClr>
                <a:schemeClr val="accent1"/>
              </a:buClr>
              <a:buSzPct val="85000"/>
              <a:buFont typeface="Arial" pitchFamily="34" charset="0"/>
              <a:buChar char="•"/>
              <a:defRPr/>
            </a:pPr>
            <a:r>
              <a:rPr lang="el-GR" sz="2400" dirty="0">
                <a:latin typeface="+mn-lt"/>
                <a:cs typeface="+mn-cs"/>
              </a:rPr>
              <a:t> Γενικός τύπος: </a:t>
            </a:r>
            <a:r>
              <a:rPr lang="en-US" sz="2400" dirty="0">
                <a:latin typeface="+mn-lt"/>
                <a:cs typeface="+mn-cs"/>
              </a:rPr>
              <a:t>C</a:t>
            </a:r>
            <a:r>
              <a:rPr lang="el-GR" sz="2400" baseline="-25000" dirty="0">
                <a:latin typeface="+mn-lt"/>
                <a:cs typeface="+mn-cs"/>
              </a:rPr>
              <a:t>ν</a:t>
            </a:r>
            <a:r>
              <a:rPr lang="en-US" sz="2400" dirty="0">
                <a:latin typeface="+mn-lt"/>
                <a:cs typeface="+mn-cs"/>
              </a:rPr>
              <a:t>H</a:t>
            </a:r>
            <a:r>
              <a:rPr lang="en-US" sz="2400" baseline="-25000" dirty="0">
                <a:latin typeface="+mn-lt"/>
                <a:cs typeface="+mn-cs"/>
              </a:rPr>
              <a:t>2</a:t>
            </a:r>
            <a:r>
              <a:rPr lang="el-GR" sz="2400" baseline="-25000" dirty="0">
                <a:latin typeface="+mn-lt"/>
                <a:cs typeface="+mn-cs"/>
              </a:rPr>
              <a:t>ν</a:t>
            </a:r>
            <a:r>
              <a:rPr lang="el-GR" sz="2400" dirty="0">
                <a:latin typeface="+mn-lt"/>
                <a:cs typeface="+mn-cs"/>
              </a:rPr>
              <a:t>, ν</a:t>
            </a:r>
            <a:r>
              <a:rPr lang="el-GR" sz="2400" dirty="0">
                <a:latin typeface="+mn-lt"/>
                <a:cs typeface="+mn-cs"/>
                <a:sym typeface="Symbol" pitchFamily="18" charset="2"/>
              </a:rPr>
              <a:t>2</a:t>
            </a:r>
          </a:p>
        </p:txBody>
      </p:sp>
      <p:grpSp>
        <p:nvGrpSpPr>
          <p:cNvPr id="15364" name="4 - Ομάδα">
            <a:extLst>
              <a:ext uri="{FF2B5EF4-FFF2-40B4-BE49-F238E27FC236}">
                <a16:creationId xmlns:a16="http://schemas.microsoft.com/office/drawing/2014/main" id="{218C175F-9797-467E-91DB-25BB07A2CD91}"/>
              </a:ext>
            </a:extLst>
          </p:cNvPr>
          <p:cNvGrpSpPr>
            <a:grpSpLocks/>
          </p:cNvGrpSpPr>
          <p:nvPr/>
        </p:nvGrpSpPr>
        <p:grpSpPr bwMode="auto">
          <a:xfrm>
            <a:off x="1692275" y="2708275"/>
            <a:ext cx="5705475" cy="3455988"/>
            <a:chOff x="738188" y="2349500"/>
            <a:chExt cx="6137275" cy="4005263"/>
          </a:xfrm>
        </p:grpSpPr>
        <p:pic>
          <p:nvPicPr>
            <p:cNvPr id="15365" name="Picture 4" descr="File:Propene-2D-flat.png">
              <a:hlinkClick r:id="rId2"/>
              <a:extLst>
                <a:ext uri="{FF2B5EF4-FFF2-40B4-BE49-F238E27FC236}">
                  <a16:creationId xmlns:a16="http://schemas.microsoft.com/office/drawing/2014/main" id="{B027118D-2107-434C-AC98-A6398499AE9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71550" y="3573463"/>
              <a:ext cx="1363663"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6" name="Picture 6" descr="http://hyperphysics.phy-astr.gsu.edu/hbase/organic/imgorg/butene.gif">
              <a:extLst>
                <a:ext uri="{FF2B5EF4-FFF2-40B4-BE49-F238E27FC236}">
                  <a16:creationId xmlns:a16="http://schemas.microsoft.com/office/drawing/2014/main" id="{0B25B9CC-A434-480C-97F6-438AF3F56E6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38188" y="5229225"/>
              <a:ext cx="4338637" cy="11255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7" name="TextBox 6">
              <a:extLst>
                <a:ext uri="{FF2B5EF4-FFF2-40B4-BE49-F238E27FC236}">
                  <a16:creationId xmlns:a16="http://schemas.microsoft.com/office/drawing/2014/main" id="{D2F2F082-3176-4816-90D5-C9B2708CE08D}"/>
                </a:ext>
              </a:extLst>
            </p:cNvPr>
            <p:cNvSpPr txBox="1">
              <a:spLocks noChangeArrowheads="1"/>
            </p:cNvSpPr>
            <p:nvPr/>
          </p:nvSpPr>
          <p:spPr bwMode="auto">
            <a:xfrm>
              <a:off x="3059113" y="2636838"/>
              <a:ext cx="2881312"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latin typeface="Calibri" panose="020F0502020204030204" pitchFamily="34" charset="0"/>
                </a:rPr>
                <a:t>Αιθένιο ή αιθυλένιο</a:t>
              </a:r>
            </a:p>
          </p:txBody>
        </p:sp>
        <p:sp>
          <p:nvSpPr>
            <p:cNvPr id="15368" name="TextBox 7">
              <a:extLst>
                <a:ext uri="{FF2B5EF4-FFF2-40B4-BE49-F238E27FC236}">
                  <a16:creationId xmlns:a16="http://schemas.microsoft.com/office/drawing/2014/main" id="{AD5FBA08-CFC1-4138-8D35-0CE337FDCE5B}"/>
                </a:ext>
              </a:extLst>
            </p:cNvPr>
            <p:cNvSpPr txBox="1">
              <a:spLocks noChangeArrowheads="1"/>
            </p:cNvSpPr>
            <p:nvPr/>
          </p:nvSpPr>
          <p:spPr bwMode="auto">
            <a:xfrm>
              <a:off x="3059113" y="3716338"/>
              <a:ext cx="2449512"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latin typeface="Calibri" panose="020F0502020204030204" pitchFamily="34" charset="0"/>
                </a:rPr>
                <a:t>Προπένιο ή προπυλένιο</a:t>
              </a:r>
            </a:p>
          </p:txBody>
        </p:sp>
        <p:sp>
          <p:nvSpPr>
            <p:cNvPr id="15369" name="TextBox 8">
              <a:extLst>
                <a:ext uri="{FF2B5EF4-FFF2-40B4-BE49-F238E27FC236}">
                  <a16:creationId xmlns:a16="http://schemas.microsoft.com/office/drawing/2014/main" id="{ACDEA11A-C2E0-4E72-B7DC-8F5FD7AE3785}"/>
                </a:ext>
              </a:extLst>
            </p:cNvPr>
            <p:cNvSpPr txBox="1">
              <a:spLocks noChangeArrowheads="1"/>
            </p:cNvSpPr>
            <p:nvPr/>
          </p:nvSpPr>
          <p:spPr bwMode="auto">
            <a:xfrm>
              <a:off x="5435600" y="5373688"/>
              <a:ext cx="143986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latin typeface="Calibri" panose="020F0502020204030204" pitchFamily="34" charset="0"/>
                </a:rPr>
                <a:t>βουτένιο</a:t>
              </a:r>
            </a:p>
          </p:txBody>
        </p:sp>
        <p:pic>
          <p:nvPicPr>
            <p:cNvPr id="15370" name="Picture 8" descr="http://www.chm.bris.ac.uk/motm/ethene/ethene.gif">
              <a:extLst>
                <a:ext uri="{FF2B5EF4-FFF2-40B4-BE49-F238E27FC236}">
                  <a16:creationId xmlns:a16="http://schemas.microsoft.com/office/drawing/2014/main" id="{5C3DF13B-9FC1-4EE9-9A4B-780AE41F433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900113" y="2349500"/>
              <a:ext cx="1327150" cy="1008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a:extLst>
              <a:ext uri="{FF2B5EF4-FFF2-40B4-BE49-F238E27FC236}">
                <a16:creationId xmlns:a16="http://schemas.microsoft.com/office/drawing/2014/main" id="{07B8EED7-E5CA-4FEF-856C-10C3C7E90FA2}"/>
              </a:ext>
            </a:extLst>
          </p:cNvPr>
          <p:cNvSpPr>
            <a:spLocks noGrp="1"/>
          </p:cNvSpPr>
          <p:nvPr>
            <p:ph type="title"/>
          </p:nvPr>
        </p:nvSpPr>
        <p:spPr/>
        <p:txBody>
          <a:bodyPr/>
          <a:lstStyle/>
          <a:p>
            <a:pPr eaLnBrk="1" hangingPunct="1"/>
            <a:r>
              <a:rPr lang="el-GR" altLang="el-GR">
                <a:solidFill>
                  <a:srgbClr val="7B9899"/>
                </a:solidFill>
              </a:rPr>
              <a:t>Αιθένιο ή αιθυλένιο</a:t>
            </a:r>
          </a:p>
        </p:txBody>
      </p:sp>
      <p:sp>
        <p:nvSpPr>
          <p:cNvPr id="16387" name="Rectangle 25">
            <a:extLst>
              <a:ext uri="{FF2B5EF4-FFF2-40B4-BE49-F238E27FC236}">
                <a16:creationId xmlns:a16="http://schemas.microsoft.com/office/drawing/2014/main" id="{039F113E-6756-4B31-9AC0-6BDDD781BB84}"/>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16388" name="Picture 15" descr="C:\Users\user\AppData\Local\Temp\Rar$DIa0.207\4-1.jpg">
            <a:extLst>
              <a:ext uri="{FF2B5EF4-FFF2-40B4-BE49-F238E27FC236}">
                <a16:creationId xmlns:a16="http://schemas.microsoft.com/office/drawing/2014/main" id="{2FAC0DA7-9997-4EB8-A8C2-3CC7D1C9931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7928" b="40543"/>
          <a:stretch>
            <a:fillRect/>
          </a:stretch>
        </p:blipFill>
        <p:spPr bwMode="auto">
          <a:xfrm>
            <a:off x="2627313" y="1557338"/>
            <a:ext cx="6256337" cy="14398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9" name="Picture 16" descr="C:\Users\user\AppData\Local\Temp\Rar$DIa0.722\4-2.jpg">
            <a:extLst>
              <a:ext uri="{FF2B5EF4-FFF2-40B4-BE49-F238E27FC236}">
                <a16:creationId xmlns:a16="http://schemas.microsoft.com/office/drawing/2014/main" id="{4C76D687-ECBD-4178-91F6-B84212E9C49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r="34377" b="4739"/>
          <a:stretch>
            <a:fillRect/>
          </a:stretch>
        </p:blipFill>
        <p:spPr bwMode="auto">
          <a:xfrm>
            <a:off x="1619250" y="4005263"/>
            <a:ext cx="6265863" cy="233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90" name="16 - TextBox">
            <a:extLst>
              <a:ext uri="{FF2B5EF4-FFF2-40B4-BE49-F238E27FC236}">
                <a16:creationId xmlns:a16="http://schemas.microsoft.com/office/drawing/2014/main" id="{6B3DD4F1-F6C3-47E6-92F4-12CC3328A8E6}"/>
              </a:ext>
            </a:extLst>
          </p:cNvPr>
          <p:cNvSpPr txBox="1">
            <a:spLocks noChangeArrowheads="1"/>
          </p:cNvSpPr>
          <p:nvPr/>
        </p:nvSpPr>
        <p:spPr bwMode="auto">
          <a:xfrm>
            <a:off x="250825" y="1700213"/>
            <a:ext cx="2233613"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600"/>
              <a:t>Μοντέλο ράβδων και σφαιρών (αριστερά), χωροπληρωτικό μοντέλο (δεξιά).</a:t>
            </a:r>
          </a:p>
        </p:txBody>
      </p:sp>
      <p:sp>
        <p:nvSpPr>
          <p:cNvPr id="16391" name="17 - TextBox">
            <a:extLst>
              <a:ext uri="{FF2B5EF4-FFF2-40B4-BE49-F238E27FC236}">
                <a16:creationId xmlns:a16="http://schemas.microsoft.com/office/drawing/2014/main" id="{80089534-6793-44C8-BB5D-05D57C362FD0}"/>
              </a:ext>
            </a:extLst>
          </p:cNvPr>
          <p:cNvSpPr txBox="1">
            <a:spLocks noChangeArrowheads="1"/>
          </p:cNvSpPr>
          <p:nvPr/>
        </p:nvSpPr>
        <p:spPr bwMode="auto">
          <a:xfrm>
            <a:off x="1908175" y="3594100"/>
            <a:ext cx="5543550" cy="33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600"/>
              <a:t>Υβριδισμός του άνθρακα- σχηματισμός του διπλού δεσμού</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a:extLst>
              <a:ext uri="{FF2B5EF4-FFF2-40B4-BE49-F238E27FC236}">
                <a16:creationId xmlns:a16="http://schemas.microsoft.com/office/drawing/2014/main" id="{9AD650CB-2093-4B61-8041-A8823639F02C}"/>
              </a:ext>
            </a:extLst>
          </p:cNvPr>
          <p:cNvSpPr>
            <a:spLocks noGrp="1"/>
          </p:cNvSpPr>
          <p:nvPr>
            <p:ph type="title"/>
          </p:nvPr>
        </p:nvSpPr>
        <p:spPr/>
        <p:txBody>
          <a:bodyPr/>
          <a:lstStyle/>
          <a:p>
            <a:pPr eaLnBrk="1" hangingPunct="1"/>
            <a:r>
              <a:rPr lang="el-GR" altLang="el-GR">
                <a:solidFill>
                  <a:srgbClr val="7B9899"/>
                </a:solidFill>
              </a:rPr>
              <a:t>Αιθένιο ή αιθυλένιο</a:t>
            </a:r>
          </a:p>
        </p:txBody>
      </p:sp>
      <p:sp>
        <p:nvSpPr>
          <p:cNvPr id="17411" name="Rectangle 25">
            <a:extLst>
              <a:ext uri="{FF2B5EF4-FFF2-40B4-BE49-F238E27FC236}">
                <a16:creationId xmlns:a16="http://schemas.microsoft.com/office/drawing/2014/main" id="{023D52BB-3750-41FC-9727-5DB0DB93D2A8}"/>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17412" name="Picture 2" descr="C:\Users\user\AppData\Local\Temp\Rar$DIa0.050\4-2a.jpg">
            <a:extLst>
              <a:ext uri="{FF2B5EF4-FFF2-40B4-BE49-F238E27FC236}">
                <a16:creationId xmlns:a16="http://schemas.microsoft.com/office/drawing/2014/main" id="{1D72E062-3B08-4CB4-8C9A-EF314A2D349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37067" r="37267" b="10143"/>
          <a:stretch>
            <a:fillRect/>
          </a:stretch>
        </p:blipFill>
        <p:spPr bwMode="auto">
          <a:xfrm>
            <a:off x="250825" y="2708275"/>
            <a:ext cx="2344738" cy="2217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3" name="Picture 3" descr="C:\Users\user\AppData\Local\Temp\Rar$DIa0.317\4-3.jpg">
            <a:extLst>
              <a:ext uri="{FF2B5EF4-FFF2-40B4-BE49-F238E27FC236}">
                <a16:creationId xmlns:a16="http://schemas.microsoft.com/office/drawing/2014/main" id="{3A6236AD-E16F-4161-8A2A-6E6B29C5AA4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12801" r="4916" b="29250"/>
          <a:stretch>
            <a:fillRect/>
          </a:stretch>
        </p:blipFill>
        <p:spPr bwMode="auto">
          <a:xfrm>
            <a:off x="2771775" y="1989138"/>
            <a:ext cx="3240088" cy="1655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4" name="Picture 4" descr="C:\Users\user\AppData\Local\Temp\Rar$DIa0.266\4-3a.jpg">
            <a:extLst>
              <a:ext uri="{FF2B5EF4-FFF2-40B4-BE49-F238E27FC236}">
                <a16:creationId xmlns:a16="http://schemas.microsoft.com/office/drawing/2014/main" id="{FC52BE5D-4D1B-432D-A111-CDB15B592B7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13210" t="13075"/>
          <a:stretch>
            <a:fillRect/>
          </a:stretch>
        </p:blipFill>
        <p:spPr bwMode="auto">
          <a:xfrm>
            <a:off x="2771775" y="3933825"/>
            <a:ext cx="3311525" cy="1435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5" name="Picture 5" descr="C:\Users\user\AppData\Local\Temp\Rar$DIa0.903\4-3b.jpg">
            <a:extLst>
              <a:ext uri="{FF2B5EF4-FFF2-40B4-BE49-F238E27FC236}">
                <a16:creationId xmlns:a16="http://schemas.microsoft.com/office/drawing/2014/main" id="{D39AD462-4168-49F9-B851-C8AA27D9A76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156325" y="3068638"/>
            <a:ext cx="2628900" cy="1512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D1067504-EB9E-4D69-A048-A1104A211A84}"/>
              </a:ext>
            </a:extLst>
          </p:cNvPr>
          <p:cNvSpPr>
            <a:spLocks noGrp="1"/>
          </p:cNvSpPr>
          <p:nvPr>
            <p:ph type="title"/>
          </p:nvPr>
        </p:nvSpPr>
        <p:spPr/>
        <p:txBody>
          <a:bodyPr/>
          <a:lstStyle/>
          <a:p>
            <a:pPr>
              <a:defRPr/>
            </a:pPr>
            <a:r>
              <a:rPr lang="el-GR" dirty="0"/>
              <a:t>Συντακτικά ισομερή</a:t>
            </a:r>
          </a:p>
        </p:txBody>
      </p:sp>
      <p:pic>
        <p:nvPicPr>
          <p:cNvPr id="18435" name="Picture 2" descr="1-βουτένιο - Βικιπαίδεια">
            <a:extLst>
              <a:ext uri="{FF2B5EF4-FFF2-40B4-BE49-F238E27FC236}">
                <a16:creationId xmlns:a16="http://schemas.microsoft.com/office/drawing/2014/main" id="{2B381997-2AF6-48D5-BBCE-7D43E2128D5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55650" y="1916113"/>
            <a:ext cx="2790825" cy="163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6" name="Picture 6" descr="2-βουτένιο - Βικιπαίδεια">
            <a:extLst>
              <a:ext uri="{FF2B5EF4-FFF2-40B4-BE49-F238E27FC236}">
                <a16:creationId xmlns:a16="http://schemas.microsoft.com/office/drawing/2014/main" id="{429BEE89-E8D4-48B2-AD4D-6E9A2330FBB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65763" y="3429000"/>
            <a:ext cx="2495550" cy="1838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37" name="TextBox 3">
            <a:extLst>
              <a:ext uri="{FF2B5EF4-FFF2-40B4-BE49-F238E27FC236}">
                <a16:creationId xmlns:a16="http://schemas.microsoft.com/office/drawing/2014/main" id="{2AE72625-B3F2-46D0-9703-2E28739D7346}"/>
              </a:ext>
            </a:extLst>
          </p:cNvPr>
          <p:cNvSpPr txBox="1">
            <a:spLocks noChangeArrowheads="1"/>
          </p:cNvSpPr>
          <p:nvPr/>
        </p:nvSpPr>
        <p:spPr bwMode="auto">
          <a:xfrm>
            <a:off x="1187450" y="3716338"/>
            <a:ext cx="1800225"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t>1- βουτένιο</a:t>
            </a:r>
          </a:p>
        </p:txBody>
      </p:sp>
      <p:sp>
        <p:nvSpPr>
          <p:cNvPr id="18438" name="TextBox 7">
            <a:extLst>
              <a:ext uri="{FF2B5EF4-FFF2-40B4-BE49-F238E27FC236}">
                <a16:creationId xmlns:a16="http://schemas.microsoft.com/office/drawing/2014/main" id="{82482088-EB5E-435D-8F3D-E52CE1362D46}"/>
              </a:ext>
            </a:extLst>
          </p:cNvPr>
          <p:cNvSpPr txBox="1">
            <a:spLocks noChangeArrowheads="1"/>
          </p:cNvSpPr>
          <p:nvPr/>
        </p:nvSpPr>
        <p:spPr bwMode="auto">
          <a:xfrm>
            <a:off x="6011863" y="5445125"/>
            <a:ext cx="180022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t>2 - βουτένιο</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a:extLst>
              <a:ext uri="{FF2B5EF4-FFF2-40B4-BE49-F238E27FC236}">
                <a16:creationId xmlns:a16="http://schemas.microsoft.com/office/drawing/2014/main" id="{AEA8CEA9-83E6-4FC5-BEC1-B16FFEB9171E}"/>
              </a:ext>
            </a:extLst>
          </p:cNvPr>
          <p:cNvSpPr>
            <a:spLocks noGrp="1"/>
          </p:cNvSpPr>
          <p:nvPr>
            <p:ph type="title"/>
          </p:nvPr>
        </p:nvSpPr>
        <p:spPr/>
        <p:txBody>
          <a:bodyPr/>
          <a:lstStyle/>
          <a:p>
            <a:pPr eaLnBrk="1" hangingPunct="1"/>
            <a:r>
              <a:rPr lang="el-GR" altLang="el-GR">
                <a:solidFill>
                  <a:srgbClr val="7B9899"/>
                </a:solidFill>
              </a:rPr>
              <a:t>Στερεοϊσομέρεια</a:t>
            </a:r>
          </a:p>
        </p:txBody>
      </p:sp>
      <p:sp>
        <p:nvSpPr>
          <p:cNvPr id="19459" name="Rectangle 25">
            <a:extLst>
              <a:ext uri="{FF2B5EF4-FFF2-40B4-BE49-F238E27FC236}">
                <a16:creationId xmlns:a16="http://schemas.microsoft.com/office/drawing/2014/main" id="{EEE1C9EE-76E1-4361-A5F8-7B1DAE4F5DD4}"/>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19460" name="7 - Ορθογώνιο">
            <a:extLst>
              <a:ext uri="{FF2B5EF4-FFF2-40B4-BE49-F238E27FC236}">
                <a16:creationId xmlns:a16="http://schemas.microsoft.com/office/drawing/2014/main" id="{35D2D0FB-81EE-4137-8BA6-7DBBB16BBD76}"/>
              </a:ext>
            </a:extLst>
          </p:cNvPr>
          <p:cNvSpPr>
            <a:spLocks noChangeArrowheads="1"/>
          </p:cNvSpPr>
          <p:nvPr/>
        </p:nvSpPr>
        <p:spPr bwMode="auto">
          <a:xfrm>
            <a:off x="3062288" y="5105400"/>
            <a:ext cx="457200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b="1"/>
              <a:t>Η στερεοϊσομέρεια αυτής της μορφής προϋποθέτει την παρουσία σε κάθε άτομο άνθρακα του διπλού δεσμού δύο διαφορετικών υποκαταστατών.</a:t>
            </a:r>
            <a:endParaRPr lang="el-GR" altLang="el-GR"/>
          </a:p>
        </p:txBody>
      </p:sp>
      <p:grpSp>
        <p:nvGrpSpPr>
          <p:cNvPr id="19461" name="12 - Ομάδα">
            <a:extLst>
              <a:ext uri="{FF2B5EF4-FFF2-40B4-BE49-F238E27FC236}">
                <a16:creationId xmlns:a16="http://schemas.microsoft.com/office/drawing/2014/main" id="{A8FD1D07-91E7-42B9-9924-84F948DCFDA6}"/>
              </a:ext>
            </a:extLst>
          </p:cNvPr>
          <p:cNvGrpSpPr>
            <a:grpSpLocks/>
          </p:cNvGrpSpPr>
          <p:nvPr/>
        </p:nvGrpSpPr>
        <p:grpSpPr bwMode="auto">
          <a:xfrm>
            <a:off x="395288" y="1484313"/>
            <a:ext cx="8391525" cy="3786187"/>
            <a:chOff x="285720" y="642918"/>
            <a:chExt cx="8391357" cy="3786214"/>
          </a:xfrm>
        </p:grpSpPr>
        <p:sp>
          <p:nvSpPr>
            <p:cNvPr id="10" name="Text Box 17">
              <a:extLst>
                <a:ext uri="{FF2B5EF4-FFF2-40B4-BE49-F238E27FC236}">
                  <a16:creationId xmlns:a16="http://schemas.microsoft.com/office/drawing/2014/main" id="{ED6384D0-4D86-4E9F-8DFC-6A9149A92704}"/>
                </a:ext>
              </a:extLst>
            </p:cNvPr>
            <p:cNvSpPr txBox="1">
              <a:spLocks noChangeArrowheads="1"/>
            </p:cNvSpPr>
            <p:nvPr/>
          </p:nvSpPr>
          <p:spPr bwMode="auto">
            <a:xfrm>
              <a:off x="323819" y="3413125"/>
              <a:ext cx="2628847" cy="1016007"/>
            </a:xfrm>
            <a:prstGeom prst="rect">
              <a:avLst/>
            </a:prstGeom>
            <a:noFill/>
            <a:ln w="9525">
              <a:solidFill>
                <a:schemeClr val="accent1"/>
              </a:solidFill>
              <a:miter lim="800000"/>
              <a:headEnd/>
              <a:tailEnd/>
            </a:ln>
          </p:spPr>
          <p:txBody>
            <a:bodyPr>
              <a:spAutoFit/>
            </a:bodyPr>
            <a:lstStyle/>
            <a:p>
              <a:pPr>
                <a:spcBef>
                  <a:spcPct val="50000"/>
                </a:spcBef>
                <a:defRPr/>
              </a:pPr>
              <a:r>
                <a:rPr lang="en-US" sz="2000" dirty="0" err="1">
                  <a:latin typeface="+mn-lt"/>
                </a:rPr>
                <a:t>cis</a:t>
              </a:r>
              <a:r>
                <a:rPr lang="en-US" sz="2000" dirty="0">
                  <a:latin typeface="+mn-lt"/>
                </a:rPr>
                <a:t>-trans </a:t>
              </a:r>
              <a:r>
                <a:rPr lang="el-GR" sz="2000" dirty="0">
                  <a:latin typeface="+mn-lt"/>
                </a:rPr>
                <a:t>ή γεωμετρικά ισομερείς ενώσεις</a:t>
              </a:r>
            </a:p>
          </p:txBody>
        </p:sp>
        <p:grpSp>
          <p:nvGrpSpPr>
            <p:cNvPr id="19463" name="10 - Ομάδα">
              <a:extLst>
                <a:ext uri="{FF2B5EF4-FFF2-40B4-BE49-F238E27FC236}">
                  <a16:creationId xmlns:a16="http://schemas.microsoft.com/office/drawing/2014/main" id="{F80F8EAF-4861-4A69-8A5B-EFA011CA4A8E}"/>
                </a:ext>
              </a:extLst>
            </p:cNvPr>
            <p:cNvGrpSpPr>
              <a:grpSpLocks/>
            </p:cNvGrpSpPr>
            <p:nvPr/>
          </p:nvGrpSpPr>
          <p:grpSpPr bwMode="auto">
            <a:xfrm>
              <a:off x="285720" y="642918"/>
              <a:ext cx="8391357" cy="3571900"/>
              <a:chOff x="285720" y="808236"/>
              <a:chExt cx="8391357" cy="3571900"/>
            </a:xfrm>
          </p:grpSpPr>
          <p:sp>
            <p:nvSpPr>
              <p:cNvPr id="12" name="Rectangle 5">
                <a:extLst>
                  <a:ext uri="{FF2B5EF4-FFF2-40B4-BE49-F238E27FC236}">
                    <a16:creationId xmlns:a16="http://schemas.microsoft.com/office/drawing/2014/main" id="{116F85EF-FC3C-4F3B-A6A0-16BBD61868F7}"/>
                  </a:ext>
                </a:extLst>
              </p:cNvPr>
              <p:cNvSpPr>
                <a:spLocks noChangeArrowheads="1"/>
              </p:cNvSpPr>
              <p:nvPr/>
            </p:nvSpPr>
            <p:spPr bwMode="auto">
              <a:xfrm>
                <a:off x="285720" y="808236"/>
                <a:ext cx="8391357" cy="1200158"/>
              </a:xfrm>
              <a:prstGeom prst="rect">
                <a:avLst/>
              </a:prstGeom>
              <a:noFill/>
              <a:ln w="9525">
                <a:solidFill>
                  <a:schemeClr val="accent1"/>
                </a:solidFill>
                <a:miter lim="800000"/>
                <a:headEnd/>
                <a:tailEnd/>
              </a:ln>
            </p:spPr>
            <p:txBody>
              <a:bodyPr anchor="ctr">
                <a:spAutoFit/>
              </a:bodyPr>
              <a:lstStyle/>
              <a:p>
                <a:pPr>
                  <a:defRPr/>
                </a:pPr>
                <a:r>
                  <a:rPr lang="el-GR" sz="2400" b="1" dirty="0">
                    <a:solidFill>
                      <a:srgbClr val="FA4C06"/>
                    </a:solidFill>
                    <a:latin typeface="+mn-lt"/>
                  </a:rPr>
                  <a:t>Στερεοϊσομερείς ενώσεις: </a:t>
                </a:r>
                <a:r>
                  <a:rPr lang="el-GR" sz="2400" b="1" dirty="0">
                    <a:latin typeface="+mn-lt"/>
                  </a:rPr>
                  <a:t>έχουν τον ίδιο μοριακό και συντακτικό τύπο αλλά διαφορετικό στερεοχημικό τύπο.</a:t>
                </a:r>
              </a:p>
            </p:txBody>
          </p:sp>
          <p:sp>
            <p:nvSpPr>
              <p:cNvPr id="13" name="Text Box 17">
                <a:extLst>
                  <a:ext uri="{FF2B5EF4-FFF2-40B4-BE49-F238E27FC236}">
                    <a16:creationId xmlns:a16="http://schemas.microsoft.com/office/drawing/2014/main" id="{BBB7ACFE-0885-4F64-A6F5-C650DDC679E0}"/>
                  </a:ext>
                </a:extLst>
              </p:cNvPr>
              <p:cNvSpPr txBox="1">
                <a:spLocks noChangeArrowheads="1"/>
              </p:cNvSpPr>
              <p:nvPr/>
            </p:nvSpPr>
            <p:spPr bwMode="auto">
              <a:xfrm>
                <a:off x="5903770" y="3672106"/>
                <a:ext cx="2268493" cy="708030"/>
              </a:xfrm>
              <a:prstGeom prst="rect">
                <a:avLst/>
              </a:prstGeom>
              <a:noFill/>
              <a:ln w="9525">
                <a:solidFill>
                  <a:schemeClr val="accent1"/>
                </a:solidFill>
                <a:miter lim="800000"/>
                <a:headEnd/>
                <a:tailEnd/>
              </a:ln>
            </p:spPr>
            <p:txBody>
              <a:bodyPr>
                <a:spAutoFit/>
              </a:bodyPr>
              <a:lstStyle/>
              <a:p>
                <a:pPr>
                  <a:spcBef>
                    <a:spcPct val="50000"/>
                  </a:spcBef>
                  <a:defRPr/>
                </a:pPr>
                <a:r>
                  <a:rPr lang="el-GR" sz="2000" dirty="0" err="1">
                    <a:latin typeface="+mn-lt"/>
                  </a:rPr>
                  <a:t>Διαστερεομερείς</a:t>
                </a:r>
                <a:r>
                  <a:rPr lang="el-GR" sz="2000" dirty="0">
                    <a:latin typeface="+mn-lt"/>
                  </a:rPr>
                  <a:t> ενώσεις</a:t>
                </a:r>
              </a:p>
            </p:txBody>
          </p:sp>
          <p:sp>
            <p:nvSpPr>
              <p:cNvPr id="14" name="Text Box 17">
                <a:extLst>
                  <a:ext uri="{FF2B5EF4-FFF2-40B4-BE49-F238E27FC236}">
                    <a16:creationId xmlns:a16="http://schemas.microsoft.com/office/drawing/2014/main" id="{FCEA4A79-5DDD-423F-9910-B932F902ABC0}"/>
                  </a:ext>
                </a:extLst>
              </p:cNvPr>
              <p:cNvSpPr txBox="1">
                <a:spLocks noChangeArrowheads="1"/>
              </p:cNvSpPr>
              <p:nvPr/>
            </p:nvSpPr>
            <p:spPr bwMode="auto">
              <a:xfrm>
                <a:off x="3635278" y="3672106"/>
                <a:ext cx="1909724" cy="708030"/>
              </a:xfrm>
              <a:prstGeom prst="rect">
                <a:avLst/>
              </a:prstGeom>
              <a:noFill/>
              <a:ln w="9525">
                <a:solidFill>
                  <a:schemeClr val="accent1"/>
                </a:solidFill>
                <a:miter lim="800000"/>
                <a:headEnd/>
                <a:tailEnd/>
              </a:ln>
            </p:spPr>
            <p:txBody>
              <a:bodyPr>
                <a:spAutoFit/>
              </a:bodyPr>
              <a:lstStyle/>
              <a:p>
                <a:pPr>
                  <a:spcBef>
                    <a:spcPct val="50000"/>
                  </a:spcBef>
                  <a:defRPr/>
                </a:pPr>
                <a:r>
                  <a:rPr lang="el-GR" sz="2000" dirty="0" err="1">
                    <a:latin typeface="+mn-lt"/>
                  </a:rPr>
                  <a:t>Εναντιομερείς</a:t>
                </a:r>
                <a:r>
                  <a:rPr lang="el-GR" sz="2000" dirty="0">
                    <a:latin typeface="+mn-lt"/>
                  </a:rPr>
                  <a:t> ενώσεις</a:t>
                </a:r>
              </a:p>
            </p:txBody>
          </p:sp>
          <p:cxnSp>
            <p:nvCxnSpPr>
              <p:cNvPr id="15" name="Straight Arrow Connector 7">
                <a:extLst>
                  <a:ext uri="{FF2B5EF4-FFF2-40B4-BE49-F238E27FC236}">
                    <a16:creationId xmlns:a16="http://schemas.microsoft.com/office/drawing/2014/main" id="{D721CA1C-E9F1-4CAF-95A3-F9C350FAD9BC}"/>
                  </a:ext>
                </a:extLst>
              </p:cNvPr>
              <p:cNvCxnSpPr/>
              <p:nvPr/>
            </p:nvCxnSpPr>
            <p:spPr>
              <a:xfrm rot="5400000">
                <a:off x="2624838" y="1253572"/>
                <a:ext cx="1122371" cy="2844743"/>
              </a:xfrm>
              <a:prstGeom prst="straightConnector1">
                <a:avLst/>
              </a:prstGeom>
              <a:ln>
                <a:solidFill>
                  <a:schemeClr val="accent1"/>
                </a:solidFill>
                <a:tailEnd type="arrow"/>
              </a:ln>
            </p:spPr>
            <p:style>
              <a:lnRef idx="1">
                <a:schemeClr val="accent1"/>
              </a:lnRef>
              <a:fillRef idx="0">
                <a:schemeClr val="accent1"/>
              </a:fillRef>
              <a:effectRef idx="0">
                <a:schemeClr val="accent1"/>
              </a:effectRef>
              <a:fontRef idx="minor">
                <a:schemeClr val="tx1"/>
              </a:fontRef>
            </p:style>
          </p:cxnSp>
          <p:cxnSp>
            <p:nvCxnSpPr>
              <p:cNvPr id="16" name="Straight Arrow Connector 9">
                <a:extLst>
                  <a:ext uri="{FF2B5EF4-FFF2-40B4-BE49-F238E27FC236}">
                    <a16:creationId xmlns:a16="http://schemas.microsoft.com/office/drawing/2014/main" id="{CFD3FC94-4555-4DB9-A442-ABE8A50CA24C}"/>
                  </a:ext>
                </a:extLst>
              </p:cNvPr>
              <p:cNvCxnSpPr/>
              <p:nvPr/>
            </p:nvCxnSpPr>
            <p:spPr>
              <a:xfrm rot="5400000">
                <a:off x="4028955" y="2637049"/>
                <a:ext cx="1122370" cy="36511"/>
              </a:xfrm>
              <a:prstGeom prst="straightConnector1">
                <a:avLst/>
              </a:prstGeom>
              <a:ln>
                <a:solidFill>
                  <a:schemeClr val="accent1"/>
                </a:solidFill>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1">
                <a:extLst>
                  <a:ext uri="{FF2B5EF4-FFF2-40B4-BE49-F238E27FC236}">
                    <a16:creationId xmlns:a16="http://schemas.microsoft.com/office/drawing/2014/main" id="{042FF5C0-C11A-4A47-A2B0-84E220B01BC1}"/>
                  </a:ext>
                </a:extLst>
              </p:cNvPr>
              <p:cNvCxnSpPr/>
              <p:nvPr/>
            </p:nvCxnSpPr>
            <p:spPr>
              <a:xfrm rot="16200000" flipH="1">
                <a:off x="5109226" y="1613926"/>
                <a:ext cx="1122371" cy="2124032"/>
              </a:xfrm>
              <a:prstGeom prst="straightConnector1">
                <a:avLst/>
              </a:prstGeom>
              <a:ln>
                <a:solidFill>
                  <a:schemeClr val="accent1"/>
                </a:solidFill>
                <a:tailEnd type="arrow"/>
              </a:ln>
            </p:spPr>
            <p:style>
              <a:lnRef idx="1">
                <a:schemeClr val="accent1"/>
              </a:lnRef>
              <a:fillRef idx="0">
                <a:schemeClr val="accent1"/>
              </a:fillRef>
              <a:effectRef idx="0">
                <a:schemeClr val="accent1"/>
              </a:effectRef>
              <a:fontRef idx="minor">
                <a:schemeClr val="tx1"/>
              </a:fontRef>
            </p:style>
          </p:cxnSp>
        </p:grpSp>
      </p:gr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70E84ACB-F8C0-4C1E-A71E-824567F02CF0}"/>
              </a:ext>
            </a:extLst>
          </p:cNvPr>
          <p:cNvSpPr>
            <a:spLocks noGrp="1"/>
          </p:cNvSpPr>
          <p:nvPr>
            <p:ph type="title"/>
          </p:nvPr>
        </p:nvSpPr>
        <p:spPr/>
        <p:txBody>
          <a:bodyPr/>
          <a:lstStyle/>
          <a:p>
            <a:pPr eaLnBrk="1" hangingPunct="1">
              <a:defRPr/>
            </a:pPr>
            <a:r>
              <a:rPr lang="en-US" sz="3200" dirty="0" err="1"/>
              <a:t>cis</a:t>
            </a:r>
            <a:r>
              <a:rPr lang="en-US" sz="3200" dirty="0"/>
              <a:t>-trans </a:t>
            </a:r>
            <a:r>
              <a:rPr lang="el-GR" sz="3200" dirty="0"/>
              <a:t>ή γεωμετρική ισομέρεια</a:t>
            </a:r>
            <a:endParaRPr lang="el-GR" altLang="el-GR" dirty="0">
              <a:solidFill>
                <a:srgbClr val="7B9899"/>
              </a:solidFill>
            </a:endParaRPr>
          </a:p>
        </p:txBody>
      </p:sp>
      <p:sp>
        <p:nvSpPr>
          <p:cNvPr id="20483" name="Rectangle 25">
            <a:extLst>
              <a:ext uri="{FF2B5EF4-FFF2-40B4-BE49-F238E27FC236}">
                <a16:creationId xmlns:a16="http://schemas.microsoft.com/office/drawing/2014/main" id="{F014A5F7-CDCF-40EE-A24F-633B76D38A90}"/>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0484" name="Picture 2" descr="C:\Users\user\AppData\Local\Temp\Rar$DIa0.305\4-6.jpg">
            <a:extLst>
              <a:ext uri="{FF2B5EF4-FFF2-40B4-BE49-F238E27FC236}">
                <a16:creationId xmlns:a16="http://schemas.microsoft.com/office/drawing/2014/main" id="{40B0E6DC-5E16-4376-9D90-7A0B12E28E2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6252"/>
          <a:stretch>
            <a:fillRect/>
          </a:stretch>
        </p:blipFill>
        <p:spPr bwMode="auto">
          <a:xfrm>
            <a:off x="827088" y="2225675"/>
            <a:ext cx="7351712" cy="1851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5" name="Picture 4" descr="E:\Wade ed5 PPT\Graphics\Chapter 07\Reduced\FG07_02-01.jpg">
            <a:extLst>
              <a:ext uri="{FF2B5EF4-FFF2-40B4-BE49-F238E27FC236}">
                <a16:creationId xmlns:a16="http://schemas.microsoft.com/office/drawing/2014/main" id="{FCFD39C9-C825-4346-8495-FB3A099A97C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0113" y="4240213"/>
            <a:ext cx="7288212" cy="2068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9 - Ορθογώνιο">
            <a:extLst>
              <a:ext uri="{FF2B5EF4-FFF2-40B4-BE49-F238E27FC236}">
                <a16:creationId xmlns:a16="http://schemas.microsoft.com/office/drawing/2014/main" id="{A9074F69-6FB6-4250-BA49-43A3B1A67139}"/>
              </a:ext>
            </a:extLst>
          </p:cNvPr>
          <p:cNvSpPr/>
          <p:nvPr/>
        </p:nvSpPr>
        <p:spPr>
          <a:xfrm>
            <a:off x="250825" y="1484313"/>
            <a:ext cx="8642350" cy="708025"/>
          </a:xfrm>
          <a:prstGeom prst="rect">
            <a:avLst/>
          </a:prstGeom>
        </p:spPr>
        <p:txBody>
          <a:bodyPr>
            <a:spAutoFit/>
          </a:bodyPr>
          <a:lstStyle/>
          <a:p>
            <a:pPr>
              <a:defRPr/>
            </a:pPr>
            <a:r>
              <a:rPr lang="el-GR" sz="2000" dirty="0">
                <a:latin typeface="+mn-lt"/>
              </a:rPr>
              <a:t>Η στερεοϊσομέρεια αυτής της μορφής προϋποθέτει την παρουσία σε κάθε άτομο άνθρακα του διπλού δεσμού δύο διαφορετικών </a:t>
            </a:r>
            <a:r>
              <a:rPr lang="el-GR" sz="2000" dirty="0" err="1">
                <a:latin typeface="+mn-lt"/>
              </a:rPr>
              <a:t>υποκαταστατών</a:t>
            </a:r>
            <a:r>
              <a:rPr lang="el-GR" sz="2000" dirty="0">
                <a:latin typeface="+mn-lt"/>
              </a:rPr>
              <a:t>.</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54B4CC35-9924-414E-B4B0-A29B9BE764B9}"/>
              </a:ext>
            </a:extLst>
          </p:cNvPr>
          <p:cNvSpPr>
            <a:spLocks noGrp="1"/>
          </p:cNvSpPr>
          <p:nvPr>
            <p:ph type="title"/>
          </p:nvPr>
        </p:nvSpPr>
        <p:spPr/>
        <p:txBody>
          <a:bodyPr/>
          <a:lstStyle/>
          <a:p>
            <a:pPr eaLnBrk="1" hangingPunct="1">
              <a:defRPr/>
            </a:pPr>
            <a:r>
              <a:rPr lang="en-US" sz="3200" dirty="0" err="1"/>
              <a:t>cis</a:t>
            </a:r>
            <a:r>
              <a:rPr lang="el-GR" sz="3200" dirty="0"/>
              <a:t> &amp; </a:t>
            </a:r>
            <a:r>
              <a:rPr lang="en-US" sz="3200" dirty="0"/>
              <a:t>trans </a:t>
            </a:r>
            <a:r>
              <a:rPr lang="el-GR" sz="3200" dirty="0" err="1"/>
              <a:t>βουτένιο</a:t>
            </a:r>
            <a:endParaRPr lang="el-GR" altLang="el-GR" dirty="0">
              <a:solidFill>
                <a:srgbClr val="7B9899"/>
              </a:solidFill>
            </a:endParaRPr>
          </a:p>
        </p:txBody>
      </p:sp>
      <p:sp>
        <p:nvSpPr>
          <p:cNvPr id="21507" name="Rectangle 25">
            <a:extLst>
              <a:ext uri="{FF2B5EF4-FFF2-40B4-BE49-F238E27FC236}">
                <a16:creationId xmlns:a16="http://schemas.microsoft.com/office/drawing/2014/main" id="{3D4B04F5-3E4F-41F5-A98C-6D374EBBB977}"/>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1508" name="Picture 2" descr="C:\Users\user\AppData\Local\Temp\Rar$DIa0.089\4-18.jpg">
            <a:extLst>
              <a:ext uri="{FF2B5EF4-FFF2-40B4-BE49-F238E27FC236}">
                <a16:creationId xmlns:a16="http://schemas.microsoft.com/office/drawing/2014/main" id="{04B1EDB2-3913-48D7-8C48-B35060E61D0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6950" b="4314"/>
          <a:stretch>
            <a:fillRect/>
          </a:stretch>
        </p:blipFill>
        <p:spPr bwMode="auto">
          <a:xfrm>
            <a:off x="539750" y="1557338"/>
            <a:ext cx="6840538" cy="2087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09" name="Picture 3" descr="C:\Users\user\AppData\Local\Temp\Rar$DIa0.827\4-17.jpg">
            <a:extLst>
              <a:ext uri="{FF2B5EF4-FFF2-40B4-BE49-F238E27FC236}">
                <a16:creationId xmlns:a16="http://schemas.microsoft.com/office/drawing/2014/main" id="{4D489503-2A26-42F4-9556-11E94705272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9750" y="3789363"/>
            <a:ext cx="7369175" cy="2560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6694923A-5E19-4A35-9E21-DB5B51B61C90}"/>
              </a:ext>
            </a:extLst>
          </p:cNvPr>
          <p:cNvSpPr>
            <a:spLocks noGrp="1"/>
          </p:cNvSpPr>
          <p:nvPr>
            <p:ph type="title"/>
          </p:nvPr>
        </p:nvSpPr>
        <p:spPr/>
        <p:txBody>
          <a:bodyPr/>
          <a:lstStyle/>
          <a:p>
            <a:pPr eaLnBrk="1" hangingPunct="1">
              <a:defRPr/>
            </a:pPr>
            <a:r>
              <a:rPr lang="en-US" sz="3200" dirty="0"/>
              <a:t>E &amp; Z </a:t>
            </a:r>
            <a:r>
              <a:rPr lang="el-GR" sz="3200" dirty="0"/>
              <a:t>στερεοχημική διάταξη</a:t>
            </a:r>
            <a:endParaRPr lang="el-GR" altLang="el-GR" dirty="0">
              <a:solidFill>
                <a:srgbClr val="7B9899"/>
              </a:solidFill>
            </a:endParaRPr>
          </a:p>
        </p:txBody>
      </p:sp>
      <p:sp>
        <p:nvSpPr>
          <p:cNvPr id="22531" name="Rectangle 25">
            <a:extLst>
              <a:ext uri="{FF2B5EF4-FFF2-40B4-BE49-F238E27FC236}">
                <a16:creationId xmlns:a16="http://schemas.microsoft.com/office/drawing/2014/main" id="{2BAA50F5-9EC3-4764-BA4D-2509471A1574}"/>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22532" name="6 - Ομάδα">
            <a:extLst>
              <a:ext uri="{FF2B5EF4-FFF2-40B4-BE49-F238E27FC236}">
                <a16:creationId xmlns:a16="http://schemas.microsoft.com/office/drawing/2014/main" id="{5FFA74D2-89D9-4B66-8C61-41656F274DC4}"/>
              </a:ext>
            </a:extLst>
          </p:cNvPr>
          <p:cNvGrpSpPr>
            <a:grpSpLocks/>
          </p:cNvGrpSpPr>
          <p:nvPr/>
        </p:nvGrpSpPr>
        <p:grpSpPr bwMode="auto">
          <a:xfrm>
            <a:off x="323850" y="1989138"/>
            <a:ext cx="8280400" cy="4176712"/>
            <a:chOff x="468313" y="1412875"/>
            <a:chExt cx="8208962" cy="4833382"/>
          </a:xfrm>
        </p:grpSpPr>
        <p:pic>
          <p:nvPicPr>
            <p:cNvPr id="22534" name="Picture 8" descr="http://www.chemguide.co.uk/basicorg/isomerism/ez1.gif">
              <a:extLst>
                <a:ext uri="{FF2B5EF4-FFF2-40B4-BE49-F238E27FC236}">
                  <a16:creationId xmlns:a16="http://schemas.microsoft.com/office/drawing/2014/main" id="{0D87BDE3-75CF-4E76-B26F-B0A98AA679B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750" y="1412875"/>
              <a:ext cx="3405188" cy="839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 name="Picture 10" descr="http://www.chemguide.co.uk/basicorg/isomerism/ez2.gif">
              <a:extLst>
                <a:ext uri="{FF2B5EF4-FFF2-40B4-BE49-F238E27FC236}">
                  <a16:creationId xmlns:a16="http://schemas.microsoft.com/office/drawing/2014/main" id="{95ED713B-85EE-4F11-A3BF-7AC8663228BA}"/>
                </a:ext>
              </a:extLst>
            </p:cNvPr>
            <p:cNvPicPr>
              <a:picLocks noChangeAspect="1" noChangeArrowheads="1"/>
            </p:cNvPicPr>
            <p:nvPr/>
          </p:nvPicPr>
          <p:blipFill>
            <a:blip r:embed="rId3"/>
            <a:srcRect/>
            <a:stretch>
              <a:fillRect/>
            </a:stretch>
          </p:blipFill>
          <p:spPr bwMode="auto">
            <a:xfrm>
              <a:off x="468313" y="2781506"/>
              <a:ext cx="4342126" cy="1943641"/>
            </a:xfrm>
            <a:prstGeom prst="rect">
              <a:avLst/>
            </a:prstGeom>
            <a:gradFill>
              <a:gsLst>
                <a:gs pos="0">
                  <a:schemeClr val="accent1">
                    <a:tint val="66000"/>
                    <a:satMod val="160000"/>
                  </a:schemeClr>
                </a:gs>
                <a:gs pos="50000">
                  <a:schemeClr val="accent1">
                    <a:tint val="44500"/>
                    <a:satMod val="160000"/>
                  </a:schemeClr>
                </a:gs>
                <a:gs pos="100000">
                  <a:schemeClr val="accent1">
                    <a:tint val="23500"/>
                    <a:satMod val="160000"/>
                  </a:schemeClr>
                </a:gs>
              </a:gsLst>
              <a:lin ang="5400000" scaled="0"/>
            </a:gradFill>
            <a:ln w="9525">
              <a:noFill/>
              <a:miter lim="800000"/>
              <a:headEnd/>
              <a:tailEnd/>
            </a:ln>
          </p:spPr>
        </p:pic>
        <p:sp>
          <p:nvSpPr>
            <p:cNvPr id="22536" name="TextBox 16">
              <a:extLst>
                <a:ext uri="{FF2B5EF4-FFF2-40B4-BE49-F238E27FC236}">
                  <a16:creationId xmlns:a16="http://schemas.microsoft.com/office/drawing/2014/main" id="{0FE97993-FFB6-40A9-9B5C-4D60CE11347B}"/>
                </a:ext>
              </a:extLst>
            </p:cNvPr>
            <p:cNvSpPr txBox="1">
              <a:spLocks noChangeArrowheads="1"/>
            </p:cNvSpPr>
            <p:nvPr/>
          </p:nvSpPr>
          <p:spPr bwMode="auto">
            <a:xfrm>
              <a:off x="900113" y="5148263"/>
              <a:ext cx="12954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latin typeface="Calibri" panose="020F0502020204030204" pitchFamily="34" charset="0"/>
                </a:rPr>
                <a:t>Ζ- ισομερές</a:t>
              </a:r>
              <a:endParaRPr lang="el-GR" altLang="el-GR" baseline="30000">
                <a:latin typeface="Calibri" panose="020F0502020204030204" pitchFamily="34" charset="0"/>
              </a:endParaRPr>
            </a:p>
          </p:txBody>
        </p:sp>
        <p:sp>
          <p:nvSpPr>
            <p:cNvPr id="22537" name="TextBox 17">
              <a:extLst>
                <a:ext uri="{FF2B5EF4-FFF2-40B4-BE49-F238E27FC236}">
                  <a16:creationId xmlns:a16="http://schemas.microsoft.com/office/drawing/2014/main" id="{85871834-C6A1-4C5C-BBBA-75582C61F997}"/>
                </a:ext>
              </a:extLst>
            </p:cNvPr>
            <p:cNvSpPr txBox="1">
              <a:spLocks noChangeArrowheads="1"/>
            </p:cNvSpPr>
            <p:nvPr/>
          </p:nvSpPr>
          <p:spPr bwMode="auto">
            <a:xfrm>
              <a:off x="3419475" y="5084763"/>
              <a:ext cx="1296988"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latin typeface="Calibri" panose="020F0502020204030204" pitchFamily="34" charset="0"/>
                </a:rPr>
                <a:t>Ε- ισομερές</a:t>
              </a:r>
              <a:endParaRPr lang="el-GR" altLang="el-GR" baseline="30000">
                <a:latin typeface="Calibri" panose="020F0502020204030204" pitchFamily="34" charset="0"/>
              </a:endParaRPr>
            </a:p>
          </p:txBody>
        </p:sp>
        <p:sp>
          <p:nvSpPr>
            <p:cNvPr id="14" name="Rectangle 18">
              <a:extLst>
                <a:ext uri="{FF2B5EF4-FFF2-40B4-BE49-F238E27FC236}">
                  <a16:creationId xmlns:a16="http://schemas.microsoft.com/office/drawing/2014/main" id="{343A15DA-AAD9-4550-A239-97D7A0A87D68}"/>
                </a:ext>
              </a:extLst>
            </p:cNvPr>
            <p:cNvSpPr/>
            <p:nvPr/>
          </p:nvSpPr>
          <p:spPr>
            <a:xfrm>
              <a:off x="611530" y="5877003"/>
              <a:ext cx="4957483" cy="369254"/>
            </a:xfrm>
            <a:prstGeom prst="rect">
              <a:avLst/>
            </a:prstGeom>
          </p:spPr>
          <p:txBody>
            <a:bodyPr wrap="none">
              <a:spAutoFit/>
            </a:bodyPr>
            <a:lstStyle/>
            <a:p>
              <a:pPr fontAlgn="auto">
                <a:spcBef>
                  <a:spcPts val="0"/>
                </a:spcBef>
                <a:spcAft>
                  <a:spcPts val="0"/>
                </a:spcAft>
                <a:defRPr/>
              </a:pPr>
              <a:r>
                <a:rPr lang="en-US" dirty="0">
                  <a:solidFill>
                    <a:schemeClr val="accent1">
                      <a:lumMod val="75000"/>
                    </a:schemeClr>
                  </a:solidFill>
                  <a:latin typeface="+mn-lt"/>
                  <a:cs typeface="+mn-cs"/>
                </a:rPr>
                <a:t>E is for "Enemies", which are on opposite sides</a:t>
              </a:r>
              <a:endParaRPr lang="el-GR" dirty="0">
                <a:solidFill>
                  <a:schemeClr val="accent1">
                    <a:lumMod val="75000"/>
                  </a:schemeClr>
                </a:solidFill>
                <a:latin typeface="+mn-lt"/>
                <a:cs typeface="+mn-cs"/>
              </a:endParaRPr>
            </a:p>
          </p:txBody>
        </p:sp>
        <p:sp>
          <p:nvSpPr>
            <p:cNvPr id="15" name="Rectangle 19">
              <a:extLst>
                <a:ext uri="{FF2B5EF4-FFF2-40B4-BE49-F238E27FC236}">
                  <a16:creationId xmlns:a16="http://schemas.microsoft.com/office/drawing/2014/main" id="{E7D96B4A-0868-4DD7-AC7E-56B8C77E1244}"/>
                </a:ext>
              </a:extLst>
            </p:cNvPr>
            <p:cNvSpPr>
              <a:spLocks noChangeArrowheads="1"/>
            </p:cNvSpPr>
            <p:nvPr/>
          </p:nvSpPr>
          <p:spPr bwMode="auto">
            <a:xfrm>
              <a:off x="5292023" y="2493084"/>
              <a:ext cx="3385252" cy="1938129"/>
            </a:xfrm>
            <a:prstGeom prst="rect">
              <a:avLst/>
            </a:prstGeom>
            <a:noFill/>
            <a:ln w="9525">
              <a:noFill/>
              <a:miter lim="800000"/>
              <a:headEnd/>
              <a:tailEnd/>
            </a:ln>
          </p:spPr>
          <p:txBody>
            <a:bodyPr>
              <a:spAutoFit/>
            </a:bodyPr>
            <a:lstStyle/>
            <a:p>
              <a:pPr>
                <a:defRPr/>
              </a:pPr>
              <a:r>
                <a:rPr lang="el-GR" sz="2400" dirty="0">
                  <a:latin typeface="Calibri" pitchFamily="34" charset="0"/>
                  <a:cs typeface="Arial" charset="0"/>
                </a:rPr>
                <a:t>Το άτομο </a:t>
              </a:r>
              <a:r>
                <a:rPr lang="el-GR" sz="2400" dirty="0">
                  <a:solidFill>
                    <a:schemeClr val="accent1">
                      <a:lumMod val="75000"/>
                    </a:schemeClr>
                  </a:solidFill>
                  <a:latin typeface="Calibri" pitchFamily="34" charset="0"/>
                  <a:cs typeface="Arial" charset="0"/>
                </a:rPr>
                <a:t>με </a:t>
              </a:r>
              <a:r>
                <a:rPr lang="el-GR" sz="2400" i="1" dirty="0">
                  <a:solidFill>
                    <a:schemeClr val="accent1">
                      <a:lumMod val="75000"/>
                    </a:schemeClr>
                  </a:solidFill>
                  <a:latin typeface="Calibri" pitchFamily="34" charset="0"/>
                  <a:cs typeface="Arial" charset="0"/>
                </a:rPr>
                <a:t>το μεγαλύτερο ατομικό αριθμό</a:t>
              </a:r>
              <a:r>
                <a:rPr lang="el-GR" sz="2400" dirty="0">
                  <a:latin typeface="Calibri" pitchFamily="34" charset="0"/>
                  <a:cs typeface="Arial" charset="0"/>
                </a:rPr>
                <a:t> παίρνει και </a:t>
              </a:r>
              <a:r>
                <a:rPr lang="el-GR" sz="2400" i="1" dirty="0">
                  <a:solidFill>
                    <a:schemeClr val="accent1">
                      <a:lumMod val="75000"/>
                    </a:schemeClr>
                  </a:solidFill>
                  <a:latin typeface="Calibri" pitchFamily="34" charset="0"/>
                  <a:cs typeface="Arial" charset="0"/>
                </a:rPr>
                <a:t>τη μεγαλύτερη προτεραιότητα</a:t>
              </a:r>
              <a:r>
                <a:rPr lang="el-GR" sz="2400" dirty="0">
                  <a:solidFill>
                    <a:schemeClr val="accent1">
                      <a:lumMod val="75000"/>
                    </a:schemeClr>
                  </a:solidFill>
                  <a:latin typeface="Calibri" pitchFamily="34" charset="0"/>
                  <a:cs typeface="Arial" charset="0"/>
                </a:rPr>
                <a:t>.</a:t>
              </a:r>
              <a:endParaRPr lang="en-US" sz="2400" dirty="0">
                <a:solidFill>
                  <a:schemeClr val="accent1">
                    <a:lumMod val="75000"/>
                  </a:schemeClr>
                </a:solidFill>
                <a:latin typeface="Calibri" pitchFamily="34" charset="0"/>
                <a:cs typeface="Arial" charset="0"/>
              </a:endParaRPr>
            </a:p>
          </p:txBody>
        </p:sp>
      </p:grpSp>
      <p:sp>
        <p:nvSpPr>
          <p:cNvPr id="16" name="15 - Ορθογώνιο">
            <a:extLst>
              <a:ext uri="{FF2B5EF4-FFF2-40B4-BE49-F238E27FC236}">
                <a16:creationId xmlns:a16="http://schemas.microsoft.com/office/drawing/2014/main" id="{3F15D76A-4C09-41C4-A16E-C27DC04BCF1A}"/>
              </a:ext>
            </a:extLst>
          </p:cNvPr>
          <p:cNvSpPr/>
          <p:nvPr/>
        </p:nvSpPr>
        <p:spPr>
          <a:xfrm>
            <a:off x="179388" y="1412875"/>
            <a:ext cx="8713787" cy="369888"/>
          </a:xfrm>
          <a:prstGeom prst="rect">
            <a:avLst/>
          </a:prstGeom>
        </p:spPr>
        <p:txBody>
          <a:bodyPr>
            <a:spAutoFit/>
          </a:bodyPr>
          <a:lstStyle/>
          <a:p>
            <a:pPr>
              <a:defRPr/>
            </a:pPr>
            <a:r>
              <a:rPr lang="el-GR" dirty="0">
                <a:latin typeface="+mn-lt"/>
              </a:rPr>
              <a:t>Γενικότερος τρόπος χαρακτηρισμού των γεωμετρικά ισομερών.</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EE1D88A7-AE22-4D4B-AD97-6F33F4EBDE5C}"/>
              </a:ext>
            </a:extLst>
          </p:cNvPr>
          <p:cNvSpPr>
            <a:spLocks noGrp="1"/>
          </p:cNvSpPr>
          <p:nvPr>
            <p:ph type="title"/>
          </p:nvPr>
        </p:nvSpPr>
        <p:spPr/>
        <p:txBody>
          <a:bodyPr/>
          <a:lstStyle/>
          <a:p>
            <a:pPr eaLnBrk="1" hangingPunct="1">
              <a:defRPr/>
            </a:pPr>
            <a:r>
              <a:rPr lang="en-US" sz="3200" dirty="0"/>
              <a:t>E &amp; Z </a:t>
            </a:r>
            <a:r>
              <a:rPr lang="el-GR" sz="3200" dirty="0"/>
              <a:t>στερεοχημική διάταξη</a:t>
            </a:r>
            <a:endParaRPr lang="el-GR" altLang="el-GR" dirty="0">
              <a:solidFill>
                <a:srgbClr val="7B9899"/>
              </a:solidFill>
            </a:endParaRPr>
          </a:p>
        </p:txBody>
      </p:sp>
      <p:sp>
        <p:nvSpPr>
          <p:cNvPr id="23555" name="Rectangle 25">
            <a:extLst>
              <a:ext uri="{FF2B5EF4-FFF2-40B4-BE49-F238E27FC236}">
                <a16:creationId xmlns:a16="http://schemas.microsoft.com/office/drawing/2014/main" id="{A63B206D-3D33-4AE0-8114-8119A17B2E58}"/>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23556" name="16 - Ομάδα">
            <a:extLst>
              <a:ext uri="{FF2B5EF4-FFF2-40B4-BE49-F238E27FC236}">
                <a16:creationId xmlns:a16="http://schemas.microsoft.com/office/drawing/2014/main" id="{AAE63081-D7B0-48E9-AFD6-FC55DA08581F}"/>
              </a:ext>
            </a:extLst>
          </p:cNvPr>
          <p:cNvGrpSpPr>
            <a:grpSpLocks/>
          </p:cNvGrpSpPr>
          <p:nvPr/>
        </p:nvGrpSpPr>
        <p:grpSpPr bwMode="auto">
          <a:xfrm>
            <a:off x="684213" y="1628775"/>
            <a:ext cx="7848600" cy="4545013"/>
            <a:chOff x="900113" y="1341438"/>
            <a:chExt cx="7848600" cy="4545012"/>
          </a:xfrm>
        </p:grpSpPr>
        <p:pic>
          <p:nvPicPr>
            <p:cNvPr id="23557" name="Picture 12" descr="http://www.chemguide.co.uk/basicorg/isomerism/ez7.gif">
              <a:extLst>
                <a:ext uri="{FF2B5EF4-FFF2-40B4-BE49-F238E27FC236}">
                  <a16:creationId xmlns:a16="http://schemas.microsoft.com/office/drawing/2014/main" id="{478DD832-DCDD-49D3-9C2D-24C8510C75A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71550" y="1341438"/>
              <a:ext cx="4684713" cy="1366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8" name="Rectangle 8">
              <a:extLst>
                <a:ext uri="{FF2B5EF4-FFF2-40B4-BE49-F238E27FC236}">
                  <a16:creationId xmlns:a16="http://schemas.microsoft.com/office/drawing/2014/main" id="{24A62FFD-D130-408C-9595-D7C0094E41AD}"/>
                </a:ext>
              </a:extLst>
            </p:cNvPr>
            <p:cNvSpPr>
              <a:spLocks noChangeArrowheads="1"/>
            </p:cNvSpPr>
            <p:nvPr/>
          </p:nvSpPr>
          <p:spPr bwMode="auto">
            <a:xfrm>
              <a:off x="4140200" y="2997200"/>
              <a:ext cx="149701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(E)-but-2-ene.</a:t>
              </a:r>
              <a:endParaRPr lang="el-GR" altLang="el-GR">
                <a:latin typeface="Calibri" panose="020F0502020204030204" pitchFamily="34" charset="0"/>
              </a:endParaRPr>
            </a:p>
          </p:txBody>
        </p:sp>
        <p:pic>
          <p:nvPicPr>
            <p:cNvPr id="23559" name="Picture 2" descr="http://www.chemguide.co.uk/basicorg/isomerism/ez8.gif">
              <a:extLst>
                <a:ext uri="{FF2B5EF4-FFF2-40B4-BE49-F238E27FC236}">
                  <a16:creationId xmlns:a16="http://schemas.microsoft.com/office/drawing/2014/main" id="{257BDAD9-284F-4FD5-8285-79079A37A3A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0113" y="4292600"/>
              <a:ext cx="4102100" cy="1008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60" name="Rectangle 9">
              <a:extLst>
                <a:ext uri="{FF2B5EF4-FFF2-40B4-BE49-F238E27FC236}">
                  <a16:creationId xmlns:a16="http://schemas.microsoft.com/office/drawing/2014/main" id="{2796A448-33B6-4295-AE60-0B75A4A76C35}"/>
                </a:ext>
              </a:extLst>
            </p:cNvPr>
            <p:cNvSpPr>
              <a:spLocks noChangeArrowheads="1"/>
            </p:cNvSpPr>
            <p:nvPr/>
          </p:nvSpPr>
          <p:spPr bwMode="auto">
            <a:xfrm>
              <a:off x="971550" y="5516563"/>
              <a:ext cx="1012825"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(E)- form</a:t>
              </a:r>
              <a:endParaRPr lang="el-GR" altLang="el-GR">
                <a:latin typeface="Calibri" panose="020F0502020204030204" pitchFamily="34" charset="0"/>
              </a:endParaRPr>
            </a:p>
          </p:txBody>
        </p:sp>
        <p:sp>
          <p:nvSpPr>
            <p:cNvPr id="23561" name="Rectangle 10">
              <a:extLst>
                <a:ext uri="{FF2B5EF4-FFF2-40B4-BE49-F238E27FC236}">
                  <a16:creationId xmlns:a16="http://schemas.microsoft.com/office/drawing/2014/main" id="{59022C31-718D-43F6-823B-A5EA856469F5}"/>
                </a:ext>
              </a:extLst>
            </p:cNvPr>
            <p:cNvSpPr>
              <a:spLocks noChangeArrowheads="1"/>
            </p:cNvSpPr>
            <p:nvPr/>
          </p:nvSpPr>
          <p:spPr bwMode="auto">
            <a:xfrm>
              <a:off x="3779838" y="5445125"/>
              <a:ext cx="101282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a:t>
              </a:r>
              <a:r>
                <a:rPr lang="el-GR" altLang="el-GR">
                  <a:latin typeface="Calibri" panose="020F0502020204030204" pitchFamily="34" charset="0"/>
                </a:rPr>
                <a:t>Ζ</a:t>
              </a:r>
              <a:r>
                <a:rPr lang="en-US" altLang="el-GR">
                  <a:latin typeface="Calibri" panose="020F0502020204030204" pitchFamily="34" charset="0"/>
                </a:rPr>
                <a:t>)- form</a:t>
              </a:r>
              <a:endParaRPr lang="el-GR" altLang="el-GR">
                <a:latin typeface="Calibri" panose="020F0502020204030204" pitchFamily="34" charset="0"/>
              </a:endParaRPr>
            </a:p>
          </p:txBody>
        </p:sp>
        <p:sp>
          <p:nvSpPr>
            <p:cNvPr id="23" name="Rectangle 11">
              <a:extLst>
                <a:ext uri="{FF2B5EF4-FFF2-40B4-BE49-F238E27FC236}">
                  <a16:creationId xmlns:a16="http://schemas.microsoft.com/office/drawing/2014/main" id="{6D9B17D1-0062-4683-B4AA-3935A35F7734}"/>
                </a:ext>
              </a:extLst>
            </p:cNvPr>
            <p:cNvSpPr>
              <a:spLocks noChangeArrowheads="1"/>
            </p:cNvSpPr>
            <p:nvPr/>
          </p:nvSpPr>
          <p:spPr bwMode="auto">
            <a:xfrm>
              <a:off x="5940425" y="4005262"/>
              <a:ext cx="2808288" cy="1477963"/>
            </a:xfrm>
            <a:prstGeom prst="rect">
              <a:avLst/>
            </a:prstGeom>
            <a:noFill/>
            <a:ln w="9525">
              <a:noFill/>
              <a:miter lim="800000"/>
              <a:headEnd/>
              <a:tailEnd/>
            </a:ln>
          </p:spPr>
          <p:txBody>
            <a:bodyPr>
              <a:spAutoFit/>
            </a:bodyPr>
            <a:lstStyle/>
            <a:p>
              <a:pPr>
                <a:defRPr/>
              </a:pPr>
              <a:r>
                <a:rPr lang="el-GR" dirty="0">
                  <a:latin typeface="Calibri" pitchFamily="34" charset="0"/>
                  <a:cs typeface="Arial" charset="0"/>
                </a:rPr>
                <a:t>Στην περίπτωση ίδιου ατομικού αριθμού</a:t>
              </a:r>
              <a:r>
                <a:rPr lang="en-US" dirty="0">
                  <a:latin typeface="Calibri" pitchFamily="34" charset="0"/>
                  <a:cs typeface="Arial" charset="0"/>
                </a:rPr>
                <a:t>, </a:t>
              </a:r>
              <a:r>
                <a:rPr lang="el-GR" dirty="0">
                  <a:solidFill>
                    <a:schemeClr val="accent1">
                      <a:lumMod val="75000"/>
                    </a:schemeClr>
                  </a:solidFill>
                  <a:latin typeface="Calibri" pitchFamily="34" charset="0"/>
                  <a:cs typeface="Arial" charset="0"/>
                </a:rPr>
                <a:t>υψηλότερη προτεραιότητα </a:t>
              </a:r>
              <a:r>
                <a:rPr lang="el-GR" dirty="0">
                  <a:latin typeface="Calibri" pitchFamily="34" charset="0"/>
                  <a:cs typeface="Arial" charset="0"/>
                </a:rPr>
                <a:t>παίρνει το άτομο με τη </a:t>
              </a:r>
              <a:r>
                <a:rPr lang="el-GR" dirty="0">
                  <a:solidFill>
                    <a:schemeClr val="accent1">
                      <a:lumMod val="75000"/>
                    </a:schemeClr>
                  </a:solidFill>
                  <a:latin typeface="Calibri" pitchFamily="34" charset="0"/>
                  <a:cs typeface="Arial" charset="0"/>
                </a:rPr>
                <a:t>μεγαλύτερη ατομική μάζα.</a:t>
              </a:r>
            </a:p>
          </p:txBody>
        </p:sp>
      </p:gr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2CACDCC9-08F9-4397-A4E8-228EBEE60F42}"/>
              </a:ext>
            </a:extLst>
          </p:cNvPr>
          <p:cNvSpPr>
            <a:spLocks noGrp="1"/>
          </p:cNvSpPr>
          <p:nvPr>
            <p:ph type="title"/>
          </p:nvPr>
        </p:nvSpPr>
        <p:spPr/>
        <p:txBody>
          <a:bodyPr/>
          <a:lstStyle/>
          <a:p>
            <a:pPr eaLnBrk="1" hangingPunct="1">
              <a:defRPr/>
            </a:pPr>
            <a:r>
              <a:rPr lang="en-US" sz="3200" dirty="0"/>
              <a:t>E &amp; Z </a:t>
            </a:r>
            <a:r>
              <a:rPr lang="el-GR" sz="3200" dirty="0"/>
              <a:t>στερεοχημική διάταξη</a:t>
            </a:r>
            <a:endParaRPr lang="el-GR" altLang="el-GR" dirty="0">
              <a:solidFill>
                <a:srgbClr val="7B9899"/>
              </a:solidFill>
            </a:endParaRPr>
          </a:p>
        </p:txBody>
      </p:sp>
      <p:sp>
        <p:nvSpPr>
          <p:cNvPr id="24579" name="Rectangle 25">
            <a:extLst>
              <a:ext uri="{FF2B5EF4-FFF2-40B4-BE49-F238E27FC236}">
                <a16:creationId xmlns:a16="http://schemas.microsoft.com/office/drawing/2014/main" id="{87F36B4A-8F11-429F-8433-9F0340364D09}"/>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24580" name="10 - Ομάδα">
            <a:extLst>
              <a:ext uri="{FF2B5EF4-FFF2-40B4-BE49-F238E27FC236}">
                <a16:creationId xmlns:a16="http://schemas.microsoft.com/office/drawing/2014/main" id="{442E1337-243B-4437-BBD3-780C6C1F33DD}"/>
              </a:ext>
            </a:extLst>
          </p:cNvPr>
          <p:cNvGrpSpPr>
            <a:grpSpLocks/>
          </p:cNvGrpSpPr>
          <p:nvPr/>
        </p:nvGrpSpPr>
        <p:grpSpPr bwMode="auto">
          <a:xfrm>
            <a:off x="611188" y="1773238"/>
            <a:ext cx="7993062" cy="4319587"/>
            <a:chOff x="900113" y="2060575"/>
            <a:chExt cx="7343775" cy="3754438"/>
          </a:xfrm>
        </p:grpSpPr>
        <p:pic>
          <p:nvPicPr>
            <p:cNvPr id="24581" name="Picture 2" descr="http://www.chemguide.co.uk/basicorg/isomerism/ez9.gif">
              <a:extLst>
                <a:ext uri="{FF2B5EF4-FFF2-40B4-BE49-F238E27FC236}">
                  <a16:creationId xmlns:a16="http://schemas.microsoft.com/office/drawing/2014/main" id="{665B1898-2BD9-4662-AD84-2EE85C3FD7C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843213" y="2781300"/>
              <a:ext cx="2808287" cy="18208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4582" name="Rectangle 12">
              <a:extLst>
                <a:ext uri="{FF2B5EF4-FFF2-40B4-BE49-F238E27FC236}">
                  <a16:creationId xmlns:a16="http://schemas.microsoft.com/office/drawing/2014/main" id="{B92594AE-05D4-4686-A36B-8EFFCB778D85}"/>
                </a:ext>
              </a:extLst>
            </p:cNvPr>
            <p:cNvSpPr>
              <a:spLocks noChangeArrowheads="1"/>
            </p:cNvSpPr>
            <p:nvPr/>
          </p:nvSpPr>
          <p:spPr bwMode="auto">
            <a:xfrm>
              <a:off x="1476375" y="2060575"/>
              <a:ext cx="2016125" cy="738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400" i="1">
                  <a:latin typeface="Calibri" panose="020F0502020204030204" pitchFamily="34" charset="0"/>
                </a:rPr>
                <a:t>In the CH</a:t>
              </a:r>
              <a:r>
                <a:rPr lang="en-US" altLang="el-GR" sz="1400" i="1" baseline="-25000">
                  <a:latin typeface="Calibri" panose="020F0502020204030204" pitchFamily="34" charset="0"/>
                </a:rPr>
                <a:t>3</a:t>
              </a:r>
              <a:r>
                <a:rPr lang="en-US" altLang="el-GR" sz="1400" i="1">
                  <a:latin typeface="Calibri" panose="020F0502020204030204" pitchFamily="34" charset="0"/>
                </a:rPr>
                <a:t> group:</a:t>
              </a:r>
            </a:p>
            <a:p>
              <a:r>
                <a:rPr lang="en-US" altLang="el-GR" sz="1400">
                  <a:latin typeface="Calibri" panose="020F0502020204030204" pitchFamily="34" charset="0"/>
                </a:rPr>
                <a:t>The atoms attached to the carbon are H H H.</a:t>
              </a:r>
            </a:p>
          </p:txBody>
        </p:sp>
        <p:sp>
          <p:nvSpPr>
            <p:cNvPr id="24583" name="Rectangle 13">
              <a:extLst>
                <a:ext uri="{FF2B5EF4-FFF2-40B4-BE49-F238E27FC236}">
                  <a16:creationId xmlns:a16="http://schemas.microsoft.com/office/drawing/2014/main" id="{E678C1BC-3850-4ABF-AF0B-8B8F677C3955}"/>
                </a:ext>
              </a:extLst>
            </p:cNvPr>
            <p:cNvSpPr>
              <a:spLocks noChangeArrowheads="1"/>
            </p:cNvSpPr>
            <p:nvPr/>
          </p:nvSpPr>
          <p:spPr bwMode="auto">
            <a:xfrm>
              <a:off x="971549" y="4076700"/>
              <a:ext cx="2597702" cy="6420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400" i="1">
                  <a:latin typeface="Calibri" panose="020F0502020204030204" pitchFamily="34" charset="0"/>
                </a:rPr>
                <a:t>In the CH</a:t>
              </a:r>
              <a:r>
                <a:rPr lang="en-US" altLang="el-GR" sz="1400" i="1" baseline="-25000">
                  <a:latin typeface="Calibri" panose="020F0502020204030204" pitchFamily="34" charset="0"/>
                </a:rPr>
                <a:t>3</a:t>
              </a:r>
              <a:r>
                <a:rPr lang="en-US" altLang="el-GR" sz="1400" i="1">
                  <a:latin typeface="Calibri" panose="020F0502020204030204" pitchFamily="34" charset="0"/>
                </a:rPr>
                <a:t>CH</a:t>
              </a:r>
              <a:r>
                <a:rPr lang="en-US" altLang="el-GR" sz="1400" i="1" baseline="-25000">
                  <a:latin typeface="Calibri" panose="020F0502020204030204" pitchFamily="34" charset="0"/>
                </a:rPr>
                <a:t>2</a:t>
              </a:r>
              <a:r>
                <a:rPr lang="en-US" altLang="el-GR" sz="1400" i="1">
                  <a:latin typeface="Calibri" panose="020F0502020204030204" pitchFamily="34" charset="0"/>
                </a:rPr>
                <a:t> group:</a:t>
              </a:r>
              <a:endParaRPr lang="en-US" altLang="el-GR" sz="1400">
                <a:latin typeface="Calibri" panose="020F0502020204030204" pitchFamily="34" charset="0"/>
              </a:endParaRPr>
            </a:p>
            <a:p>
              <a:r>
                <a:rPr lang="en-US" altLang="el-GR" sz="1400">
                  <a:latin typeface="Calibri" panose="020F0502020204030204" pitchFamily="34" charset="0"/>
                </a:rPr>
                <a:t>The atoms attached directly to the carbon of the CH</a:t>
              </a:r>
              <a:r>
                <a:rPr lang="en-US" altLang="el-GR" sz="1400" baseline="-25000">
                  <a:latin typeface="Calibri" panose="020F0502020204030204" pitchFamily="34" charset="0"/>
                </a:rPr>
                <a:t>2</a:t>
              </a:r>
              <a:r>
                <a:rPr lang="en-US" altLang="el-GR" sz="1400">
                  <a:latin typeface="Calibri" panose="020F0502020204030204" pitchFamily="34" charset="0"/>
                </a:rPr>
                <a:t> group are C H H.</a:t>
              </a:r>
            </a:p>
          </p:txBody>
        </p:sp>
        <p:sp>
          <p:nvSpPr>
            <p:cNvPr id="24584" name="Rectangle 14">
              <a:extLst>
                <a:ext uri="{FF2B5EF4-FFF2-40B4-BE49-F238E27FC236}">
                  <a16:creationId xmlns:a16="http://schemas.microsoft.com/office/drawing/2014/main" id="{C0FF95CB-A764-4FC1-A2EA-06BCCE14F609}"/>
                </a:ext>
              </a:extLst>
            </p:cNvPr>
            <p:cNvSpPr>
              <a:spLocks noChangeArrowheads="1"/>
            </p:cNvSpPr>
            <p:nvPr/>
          </p:nvSpPr>
          <p:spPr bwMode="auto">
            <a:xfrm>
              <a:off x="5724525" y="2133600"/>
              <a:ext cx="2519363" cy="738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400" i="1">
                  <a:latin typeface="Calibri" panose="020F0502020204030204" pitchFamily="34" charset="0"/>
                </a:rPr>
                <a:t>In the CH</a:t>
              </a:r>
              <a:r>
                <a:rPr lang="en-US" altLang="el-GR" sz="1400" i="1" baseline="-25000">
                  <a:latin typeface="Calibri" panose="020F0502020204030204" pitchFamily="34" charset="0"/>
                </a:rPr>
                <a:t>2</a:t>
              </a:r>
              <a:r>
                <a:rPr lang="en-US" altLang="el-GR" sz="1400" i="1">
                  <a:latin typeface="Calibri" panose="020F0502020204030204" pitchFamily="34" charset="0"/>
                </a:rPr>
                <a:t>OH group:</a:t>
              </a:r>
              <a:endParaRPr lang="en-US" altLang="el-GR" sz="1400">
                <a:latin typeface="Calibri" panose="020F0502020204030204" pitchFamily="34" charset="0"/>
              </a:endParaRPr>
            </a:p>
            <a:p>
              <a:r>
                <a:rPr lang="en-US" altLang="el-GR" sz="1400">
                  <a:latin typeface="Calibri" panose="020F0502020204030204" pitchFamily="34" charset="0"/>
                </a:rPr>
                <a:t>The atoms attached directly to the carbon are O H H.</a:t>
              </a:r>
            </a:p>
          </p:txBody>
        </p:sp>
        <p:sp>
          <p:nvSpPr>
            <p:cNvPr id="24585" name="Rectangle 15">
              <a:extLst>
                <a:ext uri="{FF2B5EF4-FFF2-40B4-BE49-F238E27FC236}">
                  <a16:creationId xmlns:a16="http://schemas.microsoft.com/office/drawing/2014/main" id="{9A374E19-DA16-44E5-92C6-14717FAB1A78}"/>
                </a:ext>
              </a:extLst>
            </p:cNvPr>
            <p:cNvSpPr>
              <a:spLocks noChangeArrowheads="1"/>
            </p:cNvSpPr>
            <p:nvPr/>
          </p:nvSpPr>
          <p:spPr bwMode="auto">
            <a:xfrm>
              <a:off x="5003800" y="4437063"/>
              <a:ext cx="2717800" cy="738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400" i="1">
                  <a:latin typeface="Calibri" panose="020F0502020204030204" pitchFamily="34" charset="0"/>
                </a:rPr>
                <a:t>In the CHO group:</a:t>
              </a:r>
              <a:endParaRPr lang="en-US" altLang="el-GR" sz="1400">
                <a:latin typeface="Calibri" panose="020F0502020204030204" pitchFamily="34" charset="0"/>
              </a:endParaRPr>
            </a:p>
            <a:p>
              <a:r>
                <a:rPr lang="en-US" altLang="el-GR" sz="1400">
                  <a:latin typeface="Calibri" panose="020F0502020204030204" pitchFamily="34" charset="0"/>
                </a:rPr>
                <a:t>The atoms attached directly to the carbon are O O H.</a:t>
              </a:r>
            </a:p>
          </p:txBody>
        </p:sp>
        <p:sp>
          <p:nvSpPr>
            <p:cNvPr id="24586" name="Rectangle 16">
              <a:extLst>
                <a:ext uri="{FF2B5EF4-FFF2-40B4-BE49-F238E27FC236}">
                  <a16:creationId xmlns:a16="http://schemas.microsoft.com/office/drawing/2014/main" id="{57EB3464-5284-4C0F-8088-53E94950E2E5}"/>
                </a:ext>
              </a:extLst>
            </p:cNvPr>
            <p:cNvSpPr>
              <a:spLocks noChangeArrowheads="1"/>
            </p:cNvSpPr>
            <p:nvPr/>
          </p:nvSpPr>
          <p:spPr bwMode="auto">
            <a:xfrm>
              <a:off x="3779838" y="5445125"/>
              <a:ext cx="1008062"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(Z)- form</a:t>
              </a:r>
              <a:endParaRPr lang="el-GR" altLang="el-GR">
                <a:latin typeface="Calibri" panose="020F0502020204030204" pitchFamily="34" charset="0"/>
              </a:endParaRPr>
            </a:p>
          </p:txBody>
        </p:sp>
        <p:cxnSp>
          <p:nvCxnSpPr>
            <p:cNvPr id="24" name="Straight Arrow Connector 18">
              <a:extLst>
                <a:ext uri="{FF2B5EF4-FFF2-40B4-BE49-F238E27FC236}">
                  <a16:creationId xmlns:a16="http://schemas.microsoft.com/office/drawing/2014/main" id="{E95096AB-E55C-461A-B1F6-33EF9E3BEC59}"/>
                </a:ext>
              </a:extLst>
            </p:cNvPr>
            <p:cNvCxnSpPr/>
            <p:nvPr/>
          </p:nvCxnSpPr>
          <p:spPr>
            <a:xfrm>
              <a:off x="971581" y="3789465"/>
              <a:ext cx="1728377" cy="71750"/>
            </a:xfrm>
            <a:prstGeom prst="straightConnector1">
              <a:avLst/>
            </a:prstGeom>
            <a:ln>
              <a:solidFill>
                <a:srgbClr val="EC3487"/>
              </a:solidFill>
              <a:tailEnd type="arrow"/>
            </a:ln>
          </p:spPr>
          <p:style>
            <a:lnRef idx="1">
              <a:schemeClr val="accent1"/>
            </a:lnRef>
            <a:fillRef idx="0">
              <a:schemeClr val="accent1"/>
            </a:fillRef>
            <a:effectRef idx="0">
              <a:schemeClr val="accent1"/>
            </a:effectRef>
            <a:fontRef idx="minor">
              <a:schemeClr val="tx1"/>
            </a:fontRef>
          </p:style>
        </p:cxnSp>
        <p:sp>
          <p:nvSpPr>
            <p:cNvPr id="24588" name="Rectangle 19">
              <a:extLst>
                <a:ext uri="{FF2B5EF4-FFF2-40B4-BE49-F238E27FC236}">
                  <a16:creationId xmlns:a16="http://schemas.microsoft.com/office/drawing/2014/main" id="{331AD6F1-AD74-4180-A892-660BB70944C0}"/>
                </a:ext>
              </a:extLst>
            </p:cNvPr>
            <p:cNvSpPr>
              <a:spLocks noChangeArrowheads="1"/>
            </p:cNvSpPr>
            <p:nvPr/>
          </p:nvSpPr>
          <p:spPr bwMode="auto">
            <a:xfrm>
              <a:off x="900113" y="3429000"/>
              <a:ext cx="28733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1</a:t>
              </a:r>
              <a:endParaRPr lang="el-GR" altLang="el-GR">
                <a:latin typeface="Calibri" panose="020F0502020204030204" pitchFamily="34" charset="0"/>
              </a:endParaRPr>
            </a:p>
          </p:txBody>
        </p:sp>
        <p:sp>
          <p:nvSpPr>
            <p:cNvPr id="24589" name="Rectangle 20">
              <a:extLst>
                <a:ext uri="{FF2B5EF4-FFF2-40B4-BE49-F238E27FC236}">
                  <a16:creationId xmlns:a16="http://schemas.microsoft.com/office/drawing/2014/main" id="{58441F8B-9DF3-4306-98E6-AF7A1A512EA5}"/>
                </a:ext>
              </a:extLst>
            </p:cNvPr>
            <p:cNvSpPr>
              <a:spLocks noChangeArrowheads="1"/>
            </p:cNvSpPr>
            <p:nvPr/>
          </p:nvSpPr>
          <p:spPr bwMode="auto">
            <a:xfrm>
              <a:off x="2268538" y="2852738"/>
              <a:ext cx="287337"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2</a:t>
              </a:r>
              <a:endParaRPr lang="el-GR" altLang="el-GR">
                <a:latin typeface="Calibri" panose="020F0502020204030204" pitchFamily="34" charset="0"/>
              </a:endParaRPr>
            </a:p>
          </p:txBody>
        </p:sp>
        <p:cxnSp>
          <p:nvCxnSpPr>
            <p:cNvPr id="27" name="Straight Arrow Connector 22">
              <a:extLst>
                <a:ext uri="{FF2B5EF4-FFF2-40B4-BE49-F238E27FC236}">
                  <a16:creationId xmlns:a16="http://schemas.microsoft.com/office/drawing/2014/main" id="{42E8EB30-1784-4722-8D46-EEFD66A2B706}"/>
                </a:ext>
              </a:extLst>
            </p:cNvPr>
            <p:cNvCxnSpPr/>
            <p:nvPr/>
          </p:nvCxnSpPr>
          <p:spPr>
            <a:xfrm flipV="1">
              <a:off x="2627031" y="2924330"/>
              <a:ext cx="649052" cy="144879"/>
            </a:xfrm>
            <a:prstGeom prst="straightConnector1">
              <a:avLst/>
            </a:prstGeom>
            <a:ln>
              <a:solidFill>
                <a:srgbClr val="EC3487"/>
              </a:solidFill>
              <a:tailEnd type="arrow"/>
            </a:ln>
          </p:spPr>
          <p:style>
            <a:lnRef idx="1">
              <a:schemeClr val="accent1"/>
            </a:lnRef>
            <a:fillRef idx="0">
              <a:schemeClr val="accent1"/>
            </a:fillRef>
            <a:effectRef idx="0">
              <a:schemeClr val="accent1"/>
            </a:effectRef>
            <a:fontRef idx="minor">
              <a:schemeClr val="tx1"/>
            </a:fontRef>
          </p:style>
        </p:cxnSp>
        <p:sp>
          <p:nvSpPr>
            <p:cNvPr id="24591" name="Rectangle 23">
              <a:extLst>
                <a:ext uri="{FF2B5EF4-FFF2-40B4-BE49-F238E27FC236}">
                  <a16:creationId xmlns:a16="http://schemas.microsoft.com/office/drawing/2014/main" id="{430DFD50-92BA-423E-813F-8AACD92D05B8}"/>
                </a:ext>
              </a:extLst>
            </p:cNvPr>
            <p:cNvSpPr>
              <a:spLocks noChangeArrowheads="1"/>
            </p:cNvSpPr>
            <p:nvPr/>
          </p:nvSpPr>
          <p:spPr bwMode="auto">
            <a:xfrm>
              <a:off x="6588125" y="4076700"/>
              <a:ext cx="287338"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1</a:t>
              </a:r>
              <a:endParaRPr lang="el-GR" altLang="el-GR">
                <a:latin typeface="Calibri" panose="020F0502020204030204" pitchFamily="34" charset="0"/>
              </a:endParaRPr>
            </a:p>
          </p:txBody>
        </p:sp>
        <p:cxnSp>
          <p:nvCxnSpPr>
            <p:cNvPr id="29" name="Straight Arrow Connector 24">
              <a:extLst>
                <a:ext uri="{FF2B5EF4-FFF2-40B4-BE49-F238E27FC236}">
                  <a16:creationId xmlns:a16="http://schemas.microsoft.com/office/drawing/2014/main" id="{95CD570B-B5FF-4150-B767-C9EE60332326}"/>
                </a:ext>
              </a:extLst>
            </p:cNvPr>
            <p:cNvCxnSpPr/>
            <p:nvPr/>
          </p:nvCxnSpPr>
          <p:spPr>
            <a:xfrm rot="10800000">
              <a:off x="5509116" y="4004714"/>
              <a:ext cx="1007854" cy="216629"/>
            </a:xfrm>
            <a:prstGeom prst="straightConnector1">
              <a:avLst/>
            </a:prstGeom>
            <a:ln>
              <a:solidFill>
                <a:srgbClr val="EC3487"/>
              </a:solidFill>
              <a:tailEnd type="arrow"/>
            </a:ln>
          </p:spPr>
          <p:style>
            <a:lnRef idx="1">
              <a:schemeClr val="accent1"/>
            </a:lnRef>
            <a:fillRef idx="0">
              <a:schemeClr val="accent1"/>
            </a:fillRef>
            <a:effectRef idx="0">
              <a:schemeClr val="accent1"/>
            </a:effectRef>
            <a:fontRef idx="minor">
              <a:schemeClr val="tx1"/>
            </a:fontRef>
          </p:style>
        </p:cxnSp>
        <p:cxnSp>
          <p:nvCxnSpPr>
            <p:cNvPr id="30" name="Straight Arrow Connector 26">
              <a:extLst>
                <a:ext uri="{FF2B5EF4-FFF2-40B4-BE49-F238E27FC236}">
                  <a16:creationId xmlns:a16="http://schemas.microsoft.com/office/drawing/2014/main" id="{03487EC9-185D-4EE8-9F6E-B15757811D63}"/>
                </a:ext>
              </a:extLst>
            </p:cNvPr>
            <p:cNvCxnSpPr/>
            <p:nvPr/>
          </p:nvCxnSpPr>
          <p:spPr>
            <a:xfrm rot="10800000">
              <a:off x="5867918" y="3069209"/>
              <a:ext cx="791990" cy="73130"/>
            </a:xfrm>
            <a:prstGeom prst="straightConnector1">
              <a:avLst/>
            </a:prstGeom>
            <a:ln>
              <a:solidFill>
                <a:srgbClr val="EC3487"/>
              </a:solidFill>
              <a:tailEnd type="arrow"/>
            </a:ln>
          </p:spPr>
          <p:style>
            <a:lnRef idx="1">
              <a:schemeClr val="accent1"/>
            </a:lnRef>
            <a:fillRef idx="0">
              <a:schemeClr val="accent1"/>
            </a:fillRef>
            <a:effectRef idx="0">
              <a:schemeClr val="accent1"/>
            </a:effectRef>
            <a:fontRef idx="minor">
              <a:schemeClr val="tx1"/>
            </a:fontRef>
          </p:style>
        </p:cxnSp>
        <p:sp>
          <p:nvSpPr>
            <p:cNvPr id="24594" name="Rectangle 28">
              <a:extLst>
                <a:ext uri="{FF2B5EF4-FFF2-40B4-BE49-F238E27FC236}">
                  <a16:creationId xmlns:a16="http://schemas.microsoft.com/office/drawing/2014/main" id="{9E284632-E89D-4D40-998B-43BDD88249DF}"/>
                </a:ext>
              </a:extLst>
            </p:cNvPr>
            <p:cNvSpPr>
              <a:spLocks noChangeArrowheads="1"/>
            </p:cNvSpPr>
            <p:nvPr/>
          </p:nvSpPr>
          <p:spPr bwMode="auto">
            <a:xfrm>
              <a:off x="6732588" y="2924175"/>
              <a:ext cx="28733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latin typeface="Calibri" panose="020F0502020204030204" pitchFamily="34" charset="0"/>
                </a:rPr>
                <a:t>2</a:t>
              </a:r>
              <a:endParaRPr lang="el-GR" altLang="el-GR">
                <a:latin typeface="Calibri" panose="020F0502020204030204" pitchFamily="34" charset="0"/>
              </a:endParaRPr>
            </a:p>
          </p:txBody>
        </p:sp>
      </p:gr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74B4E21-C64F-4664-9B32-020B1426E5F7}"/>
              </a:ext>
            </a:extLst>
          </p:cNvPr>
          <p:cNvSpPr>
            <a:spLocks noGrp="1"/>
          </p:cNvSpPr>
          <p:nvPr>
            <p:ph type="title"/>
          </p:nvPr>
        </p:nvSpPr>
        <p:spPr/>
        <p:txBody>
          <a:bodyPr/>
          <a:lstStyle/>
          <a:p>
            <a:pPr>
              <a:defRPr/>
            </a:pPr>
            <a:endParaRPr lang="el-GR"/>
          </a:p>
        </p:txBody>
      </p:sp>
      <p:sp>
        <p:nvSpPr>
          <p:cNvPr id="25603" name="2 - Θέση περιεχομένου">
            <a:extLst>
              <a:ext uri="{FF2B5EF4-FFF2-40B4-BE49-F238E27FC236}">
                <a16:creationId xmlns:a16="http://schemas.microsoft.com/office/drawing/2014/main" id="{F6282FFA-8FBF-4BA2-8340-530CE6D448BA}"/>
              </a:ext>
            </a:extLst>
          </p:cNvPr>
          <p:cNvSpPr>
            <a:spLocks noGrp="1"/>
          </p:cNvSpPr>
          <p:nvPr>
            <p:ph sz="quarter" idx="1"/>
          </p:nvPr>
        </p:nvSpPr>
        <p:spPr>
          <a:xfrm>
            <a:off x="301625" y="1527175"/>
            <a:ext cx="8504238" cy="4572000"/>
          </a:xfrm>
        </p:spPr>
        <p:txBody>
          <a:bodyPr/>
          <a:lstStyle/>
          <a:p>
            <a:pPr algn="ctr"/>
            <a:r>
              <a:rPr lang="el-GR" altLang="el-GR"/>
              <a:t>Αντιδράσεις προσθήκης</a:t>
            </a:r>
          </a:p>
          <a:p>
            <a:pPr>
              <a:buFont typeface="Wingdings" panose="05000000000000000000" pitchFamily="2" charset="2"/>
              <a:buChar char="v"/>
            </a:pPr>
            <a:r>
              <a:rPr lang="el-GR" altLang="el-GR"/>
              <a:t> </a:t>
            </a:r>
            <a:r>
              <a:rPr lang="el-GR" altLang="el-GR" sz="2400"/>
              <a:t>προσθήκη υδραλογόνου</a:t>
            </a:r>
          </a:p>
          <a:p>
            <a:pPr>
              <a:buFont typeface="Wingdings" panose="05000000000000000000" pitchFamily="2" charset="2"/>
              <a:buChar char="v"/>
            </a:pPr>
            <a:r>
              <a:rPr lang="el-GR" altLang="el-GR" sz="2400"/>
              <a:t> ενυδάτωση</a:t>
            </a:r>
          </a:p>
          <a:p>
            <a:pPr>
              <a:buFont typeface="Wingdings" panose="05000000000000000000" pitchFamily="2" charset="2"/>
              <a:buChar char="v"/>
            </a:pPr>
            <a:r>
              <a:rPr lang="el-GR" altLang="el-GR" sz="2400"/>
              <a:t> καταλυτική υδρογόνωση</a:t>
            </a:r>
          </a:p>
          <a:p>
            <a:pPr>
              <a:buFont typeface="Wingdings" panose="05000000000000000000" pitchFamily="2" charset="2"/>
              <a:buChar char="v"/>
            </a:pPr>
            <a:r>
              <a:rPr lang="el-GR" altLang="el-GR" sz="2400"/>
              <a:t> προσθήκη αλογόνου (</a:t>
            </a:r>
            <a:r>
              <a:rPr lang="en-US" altLang="el-GR" sz="2400"/>
              <a:t>Br</a:t>
            </a:r>
            <a:r>
              <a:rPr lang="en-US" altLang="el-GR" sz="2400" baseline="-25000"/>
              <a:t>2</a:t>
            </a:r>
            <a:r>
              <a:rPr lang="el-GR" altLang="el-GR" sz="2400" baseline="-25000"/>
              <a:t> </a:t>
            </a:r>
            <a:r>
              <a:rPr lang="el-GR" altLang="el-GR" sz="2400"/>
              <a:t>ή </a:t>
            </a:r>
            <a:r>
              <a:rPr lang="en-US" altLang="el-GR" sz="2400"/>
              <a:t>Cl</a:t>
            </a:r>
            <a:r>
              <a:rPr lang="en-US" altLang="el-GR" sz="2400" baseline="-25000"/>
              <a:t>2</a:t>
            </a:r>
            <a:r>
              <a:rPr lang="en-US" altLang="el-GR" sz="2400"/>
              <a:t>)</a:t>
            </a:r>
            <a:endParaRPr lang="el-GR" altLang="el-GR" sz="2400" baseline="-25000"/>
          </a:p>
          <a:p>
            <a:pPr>
              <a:buFont typeface="Wingdings" panose="05000000000000000000" pitchFamily="2" charset="2"/>
              <a:buChar char="v"/>
            </a:pPr>
            <a:r>
              <a:rPr lang="el-GR" altLang="el-GR" sz="2400"/>
              <a:t> οξυυδραργύρωση</a:t>
            </a:r>
          </a:p>
          <a:p>
            <a:pPr>
              <a:buFont typeface="Wingdings" panose="05000000000000000000" pitchFamily="2" charset="2"/>
              <a:buChar char="v"/>
            </a:pPr>
            <a:r>
              <a:rPr lang="el-GR" altLang="el-GR" sz="2400"/>
              <a:t> υδροβορίωση</a:t>
            </a:r>
          </a:p>
          <a:p>
            <a:pPr>
              <a:buFont typeface="Wingdings" panose="05000000000000000000" pitchFamily="2" charset="2"/>
              <a:buChar char="v"/>
            </a:pPr>
            <a:r>
              <a:rPr lang="el-GR" altLang="el-GR" sz="2400"/>
              <a:t> οζονόλυση</a:t>
            </a:r>
          </a:p>
        </p:txBody>
      </p:sp>
      <p:sp>
        <p:nvSpPr>
          <p:cNvPr id="4" name="3 - Ορθογώνιο">
            <a:extLst>
              <a:ext uri="{FF2B5EF4-FFF2-40B4-BE49-F238E27FC236}">
                <a16:creationId xmlns:a16="http://schemas.microsoft.com/office/drawing/2014/main" id="{1513A620-6254-4504-9BDA-1B011BCC1DB9}"/>
              </a:ext>
            </a:extLst>
          </p:cNvPr>
          <p:cNvSpPr/>
          <p:nvPr/>
        </p:nvSpPr>
        <p:spPr>
          <a:xfrm>
            <a:off x="3779912" y="4985881"/>
            <a:ext cx="5004048" cy="1323439"/>
          </a:xfrm>
          <a:prstGeom prst="rect">
            <a:avLst/>
          </a:prstGeom>
          <a:ln>
            <a:gradFill>
              <a:gsLst>
                <a:gs pos="0">
                  <a:schemeClr val="accent1">
                    <a:tint val="66000"/>
                    <a:satMod val="160000"/>
                  </a:schemeClr>
                </a:gs>
                <a:gs pos="50000">
                  <a:schemeClr val="accent1">
                    <a:tint val="44500"/>
                    <a:satMod val="160000"/>
                  </a:schemeClr>
                </a:gs>
                <a:gs pos="100000">
                  <a:schemeClr val="accent1">
                    <a:tint val="23500"/>
                    <a:satMod val="160000"/>
                  </a:schemeClr>
                </a:gs>
              </a:gsLst>
              <a:lin ang="5400000" scaled="0"/>
            </a:gradFill>
          </a:ln>
        </p:spPr>
        <p:txBody>
          <a:bodyPr>
            <a:spAutoFit/>
          </a:bodyPr>
          <a:lstStyle/>
          <a:p>
            <a:pPr>
              <a:defRPr/>
            </a:pPr>
            <a:r>
              <a:rPr lang="el-GR" sz="2000" i="1" dirty="0"/>
              <a:t>Το πρώτο στάδιο κάθε αντίδρασης είναι η εκχώρηση ενός ζεύγους ηλεκτρονίων από τον π δεσμό του αλκενίου, που δρα ως </a:t>
            </a:r>
            <a:r>
              <a:rPr lang="el-GR" sz="2000" i="1" dirty="0" err="1"/>
              <a:t>πυρηνόφιλο</a:t>
            </a:r>
            <a:r>
              <a:rPr lang="el-GR" sz="2000" i="1" dirty="0"/>
              <a:t>, σ’ ένα </a:t>
            </a:r>
            <a:r>
              <a:rPr lang="el-GR" sz="2000" i="1" dirty="0" err="1"/>
              <a:t>ηλεκτρονιόφιλο</a:t>
            </a:r>
            <a:r>
              <a:rPr lang="el-GR" sz="2000" i="1" dirty="0"/>
              <a:t> κέντρο.</a:t>
            </a:r>
            <a:endParaRPr lang="el-GR" sz="2000" dirty="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A865287-6140-45D9-B9A0-19E47ABA81EF}"/>
              </a:ext>
            </a:extLst>
          </p:cNvPr>
          <p:cNvSpPr>
            <a:spLocks noGrp="1"/>
          </p:cNvSpPr>
          <p:nvPr>
            <p:ph type="title"/>
          </p:nvPr>
        </p:nvSpPr>
        <p:spPr>
          <a:xfrm>
            <a:off x="301625" y="115888"/>
            <a:ext cx="8534400" cy="1009650"/>
          </a:xfrm>
        </p:spPr>
        <p:txBody>
          <a:bodyPr/>
          <a:lstStyle/>
          <a:p>
            <a:pPr>
              <a:defRPr/>
            </a:pPr>
            <a:r>
              <a:rPr lang="el-GR" sz="3200" dirty="0" err="1"/>
              <a:t>Ηλεκτρονιόφιλη</a:t>
            </a:r>
            <a:r>
              <a:rPr lang="el-GR" sz="3200" dirty="0"/>
              <a:t> προσθήκη (</a:t>
            </a:r>
            <a:r>
              <a:rPr lang="en-US" sz="3200" dirty="0" err="1"/>
              <a:t>Electrophilic</a:t>
            </a:r>
            <a:r>
              <a:rPr lang="en-US" sz="3200" dirty="0"/>
              <a:t> addition</a:t>
            </a:r>
            <a:r>
              <a:rPr lang="el-GR" sz="3200" dirty="0"/>
              <a:t>)</a:t>
            </a:r>
          </a:p>
        </p:txBody>
      </p:sp>
      <p:sp>
        <p:nvSpPr>
          <p:cNvPr id="26627" name="AutoShape 2" descr="ÎÏÎ¿ÏÎ­Î»ÎµÏÎ¼Î± ÎµÎ¹ÎºÏÎ½Î±Ï Î³Î¹Î± electrophilic addition">
            <a:extLst>
              <a:ext uri="{FF2B5EF4-FFF2-40B4-BE49-F238E27FC236}">
                <a16:creationId xmlns:a16="http://schemas.microsoft.com/office/drawing/2014/main" id="{46AD5C6A-BF29-40F0-86A0-53EED1D4C27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6628" name="AutoShape 4" descr="ÎÏÎ¿ÏÎ­Î»ÎµÏÎ¼Î± ÎµÎ¹ÎºÏÎ½Î±Ï Î³Î¹Î± electrophilic addition">
            <a:extLst>
              <a:ext uri="{FF2B5EF4-FFF2-40B4-BE49-F238E27FC236}">
                <a16:creationId xmlns:a16="http://schemas.microsoft.com/office/drawing/2014/main" id="{9EF4A1B9-2AF0-4227-96A9-074BEC747F5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6629" name="AutoShape 6" descr="ÎÏÎ¿ÏÎ­Î»ÎµÏÎ¼Î± ÎµÎ¹ÎºÏÎ½Î±Ï Î³Î¹Î± electrophilic addition">
            <a:extLst>
              <a:ext uri="{FF2B5EF4-FFF2-40B4-BE49-F238E27FC236}">
                <a16:creationId xmlns:a16="http://schemas.microsoft.com/office/drawing/2014/main" id="{347F4798-1652-49BB-BFAB-66CE6A0F10B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0423" name="Picture 7" descr="C:\Users\user\Desktop\image025.png">
            <a:extLst>
              <a:ext uri="{FF2B5EF4-FFF2-40B4-BE49-F238E27FC236}">
                <a16:creationId xmlns:a16="http://schemas.microsoft.com/office/drawing/2014/main" id="{B2F5099E-9E13-4AF9-A7EF-75C457C8747A}"/>
              </a:ext>
            </a:extLst>
          </p:cNvPr>
          <p:cNvPicPr>
            <a:picLocks noChangeAspect="1" noChangeArrowheads="1"/>
          </p:cNvPicPr>
          <p:nvPr/>
        </p:nvPicPr>
        <p:blipFill>
          <a:blip r:embed="rId2"/>
          <a:srcRect/>
          <a:stretch>
            <a:fillRect/>
          </a:stretch>
        </p:blipFill>
        <p:spPr bwMode="auto">
          <a:xfrm>
            <a:off x="1579563" y="1773238"/>
            <a:ext cx="6042025" cy="2592387"/>
          </a:xfrm>
          <a:prstGeom prst="rect">
            <a:avLst/>
          </a:prstGeom>
          <a:solidFill>
            <a:schemeClr val="accent1">
              <a:lumMod val="40000"/>
              <a:lumOff val="60000"/>
            </a:schemeClr>
          </a:solidFill>
        </p:spPr>
      </p:pic>
      <p:sp>
        <p:nvSpPr>
          <p:cNvPr id="26631" name="AutoShape 9" descr="https://www.chemguide.co.uk/mechanisms/eladd/xypolar.GIF">
            <a:extLst>
              <a:ext uri="{FF2B5EF4-FFF2-40B4-BE49-F238E27FC236}">
                <a16:creationId xmlns:a16="http://schemas.microsoft.com/office/drawing/2014/main" id="{81CD5D0F-1684-4671-A12B-4FCE17FBCBC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6632" name="AutoShape 11" descr="https://www.chemguide.co.uk/mechanisms/eladd/ethenexy1.GIF">
            <a:extLst>
              <a:ext uri="{FF2B5EF4-FFF2-40B4-BE49-F238E27FC236}">
                <a16:creationId xmlns:a16="http://schemas.microsoft.com/office/drawing/2014/main" id="{F098966D-231C-4AE0-BB97-D870A0F5A843}"/>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0433" name="Picture 17" descr="C:\Users\user\Desktop\ethenexy3.gif">
            <a:extLst>
              <a:ext uri="{FF2B5EF4-FFF2-40B4-BE49-F238E27FC236}">
                <a16:creationId xmlns:a16="http://schemas.microsoft.com/office/drawing/2014/main" id="{9ABB54BC-435F-4F70-B551-15D1230AAC54}"/>
              </a:ext>
            </a:extLst>
          </p:cNvPr>
          <p:cNvPicPr>
            <a:picLocks noChangeAspect="1" noChangeArrowheads="1"/>
          </p:cNvPicPr>
          <p:nvPr/>
        </p:nvPicPr>
        <p:blipFill>
          <a:blip r:embed="rId3"/>
          <a:srcRect/>
          <a:stretch>
            <a:fillRect/>
          </a:stretch>
        </p:blipFill>
        <p:spPr bwMode="auto">
          <a:xfrm>
            <a:off x="1855788" y="4581525"/>
            <a:ext cx="5565775" cy="1439863"/>
          </a:xfrm>
          <a:prstGeom prst="rect">
            <a:avLst/>
          </a:prstGeom>
          <a:solidFill>
            <a:schemeClr val="accent1">
              <a:lumMod val="40000"/>
              <a:lumOff val="60000"/>
            </a:schemeClr>
          </a:solidFill>
        </p:spPr>
      </p:pic>
      <p:sp>
        <p:nvSpPr>
          <p:cNvPr id="13" name="12 - TextBox">
            <a:extLst>
              <a:ext uri="{FF2B5EF4-FFF2-40B4-BE49-F238E27FC236}">
                <a16:creationId xmlns:a16="http://schemas.microsoft.com/office/drawing/2014/main" id="{8F40ED5C-E356-4ABC-A589-58CF1D418447}"/>
              </a:ext>
            </a:extLst>
          </p:cNvPr>
          <p:cNvSpPr txBox="1"/>
          <p:nvPr/>
        </p:nvSpPr>
        <p:spPr>
          <a:xfrm>
            <a:off x="250825" y="1412875"/>
            <a:ext cx="3600450" cy="369888"/>
          </a:xfrm>
          <a:prstGeom prst="rect">
            <a:avLst/>
          </a:prstGeom>
          <a:noFill/>
        </p:spPr>
        <p:txBody>
          <a:bodyPr>
            <a:spAutoFit/>
          </a:bodyPr>
          <a:lstStyle/>
          <a:p>
            <a:pPr>
              <a:defRPr/>
            </a:pPr>
            <a:r>
              <a:rPr lang="el-GR" dirty="0">
                <a:latin typeface="+mn-lt"/>
              </a:rPr>
              <a:t>Μηχανισμός αντίδρασης</a:t>
            </a: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030290A-07E7-4042-A87C-B8301AF078A7}"/>
              </a:ext>
            </a:extLst>
          </p:cNvPr>
          <p:cNvSpPr>
            <a:spLocks noGrp="1"/>
          </p:cNvSpPr>
          <p:nvPr>
            <p:ph type="title"/>
          </p:nvPr>
        </p:nvSpPr>
        <p:spPr>
          <a:xfrm>
            <a:off x="301625" y="115888"/>
            <a:ext cx="8534400" cy="1009650"/>
          </a:xfrm>
        </p:spPr>
        <p:txBody>
          <a:bodyPr/>
          <a:lstStyle/>
          <a:p>
            <a:pPr>
              <a:defRPr/>
            </a:pPr>
            <a:r>
              <a:rPr lang="el-GR" sz="3200" dirty="0" err="1"/>
              <a:t>Ηλεκτρονιόφιλη</a:t>
            </a:r>
            <a:r>
              <a:rPr lang="el-GR" sz="3200" dirty="0"/>
              <a:t> προσθήκη (</a:t>
            </a:r>
            <a:r>
              <a:rPr lang="en-US" sz="3200" dirty="0" err="1"/>
              <a:t>Electrophilic</a:t>
            </a:r>
            <a:r>
              <a:rPr lang="en-US" sz="3200" dirty="0"/>
              <a:t> addition</a:t>
            </a:r>
            <a:r>
              <a:rPr lang="el-GR" sz="3200" dirty="0"/>
              <a:t>)</a:t>
            </a:r>
          </a:p>
        </p:txBody>
      </p:sp>
      <p:sp>
        <p:nvSpPr>
          <p:cNvPr id="27651" name="AutoShape 2" descr="ÎÏÎ¿ÏÎ­Î»ÎµÏÎ¼Î± ÎµÎ¹ÎºÏÎ½Î±Ï Î³Î¹Î± electrophilic addition">
            <a:extLst>
              <a:ext uri="{FF2B5EF4-FFF2-40B4-BE49-F238E27FC236}">
                <a16:creationId xmlns:a16="http://schemas.microsoft.com/office/drawing/2014/main" id="{CEF8B00D-472B-4BA2-815F-0D09F504DB4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7652" name="AutoShape 4" descr="ÎÏÎ¿ÏÎ­Î»ÎµÏÎ¼Î± ÎµÎ¹ÎºÏÎ½Î±Ï Î³Î¹Î± electrophilic addition">
            <a:extLst>
              <a:ext uri="{FF2B5EF4-FFF2-40B4-BE49-F238E27FC236}">
                <a16:creationId xmlns:a16="http://schemas.microsoft.com/office/drawing/2014/main" id="{3480653D-F4D6-4E95-82AD-9DCC910937C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7653" name="AutoShape 6" descr="ÎÏÎ¿ÏÎ­Î»ÎµÏÎ¼Î± ÎµÎ¹ÎºÏÎ½Î±Ï Î³Î¹Î± electrophilic addition">
            <a:extLst>
              <a:ext uri="{FF2B5EF4-FFF2-40B4-BE49-F238E27FC236}">
                <a16:creationId xmlns:a16="http://schemas.microsoft.com/office/drawing/2014/main" id="{A378AA25-2489-4893-BF5F-D2BA4C519F9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7654" name="AutoShape 9" descr="https://www.chemguide.co.uk/mechanisms/eladd/xypolar.GIF">
            <a:extLst>
              <a:ext uri="{FF2B5EF4-FFF2-40B4-BE49-F238E27FC236}">
                <a16:creationId xmlns:a16="http://schemas.microsoft.com/office/drawing/2014/main" id="{37A5D469-4210-499A-A62D-D699331AC36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7655" name="AutoShape 11" descr="https://www.chemguide.co.uk/mechanisms/eladd/ethenexy1.GIF">
            <a:extLst>
              <a:ext uri="{FF2B5EF4-FFF2-40B4-BE49-F238E27FC236}">
                <a16:creationId xmlns:a16="http://schemas.microsoft.com/office/drawing/2014/main" id="{9A94AFFA-7FF9-4D33-BA53-44C5CBD44671}"/>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27656" name="Picture 13" descr="C:\Users\user\Desktop\ethenexy1.gif">
            <a:extLst>
              <a:ext uri="{FF2B5EF4-FFF2-40B4-BE49-F238E27FC236}">
                <a16:creationId xmlns:a16="http://schemas.microsoft.com/office/drawing/2014/main" id="{1C91AFD0-4412-4DB4-9108-69C9541AA84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1484313"/>
            <a:ext cx="3914775" cy="2449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7" name="Picture 15" descr="C:\Users\user\Desktop\ethenexy2.gif">
            <a:extLst>
              <a:ext uri="{FF2B5EF4-FFF2-40B4-BE49-F238E27FC236}">
                <a16:creationId xmlns:a16="http://schemas.microsoft.com/office/drawing/2014/main" id="{02336898-D5EB-4391-BC61-660CD2A9075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40200" y="2852738"/>
            <a:ext cx="4875213" cy="2305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8" name="Picture 2" descr="C:\Users\user\Desktop\ch2xch2y.gif">
            <a:extLst>
              <a:ext uri="{FF2B5EF4-FFF2-40B4-BE49-F238E27FC236}">
                <a16:creationId xmlns:a16="http://schemas.microsoft.com/office/drawing/2014/main" id="{9C46866E-1B86-40D6-8A46-365116C1865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5288" y="4797425"/>
            <a:ext cx="1944687" cy="1536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3" name="12 - Ευθύγραμμο βέλος σύνδεσης">
            <a:extLst>
              <a:ext uri="{FF2B5EF4-FFF2-40B4-BE49-F238E27FC236}">
                <a16:creationId xmlns:a16="http://schemas.microsoft.com/office/drawing/2014/main" id="{8840CDF7-69A1-4477-96E6-1729B6FA6643}"/>
              </a:ext>
            </a:extLst>
          </p:cNvPr>
          <p:cNvCxnSpPr>
            <a:stCxn id="60429" idx="3"/>
          </p:cNvCxnSpPr>
          <p:nvPr/>
        </p:nvCxnSpPr>
        <p:spPr>
          <a:xfrm>
            <a:off x="4165600" y="2708275"/>
            <a:ext cx="1343025" cy="792163"/>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5" name="14 - Ευθύγραμμο βέλος σύνδεσης">
            <a:extLst>
              <a:ext uri="{FF2B5EF4-FFF2-40B4-BE49-F238E27FC236}">
                <a16:creationId xmlns:a16="http://schemas.microsoft.com/office/drawing/2014/main" id="{65DD61DC-4248-4EAC-BA20-26118C2772AF}"/>
              </a:ext>
            </a:extLst>
          </p:cNvPr>
          <p:cNvCxnSpPr/>
          <p:nvPr/>
        </p:nvCxnSpPr>
        <p:spPr>
          <a:xfrm flipH="1">
            <a:off x="2411413" y="4652963"/>
            <a:ext cx="1584325" cy="86360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618375B-03C6-4C90-81AC-7156276B2D21}"/>
              </a:ext>
            </a:extLst>
          </p:cNvPr>
          <p:cNvSpPr>
            <a:spLocks noGrp="1"/>
          </p:cNvSpPr>
          <p:nvPr>
            <p:ph type="title"/>
          </p:nvPr>
        </p:nvSpPr>
        <p:spPr>
          <a:xfrm>
            <a:off x="301625" y="333375"/>
            <a:ext cx="8534400" cy="503238"/>
          </a:xfrm>
        </p:spPr>
        <p:txBody>
          <a:bodyPr/>
          <a:lstStyle/>
          <a:p>
            <a:pPr>
              <a:defRPr/>
            </a:pPr>
            <a:r>
              <a:rPr lang="el-GR" sz="3200" dirty="0" err="1"/>
              <a:t>Ηλεκτρονιόφιλη</a:t>
            </a:r>
            <a:r>
              <a:rPr lang="el-GR" sz="3200" dirty="0"/>
              <a:t> προσθήκη </a:t>
            </a:r>
            <a:r>
              <a:rPr lang="el-GR" sz="3200" dirty="0" err="1"/>
              <a:t>υδραλογόνου</a:t>
            </a:r>
            <a:endParaRPr lang="el-GR" sz="3200" dirty="0"/>
          </a:p>
        </p:txBody>
      </p:sp>
      <p:sp>
        <p:nvSpPr>
          <p:cNvPr id="28675" name="AutoShape 2" descr="ÎÏÎ¿ÏÎ­Î»ÎµÏÎ¼Î± ÎµÎ¹ÎºÏÎ½Î±Ï Î³Î¹Î± electrophilic addition">
            <a:extLst>
              <a:ext uri="{FF2B5EF4-FFF2-40B4-BE49-F238E27FC236}">
                <a16:creationId xmlns:a16="http://schemas.microsoft.com/office/drawing/2014/main" id="{811AADB6-7E43-4D71-B176-E9AA7ADF3421}"/>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6" name="AutoShape 4" descr="ÎÏÎ¿ÏÎ­Î»ÎµÏÎ¼Î± ÎµÎ¹ÎºÏÎ½Î±Ï Î³Î¹Î± electrophilic addition">
            <a:extLst>
              <a:ext uri="{FF2B5EF4-FFF2-40B4-BE49-F238E27FC236}">
                <a16:creationId xmlns:a16="http://schemas.microsoft.com/office/drawing/2014/main" id="{8BAADE58-8374-4EB1-91AD-35E1E26D0D2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7" name="AutoShape 6" descr="ÎÏÎ¿ÏÎ­Î»ÎµÏÎ¼Î± ÎµÎ¹ÎºÏÎ½Î±Ï Î³Î¹Î± electrophilic addition">
            <a:extLst>
              <a:ext uri="{FF2B5EF4-FFF2-40B4-BE49-F238E27FC236}">
                <a16:creationId xmlns:a16="http://schemas.microsoft.com/office/drawing/2014/main" id="{FED14C98-A196-4CCE-A9D2-FFD00A62769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8" name="AutoShape 9" descr="https://www.chemguide.co.uk/mechanisms/eladd/xypolar.GIF">
            <a:extLst>
              <a:ext uri="{FF2B5EF4-FFF2-40B4-BE49-F238E27FC236}">
                <a16:creationId xmlns:a16="http://schemas.microsoft.com/office/drawing/2014/main" id="{43288647-55EC-4BE8-AE6A-B155F28FED0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79" name="AutoShape 11" descr="https://www.chemguide.co.uk/mechanisms/eladd/ethenexy1.GIF">
            <a:extLst>
              <a:ext uri="{FF2B5EF4-FFF2-40B4-BE49-F238E27FC236}">
                <a16:creationId xmlns:a16="http://schemas.microsoft.com/office/drawing/2014/main" id="{F3981105-2C86-49A0-A1F6-E095F9D83C8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80" name="AutoShape 2" descr="https://chem.libretexts.org/@api/deki/files/16354/ethhbrmech.GIF?revision=1&amp;size=bestfit&amp;width=344&amp;height=89">
            <a:extLst>
              <a:ext uri="{FF2B5EF4-FFF2-40B4-BE49-F238E27FC236}">
                <a16:creationId xmlns:a16="http://schemas.microsoft.com/office/drawing/2014/main" id="{C34596C5-D2A1-4CE8-B71F-D0A77DBF703D}"/>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81" name="AutoShape 3" descr="https://chem.libretexts.org/@api/deki/files/16353/cyclohbrmech.GIF?revision=1&amp;size=bestfit&amp;width=372&amp;height=53">
            <a:extLst>
              <a:ext uri="{FF2B5EF4-FFF2-40B4-BE49-F238E27FC236}">
                <a16:creationId xmlns:a16="http://schemas.microsoft.com/office/drawing/2014/main" id="{AD07C339-FD94-4F79-956D-3046F7A2396A}"/>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8682" name="AutoShape 5" descr="https://chem.libretexts.org/@api/deki/files/16354/ethhbrmech.GIF?revision=1&amp;size=bestfit&amp;width=344&amp;height=89">
            <a:extLst>
              <a:ext uri="{FF2B5EF4-FFF2-40B4-BE49-F238E27FC236}">
                <a16:creationId xmlns:a16="http://schemas.microsoft.com/office/drawing/2014/main" id="{5F21C97B-C8CE-44FF-9EC1-3BA8210E8AF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78855" name="Picture 7" descr="C:\Users\user\Desktop\ethhbrmech.gif">
            <a:extLst>
              <a:ext uri="{FF2B5EF4-FFF2-40B4-BE49-F238E27FC236}">
                <a16:creationId xmlns:a16="http://schemas.microsoft.com/office/drawing/2014/main" id="{74FC5F45-F99B-46C7-8C0C-8E987B3E89B0}"/>
              </a:ext>
            </a:extLst>
          </p:cNvPr>
          <p:cNvPicPr>
            <a:picLocks noChangeAspect="1" noChangeArrowheads="1"/>
          </p:cNvPicPr>
          <p:nvPr/>
        </p:nvPicPr>
        <p:blipFill>
          <a:blip r:embed="rId2"/>
          <a:srcRect/>
          <a:stretch>
            <a:fillRect/>
          </a:stretch>
        </p:blipFill>
        <p:spPr bwMode="auto">
          <a:xfrm>
            <a:off x="468313" y="1700213"/>
            <a:ext cx="4730750" cy="1223962"/>
          </a:xfrm>
          <a:prstGeom prst="rect">
            <a:avLst/>
          </a:prstGeom>
          <a:solidFill>
            <a:schemeClr val="accent1">
              <a:lumMod val="20000"/>
              <a:lumOff val="80000"/>
            </a:schemeClr>
          </a:solidFill>
        </p:spPr>
      </p:pic>
      <p:pic>
        <p:nvPicPr>
          <p:cNvPr id="78857" name="Picture 9" descr="C:\Users\user\Desktop\ethhclmech.GIF">
            <a:extLst>
              <a:ext uri="{FF2B5EF4-FFF2-40B4-BE49-F238E27FC236}">
                <a16:creationId xmlns:a16="http://schemas.microsoft.com/office/drawing/2014/main" id="{399D3C26-D248-4A7B-A473-59BA4ABF0E58}"/>
              </a:ext>
            </a:extLst>
          </p:cNvPr>
          <p:cNvPicPr>
            <a:picLocks noChangeAspect="1" noChangeArrowheads="1"/>
          </p:cNvPicPr>
          <p:nvPr/>
        </p:nvPicPr>
        <p:blipFill>
          <a:blip r:embed="rId3"/>
          <a:srcRect/>
          <a:stretch>
            <a:fillRect/>
          </a:stretch>
        </p:blipFill>
        <p:spPr bwMode="auto">
          <a:xfrm>
            <a:off x="468313" y="3789363"/>
            <a:ext cx="4730750" cy="1223962"/>
          </a:xfrm>
          <a:prstGeom prst="rect">
            <a:avLst/>
          </a:prstGeom>
          <a:solidFill>
            <a:schemeClr val="accent1">
              <a:lumMod val="20000"/>
              <a:lumOff val="80000"/>
            </a:schemeClr>
          </a:solidFill>
        </p:spPr>
      </p:pic>
      <p:sp>
        <p:nvSpPr>
          <p:cNvPr id="19" name="18 - Έλλειψη">
            <a:extLst>
              <a:ext uri="{FF2B5EF4-FFF2-40B4-BE49-F238E27FC236}">
                <a16:creationId xmlns:a16="http://schemas.microsoft.com/office/drawing/2014/main" id="{69FBA507-653B-4075-A142-9EDDDCB91928}"/>
              </a:ext>
            </a:extLst>
          </p:cNvPr>
          <p:cNvSpPr/>
          <p:nvPr/>
        </p:nvSpPr>
        <p:spPr>
          <a:xfrm>
            <a:off x="539750" y="2133600"/>
            <a:ext cx="792163" cy="790575"/>
          </a:xfrm>
          <a:prstGeom prst="ellipse">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
        <p:nvSpPr>
          <p:cNvPr id="20" name="19 - Έλλειψη">
            <a:extLst>
              <a:ext uri="{FF2B5EF4-FFF2-40B4-BE49-F238E27FC236}">
                <a16:creationId xmlns:a16="http://schemas.microsoft.com/office/drawing/2014/main" id="{C549D700-E182-4EDE-BD64-AE701E482E97}"/>
              </a:ext>
            </a:extLst>
          </p:cNvPr>
          <p:cNvSpPr/>
          <p:nvPr/>
        </p:nvSpPr>
        <p:spPr>
          <a:xfrm>
            <a:off x="539750" y="4221163"/>
            <a:ext cx="792163" cy="792162"/>
          </a:xfrm>
          <a:prstGeom prst="ellipse">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3A9B430-7632-46B5-AFC6-1224584DA121}"/>
              </a:ext>
            </a:extLst>
          </p:cNvPr>
          <p:cNvSpPr>
            <a:spLocks noGrp="1"/>
          </p:cNvSpPr>
          <p:nvPr>
            <p:ph type="title"/>
          </p:nvPr>
        </p:nvSpPr>
        <p:spPr>
          <a:xfrm>
            <a:off x="301625" y="333375"/>
            <a:ext cx="8534400" cy="503238"/>
          </a:xfrm>
        </p:spPr>
        <p:txBody>
          <a:bodyPr/>
          <a:lstStyle/>
          <a:p>
            <a:pPr>
              <a:defRPr/>
            </a:pPr>
            <a:r>
              <a:rPr lang="el-GR" sz="3200" dirty="0" err="1"/>
              <a:t>Ηλεκτρονιόφιλη</a:t>
            </a:r>
            <a:r>
              <a:rPr lang="el-GR" sz="3200" dirty="0"/>
              <a:t> προσθήκη </a:t>
            </a:r>
            <a:r>
              <a:rPr lang="el-GR" sz="3200" dirty="0" err="1"/>
              <a:t>υδραλογόνου</a:t>
            </a:r>
            <a:endParaRPr lang="el-GR" sz="3200" dirty="0"/>
          </a:p>
        </p:txBody>
      </p:sp>
      <p:sp>
        <p:nvSpPr>
          <p:cNvPr id="29699" name="AutoShape 2" descr="ÎÏÎ¿ÏÎ­Î»ÎµÏÎ¼Î± ÎµÎ¹ÎºÏÎ½Î±Ï Î³Î¹Î± electrophilic addition">
            <a:extLst>
              <a:ext uri="{FF2B5EF4-FFF2-40B4-BE49-F238E27FC236}">
                <a16:creationId xmlns:a16="http://schemas.microsoft.com/office/drawing/2014/main" id="{F19AE0D0-FC9B-4B51-87A6-ABC0E919210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0" name="AutoShape 4" descr="ÎÏÎ¿ÏÎ­Î»ÎµÏÎ¼Î± ÎµÎ¹ÎºÏÎ½Î±Ï Î³Î¹Î± electrophilic addition">
            <a:extLst>
              <a:ext uri="{FF2B5EF4-FFF2-40B4-BE49-F238E27FC236}">
                <a16:creationId xmlns:a16="http://schemas.microsoft.com/office/drawing/2014/main" id="{4FFFC462-B3A3-4052-9987-920FC1E917F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1" name="AutoShape 6" descr="ÎÏÎ¿ÏÎ­Î»ÎµÏÎ¼Î± ÎµÎ¹ÎºÏÎ½Î±Ï Î³Î¹Î± electrophilic addition">
            <a:extLst>
              <a:ext uri="{FF2B5EF4-FFF2-40B4-BE49-F238E27FC236}">
                <a16:creationId xmlns:a16="http://schemas.microsoft.com/office/drawing/2014/main" id="{0099629E-2EFD-4DC1-9054-2FC053B2296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2" name="AutoShape 9" descr="https://www.chemguide.co.uk/mechanisms/eladd/xypolar.GIF">
            <a:extLst>
              <a:ext uri="{FF2B5EF4-FFF2-40B4-BE49-F238E27FC236}">
                <a16:creationId xmlns:a16="http://schemas.microsoft.com/office/drawing/2014/main" id="{C454AE35-5E48-4D94-9021-4B98C4D962D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3" name="AutoShape 11" descr="https://www.chemguide.co.uk/mechanisms/eladd/ethenexy1.GIF">
            <a:extLst>
              <a:ext uri="{FF2B5EF4-FFF2-40B4-BE49-F238E27FC236}">
                <a16:creationId xmlns:a16="http://schemas.microsoft.com/office/drawing/2014/main" id="{AAB13425-C6A5-4621-8742-66F211F7E46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4" name="AutoShape 2" descr="https://chem.libretexts.org/@api/deki/files/16354/ethhbrmech.GIF?revision=1&amp;size=bestfit&amp;width=344&amp;height=89">
            <a:extLst>
              <a:ext uri="{FF2B5EF4-FFF2-40B4-BE49-F238E27FC236}">
                <a16:creationId xmlns:a16="http://schemas.microsoft.com/office/drawing/2014/main" id="{27126EED-CC50-410B-8C23-59C43A07E368}"/>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5" name="AutoShape 3" descr="https://chem.libretexts.org/@api/deki/files/16353/cyclohbrmech.GIF?revision=1&amp;size=bestfit&amp;width=372&amp;height=53">
            <a:extLst>
              <a:ext uri="{FF2B5EF4-FFF2-40B4-BE49-F238E27FC236}">
                <a16:creationId xmlns:a16="http://schemas.microsoft.com/office/drawing/2014/main" id="{91B04DD2-B048-4F1A-B4DD-713693717F9B}"/>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29706" name="AutoShape 5" descr="https://chem.libretexts.org/@api/deki/files/16354/ethhbrmech.GIF?revision=1&amp;size=bestfit&amp;width=344&amp;height=89">
            <a:extLst>
              <a:ext uri="{FF2B5EF4-FFF2-40B4-BE49-F238E27FC236}">
                <a16:creationId xmlns:a16="http://schemas.microsoft.com/office/drawing/2014/main" id="{A597504A-EB8B-40EB-AE0C-580A27860FC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3" name="23 - Ομάδα">
            <a:extLst>
              <a:ext uri="{FF2B5EF4-FFF2-40B4-BE49-F238E27FC236}">
                <a16:creationId xmlns:a16="http://schemas.microsoft.com/office/drawing/2014/main" id="{4B9A971B-5C1A-49FD-A102-775FDF4C746B}"/>
              </a:ext>
            </a:extLst>
          </p:cNvPr>
          <p:cNvGrpSpPr/>
          <p:nvPr/>
        </p:nvGrpSpPr>
        <p:grpSpPr>
          <a:xfrm>
            <a:off x="323528" y="1628800"/>
            <a:ext cx="7416824" cy="986626"/>
            <a:chOff x="323528" y="1628800"/>
            <a:chExt cx="7416824" cy="986626"/>
          </a:xfrm>
          <a:solidFill>
            <a:schemeClr val="accent1">
              <a:lumMod val="20000"/>
              <a:lumOff val="80000"/>
            </a:schemeClr>
          </a:solidFill>
        </p:grpSpPr>
        <p:sp>
          <p:nvSpPr>
            <p:cNvPr id="21" name="20 - Ορθογώνιο">
              <a:extLst>
                <a:ext uri="{FF2B5EF4-FFF2-40B4-BE49-F238E27FC236}">
                  <a16:creationId xmlns:a16="http://schemas.microsoft.com/office/drawing/2014/main" id="{A9834F93-A3A5-441A-AEA3-8D1A210F19FD}"/>
                </a:ext>
              </a:extLst>
            </p:cNvPr>
            <p:cNvSpPr/>
            <p:nvPr/>
          </p:nvSpPr>
          <p:spPr>
            <a:xfrm>
              <a:off x="323528" y="1628800"/>
              <a:ext cx="2743059" cy="584775"/>
            </a:xfrm>
            <a:prstGeom prst="rect">
              <a:avLst/>
            </a:prstGeom>
            <a:grpFill/>
          </p:spPr>
          <p:txBody>
            <a:bodyPr wrap="none">
              <a:spAutoFit/>
            </a:bodyPr>
            <a:lstStyle/>
            <a:p>
              <a:pPr>
                <a:buFont typeface="Arial" pitchFamily="34" charset="0"/>
                <a:buChar char="•"/>
                <a:defRPr/>
              </a:pPr>
              <a:r>
                <a:rPr lang="el-GR" dirty="0">
                  <a:latin typeface="+mn-lt"/>
                </a:rPr>
                <a:t> </a:t>
              </a:r>
              <a:r>
                <a:rPr lang="en-US" dirty="0">
                  <a:latin typeface="+mn-lt"/>
                </a:rPr>
                <a:t>HF </a:t>
              </a:r>
              <a:r>
                <a:rPr lang="el-GR" dirty="0">
                  <a:latin typeface="+mn-lt"/>
                </a:rPr>
                <a:t>&lt;</a:t>
              </a:r>
              <a:r>
                <a:rPr lang="en-US" dirty="0">
                  <a:latin typeface="+mn-lt"/>
                </a:rPr>
                <a:t> </a:t>
              </a:r>
              <a:r>
                <a:rPr lang="en-US" dirty="0" err="1">
                  <a:latin typeface="+mn-lt"/>
                </a:rPr>
                <a:t>HCl</a:t>
              </a:r>
              <a:r>
                <a:rPr lang="en-US" dirty="0">
                  <a:latin typeface="+mn-lt"/>
                </a:rPr>
                <a:t> </a:t>
              </a:r>
              <a:r>
                <a:rPr lang="el-GR" dirty="0">
                  <a:latin typeface="+mn-lt"/>
                </a:rPr>
                <a:t>&lt;</a:t>
              </a:r>
              <a:r>
                <a:rPr lang="en-US" dirty="0">
                  <a:latin typeface="+mn-lt"/>
                </a:rPr>
                <a:t> </a:t>
              </a:r>
              <a:r>
                <a:rPr lang="en-US" dirty="0" err="1">
                  <a:latin typeface="+mn-lt"/>
                </a:rPr>
                <a:t>HBr</a:t>
              </a:r>
              <a:r>
                <a:rPr lang="en-US" dirty="0">
                  <a:latin typeface="+mn-lt"/>
                </a:rPr>
                <a:t> </a:t>
              </a:r>
              <a:r>
                <a:rPr lang="el-GR" dirty="0">
                  <a:latin typeface="+mn-lt"/>
                </a:rPr>
                <a:t>&lt;</a:t>
              </a:r>
              <a:r>
                <a:rPr lang="en-US" dirty="0">
                  <a:latin typeface="+mn-lt"/>
                </a:rPr>
                <a:t> HI</a:t>
              </a:r>
              <a:endParaRPr lang="el-GR" dirty="0">
                <a:latin typeface="+mn-lt"/>
              </a:endParaRPr>
            </a:p>
            <a:p>
              <a:pPr>
                <a:defRPr/>
              </a:pPr>
              <a:r>
                <a:rPr lang="el-GR" sz="1400" dirty="0">
                  <a:latin typeface="+mn-lt"/>
                </a:rPr>
                <a:t>(αύξηση ταχύτητας αντίδρασης)</a:t>
              </a:r>
            </a:p>
          </p:txBody>
        </p:sp>
        <p:sp>
          <p:nvSpPr>
            <p:cNvPr id="22" name="21 - Ορθογώνιο">
              <a:extLst>
                <a:ext uri="{FF2B5EF4-FFF2-40B4-BE49-F238E27FC236}">
                  <a16:creationId xmlns:a16="http://schemas.microsoft.com/office/drawing/2014/main" id="{E7D19BCA-C0B8-425D-A9DA-DFA395E1C01D}"/>
                </a:ext>
              </a:extLst>
            </p:cNvPr>
            <p:cNvSpPr/>
            <p:nvPr/>
          </p:nvSpPr>
          <p:spPr>
            <a:xfrm>
              <a:off x="323528" y="2276872"/>
              <a:ext cx="7416824" cy="338554"/>
            </a:xfrm>
            <a:prstGeom prst="rect">
              <a:avLst/>
            </a:prstGeom>
            <a:grpFill/>
          </p:spPr>
          <p:txBody>
            <a:bodyPr>
              <a:spAutoFit/>
            </a:bodyPr>
            <a:lstStyle/>
            <a:p>
              <a:pPr>
                <a:buFont typeface="Arial" pitchFamily="34" charset="0"/>
                <a:buChar char="•"/>
                <a:defRPr/>
              </a:pPr>
              <a:r>
                <a:rPr lang="el-GR" sz="1600" dirty="0">
                  <a:latin typeface="+mn-lt"/>
                </a:rPr>
                <a:t> </a:t>
              </a:r>
              <a:r>
                <a:rPr lang="el-GR" sz="1600" dirty="0" err="1">
                  <a:latin typeface="+mn-lt"/>
                </a:rPr>
                <a:t>Ισχύες</a:t>
              </a:r>
              <a:r>
                <a:rPr lang="el-GR" sz="1600" dirty="0">
                  <a:latin typeface="+mn-lt"/>
                </a:rPr>
                <a:t> δεσμών: </a:t>
              </a:r>
              <a:r>
                <a:rPr lang="en-US" sz="1600" dirty="0">
                  <a:latin typeface="+mn-lt"/>
                </a:rPr>
                <a:t>H-F (569 kJ) &gt; </a:t>
              </a:r>
              <a:r>
                <a:rPr lang="en-US" sz="1600" dirty="0" err="1">
                  <a:latin typeface="+mn-lt"/>
                </a:rPr>
                <a:t>HCl</a:t>
              </a:r>
              <a:r>
                <a:rPr lang="en-US" sz="1600" dirty="0">
                  <a:latin typeface="+mn-lt"/>
                </a:rPr>
                <a:t> (432 kJ) &gt; </a:t>
              </a:r>
              <a:r>
                <a:rPr lang="en-US" sz="1600" dirty="0" err="1">
                  <a:latin typeface="+mn-lt"/>
                </a:rPr>
                <a:t>HBr</a:t>
              </a:r>
              <a:r>
                <a:rPr lang="en-US" sz="1600" dirty="0">
                  <a:latin typeface="+mn-lt"/>
                </a:rPr>
                <a:t> (366 kJ) &gt; HI (298 kJ)</a:t>
              </a:r>
              <a:endParaRPr lang="el-GR" sz="1600" dirty="0">
                <a:latin typeface="+mn-lt"/>
              </a:endParaRPr>
            </a:p>
          </p:txBody>
        </p:sp>
      </p:grpSp>
      <p:grpSp>
        <p:nvGrpSpPr>
          <p:cNvPr id="4" name="24 - Ομάδα">
            <a:extLst>
              <a:ext uri="{FF2B5EF4-FFF2-40B4-BE49-F238E27FC236}">
                <a16:creationId xmlns:a16="http://schemas.microsoft.com/office/drawing/2014/main" id="{3112BC4D-82DB-40C2-A315-3CE19227B823}"/>
              </a:ext>
            </a:extLst>
          </p:cNvPr>
          <p:cNvGrpSpPr/>
          <p:nvPr/>
        </p:nvGrpSpPr>
        <p:grpSpPr>
          <a:xfrm>
            <a:off x="323528" y="3356992"/>
            <a:ext cx="8463855" cy="2993132"/>
            <a:chOff x="323528" y="3356992"/>
            <a:chExt cx="8463855" cy="2993132"/>
          </a:xfrm>
          <a:solidFill>
            <a:schemeClr val="accent1">
              <a:lumMod val="20000"/>
              <a:lumOff val="80000"/>
            </a:schemeClr>
          </a:solidFill>
        </p:grpSpPr>
        <p:pic>
          <p:nvPicPr>
            <p:cNvPr id="78859" name="Picture 11" descr="C:\Users\user\Desktop\reactivity.gif">
              <a:extLst>
                <a:ext uri="{FF2B5EF4-FFF2-40B4-BE49-F238E27FC236}">
                  <a16:creationId xmlns:a16="http://schemas.microsoft.com/office/drawing/2014/main" id="{78DD131E-E9FB-4B2A-976E-72505647D7E1}"/>
                </a:ext>
              </a:extLst>
            </p:cNvPr>
            <p:cNvPicPr>
              <a:picLocks noChangeAspect="1" noChangeArrowheads="1"/>
            </p:cNvPicPr>
            <p:nvPr/>
          </p:nvPicPr>
          <p:blipFill>
            <a:blip r:embed="rId2" cstate="print"/>
            <a:srcRect/>
            <a:stretch>
              <a:fillRect/>
            </a:stretch>
          </p:blipFill>
          <p:spPr bwMode="auto">
            <a:xfrm>
              <a:off x="395536" y="3356992"/>
              <a:ext cx="3812860" cy="1008112"/>
            </a:xfrm>
            <a:prstGeom prst="rect">
              <a:avLst/>
            </a:prstGeom>
            <a:grpFill/>
          </p:spPr>
        </p:pic>
        <p:pic>
          <p:nvPicPr>
            <p:cNvPr id="88066" name="Picture 2" descr="C:\Users\user\Desktop\reactivity2.gif">
              <a:extLst>
                <a:ext uri="{FF2B5EF4-FFF2-40B4-BE49-F238E27FC236}">
                  <a16:creationId xmlns:a16="http://schemas.microsoft.com/office/drawing/2014/main" id="{D2762D66-5824-4561-B62B-08F4AD6FA75C}"/>
                </a:ext>
              </a:extLst>
            </p:cNvPr>
            <p:cNvPicPr>
              <a:picLocks noChangeAspect="1" noChangeArrowheads="1"/>
            </p:cNvPicPr>
            <p:nvPr/>
          </p:nvPicPr>
          <p:blipFill>
            <a:blip r:embed="rId3" cstate="print"/>
            <a:srcRect/>
            <a:stretch>
              <a:fillRect/>
            </a:stretch>
          </p:blipFill>
          <p:spPr bwMode="auto">
            <a:xfrm>
              <a:off x="4644008" y="3645024"/>
              <a:ext cx="4143375" cy="2705100"/>
            </a:xfrm>
            <a:prstGeom prst="rect">
              <a:avLst/>
            </a:prstGeom>
            <a:grpFill/>
          </p:spPr>
        </p:pic>
        <p:sp>
          <p:nvSpPr>
            <p:cNvPr id="23" name="22 - TextBox">
              <a:extLst>
                <a:ext uri="{FF2B5EF4-FFF2-40B4-BE49-F238E27FC236}">
                  <a16:creationId xmlns:a16="http://schemas.microsoft.com/office/drawing/2014/main" id="{2C854F1B-3C26-464C-AA23-1C81F7050871}"/>
                </a:ext>
              </a:extLst>
            </p:cNvPr>
            <p:cNvSpPr txBox="1"/>
            <p:nvPr/>
          </p:nvSpPr>
          <p:spPr>
            <a:xfrm>
              <a:off x="323528" y="4437112"/>
              <a:ext cx="3888432" cy="1477328"/>
            </a:xfrm>
            <a:prstGeom prst="rect">
              <a:avLst/>
            </a:prstGeom>
            <a:grpFill/>
          </p:spPr>
          <p:txBody>
            <a:bodyPr>
              <a:spAutoFit/>
            </a:bodyPr>
            <a:lstStyle/>
            <a:p>
              <a:pPr>
                <a:defRPr/>
              </a:pPr>
              <a:r>
                <a:rPr lang="el-GR" dirty="0">
                  <a:latin typeface="+mn-lt"/>
                </a:rPr>
                <a:t>α. Ενίσχυση του </a:t>
              </a:r>
              <a:r>
                <a:rPr lang="el-GR" dirty="0" err="1">
                  <a:latin typeface="+mn-lt"/>
                </a:rPr>
                <a:t>ηλεκτρονιακού</a:t>
              </a:r>
              <a:r>
                <a:rPr lang="el-GR" dirty="0">
                  <a:latin typeface="+mn-lt"/>
                </a:rPr>
                <a:t> νέφους του π δεσμού, από τις ομάδες –</a:t>
              </a:r>
              <a:r>
                <a:rPr lang="en-US" dirty="0">
                  <a:latin typeface="+mn-lt"/>
                </a:rPr>
                <a:t>CH3</a:t>
              </a:r>
              <a:r>
                <a:rPr lang="el-GR" dirty="0">
                  <a:latin typeface="+mn-lt"/>
                </a:rPr>
                <a:t>.</a:t>
              </a:r>
              <a:endParaRPr lang="en-US" dirty="0">
                <a:latin typeface="+mn-lt"/>
              </a:endParaRPr>
            </a:p>
            <a:p>
              <a:pPr>
                <a:defRPr/>
              </a:pPr>
              <a:r>
                <a:rPr lang="el-GR" dirty="0">
                  <a:latin typeface="+mn-lt"/>
                </a:rPr>
                <a:t>β</a:t>
              </a:r>
              <a:r>
                <a:rPr lang="en-US" dirty="0">
                  <a:latin typeface="+mn-lt"/>
                </a:rPr>
                <a:t>. </a:t>
              </a:r>
              <a:r>
                <a:rPr lang="el-GR" dirty="0">
                  <a:latin typeface="+mn-lt"/>
                </a:rPr>
                <a:t>σταθερότητα σχηματιζόμενου </a:t>
              </a:r>
              <a:r>
                <a:rPr lang="el-GR" dirty="0" err="1">
                  <a:latin typeface="+mn-lt"/>
                </a:rPr>
                <a:t>καρβοκατιόντος</a:t>
              </a:r>
              <a:r>
                <a:rPr lang="el-GR" dirty="0">
                  <a:latin typeface="+mn-lt"/>
                </a:rPr>
                <a:t>.</a:t>
              </a:r>
            </a:p>
          </p:txBody>
        </p:sp>
      </p:grpSp>
      <p:sp>
        <p:nvSpPr>
          <p:cNvPr id="26" name="25 - Ταινία προς τα επάνω">
            <a:extLst>
              <a:ext uri="{FF2B5EF4-FFF2-40B4-BE49-F238E27FC236}">
                <a16:creationId xmlns:a16="http://schemas.microsoft.com/office/drawing/2014/main" id="{7AE84B1B-41B4-4AAA-B133-42499F62791E}"/>
              </a:ext>
            </a:extLst>
          </p:cNvPr>
          <p:cNvSpPr/>
          <p:nvPr/>
        </p:nvSpPr>
        <p:spPr>
          <a:xfrm>
            <a:off x="3348038" y="2852738"/>
            <a:ext cx="1511300" cy="288925"/>
          </a:xfrm>
          <a:prstGeom prst="ribbon2">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411FD3C-7441-4CBD-85CA-2060FAB31C0A}"/>
              </a:ext>
            </a:extLst>
          </p:cNvPr>
          <p:cNvSpPr>
            <a:spLocks noGrp="1"/>
          </p:cNvSpPr>
          <p:nvPr>
            <p:ph type="title"/>
          </p:nvPr>
        </p:nvSpPr>
        <p:spPr>
          <a:xfrm>
            <a:off x="301625" y="333375"/>
            <a:ext cx="8534400" cy="503238"/>
          </a:xfrm>
        </p:spPr>
        <p:txBody>
          <a:bodyPr/>
          <a:lstStyle/>
          <a:p>
            <a:pPr>
              <a:defRPr/>
            </a:pPr>
            <a:r>
              <a:rPr lang="el-GR" sz="3200" dirty="0" err="1"/>
              <a:t>Ηλεκτρονιόφιλη</a:t>
            </a:r>
            <a:r>
              <a:rPr lang="el-GR" sz="3200" dirty="0"/>
              <a:t> προσθήκη </a:t>
            </a:r>
            <a:r>
              <a:rPr lang="el-GR" sz="3200" dirty="0" err="1"/>
              <a:t>υδραλογόνου</a:t>
            </a:r>
            <a:endParaRPr lang="el-GR" sz="3200" dirty="0"/>
          </a:p>
        </p:txBody>
      </p:sp>
      <p:sp>
        <p:nvSpPr>
          <p:cNvPr id="30723" name="AutoShape 2" descr="ÎÏÎ¿ÏÎ­Î»ÎµÏÎ¼Î± ÎµÎ¹ÎºÏÎ½Î±Ï Î³Î¹Î± electrophilic addition">
            <a:extLst>
              <a:ext uri="{FF2B5EF4-FFF2-40B4-BE49-F238E27FC236}">
                <a16:creationId xmlns:a16="http://schemas.microsoft.com/office/drawing/2014/main" id="{52F52805-84A2-46C2-A60C-EEFD975FB74F}"/>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4" name="AutoShape 4" descr="ÎÏÎ¿ÏÎ­Î»ÎµÏÎ¼Î± ÎµÎ¹ÎºÏÎ½Î±Ï Î³Î¹Î± electrophilic addition">
            <a:extLst>
              <a:ext uri="{FF2B5EF4-FFF2-40B4-BE49-F238E27FC236}">
                <a16:creationId xmlns:a16="http://schemas.microsoft.com/office/drawing/2014/main" id="{1E8CFFF6-3B3A-40E3-99B7-6DC6361AA12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5" name="AutoShape 6" descr="ÎÏÎ¿ÏÎ­Î»ÎµÏÎ¼Î± ÎµÎ¹ÎºÏÎ½Î±Ï Î³Î¹Î± electrophilic addition">
            <a:extLst>
              <a:ext uri="{FF2B5EF4-FFF2-40B4-BE49-F238E27FC236}">
                <a16:creationId xmlns:a16="http://schemas.microsoft.com/office/drawing/2014/main" id="{4CA9238F-B682-4049-97C5-8D3AB9F4842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6" name="AutoShape 9" descr="https://www.chemguide.co.uk/mechanisms/eladd/xypolar.GIF">
            <a:extLst>
              <a:ext uri="{FF2B5EF4-FFF2-40B4-BE49-F238E27FC236}">
                <a16:creationId xmlns:a16="http://schemas.microsoft.com/office/drawing/2014/main" id="{6990CDAF-5F6D-4519-9782-6F273E9A37A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7" name="AutoShape 11" descr="https://www.chemguide.co.uk/mechanisms/eladd/ethenexy1.GIF">
            <a:extLst>
              <a:ext uri="{FF2B5EF4-FFF2-40B4-BE49-F238E27FC236}">
                <a16:creationId xmlns:a16="http://schemas.microsoft.com/office/drawing/2014/main" id="{B8AA6C10-6BBE-4D7A-8EFD-4FDA42E89E52}"/>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8" name="AutoShape 2" descr="https://chem.libretexts.org/@api/deki/files/16354/ethhbrmech.GIF?revision=1&amp;size=bestfit&amp;width=344&amp;height=89">
            <a:extLst>
              <a:ext uri="{FF2B5EF4-FFF2-40B4-BE49-F238E27FC236}">
                <a16:creationId xmlns:a16="http://schemas.microsoft.com/office/drawing/2014/main" id="{E7D892CD-3688-4DC0-AFA6-354036D1852D}"/>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29" name="AutoShape 3" descr="https://chem.libretexts.org/@api/deki/files/16353/cyclohbrmech.GIF?revision=1&amp;size=bestfit&amp;width=372&amp;height=53">
            <a:extLst>
              <a:ext uri="{FF2B5EF4-FFF2-40B4-BE49-F238E27FC236}">
                <a16:creationId xmlns:a16="http://schemas.microsoft.com/office/drawing/2014/main" id="{FFAAEAD1-5DD3-4308-AA49-C6AE02ED288F}"/>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30" name="AutoShape 5" descr="https://chem.libretexts.org/@api/deki/files/16354/ethhbrmech.GIF?revision=1&amp;size=bestfit&amp;width=344&amp;height=89">
            <a:extLst>
              <a:ext uri="{FF2B5EF4-FFF2-40B4-BE49-F238E27FC236}">
                <a16:creationId xmlns:a16="http://schemas.microsoft.com/office/drawing/2014/main" id="{04E1EA45-BE40-4A56-83C3-3C49E56B3A2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0731" name="AutoShape 2" descr="ÎÏÎ¿ÏÎ­Î»ÎµÏÎ¼Î± ÎµÎ¹ÎºÏÎ½Î±Ï Î³Î¹Î± HBr to 3 methylpropene">
            <a:extLst>
              <a:ext uri="{FF2B5EF4-FFF2-40B4-BE49-F238E27FC236}">
                <a16:creationId xmlns:a16="http://schemas.microsoft.com/office/drawing/2014/main" id="{57B2BC5A-D137-4CA6-A9D1-ADE196A298C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30732" name="Picture 5" descr="C:\Users\user\Desktop\Addition+of+HBr+to+2-methylpropene+gives+only+tert-butyl+bromide.jpg">
            <a:extLst>
              <a:ext uri="{FF2B5EF4-FFF2-40B4-BE49-F238E27FC236}">
                <a16:creationId xmlns:a16="http://schemas.microsoft.com/office/drawing/2014/main" id="{16E26AFF-78DF-4AF1-8B97-BE8506874DB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3400" b="24953"/>
          <a:stretch>
            <a:fillRect/>
          </a:stretch>
        </p:blipFill>
        <p:spPr bwMode="auto">
          <a:xfrm>
            <a:off x="250825" y="2133600"/>
            <a:ext cx="6075363" cy="2808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4" name="Rectangle 5">
            <a:extLst>
              <a:ext uri="{FF2B5EF4-FFF2-40B4-BE49-F238E27FC236}">
                <a16:creationId xmlns:a16="http://schemas.microsoft.com/office/drawing/2014/main" id="{6CEF7D7E-2E5A-4B12-8191-E5567C9ACB47}"/>
              </a:ext>
            </a:extLst>
          </p:cNvPr>
          <p:cNvSpPr>
            <a:spLocks noChangeArrowheads="1"/>
          </p:cNvSpPr>
          <p:nvPr/>
        </p:nvSpPr>
        <p:spPr bwMode="auto">
          <a:xfrm>
            <a:off x="250825" y="1484313"/>
            <a:ext cx="8642350" cy="615950"/>
          </a:xfrm>
          <a:prstGeom prst="rect">
            <a:avLst/>
          </a:prstGeom>
          <a:solidFill>
            <a:schemeClr val="accent1">
              <a:lumMod val="20000"/>
              <a:lumOff val="80000"/>
            </a:schemeClr>
          </a:solidFill>
          <a:ln w="9525">
            <a:noFill/>
            <a:miter lim="800000"/>
            <a:headEnd/>
            <a:tailEnd/>
          </a:ln>
        </p:spPr>
        <p:txBody>
          <a:bodyPr>
            <a:spAutoFit/>
          </a:bodyPr>
          <a:lstStyle/>
          <a:p>
            <a:pPr>
              <a:defRPr/>
            </a:pPr>
            <a:r>
              <a:rPr lang="en-US" b="1" i="1" dirty="0">
                <a:latin typeface="+mn-lt"/>
              </a:rPr>
              <a:t>K</a:t>
            </a:r>
            <a:r>
              <a:rPr lang="el-GR" b="1" i="1" dirty="0" err="1">
                <a:latin typeface="+mn-lt"/>
              </a:rPr>
              <a:t>ανόνας</a:t>
            </a:r>
            <a:r>
              <a:rPr lang="el-GR" b="1" i="1" dirty="0">
                <a:latin typeface="+mn-lt"/>
              </a:rPr>
              <a:t> </a:t>
            </a:r>
            <a:r>
              <a:rPr lang="en-US" b="1" i="1" dirty="0" err="1">
                <a:latin typeface="+mn-lt"/>
              </a:rPr>
              <a:t>Markovnikov</a:t>
            </a:r>
            <a:r>
              <a:rPr lang="en-US" dirty="0">
                <a:latin typeface="+mn-lt"/>
              </a:rPr>
              <a:t>:</a:t>
            </a:r>
            <a:r>
              <a:rPr lang="el-GR" dirty="0">
                <a:latin typeface="+mn-lt"/>
              </a:rPr>
              <a:t> </a:t>
            </a:r>
            <a:r>
              <a:rPr lang="el-GR" sz="1600" dirty="0">
                <a:latin typeface="+mn-lt"/>
              </a:rPr>
              <a:t>κατά την προσθήκη ΗΧ σε διπλό δεσμό μη συμμετρικού αλκενίου, το Η προστίθεται στον άνθρακα του διπλού δεσμού που έχει τα περισσότερα Η.</a:t>
            </a:r>
          </a:p>
        </p:txBody>
      </p:sp>
      <p:pic>
        <p:nvPicPr>
          <p:cNvPr id="30734" name="Picture 4" descr="C:\Users\user\AppData\Local\Temp\Rar$DIa0.768\4-33.jpg">
            <a:extLst>
              <a:ext uri="{FF2B5EF4-FFF2-40B4-BE49-F238E27FC236}">
                <a16:creationId xmlns:a16="http://schemas.microsoft.com/office/drawing/2014/main" id="{57EDCB25-4AFF-4283-919F-0917F6FDEE8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8542"/>
          <a:stretch>
            <a:fillRect/>
          </a:stretch>
        </p:blipFill>
        <p:spPr bwMode="auto">
          <a:xfrm>
            <a:off x="4859338" y="4581525"/>
            <a:ext cx="4051300" cy="1787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6449FC8-6181-4E6C-BE4C-33B6CC68D52D}"/>
              </a:ext>
            </a:extLst>
          </p:cNvPr>
          <p:cNvSpPr>
            <a:spLocks noGrp="1"/>
          </p:cNvSpPr>
          <p:nvPr>
            <p:ph type="title"/>
          </p:nvPr>
        </p:nvSpPr>
        <p:spPr/>
        <p:txBody>
          <a:bodyPr/>
          <a:lstStyle/>
          <a:p>
            <a:pPr>
              <a:defRPr/>
            </a:pPr>
            <a:endParaRPr lang="el-GR"/>
          </a:p>
        </p:txBody>
      </p:sp>
      <p:pic>
        <p:nvPicPr>
          <p:cNvPr id="31747" name="Picture 2">
            <a:extLst>
              <a:ext uri="{FF2B5EF4-FFF2-40B4-BE49-F238E27FC236}">
                <a16:creationId xmlns:a16="http://schemas.microsoft.com/office/drawing/2014/main" id="{93A6ADF7-D141-419A-8381-63C1948C707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00113" y="1420813"/>
            <a:ext cx="7200900" cy="4960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14564A3-35C3-43E4-95C3-6085975277D2}"/>
              </a:ext>
            </a:extLst>
          </p:cNvPr>
          <p:cNvSpPr>
            <a:spLocks noGrp="1"/>
          </p:cNvSpPr>
          <p:nvPr>
            <p:ph type="title"/>
          </p:nvPr>
        </p:nvSpPr>
        <p:spPr/>
        <p:txBody>
          <a:bodyPr/>
          <a:lstStyle/>
          <a:p>
            <a:pPr>
              <a:defRPr/>
            </a:pPr>
            <a:endParaRPr lang="el-GR"/>
          </a:p>
        </p:txBody>
      </p:sp>
      <p:pic>
        <p:nvPicPr>
          <p:cNvPr id="32771" name="Picture 2">
            <a:extLst>
              <a:ext uri="{FF2B5EF4-FFF2-40B4-BE49-F238E27FC236}">
                <a16:creationId xmlns:a16="http://schemas.microsoft.com/office/drawing/2014/main" id="{FBDE98D2-BA6F-495F-BA48-5E2FC174E3D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4213" y="1557338"/>
            <a:ext cx="8027987" cy="2081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2" name="Picture 2">
            <a:extLst>
              <a:ext uri="{FF2B5EF4-FFF2-40B4-BE49-F238E27FC236}">
                <a16:creationId xmlns:a16="http://schemas.microsoft.com/office/drawing/2014/main" id="{71256FDC-D259-4970-8A39-0E0D6DDD2C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4213" y="3933825"/>
            <a:ext cx="7961312" cy="1511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4" name="Picture 3">
            <a:extLst>
              <a:ext uri="{FF2B5EF4-FFF2-40B4-BE49-F238E27FC236}">
                <a16:creationId xmlns:a16="http://schemas.microsoft.com/office/drawing/2014/main" id="{DCC010E8-C035-4C89-965A-53BC564BCB8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0038" y="2117725"/>
            <a:ext cx="8543925" cy="1552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5" name="Picture 5">
            <a:extLst>
              <a:ext uri="{FF2B5EF4-FFF2-40B4-BE49-F238E27FC236}">
                <a16:creationId xmlns:a16="http://schemas.microsoft.com/office/drawing/2014/main" id="{E836B0EE-D63F-4CD6-AFF2-E514589D282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1025" y="4373563"/>
            <a:ext cx="798195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extBox 4">
            <a:extLst>
              <a:ext uri="{FF2B5EF4-FFF2-40B4-BE49-F238E27FC236}">
                <a16:creationId xmlns:a16="http://schemas.microsoft.com/office/drawing/2014/main" id="{B198D708-D24E-42F5-B367-2985E29FE66E}"/>
              </a:ext>
            </a:extLst>
          </p:cNvPr>
          <p:cNvSpPr txBox="1">
            <a:spLocks noGrp="1" noChangeArrowheads="1"/>
          </p:cNvSpPr>
          <p:nvPr>
            <p:ph type="title"/>
          </p:nvPr>
        </p:nvSpPr>
        <p:spPr>
          <a:xfrm>
            <a:off x="301625" y="47625"/>
            <a:ext cx="8534400" cy="1077913"/>
          </a:xfrm>
        </p:spPr>
        <p:txBody>
          <a:bodyPr>
            <a:spAutoFit/>
          </a:bodyPr>
          <a:lstStyle/>
          <a:p>
            <a:pPr eaLnBrk="1" hangingPunct="1">
              <a:spcBef>
                <a:spcPct val="50000"/>
              </a:spcBef>
              <a:defRPr/>
            </a:pPr>
            <a:r>
              <a:rPr lang="el-GR" altLang="en-US" sz="3200" dirty="0" err="1"/>
              <a:t>Αναδιευθέτηση</a:t>
            </a:r>
            <a:r>
              <a:rPr lang="el-GR" altLang="en-US" sz="3200" dirty="0"/>
              <a:t> </a:t>
            </a:r>
            <a:r>
              <a:rPr lang="el-GR" altLang="en-US" sz="3200" dirty="0" err="1"/>
              <a:t>καρβοκατιόντων</a:t>
            </a:r>
            <a:r>
              <a:rPr lang="el-GR" altLang="en-US" sz="3200" dirty="0"/>
              <a:t> στην προσθήκη </a:t>
            </a:r>
            <a:r>
              <a:rPr lang="el-GR" altLang="en-US" sz="3200" dirty="0" err="1"/>
              <a:t>υδραλογόνου</a:t>
            </a:r>
            <a:endParaRPr lang="el-GR" altLang="en-US" sz="3200" dirty="0"/>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4">
            <a:extLst>
              <a:ext uri="{FF2B5EF4-FFF2-40B4-BE49-F238E27FC236}">
                <a16:creationId xmlns:a16="http://schemas.microsoft.com/office/drawing/2014/main" id="{CDC31FF8-1C7A-4616-B38F-4354A819032D}"/>
              </a:ext>
            </a:extLst>
          </p:cNvPr>
          <p:cNvSpPr txBox="1">
            <a:spLocks noGrp="1" noChangeArrowheads="1"/>
          </p:cNvSpPr>
          <p:nvPr>
            <p:ph type="title"/>
          </p:nvPr>
        </p:nvSpPr>
        <p:spPr>
          <a:xfrm>
            <a:off x="301625" y="47625"/>
            <a:ext cx="8534400" cy="1077913"/>
          </a:xfrm>
        </p:spPr>
        <p:txBody>
          <a:bodyPr>
            <a:spAutoFit/>
          </a:bodyPr>
          <a:lstStyle/>
          <a:p>
            <a:pPr eaLnBrk="1" hangingPunct="1">
              <a:spcBef>
                <a:spcPct val="50000"/>
              </a:spcBef>
              <a:defRPr/>
            </a:pPr>
            <a:r>
              <a:rPr lang="el-GR" altLang="en-US" sz="3200" dirty="0" err="1"/>
              <a:t>Αναδιευθέτηση</a:t>
            </a:r>
            <a:r>
              <a:rPr lang="el-GR" altLang="en-US" sz="3200" dirty="0"/>
              <a:t> </a:t>
            </a:r>
            <a:r>
              <a:rPr lang="el-GR" altLang="en-US" sz="3200" dirty="0" err="1"/>
              <a:t>καρβοκατιόντων</a:t>
            </a:r>
            <a:r>
              <a:rPr lang="el-GR" altLang="en-US" sz="3200" dirty="0"/>
              <a:t> στην προσθήκη </a:t>
            </a:r>
            <a:r>
              <a:rPr lang="el-GR" altLang="en-US" sz="3200" dirty="0" err="1"/>
              <a:t>υδραλογόνου</a:t>
            </a:r>
            <a:endParaRPr lang="el-GR" altLang="en-US" sz="3200" dirty="0"/>
          </a:p>
        </p:txBody>
      </p:sp>
      <p:pic>
        <p:nvPicPr>
          <p:cNvPr id="34819" name="Picture 3">
            <a:extLst>
              <a:ext uri="{FF2B5EF4-FFF2-40B4-BE49-F238E27FC236}">
                <a16:creationId xmlns:a16="http://schemas.microsoft.com/office/drawing/2014/main" id="{F819C699-2550-4B06-AFBE-891BC2C2955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52513" y="2414588"/>
            <a:ext cx="7038975"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20" name="Picture 5">
            <a:extLst>
              <a:ext uri="{FF2B5EF4-FFF2-40B4-BE49-F238E27FC236}">
                <a16:creationId xmlns:a16="http://schemas.microsoft.com/office/drawing/2014/main" id="{6E7A1E45-6E3E-477D-82F8-EF4FE543570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57250" y="4606925"/>
            <a:ext cx="74295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4">
            <a:extLst>
              <a:ext uri="{FF2B5EF4-FFF2-40B4-BE49-F238E27FC236}">
                <a16:creationId xmlns:a16="http://schemas.microsoft.com/office/drawing/2014/main" id="{450F1A49-09D0-4C75-A3B6-9283AF6275F8}"/>
              </a:ext>
            </a:extLst>
          </p:cNvPr>
          <p:cNvSpPr txBox="1">
            <a:spLocks noGrp="1" noChangeArrowheads="1"/>
          </p:cNvSpPr>
          <p:nvPr>
            <p:ph type="title"/>
          </p:nvPr>
        </p:nvSpPr>
        <p:spPr>
          <a:xfrm>
            <a:off x="301625" y="47625"/>
            <a:ext cx="8534400" cy="1077913"/>
          </a:xfrm>
        </p:spPr>
        <p:txBody>
          <a:bodyPr>
            <a:spAutoFit/>
          </a:bodyPr>
          <a:lstStyle/>
          <a:p>
            <a:pPr eaLnBrk="1" hangingPunct="1">
              <a:spcBef>
                <a:spcPct val="50000"/>
              </a:spcBef>
              <a:defRPr/>
            </a:pPr>
            <a:r>
              <a:rPr lang="el-GR" altLang="en-US" sz="3200" dirty="0" err="1"/>
              <a:t>Αναδιευθέτηση</a:t>
            </a:r>
            <a:r>
              <a:rPr lang="el-GR" altLang="en-US" sz="3200" dirty="0"/>
              <a:t> </a:t>
            </a:r>
            <a:r>
              <a:rPr lang="el-GR" altLang="en-US" sz="3200" dirty="0" err="1"/>
              <a:t>καρβοκατιόντων</a:t>
            </a:r>
            <a:r>
              <a:rPr lang="el-GR" altLang="en-US" sz="3200" dirty="0"/>
              <a:t> στην προσθήκη </a:t>
            </a:r>
            <a:r>
              <a:rPr lang="el-GR" altLang="en-US" sz="3200" dirty="0" err="1"/>
              <a:t>υδραλογόνου</a:t>
            </a:r>
            <a:endParaRPr lang="el-GR" altLang="en-US" sz="3200" dirty="0"/>
          </a:p>
        </p:txBody>
      </p:sp>
      <p:pic>
        <p:nvPicPr>
          <p:cNvPr id="35843" name="Picture 2">
            <a:extLst>
              <a:ext uri="{FF2B5EF4-FFF2-40B4-BE49-F238E27FC236}">
                <a16:creationId xmlns:a16="http://schemas.microsoft.com/office/drawing/2014/main" id="{E43E0239-2204-4F0C-A3A1-9B2D9E917D0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71550" y="1700213"/>
            <a:ext cx="7192963" cy="4546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4">
            <a:extLst>
              <a:ext uri="{FF2B5EF4-FFF2-40B4-BE49-F238E27FC236}">
                <a16:creationId xmlns:a16="http://schemas.microsoft.com/office/drawing/2014/main" id="{E87FB056-0761-40A2-8EE1-7CDC5F4B627C}"/>
              </a:ext>
            </a:extLst>
          </p:cNvPr>
          <p:cNvSpPr txBox="1">
            <a:spLocks noGrp="1" noChangeArrowheads="1"/>
          </p:cNvSpPr>
          <p:nvPr>
            <p:ph type="title"/>
          </p:nvPr>
        </p:nvSpPr>
        <p:spPr>
          <a:xfrm>
            <a:off x="301625" y="47625"/>
            <a:ext cx="8534400" cy="1077913"/>
          </a:xfrm>
        </p:spPr>
        <p:txBody>
          <a:bodyPr>
            <a:spAutoFit/>
          </a:bodyPr>
          <a:lstStyle/>
          <a:p>
            <a:pPr eaLnBrk="1" hangingPunct="1">
              <a:spcBef>
                <a:spcPct val="50000"/>
              </a:spcBef>
              <a:defRPr/>
            </a:pPr>
            <a:r>
              <a:rPr lang="el-GR" altLang="en-US" sz="3200" dirty="0" err="1"/>
              <a:t>Αναδιευθέτηση</a:t>
            </a:r>
            <a:r>
              <a:rPr lang="el-GR" altLang="en-US" sz="3200" dirty="0"/>
              <a:t> </a:t>
            </a:r>
            <a:r>
              <a:rPr lang="el-GR" altLang="en-US" sz="3200" dirty="0" err="1"/>
              <a:t>καρβοκατιόντων</a:t>
            </a:r>
            <a:r>
              <a:rPr lang="el-GR" altLang="en-US" sz="3200" dirty="0"/>
              <a:t> στην προσθήκη </a:t>
            </a:r>
            <a:r>
              <a:rPr lang="el-GR" altLang="en-US" sz="3200" dirty="0" err="1"/>
              <a:t>υδραλογόνου</a:t>
            </a:r>
            <a:endParaRPr lang="el-GR" altLang="en-US" sz="3200" dirty="0"/>
          </a:p>
        </p:txBody>
      </p:sp>
      <p:pic>
        <p:nvPicPr>
          <p:cNvPr id="36867" name="Picture 2">
            <a:extLst>
              <a:ext uri="{FF2B5EF4-FFF2-40B4-BE49-F238E27FC236}">
                <a16:creationId xmlns:a16="http://schemas.microsoft.com/office/drawing/2014/main" id="{1A0F9F69-E65E-4A2D-8755-09B56323415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5288" y="3298825"/>
            <a:ext cx="8353425" cy="161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6BFC2B7-5EEE-476C-AE54-45687B6E7ABD}"/>
              </a:ext>
            </a:extLst>
          </p:cNvPr>
          <p:cNvSpPr>
            <a:spLocks noGrp="1"/>
          </p:cNvSpPr>
          <p:nvPr>
            <p:ph type="title"/>
          </p:nvPr>
        </p:nvSpPr>
        <p:spPr/>
        <p:txBody>
          <a:bodyPr/>
          <a:lstStyle/>
          <a:p>
            <a:pPr>
              <a:defRPr/>
            </a:pPr>
            <a:endParaRPr lang="el-GR"/>
          </a:p>
        </p:txBody>
      </p:sp>
      <p:pic>
        <p:nvPicPr>
          <p:cNvPr id="37891" name="Picture 2">
            <a:extLst>
              <a:ext uri="{FF2B5EF4-FFF2-40B4-BE49-F238E27FC236}">
                <a16:creationId xmlns:a16="http://schemas.microsoft.com/office/drawing/2014/main" id="{97D449BB-B24F-442E-879A-0EC580C15FC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850" y="1839913"/>
            <a:ext cx="8459788" cy="3457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62B6097-762A-4BF7-A189-E670D9611838}"/>
              </a:ext>
            </a:extLst>
          </p:cNvPr>
          <p:cNvSpPr>
            <a:spLocks noGrp="1"/>
          </p:cNvSpPr>
          <p:nvPr>
            <p:ph type="title"/>
          </p:nvPr>
        </p:nvSpPr>
        <p:spPr/>
        <p:txBody>
          <a:bodyPr/>
          <a:lstStyle/>
          <a:p>
            <a:pPr>
              <a:defRPr/>
            </a:pPr>
            <a:r>
              <a:rPr lang="el-GR" dirty="0"/>
              <a:t>Ενυδάτωση αλκενίων</a:t>
            </a:r>
          </a:p>
        </p:txBody>
      </p:sp>
      <p:pic>
        <p:nvPicPr>
          <p:cNvPr id="81922" name="Picture 2" descr="C:\Users\user\Desktop\C=CH2O.gif">
            <a:extLst>
              <a:ext uri="{FF2B5EF4-FFF2-40B4-BE49-F238E27FC236}">
                <a16:creationId xmlns:a16="http://schemas.microsoft.com/office/drawing/2014/main" id="{E06DCB08-C3C0-42F7-AABA-BBBFDB65CE3B}"/>
              </a:ext>
            </a:extLst>
          </p:cNvPr>
          <p:cNvPicPr>
            <a:picLocks noChangeAspect="1" noChangeArrowheads="1"/>
          </p:cNvPicPr>
          <p:nvPr/>
        </p:nvPicPr>
        <p:blipFill>
          <a:blip r:embed="rId2"/>
          <a:srcRect/>
          <a:stretch>
            <a:fillRect/>
          </a:stretch>
        </p:blipFill>
        <p:spPr bwMode="auto">
          <a:xfrm>
            <a:off x="2124075" y="1700213"/>
            <a:ext cx="4887913" cy="936625"/>
          </a:xfrm>
          <a:prstGeom prst="rect">
            <a:avLst/>
          </a:prstGeom>
          <a:solidFill>
            <a:schemeClr val="accent1">
              <a:lumMod val="20000"/>
              <a:lumOff val="80000"/>
            </a:schemeClr>
          </a:solidFill>
        </p:spPr>
      </p:pic>
      <p:pic>
        <p:nvPicPr>
          <p:cNvPr id="38916" name="Picture 4" descr="C:\Users\user\Desktop\reaktionsschritte.gif">
            <a:extLst>
              <a:ext uri="{FF2B5EF4-FFF2-40B4-BE49-F238E27FC236}">
                <a16:creationId xmlns:a16="http://schemas.microsoft.com/office/drawing/2014/main" id="{D8D7CA20-1E21-417D-9B76-F48FD0F06A3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9750" y="2997200"/>
            <a:ext cx="3924300"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TextBox">
            <a:extLst>
              <a:ext uri="{FF2B5EF4-FFF2-40B4-BE49-F238E27FC236}">
                <a16:creationId xmlns:a16="http://schemas.microsoft.com/office/drawing/2014/main" id="{0D699E41-CCB0-454B-94F1-2E2526915910}"/>
              </a:ext>
            </a:extLst>
          </p:cNvPr>
          <p:cNvSpPr txBox="1"/>
          <p:nvPr/>
        </p:nvSpPr>
        <p:spPr>
          <a:xfrm>
            <a:off x="4859338" y="3789363"/>
            <a:ext cx="3600450" cy="368300"/>
          </a:xfrm>
          <a:prstGeom prst="rect">
            <a:avLst/>
          </a:prstGeom>
          <a:noFill/>
        </p:spPr>
        <p:txBody>
          <a:bodyPr>
            <a:spAutoFit/>
          </a:bodyPr>
          <a:lstStyle/>
          <a:p>
            <a:pPr>
              <a:defRPr/>
            </a:pPr>
            <a:r>
              <a:rPr lang="el-GR" dirty="0">
                <a:latin typeface="+mn-lt"/>
              </a:rPr>
              <a:t>Μηχανισμός αντίδρασης</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F6B0868-7869-47A9-9C31-D926433B19AC}"/>
              </a:ext>
            </a:extLst>
          </p:cNvPr>
          <p:cNvSpPr>
            <a:spLocks noGrp="1"/>
          </p:cNvSpPr>
          <p:nvPr>
            <p:ph type="title"/>
          </p:nvPr>
        </p:nvSpPr>
        <p:spPr/>
        <p:txBody>
          <a:bodyPr/>
          <a:lstStyle/>
          <a:p>
            <a:pPr>
              <a:defRPr/>
            </a:pPr>
            <a:r>
              <a:rPr lang="el-GR" dirty="0"/>
              <a:t>Ενυδάτωση αλκενίων</a:t>
            </a:r>
          </a:p>
        </p:txBody>
      </p:sp>
      <p:pic>
        <p:nvPicPr>
          <p:cNvPr id="39939" name="Picture 2" descr="C:\Users\user\Desktop\IQuka.png">
            <a:extLst>
              <a:ext uri="{FF2B5EF4-FFF2-40B4-BE49-F238E27FC236}">
                <a16:creationId xmlns:a16="http://schemas.microsoft.com/office/drawing/2014/main" id="{DC8A62E8-0FC7-474A-BC71-76C2DA7DBF4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8607"/>
          <a:stretch>
            <a:fillRect/>
          </a:stretch>
        </p:blipFill>
        <p:spPr bwMode="auto">
          <a:xfrm>
            <a:off x="539750" y="2057400"/>
            <a:ext cx="6769100" cy="4108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TextBox">
            <a:extLst>
              <a:ext uri="{FF2B5EF4-FFF2-40B4-BE49-F238E27FC236}">
                <a16:creationId xmlns:a16="http://schemas.microsoft.com/office/drawing/2014/main" id="{4F55295D-4C59-4041-983A-86AF44D13922}"/>
              </a:ext>
            </a:extLst>
          </p:cNvPr>
          <p:cNvSpPr txBox="1"/>
          <p:nvPr/>
        </p:nvSpPr>
        <p:spPr>
          <a:xfrm>
            <a:off x="250825" y="1484313"/>
            <a:ext cx="3600450" cy="369887"/>
          </a:xfrm>
          <a:prstGeom prst="rect">
            <a:avLst/>
          </a:prstGeom>
          <a:noFill/>
        </p:spPr>
        <p:txBody>
          <a:bodyPr>
            <a:spAutoFit/>
          </a:bodyPr>
          <a:lstStyle/>
          <a:p>
            <a:pPr>
              <a:defRPr/>
            </a:pPr>
            <a:r>
              <a:rPr lang="el-GR" dirty="0">
                <a:latin typeface="+mn-lt"/>
              </a:rPr>
              <a:t>Όξινα </a:t>
            </a:r>
            <a:r>
              <a:rPr lang="el-GR" dirty="0" err="1">
                <a:latin typeface="+mn-lt"/>
              </a:rPr>
              <a:t>καταλυόμενη</a:t>
            </a:r>
            <a:r>
              <a:rPr lang="el-GR" dirty="0">
                <a:latin typeface="+mn-lt"/>
              </a:rPr>
              <a:t> αντίδραση</a:t>
            </a:r>
          </a:p>
        </p:txBody>
      </p:sp>
      <p:sp>
        <p:nvSpPr>
          <p:cNvPr id="8" name="7 - Στρογγυλεμένο ορθογώνιο">
            <a:extLst>
              <a:ext uri="{FF2B5EF4-FFF2-40B4-BE49-F238E27FC236}">
                <a16:creationId xmlns:a16="http://schemas.microsoft.com/office/drawing/2014/main" id="{DE94ADD7-2255-4635-8A3E-F7ABFAF661CA}"/>
              </a:ext>
            </a:extLst>
          </p:cNvPr>
          <p:cNvSpPr/>
          <p:nvPr/>
        </p:nvSpPr>
        <p:spPr>
          <a:xfrm>
            <a:off x="1835150" y="2276475"/>
            <a:ext cx="288925" cy="576263"/>
          </a:xfrm>
          <a:prstGeom prst="roundRect">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478BBE4-63E0-4184-BCCC-D389F0E26A60}"/>
              </a:ext>
            </a:extLst>
          </p:cNvPr>
          <p:cNvSpPr>
            <a:spLocks noGrp="1"/>
          </p:cNvSpPr>
          <p:nvPr>
            <p:ph type="title"/>
          </p:nvPr>
        </p:nvSpPr>
        <p:spPr/>
        <p:txBody>
          <a:bodyPr/>
          <a:lstStyle/>
          <a:p>
            <a:pPr>
              <a:defRPr/>
            </a:pPr>
            <a:r>
              <a:rPr lang="el-GR" dirty="0"/>
              <a:t>Ενυδάτωση αλκενίων</a:t>
            </a:r>
          </a:p>
        </p:txBody>
      </p:sp>
      <p:pic>
        <p:nvPicPr>
          <p:cNvPr id="6" name="Picture 3" descr="C:\Users\user\Desktop\202527-3-45AP-i2.png">
            <a:extLst>
              <a:ext uri="{FF2B5EF4-FFF2-40B4-BE49-F238E27FC236}">
                <a16:creationId xmlns:a16="http://schemas.microsoft.com/office/drawing/2014/main" id="{8A5DB63D-6E1D-4F0C-AB67-1447C49EC822}"/>
              </a:ext>
            </a:extLst>
          </p:cNvPr>
          <p:cNvPicPr>
            <a:picLocks noChangeAspect="1" noChangeArrowheads="1"/>
          </p:cNvPicPr>
          <p:nvPr/>
        </p:nvPicPr>
        <p:blipFill>
          <a:blip r:embed="rId2"/>
          <a:srcRect/>
          <a:stretch>
            <a:fillRect/>
          </a:stretch>
        </p:blipFill>
        <p:spPr bwMode="auto">
          <a:xfrm>
            <a:off x="323850" y="1628775"/>
            <a:ext cx="4900613" cy="4725988"/>
          </a:xfrm>
          <a:prstGeom prst="rect">
            <a:avLst/>
          </a:prstGeom>
          <a:solidFill>
            <a:schemeClr val="accent1">
              <a:lumMod val="20000"/>
              <a:lumOff val="80000"/>
            </a:schemeClr>
          </a:solidFill>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1136ABE-5FBB-489A-8E56-92FD7E770750}"/>
              </a:ext>
            </a:extLst>
          </p:cNvPr>
          <p:cNvSpPr>
            <a:spLocks noGrp="1"/>
          </p:cNvSpPr>
          <p:nvPr>
            <p:ph type="title"/>
          </p:nvPr>
        </p:nvSpPr>
        <p:spPr>
          <a:xfrm>
            <a:off x="301625" y="333375"/>
            <a:ext cx="8534400" cy="503238"/>
          </a:xfrm>
        </p:spPr>
        <p:txBody>
          <a:bodyPr/>
          <a:lstStyle/>
          <a:p>
            <a:pPr>
              <a:defRPr/>
            </a:pPr>
            <a:r>
              <a:rPr lang="el-GR" sz="3200" dirty="0"/>
              <a:t>Καταλυτική Υδρογόνωση</a:t>
            </a:r>
          </a:p>
        </p:txBody>
      </p:sp>
      <p:sp>
        <p:nvSpPr>
          <p:cNvPr id="41987" name="AutoShape 2" descr="ÎÏÎ¿ÏÎ­Î»ÎµÏÎ¼Î± ÎµÎ¹ÎºÏÎ½Î±Ï Î³Î¹Î± electrophilic addition">
            <a:extLst>
              <a:ext uri="{FF2B5EF4-FFF2-40B4-BE49-F238E27FC236}">
                <a16:creationId xmlns:a16="http://schemas.microsoft.com/office/drawing/2014/main" id="{E2A568FE-1AD8-4AC3-8DA6-F271D8EA5E4E}"/>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88" name="AutoShape 4" descr="ÎÏÎ¿ÏÎ­Î»ÎµÏÎ¼Î± ÎµÎ¹ÎºÏÎ½Î±Ï Î³Î¹Î± electrophilic addition">
            <a:extLst>
              <a:ext uri="{FF2B5EF4-FFF2-40B4-BE49-F238E27FC236}">
                <a16:creationId xmlns:a16="http://schemas.microsoft.com/office/drawing/2014/main" id="{2066ED02-73D8-4EFC-94AE-8AAB94FF3437}"/>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89" name="AutoShape 6" descr="ÎÏÎ¿ÏÎ­Î»ÎµÏÎ¼Î± ÎµÎ¹ÎºÏÎ½Î±Ï Î³Î¹Î± electrophilic addition">
            <a:extLst>
              <a:ext uri="{FF2B5EF4-FFF2-40B4-BE49-F238E27FC236}">
                <a16:creationId xmlns:a16="http://schemas.microsoft.com/office/drawing/2014/main" id="{ABC97ABC-D063-48BD-9725-B32B0F7FCB3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90" name="AutoShape 9" descr="https://www.chemguide.co.uk/mechanisms/eladd/xypolar.GIF">
            <a:extLst>
              <a:ext uri="{FF2B5EF4-FFF2-40B4-BE49-F238E27FC236}">
                <a16:creationId xmlns:a16="http://schemas.microsoft.com/office/drawing/2014/main" id="{3FCD5065-F3F3-414D-998C-EE5BD58923A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91" name="AutoShape 11" descr="https://www.chemguide.co.uk/mechanisms/eladd/ethenexy1.GIF">
            <a:extLst>
              <a:ext uri="{FF2B5EF4-FFF2-40B4-BE49-F238E27FC236}">
                <a16:creationId xmlns:a16="http://schemas.microsoft.com/office/drawing/2014/main" id="{6E3E4320-F5E9-4E39-B4D8-A019E3E3A9E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92" name="AutoShape 2" descr="https://chem.libretexts.org/@api/deki/files/16354/ethhbrmech.GIF?revision=1&amp;size=bestfit&amp;width=344&amp;height=89">
            <a:extLst>
              <a:ext uri="{FF2B5EF4-FFF2-40B4-BE49-F238E27FC236}">
                <a16:creationId xmlns:a16="http://schemas.microsoft.com/office/drawing/2014/main" id="{B1652CA7-6B17-4C01-B98E-34479E472A7C}"/>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93" name="AutoShape 3" descr="https://chem.libretexts.org/@api/deki/files/16353/cyclohbrmech.GIF?revision=1&amp;size=bestfit&amp;width=372&amp;height=53">
            <a:extLst>
              <a:ext uri="{FF2B5EF4-FFF2-40B4-BE49-F238E27FC236}">
                <a16:creationId xmlns:a16="http://schemas.microsoft.com/office/drawing/2014/main" id="{4FD33EC4-C585-41C4-877D-D48A058E0B4B}"/>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1994" name="AutoShape 5" descr="https://chem.libretexts.org/@api/deki/files/16354/ethhbrmech.GIF?revision=1&amp;size=bestfit&amp;width=344&amp;height=89">
            <a:extLst>
              <a:ext uri="{FF2B5EF4-FFF2-40B4-BE49-F238E27FC236}">
                <a16:creationId xmlns:a16="http://schemas.microsoft.com/office/drawing/2014/main" id="{A6ECC04C-D5AC-4073-91A1-5A024E79542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1995" name="Picture 2" descr="C:\Users\user\Desktop\Ethene.jpg">
            <a:extLst>
              <a:ext uri="{FF2B5EF4-FFF2-40B4-BE49-F238E27FC236}">
                <a16:creationId xmlns:a16="http://schemas.microsoft.com/office/drawing/2014/main" id="{6BEA0772-CB0D-47FC-824D-09BB4231803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9388" y="1412875"/>
            <a:ext cx="3617912" cy="1368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996" name="Picture 3" descr="C:\Users\user\Desktop\Catalytic_Hydrogenation_Mechanism.jpg">
            <a:extLst>
              <a:ext uri="{FF2B5EF4-FFF2-40B4-BE49-F238E27FC236}">
                <a16:creationId xmlns:a16="http://schemas.microsoft.com/office/drawing/2014/main" id="{BFD3C559-3BA9-453D-B36C-BB404E46628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87450" y="2781300"/>
            <a:ext cx="7142163" cy="3533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 name="22 - Στρογγυλεμένο ορθογώνιο">
            <a:extLst>
              <a:ext uri="{FF2B5EF4-FFF2-40B4-BE49-F238E27FC236}">
                <a16:creationId xmlns:a16="http://schemas.microsoft.com/office/drawing/2014/main" id="{AFD90E69-21C0-4272-B69F-3D80BE140233}"/>
              </a:ext>
            </a:extLst>
          </p:cNvPr>
          <p:cNvSpPr/>
          <p:nvPr/>
        </p:nvSpPr>
        <p:spPr>
          <a:xfrm>
            <a:off x="5867400" y="5732463"/>
            <a:ext cx="865188" cy="217487"/>
          </a:xfrm>
          <a:prstGeom prst="roundRect">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
        <p:nvSpPr>
          <p:cNvPr id="24" name="23 - Στρογγυλεμένο ορθογώνιο">
            <a:extLst>
              <a:ext uri="{FF2B5EF4-FFF2-40B4-BE49-F238E27FC236}">
                <a16:creationId xmlns:a16="http://schemas.microsoft.com/office/drawing/2014/main" id="{0608AF2A-5A17-4F4D-A19E-7FC04AAA0ECD}"/>
              </a:ext>
            </a:extLst>
          </p:cNvPr>
          <p:cNvSpPr/>
          <p:nvPr/>
        </p:nvSpPr>
        <p:spPr>
          <a:xfrm>
            <a:off x="7524750" y="5229225"/>
            <a:ext cx="576263" cy="71438"/>
          </a:xfrm>
          <a:prstGeom prst="roundRect">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pic>
        <p:nvPicPr>
          <p:cNvPr id="41999" name="Picture 4" descr="C:\Users\user\Desktop\b5da4e0a-3d4c-4333-a58b-762f0e9ec776_example_1.jpg">
            <a:extLst>
              <a:ext uri="{FF2B5EF4-FFF2-40B4-BE49-F238E27FC236}">
                <a16:creationId xmlns:a16="http://schemas.microsoft.com/office/drawing/2014/main" id="{F61A2364-B20A-4E73-A92A-D62E9DDE1EA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t="21600"/>
          <a:stretch>
            <a:fillRect/>
          </a:stretch>
        </p:blipFill>
        <p:spPr bwMode="auto">
          <a:xfrm>
            <a:off x="4067175" y="1557338"/>
            <a:ext cx="4252913"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9941450-FE9E-47C0-AEA7-1B09B1E9617B}"/>
              </a:ext>
            </a:extLst>
          </p:cNvPr>
          <p:cNvSpPr>
            <a:spLocks noGrp="1"/>
          </p:cNvSpPr>
          <p:nvPr>
            <p:ph type="title"/>
          </p:nvPr>
        </p:nvSpPr>
        <p:spPr>
          <a:xfrm>
            <a:off x="301625" y="333375"/>
            <a:ext cx="8534400" cy="503238"/>
          </a:xfrm>
        </p:spPr>
        <p:txBody>
          <a:bodyPr/>
          <a:lstStyle/>
          <a:p>
            <a:pPr>
              <a:defRPr/>
            </a:pPr>
            <a:r>
              <a:rPr lang="el-GR" sz="3200" dirty="0"/>
              <a:t>Καταλυτική Υδρογόνωση</a:t>
            </a:r>
          </a:p>
        </p:txBody>
      </p:sp>
      <p:sp>
        <p:nvSpPr>
          <p:cNvPr id="43011" name="AutoShape 2" descr="ÎÏÎ¿ÏÎ­Î»ÎµÏÎ¼Î± ÎµÎ¹ÎºÏÎ½Î±Ï Î³Î¹Î± electrophilic addition">
            <a:extLst>
              <a:ext uri="{FF2B5EF4-FFF2-40B4-BE49-F238E27FC236}">
                <a16:creationId xmlns:a16="http://schemas.microsoft.com/office/drawing/2014/main" id="{9177ECA4-21B0-42C7-B2E4-D49489925FE2}"/>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2" name="AutoShape 4" descr="ÎÏÎ¿ÏÎ­Î»ÎµÏÎ¼Î± ÎµÎ¹ÎºÏÎ½Î±Ï Î³Î¹Î± electrophilic addition">
            <a:extLst>
              <a:ext uri="{FF2B5EF4-FFF2-40B4-BE49-F238E27FC236}">
                <a16:creationId xmlns:a16="http://schemas.microsoft.com/office/drawing/2014/main" id="{BFB30099-5F13-4499-BDA9-1E6256DFA71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3" name="AutoShape 6" descr="ÎÏÎ¿ÏÎ­Î»ÎµÏÎ¼Î± ÎµÎ¹ÎºÏÎ½Î±Ï Î³Î¹Î± electrophilic addition">
            <a:extLst>
              <a:ext uri="{FF2B5EF4-FFF2-40B4-BE49-F238E27FC236}">
                <a16:creationId xmlns:a16="http://schemas.microsoft.com/office/drawing/2014/main" id="{78B834CB-069B-44FC-A929-025964ACED6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4" name="AutoShape 9" descr="https://www.chemguide.co.uk/mechanisms/eladd/xypolar.GIF">
            <a:extLst>
              <a:ext uri="{FF2B5EF4-FFF2-40B4-BE49-F238E27FC236}">
                <a16:creationId xmlns:a16="http://schemas.microsoft.com/office/drawing/2014/main" id="{59F6199F-EFC1-4EB8-9BF3-DCC0CDC9370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5" name="AutoShape 11" descr="https://www.chemguide.co.uk/mechanisms/eladd/ethenexy1.GIF">
            <a:extLst>
              <a:ext uri="{FF2B5EF4-FFF2-40B4-BE49-F238E27FC236}">
                <a16:creationId xmlns:a16="http://schemas.microsoft.com/office/drawing/2014/main" id="{E1CFBE24-A484-4021-BE4E-40D81077D4C7}"/>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6" name="AutoShape 2" descr="https://chem.libretexts.org/@api/deki/files/16354/ethhbrmech.GIF?revision=1&amp;size=bestfit&amp;width=344&amp;height=89">
            <a:extLst>
              <a:ext uri="{FF2B5EF4-FFF2-40B4-BE49-F238E27FC236}">
                <a16:creationId xmlns:a16="http://schemas.microsoft.com/office/drawing/2014/main" id="{882E059D-F078-4BF9-8A70-0CF2397910C9}"/>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7" name="AutoShape 3" descr="https://chem.libretexts.org/@api/deki/files/16353/cyclohbrmech.GIF?revision=1&amp;size=bestfit&amp;width=372&amp;height=53">
            <a:extLst>
              <a:ext uri="{FF2B5EF4-FFF2-40B4-BE49-F238E27FC236}">
                <a16:creationId xmlns:a16="http://schemas.microsoft.com/office/drawing/2014/main" id="{7512E511-9120-44F7-8AFA-35BF9F44C24F}"/>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3018" name="AutoShape 5" descr="https://chem.libretexts.org/@api/deki/files/16354/ethhbrmech.GIF?revision=1&amp;size=bestfit&amp;width=344&amp;height=89">
            <a:extLst>
              <a:ext uri="{FF2B5EF4-FFF2-40B4-BE49-F238E27FC236}">
                <a16:creationId xmlns:a16="http://schemas.microsoft.com/office/drawing/2014/main" id="{C3F1B08E-875B-4869-9921-6E3D574A52C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3019" name="Picture 3">
            <a:extLst>
              <a:ext uri="{FF2B5EF4-FFF2-40B4-BE49-F238E27FC236}">
                <a16:creationId xmlns:a16="http://schemas.microsoft.com/office/drawing/2014/main" id="{0797C9DE-CE7F-436A-98D5-7FDFEAF0A13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85813" y="1592263"/>
            <a:ext cx="7572375"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20" name="Picture 5">
            <a:extLst>
              <a:ext uri="{FF2B5EF4-FFF2-40B4-BE49-F238E27FC236}">
                <a16:creationId xmlns:a16="http://schemas.microsoft.com/office/drawing/2014/main" id="{CDB8A9EB-9A7B-4CFC-B94C-E20DBBE1B45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5813" y="4308475"/>
            <a:ext cx="7572375" cy="1847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9C05589-72C9-428E-AC4D-A98C1A0454ED}"/>
              </a:ext>
            </a:extLst>
          </p:cNvPr>
          <p:cNvSpPr>
            <a:spLocks noGrp="1"/>
          </p:cNvSpPr>
          <p:nvPr>
            <p:ph type="title"/>
          </p:nvPr>
        </p:nvSpPr>
        <p:spPr>
          <a:xfrm>
            <a:off x="301625" y="333375"/>
            <a:ext cx="8534400" cy="503238"/>
          </a:xfrm>
        </p:spPr>
        <p:txBody>
          <a:bodyPr/>
          <a:lstStyle/>
          <a:p>
            <a:pPr>
              <a:defRPr/>
            </a:pPr>
            <a:r>
              <a:rPr lang="el-GR" sz="3200" dirty="0"/>
              <a:t>Καταλυτική Υδρογόνωση</a:t>
            </a:r>
          </a:p>
        </p:txBody>
      </p:sp>
      <p:sp>
        <p:nvSpPr>
          <p:cNvPr id="44035" name="AutoShape 2" descr="ÎÏÎ¿ÏÎ­Î»ÎµÏÎ¼Î± ÎµÎ¹ÎºÏÎ½Î±Ï Î³Î¹Î± electrophilic addition">
            <a:extLst>
              <a:ext uri="{FF2B5EF4-FFF2-40B4-BE49-F238E27FC236}">
                <a16:creationId xmlns:a16="http://schemas.microsoft.com/office/drawing/2014/main" id="{8CFFF2C4-7B7B-46BA-94D5-0006200D5982}"/>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36" name="AutoShape 4" descr="ÎÏÎ¿ÏÎ­Î»ÎµÏÎ¼Î± ÎµÎ¹ÎºÏÎ½Î±Ï Î³Î¹Î± electrophilic addition">
            <a:extLst>
              <a:ext uri="{FF2B5EF4-FFF2-40B4-BE49-F238E27FC236}">
                <a16:creationId xmlns:a16="http://schemas.microsoft.com/office/drawing/2014/main" id="{CDAAB24D-147B-4C3D-B1C7-C2A16A60CC0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37" name="AutoShape 6" descr="ÎÏÎ¿ÏÎ­Î»ÎµÏÎ¼Î± ÎµÎ¹ÎºÏÎ½Î±Ï Î³Î¹Î± electrophilic addition">
            <a:extLst>
              <a:ext uri="{FF2B5EF4-FFF2-40B4-BE49-F238E27FC236}">
                <a16:creationId xmlns:a16="http://schemas.microsoft.com/office/drawing/2014/main" id="{52FBAD66-91BD-4033-8099-4505E5247B4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38" name="AutoShape 9" descr="https://www.chemguide.co.uk/mechanisms/eladd/xypolar.GIF">
            <a:extLst>
              <a:ext uri="{FF2B5EF4-FFF2-40B4-BE49-F238E27FC236}">
                <a16:creationId xmlns:a16="http://schemas.microsoft.com/office/drawing/2014/main" id="{80279A35-CE22-49FD-8E13-26D59F0FCCF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39" name="AutoShape 11" descr="https://www.chemguide.co.uk/mechanisms/eladd/ethenexy1.GIF">
            <a:extLst>
              <a:ext uri="{FF2B5EF4-FFF2-40B4-BE49-F238E27FC236}">
                <a16:creationId xmlns:a16="http://schemas.microsoft.com/office/drawing/2014/main" id="{A78CDEA9-D4DF-431A-81B8-C31CB7C6CFD3}"/>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40" name="AutoShape 2" descr="https://chem.libretexts.org/@api/deki/files/16354/ethhbrmech.GIF?revision=1&amp;size=bestfit&amp;width=344&amp;height=89">
            <a:extLst>
              <a:ext uri="{FF2B5EF4-FFF2-40B4-BE49-F238E27FC236}">
                <a16:creationId xmlns:a16="http://schemas.microsoft.com/office/drawing/2014/main" id="{4E1276DC-7A66-46C1-9F7B-56447B13AD34}"/>
              </a:ext>
            </a:extLst>
          </p:cNvPr>
          <p:cNvSpPr>
            <a:spLocks noChangeAspect="1" noChangeArrowheads="1"/>
          </p:cNvSpPr>
          <p:nvPr/>
        </p:nvSpPr>
        <p:spPr bwMode="auto">
          <a:xfrm>
            <a:off x="0" y="-27305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41" name="AutoShape 3" descr="https://chem.libretexts.org/@api/deki/files/16353/cyclohbrmech.GIF?revision=1&amp;size=bestfit&amp;width=372&amp;height=53">
            <a:extLst>
              <a:ext uri="{FF2B5EF4-FFF2-40B4-BE49-F238E27FC236}">
                <a16:creationId xmlns:a16="http://schemas.microsoft.com/office/drawing/2014/main" id="{6C0C5BB4-EF17-4132-AA96-F6D1AF58D95B}"/>
              </a:ext>
            </a:extLst>
          </p:cNvPr>
          <p:cNvSpPr>
            <a:spLocks noChangeAspect="1" noChangeArrowheads="1"/>
          </p:cNvSpPr>
          <p:nvPr/>
        </p:nvSpPr>
        <p:spPr bwMode="auto">
          <a:xfrm>
            <a:off x="0" y="457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4042" name="AutoShape 5" descr="https://chem.libretexts.org/@api/deki/files/16354/ethhbrmech.GIF?revision=1&amp;size=bestfit&amp;width=344&amp;height=89">
            <a:extLst>
              <a:ext uri="{FF2B5EF4-FFF2-40B4-BE49-F238E27FC236}">
                <a16:creationId xmlns:a16="http://schemas.microsoft.com/office/drawing/2014/main" id="{F6F556E4-9B2E-4743-802A-BE5CE23BF88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4043" name="Picture 2" descr="C:\Users\user\Desktop\Hydrogenation_Reaction_Energy_Diagram.jpg">
            <a:extLst>
              <a:ext uri="{FF2B5EF4-FFF2-40B4-BE49-F238E27FC236}">
                <a16:creationId xmlns:a16="http://schemas.microsoft.com/office/drawing/2014/main" id="{5CF71ACB-1A26-4AB1-BDD2-190C5976335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19943"/>
          <a:stretch>
            <a:fillRect/>
          </a:stretch>
        </p:blipFill>
        <p:spPr bwMode="auto">
          <a:xfrm>
            <a:off x="611188" y="1628775"/>
            <a:ext cx="7978775" cy="432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D6291CDE-F13A-4A32-A9D8-3E88E4DBD627}"/>
              </a:ext>
            </a:extLst>
          </p:cNvPr>
          <p:cNvSpPr>
            <a:spLocks noGrp="1"/>
          </p:cNvSpPr>
          <p:nvPr>
            <p:ph type="title"/>
          </p:nvPr>
        </p:nvSpPr>
        <p:spPr/>
        <p:txBody>
          <a:bodyPr/>
          <a:lstStyle/>
          <a:p>
            <a:pPr>
              <a:defRPr/>
            </a:pPr>
            <a:r>
              <a:rPr lang="el-GR" sz="3600" dirty="0"/>
              <a:t>Προσθήκη αλογόνου (</a:t>
            </a:r>
            <a:r>
              <a:rPr lang="en-US" sz="3600" dirty="0"/>
              <a:t>Br</a:t>
            </a:r>
            <a:r>
              <a:rPr lang="en-US" sz="3600" baseline="-25000" dirty="0"/>
              <a:t>2</a:t>
            </a:r>
            <a:r>
              <a:rPr lang="el-GR" sz="3600" baseline="-25000" dirty="0"/>
              <a:t> </a:t>
            </a:r>
            <a:r>
              <a:rPr lang="el-GR" sz="3600" dirty="0"/>
              <a:t>ή </a:t>
            </a:r>
            <a:r>
              <a:rPr lang="en-US" sz="3600" dirty="0"/>
              <a:t>Cl</a:t>
            </a:r>
            <a:r>
              <a:rPr lang="en-US" sz="3600" baseline="-25000" dirty="0"/>
              <a:t>2</a:t>
            </a:r>
            <a:r>
              <a:rPr lang="en-US" sz="3600" dirty="0"/>
              <a:t>)</a:t>
            </a:r>
            <a:endParaRPr lang="el-GR" dirty="0"/>
          </a:p>
        </p:txBody>
      </p:sp>
      <p:pic>
        <p:nvPicPr>
          <p:cNvPr id="45059" name="Picture 4" descr="C:\Users\user\Desktop\bromaddn.gif">
            <a:extLst>
              <a:ext uri="{FF2B5EF4-FFF2-40B4-BE49-F238E27FC236}">
                <a16:creationId xmlns:a16="http://schemas.microsoft.com/office/drawing/2014/main" id="{C642792E-F36F-4ADE-8E55-9CC26D3235E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0038" y="1412875"/>
            <a:ext cx="8520112" cy="1584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Ορθογώνιο">
            <a:extLst>
              <a:ext uri="{FF2B5EF4-FFF2-40B4-BE49-F238E27FC236}">
                <a16:creationId xmlns:a16="http://schemas.microsoft.com/office/drawing/2014/main" id="{258F245A-4541-41A1-8468-7B9BFC835DFC}"/>
              </a:ext>
            </a:extLst>
          </p:cNvPr>
          <p:cNvSpPr/>
          <p:nvPr/>
        </p:nvSpPr>
        <p:spPr>
          <a:xfrm>
            <a:off x="179388" y="5373688"/>
            <a:ext cx="8640762" cy="954087"/>
          </a:xfrm>
          <a:prstGeom prst="rect">
            <a:avLst/>
          </a:prstGeom>
        </p:spPr>
        <p:txBody>
          <a:bodyPr>
            <a:spAutoFit/>
          </a:bodyPr>
          <a:lstStyle/>
          <a:p>
            <a:pPr>
              <a:buFont typeface="Arial" pitchFamily="34" charset="0"/>
              <a:buChar char="•"/>
              <a:defRPr/>
            </a:pPr>
            <a:r>
              <a:rPr lang="el-GR" sz="1400" dirty="0">
                <a:latin typeface="+mn-lt"/>
              </a:rPr>
              <a:t> Το </a:t>
            </a:r>
            <a:r>
              <a:rPr lang="el-GR" sz="1400" b="1" dirty="0">
                <a:latin typeface="+mn-lt"/>
              </a:rPr>
              <a:t>φθόριο</a:t>
            </a:r>
            <a:r>
              <a:rPr lang="el-GR" sz="1400" dirty="0">
                <a:latin typeface="+mn-lt"/>
              </a:rPr>
              <a:t> είναι τόσο δραστικό, που δεν προστίθεται μόνο στο διπλό δεσμό αλλά επιπλέον ταχύτατα αντικαθιστά όλα τα υδρογόνα με φθόρια, συχνά με μεγάλη ευκολία. </a:t>
            </a:r>
          </a:p>
          <a:p>
            <a:pPr>
              <a:buFont typeface="Arial" pitchFamily="34" charset="0"/>
              <a:buChar char="•"/>
              <a:defRPr/>
            </a:pPr>
            <a:r>
              <a:rPr lang="el-GR" sz="1400" dirty="0">
                <a:latin typeface="+mn-lt"/>
              </a:rPr>
              <a:t> Το </a:t>
            </a:r>
            <a:r>
              <a:rPr lang="el-GR" sz="1400" b="1" dirty="0">
                <a:latin typeface="+mn-lt"/>
              </a:rPr>
              <a:t>ιώδιο</a:t>
            </a:r>
            <a:r>
              <a:rPr lang="el-GR" sz="1400" dirty="0">
                <a:latin typeface="+mn-lt"/>
              </a:rPr>
              <a:t> προστίθεται στα αλκένια σε χαμηλή θερμοκρασία, αλλά τα περισσότερα </a:t>
            </a:r>
            <a:r>
              <a:rPr lang="el-GR" sz="1400" dirty="0" err="1">
                <a:latin typeface="+mn-lt"/>
              </a:rPr>
              <a:t>διιωδίδια</a:t>
            </a:r>
            <a:r>
              <a:rPr lang="el-GR" sz="1400" dirty="0">
                <a:latin typeface="+mn-lt"/>
              </a:rPr>
              <a:t> είναι ασταθή και διασπώνται στα αντίστοιχα αλκένια και </a:t>
            </a:r>
            <a:r>
              <a:rPr lang="en-US" sz="1400" dirty="0">
                <a:latin typeface="+mn-lt"/>
              </a:rPr>
              <a:t>I</a:t>
            </a:r>
            <a:r>
              <a:rPr lang="el-GR" sz="1400" baseline="-25000" dirty="0">
                <a:latin typeface="+mn-lt"/>
              </a:rPr>
              <a:t>2</a:t>
            </a:r>
            <a:r>
              <a:rPr lang="el-GR" sz="1400" dirty="0">
                <a:latin typeface="+mn-lt"/>
              </a:rPr>
              <a:t> σε θερμοκρασία δωματίου. </a:t>
            </a:r>
          </a:p>
        </p:txBody>
      </p:sp>
      <p:sp>
        <p:nvSpPr>
          <p:cNvPr id="9" name="8 - Ορθογώνιο">
            <a:extLst>
              <a:ext uri="{FF2B5EF4-FFF2-40B4-BE49-F238E27FC236}">
                <a16:creationId xmlns:a16="http://schemas.microsoft.com/office/drawing/2014/main" id="{0ACAC4F8-E3F4-4AA4-9949-7892A35903E3}"/>
              </a:ext>
            </a:extLst>
          </p:cNvPr>
          <p:cNvSpPr/>
          <p:nvPr/>
        </p:nvSpPr>
        <p:spPr>
          <a:xfrm>
            <a:off x="179388" y="2997200"/>
            <a:ext cx="2160587" cy="2246313"/>
          </a:xfrm>
          <a:prstGeom prst="rect">
            <a:avLst/>
          </a:prstGeom>
          <a:ln>
            <a:solidFill>
              <a:schemeClr val="accent1">
                <a:lumMod val="75000"/>
              </a:schemeClr>
            </a:solidFill>
          </a:ln>
        </p:spPr>
        <p:txBody>
          <a:bodyPr>
            <a:spAutoFit/>
          </a:bodyPr>
          <a:lstStyle/>
          <a:p>
            <a:pPr>
              <a:defRPr/>
            </a:pPr>
            <a:r>
              <a:rPr lang="el-GR" sz="1400" dirty="0">
                <a:latin typeface="+mn-lt"/>
              </a:rPr>
              <a:t>Αδρανείς διαλύτες όπως το </a:t>
            </a:r>
            <a:r>
              <a:rPr lang="el-GR" sz="1400" dirty="0" err="1">
                <a:latin typeface="+mn-lt"/>
              </a:rPr>
              <a:t>διχλωρομεθάνιο</a:t>
            </a:r>
            <a:r>
              <a:rPr lang="el-GR" sz="1400" dirty="0">
                <a:latin typeface="+mn-lt"/>
              </a:rPr>
              <a:t> (</a:t>
            </a:r>
            <a:r>
              <a:rPr lang="en-US" sz="1400" dirty="0">
                <a:latin typeface="+mn-lt"/>
              </a:rPr>
              <a:t>CH</a:t>
            </a:r>
            <a:r>
              <a:rPr lang="el-GR" sz="1400" dirty="0">
                <a:latin typeface="+mn-lt"/>
              </a:rPr>
              <a:t>2</a:t>
            </a:r>
            <a:r>
              <a:rPr lang="en-US" sz="1400" dirty="0" err="1">
                <a:latin typeface="+mn-lt"/>
              </a:rPr>
              <a:t>Cl</a:t>
            </a:r>
            <a:r>
              <a:rPr lang="el-GR" sz="1400" dirty="0">
                <a:latin typeface="+mn-lt"/>
              </a:rPr>
              <a:t>2) ή ο </a:t>
            </a:r>
            <a:r>
              <a:rPr lang="el-GR" sz="1400" dirty="0" err="1">
                <a:latin typeface="+mn-lt"/>
              </a:rPr>
              <a:t>τετραχλωράνθρακας</a:t>
            </a:r>
            <a:r>
              <a:rPr lang="el-GR" sz="1400" dirty="0">
                <a:latin typeface="+mn-lt"/>
              </a:rPr>
              <a:t> (</a:t>
            </a:r>
            <a:r>
              <a:rPr lang="en-US" sz="1400" dirty="0" err="1">
                <a:latin typeface="+mn-lt"/>
              </a:rPr>
              <a:t>CCl</a:t>
            </a:r>
            <a:r>
              <a:rPr lang="el-GR" sz="1400" dirty="0">
                <a:latin typeface="+mn-lt"/>
              </a:rPr>
              <a:t>4) χρησιμοποιούνται συνήθως για προσθήκες αλογόνου, επειδή αυτοί οι διαλύτες διαλύουν αμφότερα αλογόνα και αλκένια. </a:t>
            </a:r>
          </a:p>
        </p:txBody>
      </p:sp>
      <p:sp>
        <p:nvSpPr>
          <p:cNvPr id="10" name="9 - Ορθογώνιο">
            <a:extLst>
              <a:ext uri="{FF2B5EF4-FFF2-40B4-BE49-F238E27FC236}">
                <a16:creationId xmlns:a16="http://schemas.microsoft.com/office/drawing/2014/main" id="{762C56D8-A46F-4D33-88FA-45E3D0026BC5}"/>
              </a:ext>
            </a:extLst>
          </p:cNvPr>
          <p:cNvSpPr/>
          <p:nvPr/>
        </p:nvSpPr>
        <p:spPr>
          <a:xfrm>
            <a:off x="7667625" y="2997200"/>
            <a:ext cx="1214438" cy="307975"/>
          </a:xfrm>
          <a:prstGeom prst="rect">
            <a:avLst/>
          </a:prstGeom>
        </p:spPr>
        <p:txBody>
          <a:bodyPr wrap="none">
            <a:spAutoFit/>
          </a:bodyPr>
          <a:lstStyle/>
          <a:p>
            <a:pPr>
              <a:defRPr/>
            </a:pPr>
            <a:r>
              <a:rPr lang="el-GR" sz="1400" dirty="0" err="1">
                <a:latin typeface="+mn-lt"/>
              </a:rPr>
              <a:t>διαλογονίδια</a:t>
            </a:r>
            <a:endParaRPr lang="el-GR" sz="1400" dirty="0">
              <a:latin typeface="+mn-lt"/>
            </a:endParaRPr>
          </a:p>
        </p:txBody>
      </p:sp>
      <p:pic>
        <p:nvPicPr>
          <p:cNvPr id="45063" name="Picture 3" descr="G:\Πασχαλίδης\Loudon Organic Chemistry\Νέος φάκελος\wetransfer-ae826c\Εικόνα 5.11 σελ.160.jpg">
            <a:extLst>
              <a:ext uri="{FF2B5EF4-FFF2-40B4-BE49-F238E27FC236}">
                <a16:creationId xmlns:a16="http://schemas.microsoft.com/office/drawing/2014/main" id="{61B33172-9720-4407-9DE3-0CA48FD81E0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r="11362"/>
          <a:stretch>
            <a:fillRect/>
          </a:stretch>
        </p:blipFill>
        <p:spPr bwMode="auto">
          <a:xfrm>
            <a:off x="2916238" y="3937000"/>
            <a:ext cx="5400675" cy="14366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5064" name="Picture 2" descr="G:\Πασχαλίδης\Loudon Organic Chemistry\Νέος φάκελος\wetransfer-ae826c\Εικόνα 5.10 σελ.160.jpg">
            <a:extLst>
              <a:ext uri="{FF2B5EF4-FFF2-40B4-BE49-F238E27FC236}">
                <a16:creationId xmlns:a16="http://schemas.microsoft.com/office/drawing/2014/main" id="{D9E700DA-FC84-4367-B6FC-178299E224F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l="1720" r="30867"/>
          <a:stretch>
            <a:fillRect/>
          </a:stretch>
        </p:blipFill>
        <p:spPr bwMode="auto">
          <a:xfrm>
            <a:off x="2916238" y="2997200"/>
            <a:ext cx="4233862" cy="86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54EBE4F-93D1-4A82-B050-09CCD9043288}"/>
              </a:ext>
            </a:extLst>
          </p:cNvPr>
          <p:cNvSpPr>
            <a:spLocks noGrp="1"/>
          </p:cNvSpPr>
          <p:nvPr>
            <p:ph type="title"/>
          </p:nvPr>
        </p:nvSpPr>
        <p:spPr/>
        <p:txBody>
          <a:bodyPr/>
          <a:lstStyle/>
          <a:p>
            <a:pPr>
              <a:defRPr/>
            </a:pPr>
            <a:r>
              <a:rPr lang="el-GR" sz="3600" dirty="0"/>
              <a:t>Προσθήκη αλογόνου (</a:t>
            </a:r>
            <a:r>
              <a:rPr lang="en-US" sz="3600" dirty="0"/>
              <a:t>Br</a:t>
            </a:r>
            <a:r>
              <a:rPr lang="en-US" sz="3600" baseline="-25000" dirty="0"/>
              <a:t>2</a:t>
            </a:r>
            <a:r>
              <a:rPr lang="el-GR" sz="3600" baseline="-25000" dirty="0"/>
              <a:t> </a:t>
            </a:r>
            <a:r>
              <a:rPr lang="el-GR" sz="3600" dirty="0"/>
              <a:t>ή </a:t>
            </a:r>
            <a:r>
              <a:rPr lang="en-US" sz="3600" dirty="0"/>
              <a:t>Cl</a:t>
            </a:r>
            <a:r>
              <a:rPr lang="en-US" sz="3600" baseline="-25000" dirty="0"/>
              <a:t>2</a:t>
            </a:r>
            <a:r>
              <a:rPr lang="en-US" sz="3600" dirty="0"/>
              <a:t>)</a:t>
            </a:r>
            <a:endParaRPr lang="el-GR" dirty="0"/>
          </a:p>
        </p:txBody>
      </p:sp>
      <p:sp>
        <p:nvSpPr>
          <p:cNvPr id="7" name="6 - Ορθογώνιο">
            <a:extLst>
              <a:ext uri="{FF2B5EF4-FFF2-40B4-BE49-F238E27FC236}">
                <a16:creationId xmlns:a16="http://schemas.microsoft.com/office/drawing/2014/main" id="{8D7E3216-497F-4555-83B9-E0C0AC8D505C}"/>
              </a:ext>
            </a:extLst>
          </p:cNvPr>
          <p:cNvSpPr/>
          <p:nvPr/>
        </p:nvSpPr>
        <p:spPr>
          <a:xfrm>
            <a:off x="250825" y="1484313"/>
            <a:ext cx="8713788" cy="2124075"/>
          </a:xfrm>
          <a:prstGeom prst="rect">
            <a:avLst/>
          </a:prstGeom>
        </p:spPr>
        <p:txBody>
          <a:bodyPr>
            <a:spAutoFit/>
          </a:bodyPr>
          <a:lstStyle/>
          <a:p>
            <a:pPr>
              <a:defRPr/>
            </a:pPr>
            <a:r>
              <a:rPr lang="el-GR" sz="2000" dirty="0">
                <a:latin typeface="+mn-lt"/>
                <a:ea typeface="BatangChe"/>
              </a:rPr>
              <a:t>☞	</a:t>
            </a:r>
            <a:r>
              <a:rPr lang="el-GR" sz="2000" dirty="0">
                <a:latin typeface="+mn-lt"/>
              </a:rPr>
              <a:t>Πώς γνωρίζουμε ότι τα ιόντα </a:t>
            </a:r>
            <a:r>
              <a:rPr lang="el-GR" sz="2000" dirty="0" err="1">
                <a:latin typeface="+mn-lt"/>
              </a:rPr>
              <a:t>βρωμωνίου</a:t>
            </a:r>
            <a:r>
              <a:rPr lang="el-GR" sz="2000" dirty="0">
                <a:latin typeface="+mn-lt"/>
              </a:rPr>
              <a:t> και όχι τα </a:t>
            </a:r>
            <a:r>
              <a:rPr lang="el-GR" sz="2000" dirty="0" err="1">
                <a:latin typeface="+mn-lt"/>
              </a:rPr>
              <a:t>καρβοκατιόντα</a:t>
            </a:r>
            <a:r>
              <a:rPr lang="el-GR" sz="2000" dirty="0">
                <a:latin typeface="+mn-lt"/>
              </a:rPr>
              <a:t> 	είναι τα δραστικά ενδιάμεσα στην προσθήκη βρωμίου;</a:t>
            </a:r>
          </a:p>
          <a:p>
            <a:pPr>
              <a:defRPr/>
            </a:pPr>
            <a:endParaRPr lang="el-GR" sz="1000" dirty="0">
              <a:latin typeface="+mn-lt"/>
            </a:endParaRPr>
          </a:p>
          <a:p>
            <a:pPr marL="457200" indent="-457200">
              <a:buFont typeface="+mj-lt"/>
              <a:buAutoNum type="arabicPeriod"/>
              <a:defRPr/>
            </a:pPr>
            <a:r>
              <a:rPr lang="el-GR" dirty="0">
                <a:latin typeface="+mn-lt"/>
              </a:rPr>
              <a:t>Κατά κανόνα, δεν παρατηρούνται μεταθέσεις στην προσθήκη βρωμίου.</a:t>
            </a:r>
          </a:p>
          <a:p>
            <a:pPr marL="457200" indent="-457200">
              <a:buFont typeface="+mj-lt"/>
              <a:buAutoNum type="arabicPeriod"/>
              <a:defRPr/>
            </a:pPr>
            <a:endParaRPr lang="el-GR" sz="1000" dirty="0">
              <a:latin typeface="+mn-lt"/>
            </a:endParaRPr>
          </a:p>
          <a:p>
            <a:pPr marL="457200" indent="-457200">
              <a:buFont typeface="+mj-lt"/>
              <a:buAutoNum type="arabicPeriod"/>
              <a:defRPr/>
            </a:pPr>
            <a:r>
              <a:rPr lang="el-GR" dirty="0">
                <a:latin typeface="+mn-lt"/>
              </a:rPr>
              <a:t>Τα  ιόντα </a:t>
            </a:r>
            <a:r>
              <a:rPr lang="el-GR" dirty="0" err="1">
                <a:latin typeface="+mn-lt"/>
              </a:rPr>
              <a:t>βρωμωνίου</a:t>
            </a:r>
            <a:r>
              <a:rPr lang="el-GR" dirty="0">
                <a:latin typeface="+mn-lt"/>
              </a:rPr>
              <a:t> έχουν απομονωθεί, υπό ειδικές συνθήκες, αν και, όπως και τα </a:t>
            </a:r>
            <a:r>
              <a:rPr lang="el-GR" dirty="0" err="1">
                <a:latin typeface="+mn-lt"/>
              </a:rPr>
              <a:t>καρβοκατιόντα</a:t>
            </a:r>
            <a:r>
              <a:rPr lang="el-GR" dirty="0">
                <a:latin typeface="+mn-lt"/>
              </a:rPr>
              <a:t>, δεν είναι αρκετά σταθερά για να απομονωθούν υπό συνήθεις συνθήκες αντίδρασης.</a:t>
            </a:r>
          </a:p>
        </p:txBody>
      </p:sp>
      <p:sp>
        <p:nvSpPr>
          <p:cNvPr id="9" name="8 - Ορθογώνιο">
            <a:extLst>
              <a:ext uri="{FF2B5EF4-FFF2-40B4-BE49-F238E27FC236}">
                <a16:creationId xmlns:a16="http://schemas.microsoft.com/office/drawing/2014/main" id="{B76261BD-ACC8-44AA-B127-666202C523DE}"/>
              </a:ext>
            </a:extLst>
          </p:cNvPr>
          <p:cNvSpPr/>
          <p:nvPr/>
        </p:nvSpPr>
        <p:spPr>
          <a:xfrm>
            <a:off x="250825" y="3573463"/>
            <a:ext cx="6481763" cy="2308225"/>
          </a:xfrm>
          <a:prstGeom prst="rect">
            <a:avLst/>
          </a:prstGeom>
        </p:spPr>
        <p:txBody>
          <a:bodyPr>
            <a:spAutoFit/>
          </a:bodyPr>
          <a:lstStyle/>
          <a:p>
            <a:pPr>
              <a:defRPr/>
            </a:pPr>
            <a:r>
              <a:rPr lang="el-GR" sz="2000" dirty="0">
                <a:latin typeface="+mn-lt"/>
                <a:ea typeface="BatangChe"/>
              </a:rPr>
              <a:t>☞	</a:t>
            </a:r>
            <a:r>
              <a:rPr lang="el-GR" sz="2000" dirty="0">
                <a:latin typeface="+mn-lt"/>
              </a:rPr>
              <a:t>Γιατί σχηματίζεται ένα ιόν </a:t>
            </a:r>
            <a:r>
              <a:rPr lang="el-GR" sz="2000" dirty="0" err="1">
                <a:latin typeface="+mn-lt"/>
              </a:rPr>
              <a:t>βρωμωνίου</a:t>
            </a:r>
            <a:r>
              <a:rPr lang="el-GR" sz="2000" dirty="0">
                <a:latin typeface="+mn-lt"/>
              </a:rPr>
              <a:t> αντί ενός </a:t>
            </a:r>
            <a:r>
              <a:rPr lang="el-GR" sz="2000" dirty="0" err="1">
                <a:latin typeface="+mn-lt"/>
              </a:rPr>
              <a:t>καρβοκατιόντος</a:t>
            </a:r>
            <a:r>
              <a:rPr lang="el-GR" sz="2000" dirty="0">
                <a:latin typeface="+mn-lt"/>
              </a:rPr>
              <a:t>. Με άλλα λόγια, γιατί ένα ιόν </a:t>
            </a:r>
            <a:r>
              <a:rPr lang="el-GR" sz="2000" dirty="0" err="1">
                <a:latin typeface="+mn-lt"/>
              </a:rPr>
              <a:t>βρωμωνίου</a:t>
            </a:r>
            <a:r>
              <a:rPr lang="el-GR" sz="2000" dirty="0">
                <a:latin typeface="+mn-lt"/>
              </a:rPr>
              <a:t> είναι σταθερότερο από το αντίστοιχο </a:t>
            </a:r>
            <a:r>
              <a:rPr lang="el-GR" sz="2000" dirty="0" err="1">
                <a:latin typeface="+mn-lt"/>
              </a:rPr>
              <a:t>καρβοκατιόν</a:t>
            </a:r>
            <a:r>
              <a:rPr lang="el-GR" sz="2000" dirty="0">
                <a:latin typeface="+mn-lt"/>
              </a:rPr>
              <a:t>;</a:t>
            </a:r>
          </a:p>
          <a:p>
            <a:pPr>
              <a:defRPr/>
            </a:pPr>
            <a:endParaRPr lang="el-GR" sz="1000" dirty="0">
              <a:latin typeface="+mn-lt"/>
            </a:endParaRPr>
          </a:p>
          <a:p>
            <a:pPr>
              <a:defRPr/>
            </a:pPr>
            <a:r>
              <a:rPr lang="el-GR" dirty="0">
                <a:latin typeface="+mn-lt"/>
              </a:rPr>
              <a:t>Ένα ιόν </a:t>
            </a:r>
            <a:r>
              <a:rPr lang="el-GR" dirty="0" err="1">
                <a:latin typeface="+mn-lt"/>
              </a:rPr>
              <a:t>βρωμωνίου</a:t>
            </a:r>
            <a:r>
              <a:rPr lang="el-GR" dirty="0">
                <a:latin typeface="+mn-lt"/>
              </a:rPr>
              <a:t> περιέχει περισσότερους ομοιοπολικούς δεσμούς από ένα </a:t>
            </a:r>
            <a:r>
              <a:rPr lang="el-GR" dirty="0" err="1">
                <a:latin typeface="+mn-lt"/>
              </a:rPr>
              <a:t>καρβοκατιόν</a:t>
            </a:r>
            <a:r>
              <a:rPr lang="el-GR" dirty="0">
                <a:latin typeface="+mn-lt"/>
              </a:rPr>
              <a:t> και κάθε άτομο έχει συμπληρωμένη οκτάδα.</a:t>
            </a:r>
          </a:p>
        </p:txBody>
      </p:sp>
      <p:sp>
        <p:nvSpPr>
          <p:cNvPr id="47109" name="Rectangle 85">
            <a:extLst>
              <a:ext uri="{FF2B5EF4-FFF2-40B4-BE49-F238E27FC236}">
                <a16:creationId xmlns:a16="http://schemas.microsoft.com/office/drawing/2014/main" id="{0401FC16-D425-42AD-8BCF-A3260CCC2E35}"/>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47110" name="Picture 3" descr="G:\Πασχαλίδης\Loudon Organic Chemistry\Νέος φάκελος\wetransfer-ae826c\Εικόνα Α σελ.161.jpg">
            <a:extLst>
              <a:ext uri="{FF2B5EF4-FFF2-40B4-BE49-F238E27FC236}">
                <a16:creationId xmlns:a16="http://schemas.microsoft.com/office/drawing/2014/main" id="{1CF66A6D-7496-4E05-A2A6-C921E121949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3663" y="4076700"/>
            <a:ext cx="2457450" cy="1465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C1A4C06E-8B0B-4150-8A3B-32DB96C2D12B}"/>
              </a:ext>
            </a:extLst>
          </p:cNvPr>
          <p:cNvSpPr>
            <a:spLocks noGrp="1"/>
          </p:cNvSpPr>
          <p:nvPr>
            <p:ph type="title"/>
          </p:nvPr>
        </p:nvSpPr>
        <p:spPr>
          <a:xfrm>
            <a:off x="360363" y="271463"/>
            <a:ext cx="8534400" cy="758825"/>
          </a:xfrm>
        </p:spPr>
        <p:txBody>
          <a:bodyPr/>
          <a:lstStyle/>
          <a:p>
            <a:pPr>
              <a:defRPr/>
            </a:pPr>
            <a:r>
              <a:rPr lang="el-GR" sz="3600" dirty="0" err="1"/>
              <a:t>Αλοϋδρίνες</a:t>
            </a:r>
            <a:endParaRPr lang="el-GR" sz="3600" dirty="0"/>
          </a:p>
        </p:txBody>
      </p:sp>
      <p:sp>
        <p:nvSpPr>
          <p:cNvPr id="48131" name="Θέση περιεχομένου 2">
            <a:extLst>
              <a:ext uri="{FF2B5EF4-FFF2-40B4-BE49-F238E27FC236}">
                <a16:creationId xmlns:a16="http://schemas.microsoft.com/office/drawing/2014/main" id="{B51C9678-BD82-4777-9928-7FCC36DEDD94}"/>
              </a:ext>
            </a:extLst>
          </p:cNvPr>
          <p:cNvSpPr>
            <a:spLocks noGrp="1"/>
          </p:cNvSpPr>
          <p:nvPr>
            <p:ph sz="quarter" idx="1"/>
          </p:nvPr>
        </p:nvSpPr>
        <p:spPr>
          <a:xfrm>
            <a:off x="301625" y="1527175"/>
            <a:ext cx="8504238" cy="758825"/>
          </a:xfrm>
        </p:spPr>
        <p:txBody>
          <a:bodyPr/>
          <a:lstStyle/>
          <a:p>
            <a:r>
              <a:rPr lang="el-GR" altLang="el-GR" sz="2000"/>
              <a:t>Άλλα πυρηνόφιλα μπορούν να αντιδράσουν με το ιόν βρωμωνίου προς σχηματισμό προϊόντων διαφορετικών από τα διβρωμίδια.</a:t>
            </a:r>
          </a:p>
        </p:txBody>
      </p:sp>
      <p:pic>
        <p:nvPicPr>
          <p:cNvPr id="48132" name="Εικόνα 4">
            <a:extLst>
              <a:ext uri="{FF2B5EF4-FFF2-40B4-BE49-F238E27FC236}">
                <a16:creationId xmlns:a16="http://schemas.microsoft.com/office/drawing/2014/main" id="{435E3D4F-EABB-4A43-A47E-BA3E613AABE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85850" y="2349500"/>
            <a:ext cx="6972300" cy="2147888"/>
          </a:xfrm>
          <a:prstGeom prst="rect">
            <a:avLst/>
          </a:prstGeom>
          <a:solidFill>
            <a:schemeClr val="accent1">
              <a:alpha val="30196"/>
            </a:schemeClr>
          </a:solidFill>
          <a:ln>
            <a:noFill/>
          </a:ln>
          <a:extLst>
            <a:ext uri="{91240B29-F687-4F45-9708-019B960494DF}">
              <a14:hiddenLine xmlns:a14="http://schemas.microsoft.com/office/drawing/2010/main" w="9525">
                <a:solidFill>
                  <a:srgbClr val="000000"/>
                </a:solidFill>
                <a:miter lim="800000"/>
                <a:headEnd/>
                <a:tailEnd/>
              </a14:hiddenLine>
            </a:ext>
          </a:extLst>
        </p:spPr>
      </p:pic>
      <p:sp>
        <p:nvSpPr>
          <p:cNvPr id="6" name="Ορθογώνιο 5">
            <a:extLst>
              <a:ext uri="{FF2B5EF4-FFF2-40B4-BE49-F238E27FC236}">
                <a16:creationId xmlns:a16="http://schemas.microsoft.com/office/drawing/2014/main" id="{E6FB7E86-0588-43B8-90DD-6CA581D76346}"/>
              </a:ext>
            </a:extLst>
          </p:cNvPr>
          <p:cNvSpPr/>
          <p:nvPr/>
        </p:nvSpPr>
        <p:spPr>
          <a:xfrm>
            <a:off x="4284663" y="4581525"/>
            <a:ext cx="3059112" cy="1384300"/>
          </a:xfrm>
          <a:prstGeom prst="rect">
            <a:avLst/>
          </a:prstGeom>
        </p:spPr>
        <p:txBody>
          <a:bodyPr>
            <a:spAutoFit/>
          </a:bodyPr>
          <a:lstStyle/>
          <a:p>
            <a:pPr>
              <a:defRPr/>
            </a:pPr>
            <a:r>
              <a:rPr lang="el-GR" sz="1400" spc="5" dirty="0">
                <a:solidFill>
                  <a:srgbClr val="231F20"/>
                </a:solidFill>
                <a:latin typeface="+mn-lt"/>
                <a:ea typeface="Calibri" panose="020F0502020204030204" pitchFamily="34" charset="0"/>
                <a:cs typeface="Times New Roman" panose="02020603050405020304" pitchFamily="18" charset="0"/>
              </a:rPr>
              <a:t>Το συζυγές οξύ μιας αλκοόλης είναι πολύ όξινο- η οξύτητά του είναι συγκρίσιμη με αυτή των </a:t>
            </a:r>
            <a:r>
              <a:rPr lang="en-US" sz="1400" spc="-10" dirty="0">
                <a:solidFill>
                  <a:srgbClr val="231F20"/>
                </a:solidFill>
                <a:latin typeface="+mn-lt"/>
                <a:ea typeface="Calibri" panose="020F0502020204030204" pitchFamily="34" charset="0"/>
                <a:cs typeface="Times New Roman" panose="02020603050405020304" pitchFamily="18" charset="0"/>
              </a:rPr>
              <a:t>H</a:t>
            </a:r>
            <a:r>
              <a:rPr lang="el-GR" sz="1400" spc="-10" dirty="0">
                <a:solidFill>
                  <a:srgbClr val="231F20"/>
                </a:solidFill>
                <a:latin typeface="+mn-lt"/>
                <a:ea typeface="Calibri" panose="020F0502020204030204" pitchFamily="34" charset="0"/>
                <a:cs typeface="Times New Roman" panose="02020603050405020304" pitchFamily="18" charset="0"/>
              </a:rPr>
              <a:t>3</a:t>
            </a:r>
            <a:r>
              <a:rPr lang="en-US" sz="1400" spc="-10" dirty="0">
                <a:solidFill>
                  <a:srgbClr val="231F20"/>
                </a:solidFill>
                <a:latin typeface="+mn-lt"/>
                <a:ea typeface="Calibri" panose="020F0502020204030204" pitchFamily="34" charset="0"/>
                <a:cs typeface="Times New Roman" panose="02020603050405020304" pitchFamily="18" charset="0"/>
              </a:rPr>
              <a:t>O</a:t>
            </a:r>
            <a:r>
              <a:rPr lang="el-GR" sz="1400" spc="-10" dirty="0">
                <a:solidFill>
                  <a:srgbClr val="231F20"/>
                </a:solidFill>
                <a:latin typeface="+mn-lt"/>
                <a:ea typeface="Minion Pro"/>
                <a:cs typeface="Minion Pro"/>
              </a:rPr>
              <a:t>+</a:t>
            </a:r>
            <a:r>
              <a:rPr lang="el-GR" sz="1400" spc="-10" dirty="0">
                <a:solidFill>
                  <a:srgbClr val="231F20"/>
                </a:solidFill>
                <a:latin typeface="+mn-lt"/>
                <a:ea typeface="Calibri" panose="020F0502020204030204" pitchFamily="34" charset="0"/>
                <a:cs typeface="Times New Roman" panose="02020603050405020304" pitchFamily="18" charset="0"/>
              </a:rPr>
              <a:t>.</a:t>
            </a:r>
            <a:r>
              <a:rPr lang="el-GR" sz="1400" spc="325" dirty="0">
                <a:solidFill>
                  <a:srgbClr val="231F20"/>
                </a:solidFill>
                <a:latin typeface="+mn-lt"/>
                <a:ea typeface="Calibri" panose="020F0502020204030204" pitchFamily="34" charset="0"/>
                <a:cs typeface="Times New Roman" panose="02020603050405020304" pitchFamily="18" charset="0"/>
              </a:rPr>
              <a:t> </a:t>
            </a:r>
            <a:r>
              <a:rPr lang="el-GR" sz="1400" spc="-5" dirty="0">
                <a:solidFill>
                  <a:srgbClr val="231F20"/>
                </a:solidFill>
                <a:latin typeface="+mn-lt"/>
                <a:ea typeface="Calibri" panose="020F0502020204030204" pitchFamily="34" charset="0"/>
                <a:cs typeface="Times New Roman" panose="02020603050405020304" pitchFamily="18" charset="0"/>
              </a:rPr>
              <a:t>Έτσι,</a:t>
            </a:r>
            <a:r>
              <a:rPr lang="el-GR" sz="1400" dirty="0">
                <a:solidFill>
                  <a:srgbClr val="231F20"/>
                </a:solidFill>
                <a:latin typeface="+mn-lt"/>
                <a:ea typeface="Calibri" panose="020F0502020204030204" pitchFamily="34" charset="0"/>
                <a:cs typeface="Times New Roman" panose="02020603050405020304" pitchFamily="18" charset="0"/>
              </a:rPr>
              <a:t> </a:t>
            </a:r>
            <a:r>
              <a:rPr lang="el-GR" sz="1400" spc="5" dirty="0">
                <a:solidFill>
                  <a:srgbClr val="231F20"/>
                </a:solidFill>
                <a:latin typeface="+mn-lt"/>
                <a:ea typeface="Calibri" panose="020F0502020204030204" pitchFamily="34" charset="0"/>
                <a:cs typeface="Times New Roman" panose="02020603050405020304" pitchFamily="18" charset="0"/>
              </a:rPr>
              <a:t>ο διαλύτης</a:t>
            </a:r>
            <a:r>
              <a:rPr lang="el-GR" sz="1400" dirty="0">
                <a:solidFill>
                  <a:srgbClr val="231F20"/>
                </a:solidFill>
                <a:latin typeface="+mn-lt"/>
                <a:ea typeface="Calibri" panose="020F0502020204030204" pitchFamily="34" charset="0"/>
                <a:cs typeface="Times New Roman" panose="02020603050405020304" pitchFamily="18" charset="0"/>
              </a:rPr>
              <a:t> </a:t>
            </a:r>
            <a:r>
              <a:rPr lang="en-US" sz="1400" spc="5" dirty="0">
                <a:solidFill>
                  <a:srgbClr val="231F20"/>
                </a:solidFill>
                <a:latin typeface="+mn-lt"/>
                <a:ea typeface="Calibri" panose="020F0502020204030204" pitchFamily="34" charset="0"/>
                <a:cs typeface="Times New Roman" panose="02020603050405020304" pitchFamily="18" charset="0"/>
              </a:rPr>
              <a:t>H</a:t>
            </a:r>
            <a:r>
              <a:rPr lang="el-GR" sz="1400" spc="5" dirty="0">
                <a:solidFill>
                  <a:srgbClr val="231F20"/>
                </a:solidFill>
                <a:latin typeface="+mn-lt"/>
                <a:ea typeface="Calibri" panose="020F0502020204030204" pitchFamily="34" charset="0"/>
                <a:cs typeface="Times New Roman" panose="02020603050405020304" pitchFamily="18" charset="0"/>
              </a:rPr>
              <a:t>2</a:t>
            </a:r>
            <a:r>
              <a:rPr lang="en-US" sz="1400" spc="5" dirty="0">
                <a:solidFill>
                  <a:srgbClr val="231F20"/>
                </a:solidFill>
                <a:latin typeface="+mn-lt"/>
                <a:ea typeface="Calibri" panose="020F0502020204030204" pitchFamily="34" charset="0"/>
                <a:cs typeface="Times New Roman" panose="02020603050405020304" pitchFamily="18" charset="0"/>
              </a:rPr>
              <a:t>O</a:t>
            </a:r>
            <a:r>
              <a:rPr lang="en-US" sz="1400" dirty="0">
                <a:solidFill>
                  <a:srgbClr val="231F20"/>
                </a:solidFill>
                <a:latin typeface="+mn-lt"/>
                <a:ea typeface="Calibri" panose="020F0502020204030204" pitchFamily="34" charset="0"/>
                <a:cs typeface="Times New Roman" panose="02020603050405020304" pitchFamily="18" charset="0"/>
              </a:rPr>
              <a:t> </a:t>
            </a:r>
            <a:r>
              <a:rPr lang="el-GR" sz="1400" dirty="0">
                <a:solidFill>
                  <a:srgbClr val="231F20"/>
                </a:solidFill>
                <a:latin typeface="+mn-lt"/>
                <a:ea typeface="Calibri" panose="020F0502020204030204" pitchFamily="34" charset="0"/>
                <a:cs typeface="Times New Roman" panose="02020603050405020304" pitchFamily="18" charset="0"/>
              </a:rPr>
              <a:t>μπορεί να αποσπάσει αυτό το όξινο πρωτόνιο και να παράγει το προϊόν</a:t>
            </a:r>
            <a:r>
              <a:rPr lang="en-US" sz="1400" dirty="0">
                <a:solidFill>
                  <a:srgbClr val="231F20"/>
                </a:solidFill>
                <a:latin typeface="+mn-lt"/>
                <a:ea typeface="Calibri" panose="020F0502020204030204" pitchFamily="34" charset="0"/>
                <a:cs typeface="Times New Roman" panose="02020603050405020304" pitchFamily="18" charset="0"/>
              </a:rPr>
              <a:t>.</a:t>
            </a:r>
            <a:endParaRPr lang="el-GR" sz="1400" dirty="0">
              <a:latin typeface="+mn-lt"/>
            </a:endParaRPr>
          </a:p>
        </p:txBody>
      </p:sp>
      <p:sp>
        <p:nvSpPr>
          <p:cNvPr id="48134" name="Rectangle 26">
            <a:extLst>
              <a:ext uri="{FF2B5EF4-FFF2-40B4-BE49-F238E27FC236}">
                <a16:creationId xmlns:a16="http://schemas.microsoft.com/office/drawing/2014/main" id="{CC2BDB52-EA38-4863-9E60-2115A00EC1FD}"/>
              </a:ext>
            </a:extLst>
          </p:cNvPr>
          <p:cNvSpPr>
            <a:spLocks noChangeArrowheads="1"/>
          </p:cNvSpPr>
          <p:nvPr/>
        </p:nvSpPr>
        <p:spPr bwMode="auto">
          <a:xfrm>
            <a:off x="4716463" y="3840163"/>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48135" name="Group 1">
            <a:extLst>
              <a:ext uri="{FF2B5EF4-FFF2-40B4-BE49-F238E27FC236}">
                <a16:creationId xmlns:a16="http://schemas.microsoft.com/office/drawing/2014/main" id="{CC5CD105-E3AF-4AD0-A7FF-1E2E852C0BB8}"/>
              </a:ext>
            </a:extLst>
          </p:cNvPr>
          <p:cNvGrpSpPr>
            <a:grpSpLocks/>
          </p:cNvGrpSpPr>
          <p:nvPr/>
        </p:nvGrpSpPr>
        <p:grpSpPr bwMode="auto">
          <a:xfrm>
            <a:off x="4716463" y="3840163"/>
            <a:ext cx="396875" cy="101600"/>
            <a:chOff x="0" y="0"/>
            <a:chExt cx="625" cy="159"/>
          </a:xfrm>
        </p:grpSpPr>
        <p:grpSp>
          <p:nvGrpSpPr>
            <p:cNvPr id="48209" name="Group 21">
              <a:extLst>
                <a:ext uri="{FF2B5EF4-FFF2-40B4-BE49-F238E27FC236}">
                  <a16:creationId xmlns:a16="http://schemas.microsoft.com/office/drawing/2014/main" id="{AFC251CA-8416-4934-91B0-BF78E11418E1}"/>
                </a:ext>
              </a:extLst>
            </p:cNvPr>
            <p:cNvGrpSpPr>
              <a:grpSpLocks/>
            </p:cNvGrpSpPr>
            <p:nvPr/>
          </p:nvGrpSpPr>
          <p:grpSpPr bwMode="auto">
            <a:xfrm>
              <a:off x="0" y="34"/>
              <a:ext cx="84" cy="123"/>
              <a:chOff x="0" y="34"/>
              <a:chExt cx="84" cy="123"/>
            </a:xfrm>
          </p:grpSpPr>
          <p:sp>
            <p:nvSpPr>
              <p:cNvPr id="48229" name="Freeform 25">
                <a:extLst>
                  <a:ext uri="{FF2B5EF4-FFF2-40B4-BE49-F238E27FC236}">
                    <a16:creationId xmlns:a16="http://schemas.microsoft.com/office/drawing/2014/main" id="{4224C79C-5941-47F6-A55F-25440C8622AB}"/>
                  </a:ext>
                </a:extLst>
              </p:cNvPr>
              <p:cNvSpPr>
                <a:spLocks/>
              </p:cNvSpPr>
              <p:nvPr/>
            </p:nvSpPr>
            <p:spPr bwMode="auto">
              <a:xfrm>
                <a:off x="0" y="34"/>
                <a:ext cx="84" cy="123"/>
              </a:xfrm>
              <a:custGeom>
                <a:avLst/>
                <a:gdLst>
                  <a:gd name="T0" fmla="*/ 14 w 84"/>
                  <a:gd name="T1" fmla="*/ 34 h 123"/>
                  <a:gd name="T2" fmla="*/ 0 w 84"/>
                  <a:gd name="T3" fmla="*/ 34 h 123"/>
                  <a:gd name="T4" fmla="*/ 1 w 84"/>
                  <a:gd name="T5" fmla="*/ 49 h 123"/>
                  <a:gd name="T6" fmla="*/ 1 w 84"/>
                  <a:gd name="T7" fmla="*/ 157 h 123"/>
                  <a:gd name="T8" fmla="*/ 16 w 84"/>
                  <a:gd name="T9" fmla="*/ 157 h 123"/>
                  <a:gd name="T10" fmla="*/ 16 w 84"/>
                  <a:gd name="T11" fmla="*/ 110 h 123"/>
                  <a:gd name="T12" fmla="*/ 28 w 84"/>
                  <a:gd name="T13" fmla="*/ 110 h 123"/>
                  <a:gd name="T14" fmla="*/ 20 w 84"/>
                  <a:gd name="T15" fmla="*/ 103 h 123"/>
                  <a:gd name="T16" fmla="*/ 17 w 84"/>
                  <a:gd name="T17" fmla="*/ 92 h 123"/>
                  <a:gd name="T18" fmla="*/ 16 w 84"/>
                  <a:gd name="T19" fmla="*/ 88 h 123"/>
                  <a:gd name="T20" fmla="*/ 16 w 84"/>
                  <a:gd name="T21" fmla="*/ 69 h 123"/>
                  <a:gd name="T22" fmla="*/ 17 w 84"/>
                  <a:gd name="T23" fmla="*/ 66 h 123"/>
                  <a:gd name="T24" fmla="*/ 17 w 84"/>
                  <a:gd name="T25" fmla="*/ 65 h 123"/>
                  <a:gd name="T26" fmla="*/ 21 w 84"/>
                  <a:gd name="T27" fmla="*/ 53 h 123"/>
                  <a:gd name="T28" fmla="*/ 25 w 84"/>
                  <a:gd name="T29" fmla="*/ 49 h 123"/>
                  <a:gd name="T30" fmla="*/ 15 w 84"/>
                  <a:gd name="T31" fmla="*/ 49 h 123"/>
                  <a:gd name="T32" fmla="*/ 14 w 84"/>
                  <a:gd name="T33" fmla="*/ 34 h 123"/>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84"/>
                  <a:gd name="T52" fmla="*/ 0 h 123"/>
                  <a:gd name="T53" fmla="*/ 84 w 84"/>
                  <a:gd name="T54" fmla="*/ 123 h 123"/>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84" h="123">
                    <a:moveTo>
                      <a:pt x="14" y="0"/>
                    </a:moveTo>
                    <a:lnTo>
                      <a:pt x="0" y="0"/>
                    </a:lnTo>
                    <a:lnTo>
                      <a:pt x="1" y="15"/>
                    </a:lnTo>
                    <a:lnTo>
                      <a:pt x="1" y="123"/>
                    </a:lnTo>
                    <a:lnTo>
                      <a:pt x="16" y="123"/>
                    </a:lnTo>
                    <a:lnTo>
                      <a:pt x="16" y="76"/>
                    </a:lnTo>
                    <a:lnTo>
                      <a:pt x="28" y="76"/>
                    </a:lnTo>
                    <a:lnTo>
                      <a:pt x="20" y="69"/>
                    </a:lnTo>
                    <a:lnTo>
                      <a:pt x="17" y="58"/>
                    </a:lnTo>
                    <a:lnTo>
                      <a:pt x="16" y="54"/>
                    </a:lnTo>
                    <a:lnTo>
                      <a:pt x="16" y="35"/>
                    </a:lnTo>
                    <a:lnTo>
                      <a:pt x="17" y="32"/>
                    </a:lnTo>
                    <a:lnTo>
                      <a:pt x="17" y="31"/>
                    </a:lnTo>
                    <a:lnTo>
                      <a:pt x="21" y="19"/>
                    </a:lnTo>
                    <a:lnTo>
                      <a:pt x="25" y="15"/>
                    </a:lnTo>
                    <a:lnTo>
                      <a:pt x="15" y="15"/>
                    </a:lnTo>
                    <a:lnTo>
                      <a:pt x="1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30" name="Freeform 24">
                <a:extLst>
                  <a:ext uri="{FF2B5EF4-FFF2-40B4-BE49-F238E27FC236}">
                    <a16:creationId xmlns:a16="http://schemas.microsoft.com/office/drawing/2014/main" id="{8C57895E-FB24-4187-AA33-A8E9504DEE1A}"/>
                  </a:ext>
                </a:extLst>
              </p:cNvPr>
              <p:cNvSpPr>
                <a:spLocks/>
              </p:cNvSpPr>
              <p:nvPr/>
            </p:nvSpPr>
            <p:spPr bwMode="auto">
              <a:xfrm>
                <a:off x="0" y="34"/>
                <a:ext cx="84" cy="123"/>
              </a:xfrm>
              <a:custGeom>
                <a:avLst/>
                <a:gdLst>
                  <a:gd name="T0" fmla="*/ 28 w 84"/>
                  <a:gd name="T1" fmla="*/ 110 h 123"/>
                  <a:gd name="T2" fmla="*/ 17 w 84"/>
                  <a:gd name="T3" fmla="*/ 110 h 123"/>
                  <a:gd name="T4" fmla="*/ 22 w 84"/>
                  <a:gd name="T5" fmla="*/ 118 h 123"/>
                  <a:gd name="T6" fmla="*/ 32 w 84"/>
                  <a:gd name="T7" fmla="*/ 123 h 123"/>
                  <a:gd name="T8" fmla="*/ 44 w 84"/>
                  <a:gd name="T9" fmla="*/ 123 h 123"/>
                  <a:gd name="T10" fmla="*/ 63 w 84"/>
                  <a:gd name="T11" fmla="*/ 118 h 123"/>
                  <a:gd name="T12" fmla="*/ 70 w 84"/>
                  <a:gd name="T13" fmla="*/ 111 h 123"/>
                  <a:gd name="T14" fmla="*/ 30 w 84"/>
                  <a:gd name="T15" fmla="*/ 111 h 123"/>
                  <a:gd name="T16" fmla="*/ 28 w 84"/>
                  <a:gd name="T17" fmla="*/ 110 h 123"/>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4"/>
                  <a:gd name="T28" fmla="*/ 0 h 123"/>
                  <a:gd name="T29" fmla="*/ 84 w 84"/>
                  <a:gd name="T30" fmla="*/ 123 h 123"/>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4" h="123">
                    <a:moveTo>
                      <a:pt x="28" y="76"/>
                    </a:moveTo>
                    <a:lnTo>
                      <a:pt x="17" y="76"/>
                    </a:lnTo>
                    <a:lnTo>
                      <a:pt x="22" y="84"/>
                    </a:lnTo>
                    <a:lnTo>
                      <a:pt x="32" y="89"/>
                    </a:lnTo>
                    <a:lnTo>
                      <a:pt x="44" y="89"/>
                    </a:lnTo>
                    <a:lnTo>
                      <a:pt x="63" y="84"/>
                    </a:lnTo>
                    <a:lnTo>
                      <a:pt x="70" y="77"/>
                    </a:lnTo>
                    <a:lnTo>
                      <a:pt x="30" y="77"/>
                    </a:lnTo>
                    <a:lnTo>
                      <a:pt x="28" y="7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31" name="Freeform 23">
                <a:extLst>
                  <a:ext uri="{FF2B5EF4-FFF2-40B4-BE49-F238E27FC236}">
                    <a16:creationId xmlns:a16="http://schemas.microsoft.com/office/drawing/2014/main" id="{96CCB6AC-A2DD-4680-9E58-BE9EFBDB7988}"/>
                  </a:ext>
                </a:extLst>
              </p:cNvPr>
              <p:cNvSpPr>
                <a:spLocks/>
              </p:cNvSpPr>
              <p:nvPr/>
            </p:nvSpPr>
            <p:spPr bwMode="auto">
              <a:xfrm>
                <a:off x="0" y="34"/>
                <a:ext cx="84" cy="123"/>
              </a:xfrm>
              <a:custGeom>
                <a:avLst/>
                <a:gdLst>
                  <a:gd name="T0" fmla="*/ 71 w 84"/>
                  <a:gd name="T1" fmla="*/ 45 h 123"/>
                  <a:gd name="T2" fmla="*/ 41 w 84"/>
                  <a:gd name="T3" fmla="*/ 45 h 123"/>
                  <a:gd name="T4" fmla="*/ 60 w 84"/>
                  <a:gd name="T5" fmla="*/ 54 h 123"/>
                  <a:gd name="T6" fmla="*/ 67 w 84"/>
                  <a:gd name="T7" fmla="*/ 75 h 123"/>
                  <a:gd name="T8" fmla="*/ 62 w 84"/>
                  <a:gd name="T9" fmla="*/ 99 h 123"/>
                  <a:gd name="T10" fmla="*/ 46 w 84"/>
                  <a:gd name="T11" fmla="*/ 111 h 123"/>
                  <a:gd name="T12" fmla="*/ 30 w 84"/>
                  <a:gd name="T13" fmla="*/ 111 h 123"/>
                  <a:gd name="T14" fmla="*/ 70 w 84"/>
                  <a:gd name="T15" fmla="*/ 111 h 123"/>
                  <a:gd name="T16" fmla="*/ 77 w 84"/>
                  <a:gd name="T17" fmla="*/ 104 h 123"/>
                  <a:gd name="T18" fmla="*/ 83 w 84"/>
                  <a:gd name="T19" fmla="*/ 79 h 123"/>
                  <a:gd name="T20" fmla="*/ 78 w 84"/>
                  <a:gd name="T21" fmla="*/ 54 h 123"/>
                  <a:gd name="T22" fmla="*/ 71 w 84"/>
                  <a:gd name="T23" fmla="*/ 45 h 12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84"/>
                  <a:gd name="T37" fmla="*/ 0 h 123"/>
                  <a:gd name="T38" fmla="*/ 84 w 84"/>
                  <a:gd name="T39" fmla="*/ 123 h 123"/>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84" h="123">
                    <a:moveTo>
                      <a:pt x="71" y="11"/>
                    </a:moveTo>
                    <a:lnTo>
                      <a:pt x="41" y="11"/>
                    </a:lnTo>
                    <a:lnTo>
                      <a:pt x="60" y="20"/>
                    </a:lnTo>
                    <a:lnTo>
                      <a:pt x="67" y="41"/>
                    </a:lnTo>
                    <a:lnTo>
                      <a:pt x="62" y="65"/>
                    </a:lnTo>
                    <a:lnTo>
                      <a:pt x="46" y="77"/>
                    </a:lnTo>
                    <a:lnTo>
                      <a:pt x="30" y="77"/>
                    </a:lnTo>
                    <a:lnTo>
                      <a:pt x="70" y="77"/>
                    </a:lnTo>
                    <a:lnTo>
                      <a:pt x="77" y="70"/>
                    </a:lnTo>
                    <a:lnTo>
                      <a:pt x="83" y="45"/>
                    </a:lnTo>
                    <a:lnTo>
                      <a:pt x="78" y="20"/>
                    </a:lnTo>
                    <a:lnTo>
                      <a:pt x="71" y="1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32" name="Freeform 22">
                <a:extLst>
                  <a:ext uri="{FF2B5EF4-FFF2-40B4-BE49-F238E27FC236}">
                    <a16:creationId xmlns:a16="http://schemas.microsoft.com/office/drawing/2014/main" id="{B159E4D4-4392-4C6B-B4AC-80415649C4C9}"/>
                  </a:ext>
                </a:extLst>
              </p:cNvPr>
              <p:cNvSpPr>
                <a:spLocks/>
              </p:cNvSpPr>
              <p:nvPr/>
            </p:nvSpPr>
            <p:spPr bwMode="auto">
              <a:xfrm>
                <a:off x="0" y="34"/>
                <a:ext cx="84" cy="123"/>
              </a:xfrm>
              <a:custGeom>
                <a:avLst/>
                <a:gdLst>
                  <a:gd name="T0" fmla="*/ 37 w 84"/>
                  <a:gd name="T1" fmla="*/ 36 h 123"/>
                  <a:gd name="T2" fmla="*/ 22 w 84"/>
                  <a:gd name="T3" fmla="*/ 42 h 123"/>
                  <a:gd name="T4" fmla="*/ 15 w 84"/>
                  <a:gd name="T5" fmla="*/ 49 h 123"/>
                  <a:gd name="T6" fmla="*/ 25 w 84"/>
                  <a:gd name="T7" fmla="*/ 49 h 123"/>
                  <a:gd name="T8" fmla="*/ 31 w 84"/>
                  <a:gd name="T9" fmla="*/ 45 h 123"/>
                  <a:gd name="T10" fmla="*/ 71 w 84"/>
                  <a:gd name="T11" fmla="*/ 45 h 123"/>
                  <a:gd name="T12" fmla="*/ 65 w 84"/>
                  <a:gd name="T13" fmla="*/ 38 h 123"/>
                  <a:gd name="T14" fmla="*/ 37 w 84"/>
                  <a:gd name="T15" fmla="*/ 36 h 123"/>
                  <a:gd name="T16" fmla="*/ 0 60000 65536"/>
                  <a:gd name="T17" fmla="*/ 0 60000 65536"/>
                  <a:gd name="T18" fmla="*/ 0 60000 65536"/>
                  <a:gd name="T19" fmla="*/ 0 60000 65536"/>
                  <a:gd name="T20" fmla="*/ 0 60000 65536"/>
                  <a:gd name="T21" fmla="*/ 0 60000 65536"/>
                  <a:gd name="T22" fmla="*/ 0 60000 65536"/>
                  <a:gd name="T23" fmla="*/ 0 60000 65536"/>
                  <a:gd name="T24" fmla="*/ 0 w 84"/>
                  <a:gd name="T25" fmla="*/ 0 h 123"/>
                  <a:gd name="T26" fmla="*/ 84 w 84"/>
                  <a:gd name="T27" fmla="*/ 123 h 123"/>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84" h="123">
                    <a:moveTo>
                      <a:pt x="37" y="2"/>
                    </a:moveTo>
                    <a:lnTo>
                      <a:pt x="22" y="8"/>
                    </a:lnTo>
                    <a:lnTo>
                      <a:pt x="15" y="15"/>
                    </a:lnTo>
                    <a:lnTo>
                      <a:pt x="25" y="15"/>
                    </a:lnTo>
                    <a:lnTo>
                      <a:pt x="31" y="11"/>
                    </a:lnTo>
                    <a:lnTo>
                      <a:pt x="71" y="11"/>
                    </a:lnTo>
                    <a:lnTo>
                      <a:pt x="65" y="4"/>
                    </a:lnTo>
                    <a:lnTo>
                      <a:pt x="37"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210" name="Group 17">
              <a:extLst>
                <a:ext uri="{FF2B5EF4-FFF2-40B4-BE49-F238E27FC236}">
                  <a16:creationId xmlns:a16="http://schemas.microsoft.com/office/drawing/2014/main" id="{5F64D06A-0275-4194-8429-F5894A011AAA}"/>
                </a:ext>
              </a:extLst>
            </p:cNvPr>
            <p:cNvGrpSpPr>
              <a:grpSpLocks/>
            </p:cNvGrpSpPr>
            <p:nvPr/>
          </p:nvGrpSpPr>
          <p:grpSpPr bwMode="auto">
            <a:xfrm>
              <a:off x="99" y="0"/>
              <a:ext cx="101" cy="122"/>
              <a:chOff x="99" y="0"/>
              <a:chExt cx="101" cy="122"/>
            </a:xfrm>
          </p:grpSpPr>
          <p:sp>
            <p:nvSpPr>
              <p:cNvPr id="48226" name="Freeform 20">
                <a:extLst>
                  <a:ext uri="{FF2B5EF4-FFF2-40B4-BE49-F238E27FC236}">
                    <a16:creationId xmlns:a16="http://schemas.microsoft.com/office/drawing/2014/main" id="{721D6E60-1795-476B-9D34-D1983C3D34A9}"/>
                  </a:ext>
                </a:extLst>
              </p:cNvPr>
              <p:cNvSpPr>
                <a:spLocks/>
              </p:cNvSpPr>
              <p:nvPr/>
            </p:nvSpPr>
            <p:spPr bwMode="auto">
              <a:xfrm>
                <a:off x="99" y="0"/>
                <a:ext cx="101" cy="122"/>
              </a:xfrm>
              <a:custGeom>
                <a:avLst/>
                <a:gdLst>
                  <a:gd name="T0" fmla="*/ 38 w 101"/>
                  <a:gd name="T1" fmla="*/ 0 h 122"/>
                  <a:gd name="T2" fmla="*/ 23 w 101"/>
                  <a:gd name="T3" fmla="*/ 0 h 122"/>
                  <a:gd name="T4" fmla="*/ 0 w 101"/>
                  <a:gd name="T5" fmla="*/ 121 h 122"/>
                  <a:gd name="T6" fmla="*/ 15 w 101"/>
                  <a:gd name="T7" fmla="*/ 121 h 122"/>
                  <a:gd name="T8" fmla="*/ 24 w 101"/>
                  <a:gd name="T9" fmla="*/ 75 h 122"/>
                  <a:gd name="T10" fmla="*/ 38 w 101"/>
                  <a:gd name="T11" fmla="*/ 62 h 122"/>
                  <a:gd name="T12" fmla="*/ 54 w 101"/>
                  <a:gd name="T13" fmla="*/ 62 h 122"/>
                  <a:gd name="T14" fmla="*/ 53 w 101"/>
                  <a:gd name="T15" fmla="*/ 59 h 122"/>
                  <a:gd name="T16" fmla="*/ 27 w 101"/>
                  <a:gd name="T17" fmla="*/ 59 h 122"/>
                  <a:gd name="T18" fmla="*/ 38 w 101"/>
                  <a:gd name="T19" fmla="*/ 0 h 12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01"/>
                  <a:gd name="T31" fmla="*/ 0 h 122"/>
                  <a:gd name="T32" fmla="*/ 101 w 101"/>
                  <a:gd name="T33" fmla="*/ 122 h 12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01" h="122">
                    <a:moveTo>
                      <a:pt x="38" y="0"/>
                    </a:moveTo>
                    <a:lnTo>
                      <a:pt x="23" y="0"/>
                    </a:lnTo>
                    <a:lnTo>
                      <a:pt x="0" y="121"/>
                    </a:lnTo>
                    <a:lnTo>
                      <a:pt x="15" y="121"/>
                    </a:lnTo>
                    <a:lnTo>
                      <a:pt x="24" y="75"/>
                    </a:lnTo>
                    <a:lnTo>
                      <a:pt x="38" y="62"/>
                    </a:lnTo>
                    <a:lnTo>
                      <a:pt x="54" y="62"/>
                    </a:lnTo>
                    <a:lnTo>
                      <a:pt x="53" y="59"/>
                    </a:lnTo>
                    <a:lnTo>
                      <a:pt x="27" y="59"/>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7" name="Freeform 19">
                <a:extLst>
                  <a:ext uri="{FF2B5EF4-FFF2-40B4-BE49-F238E27FC236}">
                    <a16:creationId xmlns:a16="http://schemas.microsoft.com/office/drawing/2014/main" id="{111ADCFA-4BCA-493F-9C3E-B829E643565C}"/>
                  </a:ext>
                </a:extLst>
              </p:cNvPr>
              <p:cNvSpPr>
                <a:spLocks/>
              </p:cNvSpPr>
              <p:nvPr/>
            </p:nvSpPr>
            <p:spPr bwMode="auto">
              <a:xfrm>
                <a:off x="99" y="0"/>
                <a:ext cx="101" cy="122"/>
              </a:xfrm>
              <a:custGeom>
                <a:avLst/>
                <a:gdLst>
                  <a:gd name="T0" fmla="*/ 54 w 101"/>
                  <a:gd name="T1" fmla="*/ 62 h 122"/>
                  <a:gd name="T2" fmla="*/ 38 w 101"/>
                  <a:gd name="T3" fmla="*/ 62 h 122"/>
                  <a:gd name="T4" fmla="*/ 65 w 101"/>
                  <a:gd name="T5" fmla="*/ 121 h 122"/>
                  <a:gd name="T6" fmla="*/ 81 w 101"/>
                  <a:gd name="T7" fmla="*/ 121 h 122"/>
                  <a:gd name="T8" fmla="*/ 54 w 101"/>
                  <a:gd name="T9" fmla="*/ 62 h 122"/>
                  <a:gd name="T10" fmla="*/ 0 60000 65536"/>
                  <a:gd name="T11" fmla="*/ 0 60000 65536"/>
                  <a:gd name="T12" fmla="*/ 0 60000 65536"/>
                  <a:gd name="T13" fmla="*/ 0 60000 65536"/>
                  <a:gd name="T14" fmla="*/ 0 60000 65536"/>
                  <a:gd name="T15" fmla="*/ 0 w 101"/>
                  <a:gd name="T16" fmla="*/ 0 h 122"/>
                  <a:gd name="T17" fmla="*/ 101 w 101"/>
                  <a:gd name="T18" fmla="*/ 122 h 122"/>
                </a:gdLst>
                <a:ahLst/>
                <a:cxnLst>
                  <a:cxn ang="T10">
                    <a:pos x="T0" y="T1"/>
                  </a:cxn>
                  <a:cxn ang="T11">
                    <a:pos x="T2" y="T3"/>
                  </a:cxn>
                  <a:cxn ang="T12">
                    <a:pos x="T4" y="T5"/>
                  </a:cxn>
                  <a:cxn ang="T13">
                    <a:pos x="T6" y="T7"/>
                  </a:cxn>
                  <a:cxn ang="T14">
                    <a:pos x="T8" y="T9"/>
                  </a:cxn>
                </a:cxnLst>
                <a:rect l="T15" t="T16" r="T17" b="T18"/>
                <a:pathLst>
                  <a:path w="101" h="122">
                    <a:moveTo>
                      <a:pt x="54" y="62"/>
                    </a:moveTo>
                    <a:lnTo>
                      <a:pt x="38" y="62"/>
                    </a:lnTo>
                    <a:lnTo>
                      <a:pt x="65" y="121"/>
                    </a:lnTo>
                    <a:lnTo>
                      <a:pt x="81" y="121"/>
                    </a:lnTo>
                    <a:lnTo>
                      <a:pt x="54"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8" name="Freeform 18">
                <a:extLst>
                  <a:ext uri="{FF2B5EF4-FFF2-40B4-BE49-F238E27FC236}">
                    <a16:creationId xmlns:a16="http://schemas.microsoft.com/office/drawing/2014/main" id="{A77069DD-1CDE-4C0C-B800-0A48F4DFFE1D}"/>
                  </a:ext>
                </a:extLst>
              </p:cNvPr>
              <p:cNvSpPr>
                <a:spLocks/>
              </p:cNvSpPr>
              <p:nvPr/>
            </p:nvSpPr>
            <p:spPr bwMode="auto">
              <a:xfrm>
                <a:off x="99" y="0"/>
                <a:ext cx="101" cy="122"/>
              </a:xfrm>
              <a:custGeom>
                <a:avLst/>
                <a:gdLst>
                  <a:gd name="T0" fmla="*/ 101 w 101"/>
                  <a:gd name="T1" fmla="*/ 0 h 122"/>
                  <a:gd name="T2" fmla="*/ 82 w 101"/>
                  <a:gd name="T3" fmla="*/ 0 h 122"/>
                  <a:gd name="T4" fmla="*/ 40 w 101"/>
                  <a:gd name="T5" fmla="*/ 45 h 122"/>
                  <a:gd name="T6" fmla="*/ 36 w 101"/>
                  <a:gd name="T7" fmla="*/ 50 h 122"/>
                  <a:gd name="T8" fmla="*/ 32 w 101"/>
                  <a:gd name="T9" fmla="*/ 54 h 122"/>
                  <a:gd name="T10" fmla="*/ 28 w 101"/>
                  <a:gd name="T11" fmla="*/ 59 h 122"/>
                  <a:gd name="T12" fmla="*/ 27 w 101"/>
                  <a:gd name="T13" fmla="*/ 59 h 122"/>
                  <a:gd name="T14" fmla="*/ 53 w 101"/>
                  <a:gd name="T15" fmla="*/ 59 h 122"/>
                  <a:gd name="T16" fmla="*/ 50 w 101"/>
                  <a:gd name="T17" fmla="*/ 52 h 122"/>
                  <a:gd name="T18" fmla="*/ 101 w 101"/>
                  <a:gd name="T19" fmla="*/ 0 h 12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01"/>
                  <a:gd name="T31" fmla="*/ 0 h 122"/>
                  <a:gd name="T32" fmla="*/ 101 w 101"/>
                  <a:gd name="T33" fmla="*/ 122 h 12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01" h="122">
                    <a:moveTo>
                      <a:pt x="101" y="0"/>
                    </a:moveTo>
                    <a:lnTo>
                      <a:pt x="82" y="0"/>
                    </a:lnTo>
                    <a:lnTo>
                      <a:pt x="40" y="45"/>
                    </a:lnTo>
                    <a:lnTo>
                      <a:pt x="36" y="50"/>
                    </a:lnTo>
                    <a:lnTo>
                      <a:pt x="32" y="54"/>
                    </a:lnTo>
                    <a:lnTo>
                      <a:pt x="28" y="59"/>
                    </a:lnTo>
                    <a:lnTo>
                      <a:pt x="27" y="59"/>
                    </a:lnTo>
                    <a:lnTo>
                      <a:pt x="53" y="59"/>
                    </a:lnTo>
                    <a:lnTo>
                      <a:pt x="50" y="52"/>
                    </a:lnTo>
                    <a:lnTo>
                      <a:pt x="10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211" name="Group 12">
              <a:extLst>
                <a:ext uri="{FF2B5EF4-FFF2-40B4-BE49-F238E27FC236}">
                  <a16:creationId xmlns:a16="http://schemas.microsoft.com/office/drawing/2014/main" id="{9D4A5244-71A5-4E47-ABC3-AA37DBF73F96}"/>
                </a:ext>
              </a:extLst>
            </p:cNvPr>
            <p:cNvGrpSpPr>
              <a:grpSpLocks/>
            </p:cNvGrpSpPr>
            <p:nvPr/>
          </p:nvGrpSpPr>
          <p:grpSpPr bwMode="auto">
            <a:xfrm>
              <a:off x="194" y="95"/>
              <a:ext cx="49" cy="64"/>
              <a:chOff x="194" y="95"/>
              <a:chExt cx="49" cy="64"/>
            </a:xfrm>
          </p:grpSpPr>
          <p:sp>
            <p:nvSpPr>
              <p:cNvPr id="48222" name="Freeform 16">
                <a:extLst>
                  <a:ext uri="{FF2B5EF4-FFF2-40B4-BE49-F238E27FC236}">
                    <a16:creationId xmlns:a16="http://schemas.microsoft.com/office/drawing/2014/main" id="{2C42BFC5-6F21-4FBB-A5A1-EC2661DE4EC5}"/>
                  </a:ext>
                </a:extLst>
              </p:cNvPr>
              <p:cNvSpPr>
                <a:spLocks/>
              </p:cNvSpPr>
              <p:nvPr/>
            </p:nvSpPr>
            <p:spPr bwMode="auto">
              <a:xfrm>
                <a:off x="194" y="95"/>
                <a:ext cx="49" cy="64"/>
              </a:xfrm>
              <a:custGeom>
                <a:avLst/>
                <a:gdLst>
                  <a:gd name="T0" fmla="*/ 47 w 49"/>
                  <a:gd name="T1" fmla="*/ 103 h 64"/>
                  <a:gd name="T2" fmla="*/ 36 w 49"/>
                  <a:gd name="T3" fmla="*/ 103 h 64"/>
                  <a:gd name="T4" fmla="*/ 37 w 49"/>
                  <a:gd name="T5" fmla="*/ 112 h 64"/>
                  <a:gd name="T6" fmla="*/ 37 w 49"/>
                  <a:gd name="T7" fmla="*/ 119 h 64"/>
                  <a:gd name="T8" fmla="*/ 11 w 49"/>
                  <a:gd name="T9" fmla="*/ 124 h 64"/>
                  <a:gd name="T10" fmla="*/ 1 w 49"/>
                  <a:gd name="T11" fmla="*/ 138 h 64"/>
                  <a:gd name="T12" fmla="*/ 0 w 49"/>
                  <a:gd name="T13" fmla="*/ 150 h 64"/>
                  <a:gd name="T14" fmla="*/ 7 w 49"/>
                  <a:gd name="T15" fmla="*/ 159 h 64"/>
                  <a:gd name="T16" fmla="*/ 28 w 49"/>
                  <a:gd name="T17" fmla="*/ 159 h 64"/>
                  <a:gd name="T18" fmla="*/ 34 w 49"/>
                  <a:gd name="T19" fmla="*/ 155 h 64"/>
                  <a:gd name="T20" fmla="*/ 37 w 49"/>
                  <a:gd name="T21" fmla="*/ 151 h 64"/>
                  <a:gd name="T22" fmla="*/ 16 w 49"/>
                  <a:gd name="T23" fmla="*/ 151 h 64"/>
                  <a:gd name="T24" fmla="*/ 12 w 49"/>
                  <a:gd name="T25" fmla="*/ 147 h 64"/>
                  <a:gd name="T26" fmla="*/ 12 w 49"/>
                  <a:gd name="T27" fmla="*/ 128 h 64"/>
                  <a:gd name="T28" fmla="*/ 25 w 49"/>
                  <a:gd name="T29" fmla="*/ 126 h 64"/>
                  <a:gd name="T30" fmla="*/ 48 w 49"/>
                  <a:gd name="T31" fmla="*/ 126 h 64"/>
                  <a:gd name="T32" fmla="*/ 48 w 49"/>
                  <a:gd name="T33" fmla="*/ 108 h 64"/>
                  <a:gd name="T34" fmla="*/ 47 w 49"/>
                  <a:gd name="T35" fmla="*/ 103 h 64"/>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64"/>
                  <a:gd name="T56" fmla="*/ 49 w 49"/>
                  <a:gd name="T57" fmla="*/ 64 h 64"/>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64">
                    <a:moveTo>
                      <a:pt x="47" y="8"/>
                    </a:moveTo>
                    <a:lnTo>
                      <a:pt x="36" y="8"/>
                    </a:lnTo>
                    <a:lnTo>
                      <a:pt x="37" y="17"/>
                    </a:lnTo>
                    <a:lnTo>
                      <a:pt x="37" y="24"/>
                    </a:lnTo>
                    <a:lnTo>
                      <a:pt x="11" y="29"/>
                    </a:lnTo>
                    <a:lnTo>
                      <a:pt x="1" y="43"/>
                    </a:lnTo>
                    <a:lnTo>
                      <a:pt x="0" y="55"/>
                    </a:lnTo>
                    <a:lnTo>
                      <a:pt x="7" y="64"/>
                    </a:lnTo>
                    <a:lnTo>
                      <a:pt x="28" y="64"/>
                    </a:lnTo>
                    <a:lnTo>
                      <a:pt x="34" y="60"/>
                    </a:lnTo>
                    <a:lnTo>
                      <a:pt x="37" y="56"/>
                    </a:lnTo>
                    <a:lnTo>
                      <a:pt x="16" y="56"/>
                    </a:lnTo>
                    <a:lnTo>
                      <a:pt x="12" y="52"/>
                    </a:lnTo>
                    <a:lnTo>
                      <a:pt x="12" y="33"/>
                    </a:lnTo>
                    <a:lnTo>
                      <a:pt x="25" y="31"/>
                    </a:lnTo>
                    <a:lnTo>
                      <a:pt x="48" y="31"/>
                    </a:lnTo>
                    <a:lnTo>
                      <a:pt x="48" y="13"/>
                    </a:lnTo>
                    <a:lnTo>
                      <a:pt x="47"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3" name="Freeform 15">
                <a:extLst>
                  <a:ext uri="{FF2B5EF4-FFF2-40B4-BE49-F238E27FC236}">
                    <a16:creationId xmlns:a16="http://schemas.microsoft.com/office/drawing/2014/main" id="{7683C23D-6C8E-4D99-8D3A-6968880F2B9C}"/>
                  </a:ext>
                </a:extLst>
              </p:cNvPr>
              <p:cNvSpPr>
                <a:spLocks/>
              </p:cNvSpPr>
              <p:nvPr/>
            </p:nvSpPr>
            <p:spPr bwMode="auto">
              <a:xfrm>
                <a:off x="194" y="95"/>
                <a:ext cx="49" cy="64"/>
              </a:xfrm>
              <a:custGeom>
                <a:avLst/>
                <a:gdLst>
                  <a:gd name="T0" fmla="*/ 48 w 49"/>
                  <a:gd name="T1" fmla="*/ 150 h 64"/>
                  <a:gd name="T2" fmla="*/ 38 w 49"/>
                  <a:gd name="T3" fmla="*/ 150 h 64"/>
                  <a:gd name="T4" fmla="*/ 39 w 49"/>
                  <a:gd name="T5" fmla="*/ 158 h 64"/>
                  <a:gd name="T6" fmla="*/ 49 w 49"/>
                  <a:gd name="T7" fmla="*/ 158 h 64"/>
                  <a:gd name="T8" fmla="*/ 48 w 49"/>
                  <a:gd name="T9" fmla="*/ 153 h 64"/>
                  <a:gd name="T10" fmla="*/ 48 w 49"/>
                  <a:gd name="T11" fmla="*/ 150 h 64"/>
                  <a:gd name="T12" fmla="*/ 0 60000 65536"/>
                  <a:gd name="T13" fmla="*/ 0 60000 65536"/>
                  <a:gd name="T14" fmla="*/ 0 60000 65536"/>
                  <a:gd name="T15" fmla="*/ 0 60000 65536"/>
                  <a:gd name="T16" fmla="*/ 0 60000 65536"/>
                  <a:gd name="T17" fmla="*/ 0 60000 65536"/>
                  <a:gd name="T18" fmla="*/ 0 w 49"/>
                  <a:gd name="T19" fmla="*/ 0 h 64"/>
                  <a:gd name="T20" fmla="*/ 49 w 49"/>
                  <a:gd name="T21" fmla="*/ 64 h 64"/>
                </a:gdLst>
                <a:ahLst/>
                <a:cxnLst>
                  <a:cxn ang="T12">
                    <a:pos x="T0" y="T1"/>
                  </a:cxn>
                  <a:cxn ang="T13">
                    <a:pos x="T2" y="T3"/>
                  </a:cxn>
                  <a:cxn ang="T14">
                    <a:pos x="T4" y="T5"/>
                  </a:cxn>
                  <a:cxn ang="T15">
                    <a:pos x="T6" y="T7"/>
                  </a:cxn>
                  <a:cxn ang="T16">
                    <a:pos x="T8" y="T9"/>
                  </a:cxn>
                  <a:cxn ang="T17">
                    <a:pos x="T10" y="T11"/>
                  </a:cxn>
                </a:cxnLst>
                <a:rect l="T18" t="T19" r="T20" b="T21"/>
                <a:pathLst>
                  <a:path w="49" h="64">
                    <a:moveTo>
                      <a:pt x="48" y="55"/>
                    </a:moveTo>
                    <a:lnTo>
                      <a:pt x="38" y="55"/>
                    </a:lnTo>
                    <a:lnTo>
                      <a:pt x="39" y="63"/>
                    </a:lnTo>
                    <a:lnTo>
                      <a:pt x="49" y="63"/>
                    </a:lnTo>
                    <a:lnTo>
                      <a:pt x="48" y="58"/>
                    </a:lnTo>
                    <a:lnTo>
                      <a:pt x="48" y="5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4" name="Freeform 14">
                <a:extLst>
                  <a:ext uri="{FF2B5EF4-FFF2-40B4-BE49-F238E27FC236}">
                    <a16:creationId xmlns:a16="http://schemas.microsoft.com/office/drawing/2014/main" id="{D84C54FF-3D01-43AF-BFD9-878623ADC84E}"/>
                  </a:ext>
                </a:extLst>
              </p:cNvPr>
              <p:cNvSpPr>
                <a:spLocks/>
              </p:cNvSpPr>
              <p:nvPr/>
            </p:nvSpPr>
            <p:spPr bwMode="auto">
              <a:xfrm>
                <a:off x="194" y="95"/>
                <a:ext cx="49" cy="64"/>
              </a:xfrm>
              <a:custGeom>
                <a:avLst/>
                <a:gdLst>
                  <a:gd name="T0" fmla="*/ 48 w 49"/>
                  <a:gd name="T1" fmla="*/ 126 h 64"/>
                  <a:gd name="T2" fmla="*/ 25 w 49"/>
                  <a:gd name="T3" fmla="*/ 126 h 64"/>
                  <a:gd name="T4" fmla="*/ 37 w 49"/>
                  <a:gd name="T5" fmla="*/ 126 h 64"/>
                  <a:gd name="T6" fmla="*/ 37 w 49"/>
                  <a:gd name="T7" fmla="*/ 137 h 64"/>
                  <a:gd name="T8" fmla="*/ 37 w 49"/>
                  <a:gd name="T9" fmla="*/ 140 h 64"/>
                  <a:gd name="T10" fmla="*/ 35 w 49"/>
                  <a:gd name="T11" fmla="*/ 146 h 64"/>
                  <a:gd name="T12" fmla="*/ 30 w 49"/>
                  <a:gd name="T13" fmla="*/ 151 h 64"/>
                  <a:gd name="T14" fmla="*/ 37 w 49"/>
                  <a:gd name="T15" fmla="*/ 151 h 64"/>
                  <a:gd name="T16" fmla="*/ 38 w 49"/>
                  <a:gd name="T17" fmla="*/ 150 h 64"/>
                  <a:gd name="T18" fmla="*/ 48 w 49"/>
                  <a:gd name="T19" fmla="*/ 150 h 64"/>
                  <a:gd name="T20" fmla="*/ 48 w 49"/>
                  <a:gd name="T21" fmla="*/ 126 h 6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49"/>
                  <a:gd name="T34" fmla="*/ 0 h 64"/>
                  <a:gd name="T35" fmla="*/ 49 w 49"/>
                  <a:gd name="T36" fmla="*/ 64 h 6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49" h="64">
                    <a:moveTo>
                      <a:pt x="48" y="31"/>
                    </a:moveTo>
                    <a:lnTo>
                      <a:pt x="25" y="31"/>
                    </a:lnTo>
                    <a:lnTo>
                      <a:pt x="37" y="31"/>
                    </a:lnTo>
                    <a:lnTo>
                      <a:pt x="37" y="42"/>
                    </a:lnTo>
                    <a:lnTo>
                      <a:pt x="37" y="45"/>
                    </a:lnTo>
                    <a:lnTo>
                      <a:pt x="35" y="51"/>
                    </a:lnTo>
                    <a:lnTo>
                      <a:pt x="30" y="56"/>
                    </a:lnTo>
                    <a:lnTo>
                      <a:pt x="37" y="56"/>
                    </a:lnTo>
                    <a:lnTo>
                      <a:pt x="38" y="55"/>
                    </a:lnTo>
                    <a:lnTo>
                      <a:pt x="48" y="55"/>
                    </a:lnTo>
                    <a:lnTo>
                      <a:pt x="48" y="3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5" name="Freeform 13">
                <a:extLst>
                  <a:ext uri="{FF2B5EF4-FFF2-40B4-BE49-F238E27FC236}">
                    <a16:creationId xmlns:a16="http://schemas.microsoft.com/office/drawing/2014/main" id="{888C8559-DAA3-4048-A0C9-1C904BE1D495}"/>
                  </a:ext>
                </a:extLst>
              </p:cNvPr>
              <p:cNvSpPr>
                <a:spLocks/>
              </p:cNvSpPr>
              <p:nvPr/>
            </p:nvSpPr>
            <p:spPr bwMode="auto">
              <a:xfrm>
                <a:off x="194" y="95"/>
                <a:ext cx="49" cy="64"/>
              </a:xfrm>
              <a:custGeom>
                <a:avLst/>
                <a:gdLst>
                  <a:gd name="T0" fmla="*/ 44 w 49"/>
                  <a:gd name="T1" fmla="*/ 95 h 64"/>
                  <a:gd name="T2" fmla="*/ 17 w 49"/>
                  <a:gd name="T3" fmla="*/ 95 h 64"/>
                  <a:gd name="T4" fmla="*/ 10 w 49"/>
                  <a:gd name="T5" fmla="*/ 97 h 64"/>
                  <a:gd name="T6" fmla="*/ 5 w 49"/>
                  <a:gd name="T7" fmla="*/ 100 h 64"/>
                  <a:gd name="T8" fmla="*/ 7 w 49"/>
                  <a:gd name="T9" fmla="*/ 108 h 64"/>
                  <a:gd name="T10" fmla="*/ 12 w 49"/>
                  <a:gd name="T11" fmla="*/ 105 h 64"/>
                  <a:gd name="T12" fmla="*/ 18 w 49"/>
                  <a:gd name="T13" fmla="*/ 103 h 64"/>
                  <a:gd name="T14" fmla="*/ 47 w 49"/>
                  <a:gd name="T15" fmla="*/ 103 h 64"/>
                  <a:gd name="T16" fmla="*/ 44 w 49"/>
                  <a:gd name="T17" fmla="*/ 95 h 64"/>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64"/>
                  <a:gd name="T29" fmla="*/ 49 w 49"/>
                  <a:gd name="T30" fmla="*/ 64 h 64"/>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64">
                    <a:moveTo>
                      <a:pt x="44" y="0"/>
                    </a:moveTo>
                    <a:lnTo>
                      <a:pt x="17" y="0"/>
                    </a:lnTo>
                    <a:lnTo>
                      <a:pt x="10" y="2"/>
                    </a:lnTo>
                    <a:lnTo>
                      <a:pt x="5" y="5"/>
                    </a:lnTo>
                    <a:lnTo>
                      <a:pt x="7" y="13"/>
                    </a:lnTo>
                    <a:lnTo>
                      <a:pt x="12" y="10"/>
                    </a:lnTo>
                    <a:lnTo>
                      <a:pt x="18" y="8"/>
                    </a:lnTo>
                    <a:lnTo>
                      <a:pt x="47" y="8"/>
                    </a:lnTo>
                    <a:lnTo>
                      <a:pt x="4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212" name="Group 2">
              <a:extLst>
                <a:ext uri="{FF2B5EF4-FFF2-40B4-BE49-F238E27FC236}">
                  <a16:creationId xmlns:a16="http://schemas.microsoft.com/office/drawing/2014/main" id="{E694BC21-8F87-4215-AB7B-45744A12DF75}"/>
                </a:ext>
              </a:extLst>
            </p:cNvPr>
            <p:cNvGrpSpPr>
              <a:grpSpLocks/>
            </p:cNvGrpSpPr>
            <p:nvPr/>
          </p:nvGrpSpPr>
          <p:grpSpPr bwMode="auto">
            <a:xfrm>
              <a:off x="299" y="6"/>
              <a:ext cx="326" cy="116"/>
              <a:chOff x="299" y="6"/>
              <a:chExt cx="326" cy="116"/>
            </a:xfrm>
          </p:grpSpPr>
          <p:sp>
            <p:nvSpPr>
              <p:cNvPr id="48213" name="Freeform 11">
                <a:extLst>
                  <a:ext uri="{FF2B5EF4-FFF2-40B4-BE49-F238E27FC236}">
                    <a16:creationId xmlns:a16="http://schemas.microsoft.com/office/drawing/2014/main" id="{483D2DA0-09B8-4640-935A-4C6AF0016CFC}"/>
                  </a:ext>
                </a:extLst>
              </p:cNvPr>
              <p:cNvSpPr>
                <a:spLocks/>
              </p:cNvSpPr>
              <p:nvPr/>
            </p:nvSpPr>
            <p:spPr bwMode="auto">
              <a:xfrm>
                <a:off x="299" y="6"/>
                <a:ext cx="326" cy="116"/>
              </a:xfrm>
              <a:custGeom>
                <a:avLst/>
                <a:gdLst>
                  <a:gd name="T0" fmla="*/ 59 w 326"/>
                  <a:gd name="T1" fmla="*/ 55 h 116"/>
                  <a:gd name="T2" fmla="*/ 37 w 326"/>
                  <a:gd name="T3" fmla="*/ 55 h 116"/>
                  <a:gd name="T4" fmla="*/ 43 w 326"/>
                  <a:gd name="T5" fmla="*/ 59 h 116"/>
                  <a:gd name="T6" fmla="*/ 48 w 326"/>
                  <a:gd name="T7" fmla="*/ 61 h 116"/>
                  <a:gd name="T8" fmla="*/ 54 w 326"/>
                  <a:gd name="T9" fmla="*/ 64 h 116"/>
                  <a:gd name="T10" fmla="*/ 61 w 326"/>
                  <a:gd name="T11" fmla="*/ 68 h 116"/>
                  <a:gd name="T12" fmla="*/ 83 w 326"/>
                  <a:gd name="T13" fmla="*/ 68 h 116"/>
                  <a:gd name="T14" fmla="*/ 93 w 326"/>
                  <a:gd name="T15" fmla="*/ 61 h 116"/>
                  <a:gd name="T16" fmla="*/ 96 w 326"/>
                  <a:gd name="T17" fmla="*/ 57 h 116"/>
                  <a:gd name="T18" fmla="*/ 62 w 326"/>
                  <a:gd name="T19" fmla="*/ 57 h 116"/>
                  <a:gd name="T20" fmla="*/ 59 w 326"/>
                  <a:gd name="T21" fmla="*/ 55 h 116"/>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26"/>
                  <a:gd name="T34" fmla="*/ 0 h 116"/>
                  <a:gd name="T35" fmla="*/ 326 w 326"/>
                  <a:gd name="T36" fmla="*/ 116 h 11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26" h="116">
                    <a:moveTo>
                      <a:pt x="59" y="49"/>
                    </a:moveTo>
                    <a:lnTo>
                      <a:pt x="37" y="49"/>
                    </a:lnTo>
                    <a:lnTo>
                      <a:pt x="43" y="53"/>
                    </a:lnTo>
                    <a:lnTo>
                      <a:pt x="48" y="55"/>
                    </a:lnTo>
                    <a:lnTo>
                      <a:pt x="54" y="58"/>
                    </a:lnTo>
                    <a:lnTo>
                      <a:pt x="61" y="62"/>
                    </a:lnTo>
                    <a:lnTo>
                      <a:pt x="83" y="62"/>
                    </a:lnTo>
                    <a:lnTo>
                      <a:pt x="93" y="55"/>
                    </a:lnTo>
                    <a:lnTo>
                      <a:pt x="96" y="51"/>
                    </a:lnTo>
                    <a:lnTo>
                      <a:pt x="62" y="51"/>
                    </a:lnTo>
                    <a:lnTo>
                      <a:pt x="59" y="4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4" name="Freeform 10">
                <a:extLst>
                  <a:ext uri="{FF2B5EF4-FFF2-40B4-BE49-F238E27FC236}">
                    <a16:creationId xmlns:a16="http://schemas.microsoft.com/office/drawing/2014/main" id="{A85DBA56-F06C-499A-BB99-A0B0A6DC5BE8}"/>
                  </a:ext>
                </a:extLst>
              </p:cNvPr>
              <p:cNvSpPr>
                <a:spLocks/>
              </p:cNvSpPr>
              <p:nvPr/>
            </p:nvSpPr>
            <p:spPr bwMode="auto">
              <a:xfrm>
                <a:off x="299" y="6"/>
                <a:ext cx="326" cy="116"/>
              </a:xfrm>
              <a:custGeom>
                <a:avLst/>
                <a:gdLst>
                  <a:gd name="T0" fmla="*/ 39 w 326"/>
                  <a:gd name="T1" fmla="*/ 44 h 116"/>
                  <a:gd name="T2" fmla="*/ 17 w 326"/>
                  <a:gd name="T3" fmla="*/ 44 h 116"/>
                  <a:gd name="T4" fmla="*/ 6 w 326"/>
                  <a:gd name="T5" fmla="*/ 51 h 116"/>
                  <a:gd name="T6" fmla="*/ 0 w 326"/>
                  <a:gd name="T7" fmla="*/ 58 h 116"/>
                  <a:gd name="T8" fmla="*/ 7 w 326"/>
                  <a:gd name="T9" fmla="*/ 66 h 116"/>
                  <a:gd name="T10" fmla="*/ 12 w 326"/>
                  <a:gd name="T11" fmla="*/ 61 h 116"/>
                  <a:gd name="T12" fmla="*/ 20 w 326"/>
                  <a:gd name="T13" fmla="*/ 55 h 116"/>
                  <a:gd name="T14" fmla="*/ 59 w 326"/>
                  <a:gd name="T15" fmla="*/ 55 h 116"/>
                  <a:gd name="T16" fmla="*/ 56 w 326"/>
                  <a:gd name="T17" fmla="*/ 53 h 116"/>
                  <a:gd name="T18" fmla="*/ 51 w 326"/>
                  <a:gd name="T19" fmla="*/ 51 h 116"/>
                  <a:gd name="T20" fmla="*/ 45 w 326"/>
                  <a:gd name="T21" fmla="*/ 48 h 116"/>
                  <a:gd name="T22" fmla="*/ 39 w 326"/>
                  <a:gd name="T23" fmla="*/ 44 h 11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26"/>
                  <a:gd name="T37" fmla="*/ 0 h 116"/>
                  <a:gd name="T38" fmla="*/ 326 w 326"/>
                  <a:gd name="T39" fmla="*/ 116 h 11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26" h="116">
                    <a:moveTo>
                      <a:pt x="39" y="38"/>
                    </a:moveTo>
                    <a:lnTo>
                      <a:pt x="17" y="38"/>
                    </a:lnTo>
                    <a:lnTo>
                      <a:pt x="6" y="45"/>
                    </a:lnTo>
                    <a:lnTo>
                      <a:pt x="0" y="52"/>
                    </a:lnTo>
                    <a:lnTo>
                      <a:pt x="7" y="60"/>
                    </a:lnTo>
                    <a:lnTo>
                      <a:pt x="12" y="55"/>
                    </a:lnTo>
                    <a:lnTo>
                      <a:pt x="20" y="49"/>
                    </a:lnTo>
                    <a:lnTo>
                      <a:pt x="59" y="49"/>
                    </a:lnTo>
                    <a:lnTo>
                      <a:pt x="56" y="47"/>
                    </a:lnTo>
                    <a:lnTo>
                      <a:pt x="51" y="45"/>
                    </a:lnTo>
                    <a:lnTo>
                      <a:pt x="45" y="42"/>
                    </a:lnTo>
                    <a:lnTo>
                      <a:pt x="39"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5" name="Freeform 9">
                <a:extLst>
                  <a:ext uri="{FF2B5EF4-FFF2-40B4-BE49-F238E27FC236}">
                    <a16:creationId xmlns:a16="http://schemas.microsoft.com/office/drawing/2014/main" id="{D2021679-2713-46F6-A8C4-23D789D014E5}"/>
                  </a:ext>
                </a:extLst>
              </p:cNvPr>
              <p:cNvSpPr>
                <a:spLocks/>
              </p:cNvSpPr>
              <p:nvPr/>
            </p:nvSpPr>
            <p:spPr bwMode="auto">
              <a:xfrm>
                <a:off x="299" y="6"/>
                <a:ext cx="326" cy="116"/>
              </a:xfrm>
              <a:custGeom>
                <a:avLst/>
                <a:gdLst>
                  <a:gd name="T0" fmla="*/ 92 w 326"/>
                  <a:gd name="T1" fmla="*/ 47 h 116"/>
                  <a:gd name="T2" fmla="*/ 88 w 326"/>
                  <a:gd name="T3" fmla="*/ 51 h 116"/>
                  <a:gd name="T4" fmla="*/ 80 w 326"/>
                  <a:gd name="T5" fmla="*/ 57 h 116"/>
                  <a:gd name="T6" fmla="*/ 96 w 326"/>
                  <a:gd name="T7" fmla="*/ 57 h 116"/>
                  <a:gd name="T8" fmla="*/ 99 w 326"/>
                  <a:gd name="T9" fmla="*/ 54 h 116"/>
                  <a:gd name="T10" fmla="*/ 92 w 326"/>
                  <a:gd name="T11" fmla="*/ 47 h 116"/>
                  <a:gd name="T12" fmla="*/ 0 60000 65536"/>
                  <a:gd name="T13" fmla="*/ 0 60000 65536"/>
                  <a:gd name="T14" fmla="*/ 0 60000 65536"/>
                  <a:gd name="T15" fmla="*/ 0 60000 65536"/>
                  <a:gd name="T16" fmla="*/ 0 60000 65536"/>
                  <a:gd name="T17" fmla="*/ 0 60000 65536"/>
                  <a:gd name="T18" fmla="*/ 0 w 326"/>
                  <a:gd name="T19" fmla="*/ 0 h 116"/>
                  <a:gd name="T20" fmla="*/ 326 w 326"/>
                  <a:gd name="T21" fmla="*/ 116 h 116"/>
                </a:gdLst>
                <a:ahLst/>
                <a:cxnLst>
                  <a:cxn ang="T12">
                    <a:pos x="T0" y="T1"/>
                  </a:cxn>
                  <a:cxn ang="T13">
                    <a:pos x="T2" y="T3"/>
                  </a:cxn>
                  <a:cxn ang="T14">
                    <a:pos x="T4" y="T5"/>
                  </a:cxn>
                  <a:cxn ang="T15">
                    <a:pos x="T6" y="T7"/>
                  </a:cxn>
                  <a:cxn ang="T16">
                    <a:pos x="T8" y="T9"/>
                  </a:cxn>
                  <a:cxn ang="T17">
                    <a:pos x="T10" y="T11"/>
                  </a:cxn>
                </a:cxnLst>
                <a:rect l="T18" t="T19" r="T20" b="T21"/>
                <a:pathLst>
                  <a:path w="326" h="116">
                    <a:moveTo>
                      <a:pt x="92" y="41"/>
                    </a:moveTo>
                    <a:lnTo>
                      <a:pt x="88" y="45"/>
                    </a:lnTo>
                    <a:lnTo>
                      <a:pt x="80" y="51"/>
                    </a:lnTo>
                    <a:lnTo>
                      <a:pt x="96" y="51"/>
                    </a:lnTo>
                    <a:lnTo>
                      <a:pt x="99" y="48"/>
                    </a:lnTo>
                    <a:lnTo>
                      <a:pt x="92"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6" name="Freeform 8">
                <a:extLst>
                  <a:ext uri="{FF2B5EF4-FFF2-40B4-BE49-F238E27FC236}">
                    <a16:creationId xmlns:a16="http://schemas.microsoft.com/office/drawing/2014/main" id="{4BDB64D1-F61C-4979-A39E-CD3B943B73B1}"/>
                  </a:ext>
                </a:extLst>
              </p:cNvPr>
              <p:cNvSpPr>
                <a:spLocks/>
              </p:cNvSpPr>
              <p:nvPr/>
            </p:nvSpPr>
            <p:spPr bwMode="auto">
              <a:xfrm>
                <a:off x="299" y="6"/>
                <a:ext cx="326" cy="116"/>
              </a:xfrm>
              <a:custGeom>
                <a:avLst/>
                <a:gdLst>
                  <a:gd name="T0" fmla="*/ 60 w 326"/>
                  <a:gd name="T1" fmla="*/ 91 h 116"/>
                  <a:gd name="T2" fmla="*/ 38 w 326"/>
                  <a:gd name="T3" fmla="*/ 91 h 116"/>
                  <a:gd name="T4" fmla="*/ 44 w 326"/>
                  <a:gd name="T5" fmla="*/ 95 h 116"/>
                  <a:gd name="T6" fmla="*/ 55 w 326"/>
                  <a:gd name="T7" fmla="*/ 99 h 116"/>
                  <a:gd name="T8" fmla="*/ 62 w 326"/>
                  <a:gd name="T9" fmla="*/ 104 h 116"/>
                  <a:gd name="T10" fmla="*/ 83 w 326"/>
                  <a:gd name="T11" fmla="*/ 104 h 116"/>
                  <a:gd name="T12" fmla="*/ 94 w 326"/>
                  <a:gd name="T13" fmla="*/ 97 h 116"/>
                  <a:gd name="T14" fmla="*/ 97 w 326"/>
                  <a:gd name="T15" fmla="*/ 93 h 116"/>
                  <a:gd name="T16" fmla="*/ 63 w 326"/>
                  <a:gd name="T17" fmla="*/ 93 h 116"/>
                  <a:gd name="T18" fmla="*/ 60 w 326"/>
                  <a:gd name="T19" fmla="*/ 91 h 116"/>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326"/>
                  <a:gd name="T31" fmla="*/ 0 h 116"/>
                  <a:gd name="T32" fmla="*/ 326 w 326"/>
                  <a:gd name="T33" fmla="*/ 116 h 11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326" h="116">
                    <a:moveTo>
                      <a:pt x="60" y="85"/>
                    </a:moveTo>
                    <a:lnTo>
                      <a:pt x="38" y="85"/>
                    </a:lnTo>
                    <a:lnTo>
                      <a:pt x="44" y="89"/>
                    </a:lnTo>
                    <a:lnTo>
                      <a:pt x="55" y="93"/>
                    </a:lnTo>
                    <a:lnTo>
                      <a:pt x="62" y="98"/>
                    </a:lnTo>
                    <a:lnTo>
                      <a:pt x="83" y="98"/>
                    </a:lnTo>
                    <a:lnTo>
                      <a:pt x="94" y="91"/>
                    </a:lnTo>
                    <a:lnTo>
                      <a:pt x="97" y="87"/>
                    </a:lnTo>
                    <a:lnTo>
                      <a:pt x="63" y="87"/>
                    </a:lnTo>
                    <a:lnTo>
                      <a:pt x="60" y="8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7" name="Freeform 7">
                <a:extLst>
                  <a:ext uri="{FF2B5EF4-FFF2-40B4-BE49-F238E27FC236}">
                    <a16:creationId xmlns:a16="http://schemas.microsoft.com/office/drawing/2014/main" id="{7A291889-BC71-4823-8DB9-B8D445AAD3DE}"/>
                  </a:ext>
                </a:extLst>
              </p:cNvPr>
              <p:cNvSpPr>
                <a:spLocks/>
              </p:cNvSpPr>
              <p:nvPr/>
            </p:nvSpPr>
            <p:spPr bwMode="auto">
              <a:xfrm>
                <a:off x="299" y="6"/>
                <a:ext cx="326" cy="116"/>
              </a:xfrm>
              <a:custGeom>
                <a:avLst/>
                <a:gdLst>
                  <a:gd name="T0" fmla="*/ 39 w 326"/>
                  <a:gd name="T1" fmla="*/ 80 h 116"/>
                  <a:gd name="T2" fmla="*/ 17 w 326"/>
                  <a:gd name="T3" fmla="*/ 80 h 116"/>
                  <a:gd name="T4" fmla="*/ 7 w 326"/>
                  <a:gd name="T5" fmla="*/ 87 h 116"/>
                  <a:gd name="T6" fmla="*/ 1 w 326"/>
                  <a:gd name="T7" fmla="*/ 94 h 116"/>
                  <a:gd name="T8" fmla="*/ 7 w 326"/>
                  <a:gd name="T9" fmla="*/ 102 h 116"/>
                  <a:gd name="T10" fmla="*/ 12 w 326"/>
                  <a:gd name="T11" fmla="*/ 96 h 116"/>
                  <a:gd name="T12" fmla="*/ 21 w 326"/>
                  <a:gd name="T13" fmla="*/ 91 h 116"/>
                  <a:gd name="T14" fmla="*/ 60 w 326"/>
                  <a:gd name="T15" fmla="*/ 91 h 116"/>
                  <a:gd name="T16" fmla="*/ 57 w 326"/>
                  <a:gd name="T17" fmla="*/ 89 h 116"/>
                  <a:gd name="T18" fmla="*/ 52 w 326"/>
                  <a:gd name="T19" fmla="*/ 87 h 116"/>
                  <a:gd name="T20" fmla="*/ 46 w 326"/>
                  <a:gd name="T21" fmla="*/ 84 h 116"/>
                  <a:gd name="T22" fmla="*/ 39 w 326"/>
                  <a:gd name="T23" fmla="*/ 80 h 11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26"/>
                  <a:gd name="T37" fmla="*/ 0 h 116"/>
                  <a:gd name="T38" fmla="*/ 326 w 326"/>
                  <a:gd name="T39" fmla="*/ 116 h 11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26" h="116">
                    <a:moveTo>
                      <a:pt x="39" y="74"/>
                    </a:moveTo>
                    <a:lnTo>
                      <a:pt x="17" y="74"/>
                    </a:lnTo>
                    <a:lnTo>
                      <a:pt x="7" y="81"/>
                    </a:lnTo>
                    <a:lnTo>
                      <a:pt x="1" y="88"/>
                    </a:lnTo>
                    <a:lnTo>
                      <a:pt x="7" y="96"/>
                    </a:lnTo>
                    <a:lnTo>
                      <a:pt x="12" y="90"/>
                    </a:lnTo>
                    <a:lnTo>
                      <a:pt x="21" y="85"/>
                    </a:lnTo>
                    <a:lnTo>
                      <a:pt x="60" y="85"/>
                    </a:lnTo>
                    <a:lnTo>
                      <a:pt x="57" y="83"/>
                    </a:lnTo>
                    <a:lnTo>
                      <a:pt x="52" y="81"/>
                    </a:lnTo>
                    <a:lnTo>
                      <a:pt x="46" y="78"/>
                    </a:lnTo>
                    <a:lnTo>
                      <a:pt x="39" y="7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8" name="Freeform 6">
                <a:extLst>
                  <a:ext uri="{FF2B5EF4-FFF2-40B4-BE49-F238E27FC236}">
                    <a16:creationId xmlns:a16="http://schemas.microsoft.com/office/drawing/2014/main" id="{7B1C1911-6724-4765-AF1C-E0F5EC5F4DD1}"/>
                  </a:ext>
                </a:extLst>
              </p:cNvPr>
              <p:cNvSpPr>
                <a:spLocks/>
              </p:cNvSpPr>
              <p:nvPr/>
            </p:nvSpPr>
            <p:spPr bwMode="auto">
              <a:xfrm>
                <a:off x="299" y="6"/>
                <a:ext cx="326" cy="116"/>
              </a:xfrm>
              <a:custGeom>
                <a:avLst/>
                <a:gdLst>
                  <a:gd name="T0" fmla="*/ 93 w 326"/>
                  <a:gd name="T1" fmla="*/ 82 h 116"/>
                  <a:gd name="T2" fmla="*/ 89 w 326"/>
                  <a:gd name="T3" fmla="*/ 87 h 116"/>
                  <a:gd name="T4" fmla="*/ 81 w 326"/>
                  <a:gd name="T5" fmla="*/ 93 h 116"/>
                  <a:gd name="T6" fmla="*/ 97 w 326"/>
                  <a:gd name="T7" fmla="*/ 93 h 116"/>
                  <a:gd name="T8" fmla="*/ 100 w 326"/>
                  <a:gd name="T9" fmla="*/ 89 h 116"/>
                  <a:gd name="T10" fmla="*/ 93 w 326"/>
                  <a:gd name="T11" fmla="*/ 82 h 116"/>
                  <a:gd name="T12" fmla="*/ 0 60000 65536"/>
                  <a:gd name="T13" fmla="*/ 0 60000 65536"/>
                  <a:gd name="T14" fmla="*/ 0 60000 65536"/>
                  <a:gd name="T15" fmla="*/ 0 60000 65536"/>
                  <a:gd name="T16" fmla="*/ 0 60000 65536"/>
                  <a:gd name="T17" fmla="*/ 0 60000 65536"/>
                  <a:gd name="T18" fmla="*/ 0 w 326"/>
                  <a:gd name="T19" fmla="*/ 0 h 116"/>
                  <a:gd name="T20" fmla="*/ 326 w 326"/>
                  <a:gd name="T21" fmla="*/ 116 h 116"/>
                </a:gdLst>
                <a:ahLst/>
                <a:cxnLst>
                  <a:cxn ang="T12">
                    <a:pos x="T0" y="T1"/>
                  </a:cxn>
                  <a:cxn ang="T13">
                    <a:pos x="T2" y="T3"/>
                  </a:cxn>
                  <a:cxn ang="T14">
                    <a:pos x="T4" y="T5"/>
                  </a:cxn>
                  <a:cxn ang="T15">
                    <a:pos x="T6" y="T7"/>
                  </a:cxn>
                  <a:cxn ang="T16">
                    <a:pos x="T8" y="T9"/>
                  </a:cxn>
                  <a:cxn ang="T17">
                    <a:pos x="T10" y="T11"/>
                  </a:cxn>
                </a:cxnLst>
                <a:rect l="T18" t="T19" r="T20" b="T21"/>
                <a:pathLst>
                  <a:path w="326" h="116">
                    <a:moveTo>
                      <a:pt x="93" y="76"/>
                    </a:moveTo>
                    <a:lnTo>
                      <a:pt x="89" y="81"/>
                    </a:lnTo>
                    <a:lnTo>
                      <a:pt x="81" y="87"/>
                    </a:lnTo>
                    <a:lnTo>
                      <a:pt x="97" y="87"/>
                    </a:lnTo>
                    <a:lnTo>
                      <a:pt x="100" y="83"/>
                    </a:lnTo>
                    <a:lnTo>
                      <a:pt x="93" y="7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19" name="Freeform 5">
                <a:extLst>
                  <a:ext uri="{FF2B5EF4-FFF2-40B4-BE49-F238E27FC236}">
                    <a16:creationId xmlns:a16="http://schemas.microsoft.com/office/drawing/2014/main" id="{EFED2B2D-DD05-40CB-AE42-F7F6A0611799}"/>
                  </a:ext>
                </a:extLst>
              </p:cNvPr>
              <p:cNvSpPr>
                <a:spLocks/>
              </p:cNvSpPr>
              <p:nvPr/>
            </p:nvSpPr>
            <p:spPr bwMode="auto">
              <a:xfrm>
                <a:off x="299" y="6"/>
                <a:ext cx="326" cy="116"/>
              </a:xfrm>
              <a:custGeom>
                <a:avLst/>
                <a:gdLst>
                  <a:gd name="T0" fmla="*/ 234 w 326"/>
                  <a:gd name="T1" fmla="*/ 70 h 116"/>
                  <a:gd name="T2" fmla="*/ 154 w 326"/>
                  <a:gd name="T3" fmla="*/ 70 h 116"/>
                  <a:gd name="T4" fmla="*/ 154 w 326"/>
                  <a:gd name="T5" fmla="*/ 81 h 116"/>
                  <a:gd name="T6" fmla="*/ 234 w 326"/>
                  <a:gd name="T7" fmla="*/ 81 h 116"/>
                  <a:gd name="T8" fmla="*/ 234 w 326"/>
                  <a:gd name="T9" fmla="*/ 70 h 116"/>
                  <a:gd name="T10" fmla="*/ 0 60000 65536"/>
                  <a:gd name="T11" fmla="*/ 0 60000 65536"/>
                  <a:gd name="T12" fmla="*/ 0 60000 65536"/>
                  <a:gd name="T13" fmla="*/ 0 60000 65536"/>
                  <a:gd name="T14" fmla="*/ 0 60000 65536"/>
                  <a:gd name="T15" fmla="*/ 0 w 326"/>
                  <a:gd name="T16" fmla="*/ 0 h 116"/>
                  <a:gd name="T17" fmla="*/ 326 w 326"/>
                  <a:gd name="T18" fmla="*/ 116 h 116"/>
                </a:gdLst>
                <a:ahLst/>
                <a:cxnLst>
                  <a:cxn ang="T10">
                    <a:pos x="T0" y="T1"/>
                  </a:cxn>
                  <a:cxn ang="T11">
                    <a:pos x="T2" y="T3"/>
                  </a:cxn>
                  <a:cxn ang="T12">
                    <a:pos x="T4" y="T5"/>
                  </a:cxn>
                  <a:cxn ang="T13">
                    <a:pos x="T6" y="T7"/>
                  </a:cxn>
                  <a:cxn ang="T14">
                    <a:pos x="T8" y="T9"/>
                  </a:cxn>
                </a:cxnLst>
                <a:rect l="T15" t="T16" r="T17" b="T18"/>
                <a:pathLst>
                  <a:path w="326" h="116">
                    <a:moveTo>
                      <a:pt x="234" y="64"/>
                    </a:moveTo>
                    <a:lnTo>
                      <a:pt x="154" y="64"/>
                    </a:lnTo>
                    <a:lnTo>
                      <a:pt x="154" y="75"/>
                    </a:lnTo>
                    <a:lnTo>
                      <a:pt x="234" y="75"/>
                    </a:lnTo>
                    <a:lnTo>
                      <a:pt x="234"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0" name="Freeform 4">
                <a:extLst>
                  <a:ext uri="{FF2B5EF4-FFF2-40B4-BE49-F238E27FC236}">
                    <a16:creationId xmlns:a16="http://schemas.microsoft.com/office/drawing/2014/main" id="{96EF8DEE-02F9-4BDC-A234-3B32C1327058}"/>
                  </a:ext>
                </a:extLst>
              </p:cNvPr>
              <p:cNvSpPr>
                <a:spLocks/>
              </p:cNvSpPr>
              <p:nvPr/>
            </p:nvSpPr>
            <p:spPr bwMode="auto">
              <a:xfrm>
                <a:off x="299" y="6"/>
                <a:ext cx="326" cy="116"/>
              </a:xfrm>
              <a:custGeom>
                <a:avLst/>
                <a:gdLst>
                  <a:gd name="T0" fmla="*/ 313 w 326"/>
                  <a:gd name="T1" fmla="*/ 16 h 116"/>
                  <a:gd name="T2" fmla="*/ 301 w 326"/>
                  <a:gd name="T3" fmla="*/ 16 h 116"/>
                  <a:gd name="T4" fmla="*/ 307 w 326"/>
                  <a:gd name="T5" fmla="*/ 27 h 116"/>
                  <a:gd name="T6" fmla="*/ 307 w 326"/>
                  <a:gd name="T7" fmla="*/ 38 h 116"/>
                  <a:gd name="T8" fmla="*/ 304 w 326"/>
                  <a:gd name="T9" fmla="*/ 52 h 116"/>
                  <a:gd name="T10" fmla="*/ 295 w 326"/>
                  <a:gd name="T11" fmla="*/ 67 h 116"/>
                  <a:gd name="T12" fmla="*/ 279 w 326"/>
                  <a:gd name="T13" fmla="*/ 84 h 116"/>
                  <a:gd name="T14" fmla="*/ 251 w 326"/>
                  <a:gd name="T15" fmla="*/ 112 h 116"/>
                  <a:gd name="T16" fmla="*/ 251 w 326"/>
                  <a:gd name="T17" fmla="*/ 121 h 116"/>
                  <a:gd name="T18" fmla="*/ 326 w 326"/>
                  <a:gd name="T19" fmla="*/ 121 h 116"/>
                  <a:gd name="T20" fmla="*/ 326 w 326"/>
                  <a:gd name="T21" fmla="*/ 108 h 116"/>
                  <a:gd name="T22" fmla="*/ 273 w 326"/>
                  <a:gd name="T23" fmla="*/ 108 h 116"/>
                  <a:gd name="T24" fmla="*/ 273 w 326"/>
                  <a:gd name="T25" fmla="*/ 108 h 116"/>
                  <a:gd name="T26" fmla="*/ 282 w 326"/>
                  <a:gd name="T27" fmla="*/ 99 h 116"/>
                  <a:gd name="T28" fmla="*/ 300 w 326"/>
                  <a:gd name="T29" fmla="*/ 81 h 116"/>
                  <a:gd name="T30" fmla="*/ 313 w 326"/>
                  <a:gd name="T31" fmla="*/ 65 h 116"/>
                  <a:gd name="T32" fmla="*/ 321 w 326"/>
                  <a:gd name="T33" fmla="*/ 49 h 116"/>
                  <a:gd name="T34" fmla="*/ 318 w 326"/>
                  <a:gd name="T35" fmla="*/ 24 h 116"/>
                  <a:gd name="T36" fmla="*/ 313 w 326"/>
                  <a:gd name="T37" fmla="*/ 16 h 11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326"/>
                  <a:gd name="T58" fmla="*/ 0 h 116"/>
                  <a:gd name="T59" fmla="*/ 326 w 326"/>
                  <a:gd name="T60" fmla="*/ 116 h 11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326" h="116">
                    <a:moveTo>
                      <a:pt x="313" y="10"/>
                    </a:moveTo>
                    <a:lnTo>
                      <a:pt x="301" y="10"/>
                    </a:lnTo>
                    <a:lnTo>
                      <a:pt x="307" y="21"/>
                    </a:lnTo>
                    <a:lnTo>
                      <a:pt x="307" y="32"/>
                    </a:lnTo>
                    <a:lnTo>
                      <a:pt x="304" y="46"/>
                    </a:lnTo>
                    <a:lnTo>
                      <a:pt x="295" y="61"/>
                    </a:lnTo>
                    <a:lnTo>
                      <a:pt x="279" y="78"/>
                    </a:lnTo>
                    <a:lnTo>
                      <a:pt x="251" y="106"/>
                    </a:lnTo>
                    <a:lnTo>
                      <a:pt x="251" y="115"/>
                    </a:lnTo>
                    <a:lnTo>
                      <a:pt x="326" y="115"/>
                    </a:lnTo>
                    <a:lnTo>
                      <a:pt x="326" y="102"/>
                    </a:lnTo>
                    <a:lnTo>
                      <a:pt x="273" y="102"/>
                    </a:lnTo>
                    <a:lnTo>
                      <a:pt x="282" y="93"/>
                    </a:lnTo>
                    <a:lnTo>
                      <a:pt x="300" y="75"/>
                    </a:lnTo>
                    <a:lnTo>
                      <a:pt x="313" y="59"/>
                    </a:lnTo>
                    <a:lnTo>
                      <a:pt x="321" y="43"/>
                    </a:lnTo>
                    <a:lnTo>
                      <a:pt x="318" y="18"/>
                    </a:lnTo>
                    <a:lnTo>
                      <a:pt x="313" y="1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21" name="Freeform 3">
                <a:extLst>
                  <a:ext uri="{FF2B5EF4-FFF2-40B4-BE49-F238E27FC236}">
                    <a16:creationId xmlns:a16="http://schemas.microsoft.com/office/drawing/2014/main" id="{D62E2A5A-D2E1-4599-B331-2B86468CC990}"/>
                  </a:ext>
                </a:extLst>
              </p:cNvPr>
              <p:cNvSpPr>
                <a:spLocks/>
              </p:cNvSpPr>
              <p:nvPr/>
            </p:nvSpPr>
            <p:spPr bwMode="auto">
              <a:xfrm>
                <a:off x="299" y="6"/>
                <a:ext cx="326" cy="116"/>
              </a:xfrm>
              <a:custGeom>
                <a:avLst/>
                <a:gdLst>
                  <a:gd name="T0" fmla="*/ 279 w 326"/>
                  <a:gd name="T1" fmla="*/ 6 h 116"/>
                  <a:gd name="T2" fmla="*/ 262 w 326"/>
                  <a:gd name="T3" fmla="*/ 9 h 116"/>
                  <a:gd name="T4" fmla="*/ 259 w 326"/>
                  <a:gd name="T5" fmla="*/ 25 h 116"/>
                  <a:gd name="T6" fmla="*/ 264 w 326"/>
                  <a:gd name="T7" fmla="*/ 21 h 116"/>
                  <a:gd name="T8" fmla="*/ 273 w 326"/>
                  <a:gd name="T9" fmla="*/ 16 h 116"/>
                  <a:gd name="T10" fmla="*/ 313 w 326"/>
                  <a:gd name="T11" fmla="*/ 16 h 116"/>
                  <a:gd name="T12" fmla="*/ 307 w 326"/>
                  <a:gd name="T13" fmla="*/ 8 h 116"/>
                  <a:gd name="T14" fmla="*/ 279 w 326"/>
                  <a:gd name="T15" fmla="*/ 6 h 116"/>
                  <a:gd name="T16" fmla="*/ 0 60000 65536"/>
                  <a:gd name="T17" fmla="*/ 0 60000 65536"/>
                  <a:gd name="T18" fmla="*/ 0 60000 65536"/>
                  <a:gd name="T19" fmla="*/ 0 60000 65536"/>
                  <a:gd name="T20" fmla="*/ 0 60000 65536"/>
                  <a:gd name="T21" fmla="*/ 0 60000 65536"/>
                  <a:gd name="T22" fmla="*/ 0 60000 65536"/>
                  <a:gd name="T23" fmla="*/ 0 60000 65536"/>
                  <a:gd name="T24" fmla="*/ 0 w 326"/>
                  <a:gd name="T25" fmla="*/ 0 h 116"/>
                  <a:gd name="T26" fmla="*/ 326 w 326"/>
                  <a:gd name="T27" fmla="*/ 116 h 116"/>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26" h="116">
                    <a:moveTo>
                      <a:pt x="279" y="0"/>
                    </a:moveTo>
                    <a:lnTo>
                      <a:pt x="262" y="3"/>
                    </a:lnTo>
                    <a:lnTo>
                      <a:pt x="259" y="19"/>
                    </a:lnTo>
                    <a:lnTo>
                      <a:pt x="264" y="15"/>
                    </a:lnTo>
                    <a:lnTo>
                      <a:pt x="273" y="10"/>
                    </a:lnTo>
                    <a:lnTo>
                      <a:pt x="313" y="10"/>
                    </a:lnTo>
                    <a:lnTo>
                      <a:pt x="307" y="2"/>
                    </a:lnTo>
                    <a:lnTo>
                      <a:pt x="27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48136" name="Rectangle 50">
            <a:extLst>
              <a:ext uri="{FF2B5EF4-FFF2-40B4-BE49-F238E27FC236}">
                <a16:creationId xmlns:a16="http://schemas.microsoft.com/office/drawing/2014/main" id="{D82D0A74-8264-461C-BB5A-17C5A4821086}"/>
              </a:ext>
            </a:extLst>
          </p:cNvPr>
          <p:cNvSpPr>
            <a:spLocks noChangeArrowheads="1"/>
          </p:cNvSpPr>
          <p:nvPr/>
        </p:nvSpPr>
        <p:spPr bwMode="auto">
          <a:xfrm>
            <a:off x="7573963" y="342900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48137" name="Group 27">
            <a:extLst>
              <a:ext uri="{FF2B5EF4-FFF2-40B4-BE49-F238E27FC236}">
                <a16:creationId xmlns:a16="http://schemas.microsoft.com/office/drawing/2014/main" id="{A1184520-1242-412A-ACD2-F6FC33122D20}"/>
              </a:ext>
            </a:extLst>
          </p:cNvPr>
          <p:cNvGrpSpPr>
            <a:grpSpLocks/>
          </p:cNvGrpSpPr>
          <p:nvPr/>
        </p:nvGrpSpPr>
        <p:grpSpPr bwMode="auto">
          <a:xfrm>
            <a:off x="7573963" y="3429000"/>
            <a:ext cx="484187" cy="101600"/>
            <a:chOff x="0" y="0"/>
            <a:chExt cx="763" cy="159"/>
          </a:xfrm>
        </p:grpSpPr>
        <p:grpSp>
          <p:nvGrpSpPr>
            <p:cNvPr id="48187" name="Group 45">
              <a:extLst>
                <a:ext uri="{FF2B5EF4-FFF2-40B4-BE49-F238E27FC236}">
                  <a16:creationId xmlns:a16="http://schemas.microsoft.com/office/drawing/2014/main" id="{8AFAA1F2-19C2-42AB-80F0-B88433A26F26}"/>
                </a:ext>
              </a:extLst>
            </p:cNvPr>
            <p:cNvGrpSpPr>
              <a:grpSpLocks/>
            </p:cNvGrpSpPr>
            <p:nvPr/>
          </p:nvGrpSpPr>
          <p:grpSpPr bwMode="auto">
            <a:xfrm>
              <a:off x="0" y="34"/>
              <a:ext cx="84" cy="123"/>
              <a:chOff x="0" y="34"/>
              <a:chExt cx="84" cy="123"/>
            </a:xfrm>
          </p:grpSpPr>
          <p:sp>
            <p:nvSpPr>
              <p:cNvPr id="48205" name="Freeform 49">
                <a:extLst>
                  <a:ext uri="{FF2B5EF4-FFF2-40B4-BE49-F238E27FC236}">
                    <a16:creationId xmlns:a16="http://schemas.microsoft.com/office/drawing/2014/main" id="{1F282FE7-A3E0-4002-B805-19BBE45997BA}"/>
                  </a:ext>
                </a:extLst>
              </p:cNvPr>
              <p:cNvSpPr>
                <a:spLocks/>
              </p:cNvSpPr>
              <p:nvPr/>
            </p:nvSpPr>
            <p:spPr bwMode="auto">
              <a:xfrm>
                <a:off x="0" y="34"/>
                <a:ext cx="84" cy="123"/>
              </a:xfrm>
              <a:custGeom>
                <a:avLst/>
                <a:gdLst>
                  <a:gd name="T0" fmla="*/ 14 w 84"/>
                  <a:gd name="T1" fmla="*/ 34 h 123"/>
                  <a:gd name="T2" fmla="*/ 0 w 84"/>
                  <a:gd name="T3" fmla="*/ 34 h 123"/>
                  <a:gd name="T4" fmla="*/ 1 w 84"/>
                  <a:gd name="T5" fmla="*/ 49 h 123"/>
                  <a:gd name="T6" fmla="*/ 1 w 84"/>
                  <a:gd name="T7" fmla="*/ 157 h 123"/>
                  <a:gd name="T8" fmla="*/ 16 w 84"/>
                  <a:gd name="T9" fmla="*/ 157 h 123"/>
                  <a:gd name="T10" fmla="*/ 16 w 84"/>
                  <a:gd name="T11" fmla="*/ 110 h 123"/>
                  <a:gd name="T12" fmla="*/ 28 w 84"/>
                  <a:gd name="T13" fmla="*/ 110 h 123"/>
                  <a:gd name="T14" fmla="*/ 20 w 84"/>
                  <a:gd name="T15" fmla="*/ 103 h 123"/>
                  <a:gd name="T16" fmla="*/ 17 w 84"/>
                  <a:gd name="T17" fmla="*/ 92 h 123"/>
                  <a:gd name="T18" fmla="*/ 16 w 84"/>
                  <a:gd name="T19" fmla="*/ 88 h 123"/>
                  <a:gd name="T20" fmla="*/ 16 w 84"/>
                  <a:gd name="T21" fmla="*/ 69 h 123"/>
                  <a:gd name="T22" fmla="*/ 17 w 84"/>
                  <a:gd name="T23" fmla="*/ 67 h 123"/>
                  <a:gd name="T24" fmla="*/ 17 w 84"/>
                  <a:gd name="T25" fmla="*/ 65 h 123"/>
                  <a:gd name="T26" fmla="*/ 21 w 84"/>
                  <a:gd name="T27" fmla="*/ 53 h 123"/>
                  <a:gd name="T28" fmla="*/ 25 w 84"/>
                  <a:gd name="T29" fmla="*/ 49 h 123"/>
                  <a:gd name="T30" fmla="*/ 15 w 84"/>
                  <a:gd name="T31" fmla="*/ 49 h 123"/>
                  <a:gd name="T32" fmla="*/ 14 w 84"/>
                  <a:gd name="T33" fmla="*/ 34 h 123"/>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84"/>
                  <a:gd name="T52" fmla="*/ 0 h 123"/>
                  <a:gd name="T53" fmla="*/ 84 w 84"/>
                  <a:gd name="T54" fmla="*/ 123 h 123"/>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84" h="123">
                    <a:moveTo>
                      <a:pt x="14" y="0"/>
                    </a:moveTo>
                    <a:lnTo>
                      <a:pt x="0" y="0"/>
                    </a:lnTo>
                    <a:lnTo>
                      <a:pt x="1" y="15"/>
                    </a:lnTo>
                    <a:lnTo>
                      <a:pt x="1" y="123"/>
                    </a:lnTo>
                    <a:lnTo>
                      <a:pt x="16" y="123"/>
                    </a:lnTo>
                    <a:lnTo>
                      <a:pt x="16" y="76"/>
                    </a:lnTo>
                    <a:lnTo>
                      <a:pt x="28" y="76"/>
                    </a:lnTo>
                    <a:lnTo>
                      <a:pt x="20" y="69"/>
                    </a:lnTo>
                    <a:lnTo>
                      <a:pt x="17" y="58"/>
                    </a:lnTo>
                    <a:lnTo>
                      <a:pt x="16" y="54"/>
                    </a:lnTo>
                    <a:lnTo>
                      <a:pt x="16" y="35"/>
                    </a:lnTo>
                    <a:lnTo>
                      <a:pt x="17" y="33"/>
                    </a:lnTo>
                    <a:lnTo>
                      <a:pt x="17" y="31"/>
                    </a:lnTo>
                    <a:lnTo>
                      <a:pt x="21" y="19"/>
                    </a:lnTo>
                    <a:lnTo>
                      <a:pt x="25" y="15"/>
                    </a:lnTo>
                    <a:lnTo>
                      <a:pt x="15" y="15"/>
                    </a:lnTo>
                    <a:lnTo>
                      <a:pt x="1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6" name="Freeform 48">
                <a:extLst>
                  <a:ext uri="{FF2B5EF4-FFF2-40B4-BE49-F238E27FC236}">
                    <a16:creationId xmlns:a16="http://schemas.microsoft.com/office/drawing/2014/main" id="{42FA9E11-E38D-4AA6-B21A-80506A8A1BB6}"/>
                  </a:ext>
                </a:extLst>
              </p:cNvPr>
              <p:cNvSpPr>
                <a:spLocks/>
              </p:cNvSpPr>
              <p:nvPr/>
            </p:nvSpPr>
            <p:spPr bwMode="auto">
              <a:xfrm>
                <a:off x="0" y="34"/>
                <a:ext cx="84" cy="123"/>
              </a:xfrm>
              <a:custGeom>
                <a:avLst/>
                <a:gdLst>
                  <a:gd name="T0" fmla="*/ 28 w 84"/>
                  <a:gd name="T1" fmla="*/ 110 h 123"/>
                  <a:gd name="T2" fmla="*/ 17 w 84"/>
                  <a:gd name="T3" fmla="*/ 110 h 123"/>
                  <a:gd name="T4" fmla="*/ 22 w 84"/>
                  <a:gd name="T5" fmla="*/ 118 h 123"/>
                  <a:gd name="T6" fmla="*/ 32 w 84"/>
                  <a:gd name="T7" fmla="*/ 123 h 123"/>
                  <a:gd name="T8" fmla="*/ 44 w 84"/>
                  <a:gd name="T9" fmla="*/ 123 h 123"/>
                  <a:gd name="T10" fmla="*/ 63 w 84"/>
                  <a:gd name="T11" fmla="*/ 119 h 123"/>
                  <a:gd name="T12" fmla="*/ 70 w 84"/>
                  <a:gd name="T13" fmla="*/ 111 h 123"/>
                  <a:gd name="T14" fmla="*/ 30 w 84"/>
                  <a:gd name="T15" fmla="*/ 111 h 123"/>
                  <a:gd name="T16" fmla="*/ 28 w 84"/>
                  <a:gd name="T17" fmla="*/ 110 h 123"/>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4"/>
                  <a:gd name="T28" fmla="*/ 0 h 123"/>
                  <a:gd name="T29" fmla="*/ 84 w 84"/>
                  <a:gd name="T30" fmla="*/ 123 h 123"/>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4" h="123">
                    <a:moveTo>
                      <a:pt x="28" y="76"/>
                    </a:moveTo>
                    <a:lnTo>
                      <a:pt x="17" y="76"/>
                    </a:lnTo>
                    <a:lnTo>
                      <a:pt x="22" y="84"/>
                    </a:lnTo>
                    <a:lnTo>
                      <a:pt x="32" y="89"/>
                    </a:lnTo>
                    <a:lnTo>
                      <a:pt x="44" y="89"/>
                    </a:lnTo>
                    <a:lnTo>
                      <a:pt x="63" y="85"/>
                    </a:lnTo>
                    <a:lnTo>
                      <a:pt x="70" y="77"/>
                    </a:lnTo>
                    <a:lnTo>
                      <a:pt x="30" y="77"/>
                    </a:lnTo>
                    <a:lnTo>
                      <a:pt x="28" y="7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7" name="Freeform 47">
                <a:extLst>
                  <a:ext uri="{FF2B5EF4-FFF2-40B4-BE49-F238E27FC236}">
                    <a16:creationId xmlns:a16="http://schemas.microsoft.com/office/drawing/2014/main" id="{909097BA-98FC-473C-92EE-AC2BFB65BAF9}"/>
                  </a:ext>
                </a:extLst>
              </p:cNvPr>
              <p:cNvSpPr>
                <a:spLocks/>
              </p:cNvSpPr>
              <p:nvPr/>
            </p:nvSpPr>
            <p:spPr bwMode="auto">
              <a:xfrm>
                <a:off x="0" y="34"/>
                <a:ext cx="84" cy="123"/>
              </a:xfrm>
              <a:custGeom>
                <a:avLst/>
                <a:gdLst>
                  <a:gd name="T0" fmla="*/ 71 w 84"/>
                  <a:gd name="T1" fmla="*/ 45 h 123"/>
                  <a:gd name="T2" fmla="*/ 41 w 84"/>
                  <a:gd name="T3" fmla="*/ 45 h 123"/>
                  <a:gd name="T4" fmla="*/ 60 w 84"/>
                  <a:gd name="T5" fmla="*/ 54 h 123"/>
                  <a:gd name="T6" fmla="*/ 67 w 84"/>
                  <a:gd name="T7" fmla="*/ 75 h 123"/>
                  <a:gd name="T8" fmla="*/ 62 w 84"/>
                  <a:gd name="T9" fmla="*/ 100 h 123"/>
                  <a:gd name="T10" fmla="*/ 46 w 84"/>
                  <a:gd name="T11" fmla="*/ 111 h 123"/>
                  <a:gd name="T12" fmla="*/ 30 w 84"/>
                  <a:gd name="T13" fmla="*/ 111 h 123"/>
                  <a:gd name="T14" fmla="*/ 70 w 84"/>
                  <a:gd name="T15" fmla="*/ 111 h 123"/>
                  <a:gd name="T16" fmla="*/ 77 w 84"/>
                  <a:gd name="T17" fmla="*/ 104 h 123"/>
                  <a:gd name="T18" fmla="*/ 83 w 84"/>
                  <a:gd name="T19" fmla="*/ 79 h 123"/>
                  <a:gd name="T20" fmla="*/ 78 w 84"/>
                  <a:gd name="T21" fmla="*/ 54 h 123"/>
                  <a:gd name="T22" fmla="*/ 71 w 84"/>
                  <a:gd name="T23" fmla="*/ 45 h 12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84"/>
                  <a:gd name="T37" fmla="*/ 0 h 123"/>
                  <a:gd name="T38" fmla="*/ 84 w 84"/>
                  <a:gd name="T39" fmla="*/ 123 h 123"/>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84" h="123">
                    <a:moveTo>
                      <a:pt x="71" y="11"/>
                    </a:moveTo>
                    <a:lnTo>
                      <a:pt x="41" y="11"/>
                    </a:lnTo>
                    <a:lnTo>
                      <a:pt x="60" y="20"/>
                    </a:lnTo>
                    <a:lnTo>
                      <a:pt x="67" y="41"/>
                    </a:lnTo>
                    <a:lnTo>
                      <a:pt x="62" y="66"/>
                    </a:lnTo>
                    <a:lnTo>
                      <a:pt x="46" y="77"/>
                    </a:lnTo>
                    <a:lnTo>
                      <a:pt x="30" y="77"/>
                    </a:lnTo>
                    <a:lnTo>
                      <a:pt x="70" y="77"/>
                    </a:lnTo>
                    <a:lnTo>
                      <a:pt x="77" y="70"/>
                    </a:lnTo>
                    <a:lnTo>
                      <a:pt x="83" y="45"/>
                    </a:lnTo>
                    <a:lnTo>
                      <a:pt x="78" y="20"/>
                    </a:lnTo>
                    <a:lnTo>
                      <a:pt x="71" y="1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8" name="Freeform 46">
                <a:extLst>
                  <a:ext uri="{FF2B5EF4-FFF2-40B4-BE49-F238E27FC236}">
                    <a16:creationId xmlns:a16="http://schemas.microsoft.com/office/drawing/2014/main" id="{A12910A6-FC79-4536-AAD8-2A85E5E74795}"/>
                  </a:ext>
                </a:extLst>
              </p:cNvPr>
              <p:cNvSpPr>
                <a:spLocks/>
              </p:cNvSpPr>
              <p:nvPr/>
            </p:nvSpPr>
            <p:spPr bwMode="auto">
              <a:xfrm>
                <a:off x="0" y="34"/>
                <a:ext cx="84" cy="123"/>
              </a:xfrm>
              <a:custGeom>
                <a:avLst/>
                <a:gdLst>
                  <a:gd name="T0" fmla="*/ 37 w 84"/>
                  <a:gd name="T1" fmla="*/ 36 h 123"/>
                  <a:gd name="T2" fmla="*/ 22 w 84"/>
                  <a:gd name="T3" fmla="*/ 42 h 123"/>
                  <a:gd name="T4" fmla="*/ 15 w 84"/>
                  <a:gd name="T5" fmla="*/ 49 h 123"/>
                  <a:gd name="T6" fmla="*/ 25 w 84"/>
                  <a:gd name="T7" fmla="*/ 49 h 123"/>
                  <a:gd name="T8" fmla="*/ 31 w 84"/>
                  <a:gd name="T9" fmla="*/ 45 h 123"/>
                  <a:gd name="T10" fmla="*/ 71 w 84"/>
                  <a:gd name="T11" fmla="*/ 45 h 123"/>
                  <a:gd name="T12" fmla="*/ 65 w 84"/>
                  <a:gd name="T13" fmla="*/ 38 h 123"/>
                  <a:gd name="T14" fmla="*/ 37 w 84"/>
                  <a:gd name="T15" fmla="*/ 36 h 123"/>
                  <a:gd name="T16" fmla="*/ 0 60000 65536"/>
                  <a:gd name="T17" fmla="*/ 0 60000 65536"/>
                  <a:gd name="T18" fmla="*/ 0 60000 65536"/>
                  <a:gd name="T19" fmla="*/ 0 60000 65536"/>
                  <a:gd name="T20" fmla="*/ 0 60000 65536"/>
                  <a:gd name="T21" fmla="*/ 0 60000 65536"/>
                  <a:gd name="T22" fmla="*/ 0 60000 65536"/>
                  <a:gd name="T23" fmla="*/ 0 60000 65536"/>
                  <a:gd name="T24" fmla="*/ 0 w 84"/>
                  <a:gd name="T25" fmla="*/ 0 h 123"/>
                  <a:gd name="T26" fmla="*/ 84 w 84"/>
                  <a:gd name="T27" fmla="*/ 123 h 123"/>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84" h="123">
                    <a:moveTo>
                      <a:pt x="37" y="2"/>
                    </a:moveTo>
                    <a:lnTo>
                      <a:pt x="22" y="8"/>
                    </a:lnTo>
                    <a:lnTo>
                      <a:pt x="15" y="15"/>
                    </a:lnTo>
                    <a:lnTo>
                      <a:pt x="25" y="15"/>
                    </a:lnTo>
                    <a:lnTo>
                      <a:pt x="31" y="11"/>
                    </a:lnTo>
                    <a:lnTo>
                      <a:pt x="71" y="11"/>
                    </a:lnTo>
                    <a:lnTo>
                      <a:pt x="65" y="4"/>
                    </a:lnTo>
                    <a:lnTo>
                      <a:pt x="37"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88" name="Group 41">
              <a:extLst>
                <a:ext uri="{FF2B5EF4-FFF2-40B4-BE49-F238E27FC236}">
                  <a16:creationId xmlns:a16="http://schemas.microsoft.com/office/drawing/2014/main" id="{3383C907-624D-4C7A-B5DE-0E1652661173}"/>
                </a:ext>
              </a:extLst>
            </p:cNvPr>
            <p:cNvGrpSpPr>
              <a:grpSpLocks/>
            </p:cNvGrpSpPr>
            <p:nvPr/>
          </p:nvGrpSpPr>
          <p:grpSpPr bwMode="auto">
            <a:xfrm>
              <a:off x="99" y="0"/>
              <a:ext cx="101" cy="122"/>
              <a:chOff x="99" y="0"/>
              <a:chExt cx="101" cy="122"/>
            </a:xfrm>
          </p:grpSpPr>
          <p:sp>
            <p:nvSpPr>
              <p:cNvPr id="48202" name="Freeform 44">
                <a:extLst>
                  <a:ext uri="{FF2B5EF4-FFF2-40B4-BE49-F238E27FC236}">
                    <a16:creationId xmlns:a16="http://schemas.microsoft.com/office/drawing/2014/main" id="{FC40414F-DF8A-4371-8B01-7ADF05BD22D5}"/>
                  </a:ext>
                </a:extLst>
              </p:cNvPr>
              <p:cNvSpPr>
                <a:spLocks/>
              </p:cNvSpPr>
              <p:nvPr/>
            </p:nvSpPr>
            <p:spPr bwMode="auto">
              <a:xfrm>
                <a:off x="99" y="0"/>
                <a:ext cx="101" cy="122"/>
              </a:xfrm>
              <a:custGeom>
                <a:avLst/>
                <a:gdLst>
                  <a:gd name="T0" fmla="*/ 38 w 101"/>
                  <a:gd name="T1" fmla="*/ 0 h 122"/>
                  <a:gd name="T2" fmla="*/ 23 w 101"/>
                  <a:gd name="T3" fmla="*/ 0 h 122"/>
                  <a:gd name="T4" fmla="*/ 0 w 101"/>
                  <a:gd name="T5" fmla="*/ 121 h 122"/>
                  <a:gd name="T6" fmla="*/ 15 w 101"/>
                  <a:gd name="T7" fmla="*/ 121 h 122"/>
                  <a:gd name="T8" fmla="*/ 24 w 101"/>
                  <a:gd name="T9" fmla="*/ 75 h 122"/>
                  <a:gd name="T10" fmla="*/ 38 w 101"/>
                  <a:gd name="T11" fmla="*/ 62 h 122"/>
                  <a:gd name="T12" fmla="*/ 54 w 101"/>
                  <a:gd name="T13" fmla="*/ 62 h 122"/>
                  <a:gd name="T14" fmla="*/ 53 w 101"/>
                  <a:gd name="T15" fmla="*/ 59 h 122"/>
                  <a:gd name="T16" fmla="*/ 27 w 101"/>
                  <a:gd name="T17" fmla="*/ 59 h 122"/>
                  <a:gd name="T18" fmla="*/ 38 w 101"/>
                  <a:gd name="T19" fmla="*/ 0 h 12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01"/>
                  <a:gd name="T31" fmla="*/ 0 h 122"/>
                  <a:gd name="T32" fmla="*/ 101 w 101"/>
                  <a:gd name="T33" fmla="*/ 122 h 12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01" h="122">
                    <a:moveTo>
                      <a:pt x="38" y="0"/>
                    </a:moveTo>
                    <a:lnTo>
                      <a:pt x="23" y="0"/>
                    </a:lnTo>
                    <a:lnTo>
                      <a:pt x="0" y="121"/>
                    </a:lnTo>
                    <a:lnTo>
                      <a:pt x="15" y="121"/>
                    </a:lnTo>
                    <a:lnTo>
                      <a:pt x="24" y="75"/>
                    </a:lnTo>
                    <a:lnTo>
                      <a:pt x="38" y="62"/>
                    </a:lnTo>
                    <a:lnTo>
                      <a:pt x="54" y="62"/>
                    </a:lnTo>
                    <a:lnTo>
                      <a:pt x="53" y="59"/>
                    </a:lnTo>
                    <a:lnTo>
                      <a:pt x="27" y="59"/>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3" name="Freeform 43">
                <a:extLst>
                  <a:ext uri="{FF2B5EF4-FFF2-40B4-BE49-F238E27FC236}">
                    <a16:creationId xmlns:a16="http://schemas.microsoft.com/office/drawing/2014/main" id="{C74F79C0-9021-4574-A139-EFE3164F18C8}"/>
                  </a:ext>
                </a:extLst>
              </p:cNvPr>
              <p:cNvSpPr>
                <a:spLocks/>
              </p:cNvSpPr>
              <p:nvPr/>
            </p:nvSpPr>
            <p:spPr bwMode="auto">
              <a:xfrm>
                <a:off x="99" y="0"/>
                <a:ext cx="101" cy="122"/>
              </a:xfrm>
              <a:custGeom>
                <a:avLst/>
                <a:gdLst>
                  <a:gd name="T0" fmla="*/ 54 w 101"/>
                  <a:gd name="T1" fmla="*/ 62 h 122"/>
                  <a:gd name="T2" fmla="*/ 38 w 101"/>
                  <a:gd name="T3" fmla="*/ 62 h 122"/>
                  <a:gd name="T4" fmla="*/ 65 w 101"/>
                  <a:gd name="T5" fmla="*/ 121 h 122"/>
                  <a:gd name="T6" fmla="*/ 81 w 101"/>
                  <a:gd name="T7" fmla="*/ 121 h 122"/>
                  <a:gd name="T8" fmla="*/ 54 w 101"/>
                  <a:gd name="T9" fmla="*/ 62 h 122"/>
                  <a:gd name="T10" fmla="*/ 0 60000 65536"/>
                  <a:gd name="T11" fmla="*/ 0 60000 65536"/>
                  <a:gd name="T12" fmla="*/ 0 60000 65536"/>
                  <a:gd name="T13" fmla="*/ 0 60000 65536"/>
                  <a:gd name="T14" fmla="*/ 0 60000 65536"/>
                  <a:gd name="T15" fmla="*/ 0 w 101"/>
                  <a:gd name="T16" fmla="*/ 0 h 122"/>
                  <a:gd name="T17" fmla="*/ 101 w 101"/>
                  <a:gd name="T18" fmla="*/ 122 h 122"/>
                </a:gdLst>
                <a:ahLst/>
                <a:cxnLst>
                  <a:cxn ang="T10">
                    <a:pos x="T0" y="T1"/>
                  </a:cxn>
                  <a:cxn ang="T11">
                    <a:pos x="T2" y="T3"/>
                  </a:cxn>
                  <a:cxn ang="T12">
                    <a:pos x="T4" y="T5"/>
                  </a:cxn>
                  <a:cxn ang="T13">
                    <a:pos x="T6" y="T7"/>
                  </a:cxn>
                  <a:cxn ang="T14">
                    <a:pos x="T8" y="T9"/>
                  </a:cxn>
                </a:cxnLst>
                <a:rect l="T15" t="T16" r="T17" b="T18"/>
                <a:pathLst>
                  <a:path w="101" h="122">
                    <a:moveTo>
                      <a:pt x="54" y="62"/>
                    </a:moveTo>
                    <a:lnTo>
                      <a:pt x="38" y="62"/>
                    </a:lnTo>
                    <a:lnTo>
                      <a:pt x="65" y="121"/>
                    </a:lnTo>
                    <a:lnTo>
                      <a:pt x="81" y="121"/>
                    </a:lnTo>
                    <a:lnTo>
                      <a:pt x="54"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4" name="Freeform 42">
                <a:extLst>
                  <a:ext uri="{FF2B5EF4-FFF2-40B4-BE49-F238E27FC236}">
                    <a16:creationId xmlns:a16="http://schemas.microsoft.com/office/drawing/2014/main" id="{DB005873-7099-4EFC-A901-4A0553A9BC6C}"/>
                  </a:ext>
                </a:extLst>
              </p:cNvPr>
              <p:cNvSpPr>
                <a:spLocks/>
              </p:cNvSpPr>
              <p:nvPr/>
            </p:nvSpPr>
            <p:spPr bwMode="auto">
              <a:xfrm>
                <a:off x="99" y="0"/>
                <a:ext cx="101" cy="122"/>
              </a:xfrm>
              <a:custGeom>
                <a:avLst/>
                <a:gdLst>
                  <a:gd name="T0" fmla="*/ 101 w 101"/>
                  <a:gd name="T1" fmla="*/ 0 h 122"/>
                  <a:gd name="T2" fmla="*/ 82 w 101"/>
                  <a:gd name="T3" fmla="*/ 0 h 122"/>
                  <a:gd name="T4" fmla="*/ 40 w 101"/>
                  <a:gd name="T5" fmla="*/ 45 h 122"/>
                  <a:gd name="T6" fmla="*/ 36 w 101"/>
                  <a:gd name="T7" fmla="*/ 50 h 122"/>
                  <a:gd name="T8" fmla="*/ 32 w 101"/>
                  <a:gd name="T9" fmla="*/ 54 h 122"/>
                  <a:gd name="T10" fmla="*/ 28 w 101"/>
                  <a:gd name="T11" fmla="*/ 59 h 122"/>
                  <a:gd name="T12" fmla="*/ 27 w 101"/>
                  <a:gd name="T13" fmla="*/ 59 h 122"/>
                  <a:gd name="T14" fmla="*/ 53 w 101"/>
                  <a:gd name="T15" fmla="*/ 59 h 122"/>
                  <a:gd name="T16" fmla="*/ 50 w 101"/>
                  <a:gd name="T17" fmla="*/ 52 h 122"/>
                  <a:gd name="T18" fmla="*/ 101 w 101"/>
                  <a:gd name="T19" fmla="*/ 0 h 12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01"/>
                  <a:gd name="T31" fmla="*/ 0 h 122"/>
                  <a:gd name="T32" fmla="*/ 101 w 101"/>
                  <a:gd name="T33" fmla="*/ 122 h 12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01" h="122">
                    <a:moveTo>
                      <a:pt x="101" y="0"/>
                    </a:moveTo>
                    <a:lnTo>
                      <a:pt x="82" y="0"/>
                    </a:lnTo>
                    <a:lnTo>
                      <a:pt x="40" y="45"/>
                    </a:lnTo>
                    <a:lnTo>
                      <a:pt x="36" y="50"/>
                    </a:lnTo>
                    <a:lnTo>
                      <a:pt x="32" y="54"/>
                    </a:lnTo>
                    <a:lnTo>
                      <a:pt x="28" y="59"/>
                    </a:lnTo>
                    <a:lnTo>
                      <a:pt x="27" y="59"/>
                    </a:lnTo>
                    <a:lnTo>
                      <a:pt x="53" y="59"/>
                    </a:lnTo>
                    <a:lnTo>
                      <a:pt x="50" y="52"/>
                    </a:lnTo>
                    <a:lnTo>
                      <a:pt x="10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89" name="Group 36">
              <a:extLst>
                <a:ext uri="{FF2B5EF4-FFF2-40B4-BE49-F238E27FC236}">
                  <a16:creationId xmlns:a16="http://schemas.microsoft.com/office/drawing/2014/main" id="{8FD849FD-61FA-4A33-8BE1-0E4AD477361D}"/>
                </a:ext>
              </a:extLst>
            </p:cNvPr>
            <p:cNvGrpSpPr>
              <a:grpSpLocks/>
            </p:cNvGrpSpPr>
            <p:nvPr/>
          </p:nvGrpSpPr>
          <p:grpSpPr bwMode="auto">
            <a:xfrm>
              <a:off x="195" y="95"/>
              <a:ext cx="49" cy="64"/>
              <a:chOff x="195" y="95"/>
              <a:chExt cx="49" cy="64"/>
            </a:xfrm>
          </p:grpSpPr>
          <p:sp>
            <p:nvSpPr>
              <p:cNvPr id="48198" name="Freeform 40">
                <a:extLst>
                  <a:ext uri="{FF2B5EF4-FFF2-40B4-BE49-F238E27FC236}">
                    <a16:creationId xmlns:a16="http://schemas.microsoft.com/office/drawing/2014/main" id="{173DF911-9D75-4CC5-827D-F594BE472DDA}"/>
                  </a:ext>
                </a:extLst>
              </p:cNvPr>
              <p:cNvSpPr>
                <a:spLocks/>
              </p:cNvSpPr>
              <p:nvPr/>
            </p:nvSpPr>
            <p:spPr bwMode="auto">
              <a:xfrm>
                <a:off x="195" y="95"/>
                <a:ext cx="49" cy="64"/>
              </a:xfrm>
              <a:custGeom>
                <a:avLst/>
                <a:gdLst>
                  <a:gd name="T0" fmla="*/ 46 w 49"/>
                  <a:gd name="T1" fmla="*/ 103 h 64"/>
                  <a:gd name="T2" fmla="*/ 35 w 49"/>
                  <a:gd name="T3" fmla="*/ 103 h 64"/>
                  <a:gd name="T4" fmla="*/ 36 w 49"/>
                  <a:gd name="T5" fmla="*/ 112 h 64"/>
                  <a:gd name="T6" fmla="*/ 36 w 49"/>
                  <a:gd name="T7" fmla="*/ 119 h 64"/>
                  <a:gd name="T8" fmla="*/ 10 w 49"/>
                  <a:gd name="T9" fmla="*/ 124 h 64"/>
                  <a:gd name="T10" fmla="*/ 0 w 49"/>
                  <a:gd name="T11" fmla="*/ 138 h 64"/>
                  <a:gd name="T12" fmla="*/ 0 w 49"/>
                  <a:gd name="T13" fmla="*/ 150 h 64"/>
                  <a:gd name="T14" fmla="*/ 6 w 49"/>
                  <a:gd name="T15" fmla="*/ 159 h 64"/>
                  <a:gd name="T16" fmla="*/ 27 w 49"/>
                  <a:gd name="T17" fmla="*/ 159 h 64"/>
                  <a:gd name="T18" fmla="*/ 33 w 49"/>
                  <a:gd name="T19" fmla="*/ 155 h 64"/>
                  <a:gd name="T20" fmla="*/ 36 w 49"/>
                  <a:gd name="T21" fmla="*/ 151 h 64"/>
                  <a:gd name="T22" fmla="*/ 15 w 49"/>
                  <a:gd name="T23" fmla="*/ 151 h 64"/>
                  <a:gd name="T24" fmla="*/ 11 w 49"/>
                  <a:gd name="T25" fmla="*/ 147 h 64"/>
                  <a:gd name="T26" fmla="*/ 11 w 49"/>
                  <a:gd name="T27" fmla="*/ 128 h 64"/>
                  <a:gd name="T28" fmla="*/ 24 w 49"/>
                  <a:gd name="T29" fmla="*/ 126 h 64"/>
                  <a:gd name="T30" fmla="*/ 47 w 49"/>
                  <a:gd name="T31" fmla="*/ 126 h 64"/>
                  <a:gd name="T32" fmla="*/ 47 w 49"/>
                  <a:gd name="T33" fmla="*/ 108 h 64"/>
                  <a:gd name="T34" fmla="*/ 46 w 49"/>
                  <a:gd name="T35" fmla="*/ 103 h 64"/>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64"/>
                  <a:gd name="T56" fmla="*/ 49 w 49"/>
                  <a:gd name="T57" fmla="*/ 64 h 64"/>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64">
                    <a:moveTo>
                      <a:pt x="46" y="8"/>
                    </a:moveTo>
                    <a:lnTo>
                      <a:pt x="35" y="8"/>
                    </a:lnTo>
                    <a:lnTo>
                      <a:pt x="36" y="17"/>
                    </a:lnTo>
                    <a:lnTo>
                      <a:pt x="36" y="24"/>
                    </a:lnTo>
                    <a:lnTo>
                      <a:pt x="10" y="29"/>
                    </a:lnTo>
                    <a:lnTo>
                      <a:pt x="0" y="43"/>
                    </a:lnTo>
                    <a:lnTo>
                      <a:pt x="0" y="55"/>
                    </a:lnTo>
                    <a:lnTo>
                      <a:pt x="6" y="64"/>
                    </a:lnTo>
                    <a:lnTo>
                      <a:pt x="27" y="64"/>
                    </a:lnTo>
                    <a:lnTo>
                      <a:pt x="33" y="60"/>
                    </a:lnTo>
                    <a:lnTo>
                      <a:pt x="36" y="56"/>
                    </a:lnTo>
                    <a:lnTo>
                      <a:pt x="15" y="56"/>
                    </a:lnTo>
                    <a:lnTo>
                      <a:pt x="11" y="52"/>
                    </a:lnTo>
                    <a:lnTo>
                      <a:pt x="11" y="33"/>
                    </a:lnTo>
                    <a:lnTo>
                      <a:pt x="24" y="31"/>
                    </a:lnTo>
                    <a:lnTo>
                      <a:pt x="47" y="31"/>
                    </a:lnTo>
                    <a:lnTo>
                      <a:pt x="47" y="13"/>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9" name="Freeform 39">
                <a:extLst>
                  <a:ext uri="{FF2B5EF4-FFF2-40B4-BE49-F238E27FC236}">
                    <a16:creationId xmlns:a16="http://schemas.microsoft.com/office/drawing/2014/main" id="{2E1A3E44-1136-4036-BAB1-862A7FBD81E9}"/>
                  </a:ext>
                </a:extLst>
              </p:cNvPr>
              <p:cNvSpPr>
                <a:spLocks/>
              </p:cNvSpPr>
              <p:nvPr/>
            </p:nvSpPr>
            <p:spPr bwMode="auto">
              <a:xfrm>
                <a:off x="195" y="95"/>
                <a:ext cx="49" cy="64"/>
              </a:xfrm>
              <a:custGeom>
                <a:avLst/>
                <a:gdLst>
                  <a:gd name="T0" fmla="*/ 47 w 49"/>
                  <a:gd name="T1" fmla="*/ 150 h 64"/>
                  <a:gd name="T2" fmla="*/ 37 w 49"/>
                  <a:gd name="T3" fmla="*/ 150 h 64"/>
                  <a:gd name="T4" fmla="*/ 38 w 49"/>
                  <a:gd name="T5" fmla="*/ 158 h 64"/>
                  <a:gd name="T6" fmla="*/ 48 w 49"/>
                  <a:gd name="T7" fmla="*/ 158 h 64"/>
                  <a:gd name="T8" fmla="*/ 47 w 49"/>
                  <a:gd name="T9" fmla="*/ 153 h 64"/>
                  <a:gd name="T10" fmla="*/ 47 w 49"/>
                  <a:gd name="T11" fmla="*/ 150 h 64"/>
                  <a:gd name="T12" fmla="*/ 0 60000 65536"/>
                  <a:gd name="T13" fmla="*/ 0 60000 65536"/>
                  <a:gd name="T14" fmla="*/ 0 60000 65536"/>
                  <a:gd name="T15" fmla="*/ 0 60000 65536"/>
                  <a:gd name="T16" fmla="*/ 0 60000 65536"/>
                  <a:gd name="T17" fmla="*/ 0 60000 65536"/>
                  <a:gd name="T18" fmla="*/ 0 w 49"/>
                  <a:gd name="T19" fmla="*/ 0 h 64"/>
                  <a:gd name="T20" fmla="*/ 49 w 49"/>
                  <a:gd name="T21" fmla="*/ 64 h 64"/>
                </a:gdLst>
                <a:ahLst/>
                <a:cxnLst>
                  <a:cxn ang="T12">
                    <a:pos x="T0" y="T1"/>
                  </a:cxn>
                  <a:cxn ang="T13">
                    <a:pos x="T2" y="T3"/>
                  </a:cxn>
                  <a:cxn ang="T14">
                    <a:pos x="T4" y="T5"/>
                  </a:cxn>
                  <a:cxn ang="T15">
                    <a:pos x="T6" y="T7"/>
                  </a:cxn>
                  <a:cxn ang="T16">
                    <a:pos x="T8" y="T9"/>
                  </a:cxn>
                  <a:cxn ang="T17">
                    <a:pos x="T10" y="T11"/>
                  </a:cxn>
                </a:cxnLst>
                <a:rect l="T18" t="T19" r="T20" b="T21"/>
                <a:pathLst>
                  <a:path w="49" h="64">
                    <a:moveTo>
                      <a:pt x="47" y="55"/>
                    </a:moveTo>
                    <a:lnTo>
                      <a:pt x="37" y="55"/>
                    </a:lnTo>
                    <a:lnTo>
                      <a:pt x="38" y="63"/>
                    </a:lnTo>
                    <a:lnTo>
                      <a:pt x="48" y="63"/>
                    </a:lnTo>
                    <a:lnTo>
                      <a:pt x="47" y="58"/>
                    </a:lnTo>
                    <a:lnTo>
                      <a:pt x="47" y="5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0" name="Freeform 38">
                <a:extLst>
                  <a:ext uri="{FF2B5EF4-FFF2-40B4-BE49-F238E27FC236}">
                    <a16:creationId xmlns:a16="http://schemas.microsoft.com/office/drawing/2014/main" id="{E776B55C-EC2F-4E62-9FA1-B5C0FE7606C0}"/>
                  </a:ext>
                </a:extLst>
              </p:cNvPr>
              <p:cNvSpPr>
                <a:spLocks/>
              </p:cNvSpPr>
              <p:nvPr/>
            </p:nvSpPr>
            <p:spPr bwMode="auto">
              <a:xfrm>
                <a:off x="195" y="95"/>
                <a:ext cx="49" cy="64"/>
              </a:xfrm>
              <a:custGeom>
                <a:avLst/>
                <a:gdLst>
                  <a:gd name="T0" fmla="*/ 47 w 49"/>
                  <a:gd name="T1" fmla="*/ 126 h 64"/>
                  <a:gd name="T2" fmla="*/ 24 w 49"/>
                  <a:gd name="T3" fmla="*/ 126 h 64"/>
                  <a:gd name="T4" fmla="*/ 36 w 49"/>
                  <a:gd name="T5" fmla="*/ 126 h 64"/>
                  <a:gd name="T6" fmla="*/ 36 w 49"/>
                  <a:gd name="T7" fmla="*/ 137 h 64"/>
                  <a:gd name="T8" fmla="*/ 36 w 49"/>
                  <a:gd name="T9" fmla="*/ 140 h 64"/>
                  <a:gd name="T10" fmla="*/ 34 w 49"/>
                  <a:gd name="T11" fmla="*/ 146 h 64"/>
                  <a:gd name="T12" fmla="*/ 29 w 49"/>
                  <a:gd name="T13" fmla="*/ 151 h 64"/>
                  <a:gd name="T14" fmla="*/ 36 w 49"/>
                  <a:gd name="T15" fmla="*/ 151 h 64"/>
                  <a:gd name="T16" fmla="*/ 37 w 49"/>
                  <a:gd name="T17" fmla="*/ 150 h 64"/>
                  <a:gd name="T18" fmla="*/ 47 w 49"/>
                  <a:gd name="T19" fmla="*/ 150 h 64"/>
                  <a:gd name="T20" fmla="*/ 47 w 49"/>
                  <a:gd name="T21" fmla="*/ 126 h 6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49"/>
                  <a:gd name="T34" fmla="*/ 0 h 64"/>
                  <a:gd name="T35" fmla="*/ 49 w 49"/>
                  <a:gd name="T36" fmla="*/ 64 h 6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49" h="64">
                    <a:moveTo>
                      <a:pt x="47" y="31"/>
                    </a:moveTo>
                    <a:lnTo>
                      <a:pt x="24" y="31"/>
                    </a:lnTo>
                    <a:lnTo>
                      <a:pt x="36" y="31"/>
                    </a:lnTo>
                    <a:lnTo>
                      <a:pt x="36" y="42"/>
                    </a:lnTo>
                    <a:lnTo>
                      <a:pt x="36" y="45"/>
                    </a:lnTo>
                    <a:lnTo>
                      <a:pt x="34" y="51"/>
                    </a:lnTo>
                    <a:lnTo>
                      <a:pt x="29" y="56"/>
                    </a:lnTo>
                    <a:lnTo>
                      <a:pt x="36" y="56"/>
                    </a:lnTo>
                    <a:lnTo>
                      <a:pt x="37" y="55"/>
                    </a:lnTo>
                    <a:lnTo>
                      <a:pt x="47" y="55"/>
                    </a:lnTo>
                    <a:lnTo>
                      <a:pt x="47" y="3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201" name="Freeform 37">
                <a:extLst>
                  <a:ext uri="{FF2B5EF4-FFF2-40B4-BE49-F238E27FC236}">
                    <a16:creationId xmlns:a16="http://schemas.microsoft.com/office/drawing/2014/main" id="{2F22D832-D8B4-4D63-AF82-A217551307F7}"/>
                  </a:ext>
                </a:extLst>
              </p:cNvPr>
              <p:cNvSpPr>
                <a:spLocks/>
              </p:cNvSpPr>
              <p:nvPr/>
            </p:nvSpPr>
            <p:spPr bwMode="auto">
              <a:xfrm>
                <a:off x="195" y="95"/>
                <a:ext cx="49" cy="64"/>
              </a:xfrm>
              <a:custGeom>
                <a:avLst/>
                <a:gdLst>
                  <a:gd name="T0" fmla="*/ 43 w 49"/>
                  <a:gd name="T1" fmla="*/ 95 h 64"/>
                  <a:gd name="T2" fmla="*/ 16 w 49"/>
                  <a:gd name="T3" fmla="*/ 95 h 64"/>
                  <a:gd name="T4" fmla="*/ 9 w 49"/>
                  <a:gd name="T5" fmla="*/ 97 h 64"/>
                  <a:gd name="T6" fmla="*/ 4 w 49"/>
                  <a:gd name="T7" fmla="*/ 101 h 64"/>
                  <a:gd name="T8" fmla="*/ 6 w 49"/>
                  <a:gd name="T9" fmla="*/ 108 h 64"/>
                  <a:gd name="T10" fmla="*/ 11 w 49"/>
                  <a:gd name="T11" fmla="*/ 105 h 64"/>
                  <a:gd name="T12" fmla="*/ 17 w 49"/>
                  <a:gd name="T13" fmla="*/ 103 h 64"/>
                  <a:gd name="T14" fmla="*/ 46 w 49"/>
                  <a:gd name="T15" fmla="*/ 103 h 64"/>
                  <a:gd name="T16" fmla="*/ 43 w 49"/>
                  <a:gd name="T17" fmla="*/ 95 h 64"/>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64"/>
                  <a:gd name="T29" fmla="*/ 49 w 49"/>
                  <a:gd name="T30" fmla="*/ 64 h 64"/>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64">
                    <a:moveTo>
                      <a:pt x="43" y="0"/>
                    </a:moveTo>
                    <a:lnTo>
                      <a:pt x="16" y="0"/>
                    </a:lnTo>
                    <a:lnTo>
                      <a:pt x="9" y="2"/>
                    </a:lnTo>
                    <a:lnTo>
                      <a:pt x="4" y="6"/>
                    </a:lnTo>
                    <a:lnTo>
                      <a:pt x="6" y="13"/>
                    </a:lnTo>
                    <a:lnTo>
                      <a:pt x="11" y="10"/>
                    </a:lnTo>
                    <a:lnTo>
                      <a:pt x="17" y="8"/>
                    </a:lnTo>
                    <a:lnTo>
                      <a:pt x="46" y="8"/>
                    </a:lnTo>
                    <a:lnTo>
                      <a:pt x="4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90" name="Group 28">
              <a:extLst>
                <a:ext uri="{FF2B5EF4-FFF2-40B4-BE49-F238E27FC236}">
                  <a16:creationId xmlns:a16="http://schemas.microsoft.com/office/drawing/2014/main" id="{EAE74953-60F4-4CD4-811A-54998BD43724}"/>
                </a:ext>
              </a:extLst>
            </p:cNvPr>
            <p:cNvGrpSpPr>
              <a:grpSpLocks/>
            </p:cNvGrpSpPr>
            <p:nvPr/>
          </p:nvGrpSpPr>
          <p:grpSpPr bwMode="auto">
            <a:xfrm>
              <a:off x="302" y="4"/>
              <a:ext cx="461" cy="120"/>
              <a:chOff x="302" y="4"/>
              <a:chExt cx="461" cy="120"/>
            </a:xfrm>
          </p:grpSpPr>
          <p:sp>
            <p:nvSpPr>
              <p:cNvPr id="48191" name="Freeform 35">
                <a:extLst>
                  <a:ext uri="{FF2B5EF4-FFF2-40B4-BE49-F238E27FC236}">
                    <a16:creationId xmlns:a16="http://schemas.microsoft.com/office/drawing/2014/main" id="{F8D10C94-E770-4E31-A6DB-9FBFA0383704}"/>
                  </a:ext>
                </a:extLst>
              </p:cNvPr>
              <p:cNvSpPr>
                <a:spLocks/>
              </p:cNvSpPr>
              <p:nvPr/>
            </p:nvSpPr>
            <p:spPr bwMode="auto">
              <a:xfrm>
                <a:off x="302" y="4"/>
                <a:ext cx="461" cy="120"/>
              </a:xfrm>
              <a:custGeom>
                <a:avLst/>
                <a:gdLst>
                  <a:gd name="T0" fmla="*/ 93 w 461"/>
                  <a:gd name="T1" fmla="*/ 50 h 120"/>
                  <a:gd name="T2" fmla="*/ 0 w 461"/>
                  <a:gd name="T3" fmla="*/ 50 h 120"/>
                  <a:gd name="T4" fmla="*/ 0 w 461"/>
                  <a:gd name="T5" fmla="*/ 61 h 120"/>
                  <a:gd name="T6" fmla="*/ 93 w 461"/>
                  <a:gd name="T7" fmla="*/ 61 h 120"/>
                  <a:gd name="T8" fmla="*/ 93 w 461"/>
                  <a:gd name="T9" fmla="*/ 50 h 120"/>
                  <a:gd name="T10" fmla="*/ 0 60000 65536"/>
                  <a:gd name="T11" fmla="*/ 0 60000 65536"/>
                  <a:gd name="T12" fmla="*/ 0 60000 65536"/>
                  <a:gd name="T13" fmla="*/ 0 60000 65536"/>
                  <a:gd name="T14" fmla="*/ 0 60000 65536"/>
                  <a:gd name="T15" fmla="*/ 0 w 461"/>
                  <a:gd name="T16" fmla="*/ 0 h 120"/>
                  <a:gd name="T17" fmla="*/ 461 w 461"/>
                  <a:gd name="T18" fmla="*/ 120 h 120"/>
                </a:gdLst>
                <a:ahLst/>
                <a:cxnLst>
                  <a:cxn ang="T10">
                    <a:pos x="T0" y="T1"/>
                  </a:cxn>
                  <a:cxn ang="T11">
                    <a:pos x="T2" y="T3"/>
                  </a:cxn>
                  <a:cxn ang="T12">
                    <a:pos x="T4" y="T5"/>
                  </a:cxn>
                  <a:cxn ang="T13">
                    <a:pos x="T6" y="T7"/>
                  </a:cxn>
                  <a:cxn ang="T14">
                    <a:pos x="T8" y="T9"/>
                  </a:cxn>
                </a:cxnLst>
                <a:rect l="T15" t="T16" r="T17" b="T18"/>
                <a:pathLst>
                  <a:path w="461" h="120">
                    <a:moveTo>
                      <a:pt x="93" y="46"/>
                    </a:moveTo>
                    <a:lnTo>
                      <a:pt x="0" y="46"/>
                    </a:lnTo>
                    <a:lnTo>
                      <a:pt x="0" y="57"/>
                    </a:lnTo>
                    <a:lnTo>
                      <a:pt x="93" y="57"/>
                    </a:lnTo>
                    <a:lnTo>
                      <a:pt x="93" y="4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2" name="Freeform 34">
                <a:extLst>
                  <a:ext uri="{FF2B5EF4-FFF2-40B4-BE49-F238E27FC236}">
                    <a16:creationId xmlns:a16="http://schemas.microsoft.com/office/drawing/2014/main" id="{CB2F9103-5513-4B6E-A975-5B057FE56D94}"/>
                  </a:ext>
                </a:extLst>
              </p:cNvPr>
              <p:cNvSpPr>
                <a:spLocks/>
              </p:cNvSpPr>
              <p:nvPr/>
            </p:nvSpPr>
            <p:spPr bwMode="auto">
              <a:xfrm>
                <a:off x="302" y="4"/>
                <a:ext cx="461" cy="120"/>
              </a:xfrm>
              <a:custGeom>
                <a:avLst/>
                <a:gdLst>
                  <a:gd name="T0" fmla="*/ 93 w 461"/>
                  <a:gd name="T1" fmla="*/ 85 h 120"/>
                  <a:gd name="T2" fmla="*/ 0 w 461"/>
                  <a:gd name="T3" fmla="*/ 85 h 120"/>
                  <a:gd name="T4" fmla="*/ 0 w 461"/>
                  <a:gd name="T5" fmla="*/ 96 h 120"/>
                  <a:gd name="T6" fmla="*/ 93 w 461"/>
                  <a:gd name="T7" fmla="*/ 96 h 120"/>
                  <a:gd name="T8" fmla="*/ 93 w 461"/>
                  <a:gd name="T9" fmla="*/ 85 h 120"/>
                  <a:gd name="T10" fmla="*/ 0 60000 65536"/>
                  <a:gd name="T11" fmla="*/ 0 60000 65536"/>
                  <a:gd name="T12" fmla="*/ 0 60000 65536"/>
                  <a:gd name="T13" fmla="*/ 0 60000 65536"/>
                  <a:gd name="T14" fmla="*/ 0 60000 65536"/>
                  <a:gd name="T15" fmla="*/ 0 w 461"/>
                  <a:gd name="T16" fmla="*/ 0 h 120"/>
                  <a:gd name="T17" fmla="*/ 461 w 461"/>
                  <a:gd name="T18" fmla="*/ 120 h 120"/>
                </a:gdLst>
                <a:ahLst/>
                <a:cxnLst>
                  <a:cxn ang="T10">
                    <a:pos x="T0" y="T1"/>
                  </a:cxn>
                  <a:cxn ang="T11">
                    <a:pos x="T2" y="T3"/>
                  </a:cxn>
                  <a:cxn ang="T12">
                    <a:pos x="T4" y="T5"/>
                  </a:cxn>
                  <a:cxn ang="T13">
                    <a:pos x="T6" y="T7"/>
                  </a:cxn>
                  <a:cxn ang="T14">
                    <a:pos x="T8" y="T9"/>
                  </a:cxn>
                </a:cxnLst>
                <a:rect l="T15" t="T16" r="T17" b="T18"/>
                <a:pathLst>
                  <a:path w="461" h="120">
                    <a:moveTo>
                      <a:pt x="93" y="81"/>
                    </a:moveTo>
                    <a:lnTo>
                      <a:pt x="0" y="81"/>
                    </a:lnTo>
                    <a:lnTo>
                      <a:pt x="0" y="92"/>
                    </a:lnTo>
                    <a:lnTo>
                      <a:pt x="93" y="92"/>
                    </a:lnTo>
                    <a:lnTo>
                      <a:pt x="93" y="8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3" name="Freeform 33">
                <a:extLst>
                  <a:ext uri="{FF2B5EF4-FFF2-40B4-BE49-F238E27FC236}">
                    <a16:creationId xmlns:a16="http://schemas.microsoft.com/office/drawing/2014/main" id="{0576D2B5-B6A1-45A9-9212-04C9CED14EE9}"/>
                  </a:ext>
                </a:extLst>
              </p:cNvPr>
              <p:cNvSpPr>
                <a:spLocks/>
              </p:cNvSpPr>
              <p:nvPr/>
            </p:nvSpPr>
            <p:spPr bwMode="auto">
              <a:xfrm>
                <a:off x="302" y="4"/>
                <a:ext cx="461" cy="120"/>
              </a:xfrm>
              <a:custGeom>
                <a:avLst/>
                <a:gdLst>
                  <a:gd name="T0" fmla="*/ 231 w 461"/>
                  <a:gd name="T1" fmla="*/ 70 h 120"/>
                  <a:gd name="T2" fmla="*/ 151 w 461"/>
                  <a:gd name="T3" fmla="*/ 70 h 120"/>
                  <a:gd name="T4" fmla="*/ 151 w 461"/>
                  <a:gd name="T5" fmla="*/ 81 h 120"/>
                  <a:gd name="T6" fmla="*/ 231 w 461"/>
                  <a:gd name="T7" fmla="*/ 81 h 120"/>
                  <a:gd name="T8" fmla="*/ 231 w 461"/>
                  <a:gd name="T9" fmla="*/ 70 h 120"/>
                  <a:gd name="T10" fmla="*/ 0 60000 65536"/>
                  <a:gd name="T11" fmla="*/ 0 60000 65536"/>
                  <a:gd name="T12" fmla="*/ 0 60000 65536"/>
                  <a:gd name="T13" fmla="*/ 0 60000 65536"/>
                  <a:gd name="T14" fmla="*/ 0 60000 65536"/>
                  <a:gd name="T15" fmla="*/ 0 w 461"/>
                  <a:gd name="T16" fmla="*/ 0 h 120"/>
                  <a:gd name="T17" fmla="*/ 461 w 461"/>
                  <a:gd name="T18" fmla="*/ 120 h 120"/>
                </a:gdLst>
                <a:ahLst/>
                <a:cxnLst>
                  <a:cxn ang="T10">
                    <a:pos x="T0" y="T1"/>
                  </a:cxn>
                  <a:cxn ang="T11">
                    <a:pos x="T2" y="T3"/>
                  </a:cxn>
                  <a:cxn ang="T12">
                    <a:pos x="T4" y="T5"/>
                  </a:cxn>
                  <a:cxn ang="T13">
                    <a:pos x="T6" y="T7"/>
                  </a:cxn>
                  <a:cxn ang="T14">
                    <a:pos x="T8" y="T9"/>
                  </a:cxn>
                </a:cxnLst>
                <a:rect l="T15" t="T16" r="T17" b="T18"/>
                <a:pathLst>
                  <a:path w="461" h="120">
                    <a:moveTo>
                      <a:pt x="231" y="66"/>
                    </a:moveTo>
                    <a:lnTo>
                      <a:pt x="151" y="66"/>
                    </a:lnTo>
                    <a:lnTo>
                      <a:pt x="151" y="77"/>
                    </a:lnTo>
                    <a:lnTo>
                      <a:pt x="231" y="77"/>
                    </a:lnTo>
                    <a:lnTo>
                      <a:pt x="231" y="6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4" name="Freeform 32">
                <a:extLst>
                  <a:ext uri="{FF2B5EF4-FFF2-40B4-BE49-F238E27FC236}">
                    <a16:creationId xmlns:a16="http://schemas.microsoft.com/office/drawing/2014/main" id="{5FDA415A-6615-4E10-996F-2C47A5B391F0}"/>
                  </a:ext>
                </a:extLst>
              </p:cNvPr>
              <p:cNvSpPr>
                <a:spLocks/>
              </p:cNvSpPr>
              <p:nvPr/>
            </p:nvSpPr>
            <p:spPr bwMode="auto">
              <a:xfrm>
                <a:off x="302" y="4"/>
                <a:ext cx="461" cy="120"/>
              </a:xfrm>
              <a:custGeom>
                <a:avLst/>
                <a:gdLst>
                  <a:gd name="T0" fmla="*/ 297 w 461"/>
                  <a:gd name="T1" fmla="*/ 19 h 120"/>
                  <a:gd name="T2" fmla="*/ 282 w 461"/>
                  <a:gd name="T3" fmla="*/ 19 h 120"/>
                  <a:gd name="T4" fmla="*/ 282 w 461"/>
                  <a:gd name="T5" fmla="*/ 122 h 120"/>
                  <a:gd name="T6" fmla="*/ 297 w 461"/>
                  <a:gd name="T7" fmla="*/ 122 h 120"/>
                  <a:gd name="T8" fmla="*/ 297 w 461"/>
                  <a:gd name="T9" fmla="*/ 19 h 120"/>
                  <a:gd name="T10" fmla="*/ 0 60000 65536"/>
                  <a:gd name="T11" fmla="*/ 0 60000 65536"/>
                  <a:gd name="T12" fmla="*/ 0 60000 65536"/>
                  <a:gd name="T13" fmla="*/ 0 60000 65536"/>
                  <a:gd name="T14" fmla="*/ 0 60000 65536"/>
                  <a:gd name="T15" fmla="*/ 0 w 461"/>
                  <a:gd name="T16" fmla="*/ 0 h 120"/>
                  <a:gd name="T17" fmla="*/ 461 w 461"/>
                  <a:gd name="T18" fmla="*/ 120 h 120"/>
                </a:gdLst>
                <a:ahLst/>
                <a:cxnLst>
                  <a:cxn ang="T10">
                    <a:pos x="T0" y="T1"/>
                  </a:cxn>
                  <a:cxn ang="T11">
                    <a:pos x="T2" y="T3"/>
                  </a:cxn>
                  <a:cxn ang="T12">
                    <a:pos x="T4" y="T5"/>
                  </a:cxn>
                  <a:cxn ang="T13">
                    <a:pos x="T6" y="T7"/>
                  </a:cxn>
                  <a:cxn ang="T14">
                    <a:pos x="T8" y="T9"/>
                  </a:cxn>
                </a:cxnLst>
                <a:rect l="T15" t="T16" r="T17" b="T18"/>
                <a:pathLst>
                  <a:path w="461" h="120">
                    <a:moveTo>
                      <a:pt x="297" y="15"/>
                    </a:moveTo>
                    <a:lnTo>
                      <a:pt x="282" y="15"/>
                    </a:lnTo>
                    <a:lnTo>
                      <a:pt x="282" y="118"/>
                    </a:lnTo>
                    <a:lnTo>
                      <a:pt x="297" y="118"/>
                    </a:lnTo>
                    <a:lnTo>
                      <a:pt x="297" y="1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5" name="Freeform 31">
                <a:extLst>
                  <a:ext uri="{FF2B5EF4-FFF2-40B4-BE49-F238E27FC236}">
                    <a16:creationId xmlns:a16="http://schemas.microsoft.com/office/drawing/2014/main" id="{33EA17BD-8B3E-41A8-851B-BB93E22E4B16}"/>
                  </a:ext>
                </a:extLst>
              </p:cNvPr>
              <p:cNvSpPr>
                <a:spLocks/>
              </p:cNvSpPr>
              <p:nvPr/>
            </p:nvSpPr>
            <p:spPr bwMode="auto">
              <a:xfrm>
                <a:off x="302" y="4"/>
                <a:ext cx="461" cy="120"/>
              </a:xfrm>
              <a:custGeom>
                <a:avLst/>
                <a:gdLst>
                  <a:gd name="T0" fmla="*/ 297 w 461"/>
                  <a:gd name="T1" fmla="*/ 4 h 120"/>
                  <a:gd name="T2" fmla="*/ 284 w 461"/>
                  <a:gd name="T3" fmla="*/ 4 h 120"/>
                  <a:gd name="T4" fmla="*/ 258 w 461"/>
                  <a:gd name="T5" fmla="*/ 18 h 120"/>
                  <a:gd name="T6" fmla="*/ 261 w 461"/>
                  <a:gd name="T7" fmla="*/ 30 h 120"/>
                  <a:gd name="T8" fmla="*/ 282 w 461"/>
                  <a:gd name="T9" fmla="*/ 19 h 120"/>
                  <a:gd name="T10" fmla="*/ 297 w 461"/>
                  <a:gd name="T11" fmla="*/ 19 h 120"/>
                  <a:gd name="T12" fmla="*/ 297 w 461"/>
                  <a:gd name="T13" fmla="*/ 4 h 120"/>
                  <a:gd name="T14" fmla="*/ 0 60000 65536"/>
                  <a:gd name="T15" fmla="*/ 0 60000 65536"/>
                  <a:gd name="T16" fmla="*/ 0 60000 65536"/>
                  <a:gd name="T17" fmla="*/ 0 60000 65536"/>
                  <a:gd name="T18" fmla="*/ 0 60000 65536"/>
                  <a:gd name="T19" fmla="*/ 0 60000 65536"/>
                  <a:gd name="T20" fmla="*/ 0 60000 65536"/>
                  <a:gd name="T21" fmla="*/ 0 w 461"/>
                  <a:gd name="T22" fmla="*/ 0 h 120"/>
                  <a:gd name="T23" fmla="*/ 461 w 461"/>
                  <a:gd name="T24" fmla="*/ 120 h 12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461" h="120">
                    <a:moveTo>
                      <a:pt x="297" y="0"/>
                    </a:moveTo>
                    <a:lnTo>
                      <a:pt x="284" y="0"/>
                    </a:lnTo>
                    <a:lnTo>
                      <a:pt x="258" y="14"/>
                    </a:lnTo>
                    <a:lnTo>
                      <a:pt x="261" y="26"/>
                    </a:lnTo>
                    <a:lnTo>
                      <a:pt x="282" y="15"/>
                    </a:lnTo>
                    <a:lnTo>
                      <a:pt x="297" y="15"/>
                    </a:lnTo>
                    <a:lnTo>
                      <a:pt x="29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6" name="Freeform 30">
                <a:extLst>
                  <a:ext uri="{FF2B5EF4-FFF2-40B4-BE49-F238E27FC236}">
                    <a16:creationId xmlns:a16="http://schemas.microsoft.com/office/drawing/2014/main" id="{759AB241-B4BF-4459-8CA5-F91CE9EB867A}"/>
                  </a:ext>
                </a:extLst>
              </p:cNvPr>
              <p:cNvSpPr>
                <a:spLocks/>
              </p:cNvSpPr>
              <p:nvPr/>
            </p:nvSpPr>
            <p:spPr bwMode="auto">
              <a:xfrm>
                <a:off x="302" y="4"/>
                <a:ext cx="461" cy="120"/>
              </a:xfrm>
              <a:custGeom>
                <a:avLst/>
                <a:gdLst>
                  <a:gd name="T0" fmla="*/ 362 w 461"/>
                  <a:gd name="T1" fmla="*/ 101 h 120"/>
                  <a:gd name="T2" fmla="*/ 350 w 461"/>
                  <a:gd name="T3" fmla="*/ 101 h 120"/>
                  <a:gd name="T4" fmla="*/ 345 w 461"/>
                  <a:gd name="T5" fmla="*/ 105 h 120"/>
                  <a:gd name="T6" fmla="*/ 345 w 461"/>
                  <a:gd name="T7" fmla="*/ 119 h 120"/>
                  <a:gd name="T8" fmla="*/ 349 w 461"/>
                  <a:gd name="T9" fmla="*/ 123 h 120"/>
                  <a:gd name="T10" fmla="*/ 362 w 461"/>
                  <a:gd name="T11" fmla="*/ 123 h 120"/>
                  <a:gd name="T12" fmla="*/ 367 w 461"/>
                  <a:gd name="T13" fmla="*/ 119 h 120"/>
                  <a:gd name="T14" fmla="*/ 367 w 461"/>
                  <a:gd name="T15" fmla="*/ 105 h 120"/>
                  <a:gd name="T16" fmla="*/ 362 w 461"/>
                  <a:gd name="T17" fmla="*/ 101 h 120"/>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61"/>
                  <a:gd name="T28" fmla="*/ 0 h 120"/>
                  <a:gd name="T29" fmla="*/ 461 w 461"/>
                  <a:gd name="T30" fmla="*/ 120 h 120"/>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61" h="120">
                    <a:moveTo>
                      <a:pt x="362" y="97"/>
                    </a:moveTo>
                    <a:lnTo>
                      <a:pt x="350" y="97"/>
                    </a:lnTo>
                    <a:lnTo>
                      <a:pt x="345" y="101"/>
                    </a:lnTo>
                    <a:lnTo>
                      <a:pt x="345" y="115"/>
                    </a:lnTo>
                    <a:lnTo>
                      <a:pt x="349" y="119"/>
                    </a:lnTo>
                    <a:lnTo>
                      <a:pt x="362" y="119"/>
                    </a:lnTo>
                    <a:lnTo>
                      <a:pt x="367" y="115"/>
                    </a:lnTo>
                    <a:lnTo>
                      <a:pt x="367" y="101"/>
                    </a:lnTo>
                    <a:lnTo>
                      <a:pt x="362"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97" name="Freeform 29">
                <a:extLst>
                  <a:ext uri="{FF2B5EF4-FFF2-40B4-BE49-F238E27FC236}">
                    <a16:creationId xmlns:a16="http://schemas.microsoft.com/office/drawing/2014/main" id="{2EED3F33-42C8-42EC-A399-B19AB5FD18F7}"/>
                  </a:ext>
                </a:extLst>
              </p:cNvPr>
              <p:cNvSpPr>
                <a:spLocks/>
              </p:cNvSpPr>
              <p:nvPr/>
            </p:nvSpPr>
            <p:spPr bwMode="auto">
              <a:xfrm>
                <a:off x="302" y="4"/>
                <a:ext cx="461" cy="120"/>
              </a:xfrm>
              <a:custGeom>
                <a:avLst/>
                <a:gdLst>
                  <a:gd name="T0" fmla="*/ 461 w 461"/>
                  <a:gd name="T1" fmla="*/ 4 h 120"/>
                  <a:gd name="T2" fmla="*/ 387 w 461"/>
                  <a:gd name="T3" fmla="*/ 4 h 120"/>
                  <a:gd name="T4" fmla="*/ 387 w 461"/>
                  <a:gd name="T5" fmla="*/ 17 h 120"/>
                  <a:gd name="T6" fmla="*/ 444 w 461"/>
                  <a:gd name="T7" fmla="*/ 17 h 120"/>
                  <a:gd name="T8" fmla="*/ 444 w 461"/>
                  <a:gd name="T9" fmla="*/ 18 h 120"/>
                  <a:gd name="T10" fmla="*/ 393 w 461"/>
                  <a:gd name="T11" fmla="*/ 122 h 120"/>
                  <a:gd name="T12" fmla="*/ 410 w 461"/>
                  <a:gd name="T13" fmla="*/ 122 h 120"/>
                  <a:gd name="T14" fmla="*/ 461 w 461"/>
                  <a:gd name="T15" fmla="*/ 15 h 120"/>
                  <a:gd name="T16" fmla="*/ 461 w 461"/>
                  <a:gd name="T17" fmla="*/ 4 h 120"/>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61"/>
                  <a:gd name="T28" fmla="*/ 0 h 120"/>
                  <a:gd name="T29" fmla="*/ 461 w 461"/>
                  <a:gd name="T30" fmla="*/ 120 h 120"/>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61" h="120">
                    <a:moveTo>
                      <a:pt x="461" y="0"/>
                    </a:moveTo>
                    <a:lnTo>
                      <a:pt x="387" y="0"/>
                    </a:lnTo>
                    <a:lnTo>
                      <a:pt x="387" y="13"/>
                    </a:lnTo>
                    <a:lnTo>
                      <a:pt x="444" y="13"/>
                    </a:lnTo>
                    <a:lnTo>
                      <a:pt x="444" y="14"/>
                    </a:lnTo>
                    <a:lnTo>
                      <a:pt x="393" y="118"/>
                    </a:lnTo>
                    <a:lnTo>
                      <a:pt x="410" y="118"/>
                    </a:lnTo>
                    <a:lnTo>
                      <a:pt x="461" y="11"/>
                    </a:lnTo>
                    <a:lnTo>
                      <a:pt x="4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48138" name="Rectangle 99">
            <a:extLst>
              <a:ext uri="{FF2B5EF4-FFF2-40B4-BE49-F238E27FC236}">
                <a16:creationId xmlns:a16="http://schemas.microsoft.com/office/drawing/2014/main" id="{D601C917-DD18-43DC-85F3-1C5768E5E80D}"/>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48139" name="Group 51">
            <a:extLst>
              <a:ext uri="{FF2B5EF4-FFF2-40B4-BE49-F238E27FC236}">
                <a16:creationId xmlns:a16="http://schemas.microsoft.com/office/drawing/2014/main" id="{F3B1F870-6790-468F-A1CA-D128D24DF7E8}"/>
              </a:ext>
            </a:extLst>
          </p:cNvPr>
          <p:cNvGrpSpPr>
            <a:grpSpLocks/>
          </p:cNvGrpSpPr>
          <p:nvPr/>
        </p:nvGrpSpPr>
        <p:grpSpPr bwMode="auto">
          <a:xfrm>
            <a:off x="1258888" y="260350"/>
            <a:ext cx="1152525" cy="874713"/>
            <a:chOff x="0" y="0"/>
            <a:chExt cx="1268" cy="949"/>
          </a:xfrm>
        </p:grpSpPr>
        <p:grpSp>
          <p:nvGrpSpPr>
            <p:cNvPr id="48140" name="Group 95">
              <a:extLst>
                <a:ext uri="{FF2B5EF4-FFF2-40B4-BE49-F238E27FC236}">
                  <a16:creationId xmlns:a16="http://schemas.microsoft.com/office/drawing/2014/main" id="{F1C5DB8B-94E1-4456-A289-4D86705C6D23}"/>
                </a:ext>
              </a:extLst>
            </p:cNvPr>
            <p:cNvGrpSpPr>
              <a:grpSpLocks/>
            </p:cNvGrpSpPr>
            <p:nvPr/>
          </p:nvGrpSpPr>
          <p:grpSpPr bwMode="auto">
            <a:xfrm>
              <a:off x="374" y="407"/>
              <a:ext cx="121" cy="137"/>
              <a:chOff x="374" y="407"/>
              <a:chExt cx="121" cy="137"/>
            </a:xfrm>
          </p:grpSpPr>
          <p:sp>
            <p:nvSpPr>
              <p:cNvPr id="48184" name="Freeform 98">
                <a:extLst>
                  <a:ext uri="{FF2B5EF4-FFF2-40B4-BE49-F238E27FC236}">
                    <a16:creationId xmlns:a16="http://schemas.microsoft.com/office/drawing/2014/main" id="{5038360C-4495-443C-B93B-9A8C7A281086}"/>
                  </a:ext>
                </a:extLst>
              </p:cNvPr>
              <p:cNvSpPr>
                <a:spLocks/>
              </p:cNvSpPr>
              <p:nvPr/>
            </p:nvSpPr>
            <p:spPr bwMode="auto">
              <a:xfrm>
                <a:off x="374"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7 w 121"/>
                  <a:gd name="T25" fmla="*/ 543 h 137"/>
                  <a:gd name="T26" fmla="*/ 105 w 121"/>
                  <a:gd name="T27" fmla="*/ 539 h 137"/>
                  <a:gd name="T28" fmla="*/ 110 w 121"/>
                  <a:gd name="T29" fmla="*/ 538 h 137"/>
                  <a:gd name="T30" fmla="*/ 112 w 121"/>
                  <a:gd name="T31" fmla="*/ 535 h 137"/>
                  <a:gd name="T32" fmla="*/ 88 w 121"/>
                  <a:gd name="T33" fmla="*/ 535 h 137"/>
                  <a:gd name="T34" fmla="*/ 61 w 121"/>
                  <a:gd name="T35" fmla="*/ 532 h 137"/>
                  <a:gd name="T36" fmla="*/ 42 w 121"/>
                  <a:gd name="T37" fmla="*/ 524 h 137"/>
                  <a:gd name="T38" fmla="*/ 29 w 121"/>
                  <a:gd name="T39" fmla="*/ 509 h 137"/>
                  <a:gd name="T40" fmla="*/ 22 w 121"/>
                  <a:gd name="T41" fmla="*/ 489 h 137"/>
                  <a:gd name="T42" fmla="*/ 23 w 121"/>
                  <a:gd name="T43" fmla="*/ 461 h 137"/>
                  <a:gd name="T44" fmla="*/ 30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7" y="136"/>
                    </a:lnTo>
                    <a:lnTo>
                      <a:pt x="105" y="132"/>
                    </a:lnTo>
                    <a:lnTo>
                      <a:pt x="110" y="131"/>
                    </a:lnTo>
                    <a:lnTo>
                      <a:pt x="112" y="128"/>
                    </a:lnTo>
                    <a:lnTo>
                      <a:pt x="88" y="128"/>
                    </a:lnTo>
                    <a:lnTo>
                      <a:pt x="61" y="125"/>
                    </a:lnTo>
                    <a:lnTo>
                      <a:pt x="42" y="117"/>
                    </a:lnTo>
                    <a:lnTo>
                      <a:pt x="29" y="102"/>
                    </a:lnTo>
                    <a:lnTo>
                      <a:pt x="22" y="82"/>
                    </a:lnTo>
                    <a:lnTo>
                      <a:pt x="23" y="54"/>
                    </a:lnTo>
                    <a:lnTo>
                      <a:pt x="30"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85" name="Freeform 97">
                <a:extLst>
                  <a:ext uri="{FF2B5EF4-FFF2-40B4-BE49-F238E27FC236}">
                    <a16:creationId xmlns:a16="http://schemas.microsoft.com/office/drawing/2014/main" id="{F1DF3614-7554-4F7C-A15F-C7003BDA7470}"/>
                  </a:ext>
                </a:extLst>
              </p:cNvPr>
              <p:cNvSpPr>
                <a:spLocks/>
              </p:cNvSpPr>
              <p:nvPr/>
            </p:nvSpPr>
            <p:spPr bwMode="auto">
              <a:xfrm>
                <a:off x="374" y="407"/>
                <a:ext cx="121" cy="137"/>
              </a:xfrm>
              <a:custGeom>
                <a:avLst/>
                <a:gdLst>
                  <a:gd name="T0" fmla="*/ 115 w 121"/>
                  <a:gd name="T1" fmla="*/ 505 h 137"/>
                  <a:gd name="T2" fmla="*/ 104 w 121"/>
                  <a:gd name="T3" fmla="*/ 524 h 137"/>
                  <a:gd name="T4" fmla="*/ 88 w 121"/>
                  <a:gd name="T5" fmla="*/ 535 h 137"/>
                  <a:gd name="T6" fmla="*/ 112 w 121"/>
                  <a:gd name="T7" fmla="*/ 535 h 137"/>
                  <a:gd name="T8" fmla="*/ 113 w 121"/>
                  <a:gd name="T9" fmla="*/ 530 h 137"/>
                  <a:gd name="T10" fmla="*/ 118 w 121"/>
                  <a:gd name="T11" fmla="*/ 514 h 137"/>
                  <a:gd name="T12" fmla="*/ 121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4" y="117"/>
                    </a:lnTo>
                    <a:lnTo>
                      <a:pt x="88" y="128"/>
                    </a:lnTo>
                    <a:lnTo>
                      <a:pt x="112" y="128"/>
                    </a:lnTo>
                    <a:lnTo>
                      <a:pt x="113" y="123"/>
                    </a:lnTo>
                    <a:lnTo>
                      <a:pt x="118" y="107"/>
                    </a:lnTo>
                    <a:lnTo>
                      <a:pt x="121"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86" name="Freeform 96">
                <a:extLst>
                  <a:ext uri="{FF2B5EF4-FFF2-40B4-BE49-F238E27FC236}">
                    <a16:creationId xmlns:a16="http://schemas.microsoft.com/office/drawing/2014/main" id="{16CA6C67-FDE0-4088-8FA3-81AC405BD4E4}"/>
                  </a:ext>
                </a:extLst>
              </p:cNvPr>
              <p:cNvSpPr>
                <a:spLocks/>
              </p:cNvSpPr>
              <p:nvPr/>
            </p:nvSpPr>
            <p:spPr bwMode="auto">
              <a:xfrm>
                <a:off x="374"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41" name="Group 93">
              <a:extLst>
                <a:ext uri="{FF2B5EF4-FFF2-40B4-BE49-F238E27FC236}">
                  <a16:creationId xmlns:a16="http://schemas.microsoft.com/office/drawing/2014/main" id="{D7696F07-EA40-4536-B9BA-A8BF152D38C7}"/>
                </a:ext>
              </a:extLst>
            </p:cNvPr>
            <p:cNvGrpSpPr>
              <a:grpSpLocks/>
            </p:cNvGrpSpPr>
            <p:nvPr/>
          </p:nvGrpSpPr>
          <p:grpSpPr bwMode="auto">
            <a:xfrm>
              <a:off x="132" y="474"/>
              <a:ext cx="211" cy="2"/>
              <a:chOff x="132" y="474"/>
              <a:chExt cx="211" cy="2"/>
            </a:xfrm>
          </p:grpSpPr>
          <p:sp>
            <p:nvSpPr>
              <p:cNvPr id="48183" name="Freeform 94">
                <a:extLst>
                  <a:ext uri="{FF2B5EF4-FFF2-40B4-BE49-F238E27FC236}">
                    <a16:creationId xmlns:a16="http://schemas.microsoft.com/office/drawing/2014/main" id="{BF94ABB8-CC00-4489-A932-DB836E18CDB2}"/>
                  </a:ext>
                </a:extLst>
              </p:cNvPr>
              <p:cNvSpPr>
                <a:spLocks/>
              </p:cNvSpPr>
              <p:nvPr/>
            </p:nvSpPr>
            <p:spPr bwMode="auto">
              <a:xfrm>
                <a:off x="132" y="474"/>
                <a:ext cx="211" cy="2"/>
              </a:xfrm>
              <a:custGeom>
                <a:avLst/>
                <a:gdLst>
                  <a:gd name="T0" fmla="*/ 0 w 211"/>
                  <a:gd name="T1" fmla="*/ 0 h 2"/>
                  <a:gd name="T2" fmla="*/ 210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0"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2" name="Group 91">
              <a:extLst>
                <a:ext uri="{FF2B5EF4-FFF2-40B4-BE49-F238E27FC236}">
                  <a16:creationId xmlns:a16="http://schemas.microsoft.com/office/drawing/2014/main" id="{A991FE33-A870-49D7-985D-353F3BFC56A9}"/>
                </a:ext>
              </a:extLst>
            </p:cNvPr>
            <p:cNvGrpSpPr>
              <a:grpSpLocks/>
            </p:cNvGrpSpPr>
            <p:nvPr/>
          </p:nvGrpSpPr>
          <p:grpSpPr bwMode="auto">
            <a:xfrm>
              <a:off x="434" y="165"/>
              <a:ext cx="2" cy="212"/>
              <a:chOff x="434" y="165"/>
              <a:chExt cx="2" cy="212"/>
            </a:xfrm>
          </p:grpSpPr>
          <p:sp>
            <p:nvSpPr>
              <p:cNvPr id="48182" name="Freeform 92">
                <a:extLst>
                  <a:ext uri="{FF2B5EF4-FFF2-40B4-BE49-F238E27FC236}">
                    <a16:creationId xmlns:a16="http://schemas.microsoft.com/office/drawing/2014/main" id="{62B49AFD-72DD-48B6-B799-6704CD5A7B7D}"/>
                  </a:ext>
                </a:extLst>
              </p:cNvPr>
              <p:cNvSpPr>
                <a:spLocks/>
              </p:cNvSpPr>
              <p:nvPr/>
            </p:nvSpPr>
            <p:spPr bwMode="auto">
              <a:xfrm>
                <a:off x="434"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3" name="Group 89">
              <a:extLst>
                <a:ext uri="{FF2B5EF4-FFF2-40B4-BE49-F238E27FC236}">
                  <a16:creationId xmlns:a16="http://schemas.microsoft.com/office/drawing/2014/main" id="{BE826D09-BE9B-405D-B9EF-C978894D50EE}"/>
                </a:ext>
              </a:extLst>
            </p:cNvPr>
            <p:cNvGrpSpPr>
              <a:grpSpLocks/>
            </p:cNvGrpSpPr>
            <p:nvPr/>
          </p:nvGrpSpPr>
          <p:grpSpPr bwMode="auto">
            <a:xfrm>
              <a:off x="434" y="574"/>
              <a:ext cx="2" cy="212"/>
              <a:chOff x="434" y="574"/>
              <a:chExt cx="2" cy="212"/>
            </a:xfrm>
          </p:grpSpPr>
          <p:sp>
            <p:nvSpPr>
              <p:cNvPr id="48181" name="Freeform 90">
                <a:extLst>
                  <a:ext uri="{FF2B5EF4-FFF2-40B4-BE49-F238E27FC236}">
                    <a16:creationId xmlns:a16="http://schemas.microsoft.com/office/drawing/2014/main" id="{6E5F56DF-9F99-4374-BE75-7D0745652BEA}"/>
                  </a:ext>
                </a:extLst>
              </p:cNvPr>
              <p:cNvSpPr>
                <a:spLocks/>
              </p:cNvSpPr>
              <p:nvPr/>
            </p:nvSpPr>
            <p:spPr bwMode="auto">
              <a:xfrm>
                <a:off x="434"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4" name="Group 85">
              <a:extLst>
                <a:ext uri="{FF2B5EF4-FFF2-40B4-BE49-F238E27FC236}">
                  <a16:creationId xmlns:a16="http://schemas.microsoft.com/office/drawing/2014/main" id="{C04FBD48-FD32-4460-83C2-E71BF3E77E1E}"/>
                </a:ext>
              </a:extLst>
            </p:cNvPr>
            <p:cNvGrpSpPr>
              <a:grpSpLocks/>
            </p:cNvGrpSpPr>
            <p:nvPr/>
          </p:nvGrpSpPr>
          <p:grpSpPr bwMode="auto">
            <a:xfrm>
              <a:off x="768" y="407"/>
              <a:ext cx="121" cy="137"/>
              <a:chOff x="768" y="407"/>
              <a:chExt cx="121" cy="137"/>
            </a:xfrm>
          </p:grpSpPr>
          <p:sp>
            <p:nvSpPr>
              <p:cNvPr id="48178" name="Freeform 88">
                <a:extLst>
                  <a:ext uri="{FF2B5EF4-FFF2-40B4-BE49-F238E27FC236}">
                    <a16:creationId xmlns:a16="http://schemas.microsoft.com/office/drawing/2014/main" id="{3C9854E0-3692-4F13-894C-78ECA25B2204}"/>
                  </a:ext>
                </a:extLst>
              </p:cNvPr>
              <p:cNvSpPr>
                <a:spLocks/>
              </p:cNvSpPr>
              <p:nvPr/>
            </p:nvSpPr>
            <p:spPr bwMode="auto">
              <a:xfrm>
                <a:off x="768"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6 w 121"/>
                  <a:gd name="T25" fmla="*/ 543 h 137"/>
                  <a:gd name="T26" fmla="*/ 104 w 121"/>
                  <a:gd name="T27" fmla="*/ 539 h 137"/>
                  <a:gd name="T28" fmla="*/ 110 w 121"/>
                  <a:gd name="T29" fmla="*/ 538 h 137"/>
                  <a:gd name="T30" fmla="*/ 111 w 121"/>
                  <a:gd name="T31" fmla="*/ 535 h 137"/>
                  <a:gd name="T32" fmla="*/ 87 w 121"/>
                  <a:gd name="T33" fmla="*/ 535 h 137"/>
                  <a:gd name="T34" fmla="*/ 61 w 121"/>
                  <a:gd name="T35" fmla="*/ 532 h 137"/>
                  <a:gd name="T36" fmla="*/ 41 w 121"/>
                  <a:gd name="T37" fmla="*/ 524 h 137"/>
                  <a:gd name="T38" fmla="*/ 28 w 121"/>
                  <a:gd name="T39" fmla="*/ 509 h 137"/>
                  <a:gd name="T40" fmla="*/ 21 w 121"/>
                  <a:gd name="T41" fmla="*/ 489 h 137"/>
                  <a:gd name="T42" fmla="*/ 23 w 121"/>
                  <a:gd name="T43" fmla="*/ 461 h 137"/>
                  <a:gd name="T44" fmla="*/ 29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6" y="136"/>
                    </a:lnTo>
                    <a:lnTo>
                      <a:pt x="104" y="132"/>
                    </a:lnTo>
                    <a:lnTo>
                      <a:pt x="110" y="131"/>
                    </a:lnTo>
                    <a:lnTo>
                      <a:pt x="111" y="128"/>
                    </a:lnTo>
                    <a:lnTo>
                      <a:pt x="87" y="128"/>
                    </a:lnTo>
                    <a:lnTo>
                      <a:pt x="61" y="125"/>
                    </a:lnTo>
                    <a:lnTo>
                      <a:pt x="41" y="117"/>
                    </a:lnTo>
                    <a:lnTo>
                      <a:pt x="28" y="102"/>
                    </a:lnTo>
                    <a:lnTo>
                      <a:pt x="21" y="82"/>
                    </a:lnTo>
                    <a:lnTo>
                      <a:pt x="23" y="54"/>
                    </a:lnTo>
                    <a:lnTo>
                      <a:pt x="29"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79" name="Freeform 87">
                <a:extLst>
                  <a:ext uri="{FF2B5EF4-FFF2-40B4-BE49-F238E27FC236}">
                    <a16:creationId xmlns:a16="http://schemas.microsoft.com/office/drawing/2014/main" id="{D388BD00-9E4B-47EE-829D-524CDE434127}"/>
                  </a:ext>
                </a:extLst>
              </p:cNvPr>
              <p:cNvSpPr>
                <a:spLocks/>
              </p:cNvSpPr>
              <p:nvPr/>
            </p:nvSpPr>
            <p:spPr bwMode="auto">
              <a:xfrm>
                <a:off x="768" y="407"/>
                <a:ext cx="121" cy="137"/>
              </a:xfrm>
              <a:custGeom>
                <a:avLst/>
                <a:gdLst>
                  <a:gd name="T0" fmla="*/ 115 w 121"/>
                  <a:gd name="T1" fmla="*/ 505 h 137"/>
                  <a:gd name="T2" fmla="*/ 103 w 121"/>
                  <a:gd name="T3" fmla="*/ 524 h 137"/>
                  <a:gd name="T4" fmla="*/ 87 w 121"/>
                  <a:gd name="T5" fmla="*/ 535 h 137"/>
                  <a:gd name="T6" fmla="*/ 111 w 121"/>
                  <a:gd name="T7" fmla="*/ 535 h 137"/>
                  <a:gd name="T8" fmla="*/ 113 w 121"/>
                  <a:gd name="T9" fmla="*/ 530 h 137"/>
                  <a:gd name="T10" fmla="*/ 118 w 121"/>
                  <a:gd name="T11" fmla="*/ 514 h 137"/>
                  <a:gd name="T12" fmla="*/ 120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3" y="117"/>
                    </a:lnTo>
                    <a:lnTo>
                      <a:pt x="87" y="128"/>
                    </a:lnTo>
                    <a:lnTo>
                      <a:pt x="111" y="128"/>
                    </a:lnTo>
                    <a:lnTo>
                      <a:pt x="113" y="123"/>
                    </a:lnTo>
                    <a:lnTo>
                      <a:pt x="118"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80" name="Freeform 86">
                <a:extLst>
                  <a:ext uri="{FF2B5EF4-FFF2-40B4-BE49-F238E27FC236}">
                    <a16:creationId xmlns:a16="http://schemas.microsoft.com/office/drawing/2014/main" id="{F2DF63C2-3431-4250-9BD8-F91AD1EC8A49}"/>
                  </a:ext>
                </a:extLst>
              </p:cNvPr>
              <p:cNvSpPr>
                <a:spLocks/>
              </p:cNvSpPr>
              <p:nvPr/>
            </p:nvSpPr>
            <p:spPr bwMode="auto">
              <a:xfrm>
                <a:off x="768"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45" name="Group 83">
              <a:extLst>
                <a:ext uri="{FF2B5EF4-FFF2-40B4-BE49-F238E27FC236}">
                  <a16:creationId xmlns:a16="http://schemas.microsoft.com/office/drawing/2014/main" id="{5283BAF8-68E9-4A0C-98C2-C154C29BA031}"/>
                </a:ext>
              </a:extLst>
            </p:cNvPr>
            <p:cNvGrpSpPr>
              <a:grpSpLocks/>
            </p:cNvGrpSpPr>
            <p:nvPr/>
          </p:nvGrpSpPr>
          <p:grpSpPr bwMode="auto">
            <a:xfrm>
              <a:off x="527" y="474"/>
              <a:ext cx="211" cy="2"/>
              <a:chOff x="527" y="474"/>
              <a:chExt cx="211" cy="2"/>
            </a:xfrm>
          </p:grpSpPr>
          <p:sp>
            <p:nvSpPr>
              <p:cNvPr id="48177" name="Freeform 84">
                <a:extLst>
                  <a:ext uri="{FF2B5EF4-FFF2-40B4-BE49-F238E27FC236}">
                    <a16:creationId xmlns:a16="http://schemas.microsoft.com/office/drawing/2014/main" id="{48F21955-CE6E-4A73-A191-0B8CEFC12809}"/>
                  </a:ext>
                </a:extLst>
              </p:cNvPr>
              <p:cNvSpPr>
                <a:spLocks/>
              </p:cNvSpPr>
              <p:nvPr/>
            </p:nvSpPr>
            <p:spPr bwMode="auto">
              <a:xfrm>
                <a:off x="527" y="474"/>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6" name="Group 79">
              <a:extLst>
                <a:ext uri="{FF2B5EF4-FFF2-40B4-BE49-F238E27FC236}">
                  <a16:creationId xmlns:a16="http://schemas.microsoft.com/office/drawing/2014/main" id="{44F0271B-3D56-4253-9AF7-31F037C10CCB}"/>
                </a:ext>
              </a:extLst>
            </p:cNvPr>
            <p:cNvGrpSpPr>
              <a:grpSpLocks/>
            </p:cNvGrpSpPr>
            <p:nvPr/>
          </p:nvGrpSpPr>
          <p:grpSpPr bwMode="auto">
            <a:xfrm>
              <a:off x="369" y="3"/>
              <a:ext cx="131" cy="131"/>
              <a:chOff x="369" y="3"/>
              <a:chExt cx="131" cy="131"/>
            </a:xfrm>
          </p:grpSpPr>
          <p:sp>
            <p:nvSpPr>
              <p:cNvPr id="48174" name="Freeform 82">
                <a:extLst>
                  <a:ext uri="{FF2B5EF4-FFF2-40B4-BE49-F238E27FC236}">
                    <a16:creationId xmlns:a16="http://schemas.microsoft.com/office/drawing/2014/main" id="{F8BFA286-D57E-420D-B421-FB76B3DEE1AC}"/>
                  </a:ext>
                </a:extLst>
              </p:cNvPr>
              <p:cNvSpPr>
                <a:spLocks/>
              </p:cNvSpPr>
              <p:nvPr/>
            </p:nvSpPr>
            <p:spPr bwMode="auto">
              <a:xfrm>
                <a:off x="369" y="3"/>
                <a:ext cx="131" cy="131"/>
              </a:xfrm>
              <a:custGeom>
                <a:avLst/>
                <a:gdLst>
                  <a:gd name="T0" fmla="*/ 55 w 131"/>
                  <a:gd name="T1" fmla="*/ 3 h 131"/>
                  <a:gd name="T2" fmla="*/ 4 w 131"/>
                  <a:gd name="T3" fmla="*/ 3 h 131"/>
                  <a:gd name="T4" fmla="*/ 4 w 131"/>
                  <a:gd name="T5" fmla="*/ 8 h 131"/>
                  <a:gd name="T6" fmla="*/ 18 w 131"/>
                  <a:gd name="T7" fmla="*/ 9 h 131"/>
                  <a:gd name="T8" fmla="*/ 20 w 131"/>
                  <a:gd name="T9" fmla="*/ 11 h 131"/>
                  <a:gd name="T10" fmla="*/ 29 w 131"/>
                  <a:gd name="T11" fmla="*/ 25 h 131"/>
                  <a:gd name="T12" fmla="*/ 49 w 131"/>
                  <a:gd name="T13" fmla="*/ 57 h 131"/>
                  <a:gd name="T14" fmla="*/ 41 w 131"/>
                  <a:gd name="T15" fmla="*/ 85 h 131"/>
                  <a:gd name="T16" fmla="*/ 0 w 131"/>
                  <a:gd name="T17" fmla="*/ 129 h 131"/>
                  <a:gd name="T18" fmla="*/ 0 w 131"/>
                  <a:gd name="T19" fmla="*/ 134 h 131"/>
                  <a:gd name="T20" fmla="*/ 46 w 131"/>
                  <a:gd name="T21" fmla="*/ 134 h 131"/>
                  <a:gd name="T22" fmla="*/ 46 w 131"/>
                  <a:gd name="T23" fmla="*/ 129 h 131"/>
                  <a:gd name="T24" fmla="*/ 39 w 131"/>
                  <a:gd name="T25" fmla="*/ 129 h 131"/>
                  <a:gd name="T26" fmla="*/ 31 w 131"/>
                  <a:gd name="T27" fmla="*/ 128 h 131"/>
                  <a:gd name="T28" fmla="*/ 31 w 131"/>
                  <a:gd name="T29" fmla="*/ 125 h 131"/>
                  <a:gd name="T30" fmla="*/ 45 w 131"/>
                  <a:gd name="T31" fmla="*/ 100 h 131"/>
                  <a:gd name="T32" fmla="*/ 56 w 131"/>
                  <a:gd name="T33" fmla="*/ 83 h 131"/>
                  <a:gd name="T34" fmla="*/ 86 w 131"/>
                  <a:gd name="T35" fmla="*/ 83 h 131"/>
                  <a:gd name="T36" fmla="*/ 72 w 131"/>
                  <a:gd name="T37" fmla="*/ 62 h 131"/>
                  <a:gd name="T38" fmla="*/ 78 w 131"/>
                  <a:gd name="T39" fmla="*/ 52 h 131"/>
                  <a:gd name="T40" fmla="*/ 67 w 131"/>
                  <a:gd name="T41" fmla="*/ 52 h 131"/>
                  <a:gd name="T42" fmla="*/ 55 w 131"/>
                  <a:gd name="T43" fmla="*/ 35 h 131"/>
                  <a:gd name="T44" fmla="*/ 45 w 131"/>
                  <a:gd name="T45" fmla="*/ 19 h 131"/>
                  <a:gd name="T46" fmla="*/ 40 w 131"/>
                  <a:gd name="T47" fmla="*/ 11 h 131"/>
                  <a:gd name="T48" fmla="*/ 41 w 131"/>
                  <a:gd name="T49" fmla="*/ 9 h 131"/>
                  <a:gd name="T50" fmla="*/ 48 w 131"/>
                  <a:gd name="T51" fmla="*/ 8 h 131"/>
                  <a:gd name="T52" fmla="*/ 55 w 131"/>
                  <a:gd name="T53" fmla="*/ 8 h 131"/>
                  <a:gd name="T54" fmla="*/ 55 w 131"/>
                  <a:gd name="T55" fmla="*/ 3 h 131"/>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31"/>
                  <a:gd name="T85" fmla="*/ 0 h 131"/>
                  <a:gd name="T86" fmla="*/ 131 w 131"/>
                  <a:gd name="T87" fmla="*/ 131 h 131"/>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31" h="131">
                    <a:moveTo>
                      <a:pt x="55" y="0"/>
                    </a:moveTo>
                    <a:lnTo>
                      <a:pt x="4" y="0"/>
                    </a:lnTo>
                    <a:lnTo>
                      <a:pt x="4" y="5"/>
                    </a:lnTo>
                    <a:lnTo>
                      <a:pt x="18" y="6"/>
                    </a:lnTo>
                    <a:lnTo>
                      <a:pt x="20" y="8"/>
                    </a:lnTo>
                    <a:lnTo>
                      <a:pt x="29" y="22"/>
                    </a:lnTo>
                    <a:lnTo>
                      <a:pt x="49" y="54"/>
                    </a:lnTo>
                    <a:lnTo>
                      <a:pt x="41" y="82"/>
                    </a:lnTo>
                    <a:lnTo>
                      <a:pt x="0" y="126"/>
                    </a:lnTo>
                    <a:lnTo>
                      <a:pt x="0" y="131"/>
                    </a:lnTo>
                    <a:lnTo>
                      <a:pt x="46" y="131"/>
                    </a:lnTo>
                    <a:lnTo>
                      <a:pt x="46" y="126"/>
                    </a:lnTo>
                    <a:lnTo>
                      <a:pt x="39" y="126"/>
                    </a:lnTo>
                    <a:lnTo>
                      <a:pt x="31" y="125"/>
                    </a:lnTo>
                    <a:lnTo>
                      <a:pt x="31" y="122"/>
                    </a:lnTo>
                    <a:lnTo>
                      <a:pt x="45" y="97"/>
                    </a:lnTo>
                    <a:lnTo>
                      <a:pt x="56" y="80"/>
                    </a:lnTo>
                    <a:lnTo>
                      <a:pt x="86" y="80"/>
                    </a:lnTo>
                    <a:lnTo>
                      <a:pt x="72" y="59"/>
                    </a:lnTo>
                    <a:lnTo>
                      <a:pt x="78" y="49"/>
                    </a:lnTo>
                    <a:lnTo>
                      <a:pt x="67" y="49"/>
                    </a:lnTo>
                    <a:lnTo>
                      <a:pt x="55" y="32"/>
                    </a:lnTo>
                    <a:lnTo>
                      <a:pt x="45" y="16"/>
                    </a:lnTo>
                    <a:lnTo>
                      <a:pt x="40" y="8"/>
                    </a:lnTo>
                    <a:lnTo>
                      <a:pt x="41" y="6"/>
                    </a:lnTo>
                    <a:lnTo>
                      <a:pt x="48" y="5"/>
                    </a:lnTo>
                    <a:lnTo>
                      <a:pt x="55" y="5"/>
                    </a:lnTo>
                    <a:lnTo>
                      <a:pt x="55"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75" name="Freeform 81">
                <a:extLst>
                  <a:ext uri="{FF2B5EF4-FFF2-40B4-BE49-F238E27FC236}">
                    <a16:creationId xmlns:a16="http://schemas.microsoft.com/office/drawing/2014/main" id="{08990BD6-3C76-4E76-9C26-E8C15B01E9D9}"/>
                  </a:ext>
                </a:extLst>
              </p:cNvPr>
              <p:cNvSpPr>
                <a:spLocks/>
              </p:cNvSpPr>
              <p:nvPr/>
            </p:nvSpPr>
            <p:spPr bwMode="auto">
              <a:xfrm>
                <a:off x="369" y="3"/>
                <a:ext cx="131" cy="131"/>
              </a:xfrm>
              <a:custGeom>
                <a:avLst/>
                <a:gdLst>
                  <a:gd name="T0" fmla="*/ 86 w 131"/>
                  <a:gd name="T1" fmla="*/ 83 h 131"/>
                  <a:gd name="T2" fmla="*/ 56 w 131"/>
                  <a:gd name="T3" fmla="*/ 83 h 131"/>
                  <a:gd name="T4" fmla="*/ 73 w 131"/>
                  <a:gd name="T5" fmla="*/ 98 h 131"/>
                  <a:gd name="T6" fmla="*/ 85 w 131"/>
                  <a:gd name="T7" fmla="*/ 114 h 131"/>
                  <a:gd name="T8" fmla="*/ 92 w 131"/>
                  <a:gd name="T9" fmla="*/ 125 h 131"/>
                  <a:gd name="T10" fmla="*/ 91 w 131"/>
                  <a:gd name="T11" fmla="*/ 127 h 131"/>
                  <a:gd name="T12" fmla="*/ 84 w 131"/>
                  <a:gd name="T13" fmla="*/ 128 h 131"/>
                  <a:gd name="T14" fmla="*/ 78 w 131"/>
                  <a:gd name="T15" fmla="*/ 129 h 131"/>
                  <a:gd name="T16" fmla="*/ 78 w 131"/>
                  <a:gd name="T17" fmla="*/ 134 h 131"/>
                  <a:gd name="T18" fmla="*/ 131 w 131"/>
                  <a:gd name="T19" fmla="*/ 134 h 131"/>
                  <a:gd name="T20" fmla="*/ 131 w 131"/>
                  <a:gd name="T21" fmla="*/ 129 h 131"/>
                  <a:gd name="T22" fmla="*/ 117 w 131"/>
                  <a:gd name="T23" fmla="*/ 128 h 131"/>
                  <a:gd name="T24" fmla="*/ 114 w 131"/>
                  <a:gd name="T25" fmla="*/ 127 h 131"/>
                  <a:gd name="T26" fmla="*/ 105 w 131"/>
                  <a:gd name="T27" fmla="*/ 112 h 131"/>
                  <a:gd name="T28" fmla="*/ 94 w 131"/>
                  <a:gd name="T29" fmla="*/ 96 h 131"/>
                  <a:gd name="T30" fmla="*/ 86 w 131"/>
                  <a:gd name="T31" fmla="*/ 83 h 131"/>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31"/>
                  <a:gd name="T49" fmla="*/ 0 h 131"/>
                  <a:gd name="T50" fmla="*/ 131 w 131"/>
                  <a:gd name="T51" fmla="*/ 131 h 131"/>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31" h="131">
                    <a:moveTo>
                      <a:pt x="86" y="80"/>
                    </a:moveTo>
                    <a:lnTo>
                      <a:pt x="56" y="80"/>
                    </a:lnTo>
                    <a:lnTo>
                      <a:pt x="73" y="95"/>
                    </a:lnTo>
                    <a:lnTo>
                      <a:pt x="85" y="111"/>
                    </a:lnTo>
                    <a:lnTo>
                      <a:pt x="92" y="122"/>
                    </a:lnTo>
                    <a:lnTo>
                      <a:pt x="91" y="124"/>
                    </a:lnTo>
                    <a:lnTo>
                      <a:pt x="84" y="125"/>
                    </a:lnTo>
                    <a:lnTo>
                      <a:pt x="78" y="126"/>
                    </a:lnTo>
                    <a:lnTo>
                      <a:pt x="78" y="131"/>
                    </a:lnTo>
                    <a:lnTo>
                      <a:pt x="131" y="131"/>
                    </a:lnTo>
                    <a:lnTo>
                      <a:pt x="131" y="126"/>
                    </a:lnTo>
                    <a:lnTo>
                      <a:pt x="117" y="125"/>
                    </a:lnTo>
                    <a:lnTo>
                      <a:pt x="114" y="124"/>
                    </a:lnTo>
                    <a:lnTo>
                      <a:pt x="105" y="109"/>
                    </a:lnTo>
                    <a:lnTo>
                      <a:pt x="94" y="93"/>
                    </a:lnTo>
                    <a:lnTo>
                      <a:pt x="86" y="8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76" name="Freeform 80">
                <a:extLst>
                  <a:ext uri="{FF2B5EF4-FFF2-40B4-BE49-F238E27FC236}">
                    <a16:creationId xmlns:a16="http://schemas.microsoft.com/office/drawing/2014/main" id="{915C3A7D-C49B-43C2-B91D-0460A8B5D44E}"/>
                  </a:ext>
                </a:extLst>
              </p:cNvPr>
              <p:cNvSpPr>
                <a:spLocks/>
              </p:cNvSpPr>
              <p:nvPr/>
            </p:nvSpPr>
            <p:spPr bwMode="auto">
              <a:xfrm>
                <a:off x="369" y="3"/>
                <a:ext cx="131" cy="131"/>
              </a:xfrm>
              <a:custGeom>
                <a:avLst/>
                <a:gdLst>
                  <a:gd name="T0" fmla="*/ 123 w 131"/>
                  <a:gd name="T1" fmla="*/ 3 h 131"/>
                  <a:gd name="T2" fmla="*/ 78 w 131"/>
                  <a:gd name="T3" fmla="*/ 3 h 131"/>
                  <a:gd name="T4" fmla="*/ 78 w 131"/>
                  <a:gd name="T5" fmla="*/ 8 h 131"/>
                  <a:gd name="T6" fmla="*/ 92 w 131"/>
                  <a:gd name="T7" fmla="*/ 9 h 131"/>
                  <a:gd name="T8" fmla="*/ 93 w 131"/>
                  <a:gd name="T9" fmla="*/ 11 h 131"/>
                  <a:gd name="T10" fmla="*/ 89 w 131"/>
                  <a:gd name="T11" fmla="*/ 18 h 131"/>
                  <a:gd name="T12" fmla="*/ 77 w 131"/>
                  <a:gd name="T13" fmla="*/ 37 h 131"/>
                  <a:gd name="T14" fmla="*/ 67 w 131"/>
                  <a:gd name="T15" fmla="*/ 52 h 131"/>
                  <a:gd name="T16" fmla="*/ 78 w 131"/>
                  <a:gd name="T17" fmla="*/ 52 h 131"/>
                  <a:gd name="T18" fmla="*/ 123 w 131"/>
                  <a:gd name="T19" fmla="*/ 8 h 131"/>
                  <a:gd name="T20" fmla="*/ 123 w 131"/>
                  <a:gd name="T21" fmla="*/ 3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31"/>
                  <a:gd name="T34" fmla="*/ 0 h 131"/>
                  <a:gd name="T35" fmla="*/ 131 w 13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31" h="131">
                    <a:moveTo>
                      <a:pt x="123" y="0"/>
                    </a:moveTo>
                    <a:lnTo>
                      <a:pt x="78" y="0"/>
                    </a:lnTo>
                    <a:lnTo>
                      <a:pt x="78" y="5"/>
                    </a:lnTo>
                    <a:lnTo>
                      <a:pt x="92" y="6"/>
                    </a:lnTo>
                    <a:lnTo>
                      <a:pt x="93" y="8"/>
                    </a:lnTo>
                    <a:lnTo>
                      <a:pt x="89" y="15"/>
                    </a:lnTo>
                    <a:lnTo>
                      <a:pt x="77" y="34"/>
                    </a:lnTo>
                    <a:lnTo>
                      <a:pt x="67" y="49"/>
                    </a:lnTo>
                    <a:lnTo>
                      <a:pt x="78" y="49"/>
                    </a:lnTo>
                    <a:lnTo>
                      <a:pt x="123" y="5"/>
                    </a:lnTo>
                    <a:lnTo>
                      <a:pt x="12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47" name="Group 77">
              <a:extLst>
                <a:ext uri="{FF2B5EF4-FFF2-40B4-BE49-F238E27FC236}">
                  <a16:creationId xmlns:a16="http://schemas.microsoft.com/office/drawing/2014/main" id="{8C22D9FC-02EB-4494-A230-3B6C1BEE354B}"/>
                </a:ext>
              </a:extLst>
            </p:cNvPr>
            <p:cNvGrpSpPr>
              <a:grpSpLocks/>
            </p:cNvGrpSpPr>
            <p:nvPr/>
          </p:nvGrpSpPr>
          <p:grpSpPr bwMode="auto">
            <a:xfrm>
              <a:off x="919" y="475"/>
              <a:ext cx="211" cy="2"/>
              <a:chOff x="919" y="475"/>
              <a:chExt cx="211" cy="2"/>
            </a:xfrm>
          </p:grpSpPr>
          <p:sp>
            <p:nvSpPr>
              <p:cNvPr id="48173" name="Freeform 78">
                <a:extLst>
                  <a:ext uri="{FF2B5EF4-FFF2-40B4-BE49-F238E27FC236}">
                    <a16:creationId xmlns:a16="http://schemas.microsoft.com/office/drawing/2014/main" id="{4DD71B48-C3DF-45C5-9A97-E22A28350917}"/>
                  </a:ext>
                </a:extLst>
              </p:cNvPr>
              <p:cNvSpPr>
                <a:spLocks/>
              </p:cNvSpPr>
              <p:nvPr/>
            </p:nvSpPr>
            <p:spPr bwMode="auto">
              <a:xfrm>
                <a:off x="919" y="475"/>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8" name="Group 75">
              <a:extLst>
                <a:ext uri="{FF2B5EF4-FFF2-40B4-BE49-F238E27FC236}">
                  <a16:creationId xmlns:a16="http://schemas.microsoft.com/office/drawing/2014/main" id="{9C52F5ED-5992-4E26-9D84-AF49CC7EDE7A}"/>
                </a:ext>
              </a:extLst>
            </p:cNvPr>
            <p:cNvGrpSpPr>
              <a:grpSpLocks/>
            </p:cNvGrpSpPr>
            <p:nvPr/>
          </p:nvGrpSpPr>
          <p:grpSpPr bwMode="auto">
            <a:xfrm>
              <a:off x="828" y="165"/>
              <a:ext cx="2" cy="212"/>
              <a:chOff x="828" y="165"/>
              <a:chExt cx="2" cy="212"/>
            </a:xfrm>
          </p:grpSpPr>
          <p:sp>
            <p:nvSpPr>
              <p:cNvPr id="48172" name="Freeform 76">
                <a:extLst>
                  <a:ext uri="{FF2B5EF4-FFF2-40B4-BE49-F238E27FC236}">
                    <a16:creationId xmlns:a16="http://schemas.microsoft.com/office/drawing/2014/main" id="{CAF6FFA9-E56D-4208-BFB2-7779488058A6}"/>
                  </a:ext>
                </a:extLst>
              </p:cNvPr>
              <p:cNvSpPr>
                <a:spLocks/>
              </p:cNvSpPr>
              <p:nvPr/>
            </p:nvSpPr>
            <p:spPr bwMode="auto">
              <a:xfrm>
                <a:off x="828"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49" name="Group 73">
              <a:extLst>
                <a:ext uri="{FF2B5EF4-FFF2-40B4-BE49-F238E27FC236}">
                  <a16:creationId xmlns:a16="http://schemas.microsoft.com/office/drawing/2014/main" id="{3A350172-2CE0-4833-B533-45FE9612063E}"/>
                </a:ext>
              </a:extLst>
            </p:cNvPr>
            <p:cNvGrpSpPr>
              <a:grpSpLocks/>
            </p:cNvGrpSpPr>
            <p:nvPr/>
          </p:nvGrpSpPr>
          <p:grpSpPr bwMode="auto">
            <a:xfrm>
              <a:off x="828" y="574"/>
              <a:ext cx="2" cy="212"/>
              <a:chOff x="828" y="574"/>
              <a:chExt cx="2" cy="212"/>
            </a:xfrm>
          </p:grpSpPr>
          <p:sp>
            <p:nvSpPr>
              <p:cNvPr id="48171" name="Freeform 74">
                <a:extLst>
                  <a:ext uri="{FF2B5EF4-FFF2-40B4-BE49-F238E27FC236}">
                    <a16:creationId xmlns:a16="http://schemas.microsoft.com/office/drawing/2014/main" id="{D859A2CC-95CA-4441-A417-BEB5193BC434}"/>
                  </a:ext>
                </a:extLst>
              </p:cNvPr>
              <p:cNvSpPr>
                <a:spLocks/>
              </p:cNvSpPr>
              <p:nvPr/>
            </p:nvSpPr>
            <p:spPr bwMode="auto">
              <a:xfrm>
                <a:off x="828"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8150" name="Group 67">
              <a:extLst>
                <a:ext uri="{FF2B5EF4-FFF2-40B4-BE49-F238E27FC236}">
                  <a16:creationId xmlns:a16="http://schemas.microsoft.com/office/drawing/2014/main" id="{8A690405-5DB8-4CA3-B16C-D55D1CBE3E67}"/>
                </a:ext>
              </a:extLst>
            </p:cNvPr>
            <p:cNvGrpSpPr>
              <a:grpSpLocks/>
            </p:cNvGrpSpPr>
            <p:nvPr/>
          </p:nvGrpSpPr>
          <p:grpSpPr bwMode="auto">
            <a:xfrm>
              <a:off x="765" y="0"/>
              <a:ext cx="287" cy="137"/>
              <a:chOff x="765" y="0"/>
              <a:chExt cx="287" cy="137"/>
            </a:xfrm>
          </p:grpSpPr>
          <p:sp>
            <p:nvSpPr>
              <p:cNvPr id="48166" name="Freeform 72">
                <a:extLst>
                  <a:ext uri="{FF2B5EF4-FFF2-40B4-BE49-F238E27FC236}">
                    <a16:creationId xmlns:a16="http://schemas.microsoft.com/office/drawing/2014/main" id="{E6ABA136-B052-4FFD-94AB-E6070773F2F5}"/>
                  </a:ext>
                </a:extLst>
              </p:cNvPr>
              <p:cNvSpPr>
                <a:spLocks/>
              </p:cNvSpPr>
              <p:nvPr/>
            </p:nvSpPr>
            <p:spPr bwMode="auto">
              <a:xfrm>
                <a:off x="765" y="0"/>
                <a:ext cx="287" cy="137"/>
              </a:xfrm>
              <a:custGeom>
                <a:avLst/>
                <a:gdLst>
                  <a:gd name="T0" fmla="*/ 66 w 287"/>
                  <a:gd name="T1" fmla="*/ 0 h 137"/>
                  <a:gd name="T2" fmla="*/ 41 w 287"/>
                  <a:gd name="T3" fmla="*/ 4 h 137"/>
                  <a:gd name="T4" fmla="*/ 22 w 287"/>
                  <a:gd name="T5" fmla="*/ 15 h 137"/>
                  <a:gd name="T6" fmla="*/ 8 w 287"/>
                  <a:gd name="T7" fmla="*/ 32 h 137"/>
                  <a:gd name="T8" fmla="*/ 0 w 287"/>
                  <a:gd name="T9" fmla="*/ 51 h 137"/>
                  <a:gd name="T10" fmla="*/ 1 w 287"/>
                  <a:gd name="T11" fmla="*/ 80 h 137"/>
                  <a:gd name="T12" fmla="*/ 8 w 287"/>
                  <a:gd name="T13" fmla="*/ 102 h 137"/>
                  <a:gd name="T14" fmla="*/ 19 w 287"/>
                  <a:gd name="T15" fmla="*/ 119 h 137"/>
                  <a:gd name="T16" fmla="*/ 35 w 287"/>
                  <a:gd name="T17" fmla="*/ 131 h 137"/>
                  <a:gd name="T18" fmla="*/ 53 w 287"/>
                  <a:gd name="T19" fmla="*/ 136 h 137"/>
                  <a:gd name="T20" fmla="*/ 78 w 287"/>
                  <a:gd name="T21" fmla="*/ 133 h 137"/>
                  <a:gd name="T22" fmla="*/ 90 w 287"/>
                  <a:gd name="T23" fmla="*/ 129 h 137"/>
                  <a:gd name="T24" fmla="*/ 77 w 287"/>
                  <a:gd name="T25" fmla="*/ 129 h 137"/>
                  <a:gd name="T26" fmla="*/ 54 w 287"/>
                  <a:gd name="T27" fmla="*/ 126 h 137"/>
                  <a:gd name="T28" fmla="*/ 36 w 287"/>
                  <a:gd name="T29" fmla="*/ 115 h 137"/>
                  <a:gd name="T30" fmla="*/ 24 w 287"/>
                  <a:gd name="T31" fmla="*/ 99 h 137"/>
                  <a:gd name="T32" fmla="*/ 18 w 287"/>
                  <a:gd name="T33" fmla="*/ 77 h 137"/>
                  <a:gd name="T34" fmla="*/ 20 w 287"/>
                  <a:gd name="T35" fmla="*/ 46 h 137"/>
                  <a:gd name="T36" fmla="*/ 29 w 287"/>
                  <a:gd name="T37" fmla="*/ 24 h 137"/>
                  <a:gd name="T38" fmla="*/ 42 w 287"/>
                  <a:gd name="T39" fmla="*/ 12 h 137"/>
                  <a:gd name="T40" fmla="*/ 57 w 287"/>
                  <a:gd name="T41" fmla="*/ 7 h 137"/>
                  <a:gd name="T42" fmla="*/ 92 w 287"/>
                  <a:gd name="T43" fmla="*/ 7 h 137"/>
                  <a:gd name="T44" fmla="*/ 83 w 287"/>
                  <a:gd name="T45" fmla="*/ 2 h 137"/>
                  <a:gd name="T46" fmla="*/ 66 w 287"/>
                  <a:gd name="T47" fmla="*/ 0 h 13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287"/>
                  <a:gd name="T73" fmla="*/ 0 h 137"/>
                  <a:gd name="T74" fmla="*/ 287 w 287"/>
                  <a:gd name="T75" fmla="*/ 137 h 13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287" h="137">
                    <a:moveTo>
                      <a:pt x="66" y="0"/>
                    </a:moveTo>
                    <a:lnTo>
                      <a:pt x="41" y="4"/>
                    </a:lnTo>
                    <a:lnTo>
                      <a:pt x="22" y="15"/>
                    </a:lnTo>
                    <a:lnTo>
                      <a:pt x="8" y="32"/>
                    </a:lnTo>
                    <a:lnTo>
                      <a:pt x="0" y="51"/>
                    </a:lnTo>
                    <a:lnTo>
                      <a:pt x="1" y="80"/>
                    </a:lnTo>
                    <a:lnTo>
                      <a:pt x="8" y="102"/>
                    </a:lnTo>
                    <a:lnTo>
                      <a:pt x="19" y="119"/>
                    </a:lnTo>
                    <a:lnTo>
                      <a:pt x="35" y="131"/>
                    </a:lnTo>
                    <a:lnTo>
                      <a:pt x="53" y="136"/>
                    </a:lnTo>
                    <a:lnTo>
                      <a:pt x="78" y="133"/>
                    </a:lnTo>
                    <a:lnTo>
                      <a:pt x="90" y="129"/>
                    </a:lnTo>
                    <a:lnTo>
                      <a:pt x="77" y="129"/>
                    </a:lnTo>
                    <a:lnTo>
                      <a:pt x="54" y="126"/>
                    </a:lnTo>
                    <a:lnTo>
                      <a:pt x="36" y="115"/>
                    </a:lnTo>
                    <a:lnTo>
                      <a:pt x="24" y="99"/>
                    </a:lnTo>
                    <a:lnTo>
                      <a:pt x="18" y="77"/>
                    </a:lnTo>
                    <a:lnTo>
                      <a:pt x="20" y="46"/>
                    </a:lnTo>
                    <a:lnTo>
                      <a:pt x="29" y="24"/>
                    </a:lnTo>
                    <a:lnTo>
                      <a:pt x="42" y="12"/>
                    </a:lnTo>
                    <a:lnTo>
                      <a:pt x="57" y="7"/>
                    </a:lnTo>
                    <a:lnTo>
                      <a:pt x="92" y="7"/>
                    </a:lnTo>
                    <a:lnTo>
                      <a:pt x="83" y="2"/>
                    </a:lnTo>
                    <a:lnTo>
                      <a:pt x="6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7" name="Freeform 71">
                <a:extLst>
                  <a:ext uri="{FF2B5EF4-FFF2-40B4-BE49-F238E27FC236}">
                    <a16:creationId xmlns:a16="http://schemas.microsoft.com/office/drawing/2014/main" id="{744EB917-4D10-423B-9224-7D80DC8490B3}"/>
                  </a:ext>
                </a:extLst>
              </p:cNvPr>
              <p:cNvSpPr>
                <a:spLocks/>
              </p:cNvSpPr>
              <p:nvPr/>
            </p:nvSpPr>
            <p:spPr bwMode="auto">
              <a:xfrm>
                <a:off x="765" y="0"/>
                <a:ext cx="287" cy="137"/>
              </a:xfrm>
              <a:custGeom>
                <a:avLst/>
                <a:gdLst>
                  <a:gd name="T0" fmla="*/ 92 w 287"/>
                  <a:gd name="T1" fmla="*/ 7 h 137"/>
                  <a:gd name="T2" fmla="*/ 57 w 287"/>
                  <a:gd name="T3" fmla="*/ 7 h 137"/>
                  <a:gd name="T4" fmla="*/ 78 w 287"/>
                  <a:gd name="T5" fmla="*/ 11 h 137"/>
                  <a:gd name="T6" fmla="*/ 94 w 287"/>
                  <a:gd name="T7" fmla="*/ 22 h 137"/>
                  <a:gd name="T8" fmla="*/ 105 w 287"/>
                  <a:gd name="T9" fmla="*/ 40 h 137"/>
                  <a:gd name="T10" fmla="*/ 110 w 287"/>
                  <a:gd name="T11" fmla="*/ 66 h 137"/>
                  <a:gd name="T12" fmla="*/ 110 w 287"/>
                  <a:gd name="T13" fmla="*/ 74 h 137"/>
                  <a:gd name="T14" fmla="*/ 106 w 287"/>
                  <a:gd name="T15" fmla="*/ 101 h 137"/>
                  <a:gd name="T16" fmla="*/ 94 w 287"/>
                  <a:gd name="T17" fmla="*/ 119 h 137"/>
                  <a:gd name="T18" fmla="*/ 77 w 287"/>
                  <a:gd name="T19" fmla="*/ 129 h 137"/>
                  <a:gd name="T20" fmla="*/ 90 w 287"/>
                  <a:gd name="T21" fmla="*/ 129 h 137"/>
                  <a:gd name="T22" fmla="*/ 99 w 287"/>
                  <a:gd name="T23" fmla="*/ 125 h 137"/>
                  <a:gd name="T24" fmla="*/ 115 w 287"/>
                  <a:gd name="T25" fmla="*/ 111 h 137"/>
                  <a:gd name="T26" fmla="*/ 125 w 287"/>
                  <a:gd name="T27" fmla="*/ 93 h 137"/>
                  <a:gd name="T28" fmla="*/ 130 w 287"/>
                  <a:gd name="T29" fmla="*/ 72 h 137"/>
                  <a:gd name="T30" fmla="*/ 126 w 287"/>
                  <a:gd name="T31" fmla="*/ 46 h 137"/>
                  <a:gd name="T32" fmla="*/ 116 w 287"/>
                  <a:gd name="T33" fmla="*/ 26 h 137"/>
                  <a:gd name="T34" fmla="*/ 101 w 287"/>
                  <a:gd name="T35" fmla="*/ 11 h 137"/>
                  <a:gd name="T36" fmla="*/ 92 w 287"/>
                  <a:gd name="T37" fmla="*/ 7 h 137"/>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287"/>
                  <a:gd name="T58" fmla="*/ 0 h 137"/>
                  <a:gd name="T59" fmla="*/ 287 w 287"/>
                  <a:gd name="T60" fmla="*/ 137 h 137"/>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287" h="137">
                    <a:moveTo>
                      <a:pt x="92" y="7"/>
                    </a:moveTo>
                    <a:lnTo>
                      <a:pt x="57" y="7"/>
                    </a:lnTo>
                    <a:lnTo>
                      <a:pt x="78" y="11"/>
                    </a:lnTo>
                    <a:lnTo>
                      <a:pt x="94" y="22"/>
                    </a:lnTo>
                    <a:lnTo>
                      <a:pt x="105" y="40"/>
                    </a:lnTo>
                    <a:lnTo>
                      <a:pt x="110" y="66"/>
                    </a:lnTo>
                    <a:lnTo>
                      <a:pt x="110" y="74"/>
                    </a:lnTo>
                    <a:lnTo>
                      <a:pt x="106" y="101"/>
                    </a:lnTo>
                    <a:lnTo>
                      <a:pt x="94" y="119"/>
                    </a:lnTo>
                    <a:lnTo>
                      <a:pt x="77" y="129"/>
                    </a:lnTo>
                    <a:lnTo>
                      <a:pt x="90" y="129"/>
                    </a:lnTo>
                    <a:lnTo>
                      <a:pt x="99" y="125"/>
                    </a:lnTo>
                    <a:lnTo>
                      <a:pt x="115" y="111"/>
                    </a:lnTo>
                    <a:lnTo>
                      <a:pt x="125" y="93"/>
                    </a:lnTo>
                    <a:lnTo>
                      <a:pt x="130" y="72"/>
                    </a:lnTo>
                    <a:lnTo>
                      <a:pt x="126" y="46"/>
                    </a:lnTo>
                    <a:lnTo>
                      <a:pt x="116" y="26"/>
                    </a:lnTo>
                    <a:lnTo>
                      <a:pt x="101" y="11"/>
                    </a:lnTo>
                    <a:lnTo>
                      <a:pt x="92"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8" name="Freeform 70">
                <a:extLst>
                  <a:ext uri="{FF2B5EF4-FFF2-40B4-BE49-F238E27FC236}">
                    <a16:creationId xmlns:a16="http://schemas.microsoft.com/office/drawing/2014/main" id="{43C083AB-25DB-47BC-9646-98EB1E7ADFB5}"/>
                  </a:ext>
                </a:extLst>
              </p:cNvPr>
              <p:cNvSpPr>
                <a:spLocks/>
              </p:cNvSpPr>
              <p:nvPr/>
            </p:nvSpPr>
            <p:spPr bwMode="auto">
              <a:xfrm>
                <a:off x="765" y="0"/>
                <a:ext cx="287" cy="137"/>
              </a:xfrm>
              <a:custGeom>
                <a:avLst/>
                <a:gdLst>
                  <a:gd name="T0" fmla="*/ 198 w 287"/>
                  <a:gd name="T1" fmla="*/ 3 h 137"/>
                  <a:gd name="T2" fmla="*/ 145 w 287"/>
                  <a:gd name="T3" fmla="*/ 3 h 137"/>
                  <a:gd name="T4" fmla="*/ 145 w 287"/>
                  <a:gd name="T5" fmla="*/ 8 h 137"/>
                  <a:gd name="T6" fmla="*/ 162 w 287"/>
                  <a:gd name="T7" fmla="*/ 9 h 137"/>
                  <a:gd name="T8" fmla="*/ 164 w 287"/>
                  <a:gd name="T9" fmla="*/ 10 h 137"/>
                  <a:gd name="T10" fmla="*/ 164 w 287"/>
                  <a:gd name="T11" fmla="*/ 127 h 137"/>
                  <a:gd name="T12" fmla="*/ 162 w 287"/>
                  <a:gd name="T13" fmla="*/ 128 h 137"/>
                  <a:gd name="T14" fmla="*/ 146 w 287"/>
                  <a:gd name="T15" fmla="*/ 129 h 137"/>
                  <a:gd name="T16" fmla="*/ 146 w 287"/>
                  <a:gd name="T17" fmla="*/ 134 h 137"/>
                  <a:gd name="T18" fmla="*/ 199 w 287"/>
                  <a:gd name="T19" fmla="*/ 134 h 137"/>
                  <a:gd name="T20" fmla="*/ 199 w 287"/>
                  <a:gd name="T21" fmla="*/ 129 h 137"/>
                  <a:gd name="T22" fmla="*/ 182 w 287"/>
                  <a:gd name="T23" fmla="*/ 128 h 137"/>
                  <a:gd name="T24" fmla="*/ 181 w 287"/>
                  <a:gd name="T25" fmla="*/ 127 h 137"/>
                  <a:gd name="T26" fmla="*/ 181 w 287"/>
                  <a:gd name="T27" fmla="*/ 69 h 137"/>
                  <a:gd name="T28" fmla="*/ 267 w 287"/>
                  <a:gd name="T29" fmla="*/ 69 h 137"/>
                  <a:gd name="T30" fmla="*/ 267 w 287"/>
                  <a:gd name="T31" fmla="*/ 61 h 137"/>
                  <a:gd name="T32" fmla="*/ 181 w 287"/>
                  <a:gd name="T33" fmla="*/ 61 h 137"/>
                  <a:gd name="T34" fmla="*/ 181 w 287"/>
                  <a:gd name="T35" fmla="*/ 10 h 137"/>
                  <a:gd name="T36" fmla="*/ 182 w 287"/>
                  <a:gd name="T37" fmla="*/ 9 h 137"/>
                  <a:gd name="T38" fmla="*/ 198 w 287"/>
                  <a:gd name="T39" fmla="*/ 8 h 137"/>
                  <a:gd name="T40" fmla="*/ 198 w 287"/>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87"/>
                  <a:gd name="T64" fmla="*/ 0 h 137"/>
                  <a:gd name="T65" fmla="*/ 287 w 287"/>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87" h="137">
                    <a:moveTo>
                      <a:pt x="198" y="3"/>
                    </a:moveTo>
                    <a:lnTo>
                      <a:pt x="145" y="3"/>
                    </a:lnTo>
                    <a:lnTo>
                      <a:pt x="145" y="8"/>
                    </a:lnTo>
                    <a:lnTo>
                      <a:pt x="162" y="9"/>
                    </a:lnTo>
                    <a:lnTo>
                      <a:pt x="164" y="10"/>
                    </a:lnTo>
                    <a:lnTo>
                      <a:pt x="164" y="127"/>
                    </a:lnTo>
                    <a:lnTo>
                      <a:pt x="162" y="128"/>
                    </a:lnTo>
                    <a:lnTo>
                      <a:pt x="146" y="129"/>
                    </a:lnTo>
                    <a:lnTo>
                      <a:pt x="146" y="134"/>
                    </a:lnTo>
                    <a:lnTo>
                      <a:pt x="199" y="134"/>
                    </a:lnTo>
                    <a:lnTo>
                      <a:pt x="199" y="129"/>
                    </a:lnTo>
                    <a:lnTo>
                      <a:pt x="182" y="128"/>
                    </a:lnTo>
                    <a:lnTo>
                      <a:pt x="181" y="127"/>
                    </a:lnTo>
                    <a:lnTo>
                      <a:pt x="181" y="69"/>
                    </a:lnTo>
                    <a:lnTo>
                      <a:pt x="267" y="69"/>
                    </a:lnTo>
                    <a:lnTo>
                      <a:pt x="267" y="61"/>
                    </a:lnTo>
                    <a:lnTo>
                      <a:pt x="181" y="61"/>
                    </a:lnTo>
                    <a:lnTo>
                      <a:pt x="181" y="10"/>
                    </a:lnTo>
                    <a:lnTo>
                      <a:pt x="182" y="9"/>
                    </a:lnTo>
                    <a:lnTo>
                      <a:pt x="198" y="8"/>
                    </a:lnTo>
                    <a:lnTo>
                      <a:pt x="198"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9" name="Freeform 69">
                <a:extLst>
                  <a:ext uri="{FF2B5EF4-FFF2-40B4-BE49-F238E27FC236}">
                    <a16:creationId xmlns:a16="http://schemas.microsoft.com/office/drawing/2014/main" id="{5A640CD1-86FA-4A00-9485-6FB09EA93CB8}"/>
                  </a:ext>
                </a:extLst>
              </p:cNvPr>
              <p:cNvSpPr>
                <a:spLocks/>
              </p:cNvSpPr>
              <p:nvPr/>
            </p:nvSpPr>
            <p:spPr bwMode="auto">
              <a:xfrm>
                <a:off x="765" y="0"/>
                <a:ext cx="287" cy="137"/>
              </a:xfrm>
              <a:custGeom>
                <a:avLst/>
                <a:gdLst>
                  <a:gd name="T0" fmla="*/ 267 w 287"/>
                  <a:gd name="T1" fmla="*/ 69 h 137"/>
                  <a:gd name="T2" fmla="*/ 251 w 287"/>
                  <a:gd name="T3" fmla="*/ 69 h 137"/>
                  <a:gd name="T4" fmla="*/ 251 w 287"/>
                  <a:gd name="T5" fmla="*/ 127 h 137"/>
                  <a:gd name="T6" fmla="*/ 249 w 287"/>
                  <a:gd name="T7" fmla="*/ 128 h 137"/>
                  <a:gd name="T8" fmla="*/ 231 w 287"/>
                  <a:gd name="T9" fmla="*/ 129 h 137"/>
                  <a:gd name="T10" fmla="*/ 231 w 287"/>
                  <a:gd name="T11" fmla="*/ 134 h 137"/>
                  <a:gd name="T12" fmla="*/ 286 w 287"/>
                  <a:gd name="T13" fmla="*/ 134 h 137"/>
                  <a:gd name="T14" fmla="*/ 286 w 287"/>
                  <a:gd name="T15" fmla="*/ 129 h 137"/>
                  <a:gd name="T16" fmla="*/ 269 w 287"/>
                  <a:gd name="T17" fmla="*/ 128 h 137"/>
                  <a:gd name="T18" fmla="*/ 267 w 287"/>
                  <a:gd name="T19" fmla="*/ 127 h 137"/>
                  <a:gd name="T20" fmla="*/ 267 w 287"/>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67" y="69"/>
                    </a:moveTo>
                    <a:lnTo>
                      <a:pt x="251" y="69"/>
                    </a:lnTo>
                    <a:lnTo>
                      <a:pt x="251" y="127"/>
                    </a:lnTo>
                    <a:lnTo>
                      <a:pt x="249" y="128"/>
                    </a:lnTo>
                    <a:lnTo>
                      <a:pt x="231" y="129"/>
                    </a:lnTo>
                    <a:lnTo>
                      <a:pt x="231" y="134"/>
                    </a:lnTo>
                    <a:lnTo>
                      <a:pt x="286" y="134"/>
                    </a:lnTo>
                    <a:lnTo>
                      <a:pt x="286" y="129"/>
                    </a:lnTo>
                    <a:lnTo>
                      <a:pt x="269" y="128"/>
                    </a:lnTo>
                    <a:lnTo>
                      <a:pt x="267" y="127"/>
                    </a:lnTo>
                    <a:lnTo>
                      <a:pt x="267"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70" name="Freeform 68">
                <a:extLst>
                  <a:ext uri="{FF2B5EF4-FFF2-40B4-BE49-F238E27FC236}">
                    <a16:creationId xmlns:a16="http://schemas.microsoft.com/office/drawing/2014/main" id="{82A96B1C-EFE5-43A8-9ACD-B8ADFBAD8874}"/>
                  </a:ext>
                </a:extLst>
              </p:cNvPr>
              <p:cNvSpPr>
                <a:spLocks/>
              </p:cNvSpPr>
              <p:nvPr/>
            </p:nvSpPr>
            <p:spPr bwMode="auto">
              <a:xfrm>
                <a:off x="765" y="0"/>
                <a:ext cx="287" cy="137"/>
              </a:xfrm>
              <a:custGeom>
                <a:avLst/>
                <a:gdLst>
                  <a:gd name="T0" fmla="*/ 286 w 287"/>
                  <a:gd name="T1" fmla="*/ 3 h 137"/>
                  <a:gd name="T2" fmla="*/ 233 w 287"/>
                  <a:gd name="T3" fmla="*/ 3 h 137"/>
                  <a:gd name="T4" fmla="*/ 233 w 287"/>
                  <a:gd name="T5" fmla="*/ 8 h 137"/>
                  <a:gd name="T6" fmla="*/ 249 w 287"/>
                  <a:gd name="T7" fmla="*/ 9 h 137"/>
                  <a:gd name="T8" fmla="*/ 251 w 287"/>
                  <a:gd name="T9" fmla="*/ 10 h 137"/>
                  <a:gd name="T10" fmla="*/ 251 w 287"/>
                  <a:gd name="T11" fmla="*/ 61 h 137"/>
                  <a:gd name="T12" fmla="*/ 267 w 287"/>
                  <a:gd name="T13" fmla="*/ 61 h 137"/>
                  <a:gd name="T14" fmla="*/ 267 w 287"/>
                  <a:gd name="T15" fmla="*/ 10 h 137"/>
                  <a:gd name="T16" fmla="*/ 269 w 287"/>
                  <a:gd name="T17" fmla="*/ 9 h 137"/>
                  <a:gd name="T18" fmla="*/ 286 w 287"/>
                  <a:gd name="T19" fmla="*/ 8 h 137"/>
                  <a:gd name="T20" fmla="*/ 286 w 287"/>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86" y="3"/>
                    </a:moveTo>
                    <a:lnTo>
                      <a:pt x="233" y="3"/>
                    </a:lnTo>
                    <a:lnTo>
                      <a:pt x="233" y="8"/>
                    </a:lnTo>
                    <a:lnTo>
                      <a:pt x="249" y="9"/>
                    </a:lnTo>
                    <a:lnTo>
                      <a:pt x="251" y="10"/>
                    </a:lnTo>
                    <a:lnTo>
                      <a:pt x="251" y="61"/>
                    </a:lnTo>
                    <a:lnTo>
                      <a:pt x="267" y="61"/>
                    </a:lnTo>
                    <a:lnTo>
                      <a:pt x="267" y="10"/>
                    </a:lnTo>
                    <a:lnTo>
                      <a:pt x="269" y="9"/>
                    </a:lnTo>
                    <a:lnTo>
                      <a:pt x="286" y="8"/>
                    </a:lnTo>
                    <a:lnTo>
                      <a:pt x="28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51" name="Group 60">
              <a:extLst>
                <a:ext uri="{FF2B5EF4-FFF2-40B4-BE49-F238E27FC236}">
                  <a16:creationId xmlns:a16="http://schemas.microsoft.com/office/drawing/2014/main" id="{C78AFDB3-D610-4A46-8D52-F6CEA2908446}"/>
                </a:ext>
              </a:extLst>
            </p:cNvPr>
            <p:cNvGrpSpPr>
              <a:grpSpLocks/>
            </p:cNvGrpSpPr>
            <p:nvPr/>
          </p:nvGrpSpPr>
          <p:grpSpPr bwMode="auto">
            <a:xfrm>
              <a:off x="0" y="403"/>
              <a:ext cx="1268" cy="133"/>
              <a:chOff x="0" y="403"/>
              <a:chExt cx="1268" cy="133"/>
            </a:xfrm>
          </p:grpSpPr>
          <p:sp>
            <p:nvSpPr>
              <p:cNvPr id="48160" name="Freeform 66">
                <a:extLst>
                  <a:ext uri="{FF2B5EF4-FFF2-40B4-BE49-F238E27FC236}">
                    <a16:creationId xmlns:a16="http://schemas.microsoft.com/office/drawing/2014/main" id="{FD194FCB-67FD-495C-A690-452D462C8B0A}"/>
                  </a:ext>
                </a:extLst>
              </p:cNvPr>
              <p:cNvSpPr>
                <a:spLocks/>
              </p:cNvSpPr>
              <p:nvPr/>
            </p:nvSpPr>
            <p:spPr bwMode="auto">
              <a:xfrm>
                <a:off x="0" y="403"/>
                <a:ext cx="1268" cy="133"/>
              </a:xfrm>
              <a:custGeom>
                <a:avLst/>
                <a:gdLst>
                  <a:gd name="T0" fmla="*/ 74 w 1268"/>
                  <a:gd name="T1" fmla="*/ 476 h 133"/>
                  <a:gd name="T2" fmla="*/ 52 w 1268"/>
                  <a:gd name="T3" fmla="*/ 476 h 133"/>
                  <a:gd name="T4" fmla="*/ 56 w 1268"/>
                  <a:gd name="T5" fmla="*/ 478 h 133"/>
                  <a:gd name="T6" fmla="*/ 59 w 1268"/>
                  <a:gd name="T7" fmla="*/ 484 h 133"/>
                  <a:gd name="T8" fmla="*/ 65 w 1268"/>
                  <a:gd name="T9" fmla="*/ 493 h 133"/>
                  <a:gd name="T10" fmla="*/ 73 w 1268"/>
                  <a:gd name="T11" fmla="*/ 508 h 133"/>
                  <a:gd name="T12" fmla="*/ 79 w 1268"/>
                  <a:gd name="T13" fmla="*/ 517 h 133"/>
                  <a:gd name="T14" fmla="*/ 91 w 1268"/>
                  <a:gd name="T15" fmla="*/ 530 h 133"/>
                  <a:gd name="T16" fmla="*/ 114 w 1268"/>
                  <a:gd name="T17" fmla="*/ 536 h 133"/>
                  <a:gd name="T18" fmla="*/ 120 w 1268"/>
                  <a:gd name="T19" fmla="*/ 536 h 133"/>
                  <a:gd name="T20" fmla="*/ 120 w 1268"/>
                  <a:gd name="T21" fmla="*/ 532 h 133"/>
                  <a:gd name="T22" fmla="*/ 113 w 1268"/>
                  <a:gd name="T23" fmla="*/ 530 h 133"/>
                  <a:gd name="T24" fmla="*/ 109 w 1268"/>
                  <a:gd name="T25" fmla="*/ 527 h 133"/>
                  <a:gd name="T26" fmla="*/ 105 w 1268"/>
                  <a:gd name="T27" fmla="*/ 522 h 133"/>
                  <a:gd name="T28" fmla="*/ 100 w 1268"/>
                  <a:gd name="T29" fmla="*/ 516 h 133"/>
                  <a:gd name="T30" fmla="*/ 96 w 1268"/>
                  <a:gd name="T31" fmla="*/ 510 h 133"/>
                  <a:gd name="T32" fmla="*/ 88 w 1268"/>
                  <a:gd name="T33" fmla="*/ 500 h 133"/>
                  <a:gd name="T34" fmla="*/ 82 w 1268"/>
                  <a:gd name="T35" fmla="*/ 491 h 133"/>
                  <a:gd name="T36" fmla="*/ 74 w 1268"/>
                  <a:gd name="T37" fmla="*/ 476 h 133"/>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1268"/>
                  <a:gd name="T58" fmla="*/ 0 h 133"/>
                  <a:gd name="T59" fmla="*/ 1268 w 1268"/>
                  <a:gd name="T60" fmla="*/ 133 h 133"/>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1268" h="133">
                    <a:moveTo>
                      <a:pt x="74" y="73"/>
                    </a:moveTo>
                    <a:lnTo>
                      <a:pt x="52" y="73"/>
                    </a:lnTo>
                    <a:lnTo>
                      <a:pt x="56" y="75"/>
                    </a:lnTo>
                    <a:lnTo>
                      <a:pt x="59" y="81"/>
                    </a:lnTo>
                    <a:lnTo>
                      <a:pt x="65" y="90"/>
                    </a:lnTo>
                    <a:lnTo>
                      <a:pt x="73" y="105"/>
                    </a:lnTo>
                    <a:lnTo>
                      <a:pt x="79" y="114"/>
                    </a:lnTo>
                    <a:lnTo>
                      <a:pt x="91" y="127"/>
                    </a:lnTo>
                    <a:lnTo>
                      <a:pt x="114" y="133"/>
                    </a:lnTo>
                    <a:lnTo>
                      <a:pt x="120" y="133"/>
                    </a:lnTo>
                    <a:lnTo>
                      <a:pt x="120" y="129"/>
                    </a:lnTo>
                    <a:lnTo>
                      <a:pt x="113" y="127"/>
                    </a:lnTo>
                    <a:lnTo>
                      <a:pt x="109" y="124"/>
                    </a:lnTo>
                    <a:lnTo>
                      <a:pt x="105" y="119"/>
                    </a:lnTo>
                    <a:lnTo>
                      <a:pt x="100" y="113"/>
                    </a:lnTo>
                    <a:lnTo>
                      <a:pt x="96" y="107"/>
                    </a:lnTo>
                    <a:lnTo>
                      <a:pt x="88" y="9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1" name="Freeform 65">
                <a:extLst>
                  <a:ext uri="{FF2B5EF4-FFF2-40B4-BE49-F238E27FC236}">
                    <a16:creationId xmlns:a16="http://schemas.microsoft.com/office/drawing/2014/main" id="{F6845CC5-09A6-4371-88C1-2997FBBDBCD5}"/>
                  </a:ext>
                </a:extLst>
              </p:cNvPr>
              <p:cNvSpPr>
                <a:spLocks/>
              </p:cNvSpPr>
              <p:nvPr/>
            </p:nvSpPr>
            <p:spPr bwMode="auto">
              <a:xfrm>
                <a:off x="0" y="403"/>
                <a:ext cx="1268" cy="133"/>
              </a:xfrm>
              <a:custGeom>
                <a:avLst/>
                <a:gdLst>
                  <a:gd name="T0" fmla="*/ 65 w 1268"/>
                  <a:gd name="T1" fmla="*/ 403 h 133"/>
                  <a:gd name="T2" fmla="*/ 1 w 1268"/>
                  <a:gd name="T3" fmla="*/ 403 h 133"/>
                  <a:gd name="T4" fmla="*/ 1 w 1268"/>
                  <a:gd name="T5" fmla="*/ 408 h 133"/>
                  <a:gd name="T6" fmla="*/ 17 w 1268"/>
                  <a:gd name="T7" fmla="*/ 409 h 133"/>
                  <a:gd name="T8" fmla="*/ 18 w 1268"/>
                  <a:gd name="T9" fmla="*/ 410 h 133"/>
                  <a:gd name="T10" fmla="*/ 18 w 1268"/>
                  <a:gd name="T11" fmla="*/ 527 h 133"/>
                  <a:gd name="T12" fmla="*/ 17 w 1268"/>
                  <a:gd name="T13" fmla="*/ 528 h 133"/>
                  <a:gd name="T14" fmla="*/ 0 w 1268"/>
                  <a:gd name="T15" fmla="*/ 529 h 133"/>
                  <a:gd name="T16" fmla="*/ 0 w 1268"/>
                  <a:gd name="T17" fmla="*/ 534 h 133"/>
                  <a:gd name="T18" fmla="*/ 54 w 1268"/>
                  <a:gd name="T19" fmla="*/ 534 h 133"/>
                  <a:gd name="T20" fmla="*/ 54 w 1268"/>
                  <a:gd name="T21" fmla="*/ 529 h 133"/>
                  <a:gd name="T22" fmla="*/ 37 w 1268"/>
                  <a:gd name="T23" fmla="*/ 528 h 133"/>
                  <a:gd name="T24" fmla="*/ 35 w 1268"/>
                  <a:gd name="T25" fmla="*/ 527 h 133"/>
                  <a:gd name="T26" fmla="*/ 35 w 1268"/>
                  <a:gd name="T27" fmla="*/ 476 h 133"/>
                  <a:gd name="T28" fmla="*/ 74 w 1268"/>
                  <a:gd name="T29" fmla="*/ 476 h 133"/>
                  <a:gd name="T30" fmla="*/ 70 w 1268"/>
                  <a:gd name="T31" fmla="*/ 471 h 133"/>
                  <a:gd name="T32" fmla="*/ 71 w 1268"/>
                  <a:gd name="T33" fmla="*/ 471 h 133"/>
                  <a:gd name="T34" fmla="*/ 35 w 1268"/>
                  <a:gd name="T35" fmla="*/ 471 h 133"/>
                  <a:gd name="T36" fmla="*/ 35 w 1268"/>
                  <a:gd name="T37" fmla="*/ 411 h 133"/>
                  <a:gd name="T38" fmla="*/ 36 w 1268"/>
                  <a:gd name="T39" fmla="*/ 410 h 133"/>
                  <a:gd name="T40" fmla="*/ 37 w 1268"/>
                  <a:gd name="T41" fmla="*/ 410 h 133"/>
                  <a:gd name="T42" fmla="*/ 39 w 1268"/>
                  <a:gd name="T43" fmla="*/ 409 h 133"/>
                  <a:gd name="T44" fmla="*/ 42 w 1268"/>
                  <a:gd name="T45" fmla="*/ 409 h 133"/>
                  <a:gd name="T46" fmla="*/ 82 w 1268"/>
                  <a:gd name="T47" fmla="*/ 409 h 133"/>
                  <a:gd name="T48" fmla="*/ 76 w 1268"/>
                  <a:gd name="T49" fmla="*/ 405 h 133"/>
                  <a:gd name="T50" fmla="*/ 65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65" y="0"/>
                    </a:moveTo>
                    <a:lnTo>
                      <a:pt x="1" y="0"/>
                    </a:lnTo>
                    <a:lnTo>
                      <a:pt x="1" y="5"/>
                    </a:lnTo>
                    <a:lnTo>
                      <a:pt x="17" y="6"/>
                    </a:lnTo>
                    <a:lnTo>
                      <a:pt x="18" y="7"/>
                    </a:lnTo>
                    <a:lnTo>
                      <a:pt x="18" y="124"/>
                    </a:lnTo>
                    <a:lnTo>
                      <a:pt x="17" y="125"/>
                    </a:lnTo>
                    <a:lnTo>
                      <a:pt x="0" y="126"/>
                    </a:lnTo>
                    <a:lnTo>
                      <a:pt x="0" y="131"/>
                    </a:lnTo>
                    <a:lnTo>
                      <a:pt x="54" y="131"/>
                    </a:lnTo>
                    <a:lnTo>
                      <a:pt x="54" y="126"/>
                    </a:lnTo>
                    <a:lnTo>
                      <a:pt x="37" y="125"/>
                    </a:lnTo>
                    <a:lnTo>
                      <a:pt x="35" y="124"/>
                    </a:lnTo>
                    <a:lnTo>
                      <a:pt x="35" y="73"/>
                    </a:lnTo>
                    <a:lnTo>
                      <a:pt x="74" y="73"/>
                    </a:lnTo>
                    <a:lnTo>
                      <a:pt x="70" y="68"/>
                    </a:lnTo>
                    <a:lnTo>
                      <a:pt x="71" y="68"/>
                    </a:lnTo>
                    <a:lnTo>
                      <a:pt x="35" y="68"/>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2" name="Freeform 64">
                <a:extLst>
                  <a:ext uri="{FF2B5EF4-FFF2-40B4-BE49-F238E27FC236}">
                    <a16:creationId xmlns:a16="http://schemas.microsoft.com/office/drawing/2014/main" id="{50554A04-E33D-41DC-AC85-2373527898E7}"/>
                  </a:ext>
                </a:extLst>
              </p:cNvPr>
              <p:cNvSpPr>
                <a:spLocks/>
              </p:cNvSpPr>
              <p:nvPr/>
            </p:nvSpPr>
            <p:spPr bwMode="auto">
              <a:xfrm>
                <a:off x="0" y="403"/>
                <a:ext cx="1268" cy="133"/>
              </a:xfrm>
              <a:custGeom>
                <a:avLst/>
                <a:gdLst>
                  <a:gd name="T0" fmla="*/ 82 w 1268"/>
                  <a:gd name="T1" fmla="*/ 409 h 133"/>
                  <a:gd name="T2" fmla="*/ 48 w 1268"/>
                  <a:gd name="T3" fmla="*/ 409 h 133"/>
                  <a:gd name="T4" fmla="*/ 68 w 1268"/>
                  <a:gd name="T5" fmla="*/ 415 h 133"/>
                  <a:gd name="T6" fmla="*/ 79 w 1268"/>
                  <a:gd name="T7" fmla="*/ 435 h 133"/>
                  <a:gd name="T8" fmla="*/ 79 w 1268"/>
                  <a:gd name="T9" fmla="*/ 448 h 133"/>
                  <a:gd name="T10" fmla="*/ 76 w 1268"/>
                  <a:gd name="T11" fmla="*/ 458 h 133"/>
                  <a:gd name="T12" fmla="*/ 67 w 1268"/>
                  <a:gd name="T13" fmla="*/ 465 h 133"/>
                  <a:gd name="T14" fmla="*/ 62 w 1268"/>
                  <a:gd name="T15" fmla="*/ 470 h 133"/>
                  <a:gd name="T16" fmla="*/ 55 w 1268"/>
                  <a:gd name="T17" fmla="*/ 471 h 133"/>
                  <a:gd name="T18" fmla="*/ 71 w 1268"/>
                  <a:gd name="T19" fmla="*/ 471 h 133"/>
                  <a:gd name="T20" fmla="*/ 88 w 1268"/>
                  <a:gd name="T21" fmla="*/ 459 h 133"/>
                  <a:gd name="T22" fmla="*/ 97 w 1268"/>
                  <a:gd name="T23" fmla="*/ 440 h 133"/>
                  <a:gd name="T24" fmla="*/ 97 w 1268"/>
                  <a:gd name="T25" fmla="*/ 424 h 133"/>
                  <a:gd name="T26" fmla="*/ 92 w 1268"/>
                  <a:gd name="T27" fmla="*/ 415 h 133"/>
                  <a:gd name="T28" fmla="*/ 84 w 1268"/>
                  <a:gd name="T29" fmla="*/ 410 h 133"/>
                  <a:gd name="T30" fmla="*/ 82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82" y="6"/>
                    </a:moveTo>
                    <a:lnTo>
                      <a:pt x="48" y="6"/>
                    </a:lnTo>
                    <a:lnTo>
                      <a:pt x="68" y="12"/>
                    </a:lnTo>
                    <a:lnTo>
                      <a:pt x="79" y="32"/>
                    </a:lnTo>
                    <a:lnTo>
                      <a:pt x="79" y="45"/>
                    </a:lnTo>
                    <a:lnTo>
                      <a:pt x="76" y="55"/>
                    </a:lnTo>
                    <a:lnTo>
                      <a:pt x="67" y="62"/>
                    </a:lnTo>
                    <a:lnTo>
                      <a:pt x="62" y="67"/>
                    </a:lnTo>
                    <a:lnTo>
                      <a:pt x="55" y="68"/>
                    </a:lnTo>
                    <a:lnTo>
                      <a:pt x="71" y="68"/>
                    </a:lnTo>
                    <a:lnTo>
                      <a:pt x="88" y="56"/>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3" name="Freeform 63">
                <a:extLst>
                  <a:ext uri="{FF2B5EF4-FFF2-40B4-BE49-F238E27FC236}">
                    <a16:creationId xmlns:a16="http://schemas.microsoft.com/office/drawing/2014/main" id="{DE68889B-C956-44A0-BA66-C5760755EF5C}"/>
                  </a:ext>
                </a:extLst>
              </p:cNvPr>
              <p:cNvSpPr>
                <a:spLocks/>
              </p:cNvSpPr>
              <p:nvPr/>
            </p:nvSpPr>
            <p:spPr bwMode="auto">
              <a:xfrm>
                <a:off x="0" y="403"/>
                <a:ext cx="1268" cy="133"/>
              </a:xfrm>
              <a:custGeom>
                <a:avLst/>
                <a:gdLst>
                  <a:gd name="T0" fmla="*/ 1221 w 1268"/>
                  <a:gd name="T1" fmla="*/ 476 h 133"/>
                  <a:gd name="T2" fmla="*/ 1200 w 1268"/>
                  <a:gd name="T3" fmla="*/ 476 h 133"/>
                  <a:gd name="T4" fmla="*/ 1203 w 1268"/>
                  <a:gd name="T5" fmla="*/ 478 h 133"/>
                  <a:gd name="T6" fmla="*/ 1206 w 1268"/>
                  <a:gd name="T7" fmla="*/ 484 h 133"/>
                  <a:gd name="T8" fmla="*/ 1212 w 1268"/>
                  <a:gd name="T9" fmla="*/ 493 h 133"/>
                  <a:gd name="T10" fmla="*/ 1220 w 1268"/>
                  <a:gd name="T11" fmla="*/ 508 h 133"/>
                  <a:gd name="T12" fmla="*/ 1226 w 1268"/>
                  <a:gd name="T13" fmla="*/ 517 h 133"/>
                  <a:gd name="T14" fmla="*/ 1239 w 1268"/>
                  <a:gd name="T15" fmla="*/ 530 h 133"/>
                  <a:gd name="T16" fmla="*/ 1261 w 1268"/>
                  <a:gd name="T17" fmla="*/ 536 h 133"/>
                  <a:gd name="T18" fmla="*/ 1267 w 1268"/>
                  <a:gd name="T19" fmla="*/ 536 h 133"/>
                  <a:gd name="T20" fmla="*/ 1267 w 1268"/>
                  <a:gd name="T21" fmla="*/ 532 h 133"/>
                  <a:gd name="T22" fmla="*/ 1260 w 1268"/>
                  <a:gd name="T23" fmla="*/ 530 h 133"/>
                  <a:gd name="T24" fmla="*/ 1257 w 1268"/>
                  <a:gd name="T25" fmla="*/ 527 h 133"/>
                  <a:gd name="T26" fmla="*/ 1252 w 1268"/>
                  <a:gd name="T27" fmla="*/ 522 h 133"/>
                  <a:gd name="T28" fmla="*/ 1247 w 1268"/>
                  <a:gd name="T29" fmla="*/ 516 h 133"/>
                  <a:gd name="T30" fmla="*/ 1243 w 1268"/>
                  <a:gd name="T31" fmla="*/ 510 h 133"/>
                  <a:gd name="T32" fmla="*/ 1229 w 1268"/>
                  <a:gd name="T33" fmla="*/ 491 h 133"/>
                  <a:gd name="T34" fmla="*/ 1221 w 1268"/>
                  <a:gd name="T35" fmla="*/ 476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68"/>
                  <a:gd name="T55" fmla="*/ 0 h 133"/>
                  <a:gd name="T56" fmla="*/ 1268 w 1268"/>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68" h="133">
                    <a:moveTo>
                      <a:pt x="1221" y="73"/>
                    </a:moveTo>
                    <a:lnTo>
                      <a:pt x="1200" y="73"/>
                    </a:lnTo>
                    <a:lnTo>
                      <a:pt x="1203" y="75"/>
                    </a:lnTo>
                    <a:lnTo>
                      <a:pt x="1206" y="81"/>
                    </a:lnTo>
                    <a:lnTo>
                      <a:pt x="1212" y="90"/>
                    </a:lnTo>
                    <a:lnTo>
                      <a:pt x="1220" y="105"/>
                    </a:lnTo>
                    <a:lnTo>
                      <a:pt x="1226" y="114"/>
                    </a:lnTo>
                    <a:lnTo>
                      <a:pt x="1239" y="127"/>
                    </a:lnTo>
                    <a:lnTo>
                      <a:pt x="1261" y="133"/>
                    </a:lnTo>
                    <a:lnTo>
                      <a:pt x="1267" y="133"/>
                    </a:lnTo>
                    <a:lnTo>
                      <a:pt x="1267" y="129"/>
                    </a:lnTo>
                    <a:lnTo>
                      <a:pt x="1260" y="127"/>
                    </a:lnTo>
                    <a:lnTo>
                      <a:pt x="1257" y="124"/>
                    </a:lnTo>
                    <a:lnTo>
                      <a:pt x="1252" y="119"/>
                    </a:lnTo>
                    <a:lnTo>
                      <a:pt x="1247" y="113"/>
                    </a:lnTo>
                    <a:lnTo>
                      <a:pt x="1243" y="107"/>
                    </a:lnTo>
                    <a:lnTo>
                      <a:pt x="1229" y="88"/>
                    </a:lnTo>
                    <a:lnTo>
                      <a:pt x="1221"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4" name="Freeform 62">
                <a:extLst>
                  <a:ext uri="{FF2B5EF4-FFF2-40B4-BE49-F238E27FC236}">
                    <a16:creationId xmlns:a16="http://schemas.microsoft.com/office/drawing/2014/main" id="{3B96F4A5-0699-48F8-96AA-A64A55C73F46}"/>
                  </a:ext>
                </a:extLst>
              </p:cNvPr>
              <p:cNvSpPr>
                <a:spLocks/>
              </p:cNvSpPr>
              <p:nvPr/>
            </p:nvSpPr>
            <p:spPr bwMode="auto">
              <a:xfrm>
                <a:off x="0" y="403"/>
                <a:ext cx="1268" cy="133"/>
              </a:xfrm>
              <a:custGeom>
                <a:avLst/>
                <a:gdLst>
                  <a:gd name="T0" fmla="*/ 1212 w 1268"/>
                  <a:gd name="T1" fmla="*/ 403 h 133"/>
                  <a:gd name="T2" fmla="*/ 1148 w 1268"/>
                  <a:gd name="T3" fmla="*/ 403 h 133"/>
                  <a:gd name="T4" fmla="*/ 1148 w 1268"/>
                  <a:gd name="T5" fmla="*/ 408 h 133"/>
                  <a:gd name="T6" fmla="*/ 1164 w 1268"/>
                  <a:gd name="T7" fmla="*/ 409 h 133"/>
                  <a:gd name="T8" fmla="*/ 1166 w 1268"/>
                  <a:gd name="T9" fmla="*/ 410 h 133"/>
                  <a:gd name="T10" fmla="*/ 1166 w 1268"/>
                  <a:gd name="T11" fmla="*/ 527 h 133"/>
                  <a:gd name="T12" fmla="*/ 1164 w 1268"/>
                  <a:gd name="T13" fmla="*/ 528 h 133"/>
                  <a:gd name="T14" fmla="*/ 1147 w 1268"/>
                  <a:gd name="T15" fmla="*/ 529 h 133"/>
                  <a:gd name="T16" fmla="*/ 1147 w 1268"/>
                  <a:gd name="T17" fmla="*/ 534 h 133"/>
                  <a:gd name="T18" fmla="*/ 1201 w 1268"/>
                  <a:gd name="T19" fmla="*/ 534 h 133"/>
                  <a:gd name="T20" fmla="*/ 1201 w 1268"/>
                  <a:gd name="T21" fmla="*/ 529 h 133"/>
                  <a:gd name="T22" fmla="*/ 1184 w 1268"/>
                  <a:gd name="T23" fmla="*/ 528 h 133"/>
                  <a:gd name="T24" fmla="*/ 1183 w 1268"/>
                  <a:gd name="T25" fmla="*/ 527 h 133"/>
                  <a:gd name="T26" fmla="*/ 1183 w 1268"/>
                  <a:gd name="T27" fmla="*/ 476 h 133"/>
                  <a:gd name="T28" fmla="*/ 1221 w 1268"/>
                  <a:gd name="T29" fmla="*/ 476 h 133"/>
                  <a:gd name="T30" fmla="*/ 1218 w 1268"/>
                  <a:gd name="T31" fmla="*/ 471 h 133"/>
                  <a:gd name="T32" fmla="*/ 1218 w 1268"/>
                  <a:gd name="T33" fmla="*/ 471 h 133"/>
                  <a:gd name="T34" fmla="*/ 1183 w 1268"/>
                  <a:gd name="T35" fmla="*/ 471 h 133"/>
                  <a:gd name="T36" fmla="*/ 1183 w 1268"/>
                  <a:gd name="T37" fmla="*/ 411 h 133"/>
                  <a:gd name="T38" fmla="*/ 1183 w 1268"/>
                  <a:gd name="T39" fmla="*/ 410 h 133"/>
                  <a:gd name="T40" fmla="*/ 1184 w 1268"/>
                  <a:gd name="T41" fmla="*/ 410 h 133"/>
                  <a:gd name="T42" fmla="*/ 1186 w 1268"/>
                  <a:gd name="T43" fmla="*/ 409 h 133"/>
                  <a:gd name="T44" fmla="*/ 1189 w 1268"/>
                  <a:gd name="T45" fmla="*/ 409 h 133"/>
                  <a:gd name="T46" fmla="*/ 1229 w 1268"/>
                  <a:gd name="T47" fmla="*/ 409 h 133"/>
                  <a:gd name="T48" fmla="*/ 1223 w 1268"/>
                  <a:gd name="T49" fmla="*/ 405 h 133"/>
                  <a:gd name="T50" fmla="*/ 1212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1212" y="0"/>
                    </a:moveTo>
                    <a:lnTo>
                      <a:pt x="1148" y="0"/>
                    </a:lnTo>
                    <a:lnTo>
                      <a:pt x="1148" y="5"/>
                    </a:lnTo>
                    <a:lnTo>
                      <a:pt x="1164" y="6"/>
                    </a:lnTo>
                    <a:lnTo>
                      <a:pt x="1166" y="7"/>
                    </a:lnTo>
                    <a:lnTo>
                      <a:pt x="1166" y="124"/>
                    </a:lnTo>
                    <a:lnTo>
                      <a:pt x="1164" y="125"/>
                    </a:lnTo>
                    <a:lnTo>
                      <a:pt x="1147" y="126"/>
                    </a:lnTo>
                    <a:lnTo>
                      <a:pt x="1147" y="131"/>
                    </a:lnTo>
                    <a:lnTo>
                      <a:pt x="1201" y="131"/>
                    </a:lnTo>
                    <a:lnTo>
                      <a:pt x="1201" y="126"/>
                    </a:lnTo>
                    <a:lnTo>
                      <a:pt x="1184" y="125"/>
                    </a:lnTo>
                    <a:lnTo>
                      <a:pt x="1183" y="124"/>
                    </a:lnTo>
                    <a:lnTo>
                      <a:pt x="1183" y="73"/>
                    </a:lnTo>
                    <a:lnTo>
                      <a:pt x="1221" y="73"/>
                    </a:lnTo>
                    <a:lnTo>
                      <a:pt x="1218" y="68"/>
                    </a:lnTo>
                    <a:lnTo>
                      <a:pt x="1183" y="68"/>
                    </a:lnTo>
                    <a:lnTo>
                      <a:pt x="1183" y="8"/>
                    </a:lnTo>
                    <a:lnTo>
                      <a:pt x="1183" y="7"/>
                    </a:lnTo>
                    <a:lnTo>
                      <a:pt x="1184" y="7"/>
                    </a:lnTo>
                    <a:lnTo>
                      <a:pt x="1186" y="6"/>
                    </a:lnTo>
                    <a:lnTo>
                      <a:pt x="1189" y="6"/>
                    </a:lnTo>
                    <a:lnTo>
                      <a:pt x="1229" y="6"/>
                    </a:lnTo>
                    <a:lnTo>
                      <a:pt x="1223" y="2"/>
                    </a:lnTo>
                    <a:lnTo>
                      <a:pt x="121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65" name="Freeform 61">
                <a:extLst>
                  <a:ext uri="{FF2B5EF4-FFF2-40B4-BE49-F238E27FC236}">
                    <a16:creationId xmlns:a16="http://schemas.microsoft.com/office/drawing/2014/main" id="{C37035DD-32B8-4279-B7CD-744ADE334E20}"/>
                  </a:ext>
                </a:extLst>
              </p:cNvPr>
              <p:cNvSpPr>
                <a:spLocks/>
              </p:cNvSpPr>
              <p:nvPr/>
            </p:nvSpPr>
            <p:spPr bwMode="auto">
              <a:xfrm>
                <a:off x="0" y="403"/>
                <a:ext cx="1268" cy="133"/>
              </a:xfrm>
              <a:custGeom>
                <a:avLst/>
                <a:gdLst>
                  <a:gd name="T0" fmla="*/ 1229 w 1268"/>
                  <a:gd name="T1" fmla="*/ 409 h 133"/>
                  <a:gd name="T2" fmla="*/ 1196 w 1268"/>
                  <a:gd name="T3" fmla="*/ 409 h 133"/>
                  <a:gd name="T4" fmla="*/ 1216 w 1268"/>
                  <a:gd name="T5" fmla="*/ 415 h 133"/>
                  <a:gd name="T6" fmla="*/ 1226 w 1268"/>
                  <a:gd name="T7" fmla="*/ 435 h 133"/>
                  <a:gd name="T8" fmla="*/ 1226 w 1268"/>
                  <a:gd name="T9" fmla="*/ 448 h 133"/>
                  <a:gd name="T10" fmla="*/ 1223 w 1268"/>
                  <a:gd name="T11" fmla="*/ 458 h 133"/>
                  <a:gd name="T12" fmla="*/ 1214 w 1268"/>
                  <a:gd name="T13" fmla="*/ 465 h 133"/>
                  <a:gd name="T14" fmla="*/ 1209 w 1268"/>
                  <a:gd name="T15" fmla="*/ 470 h 133"/>
                  <a:gd name="T16" fmla="*/ 1202 w 1268"/>
                  <a:gd name="T17" fmla="*/ 471 h 133"/>
                  <a:gd name="T18" fmla="*/ 1218 w 1268"/>
                  <a:gd name="T19" fmla="*/ 471 h 133"/>
                  <a:gd name="T20" fmla="*/ 1236 w 1268"/>
                  <a:gd name="T21" fmla="*/ 459 h 133"/>
                  <a:gd name="T22" fmla="*/ 1244 w 1268"/>
                  <a:gd name="T23" fmla="*/ 440 h 133"/>
                  <a:gd name="T24" fmla="*/ 1244 w 1268"/>
                  <a:gd name="T25" fmla="*/ 424 h 133"/>
                  <a:gd name="T26" fmla="*/ 1239 w 1268"/>
                  <a:gd name="T27" fmla="*/ 415 h 133"/>
                  <a:gd name="T28" fmla="*/ 1231 w 1268"/>
                  <a:gd name="T29" fmla="*/ 410 h 133"/>
                  <a:gd name="T30" fmla="*/ 1229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1229" y="6"/>
                    </a:moveTo>
                    <a:lnTo>
                      <a:pt x="1196" y="6"/>
                    </a:lnTo>
                    <a:lnTo>
                      <a:pt x="1216" y="12"/>
                    </a:lnTo>
                    <a:lnTo>
                      <a:pt x="1226" y="32"/>
                    </a:lnTo>
                    <a:lnTo>
                      <a:pt x="1226" y="45"/>
                    </a:lnTo>
                    <a:lnTo>
                      <a:pt x="1223" y="55"/>
                    </a:lnTo>
                    <a:lnTo>
                      <a:pt x="1214" y="62"/>
                    </a:lnTo>
                    <a:lnTo>
                      <a:pt x="1209" y="67"/>
                    </a:lnTo>
                    <a:lnTo>
                      <a:pt x="1202" y="68"/>
                    </a:lnTo>
                    <a:lnTo>
                      <a:pt x="1218" y="68"/>
                    </a:lnTo>
                    <a:lnTo>
                      <a:pt x="1236" y="56"/>
                    </a:lnTo>
                    <a:lnTo>
                      <a:pt x="1244" y="37"/>
                    </a:lnTo>
                    <a:lnTo>
                      <a:pt x="1244" y="21"/>
                    </a:lnTo>
                    <a:lnTo>
                      <a:pt x="1239" y="12"/>
                    </a:lnTo>
                    <a:lnTo>
                      <a:pt x="1231" y="7"/>
                    </a:lnTo>
                    <a:lnTo>
                      <a:pt x="1229"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52" name="Group 56">
              <a:extLst>
                <a:ext uri="{FF2B5EF4-FFF2-40B4-BE49-F238E27FC236}">
                  <a16:creationId xmlns:a16="http://schemas.microsoft.com/office/drawing/2014/main" id="{77C23C60-09C0-4307-9E93-0F3103432533}"/>
                </a:ext>
              </a:extLst>
            </p:cNvPr>
            <p:cNvGrpSpPr>
              <a:grpSpLocks/>
            </p:cNvGrpSpPr>
            <p:nvPr/>
          </p:nvGrpSpPr>
          <p:grpSpPr bwMode="auto">
            <a:xfrm>
              <a:off x="785" y="816"/>
              <a:ext cx="121" cy="133"/>
              <a:chOff x="785" y="816"/>
              <a:chExt cx="121" cy="133"/>
            </a:xfrm>
          </p:grpSpPr>
          <p:sp>
            <p:nvSpPr>
              <p:cNvPr id="48157" name="Freeform 59">
                <a:extLst>
                  <a:ext uri="{FF2B5EF4-FFF2-40B4-BE49-F238E27FC236}">
                    <a16:creationId xmlns:a16="http://schemas.microsoft.com/office/drawing/2014/main" id="{823D3316-015E-482E-9C2B-259AA8C742F1}"/>
                  </a:ext>
                </a:extLst>
              </p:cNvPr>
              <p:cNvSpPr>
                <a:spLocks/>
              </p:cNvSpPr>
              <p:nvPr/>
            </p:nvSpPr>
            <p:spPr bwMode="auto">
              <a:xfrm>
                <a:off x="785" y="816"/>
                <a:ext cx="121" cy="133"/>
              </a:xfrm>
              <a:custGeom>
                <a:avLst/>
                <a:gdLst>
                  <a:gd name="T0" fmla="*/ 74 w 121"/>
                  <a:gd name="T1" fmla="*/ 889 h 133"/>
                  <a:gd name="T2" fmla="*/ 52 w 121"/>
                  <a:gd name="T3" fmla="*/ 889 h 133"/>
                  <a:gd name="T4" fmla="*/ 56 w 121"/>
                  <a:gd name="T5" fmla="*/ 891 h 133"/>
                  <a:gd name="T6" fmla="*/ 59 w 121"/>
                  <a:gd name="T7" fmla="*/ 896 h 133"/>
                  <a:gd name="T8" fmla="*/ 64 w 121"/>
                  <a:gd name="T9" fmla="*/ 906 h 133"/>
                  <a:gd name="T10" fmla="*/ 73 w 121"/>
                  <a:gd name="T11" fmla="*/ 921 h 133"/>
                  <a:gd name="T12" fmla="*/ 79 w 121"/>
                  <a:gd name="T13" fmla="*/ 930 h 133"/>
                  <a:gd name="T14" fmla="*/ 91 w 121"/>
                  <a:gd name="T15" fmla="*/ 942 h 133"/>
                  <a:gd name="T16" fmla="*/ 114 w 121"/>
                  <a:gd name="T17" fmla="*/ 948 h 133"/>
                  <a:gd name="T18" fmla="*/ 120 w 121"/>
                  <a:gd name="T19" fmla="*/ 948 h 133"/>
                  <a:gd name="T20" fmla="*/ 120 w 121"/>
                  <a:gd name="T21" fmla="*/ 945 h 133"/>
                  <a:gd name="T22" fmla="*/ 113 w 121"/>
                  <a:gd name="T23" fmla="*/ 943 h 133"/>
                  <a:gd name="T24" fmla="*/ 109 w 121"/>
                  <a:gd name="T25" fmla="*/ 940 h 133"/>
                  <a:gd name="T26" fmla="*/ 105 w 121"/>
                  <a:gd name="T27" fmla="*/ 934 h 133"/>
                  <a:gd name="T28" fmla="*/ 100 w 121"/>
                  <a:gd name="T29" fmla="*/ 928 h 133"/>
                  <a:gd name="T30" fmla="*/ 95 w 121"/>
                  <a:gd name="T31" fmla="*/ 923 h 133"/>
                  <a:gd name="T32" fmla="*/ 82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2" y="73"/>
                    </a:lnTo>
                    <a:lnTo>
                      <a:pt x="56" y="75"/>
                    </a:lnTo>
                    <a:lnTo>
                      <a:pt x="59" y="80"/>
                    </a:lnTo>
                    <a:lnTo>
                      <a:pt x="64" y="90"/>
                    </a:lnTo>
                    <a:lnTo>
                      <a:pt x="73" y="105"/>
                    </a:lnTo>
                    <a:lnTo>
                      <a:pt x="79" y="114"/>
                    </a:lnTo>
                    <a:lnTo>
                      <a:pt x="91" y="126"/>
                    </a:lnTo>
                    <a:lnTo>
                      <a:pt x="114" y="132"/>
                    </a:lnTo>
                    <a:lnTo>
                      <a:pt x="120" y="132"/>
                    </a:lnTo>
                    <a:lnTo>
                      <a:pt x="120" y="129"/>
                    </a:lnTo>
                    <a:lnTo>
                      <a:pt x="113" y="127"/>
                    </a:lnTo>
                    <a:lnTo>
                      <a:pt x="109" y="124"/>
                    </a:lnTo>
                    <a:lnTo>
                      <a:pt x="105" y="118"/>
                    </a:lnTo>
                    <a:lnTo>
                      <a:pt x="100" y="112"/>
                    </a:lnTo>
                    <a:lnTo>
                      <a:pt x="95" y="10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58" name="Freeform 58">
                <a:extLst>
                  <a:ext uri="{FF2B5EF4-FFF2-40B4-BE49-F238E27FC236}">
                    <a16:creationId xmlns:a16="http://schemas.microsoft.com/office/drawing/2014/main" id="{202F8E48-A29B-49EE-B927-34BC9A9590BC}"/>
                  </a:ext>
                </a:extLst>
              </p:cNvPr>
              <p:cNvSpPr>
                <a:spLocks/>
              </p:cNvSpPr>
              <p:nvPr/>
            </p:nvSpPr>
            <p:spPr bwMode="auto">
              <a:xfrm>
                <a:off x="785" y="816"/>
                <a:ext cx="121" cy="133"/>
              </a:xfrm>
              <a:custGeom>
                <a:avLst/>
                <a:gdLst>
                  <a:gd name="T0" fmla="*/ 65 w 121"/>
                  <a:gd name="T1" fmla="*/ 816 h 133"/>
                  <a:gd name="T2" fmla="*/ 1 w 121"/>
                  <a:gd name="T3" fmla="*/ 816 h 133"/>
                  <a:gd name="T4" fmla="*/ 1 w 121"/>
                  <a:gd name="T5" fmla="*/ 820 h 133"/>
                  <a:gd name="T6" fmla="*/ 17 w 121"/>
                  <a:gd name="T7" fmla="*/ 822 h 133"/>
                  <a:gd name="T8" fmla="*/ 18 w 121"/>
                  <a:gd name="T9" fmla="*/ 823 h 133"/>
                  <a:gd name="T10" fmla="*/ 18 w 121"/>
                  <a:gd name="T11" fmla="*/ 939 h 133"/>
                  <a:gd name="T12" fmla="*/ 17 w 121"/>
                  <a:gd name="T13" fmla="*/ 941 h 133"/>
                  <a:gd name="T14" fmla="*/ 0 w 121"/>
                  <a:gd name="T15" fmla="*/ 942 h 133"/>
                  <a:gd name="T16" fmla="*/ 0 w 121"/>
                  <a:gd name="T17" fmla="*/ 947 h 133"/>
                  <a:gd name="T18" fmla="*/ 53 w 121"/>
                  <a:gd name="T19" fmla="*/ 947 h 133"/>
                  <a:gd name="T20" fmla="*/ 53 w 121"/>
                  <a:gd name="T21" fmla="*/ 942 h 133"/>
                  <a:gd name="T22" fmla="*/ 37 w 121"/>
                  <a:gd name="T23" fmla="*/ 941 h 133"/>
                  <a:gd name="T24" fmla="*/ 35 w 121"/>
                  <a:gd name="T25" fmla="*/ 939 h 133"/>
                  <a:gd name="T26" fmla="*/ 35 w 121"/>
                  <a:gd name="T27" fmla="*/ 889 h 133"/>
                  <a:gd name="T28" fmla="*/ 74 w 121"/>
                  <a:gd name="T29" fmla="*/ 889 h 133"/>
                  <a:gd name="T30" fmla="*/ 70 w 121"/>
                  <a:gd name="T31" fmla="*/ 884 h 133"/>
                  <a:gd name="T32" fmla="*/ 71 w 121"/>
                  <a:gd name="T33" fmla="*/ 883 h 133"/>
                  <a:gd name="T34" fmla="*/ 35 w 121"/>
                  <a:gd name="T35" fmla="*/ 883 h 133"/>
                  <a:gd name="T36" fmla="*/ 35 w 121"/>
                  <a:gd name="T37" fmla="*/ 824 h 133"/>
                  <a:gd name="T38" fmla="*/ 36 w 121"/>
                  <a:gd name="T39" fmla="*/ 823 h 133"/>
                  <a:gd name="T40" fmla="*/ 37 w 121"/>
                  <a:gd name="T41" fmla="*/ 823 h 133"/>
                  <a:gd name="T42" fmla="*/ 39 w 121"/>
                  <a:gd name="T43" fmla="*/ 822 h 133"/>
                  <a:gd name="T44" fmla="*/ 42 w 121"/>
                  <a:gd name="T45" fmla="*/ 822 h 133"/>
                  <a:gd name="T46" fmla="*/ 82 w 121"/>
                  <a:gd name="T47" fmla="*/ 822 h 133"/>
                  <a:gd name="T48" fmla="*/ 76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8" y="7"/>
                    </a:lnTo>
                    <a:lnTo>
                      <a:pt x="18" y="123"/>
                    </a:lnTo>
                    <a:lnTo>
                      <a:pt x="17" y="125"/>
                    </a:lnTo>
                    <a:lnTo>
                      <a:pt x="0" y="126"/>
                    </a:lnTo>
                    <a:lnTo>
                      <a:pt x="0" y="131"/>
                    </a:lnTo>
                    <a:lnTo>
                      <a:pt x="53" y="131"/>
                    </a:lnTo>
                    <a:lnTo>
                      <a:pt x="53" y="126"/>
                    </a:lnTo>
                    <a:lnTo>
                      <a:pt x="37" y="125"/>
                    </a:lnTo>
                    <a:lnTo>
                      <a:pt x="35" y="123"/>
                    </a:lnTo>
                    <a:lnTo>
                      <a:pt x="35" y="73"/>
                    </a:lnTo>
                    <a:lnTo>
                      <a:pt x="74" y="73"/>
                    </a:lnTo>
                    <a:lnTo>
                      <a:pt x="70" y="68"/>
                    </a:lnTo>
                    <a:lnTo>
                      <a:pt x="71" y="67"/>
                    </a:lnTo>
                    <a:lnTo>
                      <a:pt x="35" y="67"/>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59" name="Freeform 57">
                <a:extLst>
                  <a:ext uri="{FF2B5EF4-FFF2-40B4-BE49-F238E27FC236}">
                    <a16:creationId xmlns:a16="http://schemas.microsoft.com/office/drawing/2014/main" id="{6B037ADC-4F25-4079-BFB6-FA7613D54574}"/>
                  </a:ext>
                </a:extLst>
              </p:cNvPr>
              <p:cNvSpPr>
                <a:spLocks/>
              </p:cNvSpPr>
              <p:nvPr/>
            </p:nvSpPr>
            <p:spPr bwMode="auto">
              <a:xfrm>
                <a:off x="785" y="816"/>
                <a:ext cx="121" cy="133"/>
              </a:xfrm>
              <a:custGeom>
                <a:avLst/>
                <a:gdLst>
                  <a:gd name="T0" fmla="*/ 82 w 121"/>
                  <a:gd name="T1" fmla="*/ 822 h 133"/>
                  <a:gd name="T2" fmla="*/ 48 w 121"/>
                  <a:gd name="T3" fmla="*/ 822 h 133"/>
                  <a:gd name="T4" fmla="*/ 68 w 121"/>
                  <a:gd name="T5" fmla="*/ 828 h 133"/>
                  <a:gd name="T6" fmla="*/ 79 w 121"/>
                  <a:gd name="T7" fmla="*/ 848 h 133"/>
                  <a:gd name="T8" fmla="*/ 79 w 121"/>
                  <a:gd name="T9" fmla="*/ 861 h 133"/>
                  <a:gd name="T10" fmla="*/ 76 w 121"/>
                  <a:gd name="T11" fmla="*/ 871 h 133"/>
                  <a:gd name="T12" fmla="*/ 67 w 121"/>
                  <a:gd name="T13" fmla="*/ 878 h 133"/>
                  <a:gd name="T14" fmla="*/ 62 w 121"/>
                  <a:gd name="T15" fmla="*/ 882 h 133"/>
                  <a:gd name="T16" fmla="*/ 55 w 121"/>
                  <a:gd name="T17" fmla="*/ 883 h 133"/>
                  <a:gd name="T18" fmla="*/ 71 w 121"/>
                  <a:gd name="T19" fmla="*/ 883 h 133"/>
                  <a:gd name="T20" fmla="*/ 88 w 121"/>
                  <a:gd name="T21" fmla="*/ 871 h 133"/>
                  <a:gd name="T22" fmla="*/ 97 w 121"/>
                  <a:gd name="T23" fmla="*/ 853 h 133"/>
                  <a:gd name="T24" fmla="*/ 97 w 121"/>
                  <a:gd name="T25" fmla="*/ 837 h 133"/>
                  <a:gd name="T26" fmla="*/ 92 w 121"/>
                  <a:gd name="T27" fmla="*/ 828 h 133"/>
                  <a:gd name="T28" fmla="*/ 84 w 121"/>
                  <a:gd name="T29" fmla="*/ 823 h 133"/>
                  <a:gd name="T30" fmla="*/ 82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2" y="6"/>
                    </a:moveTo>
                    <a:lnTo>
                      <a:pt x="48" y="6"/>
                    </a:lnTo>
                    <a:lnTo>
                      <a:pt x="68" y="12"/>
                    </a:lnTo>
                    <a:lnTo>
                      <a:pt x="79" y="32"/>
                    </a:lnTo>
                    <a:lnTo>
                      <a:pt x="79" y="45"/>
                    </a:lnTo>
                    <a:lnTo>
                      <a:pt x="76" y="55"/>
                    </a:lnTo>
                    <a:lnTo>
                      <a:pt x="67" y="62"/>
                    </a:lnTo>
                    <a:lnTo>
                      <a:pt x="62" y="66"/>
                    </a:lnTo>
                    <a:lnTo>
                      <a:pt x="55" y="67"/>
                    </a:lnTo>
                    <a:lnTo>
                      <a:pt x="71" y="67"/>
                    </a:lnTo>
                    <a:lnTo>
                      <a:pt x="88" y="55"/>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8153" name="Group 52">
              <a:extLst>
                <a:ext uri="{FF2B5EF4-FFF2-40B4-BE49-F238E27FC236}">
                  <a16:creationId xmlns:a16="http://schemas.microsoft.com/office/drawing/2014/main" id="{7C0A9891-41B6-443A-8592-E956A9AC5174}"/>
                </a:ext>
              </a:extLst>
            </p:cNvPr>
            <p:cNvGrpSpPr>
              <a:grpSpLocks/>
            </p:cNvGrpSpPr>
            <p:nvPr/>
          </p:nvGrpSpPr>
          <p:grpSpPr bwMode="auto">
            <a:xfrm>
              <a:off x="382" y="816"/>
              <a:ext cx="121" cy="133"/>
              <a:chOff x="382" y="816"/>
              <a:chExt cx="121" cy="133"/>
            </a:xfrm>
          </p:grpSpPr>
          <p:sp>
            <p:nvSpPr>
              <p:cNvPr id="48154" name="Freeform 55">
                <a:extLst>
                  <a:ext uri="{FF2B5EF4-FFF2-40B4-BE49-F238E27FC236}">
                    <a16:creationId xmlns:a16="http://schemas.microsoft.com/office/drawing/2014/main" id="{98A733E1-2DD2-49D9-B8AA-062F2C2CAF82}"/>
                  </a:ext>
                </a:extLst>
              </p:cNvPr>
              <p:cNvSpPr>
                <a:spLocks/>
              </p:cNvSpPr>
              <p:nvPr/>
            </p:nvSpPr>
            <p:spPr bwMode="auto">
              <a:xfrm>
                <a:off x="382" y="816"/>
                <a:ext cx="121" cy="133"/>
              </a:xfrm>
              <a:custGeom>
                <a:avLst/>
                <a:gdLst>
                  <a:gd name="T0" fmla="*/ 74 w 121"/>
                  <a:gd name="T1" fmla="*/ 889 h 133"/>
                  <a:gd name="T2" fmla="*/ 53 w 121"/>
                  <a:gd name="T3" fmla="*/ 889 h 133"/>
                  <a:gd name="T4" fmla="*/ 56 w 121"/>
                  <a:gd name="T5" fmla="*/ 891 h 133"/>
                  <a:gd name="T6" fmla="*/ 59 w 121"/>
                  <a:gd name="T7" fmla="*/ 896 h 133"/>
                  <a:gd name="T8" fmla="*/ 65 w 121"/>
                  <a:gd name="T9" fmla="*/ 906 h 133"/>
                  <a:gd name="T10" fmla="*/ 73 w 121"/>
                  <a:gd name="T11" fmla="*/ 921 h 133"/>
                  <a:gd name="T12" fmla="*/ 80 w 121"/>
                  <a:gd name="T13" fmla="*/ 930 h 133"/>
                  <a:gd name="T14" fmla="*/ 92 w 121"/>
                  <a:gd name="T15" fmla="*/ 942 h 133"/>
                  <a:gd name="T16" fmla="*/ 114 w 121"/>
                  <a:gd name="T17" fmla="*/ 948 h 133"/>
                  <a:gd name="T18" fmla="*/ 120 w 121"/>
                  <a:gd name="T19" fmla="*/ 948 h 133"/>
                  <a:gd name="T20" fmla="*/ 121 w 121"/>
                  <a:gd name="T21" fmla="*/ 945 h 133"/>
                  <a:gd name="T22" fmla="*/ 113 w 121"/>
                  <a:gd name="T23" fmla="*/ 943 h 133"/>
                  <a:gd name="T24" fmla="*/ 110 w 121"/>
                  <a:gd name="T25" fmla="*/ 940 h 133"/>
                  <a:gd name="T26" fmla="*/ 106 w 121"/>
                  <a:gd name="T27" fmla="*/ 934 h 133"/>
                  <a:gd name="T28" fmla="*/ 100 w 121"/>
                  <a:gd name="T29" fmla="*/ 928 h 133"/>
                  <a:gd name="T30" fmla="*/ 96 w 121"/>
                  <a:gd name="T31" fmla="*/ 923 h 133"/>
                  <a:gd name="T32" fmla="*/ 83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3" y="73"/>
                    </a:lnTo>
                    <a:lnTo>
                      <a:pt x="56" y="75"/>
                    </a:lnTo>
                    <a:lnTo>
                      <a:pt x="59" y="80"/>
                    </a:lnTo>
                    <a:lnTo>
                      <a:pt x="65" y="90"/>
                    </a:lnTo>
                    <a:lnTo>
                      <a:pt x="73" y="105"/>
                    </a:lnTo>
                    <a:lnTo>
                      <a:pt x="80" y="114"/>
                    </a:lnTo>
                    <a:lnTo>
                      <a:pt x="92" y="126"/>
                    </a:lnTo>
                    <a:lnTo>
                      <a:pt x="114" y="132"/>
                    </a:lnTo>
                    <a:lnTo>
                      <a:pt x="120" y="132"/>
                    </a:lnTo>
                    <a:lnTo>
                      <a:pt x="121" y="129"/>
                    </a:lnTo>
                    <a:lnTo>
                      <a:pt x="113" y="127"/>
                    </a:lnTo>
                    <a:lnTo>
                      <a:pt x="110" y="124"/>
                    </a:lnTo>
                    <a:lnTo>
                      <a:pt x="106" y="118"/>
                    </a:lnTo>
                    <a:lnTo>
                      <a:pt x="100" y="112"/>
                    </a:lnTo>
                    <a:lnTo>
                      <a:pt x="96" y="107"/>
                    </a:lnTo>
                    <a:lnTo>
                      <a:pt x="83"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55" name="Freeform 54">
                <a:extLst>
                  <a:ext uri="{FF2B5EF4-FFF2-40B4-BE49-F238E27FC236}">
                    <a16:creationId xmlns:a16="http://schemas.microsoft.com/office/drawing/2014/main" id="{FCA0A0A7-9600-41C5-B385-AB582084858A}"/>
                  </a:ext>
                </a:extLst>
              </p:cNvPr>
              <p:cNvSpPr>
                <a:spLocks/>
              </p:cNvSpPr>
              <p:nvPr/>
            </p:nvSpPr>
            <p:spPr bwMode="auto">
              <a:xfrm>
                <a:off x="382" y="816"/>
                <a:ext cx="121" cy="133"/>
              </a:xfrm>
              <a:custGeom>
                <a:avLst/>
                <a:gdLst>
                  <a:gd name="T0" fmla="*/ 65 w 121"/>
                  <a:gd name="T1" fmla="*/ 816 h 133"/>
                  <a:gd name="T2" fmla="*/ 1 w 121"/>
                  <a:gd name="T3" fmla="*/ 816 h 133"/>
                  <a:gd name="T4" fmla="*/ 1 w 121"/>
                  <a:gd name="T5" fmla="*/ 820 h 133"/>
                  <a:gd name="T6" fmla="*/ 17 w 121"/>
                  <a:gd name="T7" fmla="*/ 822 h 133"/>
                  <a:gd name="T8" fmla="*/ 19 w 121"/>
                  <a:gd name="T9" fmla="*/ 823 h 133"/>
                  <a:gd name="T10" fmla="*/ 19 w 121"/>
                  <a:gd name="T11" fmla="*/ 939 h 133"/>
                  <a:gd name="T12" fmla="*/ 17 w 121"/>
                  <a:gd name="T13" fmla="*/ 941 h 133"/>
                  <a:gd name="T14" fmla="*/ 0 w 121"/>
                  <a:gd name="T15" fmla="*/ 942 h 133"/>
                  <a:gd name="T16" fmla="*/ 0 w 121"/>
                  <a:gd name="T17" fmla="*/ 947 h 133"/>
                  <a:gd name="T18" fmla="*/ 54 w 121"/>
                  <a:gd name="T19" fmla="*/ 947 h 133"/>
                  <a:gd name="T20" fmla="*/ 54 w 121"/>
                  <a:gd name="T21" fmla="*/ 942 h 133"/>
                  <a:gd name="T22" fmla="*/ 37 w 121"/>
                  <a:gd name="T23" fmla="*/ 941 h 133"/>
                  <a:gd name="T24" fmla="*/ 36 w 121"/>
                  <a:gd name="T25" fmla="*/ 939 h 133"/>
                  <a:gd name="T26" fmla="*/ 36 w 121"/>
                  <a:gd name="T27" fmla="*/ 889 h 133"/>
                  <a:gd name="T28" fmla="*/ 74 w 121"/>
                  <a:gd name="T29" fmla="*/ 889 h 133"/>
                  <a:gd name="T30" fmla="*/ 71 w 121"/>
                  <a:gd name="T31" fmla="*/ 884 h 133"/>
                  <a:gd name="T32" fmla="*/ 71 w 121"/>
                  <a:gd name="T33" fmla="*/ 883 h 133"/>
                  <a:gd name="T34" fmla="*/ 36 w 121"/>
                  <a:gd name="T35" fmla="*/ 883 h 133"/>
                  <a:gd name="T36" fmla="*/ 36 w 121"/>
                  <a:gd name="T37" fmla="*/ 824 h 133"/>
                  <a:gd name="T38" fmla="*/ 36 w 121"/>
                  <a:gd name="T39" fmla="*/ 823 h 133"/>
                  <a:gd name="T40" fmla="*/ 38 w 121"/>
                  <a:gd name="T41" fmla="*/ 823 h 133"/>
                  <a:gd name="T42" fmla="*/ 39 w 121"/>
                  <a:gd name="T43" fmla="*/ 822 h 133"/>
                  <a:gd name="T44" fmla="*/ 42 w 121"/>
                  <a:gd name="T45" fmla="*/ 822 h 133"/>
                  <a:gd name="T46" fmla="*/ 83 w 121"/>
                  <a:gd name="T47" fmla="*/ 822 h 133"/>
                  <a:gd name="T48" fmla="*/ 77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9" y="7"/>
                    </a:lnTo>
                    <a:lnTo>
                      <a:pt x="19" y="123"/>
                    </a:lnTo>
                    <a:lnTo>
                      <a:pt x="17" y="125"/>
                    </a:lnTo>
                    <a:lnTo>
                      <a:pt x="0" y="126"/>
                    </a:lnTo>
                    <a:lnTo>
                      <a:pt x="0" y="131"/>
                    </a:lnTo>
                    <a:lnTo>
                      <a:pt x="54" y="131"/>
                    </a:lnTo>
                    <a:lnTo>
                      <a:pt x="54" y="126"/>
                    </a:lnTo>
                    <a:lnTo>
                      <a:pt x="37" y="125"/>
                    </a:lnTo>
                    <a:lnTo>
                      <a:pt x="36" y="123"/>
                    </a:lnTo>
                    <a:lnTo>
                      <a:pt x="36" y="73"/>
                    </a:lnTo>
                    <a:lnTo>
                      <a:pt x="74" y="73"/>
                    </a:lnTo>
                    <a:lnTo>
                      <a:pt x="71" y="68"/>
                    </a:lnTo>
                    <a:lnTo>
                      <a:pt x="71" y="67"/>
                    </a:lnTo>
                    <a:lnTo>
                      <a:pt x="36" y="67"/>
                    </a:lnTo>
                    <a:lnTo>
                      <a:pt x="36" y="8"/>
                    </a:lnTo>
                    <a:lnTo>
                      <a:pt x="36" y="7"/>
                    </a:lnTo>
                    <a:lnTo>
                      <a:pt x="38" y="7"/>
                    </a:lnTo>
                    <a:lnTo>
                      <a:pt x="39" y="6"/>
                    </a:lnTo>
                    <a:lnTo>
                      <a:pt x="42" y="6"/>
                    </a:lnTo>
                    <a:lnTo>
                      <a:pt x="83" y="6"/>
                    </a:lnTo>
                    <a:lnTo>
                      <a:pt x="77"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8156" name="Freeform 53">
                <a:extLst>
                  <a:ext uri="{FF2B5EF4-FFF2-40B4-BE49-F238E27FC236}">
                    <a16:creationId xmlns:a16="http://schemas.microsoft.com/office/drawing/2014/main" id="{87918EA1-B3AF-4D71-A0B6-412F671E3A00}"/>
                  </a:ext>
                </a:extLst>
              </p:cNvPr>
              <p:cNvSpPr>
                <a:spLocks/>
              </p:cNvSpPr>
              <p:nvPr/>
            </p:nvSpPr>
            <p:spPr bwMode="auto">
              <a:xfrm>
                <a:off x="382" y="816"/>
                <a:ext cx="121" cy="133"/>
              </a:xfrm>
              <a:custGeom>
                <a:avLst/>
                <a:gdLst>
                  <a:gd name="T0" fmla="*/ 83 w 121"/>
                  <a:gd name="T1" fmla="*/ 822 h 133"/>
                  <a:gd name="T2" fmla="*/ 49 w 121"/>
                  <a:gd name="T3" fmla="*/ 822 h 133"/>
                  <a:gd name="T4" fmla="*/ 69 w 121"/>
                  <a:gd name="T5" fmla="*/ 828 h 133"/>
                  <a:gd name="T6" fmla="*/ 79 w 121"/>
                  <a:gd name="T7" fmla="*/ 848 h 133"/>
                  <a:gd name="T8" fmla="*/ 79 w 121"/>
                  <a:gd name="T9" fmla="*/ 861 h 133"/>
                  <a:gd name="T10" fmla="*/ 76 w 121"/>
                  <a:gd name="T11" fmla="*/ 871 h 133"/>
                  <a:gd name="T12" fmla="*/ 68 w 121"/>
                  <a:gd name="T13" fmla="*/ 878 h 133"/>
                  <a:gd name="T14" fmla="*/ 62 w 121"/>
                  <a:gd name="T15" fmla="*/ 882 h 133"/>
                  <a:gd name="T16" fmla="*/ 56 w 121"/>
                  <a:gd name="T17" fmla="*/ 883 h 133"/>
                  <a:gd name="T18" fmla="*/ 71 w 121"/>
                  <a:gd name="T19" fmla="*/ 883 h 133"/>
                  <a:gd name="T20" fmla="*/ 89 w 121"/>
                  <a:gd name="T21" fmla="*/ 871 h 133"/>
                  <a:gd name="T22" fmla="*/ 97 w 121"/>
                  <a:gd name="T23" fmla="*/ 853 h 133"/>
                  <a:gd name="T24" fmla="*/ 97 w 121"/>
                  <a:gd name="T25" fmla="*/ 837 h 133"/>
                  <a:gd name="T26" fmla="*/ 92 w 121"/>
                  <a:gd name="T27" fmla="*/ 828 h 133"/>
                  <a:gd name="T28" fmla="*/ 84 w 121"/>
                  <a:gd name="T29" fmla="*/ 823 h 133"/>
                  <a:gd name="T30" fmla="*/ 83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3" y="6"/>
                    </a:moveTo>
                    <a:lnTo>
                      <a:pt x="49" y="6"/>
                    </a:lnTo>
                    <a:lnTo>
                      <a:pt x="69" y="12"/>
                    </a:lnTo>
                    <a:lnTo>
                      <a:pt x="79" y="32"/>
                    </a:lnTo>
                    <a:lnTo>
                      <a:pt x="79" y="45"/>
                    </a:lnTo>
                    <a:lnTo>
                      <a:pt x="76" y="55"/>
                    </a:lnTo>
                    <a:lnTo>
                      <a:pt x="68" y="62"/>
                    </a:lnTo>
                    <a:lnTo>
                      <a:pt x="62" y="66"/>
                    </a:lnTo>
                    <a:lnTo>
                      <a:pt x="56" y="67"/>
                    </a:lnTo>
                    <a:lnTo>
                      <a:pt x="71" y="67"/>
                    </a:lnTo>
                    <a:lnTo>
                      <a:pt x="89" y="55"/>
                    </a:lnTo>
                    <a:lnTo>
                      <a:pt x="97" y="37"/>
                    </a:lnTo>
                    <a:lnTo>
                      <a:pt x="97" y="21"/>
                    </a:lnTo>
                    <a:lnTo>
                      <a:pt x="92" y="12"/>
                    </a:lnTo>
                    <a:lnTo>
                      <a:pt x="84" y="7"/>
                    </a:lnTo>
                    <a:lnTo>
                      <a:pt x="83"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5FC5530F-32B0-4FE2-9BC0-7EA9280F2546}"/>
              </a:ext>
            </a:extLst>
          </p:cNvPr>
          <p:cNvSpPr>
            <a:spLocks noGrp="1"/>
          </p:cNvSpPr>
          <p:nvPr>
            <p:ph type="title"/>
          </p:nvPr>
        </p:nvSpPr>
        <p:spPr>
          <a:xfrm>
            <a:off x="360363" y="271463"/>
            <a:ext cx="8534400" cy="758825"/>
          </a:xfrm>
        </p:spPr>
        <p:txBody>
          <a:bodyPr/>
          <a:lstStyle/>
          <a:p>
            <a:pPr>
              <a:defRPr/>
            </a:pPr>
            <a:r>
              <a:rPr lang="el-GR" sz="3600" dirty="0" err="1"/>
              <a:t>Αλοϋδρίνες</a:t>
            </a:r>
            <a:endParaRPr lang="el-GR" sz="3600" dirty="0"/>
          </a:p>
        </p:txBody>
      </p:sp>
      <p:sp>
        <p:nvSpPr>
          <p:cNvPr id="49155" name="Rectangle 26">
            <a:extLst>
              <a:ext uri="{FF2B5EF4-FFF2-40B4-BE49-F238E27FC236}">
                <a16:creationId xmlns:a16="http://schemas.microsoft.com/office/drawing/2014/main" id="{D3468EE9-B9FD-4777-AA2C-C293F0BB754A}"/>
              </a:ext>
            </a:extLst>
          </p:cNvPr>
          <p:cNvSpPr>
            <a:spLocks noChangeArrowheads="1"/>
          </p:cNvSpPr>
          <p:nvPr/>
        </p:nvSpPr>
        <p:spPr bwMode="auto">
          <a:xfrm>
            <a:off x="4716463" y="3840163"/>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9156" name="Rectangle 50">
            <a:extLst>
              <a:ext uri="{FF2B5EF4-FFF2-40B4-BE49-F238E27FC236}">
                <a16:creationId xmlns:a16="http://schemas.microsoft.com/office/drawing/2014/main" id="{9E87CADE-1555-438B-9A91-8292EA9A72A2}"/>
              </a:ext>
            </a:extLst>
          </p:cNvPr>
          <p:cNvSpPr>
            <a:spLocks noChangeArrowheads="1"/>
          </p:cNvSpPr>
          <p:nvPr/>
        </p:nvSpPr>
        <p:spPr bwMode="auto">
          <a:xfrm>
            <a:off x="7573963" y="342900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49157" name="Rectangle 99">
            <a:extLst>
              <a:ext uri="{FF2B5EF4-FFF2-40B4-BE49-F238E27FC236}">
                <a16:creationId xmlns:a16="http://schemas.microsoft.com/office/drawing/2014/main" id="{6F2E0E1E-7F83-4FA0-8750-246F018CFE48}"/>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49158" name="Group 51">
            <a:extLst>
              <a:ext uri="{FF2B5EF4-FFF2-40B4-BE49-F238E27FC236}">
                <a16:creationId xmlns:a16="http://schemas.microsoft.com/office/drawing/2014/main" id="{E4385F2D-945D-469F-9BFD-7B059CE6524C}"/>
              </a:ext>
            </a:extLst>
          </p:cNvPr>
          <p:cNvGrpSpPr>
            <a:grpSpLocks/>
          </p:cNvGrpSpPr>
          <p:nvPr/>
        </p:nvGrpSpPr>
        <p:grpSpPr bwMode="auto">
          <a:xfrm>
            <a:off x="1258888" y="260350"/>
            <a:ext cx="1152525" cy="874713"/>
            <a:chOff x="0" y="0"/>
            <a:chExt cx="1268" cy="949"/>
          </a:xfrm>
        </p:grpSpPr>
        <p:grpSp>
          <p:nvGrpSpPr>
            <p:cNvPr id="49160" name="Group 95">
              <a:extLst>
                <a:ext uri="{FF2B5EF4-FFF2-40B4-BE49-F238E27FC236}">
                  <a16:creationId xmlns:a16="http://schemas.microsoft.com/office/drawing/2014/main" id="{9BD756A4-3473-4D45-9D4B-A42B46713480}"/>
                </a:ext>
              </a:extLst>
            </p:cNvPr>
            <p:cNvGrpSpPr>
              <a:grpSpLocks/>
            </p:cNvGrpSpPr>
            <p:nvPr/>
          </p:nvGrpSpPr>
          <p:grpSpPr bwMode="auto">
            <a:xfrm>
              <a:off x="374" y="407"/>
              <a:ext cx="121" cy="137"/>
              <a:chOff x="374" y="407"/>
              <a:chExt cx="121" cy="137"/>
            </a:xfrm>
          </p:grpSpPr>
          <p:sp>
            <p:nvSpPr>
              <p:cNvPr id="49204" name="Freeform 98">
                <a:extLst>
                  <a:ext uri="{FF2B5EF4-FFF2-40B4-BE49-F238E27FC236}">
                    <a16:creationId xmlns:a16="http://schemas.microsoft.com/office/drawing/2014/main" id="{AF4A70AA-93E4-4E1A-B1FE-CDEAEDEE729C}"/>
                  </a:ext>
                </a:extLst>
              </p:cNvPr>
              <p:cNvSpPr>
                <a:spLocks/>
              </p:cNvSpPr>
              <p:nvPr/>
            </p:nvSpPr>
            <p:spPr bwMode="auto">
              <a:xfrm>
                <a:off x="374"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7 w 121"/>
                  <a:gd name="T25" fmla="*/ 543 h 137"/>
                  <a:gd name="T26" fmla="*/ 105 w 121"/>
                  <a:gd name="T27" fmla="*/ 539 h 137"/>
                  <a:gd name="T28" fmla="*/ 110 w 121"/>
                  <a:gd name="T29" fmla="*/ 538 h 137"/>
                  <a:gd name="T30" fmla="*/ 112 w 121"/>
                  <a:gd name="T31" fmla="*/ 535 h 137"/>
                  <a:gd name="T32" fmla="*/ 88 w 121"/>
                  <a:gd name="T33" fmla="*/ 535 h 137"/>
                  <a:gd name="T34" fmla="*/ 61 w 121"/>
                  <a:gd name="T35" fmla="*/ 532 h 137"/>
                  <a:gd name="T36" fmla="*/ 42 w 121"/>
                  <a:gd name="T37" fmla="*/ 524 h 137"/>
                  <a:gd name="T38" fmla="*/ 29 w 121"/>
                  <a:gd name="T39" fmla="*/ 509 h 137"/>
                  <a:gd name="T40" fmla="*/ 22 w 121"/>
                  <a:gd name="T41" fmla="*/ 489 h 137"/>
                  <a:gd name="T42" fmla="*/ 23 w 121"/>
                  <a:gd name="T43" fmla="*/ 461 h 137"/>
                  <a:gd name="T44" fmla="*/ 30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7" y="136"/>
                    </a:lnTo>
                    <a:lnTo>
                      <a:pt x="105" y="132"/>
                    </a:lnTo>
                    <a:lnTo>
                      <a:pt x="110" y="131"/>
                    </a:lnTo>
                    <a:lnTo>
                      <a:pt x="112" y="128"/>
                    </a:lnTo>
                    <a:lnTo>
                      <a:pt x="88" y="128"/>
                    </a:lnTo>
                    <a:lnTo>
                      <a:pt x="61" y="125"/>
                    </a:lnTo>
                    <a:lnTo>
                      <a:pt x="42" y="117"/>
                    </a:lnTo>
                    <a:lnTo>
                      <a:pt x="29" y="102"/>
                    </a:lnTo>
                    <a:lnTo>
                      <a:pt x="22" y="82"/>
                    </a:lnTo>
                    <a:lnTo>
                      <a:pt x="23" y="54"/>
                    </a:lnTo>
                    <a:lnTo>
                      <a:pt x="30"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205" name="Freeform 97">
                <a:extLst>
                  <a:ext uri="{FF2B5EF4-FFF2-40B4-BE49-F238E27FC236}">
                    <a16:creationId xmlns:a16="http://schemas.microsoft.com/office/drawing/2014/main" id="{1268D46C-C52A-4BA4-B03F-236EF5804AEB}"/>
                  </a:ext>
                </a:extLst>
              </p:cNvPr>
              <p:cNvSpPr>
                <a:spLocks/>
              </p:cNvSpPr>
              <p:nvPr/>
            </p:nvSpPr>
            <p:spPr bwMode="auto">
              <a:xfrm>
                <a:off x="374" y="407"/>
                <a:ext cx="121" cy="137"/>
              </a:xfrm>
              <a:custGeom>
                <a:avLst/>
                <a:gdLst>
                  <a:gd name="T0" fmla="*/ 115 w 121"/>
                  <a:gd name="T1" fmla="*/ 505 h 137"/>
                  <a:gd name="T2" fmla="*/ 104 w 121"/>
                  <a:gd name="T3" fmla="*/ 524 h 137"/>
                  <a:gd name="T4" fmla="*/ 88 w 121"/>
                  <a:gd name="T5" fmla="*/ 535 h 137"/>
                  <a:gd name="T6" fmla="*/ 112 w 121"/>
                  <a:gd name="T7" fmla="*/ 535 h 137"/>
                  <a:gd name="T8" fmla="*/ 113 w 121"/>
                  <a:gd name="T9" fmla="*/ 530 h 137"/>
                  <a:gd name="T10" fmla="*/ 118 w 121"/>
                  <a:gd name="T11" fmla="*/ 514 h 137"/>
                  <a:gd name="T12" fmla="*/ 121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4" y="117"/>
                    </a:lnTo>
                    <a:lnTo>
                      <a:pt x="88" y="128"/>
                    </a:lnTo>
                    <a:lnTo>
                      <a:pt x="112" y="128"/>
                    </a:lnTo>
                    <a:lnTo>
                      <a:pt x="113" y="123"/>
                    </a:lnTo>
                    <a:lnTo>
                      <a:pt x="118" y="107"/>
                    </a:lnTo>
                    <a:lnTo>
                      <a:pt x="121"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206" name="Freeform 96">
                <a:extLst>
                  <a:ext uri="{FF2B5EF4-FFF2-40B4-BE49-F238E27FC236}">
                    <a16:creationId xmlns:a16="http://schemas.microsoft.com/office/drawing/2014/main" id="{31065BAA-9B6D-4F1C-A86A-2CC7A390D881}"/>
                  </a:ext>
                </a:extLst>
              </p:cNvPr>
              <p:cNvSpPr>
                <a:spLocks/>
              </p:cNvSpPr>
              <p:nvPr/>
            </p:nvSpPr>
            <p:spPr bwMode="auto">
              <a:xfrm>
                <a:off x="374"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61" name="Group 93">
              <a:extLst>
                <a:ext uri="{FF2B5EF4-FFF2-40B4-BE49-F238E27FC236}">
                  <a16:creationId xmlns:a16="http://schemas.microsoft.com/office/drawing/2014/main" id="{B892E426-86BB-4F59-9E4D-A42677EB6071}"/>
                </a:ext>
              </a:extLst>
            </p:cNvPr>
            <p:cNvGrpSpPr>
              <a:grpSpLocks/>
            </p:cNvGrpSpPr>
            <p:nvPr/>
          </p:nvGrpSpPr>
          <p:grpSpPr bwMode="auto">
            <a:xfrm>
              <a:off x="132" y="474"/>
              <a:ext cx="211" cy="2"/>
              <a:chOff x="132" y="474"/>
              <a:chExt cx="211" cy="2"/>
            </a:xfrm>
          </p:grpSpPr>
          <p:sp>
            <p:nvSpPr>
              <p:cNvPr id="49203" name="Freeform 94">
                <a:extLst>
                  <a:ext uri="{FF2B5EF4-FFF2-40B4-BE49-F238E27FC236}">
                    <a16:creationId xmlns:a16="http://schemas.microsoft.com/office/drawing/2014/main" id="{BFAFACF8-6133-42E8-8B72-9CD5A4DA31BF}"/>
                  </a:ext>
                </a:extLst>
              </p:cNvPr>
              <p:cNvSpPr>
                <a:spLocks/>
              </p:cNvSpPr>
              <p:nvPr/>
            </p:nvSpPr>
            <p:spPr bwMode="auto">
              <a:xfrm>
                <a:off x="132" y="474"/>
                <a:ext cx="211" cy="2"/>
              </a:xfrm>
              <a:custGeom>
                <a:avLst/>
                <a:gdLst>
                  <a:gd name="T0" fmla="*/ 0 w 211"/>
                  <a:gd name="T1" fmla="*/ 0 h 2"/>
                  <a:gd name="T2" fmla="*/ 210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0"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2" name="Group 91">
              <a:extLst>
                <a:ext uri="{FF2B5EF4-FFF2-40B4-BE49-F238E27FC236}">
                  <a16:creationId xmlns:a16="http://schemas.microsoft.com/office/drawing/2014/main" id="{C15D003C-7460-4DA9-BAE7-B9BD08038EF1}"/>
                </a:ext>
              </a:extLst>
            </p:cNvPr>
            <p:cNvGrpSpPr>
              <a:grpSpLocks/>
            </p:cNvGrpSpPr>
            <p:nvPr/>
          </p:nvGrpSpPr>
          <p:grpSpPr bwMode="auto">
            <a:xfrm>
              <a:off x="434" y="165"/>
              <a:ext cx="2" cy="212"/>
              <a:chOff x="434" y="165"/>
              <a:chExt cx="2" cy="212"/>
            </a:xfrm>
          </p:grpSpPr>
          <p:sp>
            <p:nvSpPr>
              <p:cNvPr id="49202" name="Freeform 92">
                <a:extLst>
                  <a:ext uri="{FF2B5EF4-FFF2-40B4-BE49-F238E27FC236}">
                    <a16:creationId xmlns:a16="http://schemas.microsoft.com/office/drawing/2014/main" id="{5ECDD190-AE4B-4DDC-A563-7591FB456AC1}"/>
                  </a:ext>
                </a:extLst>
              </p:cNvPr>
              <p:cNvSpPr>
                <a:spLocks/>
              </p:cNvSpPr>
              <p:nvPr/>
            </p:nvSpPr>
            <p:spPr bwMode="auto">
              <a:xfrm>
                <a:off x="434"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3" name="Group 89">
              <a:extLst>
                <a:ext uri="{FF2B5EF4-FFF2-40B4-BE49-F238E27FC236}">
                  <a16:creationId xmlns:a16="http://schemas.microsoft.com/office/drawing/2014/main" id="{BEFB2D9D-DBD5-4102-925F-88E6F4ABB3A1}"/>
                </a:ext>
              </a:extLst>
            </p:cNvPr>
            <p:cNvGrpSpPr>
              <a:grpSpLocks/>
            </p:cNvGrpSpPr>
            <p:nvPr/>
          </p:nvGrpSpPr>
          <p:grpSpPr bwMode="auto">
            <a:xfrm>
              <a:off x="434" y="574"/>
              <a:ext cx="2" cy="212"/>
              <a:chOff x="434" y="574"/>
              <a:chExt cx="2" cy="212"/>
            </a:xfrm>
          </p:grpSpPr>
          <p:sp>
            <p:nvSpPr>
              <p:cNvPr id="49201" name="Freeform 90">
                <a:extLst>
                  <a:ext uri="{FF2B5EF4-FFF2-40B4-BE49-F238E27FC236}">
                    <a16:creationId xmlns:a16="http://schemas.microsoft.com/office/drawing/2014/main" id="{F09CE648-B065-4ED5-9241-527DE9106ED7}"/>
                  </a:ext>
                </a:extLst>
              </p:cNvPr>
              <p:cNvSpPr>
                <a:spLocks/>
              </p:cNvSpPr>
              <p:nvPr/>
            </p:nvSpPr>
            <p:spPr bwMode="auto">
              <a:xfrm>
                <a:off x="434"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4" name="Group 85">
              <a:extLst>
                <a:ext uri="{FF2B5EF4-FFF2-40B4-BE49-F238E27FC236}">
                  <a16:creationId xmlns:a16="http://schemas.microsoft.com/office/drawing/2014/main" id="{7CE964E6-1588-47DD-8773-1B3A24F34E61}"/>
                </a:ext>
              </a:extLst>
            </p:cNvPr>
            <p:cNvGrpSpPr>
              <a:grpSpLocks/>
            </p:cNvGrpSpPr>
            <p:nvPr/>
          </p:nvGrpSpPr>
          <p:grpSpPr bwMode="auto">
            <a:xfrm>
              <a:off x="768" y="407"/>
              <a:ext cx="121" cy="137"/>
              <a:chOff x="768" y="407"/>
              <a:chExt cx="121" cy="137"/>
            </a:xfrm>
          </p:grpSpPr>
          <p:sp>
            <p:nvSpPr>
              <p:cNvPr id="49198" name="Freeform 88">
                <a:extLst>
                  <a:ext uri="{FF2B5EF4-FFF2-40B4-BE49-F238E27FC236}">
                    <a16:creationId xmlns:a16="http://schemas.microsoft.com/office/drawing/2014/main" id="{F18D7A29-2C50-4C5D-B528-93FFD6E3FF85}"/>
                  </a:ext>
                </a:extLst>
              </p:cNvPr>
              <p:cNvSpPr>
                <a:spLocks/>
              </p:cNvSpPr>
              <p:nvPr/>
            </p:nvSpPr>
            <p:spPr bwMode="auto">
              <a:xfrm>
                <a:off x="768"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6 w 121"/>
                  <a:gd name="T25" fmla="*/ 543 h 137"/>
                  <a:gd name="T26" fmla="*/ 104 w 121"/>
                  <a:gd name="T27" fmla="*/ 539 h 137"/>
                  <a:gd name="T28" fmla="*/ 110 w 121"/>
                  <a:gd name="T29" fmla="*/ 538 h 137"/>
                  <a:gd name="T30" fmla="*/ 111 w 121"/>
                  <a:gd name="T31" fmla="*/ 535 h 137"/>
                  <a:gd name="T32" fmla="*/ 87 w 121"/>
                  <a:gd name="T33" fmla="*/ 535 h 137"/>
                  <a:gd name="T34" fmla="*/ 61 w 121"/>
                  <a:gd name="T35" fmla="*/ 532 h 137"/>
                  <a:gd name="T36" fmla="*/ 41 w 121"/>
                  <a:gd name="T37" fmla="*/ 524 h 137"/>
                  <a:gd name="T38" fmla="*/ 28 w 121"/>
                  <a:gd name="T39" fmla="*/ 509 h 137"/>
                  <a:gd name="T40" fmla="*/ 21 w 121"/>
                  <a:gd name="T41" fmla="*/ 489 h 137"/>
                  <a:gd name="T42" fmla="*/ 23 w 121"/>
                  <a:gd name="T43" fmla="*/ 461 h 137"/>
                  <a:gd name="T44" fmla="*/ 29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6" y="136"/>
                    </a:lnTo>
                    <a:lnTo>
                      <a:pt x="104" y="132"/>
                    </a:lnTo>
                    <a:lnTo>
                      <a:pt x="110" y="131"/>
                    </a:lnTo>
                    <a:lnTo>
                      <a:pt x="111" y="128"/>
                    </a:lnTo>
                    <a:lnTo>
                      <a:pt x="87" y="128"/>
                    </a:lnTo>
                    <a:lnTo>
                      <a:pt x="61" y="125"/>
                    </a:lnTo>
                    <a:lnTo>
                      <a:pt x="41" y="117"/>
                    </a:lnTo>
                    <a:lnTo>
                      <a:pt x="28" y="102"/>
                    </a:lnTo>
                    <a:lnTo>
                      <a:pt x="21" y="82"/>
                    </a:lnTo>
                    <a:lnTo>
                      <a:pt x="23" y="54"/>
                    </a:lnTo>
                    <a:lnTo>
                      <a:pt x="29"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99" name="Freeform 87">
                <a:extLst>
                  <a:ext uri="{FF2B5EF4-FFF2-40B4-BE49-F238E27FC236}">
                    <a16:creationId xmlns:a16="http://schemas.microsoft.com/office/drawing/2014/main" id="{8D0C16E0-6C2F-41AB-B304-3FF9A2909488}"/>
                  </a:ext>
                </a:extLst>
              </p:cNvPr>
              <p:cNvSpPr>
                <a:spLocks/>
              </p:cNvSpPr>
              <p:nvPr/>
            </p:nvSpPr>
            <p:spPr bwMode="auto">
              <a:xfrm>
                <a:off x="768" y="407"/>
                <a:ext cx="121" cy="137"/>
              </a:xfrm>
              <a:custGeom>
                <a:avLst/>
                <a:gdLst>
                  <a:gd name="T0" fmla="*/ 115 w 121"/>
                  <a:gd name="T1" fmla="*/ 505 h 137"/>
                  <a:gd name="T2" fmla="*/ 103 w 121"/>
                  <a:gd name="T3" fmla="*/ 524 h 137"/>
                  <a:gd name="T4" fmla="*/ 87 w 121"/>
                  <a:gd name="T5" fmla="*/ 535 h 137"/>
                  <a:gd name="T6" fmla="*/ 111 w 121"/>
                  <a:gd name="T7" fmla="*/ 535 h 137"/>
                  <a:gd name="T8" fmla="*/ 113 w 121"/>
                  <a:gd name="T9" fmla="*/ 530 h 137"/>
                  <a:gd name="T10" fmla="*/ 118 w 121"/>
                  <a:gd name="T11" fmla="*/ 514 h 137"/>
                  <a:gd name="T12" fmla="*/ 120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3" y="117"/>
                    </a:lnTo>
                    <a:lnTo>
                      <a:pt x="87" y="128"/>
                    </a:lnTo>
                    <a:lnTo>
                      <a:pt x="111" y="128"/>
                    </a:lnTo>
                    <a:lnTo>
                      <a:pt x="113" y="123"/>
                    </a:lnTo>
                    <a:lnTo>
                      <a:pt x="118"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200" name="Freeform 86">
                <a:extLst>
                  <a:ext uri="{FF2B5EF4-FFF2-40B4-BE49-F238E27FC236}">
                    <a16:creationId xmlns:a16="http://schemas.microsoft.com/office/drawing/2014/main" id="{67B67F4B-CB65-48FB-B43C-1E2E3647CE77}"/>
                  </a:ext>
                </a:extLst>
              </p:cNvPr>
              <p:cNvSpPr>
                <a:spLocks/>
              </p:cNvSpPr>
              <p:nvPr/>
            </p:nvSpPr>
            <p:spPr bwMode="auto">
              <a:xfrm>
                <a:off x="768"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65" name="Group 83">
              <a:extLst>
                <a:ext uri="{FF2B5EF4-FFF2-40B4-BE49-F238E27FC236}">
                  <a16:creationId xmlns:a16="http://schemas.microsoft.com/office/drawing/2014/main" id="{F0771C55-A7AD-471A-9663-3E98CB48A2BB}"/>
                </a:ext>
              </a:extLst>
            </p:cNvPr>
            <p:cNvGrpSpPr>
              <a:grpSpLocks/>
            </p:cNvGrpSpPr>
            <p:nvPr/>
          </p:nvGrpSpPr>
          <p:grpSpPr bwMode="auto">
            <a:xfrm>
              <a:off x="527" y="474"/>
              <a:ext cx="211" cy="2"/>
              <a:chOff x="527" y="474"/>
              <a:chExt cx="211" cy="2"/>
            </a:xfrm>
          </p:grpSpPr>
          <p:sp>
            <p:nvSpPr>
              <p:cNvPr id="49197" name="Freeform 84">
                <a:extLst>
                  <a:ext uri="{FF2B5EF4-FFF2-40B4-BE49-F238E27FC236}">
                    <a16:creationId xmlns:a16="http://schemas.microsoft.com/office/drawing/2014/main" id="{E18CABF4-7805-49BE-832A-9669B58E94D5}"/>
                  </a:ext>
                </a:extLst>
              </p:cNvPr>
              <p:cNvSpPr>
                <a:spLocks/>
              </p:cNvSpPr>
              <p:nvPr/>
            </p:nvSpPr>
            <p:spPr bwMode="auto">
              <a:xfrm>
                <a:off x="527" y="474"/>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6" name="Group 79">
              <a:extLst>
                <a:ext uri="{FF2B5EF4-FFF2-40B4-BE49-F238E27FC236}">
                  <a16:creationId xmlns:a16="http://schemas.microsoft.com/office/drawing/2014/main" id="{E24B2360-C628-461A-873C-80F1CF3133D4}"/>
                </a:ext>
              </a:extLst>
            </p:cNvPr>
            <p:cNvGrpSpPr>
              <a:grpSpLocks/>
            </p:cNvGrpSpPr>
            <p:nvPr/>
          </p:nvGrpSpPr>
          <p:grpSpPr bwMode="auto">
            <a:xfrm>
              <a:off x="369" y="3"/>
              <a:ext cx="131" cy="131"/>
              <a:chOff x="369" y="3"/>
              <a:chExt cx="131" cy="131"/>
            </a:xfrm>
          </p:grpSpPr>
          <p:sp>
            <p:nvSpPr>
              <p:cNvPr id="49194" name="Freeform 82">
                <a:extLst>
                  <a:ext uri="{FF2B5EF4-FFF2-40B4-BE49-F238E27FC236}">
                    <a16:creationId xmlns:a16="http://schemas.microsoft.com/office/drawing/2014/main" id="{CB7EF119-DBA9-4003-9787-54023F5B0637}"/>
                  </a:ext>
                </a:extLst>
              </p:cNvPr>
              <p:cNvSpPr>
                <a:spLocks/>
              </p:cNvSpPr>
              <p:nvPr/>
            </p:nvSpPr>
            <p:spPr bwMode="auto">
              <a:xfrm>
                <a:off x="369" y="3"/>
                <a:ext cx="131" cy="131"/>
              </a:xfrm>
              <a:custGeom>
                <a:avLst/>
                <a:gdLst>
                  <a:gd name="T0" fmla="*/ 55 w 131"/>
                  <a:gd name="T1" fmla="*/ 3 h 131"/>
                  <a:gd name="T2" fmla="*/ 4 w 131"/>
                  <a:gd name="T3" fmla="*/ 3 h 131"/>
                  <a:gd name="T4" fmla="*/ 4 w 131"/>
                  <a:gd name="T5" fmla="*/ 8 h 131"/>
                  <a:gd name="T6" fmla="*/ 18 w 131"/>
                  <a:gd name="T7" fmla="*/ 9 h 131"/>
                  <a:gd name="T8" fmla="*/ 20 w 131"/>
                  <a:gd name="T9" fmla="*/ 11 h 131"/>
                  <a:gd name="T10" fmla="*/ 29 w 131"/>
                  <a:gd name="T11" fmla="*/ 25 h 131"/>
                  <a:gd name="T12" fmla="*/ 49 w 131"/>
                  <a:gd name="T13" fmla="*/ 57 h 131"/>
                  <a:gd name="T14" fmla="*/ 41 w 131"/>
                  <a:gd name="T15" fmla="*/ 85 h 131"/>
                  <a:gd name="T16" fmla="*/ 0 w 131"/>
                  <a:gd name="T17" fmla="*/ 129 h 131"/>
                  <a:gd name="T18" fmla="*/ 0 w 131"/>
                  <a:gd name="T19" fmla="*/ 134 h 131"/>
                  <a:gd name="T20" fmla="*/ 46 w 131"/>
                  <a:gd name="T21" fmla="*/ 134 h 131"/>
                  <a:gd name="T22" fmla="*/ 46 w 131"/>
                  <a:gd name="T23" fmla="*/ 129 h 131"/>
                  <a:gd name="T24" fmla="*/ 39 w 131"/>
                  <a:gd name="T25" fmla="*/ 129 h 131"/>
                  <a:gd name="T26" fmla="*/ 31 w 131"/>
                  <a:gd name="T27" fmla="*/ 128 h 131"/>
                  <a:gd name="T28" fmla="*/ 31 w 131"/>
                  <a:gd name="T29" fmla="*/ 125 h 131"/>
                  <a:gd name="T30" fmla="*/ 45 w 131"/>
                  <a:gd name="T31" fmla="*/ 100 h 131"/>
                  <a:gd name="T32" fmla="*/ 56 w 131"/>
                  <a:gd name="T33" fmla="*/ 83 h 131"/>
                  <a:gd name="T34" fmla="*/ 86 w 131"/>
                  <a:gd name="T35" fmla="*/ 83 h 131"/>
                  <a:gd name="T36" fmla="*/ 72 w 131"/>
                  <a:gd name="T37" fmla="*/ 62 h 131"/>
                  <a:gd name="T38" fmla="*/ 78 w 131"/>
                  <a:gd name="T39" fmla="*/ 52 h 131"/>
                  <a:gd name="T40" fmla="*/ 67 w 131"/>
                  <a:gd name="T41" fmla="*/ 52 h 131"/>
                  <a:gd name="T42" fmla="*/ 55 w 131"/>
                  <a:gd name="T43" fmla="*/ 35 h 131"/>
                  <a:gd name="T44" fmla="*/ 45 w 131"/>
                  <a:gd name="T45" fmla="*/ 19 h 131"/>
                  <a:gd name="T46" fmla="*/ 40 w 131"/>
                  <a:gd name="T47" fmla="*/ 11 h 131"/>
                  <a:gd name="T48" fmla="*/ 41 w 131"/>
                  <a:gd name="T49" fmla="*/ 9 h 131"/>
                  <a:gd name="T50" fmla="*/ 48 w 131"/>
                  <a:gd name="T51" fmla="*/ 8 h 131"/>
                  <a:gd name="T52" fmla="*/ 55 w 131"/>
                  <a:gd name="T53" fmla="*/ 8 h 131"/>
                  <a:gd name="T54" fmla="*/ 55 w 131"/>
                  <a:gd name="T55" fmla="*/ 3 h 131"/>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31"/>
                  <a:gd name="T85" fmla="*/ 0 h 131"/>
                  <a:gd name="T86" fmla="*/ 131 w 131"/>
                  <a:gd name="T87" fmla="*/ 131 h 131"/>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31" h="131">
                    <a:moveTo>
                      <a:pt x="55" y="0"/>
                    </a:moveTo>
                    <a:lnTo>
                      <a:pt x="4" y="0"/>
                    </a:lnTo>
                    <a:lnTo>
                      <a:pt x="4" y="5"/>
                    </a:lnTo>
                    <a:lnTo>
                      <a:pt x="18" y="6"/>
                    </a:lnTo>
                    <a:lnTo>
                      <a:pt x="20" y="8"/>
                    </a:lnTo>
                    <a:lnTo>
                      <a:pt x="29" y="22"/>
                    </a:lnTo>
                    <a:lnTo>
                      <a:pt x="49" y="54"/>
                    </a:lnTo>
                    <a:lnTo>
                      <a:pt x="41" y="82"/>
                    </a:lnTo>
                    <a:lnTo>
                      <a:pt x="0" y="126"/>
                    </a:lnTo>
                    <a:lnTo>
                      <a:pt x="0" y="131"/>
                    </a:lnTo>
                    <a:lnTo>
                      <a:pt x="46" y="131"/>
                    </a:lnTo>
                    <a:lnTo>
                      <a:pt x="46" y="126"/>
                    </a:lnTo>
                    <a:lnTo>
                      <a:pt x="39" y="126"/>
                    </a:lnTo>
                    <a:lnTo>
                      <a:pt x="31" y="125"/>
                    </a:lnTo>
                    <a:lnTo>
                      <a:pt x="31" y="122"/>
                    </a:lnTo>
                    <a:lnTo>
                      <a:pt x="45" y="97"/>
                    </a:lnTo>
                    <a:lnTo>
                      <a:pt x="56" y="80"/>
                    </a:lnTo>
                    <a:lnTo>
                      <a:pt x="86" y="80"/>
                    </a:lnTo>
                    <a:lnTo>
                      <a:pt x="72" y="59"/>
                    </a:lnTo>
                    <a:lnTo>
                      <a:pt x="78" y="49"/>
                    </a:lnTo>
                    <a:lnTo>
                      <a:pt x="67" y="49"/>
                    </a:lnTo>
                    <a:lnTo>
                      <a:pt x="55" y="32"/>
                    </a:lnTo>
                    <a:lnTo>
                      <a:pt x="45" y="16"/>
                    </a:lnTo>
                    <a:lnTo>
                      <a:pt x="40" y="8"/>
                    </a:lnTo>
                    <a:lnTo>
                      <a:pt x="41" y="6"/>
                    </a:lnTo>
                    <a:lnTo>
                      <a:pt x="48" y="5"/>
                    </a:lnTo>
                    <a:lnTo>
                      <a:pt x="55" y="5"/>
                    </a:lnTo>
                    <a:lnTo>
                      <a:pt x="55"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95" name="Freeform 81">
                <a:extLst>
                  <a:ext uri="{FF2B5EF4-FFF2-40B4-BE49-F238E27FC236}">
                    <a16:creationId xmlns:a16="http://schemas.microsoft.com/office/drawing/2014/main" id="{4D4EDC0D-ADE3-43B2-A888-A3476A2BD869}"/>
                  </a:ext>
                </a:extLst>
              </p:cNvPr>
              <p:cNvSpPr>
                <a:spLocks/>
              </p:cNvSpPr>
              <p:nvPr/>
            </p:nvSpPr>
            <p:spPr bwMode="auto">
              <a:xfrm>
                <a:off x="369" y="3"/>
                <a:ext cx="131" cy="131"/>
              </a:xfrm>
              <a:custGeom>
                <a:avLst/>
                <a:gdLst>
                  <a:gd name="T0" fmla="*/ 86 w 131"/>
                  <a:gd name="T1" fmla="*/ 83 h 131"/>
                  <a:gd name="T2" fmla="*/ 56 w 131"/>
                  <a:gd name="T3" fmla="*/ 83 h 131"/>
                  <a:gd name="T4" fmla="*/ 73 w 131"/>
                  <a:gd name="T5" fmla="*/ 98 h 131"/>
                  <a:gd name="T6" fmla="*/ 85 w 131"/>
                  <a:gd name="T7" fmla="*/ 114 h 131"/>
                  <a:gd name="T8" fmla="*/ 92 w 131"/>
                  <a:gd name="T9" fmla="*/ 125 h 131"/>
                  <a:gd name="T10" fmla="*/ 91 w 131"/>
                  <a:gd name="T11" fmla="*/ 127 h 131"/>
                  <a:gd name="T12" fmla="*/ 84 w 131"/>
                  <a:gd name="T13" fmla="*/ 128 h 131"/>
                  <a:gd name="T14" fmla="*/ 78 w 131"/>
                  <a:gd name="T15" fmla="*/ 129 h 131"/>
                  <a:gd name="T16" fmla="*/ 78 w 131"/>
                  <a:gd name="T17" fmla="*/ 134 h 131"/>
                  <a:gd name="T18" fmla="*/ 131 w 131"/>
                  <a:gd name="T19" fmla="*/ 134 h 131"/>
                  <a:gd name="T20" fmla="*/ 131 w 131"/>
                  <a:gd name="T21" fmla="*/ 129 h 131"/>
                  <a:gd name="T22" fmla="*/ 117 w 131"/>
                  <a:gd name="T23" fmla="*/ 128 h 131"/>
                  <a:gd name="T24" fmla="*/ 114 w 131"/>
                  <a:gd name="T25" fmla="*/ 127 h 131"/>
                  <a:gd name="T26" fmla="*/ 105 w 131"/>
                  <a:gd name="T27" fmla="*/ 112 h 131"/>
                  <a:gd name="T28" fmla="*/ 94 w 131"/>
                  <a:gd name="T29" fmla="*/ 96 h 131"/>
                  <a:gd name="T30" fmla="*/ 86 w 131"/>
                  <a:gd name="T31" fmla="*/ 83 h 131"/>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31"/>
                  <a:gd name="T49" fmla="*/ 0 h 131"/>
                  <a:gd name="T50" fmla="*/ 131 w 131"/>
                  <a:gd name="T51" fmla="*/ 131 h 131"/>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31" h="131">
                    <a:moveTo>
                      <a:pt x="86" y="80"/>
                    </a:moveTo>
                    <a:lnTo>
                      <a:pt x="56" y="80"/>
                    </a:lnTo>
                    <a:lnTo>
                      <a:pt x="73" y="95"/>
                    </a:lnTo>
                    <a:lnTo>
                      <a:pt x="85" y="111"/>
                    </a:lnTo>
                    <a:lnTo>
                      <a:pt x="92" y="122"/>
                    </a:lnTo>
                    <a:lnTo>
                      <a:pt x="91" y="124"/>
                    </a:lnTo>
                    <a:lnTo>
                      <a:pt x="84" y="125"/>
                    </a:lnTo>
                    <a:lnTo>
                      <a:pt x="78" y="126"/>
                    </a:lnTo>
                    <a:lnTo>
                      <a:pt x="78" y="131"/>
                    </a:lnTo>
                    <a:lnTo>
                      <a:pt x="131" y="131"/>
                    </a:lnTo>
                    <a:lnTo>
                      <a:pt x="131" y="126"/>
                    </a:lnTo>
                    <a:lnTo>
                      <a:pt x="117" y="125"/>
                    </a:lnTo>
                    <a:lnTo>
                      <a:pt x="114" y="124"/>
                    </a:lnTo>
                    <a:lnTo>
                      <a:pt x="105" y="109"/>
                    </a:lnTo>
                    <a:lnTo>
                      <a:pt x="94" y="93"/>
                    </a:lnTo>
                    <a:lnTo>
                      <a:pt x="86" y="8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96" name="Freeform 80">
                <a:extLst>
                  <a:ext uri="{FF2B5EF4-FFF2-40B4-BE49-F238E27FC236}">
                    <a16:creationId xmlns:a16="http://schemas.microsoft.com/office/drawing/2014/main" id="{D44ED5B8-2D52-4041-8E97-EDD058A47711}"/>
                  </a:ext>
                </a:extLst>
              </p:cNvPr>
              <p:cNvSpPr>
                <a:spLocks/>
              </p:cNvSpPr>
              <p:nvPr/>
            </p:nvSpPr>
            <p:spPr bwMode="auto">
              <a:xfrm>
                <a:off x="369" y="3"/>
                <a:ext cx="131" cy="131"/>
              </a:xfrm>
              <a:custGeom>
                <a:avLst/>
                <a:gdLst>
                  <a:gd name="T0" fmla="*/ 123 w 131"/>
                  <a:gd name="T1" fmla="*/ 3 h 131"/>
                  <a:gd name="T2" fmla="*/ 78 w 131"/>
                  <a:gd name="T3" fmla="*/ 3 h 131"/>
                  <a:gd name="T4" fmla="*/ 78 w 131"/>
                  <a:gd name="T5" fmla="*/ 8 h 131"/>
                  <a:gd name="T6" fmla="*/ 92 w 131"/>
                  <a:gd name="T7" fmla="*/ 9 h 131"/>
                  <a:gd name="T8" fmla="*/ 93 w 131"/>
                  <a:gd name="T9" fmla="*/ 11 h 131"/>
                  <a:gd name="T10" fmla="*/ 89 w 131"/>
                  <a:gd name="T11" fmla="*/ 18 h 131"/>
                  <a:gd name="T12" fmla="*/ 77 w 131"/>
                  <a:gd name="T13" fmla="*/ 37 h 131"/>
                  <a:gd name="T14" fmla="*/ 67 w 131"/>
                  <a:gd name="T15" fmla="*/ 52 h 131"/>
                  <a:gd name="T16" fmla="*/ 78 w 131"/>
                  <a:gd name="T17" fmla="*/ 52 h 131"/>
                  <a:gd name="T18" fmla="*/ 123 w 131"/>
                  <a:gd name="T19" fmla="*/ 8 h 131"/>
                  <a:gd name="T20" fmla="*/ 123 w 131"/>
                  <a:gd name="T21" fmla="*/ 3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31"/>
                  <a:gd name="T34" fmla="*/ 0 h 131"/>
                  <a:gd name="T35" fmla="*/ 131 w 13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31" h="131">
                    <a:moveTo>
                      <a:pt x="123" y="0"/>
                    </a:moveTo>
                    <a:lnTo>
                      <a:pt x="78" y="0"/>
                    </a:lnTo>
                    <a:lnTo>
                      <a:pt x="78" y="5"/>
                    </a:lnTo>
                    <a:lnTo>
                      <a:pt x="92" y="6"/>
                    </a:lnTo>
                    <a:lnTo>
                      <a:pt x="93" y="8"/>
                    </a:lnTo>
                    <a:lnTo>
                      <a:pt x="89" y="15"/>
                    </a:lnTo>
                    <a:lnTo>
                      <a:pt x="77" y="34"/>
                    </a:lnTo>
                    <a:lnTo>
                      <a:pt x="67" y="49"/>
                    </a:lnTo>
                    <a:lnTo>
                      <a:pt x="78" y="49"/>
                    </a:lnTo>
                    <a:lnTo>
                      <a:pt x="123" y="5"/>
                    </a:lnTo>
                    <a:lnTo>
                      <a:pt x="12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67" name="Group 77">
              <a:extLst>
                <a:ext uri="{FF2B5EF4-FFF2-40B4-BE49-F238E27FC236}">
                  <a16:creationId xmlns:a16="http://schemas.microsoft.com/office/drawing/2014/main" id="{0A66EDEA-420F-4A97-85A1-270B4FD8AB3E}"/>
                </a:ext>
              </a:extLst>
            </p:cNvPr>
            <p:cNvGrpSpPr>
              <a:grpSpLocks/>
            </p:cNvGrpSpPr>
            <p:nvPr/>
          </p:nvGrpSpPr>
          <p:grpSpPr bwMode="auto">
            <a:xfrm>
              <a:off x="919" y="475"/>
              <a:ext cx="211" cy="2"/>
              <a:chOff x="919" y="475"/>
              <a:chExt cx="211" cy="2"/>
            </a:xfrm>
          </p:grpSpPr>
          <p:sp>
            <p:nvSpPr>
              <p:cNvPr id="49193" name="Freeform 78">
                <a:extLst>
                  <a:ext uri="{FF2B5EF4-FFF2-40B4-BE49-F238E27FC236}">
                    <a16:creationId xmlns:a16="http://schemas.microsoft.com/office/drawing/2014/main" id="{B4EFE78D-E251-4F9A-A4BF-96B1517E0D99}"/>
                  </a:ext>
                </a:extLst>
              </p:cNvPr>
              <p:cNvSpPr>
                <a:spLocks/>
              </p:cNvSpPr>
              <p:nvPr/>
            </p:nvSpPr>
            <p:spPr bwMode="auto">
              <a:xfrm>
                <a:off x="919" y="475"/>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8" name="Group 75">
              <a:extLst>
                <a:ext uri="{FF2B5EF4-FFF2-40B4-BE49-F238E27FC236}">
                  <a16:creationId xmlns:a16="http://schemas.microsoft.com/office/drawing/2014/main" id="{8182469E-1F95-4458-BD4A-E77A502AC53B}"/>
                </a:ext>
              </a:extLst>
            </p:cNvPr>
            <p:cNvGrpSpPr>
              <a:grpSpLocks/>
            </p:cNvGrpSpPr>
            <p:nvPr/>
          </p:nvGrpSpPr>
          <p:grpSpPr bwMode="auto">
            <a:xfrm>
              <a:off x="828" y="165"/>
              <a:ext cx="2" cy="212"/>
              <a:chOff x="828" y="165"/>
              <a:chExt cx="2" cy="212"/>
            </a:xfrm>
          </p:grpSpPr>
          <p:sp>
            <p:nvSpPr>
              <p:cNvPr id="49192" name="Freeform 76">
                <a:extLst>
                  <a:ext uri="{FF2B5EF4-FFF2-40B4-BE49-F238E27FC236}">
                    <a16:creationId xmlns:a16="http://schemas.microsoft.com/office/drawing/2014/main" id="{0C4A4FAC-8C15-4219-86F7-00CC3A42AE21}"/>
                  </a:ext>
                </a:extLst>
              </p:cNvPr>
              <p:cNvSpPr>
                <a:spLocks/>
              </p:cNvSpPr>
              <p:nvPr/>
            </p:nvSpPr>
            <p:spPr bwMode="auto">
              <a:xfrm>
                <a:off x="828"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69" name="Group 73">
              <a:extLst>
                <a:ext uri="{FF2B5EF4-FFF2-40B4-BE49-F238E27FC236}">
                  <a16:creationId xmlns:a16="http://schemas.microsoft.com/office/drawing/2014/main" id="{C9AD44C1-1AAF-4588-A8AF-7E1A6BA823DF}"/>
                </a:ext>
              </a:extLst>
            </p:cNvPr>
            <p:cNvGrpSpPr>
              <a:grpSpLocks/>
            </p:cNvGrpSpPr>
            <p:nvPr/>
          </p:nvGrpSpPr>
          <p:grpSpPr bwMode="auto">
            <a:xfrm>
              <a:off x="828" y="574"/>
              <a:ext cx="2" cy="212"/>
              <a:chOff x="828" y="574"/>
              <a:chExt cx="2" cy="212"/>
            </a:xfrm>
          </p:grpSpPr>
          <p:sp>
            <p:nvSpPr>
              <p:cNvPr id="49191" name="Freeform 74">
                <a:extLst>
                  <a:ext uri="{FF2B5EF4-FFF2-40B4-BE49-F238E27FC236}">
                    <a16:creationId xmlns:a16="http://schemas.microsoft.com/office/drawing/2014/main" id="{969A2C36-4C54-4173-8EB7-A58BC1E63C8B}"/>
                  </a:ext>
                </a:extLst>
              </p:cNvPr>
              <p:cNvSpPr>
                <a:spLocks/>
              </p:cNvSpPr>
              <p:nvPr/>
            </p:nvSpPr>
            <p:spPr bwMode="auto">
              <a:xfrm>
                <a:off x="828"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9170" name="Group 67">
              <a:extLst>
                <a:ext uri="{FF2B5EF4-FFF2-40B4-BE49-F238E27FC236}">
                  <a16:creationId xmlns:a16="http://schemas.microsoft.com/office/drawing/2014/main" id="{F6EFB486-28D8-4B4D-86E5-DD87E5133A51}"/>
                </a:ext>
              </a:extLst>
            </p:cNvPr>
            <p:cNvGrpSpPr>
              <a:grpSpLocks/>
            </p:cNvGrpSpPr>
            <p:nvPr/>
          </p:nvGrpSpPr>
          <p:grpSpPr bwMode="auto">
            <a:xfrm>
              <a:off x="765" y="0"/>
              <a:ext cx="287" cy="137"/>
              <a:chOff x="765" y="0"/>
              <a:chExt cx="287" cy="137"/>
            </a:xfrm>
          </p:grpSpPr>
          <p:sp>
            <p:nvSpPr>
              <p:cNvPr id="49186" name="Freeform 72">
                <a:extLst>
                  <a:ext uri="{FF2B5EF4-FFF2-40B4-BE49-F238E27FC236}">
                    <a16:creationId xmlns:a16="http://schemas.microsoft.com/office/drawing/2014/main" id="{F69DEAE7-0091-4162-A99F-249F48F938E6}"/>
                  </a:ext>
                </a:extLst>
              </p:cNvPr>
              <p:cNvSpPr>
                <a:spLocks/>
              </p:cNvSpPr>
              <p:nvPr/>
            </p:nvSpPr>
            <p:spPr bwMode="auto">
              <a:xfrm>
                <a:off x="765" y="0"/>
                <a:ext cx="287" cy="137"/>
              </a:xfrm>
              <a:custGeom>
                <a:avLst/>
                <a:gdLst>
                  <a:gd name="T0" fmla="*/ 66 w 287"/>
                  <a:gd name="T1" fmla="*/ 0 h 137"/>
                  <a:gd name="T2" fmla="*/ 41 w 287"/>
                  <a:gd name="T3" fmla="*/ 4 h 137"/>
                  <a:gd name="T4" fmla="*/ 22 w 287"/>
                  <a:gd name="T5" fmla="*/ 15 h 137"/>
                  <a:gd name="T6" fmla="*/ 8 w 287"/>
                  <a:gd name="T7" fmla="*/ 32 h 137"/>
                  <a:gd name="T8" fmla="*/ 0 w 287"/>
                  <a:gd name="T9" fmla="*/ 51 h 137"/>
                  <a:gd name="T10" fmla="*/ 1 w 287"/>
                  <a:gd name="T11" fmla="*/ 80 h 137"/>
                  <a:gd name="T12" fmla="*/ 8 w 287"/>
                  <a:gd name="T13" fmla="*/ 102 h 137"/>
                  <a:gd name="T14" fmla="*/ 19 w 287"/>
                  <a:gd name="T15" fmla="*/ 119 h 137"/>
                  <a:gd name="T16" fmla="*/ 35 w 287"/>
                  <a:gd name="T17" fmla="*/ 131 h 137"/>
                  <a:gd name="T18" fmla="*/ 53 w 287"/>
                  <a:gd name="T19" fmla="*/ 136 h 137"/>
                  <a:gd name="T20" fmla="*/ 78 w 287"/>
                  <a:gd name="T21" fmla="*/ 133 h 137"/>
                  <a:gd name="T22" fmla="*/ 90 w 287"/>
                  <a:gd name="T23" fmla="*/ 129 h 137"/>
                  <a:gd name="T24" fmla="*/ 77 w 287"/>
                  <a:gd name="T25" fmla="*/ 129 h 137"/>
                  <a:gd name="T26" fmla="*/ 54 w 287"/>
                  <a:gd name="T27" fmla="*/ 126 h 137"/>
                  <a:gd name="T28" fmla="*/ 36 w 287"/>
                  <a:gd name="T29" fmla="*/ 115 h 137"/>
                  <a:gd name="T30" fmla="*/ 24 w 287"/>
                  <a:gd name="T31" fmla="*/ 99 h 137"/>
                  <a:gd name="T32" fmla="*/ 18 w 287"/>
                  <a:gd name="T33" fmla="*/ 77 h 137"/>
                  <a:gd name="T34" fmla="*/ 20 w 287"/>
                  <a:gd name="T35" fmla="*/ 46 h 137"/>
                  <a:gd name="T36" fmla="*/ 29 w 287"/>
                  <a:gd name="T37" fmla="*/ 24 h 137"/>
                  <a:gd name="T38" fmla="*/ 42 w 287"/>
                  <a:gd name="T39" fmla="*/ 12 h 137"/>
                  <a:gd name="T40" fmla="*/ 57 w 287"/>
                  <a:gd name="T41" fmla="*/ 7 h 137"/>
                  <a:gd name="T42" fmla="*/ 92 w 287"/>
                  <a:gd name="T43" fmla="*/ 7 h 137"/>
                  <a:gd name="T44" fmla="*/ 83 w 287"/>
                  <a:gd name="T45" fmla="*/ 2 h 137"/>
                  <a:gd name="T46" fmla="*/ 66 w 287"/>
                  <a:gd name="T47" fmla="*/ 0 h 13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287"/>
                  <a:gd name="T73" fmla="*/ 0 h 137"/>
                  <a:gd name="T74" fmla="*/ 287 w 287"/>
                  <a:gd name="T75" fmla="*/ 137 h 13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287" h="137">
                    <a:moveTo>
                      <a:pt x="66" y="0"/>
                    </a:moveTo>
                    <a:lnTo>
                      <a:pt x="41" y="4"/>
                    </a:lnTo>
                    <a:lnTo>
                      <a:pt x="22" y="15"/>
                    </a:lnTo>
                    <a:lnTo>
                      <a:pt x="8" y="32"/>
                    </a:lnTo>
                    <a:lnTo>
                      <a:pt x="0" y="51"/>
                    </a:lnTo>
                    <a:lnTo>
                      <a:pt x="1" y="80"/>
                    </a:lnTo>
                    <a:lnTo>
                      <a:pt x="8" y="102"/>
                    </a:lnTo>
                    <a:lnTo>
                      <a:pt x="19" y="119"/>
                    </a:lnTo>
                    <a:lnTo>
                      <a:pt x="35" y="131"/>
                    </a:lnTo>
                    <a:lnTo>
                      <a:pt x="53" y="136"/>
                    </a:lnTo>
                    <a:lnTo>
                      <a:pt x="78" y="133"/>
                    </a:lnTo>
                    <a:lnTo>
                      <a:pt x="90" y="129"/>
                    </a:lnTo>
                    <a:lnTo>
                      <a:pt x="77" y="129"/>
                    </a:lnTo>
                    <a:lnTo>
                      <a:pt x="54" y="126"/>
                    </a:lnTo>
                    <a:lnTo>
                      <a:pt x="36" y="115"/>
                    </a:lnTo>
                    <a:lnTo>
                      <a:pt x="24" y="99"/>
                    </a:lnTo>
                    <a:lnTo>
                      <a:pt x="18" y="77"/>
                    </a:lnTo>
                    <a:lnTo>
                      <a:pt x="20" y="46"/>
                    </a:lnTo>
                    <a:lnTo>
                      <a:pt x="29" y="24"/>
                    </a:lnTo>
                    <a:lnTo>
                      <a:pt x="42" y="12"/>
                    </a:lnTo>
                    <a:lnTo>
                      <a:pt x="57" y="7"/>
                    </a:lnTo>
                    <a:lnTo>
                      <a:pt x="92" y="7"/>
                    </a:lnTo>
                    <a:lnTo>
                      <a:pt x="83" y="2"/>
                    </a:lnTo>
                    <a:lnTo>
                      <a:pt x="6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7" name="Freeform 71">
                <a:extLst>
                  <a:ext uri="{FF2B5EF4-FFF2-40B4-BE49-F238E27FC236}">
                    <a16:creationId xmlns:a16="http://schemas.microsoft.com/office/drawing/2014/main" id="{915E0F6B-3AFD-47EB-B44A-6551941FD361}"/>
                  </a:ext>
                </a:extLst>
              </p:cNvPr>
              <p:cNvSpPr>
                <a:spLocks/>
              </p:cNvSpPr>
              <p:nvPr/>
            </p:nvSpPr>
            <p:spPr bwMode="auto">
              <a:xfrm>
                <a:off x="765" y="0"/>
                <a:ext cx="287" cy="137"/>
              </a:xfrm>
              <a:custGeom>
                <a:avLst/>
                <a:gdLst>
                  <a:gd name="T0" fmla="*/ 92 w 287"/>
                  <a:gd name="T1" fmla="*/ 7 h 137"/>
                  <a:gd name="T2" fmla="*/ 57 w 287"/>
                  <a:gd name="T3" fmla="*/ 7 h 137"/>
                  <a:gd name="T4" fmla="*/ 78 w 287"/>
                  <a:gd name="T5" fmla="*/ 11 h 137"/>
                  <a:gd name="T6" fmla="*/ 94 w 287"/>
                  <a:gd name="T7" fmla="*/ 22 h 137"/>
                  <a:gd name="T8" fmla="*/ 105 w 287"/>
                  <a:gd name="T9" fmla="*/ 40 h 137"/>
                  <a:gd name="T10" fmla="*/ 110 w 287"/>
                  <a:gd name="T11" fmla="*/ 66 h 137"/>
                  <a:gd name="T12" fmla="*/ 110 w 287"/>
                  <a:gd name="T13" fmla="*/ 74 h 137"/>
                  <a:gd name="T14" fmla="*/ 106 w 287"/>
                  <a:gd name="T15" fmla="*/ 101 h 137"/>
                  <a:gd name="T16" fmla="*/ 94 w 287"/>
                  <a:gd name="T17" fmla="*/ 119 h 137"/>
                  <a:gd name="T18" fmla="*/ 77 w 287"/>
                  <a:gd name="T19" fmla="*/ 129 h 137"/>
                  <a:gd name="T20" fmla="*/ 90 w 287"/>
                  <a:gd name="T21" fmla="*/ 129 h 137"/>
                  <a:gd name="T22" fmla="*/ 99 w 287"/>
                  <a:gd name="T23" fmla="*/ 125 h 137"/>
                  <a:gd name="T24" fmla="*/ 115 w 287"/>
                  <a:gd name="T25" fmla="*/ 111 h 137"/>
                  <a:gd name="T26" fmla="*/ 125 w 287"/>
                  <a:gd name="T27" fmla="*/ 93 h 137"/>
                  <a:gd name="T28" fmla="*/ 130 w 287"/>
                  <a:gd name="T29" fmla="*/ 72 h 137"/>
                  <a:gd name="T30" fmla="*/ 126 w 287"/>
                  <a:gd name="T31" fmla="*/ 46 h 137"/>
                  <a:gd name="T32" fmla="*/ 116 w 287"/>
                  <a:gd name="T33" fmla="*/ 26 h 137"/>
                  <a:gd name="T34" fmla="*/ 101 w 287"/>
                  <a:gd name="T35" fmla="*/ 11 h 137"/>
                  <a:gd name="T36" fmla="*/ 92 w 287"/>
                  <a:gd name="T37" fmla="*/ 7 h 137"/>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287"/>
                  <a:gd name="T58" fmla="*/ 0 h 137"/>
                  <a:gd name="T59" fmla="*/ 287 w 287"/>
                  <a:gd name="T60" fmla="*/ 137 h 137"/>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287" h="137">
                    <a:moveTo>
                      <a:pt x="92" y="7"/>
                    </a:moveTo>
                    <a:lnTo>
                      <a:pt x="57" y="7"/>
                    </a:lnTo>
                    <a:lnTo>
                      <a:pt x="78" y="11"/>
                    </a:lnTo>
                    <a:lnTo>
                      <a:pt x="94" y="22"/>
                    </a:lnTo>
                    <a:lnTo>
                      <a:pt x="105" y="40"/>
                    </a:lnTo>
                    <a:lnTo>
                      <a:pt x="110" y="66"/>
                    </a:lnTo>
                    <a:lnTo>
                      <a:pt x="110" y="74"/>
                    </a:lnTo>
                    <a:lnTo>
                      <a:pt x="106" y="101"/>
                    </a:lnTo>
                    <a:lnTo>
                      <a:pt x="94" y="119"/>
                    </a:lnTo>
                    <a:lnTo>
                      <a:pt x="77" y="129"/>
                    </a:lnTo>
                    <a:lnTo>
                      <a:pt x="90" y="129"/>
                    </a:lnTo>
                    <a:lnTo>
                      <a:pt x="99" y="125"/>
                    </a:lnTo>
                    <a:lnTo>
                      <a:pt x="115" y="111"/>
                    </a:lnTo>
                    <a:lnTo>
                      <a:pt x="125" y="93"/>
                    </a:lnTo>
                    <a:lnTo>
                      <a:pt x="130" y="72"/>
                    </a:lnTo>
                    <a:lnTo>
                      <a:pt x="126" y="46"/>
                    </a:lnTo>
                    <a:lnTo>
                      <a:pt x="116" y="26"/>
                    </a:lnTo>
                    <a:lnTo>
                      <a:pt x="101" y="11"/>
                    </a:lnTo>
                    <a:lnTo>
                      <a:pt x="92"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8" name="Freeform 70">
                <a:extLst>
                  <a:ext uri="{FF2B5EF4-FFF2-40B4-BE49-F238E27FC236}">
                    <a16:creationId xmlns:a16="http://schemas.microsoft.com/office/drawing/2014/main" id="{F7833430-DB7B-4108-B1ED-8E67BBA90E9D}"/>
                  </a:ext>
                </a:extLst>
              </p:cNvPr>
              <p:cNvSpPr>
                <a:spLocks/>
              </p:cNvSpPr>
              <p:nvPr/>
            </p:nvSpPr>
            <p:spPr bwMode="auto">
              <a:xfrm>
                <a:off x="765" y="0"/>
                <a:ext cx="287" cy="137"/>
              </a:xfrm>
              <a:custGeom>
                <a:avLst/>
                <a:gdLst>
                  <a:gd name="T0" fmla="*/ 198 w 287"/>
                  <a:gd name="T1" fmla="*/ 3 h 137"/>
                  <a:gd name="T2" fmla="*/ 145 w 287"/>
                  <a:gd name="T3" fmla="*/ 3 h 137"/>
                  <a:gd name="T4" fmla="*/ 145 w 287"/>
                  <a:gd name="T5" fmla="*/ 8 h 137"/>
                  <a:gd name="T6" fmla="*/ 162 w 287"/>
                  <a:gd name="T7" fmla="*/ 9 h 137"/>
                  <a:gd name="T8" fmla="*/ 164 w 287"/>
                  <a:gd name="T9" fmla="*/ 10 h 137"/>
                  <a:gd name="T10" fmla="*/ 164 w 287"/>
                  <a:gd name="T11" fmla="*/ 127 h 137"/>
                  <a:gd name="T12" fmla="*/ 162 w 287"/>
                  <a:gd name="T13" fmla="*/ 128 h 137"/>
                  <a:gd name="T14" fmla="*/ 146 w 287"/>
                  <a:gd name="T15" fmla="*/ 129 h 137"/>
                  <a:gd name="T16" fmla="*/ 146 w 287"/>
                  <a:gd name="T17" fmla="*/ 134 h 137"/>
                  <a:gd name="T18" fmla="*/ 199 w 287"/>
                  <a:gd name="T19" fmla="*/ 134 h 137"/>
                  <a:gd name="T20" fmla="*/ 199 w 287"/>
                  <a:gd name="T21" fmla="*/ 129 h 137"/>
                  <a:gd name="T22" fmla="*/ 182 w 287"/>
                  <a:gd name="T23" fmla="*/ 128 h 137"/>
                  <a:gd name="T24" fmla="*/ 181 w 287"/>
                  <a:gd name="T25" fmla="*/ 127 h 137"/>
                  <a:gd name="T26" fmla="*/ 181 w 287"/>
                  <a:gd name="T27" fmla="*/ 69 h 137"/>
                  <a:gd name="T28" fmla="*/ 267 w 287"/>
                  <a:gd name="T29" fmla="*/ 69 h 137"/>
                  <a:gd name="T30" fmla="*/ 267 w 287"/>
                  <a:gd name="T31" fmla="*/ 61 h 137"/>
                  <a:gd name="T32" fmla="*/ 181 w 287"/>
                  <a:gd name="T33" fmla="*/ 61 h 137"/>
                  <a:gd name="T34" fmla="*/ 181 w 287"/>
                  <a:gd name="T35" fmla="*/ 10 h 137"/>
                  <a:gd name="T36" fmla="*/ 182 w 287"/>
                  <a:gd name="T37" fmla="*/ 9 h 137"/>
                  <a:gd name="T38" fmla="*/ 198 w 287"/>
                  <a:gd name="T39" fmla="*/ 8 h 137"/>
                  <a:gd name="T40" fmla="*/ 198 w 287"/>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87"/>
                  <a:gd name="T64" fmla="*/ 0 h 137"/>
                  <a:gd name="T65" fmla="*/ 287 w 287"/>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87" h="137">
                    <a:moveTo>
                      <a:pt x="198" y="3"/>
                    </a:moveTo>
                    <a:lnTo>
                      <a:pt x="145" y="3"/>
                    </a:lnTo>
                    <a:lnTo>
                      <a:pt x="145" y="8"/>
                    </a:lnTo>
                    <a:lnTo>
                      <a:pt x="162" y="9"/>
                    </a:lnTo>
                    <a:lnTo>
                      <a:pt x="164" y="10"/>
                    </a:lnTo>
                    <a:lnTo>
                      <a:pt x="164" y="127"/>
                    </a:lnTo>
                    <a:lnTo>
                      <a:pt x="162" y="128"/>
                    </a:lnTo>
                    <a:lnTo>
                      <a:pt x="146" y="129"/>
                    </a:lnTo>
                    <a:lnTo>
                      <a:pt x="146" y="134"/>
                    </a:lnTo>
                    <a:lnTo>
                      <a:pt x="199" y="134"/>
                    </a:lnTo>
                    <a:lnTo>
                      <a:pt x="199" y="129"/>
                    </a:lnTo>
                    <a:lnTo>
                      <a:pt x="182" y="128"/>
                    </a:lnTo>
                    <a:lnTo>
                      <a:pt x="181" y="127"/>
                    </a:lnTo>
                    <a:lnTo>
                      <a:pt x="181" y="69"/>
                    </a:lnTo>
                    <a:lnTo>
                      <a:pt x="267" y="69"/>
                    </a:lnTo>
                    <a:lnTo>
                      <a:pt x="267" y="61"/>
                    </a:lnTo>
                    <a:lnTo>
                      <a:pt x="181" y="61"/>
                    </a:lnTo>
                    <a:lnTo>
                      <a:pt x="181" y="10"/>
                    </a:lnTo>
                    <a:lnTo>
                      <a:pt x="182" y="9"/>
                    </a:lnTo>
                    <a:lnTo>
                      <a:pt x="198" y="8"/>
                    </a:lnTo>
                    <a:lnTo>
                      <a:pt x="198"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9" name="Freeform 69">
                <a:extLst>
                  <a:ext uri="{FF2B5EF4-FFF2-40B4-BE49-F238E27FC236}">
                    <a16:creationId xmlns:a16="http://schemas.microsoft.com/office/drawing/2014/main" id="{EE2E98E0-2DB1-4863-9F57-5CE25F9C41F9}"/>
                  </a:ext>
                </a:extLst>
              </p:cNvPr>
              <p:cNvSpPr>
                <a:spLocks/>
              </p:cNvSpPr>
              <p:nvPr/>
            </p:nvSpPr>
            <p:spPr bwMode="auto">
              <a:xfrm>
                <a:off x="765" y="0"/>
                <a:ext cx="287" cy="137"/>
              </a:xfrm>
              <a:custGeom>
                <a:avLst/>
                <a:gdLst>
                  <a:gd name="T0" fmla="*/ 267 w 287"/>
                  <a:gd name="T1" fmla="*/ 69 h 137"/>
                  <a:gd name="T2" fmla="*/ 251 w 287"/>
                  <a:gd name="T3" fmla="*/ 69 h 137"/>
                  <a:gd name="T4" fmla="*/ 251 w 287"/>
                  <a:gd name="T5" fmla="*/ 127 h 137"/>
                  <a:gd name="T6" fmla="*/ 249 w 287"/>
                  <a:gd name="T7" fmla="*/ 128 h 137"/>
                  <a:gd name="T8" fmla="*/ 231 w 287"/>
                  <a:gd name="T9" fmla="*/ 129 h 137"/>
                  <a:gd name="T10" fmla="*/ 231 w 287"/>
                  <a:gd name="T11" fmla="*/ 134 h 137"/>
                  <a:gd name="T12" fmla="*/ 286 w 287"/>
                  <a:gd name="T13" fmla="*/ 134 h 137"/>
                  <a:gd name="T14" fmla="*/ 286 w 287"/>
                  <a:gd name="T15" fmla="*/ 129 h 137"/>
                  <a:gd name="T16" fmla="*/ 269 w 287"/>
                  <a:gd name="T17" fmla="*/ 128 h 137"/>
                  <a:gd name="T18" fmla="*/ 267 w 287"/>
                  <a:gd name="T19" fmla="*/ 127 h 137"/>
                  <a:gd name="T20" fmla="*/ 267 w 287"/>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67" y="69"/>
                    </a:moveTo>
                    <a:lnTo>
                      <a:pt x="251" y="69"/>
                    </a:lnTo>
                    <a:lnTo>
                      <a:pt x="251" y="127"/>
                    </a:lnTo>
                    <a:lnTo>
                      <a:pt x="249" y="128"/>
                    </a:lnTo>
                    <a:lnTo>
                      <a:pt x="231" y="129"/>
                    </a:lnTo>
                    <a:lnTo>
                      <a:pt x="231" y="134"/>
                    </a:lnTo>
                    <a:lnTo>
                      <a:pt x="286" y="134"/>
                    </a:lnTo>
                    <a:lnTo>
                      <a:pt x="286" y="129"/>
                    </a:lnTo>
                    <a:lnTo>
                      <a:pt x="269" y="128"/>
                    </a:lnTo>
                    <a:lnTo>
                      <a:pt x="267" y="127"/>
                    </a:lnTo>
                    <a:lnTo>
                      <a:pt x="267"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90" name="Freeform 68">
                <a:extLst>
                  <a:ext uri="{FF2B5EF4-FFF2-40B4-BE49-F238E27FC236}">
                    <a16:creationId xmlns:a16="http://schemas.microsoft.com/office/drawing/2014/main" id="{F05F0916-8B75-438C-AC73-B3DBB02B4165}"/>
                  </a:ext>
                </a:extLst>
              </p:cNvPr>
              <p:cNvSpPr>
                <a:spLocks/>
              </p:cNvSpPr>
              <p:nvPr/>
            </p:nvSpPr>
            <p:spPr bwMode="auto">
              <a:xfrm>
                <a:off x="765" y="0"/>
                <a:ext cx="287" cy="137"/>
              </a:xfrm>
              <a:custGeom>
                <a:avLst/>
                <a:gdLst>
                  <a:gd name="T0" fmla="*/ 286 w 287"/>
                  <a:gd name="T1" fmla="*/ 3 h 137"/>
                  <a:gd name="T2" fmla="*/ 233 w 287"/>
                  <a:gd name="T3" fmla="*/ 3 h 137"/>
                  <a:gd name="T4" fmla="*/ 233 w 287"/>
                  <a:gd name="T5" fmla="*/ 8 h 137"/>
                  <a:gd name="T6" fmla="*/ 249 w 287"/>
                  <a:gd name="T7" fmla="*/ 9 h 137"/>
                  <a:gd name="T8" fmla="*/ 251 w 287"/>
                  <a:gd name="T9" fmla="*/ 10 h 137"/>
                  <a:gd name="T10" fmla="*/ 251 w 287"/>
                  <a:gd name="T11" fmla="*/ 61 h 137"/>
                  <a:gd name="T12" fmla="*/ 267 w 287"/>
                  <a:gd name="T13" fmla="*/ 61 h 137"/>
                  <a:gd name="T14" fmla="*/ 267 w 287"/>
                  <a:gd name="T15" fmla="*/ 10 h 137"/>
                  <a:gd name="T16" fmla="*/ 269 w 287"/>
                  <a:gd name="T17" fmla="*/ 9 h 137"/>
                  <a:gd name="T18" fmla="*/ 286 w 287"/>
                  <a:gd name="T19" fmla="*/ 8 h 137"/>
                  <a:gd name="T20" fmla="*/ 286 w 287"/>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86" y="3"/>
                    </a:moveTo>
                    <a:lnTo>
                      <a:pt x="233" y="3"/>
                    </a:lnTo>
                    <a:lnTo>
                      <a:pt x="233" y="8"/>
                    </a:lnTo>
                    <a:lnTo>
                      <a:pt x="249" y="9"/>
                    </a:lnTo>
                    <a:lnTo>
                      <a:pt x="251" y="10"/>
                    </a:lnTo>
                    <a:lnTo>
                      <a:pt x="251" y="61"/>
                    </a:lnTo>
                    <a:lnTo>
                      <a:pt x="267" y="61"/>
                    </a:lnTo>
                    <a:lnTo>
                      <a:pt x="267" y="10"/>
                    </a:lnTo>
                    <a:lnTo>
                      <a:pt x="269" y="9"/>
                    </a:lnTo>
                    <a:lnTo>
                      <a:pt x="286" y="8"/>
                    </a:lnTo>
                    <a:lnTo>
                      <a:pt x="28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71" name="Group 60">
              <a:extLst>
                <a:ext uri="{FF2B5EF4-FFF2-40B4-BE49-F238E27FC236}">
                  <a16:creationId xmlns:a16="http://schemas.microsoft.com/office/drawing/2014/main" id="{6306B7AD-C189-43F2-953D-AE7299F33E72}"/>
                </a:ext>
              </a:extLst>
            </p:cNvPr>
            <p:cNvGrpSpPr>
              <a:grpSpLocks/>
            </p:cNvGrpSpPr>
            <p:nvPr/>
          </p:nvGrpSpPr>
          <p:grpSpPr bwMode="auto">
            <a:xfrm>
              <a:off x="0" y="403"/>
              <a:ext cx="1268" cy="133"/>
              <a:chOff x="0" y="403"/>
              <a:chExt cx="1268" cy="133"/>
            </a:xfrm>
          </p:grpSpPr>
          <p:sp>
            <p:nvSpPr>
              <p:cNvPr id="49180" name="Freeform 66">
                <a:extLst>
                  <a:ext uri="{FF2B5EF4-FFF2-40B4-BE49-F238E27FC236}">
                    <a16:creationId xmlns:a16="http://schemas.microsoft.com/office/drawing/2014/main" id="{6D19A305-E3C8-439A-9E5A-9D95D8331C5C}"/>
                  </a:ext>
                </a:extLst>
              </p:cNvPr>
              <p:cNvSpPr>
                <a:spLocks/>
              </p:cNvSpPr>
              <p:nvPr/>
            </p:nvSpPr>
            <p:spPr bwMode="auto">
              <a:xfrm>
                <a:off x="0" y="403"/>
                <a:ext cx="1268" cy="133"/>
              </a:xfrm>
              <a:custGeom>
                <a:avLst/>
                <a:gdLst>
                  <a:gd name="T0" fmla="*/ 74 w 1268"/>
                  <a:gd name="T1" fmla="*/ 476 h 133"/>
                  <a:gd name="T2" fmla="*/ 52 w 1268"/>
                  <a:gd name="T3" fmla="*/ 476 h 133"/>
                  <a:gd name="T4" fmla="*/ 56 w 1268"/>
                  <a:gd name="T5" fmla="*/ 478 h 133"/>
                  <a:gd name="T6" fmla="*/ 59 w 1268"/>
                  <a:gd name="T7" fmla="*/ 484 h 133"/>
                  <a:gd name="T8" fmla="*/ 65 w 1268"/>
                  <a:gd name="T9" fmla="*/ 493 h 133"/>
                  <a:gd name="T10" fmla="*/ 73 w 1268"/>
                  <a:gd name="T11" fmla="*/ 508 h 133"/>
                  <a:gd name="T12" fmla="*/ 79 w 1268"/>
                  <a:gd name="T13" fmla="*/ 517 h 133"/>
                  <a:gd name="T14" fmla="*/ 91 w 1268"/>
                  <a:gd name="T15" fmla="*/ 530 h 133"/>
                  <a:gd name="T16" fmla="*/ 114 w 1268"/>
                  <a:gd name="T17" fmla="*/ 536 h 133"/>
                  <a:gd name="T18" fmla="*/ 120 w 1268"/>
                  <a:gd name="T19" fmla="*/ 536 h 133"/>
                  <a:gd name="T20" fmla="*/ 120 w 1268"/>
                  <a:gd name="T21" fmla="*/ 532 h 133"/>
                  <a:gd name="T22" fmla="*/ 113 w 1268"/>
                  <a:gd name="T23" fmla="*/ 530 h 133"/>
                  <a:gd name="T24" fmla="*/ 109 w 1268"/>
                  <a:gd name="T25" fmla="*/ 527 h 133"/>
                  <a:gd name="T26" fmla="*/ 105 w 1268"/>
                  <a:gd name="T27" fmla="*/ 522 h 133"/>
                  <a:gd name="T28" fmla="*/ 100 w 1268"/>
                  <a:gd name="T29" fmla="*/ 516 h 133"/>
                  <a:gd name="T30" fmla="*/ 96 w 1268"/>
                  <a:gd name="T31" fmla="*/ 510 h 133"/>
                  <a:gd name="T32" fmla="*/ 88 w 1268"/>
                  <a:gd name="T33" fmla="*/ 500 h 133"/>
                  <a:gd name="T34" fmla="*/ 82 w 1268"/>
                  <a:gd name="T35" fmla="*/ 491 h 133"/>
                  <a:gd name="T36" fmla="*/ 74 w 1268"/>
                  <a:gd name="T37" fmla="*/ 476 h 133"/>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1268"/>
                  <a:gd name="T58" fmla="*/ 0 h 133"/>
                  <a:gd name="T59" fmla="*/ 1268 w 1268"/>
                  <a:gd name="T60" fmla="*/ 133 h 133"/>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1268" h="133">
                    <a:moveTo>
                      <a:pt x="74" y="73"/>
                    </a:moveTo>
                    <a:lnTo>
                      <a:pt x="52" y="73"/>
                    </a:lnTo>
                    <a:lnTo>
                      <a:pt x="56" y="75"/>
                    </a:lnTo>
                    <a:lnTo>
                      <a:pt x="59" y="81"/>
                    </a:lnTo>
                    <a:lnTo>
                      <a:pt x="65" y="90"/>
                    </a:lnTo>
                    <a:lnTo>
                      <a:pt x="73" y="105"/>
                    </a:lnTo>
                    <a:lnTo>
                      <a:pt x="79" y="114"/>
                    </a:lnTo>
                    <a:lnTo>
                      <a:pt x="91" y="127"/>
                    </a:lnTo>
                    <a:lnTo>
                      <a:pt x="114" y="133"/>
                    </a:lnTo>
                    <a:lnTo>
                      <a:pt x="120" y="133"/>
                    </a:lnTo>
                    <a:lnTo>
                      <a:pt x="120" y="129"/>
                    </a:lnTo>
                    <a:lnTo>
                      <a:pt x="113" y="127"/>
                    </a:lnTo>
                    <a:lnTo>
                      <a:pt x="109" y="124"/>
                    </a:lnTo>
                    <a:lnTo>
                      <a:pt x="105" y="119"/>
                    </a:lnTo>
                    <a:lnTo>
                      <a:pt x="100" y="113"/>
                    </a:lnTo>
                    <a:lnTo>
                      <a:pt x="96" y="107"/>
                    </a:lnTo>
                    <a:lnTo>
                      <a:pt x="88" y="9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1" name="Freeform 65">
                <a:extLst>
                  <a:ext uri="{FF2B5EF4-FFF2-40B4-BE49-F238E27FC236}">
                    <a16:creationId xmlns:a16="http://schemas.microsoft.com/office/drawing/2014/main" id="{B7988CD6-455A-42AF-B7FB-C86D3CC1810F}"/>
                  </a:ext>
                </a:extLst>
              </p:cNvPr>
              <p:cNvSpPr>
                <a:spLocks/>
              </p:cNvSpPr>
              <p:nvPr/>
            </p:nvSpPr>
            <p:spPr bwMode="auto">
              <a:xfrm>
                <a:off x="0" y="403"/>
                <a:ext cx="1268" cy="133"/>
              </a:xfrm>
              <a:custGeom>
                <a:avLst/>
                <a:gdLst>
                  <a:gd name="T0" fmla="*/ 65 w 1268"/>
                  <a:gd name="T1" fmla="*/ 403 h 133"/>
                  <a:gd name="T2" fmla="*/ 1 w 1268"/>
                  <a:gd name="T3" fmla="*/ 403 h 133"/>
                  <a:gd name="T4" fmla="*/ 1 w 1268"/>
                  <a:gd name="T5" fmla="*/ 408 h 133"/>
                  <a:gd name="T6" fmla="*/ 17 w 1268"/>
                  <a:gd name="T7" fmla="*/ 409 h 133"/>
                  <a:gd name="T8" fmla="*/ 18 w 1268"/>
                  <a:gd name="T9" fmla="*/ 410 h 133"/>
                  <a:gd name="T10" fmla="*/ 18 w 1268"/>
                  <a:gd name="T11" fmla="*/ 527 h 133"/>
                  <a:gd name="T12" fmla="*/ 17 w 1268"/>
                  <a:gd name="T13" fmla="*/ 528 h 133"/>
                  <a:gd name="T14" fmla="*/ 0 w 1268"/>
                  <a:gd name="T15" fmla="*/ 529 h 133"/>
                  <a:gd name="T16" fmla="*/ 0 w 1268"/>
                  <a:gd name="T17" fmla="*/ 534 h 133"/>
                  <a:gd name="T18" fmla="*/ 54 w 1268"/>
                  <a:gd name="T19" fmla="*/ 534 h 133"/>
                  <a:gd name="T20" fmla="*/ 54 w 1268"/>
                  <a:gd name="T21" fmla="*/ 529 h 133"/>
                  <a:gd name="T22" fmla="*/ 37 w 1268"/>
                  <a:gd name="T23" fmla="*/ 528 h 133"/>
                  <a:gd name="T24" fmla="*/ 35 w 1268"/>
                  <a:gd name="T25" fmla="*/ 527 h 133"/>
                  <a:gd name="T26" fmla="*/ 35 w 1268"/>
                  <a:gd name="T27" fmla="*/ 476 h 133"/>
                  <a:gd name="T28" fmla="*/ 74 w 1268"/>
                  <a:gd name="T29" fmla="*/ 476 h 133"/>
                  <a:gd name="T30" fmla="*/ 70 w 1268"/>
                  <a:gd name="T31" fmla="*/ 471 h 133"/>
                  <a:gd name="T32" fmla="*/ 71 w 1268"/>
                  <a:gd name="T33" fmla="*/ 471 h 133"/>
                  <a:gd name="T34" fmla="*/ 35 w 1268"/>
                  <a:gd name="T35" fmla="*/ 471 h 133"/>
                  <a:gd name="T36" fmla="*/ 35 w 1268"/>
                  <a:gd name="T37" fmla="*/ 411 h 133"/>
                  <a:gd name="T38" fmla="*/ 36 w 1268"/>
                  <a:gd name="T39" fmla="*/ 410 h 133"/>
                  <a:gd name="T40" fmla="*/ 37 w 1268"/>
                  <a:gd name="T41" fmla="*/ 410 h 133"/>
                  <a:gd name="T42" fmla="*/ 39 w 1268"/>
                  <a:gd name="T43" fmla="*/ 409 h 133"/>
                  <a:gd name="T44" fmla="*/ 42 w 1268"/>
                  <a:gd name="T45" fmla="*/ 409 h 133"/>
                  <a:gd name="T46" fmla="*/ 82 w 1268"/>
                  <a:gd name="T47" fmla="*/ 409 h 133"/>
                  <a:gd name="T48" fmla="*/ 76 w 1268"/>
                  <a:gd name="T49" fmla="*/ 405 h 133"/>
                  <a:gd name="T50" fmla="*/ 65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65" y="0"/>
                    </a:moveTo>
                    <a:lnTo>
                      <a:pt x="1" y="0"/>
                    </a:lnTo>
                    <a:lnTo>
                      <a:pt x="1" y="5"/>
                    </a:lnTo>
                    <a:lnTo>
                      <a:pt x="17" y="6"/>
                    </a:lnTo>
                    <a:lnTo>
                      <a:pt x="18" y="7"/>
                    </a:lnTo>
                    <a:lnTo>
                      <a:pt x="18" y="124"/>
                    </a:lnTo>
                    <a:lnTo>
                      <a:pt x="17" y="125"/>
                    </a:lnTo>
                    <a:lnTo>
                      <a:pt x="0" y="126"/>
                    </a:lnTo>
                    <a:lnTo>
                      <a:pt x="0" y="131"/>
                    </a:lnTo>
                    <a:lnTo>
                      <a:pt x="54" y="131"/>
                    </a:lnTo>
                    <a:lnTo>
                      <a:pt x="54" y="126"/>
                    </a:lnTo>
                    <a:lnTo>
                      <a:pt x="37" y="125"/>
                    </a:lnTo>
                    <a:lnTo>
                      <a:pt x="35" y="124"/>
                    </a:lnTo>
                    <a:lnTo>
                      <a:pt x="35" y="73"/>
                    </a:lnTo>
                    <a:lnTo>
                      <a:pt x="74" y="73"/>
                    </a:lnTo>
                    <a:lnTo>
                      <a:pt x="70" y="68"/>
                    </a:lnTo>
                    <a:lnTo>
                      <a:pt x="71" y="68"/>
                    </a:lnTo>
                    <a:lnTo>
                      <a:pt x="35" y="68"/>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2" name="Freeform 64">
                <a:extLst>
                  <a:ext uri="{FF2B5EF4-FFF2-40B4-BE49-F238E27FC236}">
                    <a16:creationId xmlns:a16="http://schemas.microsoft.com/office/drawing/2014/main" id="{2B2FE933-D7C9-488D-B2D0-6E8BFCB32039}"/>
                  </a:ext>
                </a:extLst>
              </p:cNvPr>
              <p:cNvSpPr>
                <a:spLocks/>
              </p:cNvSpPr>
              <p:nvPr/>
            </p:nvSpPr>
            <p:spPr bwMode="auto">
              <a:xfrm>
                <a:off x="0" y="403"/>
                <a:ext cx="1268" cy="133"/>
              </a:xfrm>
              <a:custGeom>
                <a:avLst/>
                <a:gdLst>
                  <a:gd name="T0" fmla="*/ 82 w 1268"/>
                  <a:gd name="T1" fmla="*/ 409 h 133"/>
                  <a:gd name="T2" fmla="*/ 48 w 1268"/>
                  <a:gd name="T3" fmla="*/ 409 h 133"/>
                  <a:gd name="T4" fmla="*/ 68 w 1268"/>
                  <a:gd name="T5" fmla="*/ 415 h 133"/>
                  <a:gd name="T6" fmla="*/ 79 w 1268"/>
                  <a:gd name="T7" fmla="*/ 435 h 133"/>
                  <a:gd name="T8" fmla="*/ 79 w 1268"/>
                  <a:gd name="T9" fmla="*/ 448 h 133"/>
                  <a:gd name="T10" fmla="*/ 76 w 1268"/>
                  <a:gd name="T11" fmla="*/ 458 h 133"/>
                  <a:gd name="T12" fmla="*/ 67 w 1268"/>
                  <a:gd name="T13" fmla="*/ 465 h 133"/>
                  <a:gd name="T14" fmla="*/ 62 w 1268"/>
                  <a:gd name="T15" fmla="*/ 470 h 133"/>
                  <a:gd name="T16" fmla="*/ 55 w 1268"/>
                  <a:gd name="T17" fmla="*/ 471 h 133"/>
                  <a:gd name="T18" fmla="*/ 71 w 1268"/>
                  <a:gd name="T19" fmla="*/ 471 h 133"/>
                  <a:gd name="T20" fmla="*/ 88 w 1268"/>
                  <a:gd name="T21" fmla="*/ 459 h 133"/>
                  <a:gd name="T22" fmla="*/ 97 w 1268"/>
                  <a:gd name="T23" fmla="*/ 440 h 133"/>
                  <a:gd name="T24" fmla="*/ 97 w 1268"/>
                  <a:gd name="T25" fmla="*/ 424 h 133"/>
                  <a:gd name="T26" fmla="*/ 92 w 1268"/>
                  <a:gd name="T27" fmla="*/ 415 h 133"/>
                  <a:gd name="T28" fmla="*/ 84 w 1268"/>
                  <a:gd name="T29" fmla="*/ 410 h 133"/>
                  <a:gd name="T30" fmla="*/ 82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82" y="6"/>
                    </a:moveTo>
                    <a:lnTo>
                      <a:pt x="48" y="6"/>
                    </a:lnTo>
                    <a:lnTo>
                      <a:pt x="68" y="12"/>
                    </a:lnTo>
                    <a:lnTo>
                      <a:pt x="79" y="32"/>
                    </a:lnTo>
                    <a:lnTo>
                      <a:pt x="79" y="45"/>
                    </a:lnTo>
                    <a:lnTo>
                      <a:pt x="76" y="55"/>
                    </a:lnTo>
                    <a:lnTo>
                      <a:pt x="67" y="62"/>
                    </a:lnTo>
                    <a:lnTo>
                      <a:pt x="62" y="67"/>
                    </a:lnTo>
                    <a:lnTo>
                      <a:pt x="55" y="68"/>
                    </a:lnTo>
                    <a:lnTo>
                      <a:pt x="71" y="68"/>
                    </a:lnTo>
                    <a:lnTo>
                      <a:pt x="88" y="56"/>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3" name="Freeform 63">
                <a:extLst>
                  <a:ext uri="{FF2B5EF4-FFF2-40B4-BE49-F238E27FC236}">
                    <a16:creationId xmlns:a16="http://schemas.microsoft.com/office/drawing/2014/main" id="{9647219E-714E-4C2C-BBDE-BC11FB8DBD60}"/>
                  </a:ext>
                </a:extLst>
              </p:cNvPr>
              <p:cNvSpPr>
                <a:spLocks/>
              </p:cNvSpPr>
              <p:nvPr/>
            </p:nvSpPr>
            <p:spPr bwMode="auto">
              <a:xfrm>
                <a:off x="0" y="403"/>
                <a:ext cx="1268" cy="133"/>
              </a:xfrm>
              <a:custGeom>
                <a:avLst/>
                <a:gdLst>
                  <a:gd name="T0" fmla="*/ 1221 w 1268"/>
                  <a:gd name="T1" fmla="*/ 476 h 133"/>
                  <a:gd name="T2" fmla="*/ 1200 w 1268"/>
                  <a:gd name="T3" fmla="*/ 476 h 133"/>
                  <a:gd name="T4" fmla="*/ 1203 w 1268"/>
                  <a:gd name="T5" fmla="*/ 478 h 133"/>
                  <a:gd name="T6" fmla="*/ 1206 w 1268"/>
                  <a:gd name="T7" fmla="*/ 484 h 133"/>
                  <a:gd name="T8" fmla="*/ 1212 w 1268"/>
                  <a:gd name="T9" fmla="*/ 493 h 133"/>
                  <a:gd name="T10" fmla="*/ 1220 w 1268"/>
                  <a:gd name="T11" fmla="*/ 508 h 133"/>
                  <a:gd name="T12" fmla="*/ 1226 w 1268"/>
                  <a:gd name="T13" fmla="*/ 517 h 133"/>
                  <a:gd name="T14" fmla="*/ 1239 w 1268"/>
                  <a:gd name="T15" fmla="*/ 530 h 133"/>
                  <a:gd name="T16" fmla="*/ 1261 w 1268"/>
                  <a:gd name="T17" fmla="*/ 536 h 133"/>
                  <a:gd name="T18" fmla="*/ 1267 w 1268"/>
                  <a:gd name="T19" fmla="*/ 536 h 133"/>
                  <a:gd name="T20" fmla="*/ 1267 w 1268"/>
                  <a:gd name="T21" fmla="*/ 532 h 133"/>
                  <a:gd name="T22" fmla="*/ 1260 w 1268"/>
                  <a:gd name="T23" fmla="*/ 530 h 133"/>
                  <a:gd name="T24" fmla="*/ 1257 w 1268"/>
                  <a:gd name="T25" fmla="*/ 527 h 133"/>
                  <a:gd name="T26" fmla="*/ 1252 w 1268"/>
                  <a:gd name="T27" fmla="*/ 522 h 133"/>
                  <a:gd name="T28" fmla="*/ 1247 w 1268"/>
                  <a:gd name="T29" fmla="*/ 516 h 133"/>
                  <a:gd name="T30" fmla="*/ 1243 w 1268"/>
                  <a:gd name="T31" fmla="*/ 510 h 133"/>
                  <a:gd name="T32" fmla="*/ 1229 w 1268"/>
                  <a:gd name="T33" fmla="*/ 491 h 133"/>
                  <a:gd name="T34" fmla="*/ 1221 w 1268"/>
                  <a:gd name="T35" fmla="*/ 476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68"/>
                  <a:gd name="T55" fmla="*/ 0 h 133"/>
                  <a:gd name="T56" fmla="*/ 1268 w 1268"/>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68" h="133">
                    <a:moveTo>
                      <a:pt x="1221" y="73"/>
                    </a:moveTo>
                    <a:lnTo>
                      <a:pt x="1200" y="73"/>
                    </a:lnTo>
                    <a:lnTo>
                      <a:pt x="1203" y="75"/>
                    </a:lnTo>
                    <a:lnTo>
                      <a:pt x="1206" y="81"/>
                    </a:lnTo>
                    <a:lnTo>
                      <a:pt x="1212" y="90"/>
                    </a:lnTo>
                    <a:lnTo>
                      <a:pt x="1220" y="105"/>
                    </a:lnTo>
                    <a:lnTo>
                      <a:pt x="1226" y="114"/>
                    </a:lnTo>
                    <a:lnTo>
                      <a:pt x="1239" y="127"/>
                    </a:lnTo>
                    <a:lnTo>
                      <a:pt x="1261" y="133"/>
                    </a:lnTo>
                    <a:lnTo>
                      <a:pt x="1267" y="133"/>
                    </a:lnTo>
                    <a:lnTo>
                      <a:pt x="1267" y="129"/>
                    </a:lnTo>
                    <a:lnTo>
                      <a:pt x="1260" y="127"/>
                    </a:lnTo>
                    <a:lnTo>
                      <a:pt x="1257" y="124"/>
                    </a:lnTo>
                    <a:lnTo>
                      <a:pt x="1252" y="119"/>
                    </a:lnTo>
                    <a:lnTo>
                      <a:pt x="1247" y="113"/>
                    </a:lnTo>
                    <a:lnTo>
                      <a:pt x="1243" y="107"/>
                    </a:lnTo>
                    <a:lnTo>
                      <a:pt x="1229" y="88"/>
                    </a:lnTo>
                    <a:lnTo>
                      <a:pt x="1221"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4" name="Freeform 62">
                <a:extLst>
                  <a:ext uri="{FF2B5EF4-FFF2-40B4-BE49-F238E27FC236}">
                    <a16:creationId xmlns:a16="http://schemas.microsoft.com/office/drawing/2014/main" id="{D2512002-84BC-4D70-A828-A6C433BD3C8D}"/>
                  </a:ext>
                </a:extLst>
              </p:cNvPr>
              <p:cNvSpPr>
                <a:spLocks/>
              </p:cNvSpPr>
              <p:nvPr/>
            </p:nvSpPr>
            <p:spPr bwMode="auto">
              <a:xfrm>
                <a:off x="0" y="403"/>
                <a:ext cx="1268" cy="133"/>
              </a:xfrm>
              <a:custGeom>
                <a:avLst/>
                <a:gdLst>
                  <a:gd name="T0" fmla="*/ 1212 w 1268"/>
                  <a:gd name="T1" fmla="*/ 403 h 133"/>
                  <a:gd name="T2" fmla="*/ 1148 w 1268"/>
                  <a:gd name="T3" fmla="*/ 403 h 133"/>
                  <a:gd name="T4" fmla="*/ 1148 w 1268"/>
                  <a:gd name="T5" fmla="*/ 408 h 133"/>
                  <a:gd name="T6" fmla="*/ 1164 w 1268"/>
                  <a:gd name="T7" fmla="*/ 409 h 133"/>
                  <a:gd name="T8" fmla="*/ 1166 w 1268"/>
                  <a:gd name="T9" fmla="*/ 410 h 133"/>
                  <a:gd name="T10" fmla="*/ 1166 w 1268"/>
                  <a:gd name="T11" fmla="*/ 527 h 133"/>
                  <a:gd name="T12" fmla="*/ 1164 w 1268"/>
                  <a:gd name="T13" fmla="*/ 528 h 133"/>
                  <a:gd name="T14" fmla="*/ 1147 w 1268"/>
                  <a:gd name="T15" fmla="*/ 529 h 133"/>
                  <a:gd name="T16" fmla="*/ 1147 w 1268"/>
                  <a:gd name="T17" fmla="*/ 534 h 133"/>
                  <a:gd name="T18" fmla="*/ 1201 w 1268"/>
                  <a:gd name="T19" fmla="*/ 534 h 133"/>
                  <a:gd name="T20" fmla="*/ 1201 w 1268"/>
                  <a:gd name="T21" fmla="*/ 529 h 133"/>
                  <a:gd name="T22" fmla="*/ 1184 w 1268"/>
                  <a:gd name="T23" fmla="*/ 528 h 133"/>
                  <a:gd name="T24" fmla="*/ 1183 w 1268"/>
                  <a:gd name="T25" fmla="*/ 527 h 133"/>
                  <a:gd name="T26" fmla="*/ 1183 w 1268"/>
                  <a:gd name="T27" fmla="*/ 476 h 133"/>
                  <a:gd name="T28" fmla="*/ 1221 w 1268"/>
                  <a:gd name="T29" fmla="*/ 476 h 133"/>
                  <a:gd name="T30" fmla="*/ 1218 w 1268"/>
                  <a:gd name="T31" fmla="*/ 471 h 133"/>
                  <a:gd name="T32" fmla="*/ 1218 w 1268"/>
                  <a:gd name="T33" fmla="*/ 471 h 133"/>
                  <a:gd name="T34" fmla="*/ 1183 w 1268"/>
                  <a:gd name="T35" fmla="*/ 471 h 133"/>
                  <a:gd name="T36" fmla="*/ 1183 w 1268"/>
                  <a:gd name="T37" fmla="*/ 411 h 133"/>
                  <a:gd name="T38" fmla="*/ 1183 w 1268"/>
                  <a:gd name="T39" fmla="*/ 410 h 133"/>
                  <a:gd name="T40" fmla="*/ 1184 w 1268"/>
                  <a:gd name="T41" fmla="*/ 410 h 133"/>
                  <a:gd name="T42" fmla="*/ 1186 w 1268"/>
                  <a:gd name="T43" fmla="*/ 409 h 133"/>
                  <a:gd name="T44" fmla="*/ 1189 w 1268"/>
                  <a:gd name="T45" fmla="*/ 409 h 133"/>
                  <a:gd name="T46" fmla="*/ 1229 w 1268"/>
                  <a:gd name="T47" fmla="*/ 409 h 133"/>
                  <a:gd name="T48" fmla="*/ 1223 w 1268"/>
                  <a:gd name="T49" fmla="*/ 405 h 133"/>
                  <a:gd name="T50" fmla="*/ 1212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1212" y="0"/>
                    </a:moveTo>
                    <a:lnTo>
                      <a:pt x="1148" y="0"/>
                    </a:lnTo>
                    <a:lnTo>
                      <a:pt x="1148" y="5"/>
                    </a:lnTo>
                    <a:lnTo>
                      <a:pt x="1164" y="6"/>
                    </a:lnTo>
                    <a:lnTo>
                      <a:pt x="1166" y="7"/>
                    </a:lnTo>
                    <a:lnTo>
                      <a:pt x="1166" y="124"/>
                    </a:lnTo>
                    <a:lnTo>
                      <a:pt x="1164" y="125"/>
                    </a:lnTo>
                    <a:lnTo>
                      <a:pt x="1147" y="126"/>
                    </a:lnTo>
                    <a:lnTo>
                      <a:pt x="1147" y="131"/>
                    </a:lnTo>
                    <a:lnTo>
                      <a:pt x="1201" y="131"/>
                    </a:lnTo>
                    <a:lnTo>
                      <a:pt x="1201" y="126"/>
                    </a:lnTo>
                    <a:lnTo>
                      <a:pt x="1184" y="125"/>
                    </a:lnTo>
                    <a:lnTo>
                      <a:pt x="1183" y="124"/>
                    </a:lnTo>
                    <a:lnTo>
                      <a:pt x="1183" y="73"/>
                    </a:lnTo>
                    <a:lnTo>
                      <a:pt x="1221" y="73"/>
                    </a:lnTo>
                    <a:lnTo>
                      <a:pt x="1218" y="68"/>
                    </a:lnTo>
                    <a:lnTo>
                      <a:pt x="1183" y="68"/>
                    </a:lnTo>
                    <a:lnTo>
                      <a:pt x="1183" y="8"/>
                    </a:lnTo>
                    <a:lnTo>
                      <a:pt x="1183" y="7"/>
                    </a:lnTo>
                    <a:lnTo>
                      <a:pt x="1184" y="7"/>
                    </a:lnTo>
                    <a:lnTo>
                      <a:pt x="1186" y="6"/>
                    </a:lnTo>
                    <a:lnTo>
                      <a:pt x="1189" y="6"/>
                    </a:lnTo>
                    <a:lnTo>
                      <a:pt x="1229" y="6"/>
                    </a:lnTo>
                    <a:lnTo>
                      <a:pt x="1223" y="2"/>
                    </a:lnTo>
                    <a:lnTo>
                      <a:pt x="121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85" name="Freeform 61">
                <a:extLst>
                  <a:ext uri="{FF2B5EF4-FFF2-40B4-BE49-F238E27FC236}">
                    <a16:creationId xmlns:a16="http://schemas.microsoft.com/office/drawing/2014/main" id="{D8BF14CB-F4BB-4A5A-952D-6EB150435615}"/>
                  </a:ext>
                </a:extLst>
              </p:cNvPr>
              <p:cNvSpPr>
                <a:spLocks/>
              </p:cNvSpPr>
              <p:nvPr/>
            </p:nvSpPr>
            <p:spPr bwMode="auto">
              <a:xfrm>
                <a:off x="0" y="403"/>
                <a:ext cx="1268" cy="133"/>
              </a:xfrm>
              <a:custGeom>
                <a:avLst/>
                <a:gdLst>
                  <a:gd name="T0" fmla="*/ 1229 w 1268"/>
                  <a:gd name="T1" fmla="*/ 409 h 133"/>
                  <a:gd name="T2" fmla="*/ 1196 w 1268"/>
                  <a:gd name="T3" fmla="*/ 409 h 133"/>
                  <a:gd name="T4" fmla="*/ 1216 w 1268"/>
                  <a:gd name="T5" fmla="*/ 415 h 133"/>
                  <a:gd name="T6" fmla="*/ 1226 w 1268"/>
                  <a:gd name="T7" fmla="*/ 435 h 133"/>
                  <a:gd name="T8" fmla="*/ 1226 w 1268"/>
                  <a:gd name="T9" fmla="*/ 448 h 133"/>
                  <a:gd name="T10" fmla="*/ 1223 w 1268"/>
                  <a:gd name="T11" fmla="*/ 458 h 133"/>
                  <a:gd name="T12" fmla="*/ 1214 w 1268"/>
                  <a:gd name="T13" fmla="*/ 465 h 133"/>
                  <a:gd name="T14" fmla="*/ 1209 w 1268"/>
                  <a:gd name="T15" fmla="*/ 470 h 133"/>
                  <a:gd name="T16" fmla="*/ 1202 w 1268"/>
                  <a:gd name="T17" fmla="*/ 471 h 133"/>
                  <a:gd name="T18" fmla="*/ 1218 w 1268"/>
                  <a:gd name="T19" fmla="*/ 471 h 133"/>
                  <a:gd name="T20" fmla="*/ 1236 w 1268"/>
                  <a:gd name="T21" fmla="*/ 459 h 133"/>
                  <a:gd name="T22" fmla="*/ 1244 w 1268"/>
                  <a:gd name="T23" fmla="*/ 440 h 133"/>
                  <a:gd name="T24" fmla="*/ 1244 w 1268"/>
                  <a:gd name="T25" fmla="*/ 424 h 133"/>
                  <a:gd name="T26" fmla="*/ 1239 w 1268"/>
                  <a:gd name="T27" fmla="*/ 415 h 133"/>
                  <a:gd name="T28" fmla="*/ 1231 w 1268"/>
                  <a:gd name="T29" fmla="*/ 410 h 133"/>
                  <a:gd name="T30" fmla="*/ 1229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1229" y="6"/>
                    </a:moveTo>
                    <a:lnTo>
                      <a:pt x="1196" y="6"/>
                    </a:lnTo>
                    <a:lnTo>
                      <a:pt x="1216" y="12"/>
                    </a:lnTo>
                    <a:lnTo>
                      <a:pt x="1226" y="32"/>
                    </a:lnTo>
                    <a:lnTo>
                      <a:pt x="1226" y="45"/>
                    </a:lnTo>
                    <a:lnTo>
                      <a:pt x="1223" y="55"/>
                    </a:lnTo>
                    <a:lnTo>
                      <a:pt x="1214" y="62"/>
                    </a:lnTo>
                    <a:lnTo>
                      <a:pt x="1209" y="67"/>
                    </a:lnTo>
                    <a:lnTo>
                      <a:pt x="1202" y="68"/>
                    </a:lnTo>
                    <a:lnTo>
                      <a:pt x="1218" y="68"/>
                    </a:lnTo>
                    <a:lnTo>
                      <a:pt x="1236" y="56"/>
                    </a:lnTo>
                    <a:lnTo>
                      <a:pt x="1244" y="37"/>
                    </a:lnTo>
                    <a:lnTo>
                      <a:pt x="1244" y="21"/>
                    </a:lnTo>
                    <a:lnTo>
                      <a:pt x="1239" y="12"/>
                    </a:lnTo>
                    <a:lnTo>
                      <a:pt x="1231" y="7"/>
                    </a:lnTo>
                    <a:lnTo>
                      <a:pt x="1229"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72" name="Group 56">
              <a:extLst>
                <a:ext uri="{FF2B5EF4-FFF2-40B4-BE49-F238E27FC236}">
                  <a16:creationId xmlns:a16="http://schemas.microsoft.com/office/drawing/2014/main" id="{1422179C-6F97-4A29-8515-4217722AFE87}"/>
                </a:ext>
              </a:extLst>
            </p:cNvPr>
            <p:cNvGrpSpPr>
              <a:grpSpLocks/>
            </p:cNvGrpSpPr>
            <p:nvPr/>
          </p:nvGrpSpPr>
          <p:grpSpPr bwMode="auto">
            <a:xfrm>
              <a:off x="785" y="816"/>
              <a:ext cx="121" cy="133"/>
              <a:chOff x="785" y="816"/>
              <a:chExt cx="121" cy="133"/>
            </a:xfrm>
          </p:grpSpPr>
          <p:sp>
            <p:nvSpPr>
              <p:cNvPr id="49177" name="Freeform 59">
                <a:extLst>
                  <a:ext uri="{FF2B5EF4-FFF2-40B4-BE49-F238E27FC236}">
                    <a16:creationId xmlns:a16="http://schemas.microsoft.com/office/drawing/2014/main" id="{592D5BDE-11F9-43AD-AD5E-4B9363A6D4FE}"/>
                  </a:ext>
                </a:extLst>
              </p:cNvPr>
              <p:cNvSpPr>
                <a:spLocks/>
              </p:cNvSpPr>
              <p:nvPr/>
            </p:nvSpPr>
            <p:spPr bwMode="auto">
              <a:xfrm>
                <a:off x="785" y="816"/>
                <a:ext cx="121" cy="133"/>
              </a:xfrm>
              <a:custGeom>
                <a:avLst/>
                <a:gdLst>
                  <a:gd name="T0" fmla="*/ 74 w 121"/>
                  <a:gd name="T1" fmla="*/ 889 h 133"/>
                  <a:gd name="T2" fmla="*/ 52 w 121"/>
                  <a:gd name="T3" fmla="*/ 889 h 133"/>
                  <a:gd name="T4" fmla="*/ 56 w 121"/>
                  <a:gd name="T5" fmla="*/ 891 h 133"/>
                  <a:gd name="T6" fmla="*/ 59 w 121"/>
                  <a:gd name="T7" fmla="*/ 896 h 133"/>
                  <a:gd name="T8" fmla="*/ 64 w 121"/>
                  <a:gd name="T9" fmla="*/ 906 h 133"/>
                  <a:gd name="T10" fmla="*/ 73 w 121"/>
                  <a:gd name="T11" fmla="*/ 921 h 133"/>
                  <a:gd name="T12" fmla="*/ 79 w 121"/>
                  <a:gd name="T13" fmla="*/ 930 h 133"/>
                  <a:gd name="T14" fmla="*/ 91 w 121"/>
                  <a:gd name="T15" fmla="*/ 942 h 133"/>
                  <a:gd name="T16" fmla="*/ 114 w 121"/>
                  <a:gd name="T17" fmla="*/ 948 h 133"/>
                  <a:gd name="T18" fmla="*/ 120 w 121"/>
                  <a:gd name="T19" fmla="*/ 948 h 133"/>
                  <a:gd name="T20" fmla="*/ 120 w 121"/>
                  <a:gd name="T21" fmla="*/ 945 h 133"/>
                  <a:gd name="T22" fmla="*/ 113 w 121"/>
                  <a:gd name="T23" fmla="*/ 943 h 133"/>
                  <a:gd name="T24" fmla="*/ 109 w 121"/>
                  <a:gd name="T25" fmla="*/ 940 h 133"/>
                  <a:gd name="T26" fmla="*/ 105 w 121"/>
                  <a:gd name="T27" fmla="*/ 934 h 133"/>
                  <a:gd name="T28" fmla="*/ 100 w 121"/>
                  <a:gd name="T29" fmla="*/ 928 h 133"/>
                  <a:gd name="T30" fmla="*/ 95 w 121"/>
                  <a:gd name="T31" fmla="*/ 923 h 133"/>
                  <a:gd name="T32" fmla="*/ 82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2" y="73"/>
                    </a:lnTo>
                    <a:lnTo>
                      <a:pt x="56" y="75"/>
                    </a:lnTo>
                    <a:lnTo>
                      <a:pt x="59" y="80"/>
                    </a:lnTo>
                    <a:lnTo>
                      <a:pt x="64" y="90"/>
                    </a:lnTo>
                    <a:lnTo>
                      <a:pt x="73" y="105"/>
                    </a:lnTo>
                    <a:lnTo>
                      <a:pt x="79" y="114"/>
                    </a:lnTo>
                    <a:lnTo>
                      <a:pt x="91" y="126"/>
                    </a:lnTo>
                    <a:lnTo>
                      <a:pt x="114" y="132"/>
                    </a:lnTo>
                    <a:lnTo>
                      <a:pt x="120" y="132"/>
                    </a:lnTo>
                    <a:lnTo>
                      <a:pt x="120" y="129"/>
                    </a:lnTo>
                    <a:lnTo>
                      <a:pt x="113" y="127"/>
                    </a:lnTo>
                    <a:lnTo>
                      <a:pt x="109" y="124"/>
                    </a:lnTo>
                    <a:lnTo>
                      <a:pt x="105" y="118"/>
                    </a:lnTo>
                    <a:lnTo>
                      <a:pt x="100" y="112"/>
                    </a:lnTo>
                    <a:lnTo>
                      <a:pt x="95" y="10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78" name="Freeform 58">
                <a:extLst>
                  <a:ext uri="{FF2B5EF4-FFF2-40B4-BE49-F238E27FC236}">
                    <a16:creationId xmlns:a16="http://schemas.microsoft.com/office/drawing/2014/main" id="{EE57A07C-E40F-4A39-882B-C8773FAD07D6}"/>
                  </a:ext>
                </a:extLst>
              </p:cNvPr>
              <p:cNvSpPr>
                <a:spLocks/>
              </p:cNvSpPr>
              <p:nvPr/>
            </p:nvSpPr>
            <p:spPr bwMode="auto">
              <a:xfrm>
                <a:off x="785" y="816"/>
                <a:ext cx="121" cy="133"/>
              </a:xfrm>
              <a:custGeom>
                <a:avLst/>
                <a:gdLst>
                  <a:gd name="T0" fmla="*/ 65 w 121"/>
                  <a:gd name="T1" fmla="*/ 816 h 133"/>
                  <a:gd name="T2" fmla="*/ 1 w 121"/>
                  <a:gd name="T3" fmla="*/ 816 h 133"/>
                  <a:gd name="T4" fmla="*/ 1 w 121"/>
                  <a:gd name="T5" fmla="*/ 820 h 133"/>
                  <a:gd name="T6" fmla="*/ 17 w 121"/>
                  <a:gd name="T7" fmla="*/ 822 h 133"/>
                  <a:gd name="T8" fmla="*/ 18 w 121"/>
                  <a:gd name="T9" fmla="*/ 823 h 133"/>
                  <a:gd name="T10" fmla="*/ 18 w 121"/>
                  <a:gd name="T11" fmla="*/ 939 h 133"/>
                  <a:gd name="T12" fmla="*/ 17 w 121"/>
                  <a:gd name="T13" fmla="*/ 941 h 133"/>
                  <a:gd name="T14" fmla="*/ 0 w 121"/>
                  <a:gd name="T15" fmla="*/ 942 h 133"/>
                  <a:gd name="T16" fmla="*/ 0 w 121"/>
                  <a:gd name="T17" fmla="*/ 947 h 133"/>
                  <a:gd name="T18" fmla="*/ 53 w 121"/>
                  <a:gd name="T19" fmla="*/ 947 h 133"/>
                  <a:gd name="T20" fmla="*/ 53 w 121"/>
                  <a:gd name="T21" fmla="*/ 942 h 133"/>
                  <a:gd name="T22" fmla="*/ 37 w 121"/>
                  <a:gd name="T23" fmla="*/ 941 h 133"/>
                  <a:gd name="T24" fmla="*/ 35 w 121"/>
                  <a:gd name="T25" fmla="*/ 939 h 133"/>
                  <a:gd name="T26" fmla="*/ 35 w 121"/>
                  <a:gd name="T27" fmla="*/ 889 h 133"/>
                  <a:gd name="T28" fmla="*/ 74 w 121"/>
                  <a:gd name="T29" fmla="*/ 889 h 133"/>
                  <a:gd name="T30" fmla="*/ 70 w 121"/>
                  <a:gd name="T31" fmla="*/ 884 h 133"/>
                  <a:gd name="T32" fmla="*/ 71 w 121"/>
                  <a:gd name="T33" fmla="*/ 883 h 133"/>
                  <a:gd name="T34" fmla="*/ 35 w 121"/>
                  <a:gd name="T35" fmla="*/ 883 h 133"/>
                  <a:gd name="T36" fmla="*/ 35 w 121"/>
                  <a:gd name="T37" fmla="*/ 824 h 133"/>
                  <a:gd name="T38" fmla="*/ 36 w 121"/>
                  <a:gd name="T39" fmla="*/ 823 h 133"/>
                  <a:gd name="T40" fmla="*/ 37 w 121"/>
                  <a:gd name="T41" fmla="*/ 823 h 133"/>
                  <a:gd name="T42" fmla="*/ 39 w 121"/>
                  <a:gd name="T43" fmla="*/ 822 h 133"/>
                  <a:gd name="T44" fmla="*/ 42 w 121"/>
                  <a:gd name="T45" fmla="*/ 822 h 133"/>
                  <a:gd name="T46" fmla="*/ 82 w 121"/>
                  <a:gd name="T47" fmla="*/ 822 h 133"/>
                  <a:gd name="T48" fmla="*/ 76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8" y="7"/>
                    </a:lnTo>
                    <a:lnTo>
                      <a:pt x="18" y="123"/>
                    </a:lnTo>
                    <a:lnTo>
                      <a:pt x="17" y="125"/>
                    </a:lnTo>
                    <a:lnTo>
                      <a:pt x="0" y="126"/>
                    </a:lnTo>
                    <a:lnTo>
                      <a:pt x="0" y="131"/>
                    </a:lnTo>
                    <a:lnTo>
                      <a:pt x="53" y="131"/>
                    </a:lnTo>
                    <a:lnTo>
                      <a:pt x="53" y="126"/>
                    </a:lnTo>
                    <a:lnTo>
                      <a:pt x="37" y="125"/>
                    </a:lnTo>
                    <a:lnTo>
                      <a:pt x="35" y="123"/>
                    </a:lnTo>
                    <a:lnTo>
                      <a:pt x="35" y="73"/>
                    </a:lnTo>
                    <a:lnTo>
                      <a:pt x="74" y="73"/>
                    </a:lnTo>
                    <a:lnTo>
                      <a:pt x="70" y="68"/>
                    </a:lnTo>
                    <a:lnTo>
                      <a:pt x="71" y="67"/>
                    </a:lnTo>
                    <a:lnTo>
                      <a:pt x="35" y="67"/>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79" name="Freeform 57">
                <a:extLst>
                  <a:ext uri="{FF2B5EF4-FFF2-40B4-BE49-F238E27FC236}">
                    <a16:creationId xmlns:a16="http://schemas.microsoft.com/office/drawing/2014/main" id="{03D00811-1818-464F-90A8-4BA99ABE9672}"/>
                  </a:ext>
                </a:extLst>
              </p:cNvPr>
              <p:cNvSpPr>
                <a:spLocks/>
              </p:cNvSpPr>
              <p:nvPr/>
            </p:nvSpPr>
            <p:spPr bwMode="auto">
              <a:xfrm>
                <a:off x="785" y="816"/>
                <a:ext cx="121" cy="133"/>
              </a:xfrm>
              <a:custGeom>
                <a:avLst/>
                <a:gdLst>
                  <a:gd name="T0" fmla="*/ 82 w 121"/>
                  <a:gd name="T1" fmla="*/ 822 h 133"/>
                  <a:gd name="T2" fmla="*/ 48 w 121"/>
                  <a:gd name="T3" fmla="*/ 822 h 133"/>
                  <a:gd name="T4" fmla="*/ 68 w 121"/>
                  <a:gd name="T5" fmla="*/ 828 h 133"/>
                  <a:gd name="T6" fmla="*/ 79 w 121"/>
                  <a:gd name="T7" fmla="*/ 848 h 133"/>
                  <a:gd name="T8" fmla="*/ 79 w 121"/>
                  <a:gd name="T9" fmla="*/ 861 h 133"/>
                  <a:gd name="T10" fmla="*/ 76 w 121"/>
                  <a:gd name="T11" fmla="*/ 871 h 133"/>
                  <a:gd name="T12" fmla="*/ 67 w 121"/>
                  <a:gd name="T13" fmla="*/ 878 h 133"/>
                  <a:gd name="T14" fmla="*/ 62 w 121"/>
                  <a:gd name="T15" fmla="*/ 882 h 133"/>
                  <a:gd name="T16" fmla="*/ 55 w 121"/>
                  <a:gd name="T17" fmla="*/ 883 h 133"/>
                  <a:gd name="T18" fmla="*/ 71 w 121"/>
                  <a:gd name="T19" fmla="*/ 883 h 133"/>
                  <a:gd name="T20" fmla="*/ 88 w 121"/>
                  <a:gd name="T21" fmla="*/ 871 h 133"/>
                  <a:gd name="T22" fmla="*/ 97 w 121"/>
                  <a:gd name="T23" fmla="*/ 853 h 133"/>
                  <a:gd name="T24" fmla="*/ 97 w 121"/>
                  <a:gd name="T25" fmla="*/ 837 h 133"/>
                  <a:gd name="T26" fmla="*/ 92 w 121"/>
                  <a:gd name="T27" fmla="*/ 828 h 133"/>
                  <a:gd name="T28" fmla="*/ 84 w 121"/>
                  <a:gd name="T29" fmla="*/ 823 h 133"/>
                  <a:gd name="T30" fmla="*/ 82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2" y="6"/>
                    </a:moveTo>
                    <a:lnTo>
                      <a:pt x="48" y="6"/>
                    </a:lnTo>
                    <a:lnTo>
                      <a:pt x="68" y="12"/>
                    </a:lnTo>
                    <a:lnTo>
                      <a:pt x="79" y="32"/>
                    </a:lnTo>
                    <a:lnTo>
                      <a:pt x="79" y="45"/>
                    </a:lnTo>
                    <a:lnTo>
                      <a:pt x="76" y="55"/>
                    </a:lnTo>
                    <a:lnTo>
                      <a:pt x="67" y="62"/>
                    </a:lnTo>
                    <a:lnTo>
                      <a:pt x="62" y="66"/>
                    </a:lnTo>
                    <a:lnTo>
                      <a:pt x="55" y="67"/>
                    </a:lnTo>
                    <a:lnTo>
                      <a:pt x="71" y="67"/>
                    </a:lnTo>
                    <a:lnTo>
                      <a:pt x="88" y="55"/>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9173" name="Group 52">
              <a:extLst>
                <a:ext uri="{FF2B5EF4-FFF2-40B4-BE49-F238E27FC236}">
                  <a16:creationId xmlns:a16="http://schemas.microsoft.com/office/drawing/2014/main" id="{0CFEFF84-84C9-462A-A6B0-7CFE6A7540FA}"/>
                </a:ext>
              </a:extLst>
            </p:cNvPr>
            <p:cNvGrpSpPr>
              <a:grpSpLocks/>
            </p:cNvGrpSpPr>
            <p:nvPr/>
          </p:nvGrpSpPr>
          <p:grpSpPr bwMode="auto">
            <a:xfrm>
              <a:off x="382" y="816"/>
              <a:ext cx="121" cy="133"/>
              <a:chOff x="382" y="816"/>
              <a:chExt cx="121" cy="133"/>
            </a:xfrm>
          </p:grpSpPr>
          <p:sp>
            <p:nvSpPr>
              <p:cNvPr id="49174" name="Freeform 55">
                <a:extLst>
                  <a:ext uri="{FF2B5EF4-FFF2-40B4-BE49-F238E27FC236}">
                    <a16:creationId xmlns:a16="http://schemas.microsoft.com/office/drawing/2014/main" id="{08E715B5-EE7C-43AD-B91D-9DD1E5750BFD}"/>
                  </a:ext>
                </a:extLst>
              </p:cNvPr>
              <p:cNvSpPr>
                <a:spLocks/>
              </p:cNvSpPr>
              <p:nvPr/>
            </p:nvSpPr>
            <p:spPr bwMode="auto">
              <a:xfrm>
                <a:off x="382" y="816"/>
                <a:ext cx="121" cy="133"/>
              </a:xfrm>
              <a:custGeom>
                <a:avLst/>
                <a:gdLst>
                  <a:gd name="T0" fmla="*/ 74 w 121"/>
                  <a:gd name="T1" fmla="*/ 889 h 133"/>
                  <a:gd name="T2" fmla="*/ 53 w 121"/>
                  <a:gd name="T3" fmla="*/ 889 h 133"/>
                  <a:gd name="T4" fmla="*/ 56 w 121"/>
                  <a:gd name="T5" fmla="*/ 891 h 133"/>
                  <a:gd name="T6" fmla="*/ 59 w 121"/>
                  <a:gd name="T7" fmla="*/ 896 h 133"/>
                  <a:gd name="T8" fmla="*/ 65 w 121"/>
                  <a:gd name="T9" fmla="*/ 906 h 133"/>
                  <a:gd name="T10" fmla="*/ 73 w 121"/>
                  <a:gd name="T11" fmla="*/ 921 h 133"/>
                  <a:gd name="T12" fmla="*/ 80 w 121"/>
                  <a:gd name="T13" fmla="*/ 930 h 133"/>
                  <a:gd name="T14" fmla="*/ 92 w 121"/>
                  <a:gd name="T15" fmla="*/ 942 h 133"/>
                  <a:gd name="T16" fmla="*/ 114 w 121"/>
                  <a:gd name="T17" fmla="*/ 948 h 133"/>
                  <a:gd name="T18" fmla="*/ 120 w 121"/>
                  <a:gd name="T19" fmla="*/ 948 h 133"/>
                  <a:gd name="T20" fmla="*/ 121 w 121"/>
                  <a:gd name="T21" fmla="*/ 945 h 133"/>
                  <a:gd name="T22" fmla="*/ 113 w 121"/>
                  <a:gd name="T23" fmla="*/ 943 h 133"/>
                  <a:gd name="T24" fmla="*/ 110 w 121"/>
                  <a:gd name="T25" fmla="*/ 940 h 133"/>
                  <a:gd name="T26" fmla="*/ 106 w 121"/>
                  <a:gd name="T27" fmla="*/ 934 h 133"/>
                  <a:gd name="T28" fmla="*/ 100 w 121"/>
                  <a:gd name="T29" fmla="*/ 928 h 133"/>
                  <a:gd name="T30" fmla="*/ 96 w 121"/>
                  <a:gd name="T31" fmla="*/ 923 h 133"/>
                  <a:gd name="T32" fmla="*/ 83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3" y="73"/>
                    </a:lnTo>
                    <a:lnTo>
                      <a:pt x="56" y="75"/>
                    </a:lnTo>
                    <a:lnTo>
                      <a:pt x="59" y="80"/>
                    </a:lnTo>
                    <a:lnTo>
                      <a:pt x="65" y="90"/>
                    </a:lnTo>
                    <a:lnTo>
                      <a:pt x="73" y="105"/>
                    </a:lnTo>
                    <a:lnTo>
                      <a:pt x="80" y="114"/>
                    </a:lnTo>
                    <a:lnTo>
                      <a:pt x="92" y="126"/>
                    </a:lnTo>
                    <a:lnTo>
                      <a:pt x="114" y="132"/>
                    </a:lnTo>
                    <a:lnTo>
                      <a:pt x="120" y="132"/>
                    </a:lnTo>
                    <a:lnTo>
                      <a:pt x="121" y="129"/>
                    </a:lnTo>
                    <a:lnTo>
                      <a:pt x="113" y="127"/>
                    </a:lnTo>
                    <a:lnTo>
                      <a:pt x="110" y="124"/>
                    </a:lnTo>
                    <a:lnTo>
                      <a:pt x="106" y="118"/>
                    </a:lnTo>
                    <a:lnTo>
                      <a:pt x="100" y="112"/>
                    </a:lnTo>
                    <a:lnTo>
                      <a:pt x="96" y="107"/>
                    </a:lnTo>
                    <a:lnTo>
                      <a:pt x="83"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75" name="Freeform 54">
                <a:extLst>
                  <a:ext uri="{FF2B5EF4-FFF2-40B4-BE49-F238E27FC236}">
                    <a16:creationId xmlns:a16="http://schemas.microsoft.com/office/drawing/2014/main" id="{C0EA33A0-AFA3-41E7-AAE3-2CB9155FF407}"/>
                  </a:ext>
                </a:extLst>
              </p:cNvPr>
              <p:cNvSpPr>
                <a:spLocks/>
              </p:cNvSpPr>
              <p:nvPr/>
            </p:nvSpPr>
            <p:spPr bwMode="auto">
              <a:xfrm>
                <a:off x="382" y="816"/>
                <a:ext cx="121" cy="133"/>
              </a:xfrm>
              <a:custGeom>
                <a:avLst/>
                <a:gdLst>
                  <a:gd name="T0" fmla="*/ 65 w 121"/>
                  <a:gd name="T1" fmla="*/ 816 h 133"/>
                  <a:gd name="T2" fmla="*/ 1 w 121"/>
                  <a:gd name="T3" fmla="*/ 816 h 133"/>
                  <a:gd name="T4" fmla="*/ 1 w 121"/>
                  <a:gd name="T5" fmla="*/ 820 h 133"/>
                  <a:gd name="T6" fmla="*/ 17 w 121"/>
                  <a:gd name="T7" fmla="*/ 822 h 133"/>
                  <a:gd name="T8" fmla="*/ 19 w 121"/>
                  <a:gd name="T9" fmla="*/ 823 h 133"/>
                  <a:gd name="T10" fmla="*/ 19 w 121"/>
                  <a:gd name="T11" fmla="*/ 939 h 133"/>
                  <a:gd name="T12" fmla="*/ 17 w 121"/>
                  <a:gd name="T13" fmla="*/ 941 h 133"/>
                  <a:gd name="T14" fmla="*/ 0 w 121"/>
                  <a:gd name="T15" fmla="*/ 942 h 133"/>
                  <a:gd name="T16" fmla="*/ 0 w 121"/>
                  <a:gd name="T17" fmla="*/ 947 h 133"/>
                  <a:gd name="T18" fmla="*/ 54 w 121"/>
                  <a:gd name="T19" fmla="*/ 947 h 133"/>
                  <a:gd name="T20" fmla="*/ 54 w 121"/>
                  <a:gd name="T21" fmla="*/ 942 h 133"/>
                  <a:gd name="T22" fmla="*/ 37 w 121"/>
                  <a:gd name="T23" fmla="*/ 941 h 133"/>
                  <a:gd name="T24" fmla="*/ 36 w 121"/>
                  <a:gd name="T25" fmla="*/ 939 h 133"/>
                  <a:gd name="T26" fmla="*/ 36 w 121"/>
                  <a:gd name="T27" fmla="*/ 889 h 133"/>
                  <a:gd name="T28" fmla="*/ 74 w 121"/>
                  <a:gd name="T29" fmla="*/ 889 h 133"/>
                  <a:gd name="T30" fmla="*/ 71 w 121"/>
                  <a:gd name="T31" fmla="*/ 884 h 133"/>
                  <a:gd name="T32" fmla="*/ 71 w 121"/>
                  <a:gd name="T33" fmla="*/ 883 h 133"/>
                  <a:gd name="T34" fmla="*/ 36 w 121"/>
                  <a:gd name="T35" fmla="*/ 883 h 133"/>
                  <a:gd name="T36" fmla="*/ 36 w 121"/>
                  <a:gd name="T37" fmla="*/ 824 h 133"/>
                  <a:gd name="T38" fmla="*/ 36 w 121"/>
                  <a:gd name="T39" fmla="*/ 823 h 133"/>
                  <a:gd name="T40" fmla="*/ 38 w 121"/>
                  <a:gd name="T41" fmla="*/ 823 h 133"/>
                  <a:gd name="T42" fmla="*/ 39 w 121"/>
                  <a:gd name="T43" fmla="*/ 822 h 133"/>
                  <a:gd name="T44" fmla="*/ 42 w 121"/>
                  <a:gd name="T45" fmla="*/ 822 h 133"/>
                  <a:gd name="T46" fmla="*/ 83 w 121"/>
                  <a:gd name="T47" fmla="*/ 822 h 133"/>
                  <a:gd name="T48" fmla="*/ 77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9" y="7"/>
                    </a:lnTo>
                    <a:lnTo>
                      <a:pt x="19" y="123"/>
                    </a:lnTo>
                    <a:lnTo>
                      <a:pt x="17" y="125"/>
                    </a:lnTo>
                    <a:lnTo>
                      <a:pt x="0" y="126"/>
                    </a:lnTo>
                    <a:lnTo>
                      <a:pt x="0" y="131"/>
                    </a:lnTo>
                    <a:lnTo>
                      <a:pt x="54" y="131"/>
                    </a:lnTo>
                    <a:lnTo>
                      <a:pt x="54" y="126"/>
                    </a:lnTo>
                    <a:lnTo>
                      <a:pt x="37" y="125"/>
                    </a:lnTo>
                    <a:lnTo>
                      <a:pt x="36" y="123"/>
                    </a:lnTo>
                    <a:lnTo>
                      <a:pt x="36" y="73"/>
                    </a:lnTo>
                    <a:lnTo>
                      <a:pt x="74" y="73"/>
                    </a:lnTo>
                    <a:lnTo>
                      <a:pt x="71" y="68"/>
                    </a:lnTo>
                    <a:lnTo>
                      <a:pt x="71" y="67"/>
                    </a:lnTo>
                    <a:lnTo>
                      <a:pt x="36" y="67"/>
                    </a:lnTo>
                    <a:lnTo>
                      <a:pt x="36" y="8"/>
                    </a:lnTo>
                    <a:lnTo>
                      <a:pt x="36" y="7"/>
                    </a:lnTo>
                    <a:lnTo>
                      <a:pt x="38" y="7"/>
                    </a:lnTo>
                    <a:lnTo>
                      <a:pt x="39" y="6"/>
                    </a:lnTo>
                    <a:lnTo>
                      <a:pt x="42" y="6"/>
                    </a:lnTo>
                    <a:lnTo>
                      <a:pt x="83" y="6"/>
                    </a:lnTo>
                    <a:lnTo>
                      <a:pt x="77"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9176" name="Freeform 53">
                <a:extLst>
                  <a:ext uri="{FF2B5EF4-FFF2-40B4-BE49-F238E27FC236}">
                    <a16:creationId xmlns:a16="http://schemas.microsoft.com/office/drawing/2014/main" id="{26A66E9B-30B6-4244-8D6D-09BA822FF644}"/>
                  </a:ext>
                </a:extLst>
              </p:cNvPr>
              <p:cNvSpPr>
                <a:spLocks/>
              </p:cNvSpPr>
              <p:nvPr/>
            </p:nvSpPr>
            <p:spPr bwMode="auto">
              <a:xfrm>
                <a:off x="382" y="816"/>
                <a:ext cx="121" cy="133"/>
              </a:xfrm>
              <a:custGeom>
                <a:avLst/>
                <a:gdLst>
                  <a:gd name="T0" fmla="*/ 83 w 121"/>
                  <a:gd name="T1" fmla="*/ 822 h 133"/>
                  <a:gd name="T2" fmla="*/ 49 w 121"/>
                  <a:gd name="T3" fmla="*/ 822 h 133"/>
                  <a:gd name="T4" fmla="*/ 69 w 121"/>
                  <a:gd name="T5" fmla="*/ 828 h 133"/>
                  <a:gd name="T6" fmla="*/ 79 w 121"/>
                  <a:gd name="T7" fmla="*/ 848 h 133"/>
                  <a:gd name="T8" fmla="*/ 79 w 121"/>
                  <a:gd name="T9" fmla="*/ 861 h 133"/>
                  <a:gd name="T10" fmla="*/ 76 w 121"/>
                  <a:gd name="T11" fmla="*/ 871 h 133"/>
                  <a:gd name="T12" fmla="*/ 68 w 121"/>
                  <a:gd name="T13" fmla="*/ 878 h 133"/>
                  <a:gd name="T14" fmla="*/ 62 w 121"/>
                  <a:gd name="T15" fmla="*/ 882 h 133"/>
                  <a:gd name="T16" fmla="*/ 56 w 121"/>
                  <a:gd name="T17" fmla="*/ 883 h 133"/>
                  <a:gd name="T18" fmla="*/ 71 w 121"/>
                  <a:gd name="T19" fmla="*/ 883 h 133"/>
                  <a:gd name="T20" fmla="*/ 89 w 121"/>
                  <a:gd name="T21" fmla="*/ 871 h 133"/>
                  <a:gd name="T22" fmla="*/ 97 w 121"/>
                  <a:gd name="T23" fmla="*/ 853 h 133"/>
                  <a:gd name="T24" fmla="*/ 97 w 121"/>
                  <a:gd name="T25" fmla="*/ 837 h 133"/>
                  <a:gd name="T26" fmla="*/ 92 w 121"/>
                  <a:gd name="T27" fmla="*/ 828 h 133"/>
                  <a:gd name="T28" fmla="*/ 84 w 121"/>
                  <a:gd name="T29" fmla="*/ 823 h 133"/>
                  <a:gd name="T30" fmla="*/ 83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3" y="6"/>
                    </a:moveTo>
                    <a:lnTo>
                      <a:pt x="49" y="6"/>
                    </a:lnTo>
                    <a:lnTo>
                      <a:pt x="69" y="12"/>
                    </a:lnTo>
                    <a:lnTo>
                      <a:pt x="79" y="32"/>
                    </a:lnTo>
                    <a:lnTo>
                      <a:pt x="79" y="45"/>
                    </a:lnTo>
                    <a:lnTo>
                      <a:pt x="76" y="55"/>
                    </a:lnTo>
                    <a:lnTo>
                      <a:pt x="68" y="62"/>
                    </a:lnTo>
                    <a:lnTo>
                      <a:pt x="62" y="66"/>
                    </a:lnTo>
                    <a:lnTo>
                      <a:pt x="56" y="67"/>
                    </a:lnTo>
                    <a:lnTo>
                      <a:pt x="71" y="67"/>
                    </a:lnTo>
                    <a:lnTo>
                      <a:pt x="89" y="55"/>
                    </a:lnTo>
                    <a:lnTo>
                      <a:pt x="97" y="37"/>
                    </a:lnTo>
                    <a:lnTo>
                      <a:pt x="97" y="21"/>
                    </a:lnTo>
                    <a:lnTo>
                      <a:pt x="92" y="12"/>
                    </a:lnTo>
                    <a:lnTo>
                      <a:pt x="84" y="7"/>
                    </a:lnTo>
                    <a:lnTo>
                      <a:pt x="83"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49159" name="Ορθογώνιο 105">
            <a:extLst>
              <a:ext uri="{FF2B5EF4-FFF2-40B4-BE49-F238E27FC236}">
                <a16:creationId xmlns:a16="http://schemas.microsoft.com/office/drawing/2014/main" id="{324EA2FA-EF3E-4CAF-8601-EA678B87B0AA}"/>
              </a:ext>
            </a:extLst>
          </p:cNvPr>
          <p:cNvSpPr>
            <a:spLocks noChangeArrowheads="1"/>
          </p:cNvSpPr>
          <p:nvPr/>
        </p:nvSpPr>
        <p:spPr bwMode="auto">
          <a:xfrm>
            <a:off x="360363" y="1988840"/>
            <a:ext cx="8534400" cy="1631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 typeface="Wingdings" panose="05000000000000000000" pitchFamily="2" charset="2"/>
              <a:buChar char="v"/>
            </a:pP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Ο σχηματισμός </a:t>
            </a:r>
            <a:r>
              <a:rPr lang="el-GR" altLang="el-GR" sz="2000" dirty="0" err="1">
                <a:solidFill>
                  <a:srgbClr val="231F20"/>
                </a:solidFill>
                <a:latin typeface="Georgia" panose="02040502050405020303" pitchFamily="18" charset="0"/>
                <a:ea typeface="Calibri" panose="020F0502020204030204" pitchFamily="34" charset="0"/>
                <a:cs typeface="Times New Roman" panose="02020603050405020304" pitchFamily="18" charset="0"/>
              </a:rPr>
              <a:t>αλοϋδρίνης</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περιλαμβάνει την προσθήκη στο διπλό δεσμό των στοιχείων ενός </a:t>
            </a:r>
            <a:r>
              <a:rPr lang="el-GR" altLang="el-GR" sz="2000" dirty="0" err="1">
                <a:solidFill>
                  <a:srgbClr val="231F20"/>
                </a:solidFill>
                <a:latin typeface="Georgia" panose="02040502050405020303" pitchFamily="18" charset="0"/>
                <a:ea typeface="Calibri" panose="020F0502020204030204" pitchFamily="34" charset="0"/>
                <a:cs typeface="Times New Roman" panose="02020603050405020304" pitchFamily="18" charset="0"/>
              </a:rPr>
              <a:t>υποαλογονώδους</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οξέος, όπως του </a:t>
            </a:r>
            <a:r>
              <a:rPr lang="el-GR" altLang="el-GR" sz="2000" dirty="0" err="1">
                <a:solidFill>
                  <a:srgbClr val="231F20"/>
                </a:solidFill>
                <a:latin typeface="Georgia" panose="02040502050405020303" pitchFamily="18" charset="0"/>
                <a:ea typeface="Calibri" panose="020F0502020204030204" pitchFamily="34" charset="0"/>
                <a:cs typeface="Times New Roman" panose="02020603050405020304" pitchFamily="18" charset="0"/>
              </a:rPr>
              <a:t>υποβρωμιώδους</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οξέος, </a:t>
            </a:r>
            <a:r>
              <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HO</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a:t>
            </a:r>
            <a:r>
              <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Br</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ή του </a:t>
            </a:r>
            <a:r>
              <a:rPr lang="el-GR" altLang="el-GR" sz="2000" dirty="0" err="1">
                <a:solidFill>
                  <a:srgbClr val="231F20"/>
                </a:solidFill>
                <a:latin typeface="Georgia" panose="02040502050405020303" pitchFamily="18" charset="0"/>
                <a:ea typeface="Calibri" panose="020F0502020204030204" pitchFamily="34" charset="0"/>
                <a:cs typeface="Times New Roman" panose="02020603050405020304" pitchFamily="18" charset="0"/>
              </a:rPr>
              <a:t>υποχλωριώδουςς</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οξέος, </a:t>
            </a:r>
            <a:r>
              <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HO</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a:t>
            </a:r>
            <a:r>
              <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Cl</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Αν και τα προϊόντα της προσθήκης </a:t>
            </a:r>
            <a:r>
              <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I</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2 είναι ασταθή, οι </a:t>
            </a:r>
            <a:r>
              <a:rPr lang="el-GR" altLang="el-GR" sz="2000" dirty="0" err="1">
                <a:solidFill>
                  <a:srgbClr val="231F20"/>
                </a:solidFill>
                <a:latin typeface="Georgia" panose="02040502050405020303" pitchFamily="18" charset="0"/>
                <a:ea typeface="Calibri" panose="020F0502020204030204" pitchFamily="34" charset="0"/>
                <a:cs typeface="Times New Roman" panose="02020603050405020304" pitchFamily="18" charset="0"/>
              </a:rPr>
              <a:t>ιωδοϋδρίνες</a:t>
            </a:r>
            <a:r>
              <a:rPr lang="el-GR"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rPr>
              <a:t> μπορούν να παρασκευαστούν. </a:t>
            </a:r>
            <a:endParaRPr lang="en-US" altLang="el-GR" sz="2000" dirty="0">
              <a:solidFill>
                <a:srgbClr val="231F20"/>
              </a:solidFill>
              <a:latin typeface="Georgia" panose="02040502050405020303" pitchFamily="18" charset="0"/>
              <a:ea typeface="Calibri" panose="020F0502020204030204" pitchFamily="34" charset="0"/>
              <a:cs typeface="Times New Roman" panose="02020603050405020304" pitchFamily="18" charset="0"/>
            </a:endParaRP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34EF3B3-7FC2-4938-B357-C7BDC8F70CED}"/>
              </a:ext>
            </a:extLst>
          </p:cNvPr>
          <p:cNvSpPr>
            <a:spLocks noGrp="1"/>
          </p:cNvSpPr>
          <p:nvPr>
            <p:ph type="title"/>
          </p:nvPr>
        </p:nvSpPr>
        <p:spPr>
          <a:xfrm>
            <a:off x="319088" y="285750"/>
            <a:ext cx="8534400" cy="758825"/>
          </a:xfrm>
        </p:spPr>
        <p:txBody>
          <a:bodyPr/>
          <a:lstStyle/>
          <a:p>
            <a:pPr>
              <a:defRPr/>
            </a:pPr>
            <a:r>
              <a:rPr lang="el-GR" sz="3600" dirty="0" err="1"/>
              <a:t>Αλοϋδρίνες</a:t>
            </a:r>
            <a:endParaRPr lang="el-GR" sz="3600" dirty="0"/>
          </a:p>
        </p:txBody>
      </p:sp>
      <p:sp>
        <p:nvSpPr>
          <p:cNvPr id="50179" name="Rectangle 26">
            <a:extLst>
              <a:ext uri="{FF2B5EF4-FFF2-40B4-BE49-F238E27FC236}">
                <a16:creationId xmlns:a16="http://schemas.microsoft.com/office/drawing/2014/main" id="{37D918AC-0054-43B7-99B1-2ECC98ECE66A}"/>
              </a:ext>
            </a:extLst>
          </p:cNvPr>
          <p:cNvSpPr>
            <a:spLocks noChangeArrowheads="1"/>
          </p:cNvSpPr>
          <p:nvPr/>
        </p:nvSpPr>
        <p:spPr bwMode="auto">
          <a:xfrm>
            <a:off x="4716463" y="3840163"/>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50180" name="Rectangle 99">
            <a:extLst>
              <a:ext uri="{FF2B5EF4-FFF2-40B4-BE49-F238E27FC236}">
                <a16:creationId xmlns:a16="http://schemas.microsoft.com/office/drawing/2014/main" id="{23DB6D9F-557A-4DD9-9B2C-6044DED4159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50181" name="Group 51">
            <a:extLst>
              <a:ext uri="{FF2B5EF4-FFF2-40B4-BE49-F238E27FC236}">
                <a16:creationId xmlns:a16="http://schemas.microsoft.com/office/drawing/2014/main" id="{57A687EA-6536-4885-BE66-C1A931A97F8D}"/>
              </a:ext>
            </a:extLst>
          </p:cNvPr>
          <p:cNvGrpSpPr>
            <a:grpSpLocks/>
          </p:cNvGrpSpPr>
          <p:nvPr/>
        </p:nvGrpSpPr>
        <p:grpSpPr bwMode="auto">
          <a:xfrm>
            <a:off x="1258888" y="260350"/>
            <a:ext cx="1152525" cy="874713"/>
            <a:chOff x="0" y="0"/>
            <a:chExt cx="1268" cy="949"/>
          </a:xfrm>
        </p:grpSpPr>
        <p:grpSp>
          <p:nvGrpSpPr>
            <p:cNvPr id="50236" name="Group 95">
              <a:extLst>
                <a:ext uri="{FF2B5EF4-FFF2-40B4-BE49-F238E27FC236}">
                  <a16:creationId xmlns:a16="http://schemas.microsoft.com/office/drawing/2014/main" id="{15A9C451-A0C2-4CBC-8651-73DE5C273A30}"/>
                </a:ext>
              </a:extLst>
            </p:cNvPr>
            <p:cNvGrpSpPr>
              <a:grpSpLocks/>
            </p:cNvGrpSpPr>
            <p:nvPr/>
          </p:nvGrpSpPr>
          <p:grpSpPr bwMode="auto">
            <a:xfrm>
              <a:off x="374" y="407"/>
              <a:ext cx="121" cy="137"/>
              <a:chOff x="374" y="407"/>
              <a:chExt cx="121" cy="137"/>
            </a:xfrm>
          </p:grpSpPr>
          <p:sp>
            <p:nvSpPr>
              <p:cNvPr id="50280" name="Freeform 98">
                <a:extLst>
                  <a:ext uri="{FF2B5EF4-FFF2-40B4-BE49-F238E27FC236}">
                    <a16:creationId xmlns:a16="http://schemas.microsoft.com/office/drawing/2014/main" id="{059E00B8-188C-4948-A6C8-5466BEA8A044}"/>
                  </a:ext>
                </a:extLst>
              </p:cNvPr>
              <p:cNvSpPr>
                <a:spLocks/>
              </p:cNvSpPr>
              <p:nvPr/>
            </p:nvSpPr>
            <p:spPr bwMode="auto">
              <a:xfrm>
                <a:off x="374"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7 w 121"/>
                  <a:gd name="T25" fmla="*/ 543 h 137"/>
                  <a:gd name="T26" fmla="*/ 105 w 121"/>
                  <a:gd name="T27" fmla="*/ 539 h 137"/>
                  <a:gd name="T28" fmla="*/ 110 w 121"/>
                  <a:gd name="T29" fmla="*/ 538 h 137"/>
                  <a:gd name="T30" fmla="*/ 112 w 121"/>
                  <a:gd name="T31" fmla="*/ 535 h 137"/>
                  <a:gd name="T32" fmla="*/ 88 w 121"/>
                  <a:gd name="T33" fmla="*/ 535 h 137"/>
                  <a:gd name="T34" fmla="*/ 61 w 121"/>
                  <a:gd name="T35" fmla="*/ 532 h 137"/>
                  <a:gd name="T36" fmla="*/ 42 w 121"/>
                  <a:gd name="T37" fmla="*/ 524 h 137"/>
                  <a:gd name="T38" fmla="*/ 29 w 121"/>
                  <a:gd name="T39" fmla="*/ 509 h 137"/>
                  <a:gd name="T40" fmla="*/ 22 w 121"/>
                  <a:gd name="T41" fmla="*/ 489 h 137"/>
                  <a:gd name="T42" fmla="*/ 23 w 121"/>
                  <a:gd name="T43" fmla="*/ 461 h 137"/>
                  <a:gd name="T44" fmla="*/ 30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7" y="136"/>
                    </a:lnTo>
                    <a:lnTo>
                      <a:pt x="105" y="132"/>
                    </a:lnTo>
                    <a:lnTo>
                      <a:pt x="110" y="131"/>
                    </a:lnTo>
                    <a:lnTo>
                      <a:pt x="112" y="128"/>
                    </a:lnTo>
                    <a:lnTo>
                      <a:pt x="88" y="128"/>
                    </a:lnTo>
                    <a:lnTo>
                      <a:pt x="61" y="125"/>
                    </a:lnTo>
                    <a:lnTo>
                      <a:pt x="42" y="117"/>
                    </a:lnTo>
                    <a:lnTo>
                      <a:pt x="29" y="102"/>
                    </a:lnTo>
                    <a:lnTo>
                      <a:pt x="22" y="82"/>
                    </a:lnTo>
                    <a:lnTo>
                      <a:pt x="23" y="54"/>
                    </a:lnTo>
                    <a:lnTo>
                      <a:pt x="30"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81" name="Freeform 97">
                <a:extLst>
                  <a:ext uri="{FF2B5EF4-FFF2-40B4-BE49-F238E27FC236}">
                    <a16:creationId xmlns:a16="http://schemas.microsoft.com/office/drawing/2014/main" id="{00E7104A-AF6E-41E2-9C95-BA58FF2BDC83}"/>
                  </a:ext>
                </a:extLst>
              </p:cNvPr>
              <p:cNvSpPr>
                <a:spLocks/>
              </p:cNvSpPr>
              <p:nvPr/>
            </p:nvSpPr>
            <p:spPr bwMode="auto">
              <a:xfrm>
                <a:off x="374" y="407"/>
                <a:ext cx="121" cy="137"/>
              </a:xfrm>
              <a:custGeom>
                <a:avLst/>
                <a:gdLst>
                  <a:gd name="T0" fmla="*/ 115 w 121"/>
                  <a:gd name="T1" fmla="*/ 505 h 137"/>
                  <a:gd name="T2" fmla="*/ 104 w 121"/>
                  <a:gd name="T3" fmla="*/ 524 h 137"/>
                  <a:gd name="T4" fmla="*/ 88 w 121"/>
                  <a:gd name="T5" fmla="*/ 535 h 137"/>
                  <a:gd name="T6" fmla="*/ 112 w 121"/>
                  <a:gd name="T7" fmla="*/ 535 h 137"/>
                  <a:gd name="T8" fmla="*/ 113 w 121"/>
                  <a:gd name="T9" fmla="*/ 530 h 137"/>
                  <a:gd name="T10" fmla="*/ 118 w 121"/>
                  <a:gd name="T11" fmla="*/ 514 h 137"/>
                  <a:gd name="T12" fmla="*/ 121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4" y="117"/>
                    </a:lnTo>
                    <a:lnTo>
                      <a:pt x="88" y="128"/>
                    </a:lnTo>
                    <a:lnTo>
                      <a:pt x="112" y="128"/>
                    </a:lnTo>
                    <a:lnTo>
                      <a:pt x="113" y="123"/>
                    </a:lnTo>
                    <a:lnTo>
                      <a:pt x="118" y="107"/>
                    </a:lnTo>
                    <a:lnTo>
                      <a:pt x="121"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82" name="Freeform 96">
                <a:extLst>
                  <a:ext uri="{FF2B5EF4-FFF2-40B4-BE49-F238E27FC236}">
                    <a16:creationId xmlns:a16="http://schemas.microsoft.com/office/drawing/2014/main" id="{F48B6255-9723-413D-BF18-BC1F996257F1}"/>
                  </a:ext>
                </a:extLst>
              </p:cNvPr>
              <p:cNvSpPr>
                <a:spLocks/>
              </p:cNvSpPr>
              <p:nvPr/>
            </p:nvSpPr>
            <p:spPr bwMode="auto">
              <a:xfrm>
                <a:off x="374"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37" name="Group 93">
              <a:extLst>
                <a:ext uri="{FF2B5EF4-FFF2-40B4-BE49-F238E27FC236}">
                  <a16:creationId xmlns:a16="http://schemas.microsoft.com/office/drawing/2014/main" id="{5EE6BEB2-CE2D-43A9-8B25-B4FCDDD57656}"/>
                </a:ext>
              </a:extLst>
            </p:cNvPr>
            <p:cNvGrpSpPr>
              <a:grpSpLocks/>
            </p:cNvGrpSpPr>
            <p:nvPr/>
          </p:nvGrpSpPr>
          <p:grpSpPr bwMode="auto">
            <a:xfrm>
              <a:off x="132" y="474"/>
              <a:ext cx="211" cy="2"/>
              <a:chOff x="132" y="474"/>
              <a:chExt cx="211" cy="2"/>
            </a:xfrm>
          </p:grpSpPr>
          <p:sp>
            <p:nvSpPr>
              <p:cNvPr id="50279" name="Freeform 94">
                <a:extLst>
                  <a:ext uri="{FF2B5EF4-FFF2-40B4-BE49-F238E27FC236}">
                    <a16:creationId xmlns:a16="http://schemas.microsoft.com/office/drawing/2014/main" id="{8028D636-1DD9-478B-A9C3-3CEF06559426}"/>
                  </a:ext>
                </a:extLst>
              </p:cNvPr>
              <p:cNvSpPr>
                <a:spLocks/>
              </p:cNvSpPr>
              <p:nvPr/>
            </p:nvSpPr>
            <p:spPr bwMode="auto">
              <a:xfrm>
                <a:off x="132" y="474"/>
                <a:ext cx="211" cy="2"/>
              </a:xfrm>
              <a:custGeom>
                <a:avLst/>
                <a:gdLst>
                  <a:gd name="T0" fmla="*/ 0 w 211"/>
                  <a:gd name="T1" fmla="*/ 0 h 2"/>
                  <a:gd name="T2" fmla="*/ 210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0"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38" name="Group 91">
              <a:extLst>
                <a:ext uri="{FF2B5EF4-FFF2-40B4-BE49-F238E27FC236}">
                  <a16:creationId xmlns:a16="http://schemas.microsoft.com/office/drawing/2014/main" id="{C24FEAD4-358A-46C4-A40D-A42083482662}"/>
                </a:ext>
              </a:extLst>
            </p:cNvPr>
            <p:cNvGrpSpPr>
              <a:grpSpLocks/>
            </p:cNvGrpSpPr>
            <p:nvPr/>
          </p:nvGrpSpPr>
          <p:grpSpPr bwMode="auto">
            <a:xfrm>
              <a:off x="434" y="165"/>
              <a:ext cx="2" cy="212"/>
              <a:chOff x="434" y="165"/>
              <a:chExt cx="2" cy="212"/>
            </a:xfrm>
          </p:grpSpPr>
          <p:sp>
            <p:nvSpPr>
              <p:cNvPr id="50278" name="Freeform 92">
                <a:extLst>
                  <a:ext uri="{FF2B5EF4-FFF2-40B4-BE49-F238E27FC236}">
                    <a16:creationId xmlns:a16="http://schemas.microsoft.com/office/drawing/2014/main" id="{313D5C01-871E-49B2-8E76-5544A9EF1750}"/>
                  </a:ext>
                </a:extLst>
              </p:cNvPr>
              <p:cNvSpPr>
                <a:spLocks/>
              </p:cNvSpPr>
              <p:nvPr/>
            </p:nvSpPr>
            <p:spPr bwMode="auto">
              <a:xfrm>
                <a:off x="434"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39" name="Group 89">
              <a:extLst>
                <a:ext uri="{FF2B5EF4-FFF2-40B4-BE49-F238E27FC236}">
                  <a16:creationId xmlns:a16="http://schemas.microsoft.com/office/drawing/2014/main" id="{BD38C93B-BDC2-452F-8AD1-BA83D4916823}"/>
                </a:ext>
              </a:extLst>
            </p:cNvPr>
            <p:cNvGrpSpPr>
              <a:grpSpLocks/>
            </p:cNvGrpSpPr>
            <p:nvPr/>
          </p:nvGrpSpPr>
          <p:grpSpPr bwMode="auto">
            <a:xfrm>
              <a:off x="434" y="574"/>
              <a:ext cx="2" cy="212"/>
              <a:chOff x="434" y="574"/>
              <a:chExt cx="2" cy="212"/>
            </a:xfrm>
          </p:grpSpPr>
          <p:sp>
            <p:nvSpPr>
              <p:cNvPr id="50277" name="Freeform 90">
                <a:extLst>
                  <a:ext uri="{FF2B5EF4-FFF2-40B4-BE49-F238E27FC236}">
                    <a16:creationId xmlns:a16="http://schemas.microsoft.com/office/drawing/2014/main" id="{DC42F17C-B78D-4639-AE4E-D83E1B295D77}"/>
                  </a:ext>
                </a:extLst>
              </p:cNvPr>
              <p:cNvSpPr>
                <a:spLocks/>
              </p:cNvSpPr>
              <p:nvPr/>
            </p:nvSpPr>
            <p:spPr bwMode="auto">
              <a:xfrm>
                <a:off x="434"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3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40" name="Group 85">
              <a:extLst>
                <a:ext uri="{FF2B5EF4-FFF2-40B4-BE49-F238E27FC236}">
                  <a16:creationId xmlns:a16="http://schemas.microsoft.com/office/drawing/2014/main" id="{8B29EC4A-4DC3-4DE9-8AB8-CDE6300478C1}"/>
                </a:ext>
              </a:extLst>
            </p:cNvPr>
            <p:cNvGrpSpPr>
              <a:grpSpLocks/>
            </p:cNvGrpSpPr>
            <p:nvPr/>
          </p:nvGrpSpPr>
          <p:grpSpPr bwMode="auto">
            <a:xfrm>
              <a:off x="768" y="407"/>
              <a:ext cx="121" cy="137"/>
              <a:chOff x="768" y="407"/>
              <a:chExt cx="121" cy="137"/>
            </a:xfrm>
          </p:grpSpPr>
          <p:sp>
            <p:nvSpPr>
              <p:cNvPr id="50274" name="Freeform 88">
                <a:extLst>
                  <a:ext uri="{FF2B5EF4-FFF2-40B4-BE49-F238E27FC236}">
                    <a16:creationId xmlns:a16="http://schemas.microsoft.com/office/drawing/2014/main" id="{795A856C-026C-4FD4-9101-51D461AE634B}"/>
                  </a:ext>
                </a:extLst>
              </p:cNvPr>
              <p:cNvSpPr>
                <a:spLocks/>
              </p:cNvSpPr>
              <p:nvPr/>
            </p:nvSpPr>
            <p:spPr bwMode="auto">
              <a:xfrm>
                <a:off x="768" y="407"/>
                <a:ext cx="121" cy="137"/>
              </a:xfrm>
              <a:custGeom>
                <a:avLst/>
                <a:gdLst>
                  <a:gd name="T0" fmla="*/ 93 w 121"/>
                  <a:gd name="T1" fmla="*/ 407 h 137"/>
                  <a:gd name="T2" fmla="*/ 76 w 121"/>
                  <a:gd name="T3" fmla="*/ 407 h 137"/>
                  <a:gd name="T4" fmla="*/ 52 w 121"/>
                  <a:gd name="T5" fmla="*/ 410 h 137"/>
                  <a:gd name="T6" fmla="*/ 32 w 121"/>
                  <a:gd name="T7" fmla="*/ 419 h 137"/>
                  <a:gd name="T8" fmla="*/ 16 w 121"/>
                  <a:gd name="T9" fmla="*/ 433 h 137"/>
                  <a:gd name="T10" fmla="*/ 5 w 121"/>
                  <a:gd name="T11" fmla="*/ 451 h 137"/>
                  <a:gd name="T12" fmla="*/ 0 w 121"/>
                  <a:gd name="T13" fmla="*/ 473 h 137"/>
                  <a:gd name="T14" fmla="*/ 3 w 121"/>
                  <a:gd name="T15" fmla="*/ 494 h 137"/>
                  <a:gd name="T16" fmla="*/ 11 w 121"/>
                  <a:gd name="T17" fmla="*/ 513 h 137"/>
                  <a:gd name="T18" fmla="*/ 24 w 121"/>
                  <a:gd name="T19" fmla="*/ 528 h 137"/>
                  <a:gd name="T20" fmla="*/ 44 w 121"/>
                  <a:gd name="T21" fmla="*/ 539 h 137"/>
                  <a:gd name="T22" fmla="*/ 71 w 121"/>
                  <a:gd name="T23" fmla="*/ 543 h 137"/>
                  <a:gd name="T24" fmla="*/ 86 w 121"/>
                  <a:gd name="T25" fmla="*/ 543 h 137"/>
                  <a:gd name="T26" fmla="*/ 104 w 121"/>
                  <a:gd name="T27" fmla="*/ 539 h 137"/>
                  <a:gd name="T28" fmla="*/ 110 w 121"/>
                  <a:gd name="T29" fmla="*/ 538 h 137"/>
                  <a:gd name="T30" fmla="*/ 111 w 121"/>
                  <a:gd name="T31" fmla="*/ 535 h 137"/>
                  <a:gd name="T32" fmla="*/ 87 w 121"/>
                  <a:gd name="T33" fmla="*/ 535 h 137"/>
                  <a:gd name="T34" fmla="*/ 61 w 121"/>
                  <a:gd name="T35" fmla="*/ 532 h 137"/>
                  <a:gd name="T36" fmla="*/ 41 w 121"/>
                  <a:gd name="T37" fmla="*/ 524 h 137"/>
                  <a:gd name="T38" fmla="*/ 28 w 121"/>
                  <a:gd name="T39" fmla="*/ 509 h 137"/>
                  <a:gd name="T40" fmla="*/ 21 w 121"/>
                  <a:gd name="T41" fmla="*/ 489 h 137"/>
                  <a:gd name="T42" fmla="*/ 23 w 121"/>
                  <a:gd name="T43" fmla="*/ 461 h 137"/>
                  <a:gd name="T44" fmla="*/ 29 w 121"/>
                  <a:gd name="T45" fmla="*/ 439 h 137"/>
                  <a:gd name="T46" fmla="*/ 41 w 121"/>
                  <a:gd name="T47" fmla="*/ 423 h 137"/>
                  <a:gd name="T48" fmla="*/ 58 w 121"/>
                  <a:gd name="T49" fmla="*/ 415 h 137"/>
                  <a:gd name="T50" fmla="*/ 113 w 121"/>
                  <a:gd name="T51" fmla="*/ 415 h 137"/>
                  <a:gd name="T52" fmla="*/ 112 w 121"/>
                  <a:gd name="T53" fmla="*/ 412 h 137"/>
                  <a:gd name="T54" fmla="*/ 107 w 121"/>
                  <a:gd name="T55" fmla="*/ 411 h 137"/>
                  <a:gd name="T56" fmla="*/ 93 w 121"/>
                  <a:gd name="T57" fmla="*/ 407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1"/>
                  <a:gd name="T88" fmla="*/ 0 h 137"/>
                  <a:gd name="T89" fmla="*/ 121 w 12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1" h="137">
                    <a:moveTo>
                      <a:pt x="93" y="0"/>
                    </a:moveTo>
                    <a:lnTo>
                      <a:pt x="76" y="0"/>
                    </a:lnTo>
                    <a:lnTo>
                      <a:pt x="52" y="3"/>
                    </a:lnTo>
                    <a:lnTo>
                      <a:pt x="32" y="12"/>
                    </a:lnTo>
                    <a:lnTo>
                      <a:pt x="16" y="26"/>
                    </a:lnTo>
                    <a:lnTo>
                      <a:pt x="5" y="44"/>
                    </a:lnTo>
                    <a:lnTo>
                      <a:pt x="0" y="66"/>
                    </a:lnTo>
                    <a:lnTo>
                      <a:pt x="3" y="87"/>
                    </a:lnTo>
                    <a:lnTo>
                      <a:pt x="11" y="106"/>
                    </a:lnTo>
                    <a:lnTo>
                      <a:pt x="24" y="121"/>
                    </a:lnTo>
                    <a:lnTo>
                      <a:pt x="44" y="132"/>
                    </a:lnTo>
                    <a:lnTo>
                      <a:pt x="71" y="136"/>
                    </a:lnTo>
                    <a:lnTo>
                      <a:pt x="86" y="136"/>
                    </a:lnTo>
                    <a:lnTo>
                      <a:pt x="104" y="132"/>
                    </a:lnTo>
                    <a:lnTo>
                      <a:pt x="110" y="131"/>
                    </a:lnTo>
                    <a:lnTo>
                      <a:pt x="111" y="128"/>
                    </a:lnTo>
                    <a:lnTo>
                      <a:pt x="87" y="128"/>
                    </a:lnTo>
                    <a:lnTo>
                      <a:pt x="61" y="125"/>
                    </a:lnTo>
                    <a:lnTo>
                      <a:pt x="41" y="117"/>
                    </a:lnTo>
                    <a:lnTo>
                      <a:pt x="28" y="102"/>
                    </a:lnTo>
                    <a:lnTo>
                      <a:pt x="21" y="82"/>
                    </a:lnTo>
                    <a:lnTo>
                      <a:pt x="23" y="54"/>
                    </a:lnTo>
                    <a:lnTo>
                      <a:pt x="29" y="32"/>
                    </a:lnTo>
                    <a:lnTo>
                      <a:pt x="41" y="16"/>
                    </a:lnTo>
                    <a:lnTo>
                      <a:pt x="58"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75" name="Freeform 87">
                <a:extLst>
                  <a:ext uri="{FF2B5EF4-FFF2-40B4-BE49-F238E27FC236}">
                    <a16:creationId xmlns:a16="http://schemas.microsoft.com/office/drawing/2014/main" id="{512EF15E-C9A5-4BE4-B688-27FF2F5CB959}"/>
                  </a:ext>
                </a:extLst>
              </p:cNvPr>
              <p:cNvSpPr>
                <a:spLocks/>
              </p:cNvSpPr>
              <p:nvPr/>
            </p:nvSpPr>
            <p:spPr bwMode="auto">
              <a:xfrm>
                <a:off x="768" y="407"/>
                <a:ext cx="121" cy="137"/>
              </a:xfrm>
              <a:custGeom>
                <a:avLst/>
                <a:gdLst>
                  <a:gd name="T0" fmla="*/ 115 w 121"/>
                  <a:gd name="T1" fmla="*/ 505 h 137"/>
                  <a:gd name="T2" fmla="*/ 103 w 121"/>
                  <a:gd name="T3" fmla="*/ 524 h 137"/>
                  <a:gd name="T4" fmla="*/ 87 w 121"/>
                  <a:gd name="T5" fmla="*/ 535 h 137"/>
                  <a:gd name="T6" fmla="*/ 111 w 121"/>
                  <a:gd name="T7" fmla="*/ 535 h 137"/>
                  <a:gd name="T8" fmla="*/ 113 w 121"/>
                  <a:gd name="T9" fmla="*/ 530 h 137"/>
                  <a:gd name="T10" fmla="*/ 118 w 121"/>
                  <a:gd name="T11" fmla="*/ 514 h 137"/>
                  <a:gd name="T12" fmla="*/ 120 w 121"/>
                  <a:gd name="T13" fmla="*/ 505 h 137"/>
                  <a:gd name="T14" fmla="*/ 115 w 121"/>
                  <a:gd name="T15" fmla="*/ 505 h 137"/>
                  <a:gd name="T16" fmla="*/ 0 60000 65536"/>
                  <a:gd name="T17" fmla="*/ 0 60000 65536"/>
                  <a:gd name="T18" fmla="*/ 0 60000 65536"/>
                  <a:gd name="T19" fmla="*/ 0 60000 65536"/>
                  <a:gd name="T20" fmla="*/ 0 60000 65536"/>
                  <a:gd name="T21" fmla="*/ 0 60000 65536"/>
                  <a:gd name="T22" fmla="*/ 0 60000 65536"/>
                  <a:gd name="T23" fmla="*/ 0 60000 65536"/>
                  <a:gd name="T24" fmla="*/ 0 w 121"/>
                  <a:gd name="T25" fmla="*/ 0 h 137"/>
                  <a:gd name="T26" fmla="*/ 121 w 12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1" h="137">
                    <a:moveTo>
                      <a:pt x="115" y="98"/>
                    </a:moveTo>
                    <a:lnTo>
                      <a:pt x="103" y="117"/>
                    </a:lnTo>
                    <a:lnTo>
                      <a:pt x="87" y="128"/>
                    </a:lnTo>
                    <a:lnTo>
                      <a:pt x="111" y="128"/>
                    </a:lnTo>
                    <a:lnTo>
                      <a:pt x="113" y="123"/>
                    </a:lnTo>
                    <a:lnTo>
                      <a:pt x="118"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76" name="Freeform 86">
                <a:extLst>
                  <a:ext uri="{FF2B5EF4-FFF2-40B4-BE49-F238E27FC236}">
                    <a16:creationId xmlns:a16="http://schemas.microsoft.com/office/drawing/2014/main" id="{CBD575E0-3235-4B4C-BEA0-DE3B1216AEB4}"/>
                  </a:ext>
                </a:extLst>
              </p:cNvPr>
              <p:cNvSpPr>
                <a:spLocks/>
              </p:cNvSpPr>
              <p:nvPr/>
            </p:nvSpPr>
            <p:spPr bwMode="auto">
              <a:xfrm>
                <a:off x="768" y="407"/>
                <a:ext cx="121" cy="137"/>
              </a:xfrm>
              <a:custGeom>
                <a:avLst/>
                <a:gdLst>
                  <a:gd name="T0" fmla="*/ 113 w 121"/>
                  <a:gd name="T1" fmla="*/ 415 h 137"/>
                  <a:gd name="T2" fmla="*/ 58 w 121"/>
                  <a:gd name="T3" fmla="*/ 415 h 137"/>
                  <a:gd name="T4" fmla="*/ 85 w 121"/>
                  <a:gd name="T5" fmla="*/ 416 h 137"/>
                  <a:gd name="T6" fmla="*/ 102 w 121"/>
                  <a:gd name="T7" fmla="*/ 424 h 137"/>
                  <a:gd name="T8" fmla="*/ 111 w 121"/>
                  <a:gd name="T9" fmla="*/ 441 h 137"/>
                  <a:gd name="T10" fmla="*/ 116 w 121"/>
                  <a:gd name="T11" fmla="*/ 442 h 137"/>
                  <a:gd name="T12" fmla="*/ 115 w 121"/>
                  <a:gd name="T13" fmla="*/ 432 h 137"/>
                  <a:gd name="T14" fmla="*/ 114 w 121"/>
                  <a:gd name="T15" fmla="*/ 423 h 137"/>
                  <a:gd name="T16" fmla="*/ 113 w 121"/>
                  <a:gd name="T17" fmla="*/ 415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1"/>
                  <a:gd name="T28" fmla="*/ 0 h 137"/>
                  <a:gd name="T29" fmla="*/ 121 w 12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1" h="137">
                    <a:moveTo>
                      <a:pt x="113" y="8"/>
                    </a:moveTo>
                    <a:lnTo>
                      <a:pt x="58" y="8"/>
                    </a:lnTo>
                    <a:lnTo>
                      <a:pt x="85" y="9"/>
                    </a:lnTo>
                    <a:lnTo>
                      <a:pt x="102" y="17"/>
                    </a:lnTo>
                    <a:lnTo>
                      <a:pt x="111" y="34"/>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41" name="Group 83">
              <a:extLst>
                <a:ext uri="{FF2B5EF4-FFF2-40B4-BE49-F238E27FC236}">
                  <a16:creationId xmlns:a16="http://schemas.microsoft.com/office/drawing/2014/main" id="{0177E45E-989B-469B-90F7-AB72175847C1}"/>
                </a:ext>
              </a:extLst>
            </p:cNvPr>
            <p:cNvGrpSpPr>
              <a:grpSpLocks/>
            </p:cNvGrpSpPr>
            <p:nvPr/>
          </p:nvGrpSpPr>
          <p:grpSpPr bwMode="auto">
            <a:xfrm>
              <a:off x="527" y="474"/>
              <a:ext cx="211" cy="2"/>
              <a:chOff x="527" y="474"/>
              <a:chExt cx="211" cy="2"/>
            </a:xfrm>
          </p:grpSpPr>
          <p:sp>
            <p:nvSpPr>
              <p:cNvPr id="50273" name="Freeform 84">
                <a:extLst>
                  <a:ext uri="{FF2B5EF4-FFF2-40B4-BE49-F238E27FC236}">
                    <a16:creationId xmlns:a16="http://schemas.microsoft.com/office/drawing/2014/main" id="{D8778423-A94C-45D8-8D3C-D9ED83C4D447}"/>
                  </a:ext>
                </a:extLst>
              </p:cNvPr>
              <p:cNvSpPr>
                <a:spLocks/>
              </p:cNvSpPr>
              <p:nvPr/>
            </p:nvSpPr>
            <p:spPr bwMode="auto">
              <a:xfrm>
                <a:off x="527" y="474"/>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42" name="Group 79">
              <a:extLst>
                <a:ext uri="{FF2B5EF4-FFF2-40B4-BE49-F238E27FC236}">
                  <a16:creationId xmlns:a16="http://schemas.microsoft.com/office/drawing/2014/main" id="{6879C9CF-0A68-4DD2-A928-67C0A50869E9}"/>
                </a:ext>
              </a:extLst>
            </p:cNvPr>
            <p:cNvGrpSpPr>
              <a:grpSpLocks/>
            </p:cNvGrpSpPr>
            <p:nvPr/>
          </p:nvGrpSpPr>
          <p:grpSpPr bwMode="auto">
            <a:xfrm>
              <a:off x="369" y="3"/>
              <a:ext cx="131" cy="131"/>
              <a:chOff x="369" y="3"/>
              <a:chExt cx="131" cy="131"/>
            </a:xfrm>
          </p:grpSpPr>
          <p:sp>
            <p:nvSpPr>
              <p:cNvPr id="50270" name="Freeform 82">
                <a:extLst>
                  <a:ext uri="{FF2B5EF4-FFF2-40B4-BE49-F238E27FC236}">
                    <a16:creationId xmlns:a16="http://schemas.microsoft.com/office/drawing/2014/main" id="{730EABF6-9F00-49FE-8E8A-E3BF40603960}"/>
                  </a:ext>
                </a:extLst>
              </p:cNvPr>
              <p:cNvSpPr>
                <a:spLocks/>
              </p:cNvSpPr>
              <p:nvPr/>
            </p:nvSpPr>
            <p:spPr bwMode="auto">
              <a:xfrm>
                <a:off x="369" y="3"/>
                <a:ext cx="131" cy="131"/>
              </a:xfrm>
              <a:custGeom>
                <a:avLst/>
                <a:gdLst>
                  <a:gd name="T0" fmla="*/ 55 w 131"/>
                  <a:gd name="T1" fmla="*/ 3 h 131"/>
                  <a:gd name="T2" fmla="*/ 4 w 131"/>
                  <a:gd name="T3" fmla="*/ 3 h 131"/>
                  <a:gd name="T4" fmla="*/ 4 w 131"/>
                  <a:gd name="T5" fmla="*/ 8 h 131"/>
                  <a:gd name="T6" fmla="*/ 18 w 131"/>
                  <a:gd name="T7" fmla="*/ 9 h 131"/>
                  <a:gd name="T8" fmla="*/ 20 w 131"/>
                  <a:gd name="T9" fmla="*/ 11 h 131"/>
                  <a:gd name="T10" fmla="*/ 29 w 131"/>
                  <a:gd name="T11" fmla="*/ 25 h 131"/>
                  <a:gd name="T12" fmla="*/ 49 w 131"/>
                  <a:gd name="T13" fmla="*/ 57 h 131"/>
                  <a:gd name="T14" fmla="*/ 41 w 131"/>
                  <a:gd name="T15" fmla="*/ 85 h 131"/>
                  <a:gd name="T16" fmla="*/ 0 w 131"/>
                  <a:gd name="T17" fmla="*/ 129 h 131"/>
                  <a:gd name="T18" fmla="*/ 0 w 131"/>
                  <a:gd name="T19" fmla="*/ 134 h 131"/>
                  <a:gd name="T20" fmla="*/ 46 w 131"/>
                  <a:gd name="T21" fmla="*/ 134 h 131"/>
                  <a:gd name="T22" fmla="*/ 46 w 131"/>
                  <a:gd name="T23" fmla="*/ 129 h 131"/>
                  <a:gd name="T24" fmla="*/ 39 w 131"/>
                  <a:gd name="T25" fmla="*/ 129 h 131"/>
                  <a:gd name="T26" fmla="*/ 31 w 131"/>
                  <a:gd name="T27" fmla="*/ 128 h 131"/>
                  <a:gd name="T28" fmla="*/ 31 w 131"/>
                  <a:gd name="T29" fmla="*/ 125 h 131"/>
                  <a:gd name="T30" fmla="*/ 45 w 131"/>
                  <a:gd name="T31" fmla="*/ 100 h 131"/>
                  <a:gd name="T32" fmla="*/ 56 w 131"/>
                  <a:gd name="T33" fmla="*/ 83 h 131"/>
                  <a:gd name="T34" fmla="*/ 86 w 131"/>
                  <a:gd name="T35" fmla="*/ 83 h 131"/>
                  <a:gd name="T36" fmla="*/ 72 w 131"/>
                  <a:gd name="T37" fmla="*/ 62 h 131"/>
                  <a:gd name="T38" fmla="*/ 78 w 131"/>
                  <a:gd name="T39" fmla="*/ 52 h 131"/>
                  <a:gd name="T40" fmla="*/ 67 w 131"/>
                  <a:gd name="T41" fmla="*/ 52 h 131"/>
                  <a:gd name="T42" fmla="*/ 55 w 131"/>
                  <a:gd name="T43" fmla="*/ 35 h 131"/>
                  <a:gd name="T44" fmla="*/ 45 w 131"/>
                  <a:gd name="T45" fmla="*/ 19 h 131"/>
                  <a:gd name="T46" fmla="*/ 40 w 131"/>
                  <a:gd name="T47" fmla="*/ 11 h 131"/>
                  <a:gd name="T48" fmla="*/ 41 w 131"/>
                  <a:gd name="T49" fmla="*/ 9 h 131"/>
                  <a:gd name="T50" fmla="*/ 48 w 131"/>
                  <a:gd name="T51" fmla="*/ 8 h 131"/>
                  <a:gd name="T52" fmla="*/ 55 w 131"/>
                  <a:gd name="T53" fmla="*/ 8 h 131"/>
                  <a:gd name="T54" fmla="*/ 55 w 131"/>
                  <a:gd name="T55" fmla="*/ 3 h 131"/>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31"/>
                  <a:gd name="T85" fmla="*/ 0 h 131"/>
                  <a:gd name="T86" fmla="*/ 131 w 131"/>
                  <a:gd name="T87" fmla="*/ 131 h 131"/>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31" h="131">
                    <a:moveTo>
                      <a:pt x="55" y="0"/>
                    </a:moveTo>
                    <a:lnTo>
                      <a:pt x="4" y="0"/>
                    </a:lnTo>
                    <a:lnTo>
                      <a:pt x="4" y="5"/>
                    </a:lnTo>
                    <a:lnTo>
                      <a:pt x="18" y="6"/>
                    </a:lnTo>
                    <a:lnTo>
                      <a:pt x="20" y="8"/>
                    </a:lnTo>
                    <a:lnTo>
                      <a:pt x="29" y="22"/>
                    </a:lnTo>
                    <a:lnTo>
                      <a:pt x="49" y="54"/>
                    </a:lnTo>
                    <a:lnTo>
                      <a:pt x="41" y="82"/>
                    </a:lnTo>
                    <a:lnTo>
                      <a:pt x="0" y="126"/>
                    </a:lnTo>
                    <a:lnTo>
                      <a:pt x="0" y="131"/>
                    </a:lnTo>
                    <a:lnTo>
                      <a:pt x="46" y="131"/>
                    </a:lnTo>
                    <a:lnTo>
                      <a:pt x="46" y="126"/>
                    </a:lnTo>
                    <a:lnTo>
                      <a:pt x="39" y="126"/>
                    </a:lnTo>
                    <a:lnTo>
                      <a:pt x="31" y="125"/>
                    </a:lnTo>
                    <a:lnTo>
                      <a:pt x="31" y="122"/>
                    </a:lnTo>
                    <a:lnTo>
                      <a:pt x="45" y="97"/>
                    </a:lnTo>
                    <a:lnTo>
                      <a:pt x="56" y="80"/>
                    </a:lnTo>
                    <a:lnTo>
                      <a:pt x="86" y="80"/>
                    </a:lnTo>
                    <a:lnTo>
                      <a:pt x="72" y="59"/>
                    </a:lnTo>
                    <a:lnTo>
                      <a:pt x="78" y="49"/>
                    </a:lnTo>
                    <a:lnTo>
                      <a:pt x="67" y="49"/>
                    </a:lnTo>
                    <a:lnTo>
                      <a:pt x="55" y="32"/>
                    </a:lnTo>
                    <a:lnTo>
                      <a:pt x="45" y="16"/>
                    </a:lnTo>
                    <a:lnTo>
                      <a:pt x="40" y="8"/>
                    </a:lnTo>
                    <a:lnTo>
                      <a:pt x="41" y="6"/>
                    </a:lnTo>
                    <a:lnTo>
                      <a:pt x="48" y="5"/>
                    </a:lnTo>
                    <a:lnTo>
                      <a:pt x="55" y="5"/>
                    </a:lnTo>
                    <a:lnTo>
                      <a:pt x="55"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71" name="Freeform 81">
                <a:extLst>
                  <a:ext uri="{FF2B5EF4-FFF2-40B4-BE49-F238E27FC236}">
                    <a16:creationId xmlns:a16="http://schemas.microsoft.com/office/drawing/2014/main" id="{E3ACFDB1-13CB-4CA9-A3B3-261930FFE314}"/>
                  </a:ext>
                </a:extLst>
              </p:cNvPr>
              <p:cNvSpPr>
                <a:spLocks/>
              </p:cNvSpPr>
              <p:nvPr/>
            </p:nvSpPr>
            <p:spPr bwMode="auto">
              <a:xfrm>
                <a:off x="369" y="3"/>
                <a:ext cx="131" cy="131"/>
              </a:xfrm>
              <a:custGeom>
                <a:avLst/>
                <a:gdLst>
                  <a:gd name="T0" fmla="*/ 86 w 131"/>
                  <a:gd name="T1" fmla="*/ 83 h 131"/>
                  <a:gd name="T2" fmla="*/ 56 w 131"/>
                  <a:gd name="T3" fmla="*/ 83 h 131"/>
                  <a:gd name="T4" fmla="*/ 73 w 131"/>
                  <a:gd name="T5" fmla="*/ 98 h 131"/>
                  <a:gd name="T6" fmla="*/ 85 w 131"/>
                  <a:gd name="T7" fmla="*/ 114 h 131"/>
                  <a:gd name="T8" fmla="*/ 92 w 131"/>
                  <a:gd name="T9" fmla="*/ 125 h 131"/>
                  <a:gd name="T10" fmla="*/ 91 w 131"/>
                  <a:gd name="T11" fmla="*/ 127 h 131"/>
                  <a:gd name="T12" fmla="*/ 84 w 131"/>
                  <a:gd name="T13" fmla="*/ 128 h 131"/>
                  <a:gd name="T14" fmla="*/ 78 w 131"/>
                  <a:gd name="T15" fmla="*/ 129 h 131"/>
                  <a:gd name="T16" fmla="*/ 78 w 131"/>
                  <a:gd name="T17" fmla="*/ 134 h 131"/>
                  <a:gd name="T18" fmla="*/ 131 w 131"/>
                  <a:gd name="T19" fmla="*/ 134 h 131"/>
                  <a:gd name="T20" fmla="*/ 131 w 131"/>
                  <a:gd name="T21" fmla="*/ 129 h 131"/>
                  <a:gd name="T22" fmla="*/ 117 w 131"/>
                  <a:gd name="T23" fmla="*/ 128 h 131"/>
                  <a:gd name="T24" fmla="*/ 114 w 131"/>
                  <a:gd name="T25" fmla="*/ 127 h 131"/>
                  <a:gd name="T26" fmla="*/ 105 w 131"/>
                  <a:gd name="T27" fmla="*/ 112 h 131"/>
                  <a:gd name="T28" fmla="*/ 94 w 131"/>
                  <a:gd name="T29" fmla="*/ 96 h 131"/>
                  <a:gd name="T30" fmla="*/ 86 w 131"/>
                  <a:gd name="T31" fmla="*/ 83 h 131"/>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31"/>
                  <a:gd name="T49" fmla="*/ 0 h 131"/>
                  <a:gd name="T50" fmla="*/ 131 w 131"/>
                  <a:gd name="T51" fmla="*/ 131 h 131"/>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31" h="131">
                    <a:moveTo>
                      <a:pt x="86" y="80"/>
                    </a:moveTo>
                    <a:lnTo>
                      <a:pt x="56" y="80"/>
                    </a:lnTo>
                    <a:lnTo>
                      <a:pt x="73" y="95"/>
                    </a:lnTo>
                    <a:lnTo>
                      <a:pt x="85" y="111"/>
                    </a:lnTo>
                    <a:lnTo>
                      <a:pt x="92" y="122"/>
                    </a:lnTo>
                    <a:lnTo>
                      <a:pt x="91" y="124"/>
                    </a:lnTo>
                    <a:lnTo>
                      <a:pt x="84" y="125"/>
                    </a:lnTo>
                    <a:lnTo>
                      <a:pt x="78" y="126"/>
                    </a:lnTo>
                    <a:lnTo>
                      <a:pt x="78" y="131"/>
                    </a:lnTo>
                    <a:lnTo>
                      <a:pt x="131" y="131"/>
                    </a:lnTo>
                    <a:lnTo>
                      <a:pt x="131" y="126"/>
                    </a:lnTo>
                    <a:lnTo>
                      <a:pt x="117" y="125"/>
                    </a:lnTo>
                    <a:lnTo>
                      <a:pt x="114" y="124"/>
                    </a:lnTo>
                    <a:lnTo>
                      <a:pt x="105" y="109"/>
                    </a:lnTo>
                    <a:lnTo>
                      <a:pt x="94" y="93"/>
                    </a:lnTo>
                    <a:lnTo>
                      <a:pt x="86" y="8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72" name="Freeform 80">
                <a:extLst>
                  <a:ext uri="{FF2B5EF4-FFF2-40B4-BE49-F238E27FC236}">
                    <a16:creationId xmlns:a16="http://schemas.microsoft.com/office/drawing/2014/main" id="{888558DF-17BB-450E-9510-FA84F02E9B09}"/>
                  </a:ext>
                </a:extLst>
              </p:cNvPr>
              <p:cNvSpPr>
                <a:spLocks/>
              </p:cNvSpPr>
              <p:nvPr/>
            </p:nvSpPr>
            <p:spPr bwMode="auto">
              <a:xfrm>
                <a:off x="369" y="3"/>
                <a:ext cx="131" cy="131"/>
              </a:xfrm>
              <a:custGeom>
                <a:avLst/>
                <a:gdLst>
                  <a:gd name="T0" fmla="*/ 123 w 131"/>
                  <a:gd name="T1" fmla="*/ 3 h 131"/>
                  <a:gd name="T2" fmla="*/ 78 w 131"/>
                  <a:gd name="T3" fmla="*/ 3 h 131"/>
                  <a:gd name="T4" fmla="*/ 78 w 131"/>
                  <a:gd name="T5" fmla="*/ 8 h 131"/>
                  <a:gd name="T6" fmla="*/ 92 w 131"/>
                  <a:gd name="T7" fmla="*/ 9 h 131"/>
                  <a:gd name="T8" fmla="*/ 93 w 131"/>
                  <a:gd name="T9" fmla="*/ 11 h 131"/>
                  <a:gd name="T10" fmla="*/ 89 w 131"/>
                  <a:gd name="T11" fmla="*/ 18 h 131"/>
                  <a:gd name="T12" fmla="*/ 77 w 131"/>
                  <a:gd name="T13" fmla="*/ 37 h 131"/>
                  <a:gd name="T14" fmla="*/ 67 w 131"/>
                  <a:gd name="T15" fmla="*/ 52 h 131"/>
                  <a:gd name="T16" fmla="*/ 78 w 131"/>
                  <a:gd name="T17" fmla="*/ 52 h 131"/>
                  <a:gd name="T18" fmla="*/ 123 w 131"/>
                  <a:gd name="T19" fmla="*/ 8 h 131"/>
                  <a:gd name="T20" fmla="*/ 123 w 131"/>
                  <a:gd name="T21" fmla="*/ 3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31"/>
                  <a:gd name="T34" fmla="*/ 0 h 131"/>
                  <a:gd name="T35" fmla="*/ 131 w 13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31" h="131">
                    <a:moveTo>
                      <a:pt x="123" y="0"/>
                    </a:moveTo>
                    <a:lnTo>
                      <a:pt x="78" y="0"/>
                    </a:lnTo>
                    <a:lnTo>
                      <a:pt x="78" y="5"/>
                    </a:lnTo>
                    <a:lnTo>
                      <a:pt x="92" y="6"/>
                    </a:lnTo>
                    <a:lnTo>
                      <a:pt x="93" y="8"/>
                    </a:lnTo>
                    <a:lnTo>
                      <a:pt x="89" y="15"/>
                    </a:lnTo>
                    <a:lnTo>
                      <a:pt x="77" y="34"/>
                    </a:lnTo>
                    <a:lnTo>
                      <a:pt x="67" y="49"/>
                    </a:lnTo>
                    <a:lnTo>
                      <a:pt x="78" y="49"/>
                    </a:lnTo>
                    <a:lnTo>
                      <a:pt x="123" y="5"/>
                    </a:lnTo>
                    <a:lnTo>
                      <a:pt x="12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43" name="Group 77">
              <a:extLst>
                <a:ext uri="{FF2B5EF4-FFF2-40B4-BE49-F238E27FC236}">
                  <a16:creationId xmlns:a16="http://schemas.microsoft.com/office/drawing/2014/main" id="{8FA4E418-0935-4ED2-AFCD-7DDB1CA7FA85}"/>
                </a:ext>
              </a:extLst>
            </p:cNvPr>
            <p:cNvGrpSpPr>
              <a:grpSpLocks/>
            </p:cNvGrpSpPr>
            <p:nvPr/>
          </p:nvGrpSpPr>
          <p:grpSpPr bwMode="auto">
            <a:xfrm>
              <a:off x="919" y="475"/>
              <a:ext cx="211" cy="2"/>
              <a:chOff x="919" y="475"/>
              <a:chExt cx="211" cy="2"/>
            </a:xfrm>
          </p:grpSpPr>
          <p:sp>
            <p:nvSpPr>
              <p:cNvPr id="50269" name="Freeform 78">
                <a:extLst>
                  <a:ext uri="{FF2B5EF4-FFF2-40B4-BE49-F238E27FC236}">
                    <a16:creationId xmlns:a16="http://schemas.microsoft.com/office/drawing/2014/main" id="{330B5A23-FF1D-4236-B74D-BB370C002B62}"/>
                  </a:ext>
                </a:extLst>
              </p:cNvPr>
              <p:cNvSpPr>
                <a:spLocks/>
              </p:cNvSpPr>
              <p:nvPr/>
            </p:nvSpPr>
            <p:spPr bwMode="auto">
              <a:xfrm>
                <a:off x="919" y="475"/>
                <a:ext cx="211" cy="2"/>
              </a:xfrm>
              <a:custGeom>
                <a:avLst/>
                <a:gdLst>
                  <a:gd name="T0" fmla="*/ 0 w 211"/>
                  <a:gd name="T1" fmla="*/ 0 h 2"/>
                  <a:gd name="T2" fmla="*/ 211 w 211"/>
                  <a:gd name="T3" fmla="*/ 0 h 2"/>
                  <a:gd name="T4" fmla="*/ 0 60000 65536"/>
                  <a:gd name="T5" fmla="*/ 0 60000 65536"/>
                  <a:gd name="T6" fmla="*/ 0 w 211"/>
                  <a:gd name="T7" fmla="*/ 0 h 2"/>
                  <a:gd name="T8" fmla="*/ 211 w 211"/>
                  <a:gd name="T9" fmla="*/ 2 h 2"/>
                </a:gdLst>
                <a:ahLst/>
                <a:cxnLst>
                  <a:cxn ang="T4">
                    <a:pos x="T0" y="T1"/>
                  </a:cxn>
                  <a:cxn ang="T5">
                    <a:pos x="T2" y="T3"/>
                  </a:cxn>
                </a:cxnLst>
                <a:rect l="T6" t="T7" r="T8" b="T9"/>
                <a:pathLst>
                  <a:path w="211" h="2">
                    <a:moveTo>
                      <a:pt x="0" y="0"/>
                    </a:moveTo>
                    <a:lnTo>
                      <a:pt x="211" y="0"/>
                    </a:lnTo>
                  </a:path>
                </a:pathLst>
              </a:custGeom>
              <a:noFill/>
              <a:ln w="816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44" name="Group 75">
              <a:extLst>
                <a:ext uri="{FF2B5EF4-FFF2-40B4-BE49-F238E27FC236}">
                  <a16:creationId xmlns:a16="http://schemas.microsoft.com/office/drawing/2014/main" id="{1234B7B5-770D-4A24-94EB-382ABA61CE31}"/>
                </a:ext>
              </a:extLst>
            </p:cNvPr>
            <p:cNvGrpSpPr>
              <a:grpSpLocks/>
            </p:cNvGrpSpPr>
            <p:nvPr/>
          </p:nvGrpSpPr>
          <p:grpSpPr bwMode="auto">
            <a:xfrm>
              <a:off x="828" y="165"/>
              <a:ext cx="2" cy="212"/>
              <a:chOff x="828" y="165"/>
              <a:chExt cx="2" cy="212"/>
            </a:xfrm>
          </p:grpSpPr>
          <p:sp>
            <p:nvSpPr>
              <p:cNvPr id="50268" name="Freeform 76">
                <a:extLst>
                  <a:ext uri="{FF2B5EF4-FFF2-40B4-BE49-F238E27FC236}">
                    <a16:creationId xmlns:a16="http://schemas.microsoft.com/office/drawing/2014/main" id="{FF91BBA7-B18D-4485-B79B-F8B3B568AE67}"/>
                  </a:ext>
                </a:extLst>
              </p:cNvPr>
              <p:cNvSpPr>
                <a:spLocks/>
              </p:cNvSpPr>
              <p:nvPr/>
            </p:nvSpPr>
            <p:spPr bwMode="auto">
              <a:xfrm>
                <a:off x="828" y="165"/>
                <a:ext cx="2" cy="212"/>
              </a:xfrm>
              <a:custGeom>
                <a:avLst/>
                <a:gdLst>
                  <a:gd name="T0" fmla="*/ 0 w 2"/>
                  <a:gd name="T1" fmla="*/ 165 h 212"/>
                  <a:gd name="T2" fmla="*/ 0 w 2"/>
                  <a:gd name="T3" fmla="*/ 37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1"/>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45" name="Group 73">
              <a:extLst>
                <a:ext uri="{FF2B5EF4-FFF2-40B4-BE49-F238E27FC236}">
                  <a16:creationId xmlns:a16="http://schemas.microsoft.com/office/drawing/2014/main" id="{C4F3C912-FB82-48D7-A4A2-5B34C12D0EB0}"/>
                </a:ext>
              </a:extLst>
            </p:cNvPr>
            <p:cNvGrpSpPr>
              <a:grpSpLocks/>
            </p:cNvGrpSpPr>
            <p:nvPr/>
          </p:nvGrpSpPr>
          <p:grpSpPr bwMode="auto">
            <a:xfrm>
              <a:off x="828" y="574"/>
              <a:ext cx="2" cy="212"/>
              <a:chOff x="828" y="574"/>
              <a:chExt cx="2" cy="212"/>
            </a:xfrm>
          </p:grpSpPr>
          <p:sp>
            <p:nvSpPr>
              <p:cNvPr id="50267" name="Freeform 74">
                <a:extLst>
                  <a:ext uri="{FF2B5EF4-FFF2-40B4-BE49-F238E27FC236}">
                    <a16:creationId xmlns:a16="http://schemas.microsoft.com/office/drawing/2014/main" id="{6A765F9B-A938-4C17-A6B9-5C529BC35123}"/>
                  </a:ext>
                </a:extLst>
              </p:cNvPr>
              <p:cNvSpPr>
                <a:spLocks/>
              </p:cNvSpPr>
              <p:nvPr/>
            </p:nvSpPr>
            <p:spPr bwMode="auto">
              <a:xfrm>
                <a:off x="828" y="574"/>
                <a:ext cx="2" cy="212"/>
              </a:xfrm>
              <a:custGeom>
                <a:avLst/>
                <a:gdLst>
                  <a:gd name="T0" fmla="*/ 0 w 2"/>
                  <a:gd name="T1" fmla="*/ 574 h 212"/>
                  <a:gd name="T2" fmla="*/ 0 w 2"/>
                  <a:gd name="T3" fmla="*/ 786 h 212"/>
                  <a:gd name="T4" fmla="*/ 0 60000 65536"/>
                  <a:gd name="T5" fmla="*/ 0 60000 65536"/>
                  <a:gd name="T6" fmla="*/ 0 w 2"/>
                  <a:gd name="T7" fmla="*/ 0 h 212"/>
                  <a:gd name="T8" fmla="*/ 2 w 2"/>
                  <a:gd name="T9" fmla="*/ 212 h 212"/>
                </a:gdLst>
                <a:ahLst/>
                <a:cxnLst>
                  <a:cxn ang="T4">
                    <a:pos x="T0" y="T1"/>
                  </a:cxn>
                  <a:cxn ang="T5">
                    <a:pos x="T2" y="T3"/>
                  </a:cxn>
                </a:cxnLst>
                <a:rect l="T6" t="T7" r="T8" b="T9"/>
                <a:pathLst>
                  <a:path w="2" h="212">
                    <a:moveTo>
                      <a:pt x="0" y="0"/>
                    </a:moveTo>
                    <a:lnTo>
                      <a:pt x="0" y="212"/>
                    </a:lnTo>
                  </a:path>
                </a:pathLst>
              </a:custGeom>
              <a:noFill/>
              <a:ln w="842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246" name="Group 67">
              <a:extLst>
                <a:ext uri="{FF2B5EF4-FFF2-40B4-BE49-F238E27FC236}">
                  <a16:creationId xmlns:a16="http://schemas.microsoft.com/office/drawing/2014/main" id="{796B952C-C12A-4E04-9C59-E39884AA88D1}"/>
                </a:ext>
              </a:extLst>
            </p:cNvPr>
            <p:cNvGrpSpPr>
              <a:grpSpLocks/>
            </p:cNvGrpSpPr>
            <p:nvPr/>
          </p:nvGrpSpPr>
          <p:grpSpPr bwMode="auto">
            <a:xfrm>
              <a:off x="765" y="0"/>
              <a:ext cx="287" cy="137"/>
              <a:chOff x="765" y="0"/>
              <a:chExt cx="287" cy="137"/>
            </a:xfrm>
          </p:grpSpPr>
          <p:sp>
            <p:nvSpPr>
              <p:cNvPr id="50262" name="Freeform 72">
                <a:extLst>
                  <a:ext uri="{FF2B5EF4-FFF2-40B4-BE49-F238E27FC236}">
                    <a16:creationId xmlns:a16="http://schemas.microsoft.com/office/drawing/2014/main" id="{DC800682-381E-494B-96C5-7C71F8E4530F}"/>
                  </a:ext>
                </a:extLst>
              </p:cNvPr>
              <p:cNvSpPr>
                <a:spLocks/>
              </p:cNvSpPr>
              <p:nvPr/>
            </p:nvSpPr>
            <p:spPr bwMode="auto">
              <a:xfrm>
                <a:off x="765" y="0"/>
                <a:ext cx="287" cy="137"/>
              </a:xfrm>
              <a:custGeom>
                <a:avLst/>
                <a:gdLst>
                  <a:gd name="T0" fmla="*/ 66 w 287"/>
                  <a:gd name="T1" fmla="*/ 0 h 137"/>
                  <a:gd name="T2" fmla="*/ 41 w 287"/>
                  <a:gd name="T3" fmla="*/ 4 h 137"/>
                  <a:gd name="T4" fmla="*/ 22 w 287"/>
                  <a:gd name="T5" fmla="*/ 15 h 137"/>
                  <a:gd name="T6" fmla="*/ 8 w 287"/>
                  <a:gd name="T7" fmla="*/ 32 h 137"/>
                  <a:gd name="T8" fmla="*/ 0 w 287"/>
                  <a:gd name="T9" fmla="*/ 51 h 137"/>
                  <a:gd name="T10" fmla="*/ 1 w 287"/>
                  <a:gd name="T11" fmla="*/ 80 h 137"/>
                  <a:gd name="T12" fmla="*/ 8 w 287"/>
                  <a:gd name="T13" fmla="*/ 102 h 137"/>
                  <a:gd name="T14" fmla="*/ 19 w 287"/>
                  <a:gd name="T15" fmla="*/ 119 h 137"/>
                  <a:gd name="T16" fmla="*/ 35 w 287"/>
                  <a:gd name="T17" fmla="*/ 131 h 137"/>
                  <a:gd name="T18" fmla="*/ 53 w 287"/>
                  <a:gd name="T19" fmla="*/ 136 h 137"/>
                  <a:gd name="T20" fmla="*/ 78 w 287"/>
                  <a:gd name="T21" fmla="*/ 133 h 137"/>
                  <a:gd name="T22" fmla="*/ 90 w 287"/>
                  <a:gd name="T23" fmla="*/ 129 h 137"/>
                  <a:gd name="T24" fmla="*/ 77 w 287"/>
                  <a:gd name="T25" fmla="*/ 129 h 137"/>
                  <a:gd name="T26" fmla="*/ 54 w 287"/>
                  <a:gd name="T27" fmla="*/ 126 h 137"/>
                  <a:gd name="T28" fmla="*/ 36 w 287"/>
                  <a:gd name="T29" fmla="*/ 115 h 137"/>
                  <a:gd name="T30" fmla="*/ 24 w 287"/>
                  <a:gd name="T31" fmla="*/ 99 h 137"/>
                  <a:gd name="T32" fmla="*/ 18 w 287"/>
                  <a:gd name="T33" fmla="*/ 77 h 137"/>
                  <a:gd name="T34" fmla="*/ 20 w 287"/>
                  <a:gd name="T35" fmla="*/ 46 h 137"/>
                  <a:gd name="T36" fmla="*/ 29 w 287"/>
                  <a:gd name="T37" fmla="*/ 24 h 137"/>
                  <a:gd name="T38" fmla="*/ 42 w 287"/>
                  <a:gd name="T39" fmla="*/ 12 h 137"/>
                  <a:gd name="T40" fmla="*/ 57 w 287"/>
                  <a:gd name="T41" fmla="*/ 7 h 137"/>
                  <a:gd name="T42" fmla="*/ 92 w 287"/>
                  <a:gd name="T43" fmla="*/ 7 h 137"/>
                  <a:gd name="T44" fmla="*/ 83 w 287"/>
                  <a:gd name="T45" fmla="*/ 2 h 137"/>
                  <a:gd name="T46" fmla="*/ 66 w 287"/>
                  <a:gd name="T47" fmla="*/ 0 h 13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287"/>
                  <a:gd name="T73" fmla="*/ 0 h 137"/>
                  <a:gd name="T74" fmla="*/ 287 w 287"/>
                  <a:gd name="T75" fmla="*/ 137 h 13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287" h="137">
                    <a:moveTo>
                      <a:pt x="66" y="0"/>
                    </a:moveTo>
                    <a:lnTo>
                      <a:pt x="41" y="4"/>
                    </a:lnTo>
                    <a:lnTo>
                      <a:pt x="22" y="15"/>
                    </a:lnTo>
                    <a:lnTo>
                      <a:pt x="8" y="32"/>
                    </a:lnTo>
                    <a:lnTo>
                      <a:pt x="0" y="51"/>
                    </a:lnTo>
                    <a:lnTo>
                      <a:pt x="1" y="80"/>
                    </a:lnTo>
                    <a:lnTo>
                      <a:pt x="8" y="102"/>
                    </a:lnTo>
                    <a:lnTo>
                      <a:pt x="19" y="119"/>
                    </a:lnTo>
                    <a:lnTo>
                      <a:pt x="35" y="131"/>
                    </a:lnTo>
                    <a:lnTo>
                      <a:pt x="53" y="136"/>
                    </a:lnTo>
                    <a:lnTo>
                      <a:pt x="78" y="133"/>
                    </a:lnTo>
                    <a:lnTo>
                      <a:pt x="90" y="129"/>
                    </a:lnTo>
                    <a:lnTo>
                      <a:pt x="77" y="129"/>
                    </a:lnTo>
                    <a:lnTo>
                      <a:pt x="54" y="126"/>
                    </a:lnTo>
                    <a:lnTo>
                      <a:pt x="36" y="115"/>
                    </a:lnTo>
                    <a:lnTo>
                      <a:pt x="24" y="99"/>
                    </a:lnTo>
                    <a:lnTo>
                      <a:pt x="18" y="77"/>
                    </a:lnTo>
                    <a:lnTo>
                      <a:pt x="20" y="46"/>
                    </a:lnTo>
                    <a:lnTo>
                      <a:pt x="29" y="24"/>
                    </a:lnTo>
                    <a:lnTo>
                      <a:pt x="42" y="12"/>
                    </a:lnTo>
                    <a:lnTo>
                      <a:pt x="57" y="7"/>
                    </a:lnTo>
                    <a:lnTo>
                      <a:pt x="92" y="7"/>
                    </a:lnTo>
                    <a:lnTo>
                      <a:pt x="83" y="2"/>
                    </a:lnTo>
                    <a:lnTo>
                      <a:pt x="6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3" name="Freeform 71">
                <a:extLst>
                  <a:ext uri="{FF2B5EF4-FFF2-40B4-BE49-F238E27FC236}">
                    <a16:creationId xmlns:a16="http://schemas.microsoft.com/office/drawing/2014/main" id="{7197012B-D8B9-4617-ADD0-14525E930E78}"/>
                  </a:ext>
                </a:extLst>
              </p:cNvPr>
              <p:cNvSpPr>
                <a:spLocks/>
              </p:cNvSpPr>
              <p:nvPr/>
            </p:nvSpPr>
            <p:spPr bwMode="auto">
              <a:xfrm>
                <a:off x="765" y="0"/>
                <a:ext cx="287" cy="137"/>
              </a:xfrm>
              <a:custGeom>
                <a:avLst/>
                <a:gdLst>
                  <a:gd name="T0" fmla="*/ 92 w 287"/>
                  <a:gd name="T1" fmla="*/ 7 h 137"/>
                  <a:gd name="T2" fmla="*/ 57 w 287"/>
                  <a:gd name="T3" fmla="*/ 7 h 137"/>
                  <a:gd name="T4" fmla="*/ 78 w 287"/>
                  <a:gd name="T5" fmla="*/ 11 h 137"/>
                  <a:gd name="T6" fmla="*/ 94 w 287"/>
                  <a:gd name="T7" fmla="*/ 22 h 137"/>
                  <a:gd name="T8" fmla="*/ 105 w 287"/>
                  <a:gd name="T9" fmla="*/ 40 h 137"/>
                  <a:gd name="T10" fmla="*/ 110 w 287"/>
                  <a:gd name="T11" fmla="*/ 66 h 137"/>
                  <a:gd name="T12" fmla="*/ 110 w 287"/>
                  <a:gd name="T13" fmla="*/ 74 h 137"/>
                  <a:gd name="T14" fmla="*/ 106 w 287"/>
                  <a:gd name="T15" fmla="*/ 101 h 137"/>
                  <a:gd name="T16" fmla="*/ 94 w 287"/>
                  <a:gd name="T17" fmla="*/ 119 h 137"/>
                  <a:gd name="T18" fmla="*/ 77 w 287"/>
                  <a:gd name="T19" fmla="*/ 129 h 137"/>
                  <a:gd name="T20" fmla="*/ 90 w 287"/>
                  <a:gd name="T21" fmla="*/ 129 h 137"/>
                  <a:gd name="T22" fmla="*/ 99 w 287"/>
                  <a:gd name="T23" fmla="*/ 125 h 137"/>
                  <a:gd name="T24" fmla="*/ 115 w 287"/>
                  <a:gd name="T25" fmla="*/ 111 h 137"/>
                  <a:gd name="T26" fmla="*/ 125 w 287"/>
                  <a:gd name="T27" fmla="*/ 93 h 137"/>
                  <a:gd name="T28" fmla="*/ 130 w 287"/>
                  <a:gd name="T29" fmla="*/ 72 h 137"/>
                  <a:gd name="T30" fmla="*/ 126 w 287"/>
                  <a:gd name="T31" fmla="*/ 46 h 137"/>
                  <a:gd name="T32" fmla="*/ 116 w 287"/>
                  <a:gd name="T33" fmla="*/ 26 h 137"/>
                  <a:gd name="T34" fmla="*/ 101 w 287"/>
                  <a:gd name="T35" fmla="*/ 11 h 137"/>
                  <a:gd name="T36" fmla="*/ 92 w 287"/>
                  <a:gd name="T37" fmla="*/ 7 h 137"/>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287"/>
                  <a:gd name="T58" fmla="*/ 0 h 137"/>
                  <a:gd name="T59" fmla="*/ 287 w 287"/>
                  <a:gd name="T60" fmla="*/ 137 h 137"/>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287" h="137">
                    <a:moveTo>
                      <a:pt x="92" y="7"/>
                    </a:moveTo>
                    <a:lnTo>
                      <a:pt x="57" y="7"/>
                    </a:lnTo>
                    <a:lnTo>
                      <a:pt x="78" y="11"/>
                    </a:lnTo>
                    <a:lnTo>
                      <a:pt x="94" y="22"/>
                    </a:lnTo>
                    <a:lnTo>
                      <a:pt x="105" y="40"/>
                    </a:lnTo>
                    <a:lnTo>
                      <a:pt x="110" y="66"/>
                    </a:lnTo>
                    <a:lnTo>
                      <a:pt x="110" y="74"/>
                    </a:lnTo>
                    <a:lnTo>
                      <a:pt x="106" y="101"/>
                    </a:lnTo>
                    <a:lnTo>
                      <a:pt x="94" y="119"/>
                    </a:lnTo>
                    <a:lnTo>
                      <a:pt x="77" y="129"/>
                    </a:lnTo>
                    <a:lnTo>
                      <a:pt x="90" y="129"/>
                    </a:lnTo>
                    <a:lnTo>
                      <a:pt x="99" y="125"/>
                    </a:lnTo>
                    <a:lnTo>
                      <a:pt x="115" y="111"/>
                    </a:lnTo>
                    <a:lnTo>
                      <a:pt x="125" y="93"/>
                    </a:lnTo>
                    <a:lnTo>
                      <a:pt x="130" y="72"/>
                    </a:lnTo>
                    <a:lnTo>
                      <a:pt x="126" y="46"/>
                    </a:lnTo>
                    <a:lnTo>
                      <a:pt x="116" y="26"/>
                    </a:lnTo>
                    <a:lnTo>
                      <a:pt x="101" y="11"/>
                    </a:lnTo>
                    <a:lnTo>
                      <a:pt x="92"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4" name="Freeform 70">
                <a:extLst>
                  <a:ext uri="{FF2B5EF4-FFF2-40B4-BE49-F238E27FC236}">
                    <a16:creationId xmlns:a16="http://schemas.microsoft.com/office/drawing/2014/main" id="{7675C35F-128E-4695-BB21-93473DDFB727}"/>
                  </a:ext>
                </a:extLst>
              </p:cNvPr>
              <p:cNvSpPr>
                <a:spLocks/>
              </p:cNvSpPr>
              <p:nvPr/>
            </p:nvSpPr>
            <p:spPr bwMode="auto">
              <a:xfrm>
                <a:off x="765" y="0"/>
                <a:ext cx="287" cy="137"/>
              </a:xfrm>
              <a:custGeom>
                <a:avLst/>
                <a:gdLst>
                  <a:gd name="T0" fmla="*/ 198 w 287"/>
                  <a:gd name="T1" fmla="*/ 3 h 137"/>
                  <a:gd name="T2" fmla="*/ 145 w 287"/>
                  <a:gd name="T3" fmla="*/ 3 h 137"/>
                  <a:gd name="T4" fmla="*/ 145 w 287"/>
                  <a:gd name="T5" fmla="*/ 8 h 137"/>
                  <a:gd name="T6" fmla="*/ 162 w 287"/>
                  <a:gd name="T7" fmla="*/ 9 h 137"/>
                  <a:gd name="T8" fmla="*/ 164 w 287"/>
                  <a:gd name="T9" fmla="*/ 10 h 137"/>
                  <a:gd name="T10" fmla="*/ 164 w 287"/>
                  <a:gd name="T11" fmla="*/ 127 h 137"/>
                  <a:gd name="T12" fmla="*/ 162 w 287"/>
                  <a:gd name="T13" fmla="*/ 128 h 137"/>
                  <a:gd name="T14" fmla="*/ 146 w 287"/>
                  <a:gd name="T15" fmla="*/ 129 h 137"/>
                  <a:gd name="T16" fmla="*/ 146 w 287"/>
                  <a:gd name="T17" fmla="*/ 134 h 137"/>
                  <a:gd name="T18" fmla="*/ 199 w 287"/>
                  <a:gd name="T19" fmla="*/ 134 h 137"/>
                  <a:gd name="T20" fmla="*/ 199 w 287"/>
                  <a:gd name="T21" fmla="*/ 129 h 137"/>
                  <a:gd name="T22" fmla="*/ 182 w 287"/>
                  <a:gd name="T23" fmla="*/ 128 h 137"/>
                  <a:gd name="T24" fmla="*/ 181 w 287"/>
                  <a:gd name="T25" fmla="*/ 127 h 137"/>
                  <a:gd name="T26" fmla="*/ 181 w 287"/>
                  <a:gd name="T27" fmla="*/ 69 h 137"/>
                  <a:gd name="T28" fmla="*/ 267 w 287"/>
                  <a:gd name="T29" fmla="*/ 69 h 137"/>
                  <a:gd name="T30" fmla="*/ 267 w 287"/>
                  <a:gd name="T31" fmla="*/ 61 h 137"/>
                  <a:gd name="T32" fmla="*/ 181 w 287"/>
                  <a:gd name="T33" fmla="*/ 61 h 137"/>
                  <a:gd name="T34" fmla="*/ 181 w 287"/>
                  <a:gd name="T35" fmla="*/ 10 h 137"/>
                  <a:gd name="T36" fmla="*/ 182 w 287"/>
                  <a:gd name="T37" fmla="*/ 9 h 137"/>
                  <a:gd name="T38" fmla="*/ 198 w 287"/>
                  <a:gd name="T39" fmla="*/ 8 h 137"/>
                  <a:gd name="T40" fmla="*/ 198 w 287"/>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87"/>
                  <a:gd name="T64" fmla="*/ 0 h 137"/>
                  <a:gd name="T65" fmla="*/ 287 w 287"/>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87" h="137">
                    <a:moveTo>
                      <a:pt x="198" y="3"/>
                    </a:moveTo>
                    <a:lnTo>
                      <a:pt x="145" y="3"/>
                    </a:lnTo>
                    <a:lnTo>
                      <a:pt x="145" y="8"/>
                    </a:lnTo>
                    <a:lnTo>
                      <a:pt x="162" y="9"/>
                    </a:lnTo>
                    <a:lnTo>
                      <a:pt x="164" y="10"/>
                    </a:lnTo>
                    <a:lnTo>
                      <a:pt x="164" y="127"/>
                    </a:lnTo>
                    <a:lnTo>
                      <a:pt x="162" y="128"/>
                    </a:lnTo>
                    <a:lnTo>
                      <a:pt x="146" y="129"/>
                    </a:lnTo>
                    <a:lnTo>
                      <a:pt x="146" y="134"/>
                    </a:lnTo>
                    <a:lnTo>
                      <a:pt x="199" y="134"/>
                    </a:lnTo>
                    <a:lnTo>
                      <a:pt x="199" y="129"/>
                    </a:lnTo>
                    <a:lnTo>
                      <a:pt x="182" y="128"/>
                    </a:lnTo>
                    <a:lnTo>
                      <a:pt x="181" y="127"/>
                    </a:lnTo>
                    <a:lnTo>
                      <a:pt x="181" y="69"/>
                    </a:lnTo>
                    <a:lnTo>
                      <a:pt x="267" y="69"/>
                    </a:lnTo>
                    <a:lnTo>
                      <a:pt x="267" y="61"/>
                    </a:lnTo>
                    <a:lnTo>
                      <a:pt x="181" y="61"/>
                    </a:lnTo>
                    <a:lnTo>
                      <a:pt x="181" y="10"/>
                    </a:lnTo>
                    <a:lnTo>
                      <a:pt x="182" y="9"/>
                    </a:lnTo>
                    <a:lnTo>
                      <a:pt x="198" y="8"/>
                    </a:lnTo>
                    <a:lnTo>
                      <a:pt x="198"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5" name="Freeform 69">
                <a:extLst>
                  <a:ext uri="{FF2B5EF4-FFF2-40B4-BE49-F238E27FC236}">
                    <a16:creationId xmlns:a16="http://schemas.microsoft.com/office/drawing/2014/main" id="{DA912401-FCAB-4785-8A19-F3BAAC602BCA}"/>
                  </a:ext>
                </a:extLst>
              </p:cNvPr>
              <p:cNvSpPr>
                <a:spLocks/>
              </p:cNvSpPr>
              <p:nvPr/>
            </p:nvSpPr>
            <p:spPr bwMode="auto">
              <a:xfrm>
                <a:off x="765" y="0"/>
                <a:ext cx="287" cy="137"/>
              </a:xfrm>
              <a:custGeom>
                <a:avLst/>
                <a:gdLst>
                  <a:gd name="T0" fmla="*/ 267 w 287"/>
                  <a:gd name="T1" fmla="*/ 69 h 137"/>
                  <a:gd name="T2" fmla="*/ 251 w 287"/>
                  <a:gd name="T3" fmla="*/ 69 h 137"/>
                  <a:gd name="T4" fmla="*/ 251 w 287"/>
                  <a:gd name="T5" fmla="*/ 127 h 137"/>
                  <a:gd name="T6" fmla="*/ 249 w 287"/>
                  <a:gd name="T7" fmla="*/ 128 h 137"/>
                  <a:gd name="T8" fmla="*/ 231 w 287"/>
                  <a:gd name="T9" fmla="*/ 129 h 137"/>
                  <a:gd name="T10" fmla="*/ 231 w 287"/>
                  <a:gd name="T11" fmla="*/ 134 h 137"/>
                  <a:gd name="T12" fmla="*/ 286 w 287"/>
                  <a:gd name="T13" fmla="*/ 134 h 137"/>
                  <a:gd name="T14" fmla="*/ 286 w 287"/>
                  <a:gd name="T15" fmla="*/ 129 h 137"/>
                  <a:gd name="T16" fmla="*/ 269 w 287"/>
                  <a:gd name="T17" fmla="*/ 128 h 137"/>
                  <a:gd name="T18" fmla="*/ 267 w 287"/>
                  <a:gd name="T19" fmla="*/ 127 h 137"/>
                  <a:gd name="T20" fmla="*/ 267 w 287"/>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67" y="69"/>
                    </a:moveTo>
                    <a:lnTo>
                      <a:pt x="251" y="69"/>
                    </a:lnTo>
                    <a:lnTo>
                      <a:pt x="251" y="127"/>
                    </a:lnTo>
                    <a:lnTo>
                      <a:pt x="249" y="128"/>
                    </a:lnTo>
                    <a:lnTo>
                      <a:pt x="231" y="129"/>
                    </a:lnTo>
                    <a:lnTo>
                      <a:pt x="231" y="134"/>
                    </a:lnTo>
                    <a:lnTo>
                      <a:pt x="286" y="134"/>
                    </a:lnTo>
                    <a:lnTo>
                      <a:pt x="286" y="129"/>
                    </a:lnTo>
                    <a:lnTo>
                      <a:pt x="269" y="128"/>
                    </a:lnTo>
                    <a:lnTo>
                      <a:pt x="267" y="127"/>
                    </a:lnTo>
                    <a:lnTo>
                      <a:pt x="267"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6" name="Freeform 68">
                <a:extLst>
                  <a:ext uri="{FF2B5EF4-FFF2-40B4-BE49-F238E27FC236}">
                    <a16:creationId xmlns:a16="http://schemas.microsoft.com/office/drawing/2014/main" id="{2C8B654D-9FB3-4D0C-9991-AA08A1F3A5AE}"/>
                  </a:ext>
                </a:extLst>
              </p:cNvPr>
              <p:cNvSpPr>
                <a:spLocks/>
              </p:cNvSpPr>
              <p:nvPr/>
            </p:nvSpPr>
            <p:spPr bwMode="auto">
              <a:xfrm>
                <a:off x="765" y="0"/>
                <a:ext cx="287" cy="137"/>
              </a:xfrm>
              <a:custGeom>
                <a:avLst/>
                <a:gdLst>
                  <a:gd name="T0" fmla="*/ 286 w 287"/>
                  <a:gd name="T1" fmla="*/ 3 h 137"/>
                  <a:gd name="T2" fmla="*/ 233 w 287"/>
                  <a:gd name="T3" fmla="*/ 3 h 137"/>
                  <a:gd name="T4" fmla="*/ 233 w 287"/>
                  <a:gd name="T5" fmla="*/ 8 h 137"/>
                  <a:gd name="T6" fmla="*/ 249 w 287"/>
                  <a:gd name="T7" fmla="*/ 9 h 137"/>
                  <a:gd name="T8" fmla="*/ 251 w 287"/>
                  <a:gd name="T9" fmla="*/ 10 h 137"/>
                  <a:gd name="T10" fmla="*/ 251 w 287"/>
                  <a:gd name="T11" fmla="*/ 61 h 137"/>
                  <a:gd name="T12" fmla="*/ 267 w 287"/>
                  <a:gd name="T13" fmla="*/ 61 h 137"/>
                  <a:gd name="T14" fmla="*/ 267 w 287"/>
                  <a:gd name="T15" fmla="*/ 10 h 137"/>
                  <a:gd name="T16" fmla="*/ 269 w 287"/>
                  <a:gd name="T17" fmla="*/ 9 h 137"/>
                  <a:gd name="T18" fmla="*/ 286 w 287"/>
                  <a:gd name="T19" fmla="*/ 8 h 137"/>
                  <a:gd name="T20" fmla="*/ 286 w 287"/>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87"/>
                  <a:gd name="T34" fmla="*/ 0 h 137"/>
                  <a:gd name="T35" fmla="*/ 287 w 287"/>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87" h="137">
                    <a:moveTo>
                      <a:pt x="286" y="3"/>
                    </a:moveTo>
                    <a:lnTo>
                      <a:pt x="233" y="3"/>
                    </a:lnTo>
                    <a:lnTo>
                      <a:pt x="233" y="8"/>
                    </a:lnTo>
                    <a:lnTo>
                      <a:pt x="249" y="9"/>
                    </a:lnTo>
                    <a:lnTo>
                      <a:pt x="251" y="10"/>
                    </a:lnTo>
                    <a:lnTo>
                      <a:pt x="251" y="61"/>
                    </a:lnTo>
                    <a:lnTo>
                      <a:pt x="267" y="61"/>
                    </a:lnTo>
                    <a:lnTo>
                      <a:pt x="267" y="10"/>
                    </a:lnTo>
                    <a:lnTo>
                      <a:pt x="269" y="9"/>
                    </a:lnTo>
                    <a:lnTo>
                      <a:pt x="286" y="8"/>
                    </a:lnTo>
                    <a:lnTo>
                      <a:pt x="28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47" name="Group 60">
              <a:extLst>
                <a:ext uri="{FF2B5EF4-FFF2-40B4-BE49-F238E27FC236}">
                  <a16:creationId xmlns:a16="http://schemas.microsoft.com/office/drawing/2014/main" id="{B8616BD4-EC64-441D-BF66-0BDAF1668D22}"/>
                </a:ext>
              </a:extLst>
            </p:cNvPr>
            <p:cNvGrpSpPr>
              <a:grpSpLocks/>
            </p:cNvGrpSpPr>
            <p:nvPr/>
          </p:nvGrpSpPr>
          <p:grpSpPr bwMode="auto">
            <a:xfrm>
              <a:off x="0" y="403"/>
              <a:ext cx="1268" cy="133"/>
              <a:chOff x="0" y="403"/>
              <a:chExt cx="1268" cy="133"/>
            </a:xfrm>
          </p:grpSpPr>
          <p:sp>
            <p:nvSpPr>
              <p:cNvPr id="50256" name="Freeform 66">
                <a:extLst>
                  <a:ext uri="{FF2B5EF4-FFF2-40B4-BE49-F238E27FC236}">
                    <a16:creationId xmlns:a16="http://schemas.microsoft.com/office/drawing/2014/main" id="{5F799661-3C0B-467E-AC32-BC141FEB1033}"/>
                  </a:ext>
                </a:extLst>
              </p:cNvPr>
              <p:cNvSpPr>
                <a:spLocks/>
              </p:cNvSpPr>
              <p:nvPr/>
            </p:nvSpPr>
            <p:spPr bwMode="auto">
              <a:xfrm>
                <a:off x="0" y="403"/>
                <a:ext cx="1268" cy="133"/>
              </a:xfrm>
              <a:custGeom>
                <a:avLst/>
                <a:gdLst>
                  <a:gd name="T0" fmla="*/ 74 w 1268"/>
                  <a:gd name="T1" fmla="*/ 476 h 133"/>
                  <a:gd name="T2" fmla="*/ 52 w 1268"/>
                  <a:gd name="T3" fmla="*/ 476 h 133"/>
                  <a:gd name="T4" fmla="*/ 56 w 1268"/>
                  <a:gd name="T5" fmla="*/ 478 h 133"/>
                  <a:gd name="T6" fmla="*/ 59 w 1268"/>
                  <a:gd name="T7" fmla="*/ 484 h 133"/>
                  <a:gd name="T8" fmla="*/ 65 w 1268"/>
                  <a:gd name="T9" fmla="*/ 493 h 133"/>
                  <a:gd name="T10" fmla="*/ 73 w 1268"/>
                  <a:gd name="T11" fmla="*/ 508 h 133"/>
                  <a:gd name="T12" fmla="*/ 79 w 1268"/>
                  <a:gd name="T13" fmla="*/ 517 h 133"/>
                  <a:gd name="T14" fmla="*/ 91 w 1268"/>
                  <a:gd name="T15" fmla="*/ 530 h 133"/>
                  <a:gd name="T16" fmla="*/ 114 w 1268"/>
                  <a:gd name="T17" fmla="*/ 536 h 133"/>
                  <a:gd name="T18" fmla="*/ 120 w 1268"/>
                  <a:gd name="T19" fmla="*/ 536 h 133"/>
                  <a:gd name="T20" fmla="*/ 120 w 1268"/>
                  <a:gd name="T21" fmla="*/ 532 h 133"/>
                  <a:gd name="T22" fmla="*/ 113 w 1268"/>
                  <a:gd name="T23" fmla="*/ 530 h 133"/>
                  <a:gd name="T24" fmla="*/ 109 w 1268"/>
                  <a:gd name="T25" fmla="*/ 527 h 133"/>
                  <a:gd name="T26" fmla="*/ 105 w 1268"/>
                  <a:gd name="T27" fmla="*/ 522 h 133"/>
                  <a:gd name="T28" fmla="*/ 100 w 1268"/>
                  <a:gd name="T29" fmla="*/ 516 h 133"/>
                  <a:gd name="T30" fmla="*/ 96 w 1268"/>
                  <a:gd name="T31" fmla="*/ 510 h 133"/>
                  <a:gd name="T32" fmla="*/ 88 w 1268"/>
                  <a:gd name="T33" fmla="*/ 500 h 133"/>
                  <a:gd name="T34" fmla="*/ 82 w 1268"/>
                  <a:gd name="T35" fmla="*/ 491 h 133"/>
                  <a:gd name="T36" fmla="*/ 74 w 1268"/>
                  <a:gd name="T37" fmla="*/ 476 h 133"/>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1268"/>
                  <a:gd name="T58" fmla="*/ 0 h 133"/>
                  <a:gd name="T59" fmla="*/ 1268 w 1268"/>
                  <a:gd name="T60" fmla="*/ 133 h 133"/>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1268" h="133">
                    <a:moveTo>
                      <a:pt x="74" y="73"/>
                    </a:moveTo>
                    <a:lnTo>
                      <a:pt x="52" y="73"/>
                    </a:lnTo>
                    <a:lnTo>
                      <a:pt x="56" y="75"/>
                    </a:lnTo>
                    <a:lnTo>
                      <a:pt x="59" y="81"/>
                    </a:lnTo>
                    <a:lnTo>
                      <a:pt x="65" y="90"/>
                    </a:lnTo>
                    <a:lnTo>
                      <a:pt x="73" y="105"/>
                    </a:lnTo>
                    <a:lnTo>
                      <a:pt x="79" y="114"/>
                    </a:lnTo>
                    <a:lnTo>
                      <a:pt x="91" y="127"/>
                    </a:lnTo>
                    <a:lnTo>
                      <a:pt x="114" y="133"/>
                    </a:lnTo>
                    <a:lnTo>
                      <a:pt x="120" y="133"/>
                    </a:lnTo>
                    <a:lnTo>
                      <a:pt x="120" y="129"/>
                    </a:lnTo>
                    <a:lnTo>
                      <a:pt x="113" y="127"/>
                    </a:lnTo>
                    <a:lnTo>
                      <a:pt x="109" y="124"/>
                    </a:lnTo>
                    <a:lnTo>
                      <a:pt x="105" y="119"/>
                    </a:lnTo>
                    <a:lnTo>
                      <a:pt x="100" y="113"/>
                    </a:lnTo>
                    <a:lnTo>
                      <a:pt x="96" y="107"/>
                    </a:lnTo>
                    <a:lnTo>
                      <a:pt x="88" y="9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7" name="Freeform 65">
                <a:extLst>
                  <a:ext uri="{FF2B5EF4-FFF2-40B4-BE49-F238E27FC236}">
                    <a16:creationId xmlns:a16="http://schemas.microsoft.com/office/drawing/2014/main" id="{50975FD1-B319-4900-8EFD-8F3D083A98FC}"/>
                  </a:ext>
                </a:extLst>
              </p:cNvPr>
              <p:cNvSpPr>
                <a:spLocks/>
              </p:cNvSpPr>
              <p:nvPr/>
            </p:nvSpPr>
            <p:spPr bwMode="auto">
              <a:xfrm>
                <a:off x="0" y="403"/>
                <a:ext cx="1268" cy="133"/>
              </a:xfrm>
              <a:custGeom>
                <a:avLst/>
                <a:gdLst>
                  <a:gd name="T0" fmla="*/ 65 w 1268"/>
                  <a:gd name="T1" fmla="*/ 403 h 133"/>
                  <a:gd name="T2" fmla="*/ 1 w 1268"/>
                  <a:gd name="T3" fmla="*/ 403 h 133"/>
                  <a:gd name="T4" fmla="*/ 1 w 1268"/>
                  <a:gd name="T5" fmla="*/ 408 h 133"/>
                  <a:gd name="T6" fmla="*/ 17 w 1268"/>
                  <a:gd name="T7" fmla="*/ 409 h 133"/>
                  <a:gd name="T8" fmla="*/ 18 w 1268"/>
                  <a:gd name="T9" fmla="*/ 410 h 133"/>
                  <a:gd name="T10" fmla="*/ 18 w 1268"/>
                  <a:gd name="T11" fmla="*/ 527 h 133"/>
                  <a:gd name="T12" fmla="*/ 17 w 1268"/>
                  <a:gd name="T13" fmla="*/ 528 h 133"/>
                  <a:gd name="T14" fmla="*/ 0 w 1268"/>
                  <a:gd name="T15" fmla="*/ 529 h 133"/>
                  <a:gd name="T16" fmla="*/ 0 w 1268"/>
                  <a:gd name="T17" fmla="*/ 534 h 133"/>
                  <a:gd name="T18" fmla="*/ 54 w 1268"/>
                  <a:gd name="T19" fmla="*/ 534 h 133"/>
                  <a:gd name="T20" fmla="*/ 54 w 1268"/>
                  <a:gd name="T21" fmla="*/ 529 h 133"/>
                  <a:gd name="T22" fmla="*/ 37 w 1268"/>
                  <a:gd name="T23" fmla="*/ 528 h 133"/>
                  <a:gd name="T24" fmla="*/ 35 w 1268"/>
                  <a:gd name="T25" fmla="*/ 527 h 133"/>
                  <a:gd name="T26" fmla="*/ 35 w 1268"/>
                  <a:gd name="T27" fmla="*/ 476 h 133"/>
                  <a:gd name="T28" fmla="*/ 74 w 1268"/>
                  <a:gd name="T29" fmla="*/ 476 h 133"/>
                  <a:gd name="T30" fmla="*/ 70 w 1268"/>
                  <a:gd name="T31" fmla="*/ 471 h 133"/>
                  <a:gd name="T32" fmla="*/ 71 w 1268"/>
                  <a:gd name="T33" fmla="*/ 471 h 133"/>
                  <a:gd name="T34" fmla="*/ 35 w 1268"/>
                  <a:gd name="T35" fmla="*/ 471 h 133"/>
                  <a:gd name="T36" fmla="*/ 35 w 1268"/>
                  <a:gd name="T37" fmla="*/ 411 h 133"/>
                  <a:gd name="T38" fmla="*/ 36 w 1268"/>
                  <a:gd name="T39" fmla="*/ 410 h 133"/>
                  <a:gd name="T40" fmla="*/ 37 w 1268"/>
                  <a:gd name="T41" fmla="*/ 410 h 133"/>
                  <a:gd name="T42" fmla="*/ 39 w 1268"/>
                  <a:gd name="T43" fmla="*/ 409 h 133"/>
                  <a:gd name="T44" fmla="*/ 42 w 1268"/>
                  <a:gd name="T45" fmla="*/ 409 h 133"/>
                  <a:gd name="T46" fmla="*/ 82 w 1268"/>
                  <a:gd name="T47" fmla="*/ 409 h 133"/>
                  <a:gd name="T48" fmla="*/ 76 w 1268"/>
                  <a:gd name="T49" fmla="*/ 405 h 133"/>
                  <a:gd name="T50" fmla="*/ 65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65" y="0"/>
                    </a:moveTo>
                    <a:lnTo>
                      <a:pt x="1" y="0"/>
                    </a:lnTo>
                    <a:lnTo>
                      <a:pt x="1" y="5"/>
                    </a:lnTo>
                    <a:lnTo>
                      <a:pt x="17" y="6"/>
                    </a:lnTo>
                    <a:lnTo>
                      <a:pt x="18" y="7"/>
                    </a:lnTo>
                    <a:lnTo>
                      <a:pt x="18" y="124"/>
                    </a:lnTo>
                    <a:lnTo>
                      <a:pt x="17" y="125"/>
                    </a:lnTo>
                    <a:lnTo>
                      <a:pt x="0" y="126"/>
                    </a:lnTo>
                    <a:lnTo>
                      <a:pt x="0" y="131"/>
                    </a:lnTo>
                    <a:lnTo>
                      <a:pt x="54" y="131"/>
                    </a:lnTo>
                    <a:lnTo>
                      <a:pt x="54" y="126"/>
                    </a:lnTo>
                    <a:lnTo>
                      <a:pt x="37" y="125"/>
                    </a:lnTo>
                    <a:lnTo>
                      <a:pt x="35" y="124"/>
                    </a:lnTo>
                    <a:lnTo>
                      <a:pt x="35" y="73"/>
                    </a:lnTo>
                    <a:lnTo>
                      <a:pt x="74" y="73"/>
                    </a:lnTo>
                    <a:lnTo>
                      <a:pt x="70" y="68"/>
                    </a:lnTo>
                    <a:lnTo>
                      <a:pt x="71" y="68"/>
                    </a:lnTo>
                    <a:lnTo>
                      <a:pt x="35" y="68"/>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8" name="Freeform 64">
                <a:extLst>
                  <a:ext uri="{FF2B5EF4-FFF2-40B4-BE49-F238E27FC236}">
                    <a16:creationId xmlns:a16="http://schemas.microsoft.com/office/drawing/2014/main" id="{CAA16C48-A984-469A-AF11-140848AFB9CD}"/>
                  </a:ext>
                </a:extLst>
              </p:cNvPr>
              <p:cNvSpPr>
                <a:spLocks/>
              </p:cNvSpPr>
              <p:nvPr/>
            </p:nvSpPr>
            <p:spPr bwMode="auto">
              <a:xfrm>
                <a:off x="0" y="403"/>
                <a:ext cx="1268" cy="133"/>
              </a:xfrm>
              <a:custGeom>
                <a:avLst/>
                <a:gdLst>
                  <a:gd name="T0" fmla="*/ 82 w 1268"/>
                  <a:gd name="T1" fmla="*/ 409 h 133"/>
                  <a:gd name="T2" fmla="*/ 48 w 1268"/>
                  <a:gd name="T3" fmla="*/ 409 h 133"/>
                  <a:gd name="T4" fmla="*/ 68 w 1268"/>
                  <a:gd name="T5" fmla="*/ 415 h 133"/>
                  <a:gd name="T6" fmla="*/ 79 w 1268"/>
                  <a:gd name="T7" fmla="*/ 435 h 133"/>
                  <a:gd name="T8" fmla="*/ 79 w 1268"/>
                  <a:gd name="T9" fmla="*/ 448 h 133"/>
                  <a:gd name="T10" fmla="*/ 76 w 1268"/>
                  <a:gd name="T11" fmla="*/ 458 h 133"/>
                  <a:gd name="T12" fmla="*/ 67 w 1268"/>
                  <a:gd name="T13" fmla="*/ 465 h 133"/>
                  <a:gd name="T14" fmla="*/ 62 w 1268"/>
                  <a:gd name="T15" fmla="*/ 470 h 133"/>
                  <a:gd name="T16" fmla="*/ 55 w 1268"/>
                  <a:gd name="T17" fmla="*/ 471 h 133"/>
                  <a:gd name="T18" fmla="*/ 71 w 1268"/>
                  <a:gd name="T19" fmla="*/ 471 h 133"/>
                  <a:gd name="T20" fmla="*/ 88 w 1268"/>
                  <a:gd name="T21" fmla="*/ 459 h 133"/>
                  <a:gd name="T22" fmla="*/ 97 w 1268"/>
                  <a:gd name="T23" fmla="*/ 440 h 133"/>
                  <a:gd name="T24" fmla="*/ 97 w 1268"/>
                  <a:gd name="T25" fmla="*/ 424 h 133"/>
                  <a:gd name="T26" fmla="*/ 92 w 1268"/>
                  <a:gd name="T27" fmla="*/ 415 h 133"/>
                  <a:gd name="T28" fmla="*/ 84 w 1268"/>
                  <a:gd name="T29" fmla="*/ 410 h 133"/>
                  <a:gd name="T30" fmla="*/ 82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82" y="6"/>
                    </a:moveTo>
                    <a:lnTo>
                      <a:pt x="48" y="6"/>
                    </a:lnTo>
                    <a:lnTo>
                      <a:pt x="68" y="12"/>
                    </a:lnTo>
                    <a:lnTo>
                      <a:pt x="79" y="32"/>
                    </a:lnTo>
                    <a:lnTo>
                      <a:pt x="79" y="45"/>
                    </a:lnTo>
                    <a:lnTo>
                      <a:pt x="76" y="55"/>
                    </a:lnTo>
                    <a:lnTo>
                      <a:pt x="67" y="62"/>
                    </a:lnTo>
                    <a:lnTo>
                      <a:pt x="62" y="67"/>
                    </a:lnTo>
                    <a:lnTo>
                      <a:pt x="55" y="68"/>
                    </a:lnTo>
                    <a:lnTo>
                      <a:pt x="71" y="68"/>
                    </a:lnTo>
                    <a:lnTo>
                      <a:pt x="88" y="56"/>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9" name="Freeform 63">
                <a:extLst>
                  <a:ext uri="{FF2B5EF4-FFF2-40B4-BE49-F238E27FC236}">
                    <a16:creationId xmlns:a16="http://schemas.microsoft.com/office/drawing/2014/main" id="{366D0053-9E1B-406B-9A3A-F4F96D4037B4}"/>
                  </a:ext>
                </a:extLst>
              </p:cNvPr>
              <p:cNvSpPr>
                <a:spLocks/>
              </p:cNvSpPr>
              <p:nvPr/>
            </p:nvSpPr>
            <p:spPr bwMode="auto">
              <a:xfrm>
                <a:off x="0" y="403"/>
                <a:ext cx="1268" cy="133"/>
              </a:xfrm>
              <a:custGeom>
                <a:avLst/>
                <a:gdLst>
                  <a:gd name="T0" fmla="*/ 1221 w 1268"/>
                  <a:gd name="T1" fmla="*/ 476 h 133"/>
                  <a:gd name="T2" fmla="*/ 1200 w 1268"/>
                  <a:gd name="T3" fmla="*/ 476 h 133"/>
                  <a:gd name="T4" fmla="*/ 1203 w 1268"/>
                  <a:gd name="T5" fmla="*/ 478 h 133"/>
                  <a:gd name="T6" fmla="*/ 1206 w 1268"/>
                  <a:gd name="T7" fmla="*/ 484 h 133"/>
                  <a:gd name="T8" fmla="*/ 1212 w 1268"/>
                  <a:gd name="T9" fmla="*/ 493 h 133"/>
                  <a:gd name="T10" fmla="*/ 1220 w 1268"/>
                  <a:gd name="T11" fmla="*/ 508 h 133"/>
                  <a:gd name="T12" fmla="*/ 1226 w 1268"/>
                  <a:gd name="T13" fmla="*/ 517 h 133"/>
                  <a:gd name="T14" fmla="*/ 1239 w 1268"/>
                  <a:gd name="T15" fmla="*/ 530 h 133"/>
                  <a:gd name="T16" fmla="*/ 1261 w 1268"/>
                  <a:gd name="T17" fmla="*/ 536 h 133"/>
                  <a:gd name="T18" fmla="*/ 1267 w 1268"/>
                  <a:gd name="T19" fmla="*/ 536 h 133"/>
                  <a:gd name="T20" fmla="*/ 1267 w 1268"/>
                  <a:gd name="T21" fmla="*/ 532 h 133"/>
                  <a:gd name="T22" fmla="*/ 1260 w 1268"/>
                  <a:gd name="T23" fmla="*/ 530 h 133"/>
                  <a:gd name="T24" fmla="*/ 1257 w 1268"/>
                  <a:gd name="T25" fmla="*/ 527 h 133"/>
                  <a:gd name="T26" fmla="*/ 1252 w 1268"/>
                  <a:gd name="T27" fmla="*/ 522 h 133"/>
                  <a:gd name="T28" fmla="*/ 1247 w 1268"/>
                  <a:gd name="T29" fmla="*/ 516 h 133"/>
                  <a:gd name="T30" fmla="*/ 1243 w 1268"/>
                  <a:gd name="T31" fmla="*/ 510 h 133"/>
                  <a:gd name="T32" fmla="*/ 1229 w 1268"/>
                  <a:gd name="T33" fmla="*/ 491 h 133"/>
                  <a:gd name="T34" fmla="*/ 1221 w 1268"/>
                  <a:gd name="T35" fmla="*/ 476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68"/>
                  <a:gd name="T55" fmla="*/ 0 h 133"/>
                  <a:gd name="T56" fmla="*/ 1268 w 1268"/>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68" h="133">
                    <a:moveTo>
                      <a:pt x="1221" y="73"/>
                    </a:moveTo>
                    <a:lnTo>
                      <a:pt x="1200" y="73"/>
                    </a:lnTo>
                    <a:lnTo>
                      <a:pt x="1203" y="75"/>
                    </a:lnTo>
                    <a:lnTo>
                      <a:pt x="1206" y="81"/>
                    </a:lnTo>
                    <a:lnTo>
                      <a:pt x="1212" y="90"/>
                    </a:lnTo>
                    <a:lnTo>
                      <a:pt x="1220" y="105"/>
                    </a:lnTo>
                    <a:lnTo>
                      <a:pt x="1226" y="114"/>
                    </a:lnTo>
                    <a:lnTo>
                      <a:pt x="1239" y="127"/>
                    </a:lnTo>
                    <a:lnTo>
                      <a:pt x="1261" y="133"/>
                    </a:lnTo>
                    <a:lnTo>
                      <a:pt x="1267" y="133"/>
                    </a:lnTo>
                    <a:lnTo>
                      <a:pt x="1267" y="129"/>
                    </a:lnTo>
                    <a:lnTo>
                      <a:pt x="1260" y="127"/>
                    </a:lnTo>
                    <a:lnTo>
                      <a:pt x="1257" y="124"/>
                    </a:lnTo>
                    <a:lnTo>
                      <a:pt x="1252" y="119"/>
                    </a:lnTo>
                    <a:lnTo>
                      <a:pt x="1247" y="113"/>
                    </a:lnTo>
                    <a:lnTo>
                      <a:pt x="1243" y="107"/>
                    </a:lnTo>
                    <a:lnTo>
                      <a:pt x="1229" y="88"/>
                    </a:lnTo>
                    <a:lnTo>
                      <a:pt x="1221"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0" name="Freeform 62">
                <a:extLst>
                  <a:ext uri="{FF2B5EF4-FFF2-40B4-BE49-F238E27FC236}">
                    <a16:creationId xmlns:a16="http://schemas.microsoft.com/office/drawing/2014/main" id="{6C3DE199-18BD-4249-BD7A-E9D49C48AA35}"/>
                  </a:ext>
                </a:extLst>
              </p:cNvPr>
              <p:cNvSpPr>
                <a:spLocks/>
              </p:cNvSpPr>
              <p:nvPr/>
            </p:nvSpPr>
            <p:spPr bwMode="auto">
              <a:xfrm>
                <a:off x="0" y="403"/>
                <a:ext cx="1268" cy="133"/>
              </a:xfrm>
              <a:custGeom>
                <a:avLst/>
                <a:gdLst>
                  <a:gd name="T0" fmla="*/ 1212 w 1268"/>
                  <a:gd name="T1" fmla="*/ 403 h 133"/>
                  <a:gd name="T2" fmla="*/ 1148 w 1268"/>
                  <a:gd name="T3" fmla="*/ 403 h 133"/>
                  <a:gd name="T4" fmla="*/ 1148 w 1268"/>
                  <a:gd name="T5" fmla="*/ 408 h 133"/>
                  <a:gd name="T6" fmla="*/ 1164 w 1268"/>
                  <a:gd name="T7" fmla="*/ 409 h 133"/>
                  <a:gd name="T8" fmla="*/ 1166 w 1268"/>
                  <a:gd name="T9" fmla="*/ 410 h 133"/>
                  <a:gd name="T10" fmla="*/ 1166 w 1268"/>
                  <a:gd name="T11" fmla="*/ 527 h 133"/>
                  <a:gd name="T12" fmla="*/ 1164 w 1268"/>
                  <a:gd name="T13" fmla="*/ 528 h 133"/>
                  <a:gd name="T14" fmla="*/ 1147 w 1268"/>
                  <a:gd name="T15" fmla="*/ 529 h 133"/>
                  <a:gd name="T16" fmla="*/ 1147 w 1268"/>
                  <a:gd name="T17" fmla="*/ 534 h 133"/>
                  <a:gd name="T18" fmla="*/ 1201 w 1268"/>
                  <a:gd name="T19" fmla="*/ 534 h 133"/>
                  <a:gd name="T20" fmla="*/ 1201 w 1268"/>
                  <a:gd name="T21" fmla="*/ 529 h 133"/>
                  <a:gd name="T22" fmla="*/ 1184 w 1268"/>
                  <a:gd name="T23" fmla="*/ 528 h 133"/>
                  <a:gd name="T24" fmla="*/ 1183 w 1268"/>
                  <a:gd name="T25" fmla="*/ 527 h 133"/>
                  <a:gd name="T26" fmla="*/ 1183 w 1268"/>
                  <a:gd name="T27" fmla="*/ 476 h 133"/>
                  <a:gd name="T28" fmla="*/ 1221 w 1268"/>
                  <a:gd name="T29" fmla="*/ 476 h 133"/>
                  <a:gd name="T30" fmla="*/ 1218 w 1268"/>
                  <a:gd name="T31" fmla="*/ 471 h 133"/>
                  <a:gd name="T32" fmla="*/ 1218 w 1268"/>
                  <a:gd name="T33" fmla="*/ 471 h 133"/>
                  <a:gd name="T34" fmla="*/ 1183 w 1268"/>
                  <a:gd name="T35" fmla="*/ 471 h 133"/>
                  <a:gd name="T36" fmla="*/ 1183 w 1268"/>
                  <a:gd name="T37" fmla="*/ 411 h 133"/>
                  <a:gd name="T38" fmla="*/ 1183 w 1268"/>
                  <a:gd name="T39" fmla="*/ 410 h 133"/>
                  <a:gd name="T40" fmla="*/ 1184 w 1268"/>
                  <a:gd name="T41" fmla="*/ 410 h 133"/>
                  <a:gd name="T42" fmla="*/ 1186 w 1268"/>
                  <a:gd name="T43" fmla="*/ 409 h 133"/>
                  <a:gd name="T44" fmla="*/ 1189 w 1268"/>
                  <a:gd name="T45" fmla="*/ 409 h 133"/>
                  <a:gd name="T46" fmla="*/ 1229 w 1268"/>
                  <a:gd name="T47" fmla="*/ 409 h 133"/>
                  <a:gd name="T48" fmla="*/ 1223 w 1268"/>
                  <a:gd name="T49" fmla="*/ 405 h 133"/>
                  <a:gd name="T50" fmla="*/ 1212 w 1268"/>
                  <a:gd name="T51" fmla="*/ 403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68"/>
                  <a:gd name="T79" fmla="*/ 0 h 133"/>
                  <a:gd name="T80" fmla="*/ 1268 w 1268"/>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68" h="133">
                    <a:moveTo>
                      <a:pt x="1212" y="0"/>
                    </a:moveTo>
                    <a:lnTo>
                      <a:pt x="1148" y="0"/>
                    </a:lnTo>
                    <a:lnTo>
                      <a:pt x="1148" y="5"/>
                    </a:lnTo>
                    <a:lnTo>
                      <a:pt x="1164" y="6"/>
                    </a:lnTo>
                    <a:lnTo>
                      <a:pt x="1166" y="7"/>
                    </a:lnTo>
                    <a:lnTo>
                      <a:pt x="1166" y="124"/>
                    </a:lnTo>
                    <a:lnTo>
                      <a:pt x="1164" y="125"/>
                    </a:lnTo>
                    <a:lnTo>
                      <a:pt x="1147" y="126"/>
                    </a:lnTo>
                    <a:lnTo>
                      <a:pt x="1147" y="131"/>
                    </a:lnTo>
                    <a:lnTo>
                      <a:pt x="1201" y="131"/>
                    </a:lnTo>
                    <a:lnTo>
                      <a:pt x="1201" y="126"/>
                    </a:lnTo>
                    <a:lnTo>
                      <a:pt x="1184" y="125"/>
                    </a:lnTo>
                    <a:lnTo>
                      <a:pt x="1183" y="124"/>
                    </a:lnTo>
                    <a:lnTo>
                      <a:pt x="1183" y="73"/>
                    </a:lnTo>
                    <a:lnTo>
                      <a:pt x="1221" y="73"/>
                    </a:lnTo>
                    <a:lnTo>
                      <a:pt x="1218" y="68"/>
                    </a:lnTo>
                    <a:lnTo>
                      <a:pt x="1183" y="68"/>
                    </a:lnTo>
                    <a:lnTo>
                      <a:pt x="1183" y="8"/>
                    </a:lnTo>
                    <a:lnTo>
                      <a:pt x="1183" y="7"/>
                    </a:lnTo>
                    <a:lnTo>
                      <a:pt x="1184" y="7"/>
                    </a:lnTo>
                    <a:lnTo>
                      <a:pt x="1186" y="6"/>
                    </a:lnTo>
                    <a:lnTo>
                      <a:pt x="1189" y="6"/>
                    </a:lnTo>
                    <a:lnTo>
                      <a:pt x="1229" y="6"/>
                    </a:lnTo>
                    <a:lnTo>
                      <a:pt x="1223" y="2"/>
                    </a:lnTo>
                    <a:lnTo>
                      <a:pt x="121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61" name="Freeform 61">
                <a:extLst>
                  <a:ext uri="{FF2B5EF4-FFF2-40B4-BE49-F238E27FC236}">
                    <a16:creationId xmlns:a16="http://schemas.microsoft.com/office/drawing/2014/main" id="{2BF3CECF-964F-4D88-B10F-0CB03FAC0704}"/>
                  </a:ext>
                </a:extLst>
              </p:cNvPr>
              <p:cNvSpPr>
                <a:spLocks/>
              </p:cNvSpPr>
              <p:nvPr/>
            </p:nvSpPr>
            <p:spPr bwMode="auto">
              <a:xfrm>
                <a:off x="0" y="403"/>
                <a:ext cx="1268" cy="133"/>
              </a:xfrm>
              <a:custGeom>
                <a:avLst/>
                <a:gdLst>
                  <a:gd name="T0" fmla="*/ 1229 w 1268"/>
                  <a:gd name="T1" fmla="*/ 409 h 133"/>
                  <a:gd name="T2" fmla="*/ 1196 w 1268"/>
                  <a:gd name="T3" fmla="*/ 409 h 133"/>
                  <a:gd name="T4" fmla="*/ 1216 w 1268"/>
                  <a:gd name="T5" fmla="*/ 415 h 133"/>
                  <a:gd name="T6" fmla="*/ 1226 w 1268"/>
                  <a:gd name="T7" fmla="*/ 435 h 133"/>
                  <a:gd name="T8" fmla="*/ 1226 w 1268"/>
                  <a:gd name="T9" fmla="*/ 448 h 133"/>
                  <a:gd name="T10" fmla="*/ 1223 w 1268"/>
                  <a:gd name="T11" fmla="*/ 458 h 133"/>
                  <a:gd name="T12" fmla="*/ 1214 w 1268"/>
                  <a:gd name="T13" fmla="*/ 465 h 133"/>
                  <a:gd name="T14" fmla="*/ 1209 w 1268"/>
                  <a:gd name="T15" fmla="*/ 470 h 133"/>
                  <a:gd name="T16" fmla="*/ 1202 w 1268"/>
                  <a:gd name="T17" fmla="*/ 471 h 133"/>
                  <a:gd name="T18" fmla="*/ 1218 w 1268"/>
                  <a:gd name="T19" fmla="*/ 471 h 133"/>
                  <a:gd name="T20" fmla="*/ 1236 w 1268"/>
                  <a:gd name="T21" fmla="*/ 459 h 133"/>
                  <a:gd name="T22" fmla="*/ 1244 w 1268"/>
                  <a:gd name="T23" fmla="*/ 440 h 133"/>
                  <a:gd name="T24" fmla="*/ 1244 w 1268"/>
                  <a:gd name="T25" fmla="*/ 424 h 133"/>
                  <a:gd name="T26" fmla="*/ 1239 w 1268"/>
                  <a:gd name="T27" fmla="*/ 415 h 133"/>
                  <a:gd name="T28" fmla="*/ 1231 w 1268"/>
                  <a:gd name="T29" fmla="*/ 410 h 133"/>
                  <a:gd name="T30" fmla="*/ 1229 w 1268"/>
                  <a:gd name="T31" fmla="*/ 409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68"/>
                  <a:gd name="T49" fmla="*/ 0 h 133"/>
                  <a:gd name="T50" fmla="*/ 1268 w 1268"/>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68" h="133">
                    <a:moveTo>
                      <a:pt x="1229" y="6"/>
                    </a:moveTo>
                    <a:lnTo>
                      <a:pt x="1196" y="6"/>
                    </a:lnTo>
                    <a:lnTo>
                      <a:pt x="1216" y="12"/>
                    </a:lnTo>
                    <a:lnTo>
                      <a:pt x="1226" y="32"/>
                    </a:lnTo>
                    <a:lnTo>
                      <a:pt x="1226" y="45"/>
                    </a:lnTo>
                    <a:lnTo>
                      <a:pt x="1223" y="55"/>
                    </a:lnTo>
                    <a:lnTo>
                      <a:pt x="1214" y="62"/>
                    </a:lnTo>
                    <a:lnTo>
                      <a:pt x="1209" y="67"/>
                    </a:lnTo>
                    <a:lnTo>
                      <a:pt x="1202" y="68"/>
                    </a:lnTo>
                    <a:lnTo>
                      <a:pt x="1218" y="68"/>
                    </a:lnTo>
                    <a:lnTo>
                      <a:pt x="1236" y="56"/>
                    </a:lnTo>
                    <a:lnTo>
                      <a:pt x="1244" y="37"/>
                    </a:lnTo>
                    <a:lnTo>
                      <a:pt x="1244" y="21"/>
                    </a:lnTo>
                    <a:lnTo>
                      <a:pt x="1239" y="12"/>
                    </a:lnTo>
                    <a:lnTo>
                      <a:pt x="1231" y="7"/>
                    </a:lnTo>
                    <a:lnTo>
                      <a:pt x="1229"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48" name="Group 56">
              <a:extLst>
                <a:ext uri="{FF2B5EF4-FFF2-40B4-BE49-F238E27FC236}">
                  <a16:creationId xmlns:a16="http://schemas.microsoft.com/office/drawing/2014/main" id="{211E8EA4-0142-4120-88B2-C0D7CBEF9177}"/>
                </a:ext>
              </a:extLst>
            </p:cNvPr>
            <p:cNvGrpSpPr>
              <a:grpSpLocks/>
            </p:cNvGrpSpPr>
            <p:nvPr/>
          </p:nvGrpSpPr>
          <p:grpSpPr bwMode="auto">
            <a:xfrm>
              <a:off x="785" y="816"/>
              <a:ext cx="121" cy="133"/>
              <a:chOff x="785" y="816"/>
              <a:chExt cx="121" cy="133"/>
            </a:xfrm>
          </p:grpSpPr>
          <p:sp>
            <p:nvSpPr>
              <p:cNvPr id="50253" name="Freeform 59">
                <a:extLst>
                  <a:ext uri="{FF2B5EF4-FFF2-40B4-BE49-F238E27FC236}">
                    <a16:creationId xmlns:a16="http://schemas.microsoft.com/office/drawing/2014/main" id="{E4DCC8EF-FA75-46E4-83F6-F857E32D29FA}"/>
                  </a:ext>
                </a:extLst>
              </p:cNvPr>
              <p:cNvSpPr>
                <a:spLocks/>
              </p:cNvSpPr>
              <p:nvPr/>
            </p:nvSpPr>
            <p:spPr bwMode="auto">
              <a:xfrm>
                <a:off x="785" y="816"/>
                <a:ext cx="121" cy="133"/>
              </a:xfrm>
              <a:custGeom>
                <a:avLst/>
                <a:gdLst>
                  <a:gd name="T0" fmla="*/ 74 w 121"/>
                  <a:gd name="T1" fmla="*/ 889 h 133"/>
                  <a:gd name="T2" fmla="*/ 52 w 121"/>
                  <a:gd name="T3" fmla="*/ 889 h 133"/>
                  <a:gd name="T4" fmla="*/ 56 w 121"/>
                  <a:gd name="T5" fmla="*/ 891 h 133"/>
                  <a:gd name="T6" fmla="*/ 59 w 121"/>
                  <a:gd name="T7" fmla="*/ 896 h 133"/>
                  <a:gd name="T8" fmla="*/ 64 w 121"/>
                  <a:gd name="T9" fmla="*/ 906 h 133"/>
                  <a:gd name="T10" fmla="*/ 73 w 121"/>
                  <a:gd name="T11" fmla="*/ 921 h 133"/>
                  <a:gd name="T12" fmla="*/ 79 w 121"/>
                  <a:gd name="T13" fmla="*/ 930 h 133"/>
                  <a:gd name="T14" fmla="*/ 91 w 121"/>
                  <a:gd name="T15" fmla="*/ 942 h 133"/>
                  <a:gd name="T16" fmla="*/ 114 w 121"/>
                  <a:gd name="T17" fmla="*/ 948 h 133"/>
                  <a:gd name="T18" fmla="*/ 120 w 121"/>
                  <a:gd name="T19" fmla="*/ 948 h 133"/>
                  <a:gd name="T20" fmla="*/ 120 w 121"/>
                  <a:gd name="T21" fmla="*/ 945 h 133"/>
                  <a:gd name="T22" fmla="*/ 113 w 121"/>
                  <a:gd name="T23" fmla="*/ 943 h 133"/>
                  <a:gd name="T24" fmla="*/ 109 w 121"/>
                  <a:gd name="T25" fmla="*/ 940 h 133"/>
                  <a:gd name="T26" fmla="*/ 105 w 121"/>
                  <a:gd name="T27" fmla="*/ 934 h 133"/>
                  <a:gd name="T28" fmla="*/ 100 w 121"/>
                  <a:gd name="T29" fmla="*/ 928 h 133"/>
                  <a:gd name="T30" fmla="*/ 95 w 121"/>
                  <a:gd name="T31" fmla="*/ 923 h 133"/>
                  <a:gd name="T32" fmla="*/ 82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2" y="73"/>
                    </a:lnTo>
                    <a:lnTo>
                      <a:pt x="56" y="75"/>
                    </a:lnTo>
                    <a:lnTo>
                      <a:pt x="59" y="80"/>
                    </a:lnTo>
                    <a:lnTo>
                      <a:pt x="64" y="90"/>
                    </a:lnTo>
                    <a:lnTo>
                      <a:pt x="73" y="105"/>
                    </a:lnTo>
                    <a:lnTo>
                      <a:pt x="79" y="114"/>
                    </a:lnTo>
                    <a:lnTo>
                      <a:pt x="91" y="126"/>
                    </a:lnTo>
                    <a:lnTo>
                      <a:pt x="114" y="132"/>
                    </a:lnTo>
                    <a:lnTo>
                      <a:pt x="120" y="132"/>
                    </a:lnTo>
                    <a:lnTo>
                      <a:pt x="120" y="129"/>
                    </a:lnTo>
                    <a:lnTo>
                      <a:pt x="113" y="127"/>
                    </a:lnTo>
                    <a:lnTo>
                      <a:pt x="109" y="124"/>
                    </a:lnTo>
                    <a:lnTo>
                      <a:pt x="105" y="118"/>
                    </a:lnTo>
                    <a:lnTo>
                      <a:pt x="100" y="112"/>
                    </a:lnTo>
                    <a:lnTo>
                      <a:pt x="95" y="107"/>
                    </a:lnTo>
                    <a:lnTo>
                      <a:pt x="82"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4" name="Freeform 58">
                <a:extLst>
                  <a:ext uri="{FF2B5EF4-FFF2-40B4-BE49-F238E27FC236}">
                    <a16:creationId xmlns:a16="http://schemas.microsoft.com/office/drawing/2014/main" id="{5EFA7A17-4C50-458E-AA47-BF0AB3D8F60F}"/>
                  </a:ext>
                </a:extLst>
              </p:cNvPr>
              <p:cNvSpPr>
                <a:spLocks/>
              </p:cNvSpPr>
              <p:nvPr/>
            </p:nvSpPr>
            <p:spPr bwMode="auto">
              <a:xfrm>
                <a:off x="785" y="816"/>
                <a:ext cx="121" cy="133"/>
              </a:xfrm>
              <a:custGeom>
                <a:avLst/>
                <a:gdLst>
                  <a:gd name="T0" fmla="*/ 65 w 121"/>
                  <a:gd name="T1" fmla="*/ 816 h 133"/>
                  <a:gd name="T2" fmla="*/ 1 w 121"/>
                  <a:gd name="T3" fmla="*/ 816 h 133"/>
                  <a:gd name="T4" fmla="*/ 1 w 121"/>
                  <a:gd name="T5" fmla="*/ 820 h 133"/>
                  <a:gd name="T6" fmla="*/ 17 w 121"/>
                  <a:gd name="T7" fmla="*/ 822 h 133"/>
                  <a:gd name="T8" fmla="*/ 18 w 121"/>
                  <a:gd name="T9" fmla="*/ 823 h 133"/>
                  <a:gd name="T10" fmla="*/ 18 w 121"/>
                  <a:gd name="T11" fmla="*/ 939 h 133"/>
                  <a:gd name="T12" fmla="*/ 17 w 121"/>
                  <a:gd name="T13" fmla="*/ 941 h 133"/>
                  <a:gd name="T14" fmla="*/ 0 w 121"/>
                  <a:gd name="T15" fmla="*/ 942 h 133"/>
                  <a:gd name="T16" fmla="*/ 0 w 121"/>
                  <a:gd name="T17" fmla="*/ 947 h 133"/>
                  <a:gd name="T18" fmla="*/ 53 w 121"/>
                  <a:gd name="T19" fmla="*/ 947 h 133"/>
                  <a:gd name="T20" fmla="*/ 53 w 121"/>
                  <a:gd name="T21" fmla="*/ 942 h 133"/>
                  <a:gd name="T22" fmla="*/ 37 w 121"/>
                  <a:gd name="T23" fmla="*/ 941 h 133"/>
                  <a:gd name="T24" fmla="*/ 35 w 121"/>
                  <a:gd name="T25" fmla="*/ 939 h 133"/>
                  <a:gd name="T26" fmla="*/ 35 w 121"/>
                  <a:gd name="T27" fmla="*/ 889 h 133"/>
                  <a:gd name="T28" fmla="*/ 74 w 121"/>
                  <a:gd name="T29" fmla="*/ 889 h 133"/>
                  <a:gd name="T30" fmla="*/ 70 w 121"/>
                  <a:gd name="T31" fmla="*/ 884 h 133"/>
                  <a:gd name="T32" fmla="*/ 71 w 121"/>
                  <a:gd name="T33" fmla="*/ 883 h 133"/>
                  <a:gd name="T34" fmla="*/ 35 w 121"/>
                  <a:gd name="T35" fmla="*/ 883 h 133"/>
                  <a:gd name="T36" fmla="*/ 35 w 121"/>
                  <a:gd name="T37" fmla="*/ 824 h 133"/>
                  <a:gd name="T38" fmla="*/ 36 w 121"/>
                  <a:gd name="T39" fmla="*/ 823 h 133"/>
                  <a:gd name="T40" fmla="*/ 37 w 121"/>
                  <a:gd name="T41" fmla="*/ 823 h 133"/>
                  <a:gd name="T42" fmla="*/ 39 w 121"/>
                  <a:gd name="T43" fmla="*/ 822 h 133"/>
                  <a:gd name="T44" fmla="*/ 42 w 121"/>
                  <a:gd name="T45" fmla="*/ 822 h 133"/>
                  <a:gd name="T46" fmla="*/ 82 w 121"/>
                  <a:gd name="T47" fmla="*/ 822 h 133"/>
                  <a:gd name="T48" fmla="*/ 76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8" y="7"/>
                    </a:lnTo>
                    <a:lnTo>
                      <a:pt x="18" y="123"/>
                    </a:lnTo>
                    <a:lnTo>
                      <a:pt x="17" y="125"/>
                    </a:lnTo>
                    <a:lnTo>
                      <a:pt x="0" y="126"/>
                    </a:lnTo>
                    <a:lnTo>
                      <a:pt x="0" y="131"/>
                    </a:lnTo>
                    <a:lnTo>
                      <a:pt x="53" y="131"/>
                    </a:lnTo>
                    <a:lnTo>
                      <a:pt x="53" y="126"/>
                    </a:lnTo>
                    <a:lnTo>
                      <a:pt x="37" y="125"/>
                    </a:lnTo>
                    <a:lnTo>
                      <a:pt x="35" y="123"/>
                    </a:lnTo>
                    <a:lnTo>
                      <a:pt x="35" y="73"/>
                    </a:lnTo>
                    <a:lnTo>
                      <a:pt x="74" y="73"/>
                    </a:lnTo>
                    <a:lnTo>
                      <a:pt x="70" y="68"/>
                    </a:lnTo>
                    <a:lnTo>
                      <a:pt x="71" y="67"/>
                    </a:lnTo>
                    <a:lnTo>
                      <a:pt x="35" y="67"/>
                    </a:lnTo>
                    <a:lnTo>
                      <a:pt x="35" y="8"/>
                    </a:lnTo>
                    <a:lnTo>
                      <a:pt x="36" y="7"/>
                    </a:lnTo>
                    <a:lnTo>
                      <a:pt x="37" y="7"/>
                    </a:lnTo>
                    <a:lnTo>
                      <a:pt x="39" y="6"/>
                    </a:lnTo>
                    <a:lnTo>
                      <a:pt x="42" y="6"/>
                    </a:lnTo>
                    <a:lnTo>
                      <a:pt x="82" y="6"/>
                    </a:lnTo>
                    <a:lnTo>
                      <a:pt x="76"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5" name="Freeform 57">
                <a:extLst>
                  <a:ext uri="{FF2B5EF4-FFF2-40B4-BE49-F238E27FC236}">
                    <a16:creationId xmlns:a16="http://schemas.microsoft.com/office/drawing/2014/main" id="{B37468E1-DAAB-4026-94B7-312CC7524417}"/>
                  </a:ext>
                </a:extLst>
              </p:cNvPr>
              <p:cNvSpPr>
                <a:spLocks/>
              </p:cNvSpPr>
              <p:nvPr/>
            </p:nvSpPr>
            <p:spPr bwMode="auto">
              <a:xfrm>
                <a:off x="785" y="816"/>
                <a:ext cx="121" cy="133"/>
              </a:xfrm>
              <a:custGeom>
                <a:avLst/>
                <a:gdLst>
                  <a:gd name="T0" fmla="*/ 82 w 121"/>
                  <a:gd name="T1" fmla="*/ 822 h 133"/>
                  <a:gd name="T2" fmla="*/ 48 w 121"/>
                  <a:gd name="T3" fmla="*/ 822 h 133"/>
                  <a:gd name="T4" fmla="*/ 68 w 121"/>
                  <a:gd name="T5" fmla="*/ 828 h 133"/>
                  <a:gd name="T6" fmla="*/ 79 w 121"/>
                  <a:gd name="T7" fmla="*/ 848 h 133"/>
                  <a:gd name="T8" fmla="*/ 79 w 121"/>
                  <a:gd name="T9" fmla="*/ 861 h 133"/>
                  <a:gd name="T10" fmla="*/ 76 w 121"/>
                  <a:gd name="T11" fmla="*/ 871 h 133"/>
                  <a:gd name="T12" fmla="*/ 67 w 121"/>
                  <a:gd name="T13" fmla="*/ 878 h 133"/>
                  <a:gd name="T14" fmla="*/ 62 w 121"/>
                  <a:gd name="T15" fmla="*/ 882 h 133"/>
                  <a:gd name="T16" fmla="*/ 55 w 121"/>
                  <a:gd name="T17" fmla="*/ 883 h 133"/>
                  <a:gd name="T18" fmla="*/ 71 w 121"/>
                  <a:gd name="T19" fmla="*/ 883 h 133"/>
                  <a:gd name="T20" fmla="*/ 88 w 121"/>
                  <a:gd name="T21" fmla="*/ 871 h 133"/>
                  <a:gd name="T22" fmla="*/ 97 w 121"/>
                  <a:gd name="T23" fmla="*/ 853 h 133"/>
                  <a:gd name="T24" fmla="*/ 97 w 121"/>
                  <a:gd name="T25" fmla="*/ 837 h 133"/>
                  <a:gd name="T26" fmla="*/ 92 w 121"/>
                  <a:gd name="T27" fmla="*/ 828 h 133"/>
                  <a:gd name="T28" fmla="*/ 84 w 121"/>
                  <a:gd name="T29" fmla="*/ 823 h 133"/>
                  <a:gd name="T30" fmla="*/ 82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2" y="6"/>
                    </a:moveTo>
                    <a:lnTo>
                      <a:pt x="48" y="6"/>
                    </a:lnTo>
                    <a:lnTo>
                      <a:pt x="68" y="12"/>
                    </a:lnTo>
                    <a:lnTo>
                      <a:pt x="79" y="32"/>
                    </a:lnTo>
                    <a:lnTo>
                      <a:pt x="79" y="45"/>
                    </a:lnTo>
                    <a:lnTo>
                      <a:pt x="76" y="55"/>
                    </a:lnTo>
                    <a:lnTo>
                      <a:pt x="67" y="62"/>
                    </a:lnTo>
                    <a:lnTo>
                      <a:pt x="62" y="66"/>
                    </a:lnTo>
                    <a:lnTo>
                      <a:pt x="55" y="67"/>
                    </a:lnTo>
                    <a:lnTo>
                      <a:pt x="71" y="67"/>
                    </a:lnTo>
                    <a:lnTo>
                      <a:pt x="88" y="55"/>
                    </a:lnTo>
                    <a:lnTo>
                      <a:pt x="97" y="37"/>
                    </a:lnTo>
                    <a:lnTo>
                      <a:pt x="97" y="21"/>
                    </a:lnTo>
                    <a:lnTo>
                      <a:pt x="92" y="12"/>
                    </a:lnTo>
                    <a:lnTo>
                      <a:pt x="84" y="7"/>
                    </a:lnTo>
                    <a:lnTo>
                      <a:pt x="8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249" name="Group 52">
              <a:extLst>
                <a:ext uri="{FF2B5EF4-FFF2-40B4-BE49-F238E27FC236}">
                  <a16:creationId xmlns:a16="http://schemas.microsoft.com/office/drawing/2014/main" id="{7DA319D2-B780-43AC-A008-9A675CA71A67}"/>
                </a:ext>
              </a:extLst>
            </p:cNvPr>
            <p:cNvGrpSpPr>
              <a:grpSpLocks/>
            </p:cNvGrpSpPr>
            <p:nvPr/>
          </p:nvGrpSpPr>
          <p:grpSpPr bwMode="auto">
            <a:xfrm>
              <a:off x="382" y="816"/>
              <a:ext cx="121" cy="133"/>
              <a:chOff x="382" y="816"/>
              <a:chExt cx="121" cy="133"/>
            </a:xfrm>
          </p:grpSpPr>
          <p:sp>
            <p:nvSpPr>
              <p:cNvPr id="50250" name="Freeform 55">
                <a:extLst>
                  <a:ext uri="{FF2B5EF4-FFF2-40B4-BE49-F238E27FC236}">
                    <a16:creationId xmlns:a16="http://schemas.microsoft.com/office/drawing/2014/main" id="{DE33B09C-DF17-476A-873B-A25EDD3B36A7}"/>
                  </a:ext>
                </a:extLst>
              </p:cNvPr>
              <p:cNvSpPr>
                <a:spLocks/>
              </p:cNvSpPr>
              <p:nvPr/>
            </p:nvSpPr>
            <p:spPr bwMode="auto">
              <a:xfrm>
                <a:off x="382" y="816"/>
                <a:ext cx="121" cy="133"/>
              </a:xfrm>
              <a:custGeom>
                <a:avLst/>
                <a:gdLst>
                  <a:gd name="T0" fmla="*/ 74 w 121"/>
                  <a:gd name="T1" fmla="*/ 889 h 133"/>
                  <a:gd name="T2" fmla="*/ 53 w 121"/>
                  <a:gd name="T3" fmla="*/ 889 h 133"/>
                  <a:gd name="T4" fmla="*/ 56 w 121"/>
                  <a:gd name="T5" fmla="*/ 891 h 133"/>
                  <a:gd name="T6" fmla="*/ 59 w 121"/>
                  <a:gd name="T7" fmla="*/ 896 h 133"/>
                  <a:gd name="T8" fmla="*/ 65 w 121"/>
                  <a:gd name="T9" fmla="*/ 906 h 133"/>
                  <a:gd name="T10" fmla="*/ 73 w 121"/>
                  <a:gd name="T11" fmla="*/ 921 h 133"/>
                  <a:gd name="T12" fmla="*/ 80 w 121"/>
                  <a:gd name="T13" fmla="*/ 930 h 133"/>
                  <a:gd name="T14" fmla="*/ 92 w 121"/>
                  <a:gd name="T15" fmla="*/ 942 h 133"/>
                  <a:gd name="T16" fmla="*/ 114 w 121"/>
                  <a:gd name="T17" fmla="*/ 948 h 133"/>
                  <a:gd name="T18" fmla="*/ 120 w 121"/>
                  <a:gd name="T19" fmla="*/ 948 h 133"/>
                  <a:gd name="T20" fmla="*/ 121 w 121"/>
                  <a:gd name="T21" fmla="*/ 945 h 133"/>
                  <a:gd name="T22" fmla="*/ 113 w 121"/>
                  <a:gd name="T23" fmla="*/ 943 h 133"/>
                  <a:gd name="T24" fmla="*/ 110 w 121"/>
                  <a:gd name="T25" fmla="*/ 940 h 133"/>
                  <a:gd name="T26" fmla="*/ 106 w 121"/>
                  <a:gd name="T27" fmla="*/ 934 h 133"/>
                  <a:gd name="T28" fmla="*/ 100 w 121"/>
                  <a:gd name="T29" fmla="*/ 928 h 133"/>
                  <a:gd name="T30" fmla="*/ 96 w 121"/>
                  <a:gd name="T31" fmla="*/ 923 h 133"/>
                  <a:gd name="T32" fmla="*/ 83 w 121"/>
                  <a:gd name="T33" fmla="*/ 904 h 133"/>
                  <a:gd name="T34" fmla="*/ 74 w 121"/>
                  <a:gd name="T35" fmla="*/ 889 h 133"/>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121"/>
                  <a:gd name="T55" fmla="*/ 0 h 133"/>
                  <a:gd name="T56" fmla="*/ 121 w 121"/>
                  <a:gd name="T57" fmla="*/ 133 h 133"/>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121" h="133">
                    <a:moveTo>
                      <a:pt x="74" y="73"/>
                    </a:moveTo>
                    <a:lnTo>
                      <a:pt x="53" y="73"/>
                    </a:lnTo>
                    <a:lnTo>
                      <a:pt x="56" y="75"/>
                    </a:lnTo>
                    <a:lnTo>
                      <a:pt x="59" y="80"/>
                    </a:lnTo>
                    <a:lnTo>
                      <a:pt x="65" y="90"/>
                    </a:lnTo>
                    <a:lnTo>
                      <a:pt x="73" y="105"/>
                    </a:lnTo>
                    <a:lnTo>
                      <a:pt x="80" y="114"/>
                    </a:lnTo>
                    <a:lnTo>
                      <a:pt x="92" y="126"/>
                    </a:lnTo>
                    <a:lnTo>
                      <a:pt x="114" y="132"/>
                    </a:lnTo>
                    <a:lnTo>
                      <a:pt x="120" y="132"/>
                    </a:lnTo>
                    <a:lnTo>
                      <a:pt x="121" y="129"/>
                    </a:lnTo>
                    <a:lnTo>
                      <a:pt x="113" y="127"/>
                    </a:lnTo>
                    <a:lnTo>
                      <a:pt x="110" y="124"/>
                    </a:lnTo>
                    <a:lnTo>
                      <a:pt x="106" y="118"/>
                    </a:lnTo>
                    <a:lnTo>
                      <a:pt x="100" y="112"/>
                    </a:lnTo>
                    <a:lnTo>
                      <a:pt x="96" y="107"/>
                    </a:lnTo>
                    <a:lnTo>
                      <a:pt x="83" y="88"/>
                    </a:lnTo>
                    <a:lnTo>
                      <a:pt x="74" y="7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1" name="Freeform 54">
                <a:extLst>
                  <a:ext uri="{FF2B5EF4-FFF2-40B4-BE49-F238E27FC236}">
                    <a16:creationId xmlns:a16="http://schemas.microsoft.com/office/drawing/2014/main" id="{3AF06475-045E-4513-A6C4-7223E812D218}"/>
                  </a:ext>
                </a:extLst>
              </p:cNvPr>
              <p:cNvSpPr>
                <a:spLocks/>
              </p:cNvSpPr>
              <p:nvPr/>
            </p:nvSpPr>
            <p:spPr bwMode="auto">
              <a:xfrm>
                <a:off x="382" y="816"/>
                <a:ext cx="121" cy="133"/>
              </a:xfrm>
              <a:custGeom>
                <a:avLst/>
                <a:gdLst>
                  <a:gd name="T0" fmla="*/ 65 w 121"/>
                  <a:gd name="T1" fmla="*/ 816 h 133"/>
                  <a:gd name="T2" fmla="*/ 1 w 121"/>
                  <a:gd name="T3" fmla="*/ 816 h 133"/>
                  <a:gd name="T4" fmla="*/ 1 w 121"/>
                  <a:gd name="T5" fmla="*/ 820 h 133"/>
                  <a:gd name="T6" fmla="*/ 17 w 121"/>
                  <a:gd name="T7" fmla="*/ 822 h 133"/>
                  <a:gd name="T8" fmla="*/ 19 w 121"/>
                  <a:gd name="T9" fmla="*/ 823 h 133"/>
                  <a:gd name="T10" fmla="*/ 19 w 121"/>
                  <a:gd name="T11" fmla="*/ 939 h 133"/>
                  <a:gd name="T12" fmla="*/ 17 w 121"/>
                  <a:gd name="T13" fmla="*/ 941 h 133"/>
                  <a:gd name="T14" fmla="*/ 0 w 121"/>
                  <a:gd name="T15" fmla="*/ 942 h 133"/>
                  <a:gd name="T16" fmla="*/ 0 w 121"/>
                  <a:gd name="T17" fmla="*/ 947 h 133"/>
                  <a:gd name="T18" fmla="*/ 54 w 121"/>
                  <a:gd name="T19" fmla="*/ 947 h 133"/>
                  <a:gd name="T20" fmla="*/ 54 w 121"/>
                  <a:gd name="T21" fmla="*/ 942 h 133"/>
                  <a:gd name="T22" fmla="*/ 37 w 121"/>
                  <a:gd name="T23" fmla="*/ 941 h 133"/>
                  <a:gd name="T24" fmla="*/ 36 w 121"/>
                  <a:gd name="T25" fmla="*/ 939 h 133"/>
                  <a:gd name="T26" fmla="*/ 36 w 121"/>
                  <a:gd name="T27" fmla="*/ 889 h 133"/>
                  <a:gd name="T28" fmla="*/ 74 w 121"/>
                  <a:gd name="T29" fmla="*/ 889 h 133"/>
                  <a:gd name="T30" fmla="*/ 71 w 121"/>
                  <a:gd name="T31" fmla="*/ 884 h 133"/>
                  <a:gd name="T32" fmla="*/ 71 w 121"/>
                  <a:gd name="T33" fmla="*/ 883 h 133"/>
                  <a:gd name="T34" fmla="*/ 36 w 121"/>
                  <a:gd name="T35" fmla="*/ 883 h 133"/>
                  <a:gd name="T36" fmla="*/ 36 w 121"/>
                  <a:gd name="T37" fmla="*/ 824 h 133"/>
                  <a:gd name="T38" fmla="*/ 36 w 121"/>
                  <a:gd name="T39" fmla="*/ 823 h 133"/>
                  <a:gd name="T40" fmla="*/ 38 w 121"/>
                  <a:gd name="T41" fmla="*/ 823 h 133"/>
                  <a:gd name="T42" fmla="*/ 39 w 121"/>
                  <a:gd name="T43" fmla="*/ 822 h 133"/>
                  <a:gd name="T44" fmla="*/ 42 w 121"/>
                  <a:gd name="T45" fmla="*/ 822 h 133"/>
                  <a:gd name="T46" fmla="*/ 83 w 121"/>
                  <a:gd name="T47" fmla="*/ 822 h 133"/>
                  <a:gd name="T48" fmla="*/ 77 w 121"/>
                  <a:gd name="T49" fmla="*/ 818 h 133"/>
                  <a:gd name="T50" fmla="*/ 65 w 121"/>
                  <a:gd name="T51" fmla="*/ 816 h 133"/>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21"/>
                  <a:gd name="T79" fmla="*/ 0 h 133"/>
                  <a:gd name="T80" fmla="*/ 121 w 121"/>
                  <a:gd name="T81" fmla="*/ 133 h 133"/>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21" h="133">
                    <a:moveTo>
                      <a:pt x="65" y="0"/>
                    </a:moveTo>
                    <a:lnTo>
                      <a:pt x="1" y="0"/>
                    </a:lnTo>
                    <a:lnTo>
                      <a:pt x="1" y="4"/>
                    </a:lnTo>
                    <a:lnTo>
                      <a:pt x="17" y="6"/>
                    </a:lnTo>
                    <a:lnTo>
                      <a:pt x="19" y="7"/>
                    </a:lnTo>
                    <a:lnTo>
                      <a:pt x="19" y="123"/>
                    </a:lnTo>
                    <a:lnTo>
                      <a:pt x="17" y="125"/>
                    </a:lnTo>
                    <a:lnTo>
                      <a:pt x="0" y="126"/>
                    </a:lnTo>
                    <a:lnTo>
                      <a:pt x="0" y="131"/>
                    </a:lnTo>
                    <a:lnTo>
                      <a:pt x="54" y="131"/>
                    </a:lnTo>
                    <a:lnTo>
                      <a:pt x="54" y="126"/>
                    </a:lnTo>
                    <a:lnTo>
                      <a:pt x="37" y="125"/>
                    </a:lnTo>
                    <a:lnTo>
                      <a:pt x="36" y="123"/>
                    </a:lnTo>
                    <a:lnTo>
                      <a:pt x="36" y="73"/>
                    </a:lnTo>
                    <a:lnTo>
                      <a:pt x="74" y="73"/>
                    </a:lnTo>
                    <a:lnTo>
                      <a:pt x="71" y="68"/>
                    </a:lnTo>
                    <a:lnTo>
                      <a:pt x="71" y="67"/>
                    </a:lnTo>
                    <a:lnTo>
                      <a:pt x="36" y="67"/>
                    </a:lnTo>
                    <a:lnTo>
                      <a:pt x="36" y="8"/>
                    </a:lnTo>
                    <a:lnTo>
                      <a:pt x="36" y="7"/>
                    </a:lnTo>
                    <a:lnTo>
                      <a:pt x="38" y="7"/>
                    </a:lnTo>
                    <a:lnTo>
                      <a:pt x="39" y="6"/>
                    </a:lnTo>
                    <a:lnTo>
                      <a:pt x="42" y="6"/>
                    </a:lnTo>
                    <a:lnTo>
                      <a:pt x="83" y="6"/>
                    </a:lnTo>
                    <a:lnTo>
                      <a:pt x="77" y="2"/>
                    </a:lnTo>
                    <a:lnTo>
                      <a:pt x="6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52" name="Freeform 53">
                <a:extLst>
                  <a:ext uri="{FF2B5EF4-FFF2-40B4-BE49-F238E27FC236}">
                    <a16:creationId xmlns:a16="http://schemas.microsoft.com/office/drawing/2014/main" id="{EBFBBA51-C4DA-4DC8-94AE-2D7A62B973E4}"/>
                  </a:ext>
                </a:extLst>
              </p:cNvPr>
              <p:cNvSpPr>
                <a:spLocks/>
              </p:cNvSpPr>
              <p:nvPr/>
            </p:nvSpPr>
            <p:spPr bwMode="auto">
              <a:xfrm>
                <a:off x="382" y="816"/>
                <a:ext cx="121" cy="133"/>
              </a:xfrm>
              <a:custGeom>
                <a:avLst/>
                <a:gdLst>
                  <a:gd name="T0" fmla="*/ 83 w 121"/>
                  <a:gd name="T1" fmla="*/ 822 h 133"/>
                  <a:gd name="T2" fmla="*/ 49 w 121"/>
                  <a:gd name="T3" fmla="*/ 822 h 133"/>
                  <a:gd name="T4" fmla="*/ 69 w 121"/>
                  <a:gd name="T5" fmla="*/ 828 h 133"/>
                  <a:gd name="T6" fmla="*/ 79 w 121"/>
                  <a:gd name="T7" fmla="*/ 848 h 133"/>
                  <a:gd name="T8" fmla="*/ 79 w 121"/>
                  <a:gd name="T9" fmla="*/ 861 h 133"/>
                  <a:gd name="T10" fmla="*/ 76 w 121"/>
                  <a:gd name="T11" fmla="*/ 871 h 133"/>
                  <a:gd name="T12" fmla="*/ 68 w 121"/>
                  <a:gd name="T13" fmla="*/ 878 h 133"/>
                  <a:gd name="T14" fmla="*/ 62 w 121"/>
                  <a:gd name="T15" fmla="*/ 882 h 133"/>
                  <a:gd name="T16" fmla="*/ 56 w 121"/>
                  <a:gd name="T17" fmla="*/ 883 h 133"/>
                  <a:gd name="T18" fmla="*/ 71 w 121"/>
                  <a:gd name="T19" fmla="*/ 883 h 133"/>
                  <a:gd name="T20" fmla="*/ 89 w 121"/>
                  <a:gd name="T21" fmla="*/ 871 h 133"/>
                  <a:gd name="T22" fmla="*/ 97 w 121"/>
                  <a:gd name="T23" fmla="*/ 853 h 133"/>
                  <a:gd name="T24" fmla="*/ 97 w 121"/>
                  <a:gd name="T25" fmla="*/ 837 h 133"/>
                  <a:gd name="T26" fmla="*/ 92 w 121"/>
                  <a:gd name="T27" fmla="*/ 828 h 133"/>
                  <a:gd name="T28" fmla="*/ 84 w 121"/>
                  <a:gd name="T29" fmla="*/ 823 h 133"/>
                  <a:gd name="T30" fmla="*/ 83 w 121"/>
                  <a:gd name="T31" fmla="*/ 822 h 133"/>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121"/>
                  <a:gd name="T49" fmla="*/ 0 h 133"/>
                  <a:gd name="T50" fmla="*/ 121 w 121"/>
                  <a:gd name="T51" fmla="*/ 133 h 133"/>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121" h="133">
                    <a:moveTo>
                      <a:pt x="83" y="6"/>
                    </a:moveTo>
                    <a:lnTo>
                      <a:pt x="49" y="6"/>
                    </a:lnTo>
                    <a:lnTo>
                      <a:pt x="69" y="12"/>
                    </a:lnTo>
                    <a:lnTo>
                      <a:pt x="79" y="32"/>
                    </a:lnTo>
                    <a:lnTo>
                      <a:pt x="79" y="45"/>
                    </a:lnTo>
                    <a:lnTo>
                      <a:pt x="76" y="55"/>
                    </a:lnTo>
                    <a:lnTo>
                      <a:pt x="68" y="62"/>
                    </a:lnTo>
                    <a:lnTo>
                      <a:pt x="62" y="66"/>
                    </a:lnTo>
                    <a:lnTo>
                      <a:pt x="56" y="67"/>
                    </a:lnTo>
                    <a:lnTo>
                      <a:pt x="71" y="67"/>
                    </a:lnTo>
                    <a:lnTo>
                      <a:pt x="89" y="55"/>
                    </a:lnTo>
                    <a:lnTo>
                      <a:pt x="97" y="37"/>
                    </a:lnTo>
                    <a:lnTo>
                      <a:pt x="97" y="21"/>
                    </a:lnTo>
                    <a:lnTo>
                      <a:pt x="92" y="12"/>
                    </a:lnTo>
                    <a:lnTo>
                      <a:pt x="84" y="7"/>
                    </a:lnTo>
                    <a:lnTo>
                      <a:pt x="83"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247" name="Ορθογώνιο 246">
            <a:extLst>
              <a:ext uri="{FF2B5EF4-FFF2-40B4-BE49-F238E27FC236}">
                <a16:creationId xmlns:a16="http://schemas.microsoft.com/office/drawing/2014/main" id="{BF96A6E1-E16D-4F72-8BF2-49DB7EFEB1FF}"/>
              </a:ext>
            </a:extLst>
          </p:cNvPr>
          <p:cNvSpPr/>
          <p:nvPr/>
        </p:nvSpPr>
        <p:spPr>
          <a:xfrm>
            <a:off x="352425" y="1454150"/>
            <a:ext cx="8534400" cy="923925"/>
          </a:xfrm>
          <a:prstGeom prst="rect">
            <a:avLst/>
          </a:prstGeom>
        </p:spPr>
        <p:txBody>
          <a:bodyPr>
            <a:spAutoFit/>
          </a:bodyPr>
          <a:lstStyle/>
          <a:p>
            <a:pPr marL="285750" indent="-285750">
              <a:buFont typeface="Wingdings" panose="05000000000000000000" pitchFamily="2" charset="2"/>
              <a:buChar char="v"/>
              <a:defRPr/>
            </a:pPr>
            <a:r>
              <a:rPr lang="el-GR" dirty="0">
                <a:solidFill>
                  <a:srgbClr val="231F20"/>
                </a:solidFill>
                <a:latin typeface="+mn-lt"/>
                <a:ea typeface="Calibri" panose="020F0502020204030204" pitchFamily="34" charset="0"/>
                <a:cs typeface="Times New Roman" panose="02020603050405020304" pitchFamily="18" charset="0"/>
              </a:rPr>
              <a:t>Όταν ο διπλός δεσμός ενός αλκενίου εμφανίζει ασυμμετρία, η αντίδραση του νερού με το ιόν </a:t>
            </a:r>
            <a:r>
              <a:rPr lang="el-GR" dirty="0" err="1">
                <a:solidFill>
                  <a:srgbClr val="231F20"/>
                </a:solidFill>
                <a:latin typeface="+mn-lt"/>
                <a:ea typeface="Calibri" panose="020F0502020204030204" pitchFamily="34" charset="0"/>
                <a:cs typeface="Times New Roman" panose="02020603050405020304" pitchFamily="18" charset="0"/>
              </a:rPr>
              <a:t>βρωμωνίου</a:t>
            </a:r>
            <a:r>
              <a:rPr lang="el-GR" dirty="0">
                <a:solidFill>
                  <a:srgbClr val="231F20"/>
                </a:solidFill>
                <a:latin typeface="+mn-lt"/>
                <a:ea typeface="Calibri" panose="020F0502020204030204" pitchFamily="34" charset="0"/>
                <a:cs typeface="Times New Roman" panose="02020603050405020304" pitchFamily="18" charset="0"/>
              </a:rPr>
              <a:t> μπορεί να οδηγήσει σε δύο πιθανά προϊόντα, που το καθένα προκύπτει από τη διάσπαση διαφορετικού δεσμού άνθρακα- βρωμίου.</a:t>
            </a:r>
            <a:endParaRPr lang="el-GR" dirty="0">
              <a:latin typeface="+mn-lt"/>
            </a:endParaRPr>
          </a:p>
        </p:txBody>
      </p:sp>
      <p:grpSp>
        <p:nvGrpSpPr>
          <p:cNvPr id="50183" name="Group 191">
            <a:extLst>
              <a:ext uri="{FF2B5EF4-FFF2-40B4-BE49-F238E27FC236}">
                <a16:creationId xmlns:a16="http://schemas.microsoft.com/office/drawing/2014/main" id="{B9B0FABB-491A-415B-AB39-549A5A8EB431}"/>
              </a:ext>
            </a:extLst>
          </p:cNvPr>
          <p:cNvGrpSpPr>
            <a:grpSpLocks/>
          </p:cNvGrpSpPr>
          <p:nvPr/>
        </p:nvGrpSpPr>
        <p:grpSpPr bwMode="auto">
          <a:xfrm>
            <a:off x="6732588" y="2565400"/>
            <a:ext cx="1047750" cy="922338"/>
            <a:chOff x="2464" y="-279"/>
            <a:chExt cx="1160" cy="905"/>
          </a:xfrm>
        </p:grpSpPr>
        <p:grpSp>
          <p:nvGrpSpPr>
            <p:cNvPr id="50187" name="Group 192">
              <a:extLst>
                <a:ext uri="{FF2B5EF4-FFF2-40B4-BE49-F238E27FC236}">
                  <a16:creationId xmlns:a16="http://schemas.microsoft.com/office/drawing/2014/main" id="{9706A827-43B5-4F2E-A155-9AD729A7AE95}"/>
                </a:ext>
              </a:extLst>
            </p:cNvPr>
            <p:cNvGrpSpPr>
              <a:grpSpLocks/>
            </p:cNvGrpSpPr>
            <p:nvPr/>
          </p:nvGrpSpPr>
          <p:grpSpPr bwMode="auto">
            <a:xfrm>
              <a:off x="2895" y="86"/>
              <a:ext cx="120" cy="137"/>
              <a:chOff x="2895" y="86"/>
              <a:chExt cx="120" cy="137"/>
            </a:xfrm>
          </p:grpSpPr>
          <p:sp>
            <p:nvSpPr>
              <p:cNvPr id="50233" name="Freeform 193">
                <a:extLst>
                  <a:ext uri="{FF2B5EF4-FFF2-40B4-BE49-F238E27FC236}">
                    <a16:creationId xmlns:a16="http://schemas.microsoft.com/office/drawing/2014/main" id="{F1CEC1AA-E9B7-4746-A514-621F3D3A3BCB}"/>
                  </a:ext>
                </a:extLst>
              </p:cNvPr>
              <p:cNvSpPr>
                <a:spLocks/>
              </p:cNvSpPr>
              <p:nvPr/>
            </p:nvSpPr>
            <p:spPr bwMode="auto">
              <a:xfrm>
                <a:off x="2895" y="86"/>
                <a:ext cx="120" cy="137"/>
              </a:xfrm>
              <a:custGeom>
                <a:avLst/>
                <a:gdLst>
                  <a:gd name="T0" fmla="*/ 93 w 120"/>
                  <a:gd name="T1" fmla="*/ 86 h 137"/>
                  <a:gd name="T2" fmla="*/ 76 w 120"/>
                  <a:gd name="T3" fmla="*/ 86 h 137"/>
                  <a:gd name="T4" fmla="*/ 52 w 120"/>
                  <a:gd name="T5" fmla="*/ 89 h 137"/>
                  <a:gd name="T6" fmla="*/ 32 w 120"/>
                  <a:gd name="T7" fmla="*/ 98 h 137"/>
                  <a:gd name="T8" fmla="*/ 16 w 120"/>
                  <a:gd name="T9" fmla="*/ 112 h 137"/>
                  <a:gd name="T10" fmla="*/ 5 w 120"/>
                  <a:gd name="T11" fmla="*/ 130 h 137"/>
                  <a:gd name="T12" fmla="*/ 0 w 120"/>
                  <a:gd name="T13" fmla="*/ 152 h 137"/>
                  <a:gd name="T14" fmla="*/ 3 w 120"/>
                  <a:gd name="T15" fmla="*/ 173 h 137"/>
                  <a:gd name="T16" fmla="*/ 11 w 120"/>
                  <a:gd name="T17" fmla="*/ 192 h 137"/>
                  <a:gd name="T18" fmla="*/ 25 w 120"/>
                  <a:gd name="T19" fmla="*/ 207 h 137"/>
                  <a:gd name="T20" fmla="*/ 45 w 120"/>
                  <a:gd name="T21" fmla="*/ 218 h 137"/>
                  <a:gd name="T22" fmla="*/ 72 w 120"/>
                  <a:gd name="T23" fmla="*/ 222 h 137"/>
                  <a:gd name="T24" fmla="*/ 86 w 120"/>
                  <a:gd name="T25" fmla="*/ 222 h 137"/>
                  <a:gd name="T26" fmla="*/ 104 w 120"/>
                  <a:gd name="T27" fmla="*/ 218 h 137"/>
                  <a:gd name="T28" fmla="*/ 110 w 120"/>
                  <a:gd name="T29" fmla="*/ 216 h 137"/>
                  <a:gd name="T30" fmla="*/ 111 w 120"/>
                  <a:gd name="T31" fmla="*/ 213 h 137"/>
                  <a:gd name="T32" fmla="*/ 87 w 120"/>
                  <a:gd name="T33" fmla="*/ 213 h 137"/>
                  <a:gd name="T34" fmla="*/ 61 w 120"/>
                  <a:gd name="T35" fmla="*/ 211 h 137"/>
                  <a:gd name="T36" fmla="*/ 41 w 120"/>
                  <a:gd name="T37" fmla="*/ 202 h 137"/>
                  <a:gd name="T38" fmla="*/ 28 w 120"/>
                  <a:gd name="T39" fmla="*/ 187 h 137"/>
                  <a:gd name="T40" fmla="*/ 22 w 120"/>
                  <a:gd name="T41" fmla="*/ 168 h 137"/>
                  <a:gd name="T42" fmla="*/ 23 w 120"/>
                  <a:gd name="T43" fmla="*/ 139 h 137"/>
                  <a:gd name="T44" fmla="*/ 30 w 120"/>
                  <a:gd name="T45" fmla="*/ 117 h 137"/>
                  <a:gd name="T46" fmla="*/ 42 w 120"/>
                  <a:gd name="T47" fmla="*/ 102 h 137"/>
                  <a:gd name="T48" fmla="*/ 59 w 120"/>
                  <a:gd name="T49" fmla="*/ 94 h 137"/>
                  <a:gd name="T50" fmla="*/ 113 w 120"/>
                  <a:gd name="T51" fmla="*/ 94 h 137"/>
                  <a:gd name="T52" fmla="*/ 112 w 120"/>
                  <a:gd name="T53" fmla="*/ 91 h 137"/>
                  <a:gd name="T54" fmla="*/ 107 w 120"/>
                  <a:gd name="T55" fmla="*/ 90 h 137"/>
                  <a:gd name="T56" fmla="*/ 93 w 120"/>
                  <a:gd name="T57" fmla="*/ 86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2" y="12"/>
                    </a:lnTo>
                    <a:lnTo>
                      <a:pt x="16" y="26"/>
                    </a:lnTo>
                    <a:lnTo>
                      <a:pt x="5" y="44"/>
                    </a:lnTo>
                    <a:lnTo>
                      <a:pt x="0" y="66"/>
                    </a:lnTo>
                    <a:lnTo>
                      <a:pt x="3" y="87"/>
                    </a:lnTo>
                    <a:lnTo>
                      <a:pt x="11" y="106"/>
                    </a:lnTo>
                    <a:lnTo>
                      <a:pt x="25" y="121"/>
                    </a:lnTo>
                    <a:lnTo>
                      <a:pt x="45" y="132"/>
                    </a:lnTo>
                    <a:lnTo>
                      <a:pt x="72" y="136"/>
                    </a:lnTo>
                    <a:lnTo>
                      <a:pt x="86" y="136"/>
                    </a:lnTo>
                    <a:lnTo>
                      <a:pt x="104" y="132"/>
                    </a:lnTo>
                    <a:lnTo>
                      <a:pt x="110" y="130"/>
                    </a:lnTo>
                    <a:lnTo>
                      <a:pt x="111" y="127"/>
                    </a:lnTo>
                    <a:lnTo>
                      <a:pt x="87" y="127"/>
                    </a:lnTo>
                    <a:lnTo>
                      <a:pt x="61" y="125"/>
                    </a:lnTo>
                    <a:lnTo>
                      <a:pt x="41" y="116"/>
                    </a:lnTo>
                    <a:lnTo>
                      <a:pt x="28" y="101"/>
                    </a:lnTo>
                    <a:lnTo>
                      <a:pt x="22" y="82"/>
                    </a:lnTo>
                    <a:lnTo>
                      <a:pt x="23" y="53"/>
                    </a:lnTo>
                    <a:lnTo>
                      <a:pt x="30" y="31"/>
                    </a:lnTo>
                    <a:lnTo>
                      <a:pt x="42" y="16"/>
                    </a:lnTo>
                    <a:lnTo>
                      <a:pt x="59" y="8"/>
                    </a:lnTo>
                    <a:lnTo>
                      <a:pt x="113" y="8"/>
                    </a:lnTo>
                    <a:lnTo>
                      <a:pt x="112" y="5"/>
                    </a:lnTo>
                    <a:lnTo>
                      <a:pt x="107"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34" name="Freeform 194">
                <a:extLst>
                  <a:ext uri="{FF2B5EF4-FFF2-40B4-BE49-F238E27FC236}">
                    <a16:creationId xmlns:a16="http://schemas.microsoft.com/office/drawing/2014/main" id="{1AFC1AF1-59C8-4ACA-9C59-0BFD14C6A40E}"/>
                  </a:ext>
                </a:extLst>
              </p:cNvPr>
              <p:cNvSpPr>
                <a:spLocks/>
              </p:cNvSpPr>
              <p:nvPr/>
            </p:nvSpPr>
            <p:spPr bwMode="auto">
              <a:xfrm>
                <a:off x="2895" y="86"/>
                <a:ext cx="120" cy="137"/>
              </a:xfrm>
              <a:custGeom>
                <a:avLst/>
                <a:gdLst>
                  <a:gd name="T0" fmla="*/ 115 w 120"/>
                  <a:gd name="T1" fmla="*/ 184 h 137"/>
                  <a:gd name="T2" fmla="*/ 103 w 120"/>
                  <a:gd name="T3" fmla="*/ 203 h 137"/>
                  <a:gd name="T4" fmla="*/ 87 w 120"/>
                  <a:gd name="T5" fmla="*/ 213 h 137"/>
                  <a:gd name="T6" fmla="*/ 111 w 120"/>
                  <a:gd name="T7" fmla="*/ 213 h 137"/>
                  <a:gd name="T8" fmla="*/ 113 w 120"/>
                  <a:gd name="T9" fmla="*/ 209 h 137"/>
                  <a:gd name="T10" fmla="*/ 118 w 120"/>
                  <a:gd name="T11" fmla="*/ 193 h 137"/>
                  <a:gd name="T12" fmla="*/ 120 w 120"/>
                  <a:gd name="T13" fmla="*/ 184 h 137"/>
                  <a:gd name="T14" fmla="*/ 115 w 120"/>
                  <a:gd name="T15" fmla="*/ 184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7"/>
                    </a:lnTo>
                    <a:lnTo>
                      <a:pt x="111" y="127"/>
                    </a:lnTo>
                    <a:lnTo>
                      <a:pt x="113" y="123"/>
                    </a:lnTo>
                    <a:lnTo>
                      <a:pt x="118"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35" name="Freeform 195">
                <a:extLst>
                  <a:ext uri="{FF2B5EF4-FFF2-40B4-BE49-F238E27FC236}">
                    <a16:creationId xmlns:a16="http://schemas.microsoft.com/office/drawing/2014/main" id="{6DF8C928-36DB-4B93-8ED5-D795F62EA5B8}"/>
                  </a:ext>
                </a:extLst>
              </p:cNvPr>
              <p:cNvSpPr>
                <a:spLocks/>
              </p:cNvSpPr>
              <p:nvPr/>
            </p:nvSpPr>
            <p:spPr bwMode="auto">
              <a:xfrm>
                <a:off x="2895" y="86"/>
                <a:ext cx="120" cy="137"/>
              </a:xfrm>
              <a:custGeom>
                <a:avLst/>
                <a:gdLst>
                  <a:gd name="T0" fmla="*/ 113 w 120"/>
                  <a:gd name="T1" fmla="*/ 94 h 137"/>
                  <a:gd name="T2" fmla="*/ 59 w 120"/>
                  <a:gd name="T3" fmla="*/ 94 h 137"/>
                  <a:gd name="T4" fmla="*/ 86 w 120"/>
                  <a:gd name="T5" fmla="*/ 95 h 137"/>
                  <a:gd name="T6" fmla="*/ 102 w 120"/>
                  <a:gd name="T7" fmla="*/ 104 h 137"/>
                  <a:gd name="T8" fmla="*/ 111 w 120"/>
                  <a:gd name="T9" fmla="*/ 121 h 137"/>
                  <a:gd name="T10" fmla="*/ 116 w 120"/>
                  <a:gd name="T11" fmla="*/ 121 h 137"/>
                  <a:gd name="T12" fmla="*/ 115 w 120"/>
                  <a:gd name="T13" fmla="*/ 111 h 137"/>
                  <a:gd name="T14" fmla="*/ 114 w 120"/>
                  <a:gd name="T15" fmla="*/ 102 h 137"/>
                  <a:gd name="T16" fmla="*/ 113 w 120"/>
                  <a:gd name="T17" fmla="*/ 94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3" y="8"/>
                    </a:moveTo>
                    <a:lnTo>
                      <a:pt x="59" y="8"/>
                    </a:lnTo>
                    <a:lnTo>
                      <a:pt x="86" y="9"/>
                    </a:lnTo>
                    <a:lnTo>
                      <a:pt x="102" y="18"/>
                    </a:lnTo>
                    <a:lnTo>
                      <a:pt x="111" y="35"/>
                    </a:lnTo>
                    <a:lnTo>
                      <a:pt x="116" y="35"/>
                    </a:lnTo>
                    <a:lnTo>
                      <a:pt x="115" y="25"/>
                    </a:lnTo>
                    <a:lnTo>
                      <a:pt x="114" y="16"/>
                    </a:lnTo>
                    <a:lnTo>
                      <a:pt x="11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88" name="Group 196">
              <a:extLst>
                <a:ext uri="{FF2B5EF4-FFF2-40B4-BE49-F238E27FC236}">
                  <a16:creationId xmlns:a16="http://schemas.microsoft.com/office/drawing/2014/main" id="{857C2057-B849-4675-8AF0-8A796AD10B06}"/>
                </a:ext>
              </a:extLst>
            </p:cNvPr>
            <p:cNvGrpSpPr>
              <a:grpSpLocks/>
            </p:cNvGrpSpPr>
            <p:nvPr/>
          </p:nvGrpSpPr>
          <p:grpSpPr bwMode="auto">
            <a:xfrm>
              <a:off x="3045" y="136"/>
              <a:ext cx="210" cy="2"/>
              <a:chOff x="3045" y="136"/>
              <a:chExt cx="210" cy="2"/>
            </a:xfrm>
          </p:grpSpPr>
          <p:sp>
            <p:nvSpPr>
              <p:cNvPr id="50232" name="Freeform 197">
                <a:extLst>
                  <a:ext uri="{FF2B5EF4-FFF2-40B4-BE49-F238E27FC236}">
                    <a16:creationId xmlns:a16="http://schemas.microsoft.com/office/drawing/2014/main" id="{BB13D869-3773-4D61-8F85-522A2A45ADCF}"/>
                  </a:ext>
                </a:extLst>
              </p:cNvPr>
              <p:cNvSpPr>
                <a:spLocks/>
              </p:cNvSpPr>
              <p:nvPr/>
            </p:nvSpPr>
            <p:spPr bwMode="auto">
              <a:xfrm>
                <a:off x="3045" y="136"/>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5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189" name="Group 198">
              <a:extLst>
                <a:ext uri="{FF2B5EF4-FFF2-40B4-BE49-F238E27FC236}">
                  <a16:creationId xmlns:a16="http://schemas.microsoft.com/office/drawing/2014/main" id="{866C95F7-3724-44DF-8CCD-30CA1D77AD45}"/>
                </a:ext>
              </a:extLst>
            </p:cNvPr>
            <p:cNvGrpSpPr>
              <a:grpSpLocks/>
            </p:cNvGrpSpPr>
            <p:nvPr/>
          </p:nvGrpSpPr>
          <p:grpSpPr bwMode="auto">
            <a:xfrm>
              <a:off x="3045" y="172"/>
              <a:ext cx="210" cy="2"/>
              <a:chOff x="3045" y="172"/>
              <a:chExt cx="210" cy="2"/>
            </a:xfrm>
          </p:grpSpPr>
          <p:sp>
            <p:nvSpPr>
              <p:cNvPr id="50231" name="Freeform 199">
                <a:extLst>
                  <a:ext uri="{FF2B5EF4-FFF2-40B4-BE49-F238E27FC236}">
                    <a16:creationId xmlns:a16="http://schemas.microsoft.com/office/drawing/2014/main" id="{D8863370-9688-43A6-8E97-09D44FE0D2F2}"/>
                  </a:ext>
                </a:extLst>
              </p:cNvPr>
              <p:cNvSpPr>
                <a:spLocks/>
              </p:cNvSpPr>
              <p:nvPr/>
            </p:nvSpPr>
            <p:spPr bwMode="auto">
              <a:xfrm>
                <a:off x="3045" y="172"/>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5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0190" name="Group 200">
              <a:extLst>
                <a:ext uri="{FF2B5EF4-FFF2-40B4-BE49-F238E27FC236}">
                  <a16:creationId xmlns:a16="http://schemas.microsoft.com/office/drawing/2014/main" id="{4D682029-8F2D-4351-8F94-F88F81B6D7A1}"/>
                </a:ext>
              </a:extLst>
            </p:cNvPr>
            <p:cNvGrpSpPr>
              <a:grpSpLocks/>
            </p:cNvGrpSpPr>
            <p:nvPr/>
          </p:nvGrpSpPr>
          <p:grpSpPr bwMode="auto">
            <a:xfrm>
              <a:off x="3285" y="86"/>
              <a:ext cx="271" cy="137"/>
              <a:chOff x="3285" y="86"/>
              <a:chExt cx="271" cy="137"/>
            </a:xfrm>
          </p:grpSpPr>
          <p:sp>
            <p:nvSpPr>
              <p:cNvPr id="50225" name="Freeform 201">
                <a:extLst>
                  <a:ext uri="{FF2B5EF4-FFF2-40B4-BE49-F238E27FC236}">
                    <a16:creationId xmlns:a16="http://schemas.microsoft.com/office/drawing/2014/main" id="{03737FBF-3C47-42B9-A274-A2EADC6C4E88}"/>
                  </a:ext>
                </a:extLst>
              </p:cNvPr>
              <p:cNvSpPr>
                <a:spLocks/>
              </p:cNvSpPr>
              <p:nvPr/>
            </p:nvSpPr>
            <p:spPr bwMode="auto">
              <a:xfrm>
                <a:off x="3285" y="86"/>
                <a:ext cx="271" cy="137"/>
              </a:xfrm>
              <a:custGeom>
                <a:avLst/>
                <a:gdLst>
                  <a:gd name="T0" fmla="*/ 93 w 271"/>
                  <a:gd name="T1" fmla="*/ 86 h 137"/>
                  <a:gd name="T2" fmla="*/ 76 w 271"/>
                  <a:gd name="T3" fmla="*/ 86 h 137"/>
                  <a:gd name="T4" fmla="*/ 52 w 271"/>
                  <a:gd name="T5" fmla="*/ 89 h 137"/>
                  <a:gd name="T6" fmla="*/ 31 w 271"/>
                  <a:gd name="T7" fmla="*/ 98 h 137"/>
                  <a:gd name="T8" fmla="*/ 15 w 271"/>
                  <a:gd name="T9" fmla="*/ 112 h 137"/>
                  <a:gd name="T10" fmla="*/ 5 w 271"/>
                  <a:gd name="T11" fmla="*/ 130 h 137"/>
                  <a:gd name="T12" fmla="*/ 0 w 271"/>
                  <a:gd name="T13" fmla="*/ 152 h 137"/>
                  <a:gd name="T14" fmla="*/ 3 w 271"/>
                  <a:gd name="T15" fmla="*/ 173 h 137"/>
                  <a:gd name="T16" fmla="*/ 11 w 271"/>
                  <a:gd name="T17" fmla="*/ 192 h 137"/>
                  <a:gd name="T18" fmla="*/ 25 w 271"/>
                  <a:gd name="T19" fmla="*/ 207 h 137"/>
                  <a:gd name="T20" fmla="*/ 45 w 271"/>
                  <a:gd name="T21" fmla="*/ 218 h 137"/>
                  <a:gd name="T22" fmla="*/ 71 w 271"/>
                  <a:gd name="T23" fmla="*/ 222 h 137"/>
                  <a:gd name="T24" fmla="*/ 86 w 271"/>
                  <a:gd name="T25" fmla="*/ 222 h 137"/>
                  <a:gd name="T26" fmla="*/ 104 w 271"/>
                  <a:gd name="T27" fmla="*/ 218 h 137"/>
                  <a:gd name="T28" fmla="*/ 110 w 271"/>
                  <a:gd name="T29" fmla="*/ 216 h 137"/>
                  <a:gd name="T30" fmla="*/ 111 w 271"/>
                  <a:gd name="T31" fmla="*/ 213 h 137"/>
                  <a:gd name="T32" fmla="*/ 87 w 271"/>
                  <a:gd name="T33" fmla="*/ 213 h 137"/>
                  <a:gd name="T34" fmla="*/ 61 w 271"/>
                  <a:gd name="T35" fmla="*/ 211 h 137"/>
                  <a:gd name="T36" fmla="*/ 41 w 271"/>
                  <a:gd name="T37" fmla="*/ 202 h 137"/>
                  <a:gd name="T38" fmla="*/ 28 w 271"/>
                  <a:gd name="T39" fmla="*/ 187 h 137"/>
                  <a:gd name="T40" fmla="*/ 21 w 271"/>
                  <a:gd name="T41" fmla="*/ 168 h 137"/>
                  <a:gd name="T42" fmla="*/ 23 w 271"/>
                  <a:gd name="T43" fmla="*/ 139 h 137"/>
                  <a:gd name="T44" fmla="*/ 30 w 271"/>
                  <a:gd name="T45" fmla="*/ 117 h 137"/>
                  <a:gd name="T46" fmla="*/ 41 w 271"/>
                  <a:gd name="T47" fmla="*/ 102 h 137"/>
                  <a:gd name="T48" fmla="*/ 59 w 271"/>
                  <a:gd name="T49" fmla="*/ 94 h 137"/>
                  <a:gd name="T50" fmla="*/ 112 w 271"/>
                  <a:gd name="T51" fmla="*/ 94 h 137"/>
                  <a:gd name="T52" fmla="*/ 112 w 271"/>
                  <a:gd name="T53" fmla="*/ 91 h 137"/>
                  <a:gd name="T54" fmla="*/ 106 w 271"/>
                  <a:gd name="T55" fmla="*/ 90 h 137"/>
                  <a:gd name="T56" fmla="*/ 93 w 271"/>
                  <a:gd name="T57" fmla="*/ 86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3"/>
                    </a:lnTo>
                    <a:lnTo>
                      <a:pt x="31" y="12"/>
                    </a:lnTo>
                    <a:lnTo>
                      <a:pt x="15" y="26"/>
                    </a:lnTo>
                    <a:lnTo>
                      <a:pt x="5" y="44"/>
                    </a:lnTo>
                    <a:lnTo>
                      <a:pt x="0" y="66"/>
                    </a:lnTo>
                    <a:lnTo>
                      <a:pt x="3" y="87"/>
                    </a:lnTo>
                    <a:lnTo>
                      <a:pt x="11" y="106"/>
                    </a:lnTo>
                    <a:lnTo>
                      <a:pt x="25" y="121"/>
                    </a:lnTo>
                    <a:lnTo>
                      <a:pt x="45" y="132"/>
                    </a:lnTo>
                    <a:lnTo>
                      <a:pt x="71" y="136"/>
                    </a:lnTo>
                    <a:lnTo>
                      <a:pt x="86" y="136"/>
                    </a:lnTo>
                    <a:lnTo>
                      <a:pt x="104" y="132"/>
                    </a:lnTo>
                    <a:lnTo>
                      <a:pt x="110" y="130"/>
                    </a:lnTo>
                    <a:lnTo>
                      <a:pt x="111" y="127"/>
                    </a:lnTo>
                    <a:lnTo>
                      <a:pt x="87" y="127"/>
                    </a:lnTo>
                    <a:lnTo>
                      <a:pt x="61" y="125"/>
                    </a:lnTo>
                    <a:lnTo>
                      <a:pt x="41" y="116"/>
                    </a:lnTo>
                    <a:lnTo>
                      <a:pt x="28" y="101"/>
                    </a:lnTo>
                    <a:lnTo>
                      <a:pt x="21" y="82"/>
                    </a:lnTo>
                    <a:lnTo>
                      <a:pt x="23" y="53"/>
                    </a:lnTo>
                    <a:lnTo>
                      <a:pt x="30"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6" name="Freeform 202">
                <a:extLst>
                  <a:ext uri="{FF2B5EF4-FFF2-40B4-BE49-F238E27FC236}">
                    <a16:creationId xmlns:a16="http://schemas.microsoft.com/office/drawing/2014/main" id="{41337FB7-249A-4F2B-AB3B-74E15F863E77}"/>
                  </a:ext>
                </a:extLst>
              </p:cNvPr>
              <p:cNvSpPr>
                <a:spLocks/>
              </p:cNvSpPr>
              <p:nvPr/>
            </p:nvSpPr>
            <p:spPr bwMode="auto">
              <a:xfrm>
                <a:off x="3285" y="86"/>
                <a:ext cx="271" cy="137"/>
              </a:xfrm>
              <a:custGeom>
                <a:avLst/>
                <a:gdLst>
                  <a:gd name="T0" fmla="*/ 115 w 271"/>
                  <a:gd name="T1" fmla="*/ 184 h 137"/>
                  <a:gd name="T2" fmla="*/ 103 w 271"/>
                  <a:gd name="T3" fmla="*/ 203 h 137"/>
                  <a:gd name="T4" fmla="*/ 87 w 271"/>
                  <a:gd name="T5" fmla="*/ 213 h 137"/>
                  <a:gd name="T6" fmla="*/ 111 w 271"/>
                  <a:gd name="T7" fmla="*/ 213 h 137"/>
                  <a:gd name="T8" fmla="*/ 113 w 271"/>
                  <a:gd name="T9" fmla="*/ 209 h 137"/>
                  <a:gd name="T10" fmla="*/ 117 w 271"/>
                  <a:gd name="T11" fmla="*/ 193 h 137"/>
                  <a:gd name="T12" fmla="*/ 120 w 271"/>
                  <a:gd name="T13" fmla="*/ 184 h 137"/>
                  <a:gd name="T14" fmla="*/ 115 w 271"/>
                  <a:gd name="T15" fmla="*/ 184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7"/>
                    </a:lnTo>
                    <a:lnTo>
                      <a:pt x="87" y="127"/>
                    </a:lnTo>
                    <a:lnTo>
                      <a:pt x="111"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7" name="Freeform 203">
                <a:extLst>
                  <a:ext uri="{FF2B5EF4-FFF2-40B4-BE49-F238E27FC236}">
                    <a16:creationId xmlns:a16="http://schemas.microsoft.com/office/drawing/2014/main" id="{5D83CDE8-02E6-4E62-A4EC-DBB2F9F1AB4B}"/>
                  </a:ext>
                </a:extLst>
              </p:cNvPr>
              <p:cNvSpPr>
                <a:spLocks/>
              </p:cNvSpPr>
              <p:nvPr/>
            </p:nvSpPr>
            <p:spPr bwMode="auto">
              <a:xfrm>
                <a:off x="3285" y="86"/>
                <a:ext cx="271" cy="137"/>
              </a:xfrm>
              <a:custGeom>
                <a:avLst/>
                <a:gdLst>
                  <a:gd name="T0" fmla="*/ 112 w 271"/>
                  <a:gd name="T1" fmla="*/ 94 h 137"/>
                  <a:gd name="T2" fmla="*/ 59 w 271"/>
                  <a:gd name="T3" fmla="*/ 94 h 137"/>
                  <a:gd name="T4" fmla="*/ 85 w 271"/>
                  <a:gd name="T5" fmla="*/ 95 h 137"/>
                  <a:gd name="T6" fmla="*/ 102 w 271"/>
                  <a:gd name="T7" fmla="*/ 104 h 137"/>
                  <a:gd name="T8" fmla="*/ 110 w 271"/>
                  <a:gd name="T9" fmla="*/ 121 h 137"/>
                  <a:gd name="T10" fmla="*/ 116 w 271"/>
                  <a:gd name="T11" fmla="*/ 121 h 137"/>
                  <a:gd name="T12" fmla="*/ 114 w 271"/>
                  <a:gd name="T13" fmla="*/ 111 h 137"/>
                  <a:gd name="T14" fmla="*/ 114 w 271"/>
                  <a:gd name="T15" fmla="*/ 102 h 137"/>
                  <a:gd name="T16" fmla="*/ 112 w 271"/>
                  <a:gd name="T17" fmla="*/ 94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5" y="9"/>
                    </a:lnTo>
                    <a:lnTo>
                      <a:pt x="102" y="18"/>
                    </a:lnTo>
                    <a:lnTo>
                      <a:pt x="110" y="35"/>
                    </a:lnTo>
                    <a:lnTo>
                      <a:pt x="116" y="35"/>
                    </a:lnTo>
                    <a:lnTo>
                      <a:pt x="114" y="25"/>
                    </a:lnTo>
                    <a:lnTo>
                      <a:pt x="114"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8" name="Freeform 204">
                <a:extLst>
                  <a:ext uri="{FF2B5EF4-FFF2-40B4-BE49-F238E27FC236}">
                    <a16:creationId xmlns:a16="http://schemas.microsoft.com/office/drawing/2014/main" id="{691A768F-6610-4692-BBB8-89A5C8BB7EAB}"/>
                  </a:ext>
                </a:extLst>
              </p:cNvPr>
              <p:cNvSpPr>
                <a:spLocks/>
              </p:cNvSpPr>
              <p:nvPr/>
            </p:nvSpPr>
            <p:spPr bwMode="auto">
              <a:xfrm>
                <a:off x="3285" y="86"/>
                <a:ext cx="271" cy="137"/>
              </a:xfrm>
              <a:custGeom>
                <a:avLst/>
                <a:gdLst>
                  <a:gd name="T0" fmla="*/ 183 w 271"/>
                  <a:gd name="T1" fmla="*/ 89 h 137"/>
                  <a:gd name="T2" fmla="*/ 130 w 271"/>
                  <a:gd name="T3" fmla="*/ 89 h 137"/>
                  <a:gd name="T4" fmla="*/ 130 w 271"/>
                  <a:gd name="T5" fmla="*/ 93 h 137"/>
                  <a:gd name="T6" fmla="*/ 147 w 271"/>
                  <a:gd name="T7" fmla="*/ 95 h 137"/>
                  <a:gd name="T8" fmla="*/ 149 w 271"/>
                  <a:gd name="T9" fmla="*/ 96 h 137"/>
                  <a:gd name="T10" fmla="*/ 149 w 271"/>
                  <a:gd name="T11" fmla="*/ 212 h 137"/>
                  <a:gd name="T12" fmla="*/ 147 w 271"/>
                  <a:gd name="T13" fmla="*/ 213 h 137"/>
                  <a:gd name="T14" fmla="*/ 131 w 271"/>
                  <a:gd name="T15" fmla="*/ 214 h 137"/>
                  <a:gd name="T16" fmla="*/ 131 w 271"/>
                  <a:gd name="T17" fmla="*/ 219 h 137"/>
                  <a:gd name="T18" fmla="*/ 184 w 271"/>
                  <a:gd name="T19" fmla="*/ 219 h 137"/>
                  <a:gd name="T20" fmla="*/ 184 w 271"/>
                  <a:gd name="T21" fmla="*/ 214 h 137"/>
                  <a:gd name="T22" fmla="*/ 167 w 271"/>
                  <a:gd name="T23" fmla="*/ 213 h 137"/>
                  <a:gd name="T24" fmla="*/ 166 w 271"/>
                  <a:gd name="T25" fmla="*/ 212 h 137"/>
                  <a:gd name="T26" fmla="*/ 166 w 271"/>
                  <a:gd name="T27" fmla="*/ 154 h 137"/>
                  <a:gd name="T28" fmla="*/ 252 w 271"/>
                  <a:gd name="T29" fmla="*/ 154 h 137"/>
                  <a:gd name="T30" fmla="*/ 252 w 271"/>
                  <a:gd name="T31" fmla="*/ 146 h 137"/>
                  <a:gd name="T32" fmla="*/ 166 w 271"/>
                  <a:gd name="T33" fmla="*/ 146 h 137"/>
                  <a:gd name="T34" fmla="*/ 166 w 271"/>
                  <a:gd name="T35" fmla="*/ 96 h 137"/>
                  <a:gd name="T36" fmla="*/ 167 w 271"/>
                  <a:gd name="T37" fmla="*/ 95 h 137"/>
                  <a:gd name="T38" fmla="*/ 183 w 271"/>
                  <a:gd name="T39" fmla="*/ 93 h 137"/>
                  <a:gd name="T40" fmla="*/ 183 w 271"/>
                  <a:gd name="T41" fmla="*/ 89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7"/>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7"/>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9" name="Freeform 205">
                <a:extLst>
                  <a:ext uri="{FF2B5EF4-FFF2-40B4-BE49-F238E27FC236}">
                    <a16:creationId xmlns:a16="http://schemas.microsoft.com/office/drawing/2014/main" id="{B460BB39-1BD5-4225-A872-ED2C74BAD42D}"/>
                  </a:ext>
                </a:extLst>
              </p:cNvPr>
              <p:cNvSpPr>
                <a:spLocks/>
              </p:cNvSpPr>
              <p:nvPr/>
            </p:nvSpPr>
            <p:spPr bwMode="auto">
              <a:xfrm>
                <a:off x="3285" y="86"/>
                <a:ext cx="271" cy="137"/>
              </a:xfrm>
              <a:custGeom>
                <a:avLst/>
                <a:gdLst>
                  <a:gd name="T0" fmla="*/ 252 w 271"/>
                  <a:gd name="T1" fmla="*/ 154 h 137"/>
                  <a:gd name="T2" fmla="*/ 235 w 271"/>
                  <a:gd name="T3" fmla="*/ 154 h 137"/>
                  <a:gd name="T4" fmla="*/ 235 w 271"/>
                  <a:gd name="T5" fmla="*/ 212 h 137"/>
                  <a:gd name="T6" fmla="*/ 234 w 271"/>
                  <a:gd name="T7" fmla="*/ 213 h 137"/>
                  <a:gd name="T8" fmla="*/ 216 w 271"/>
                  <a:gd name="T9" fmla="*/ 214 h 137"/>
                  <a:gd name="T10" fmla="*/ 216 w 271"/>
                  <a:gd name="T11" fmla="*/ 219 h 137"/>
                  <a:gd name="T12" fmla="*/ 270 w 271"/>
                  <a:gd name="T13" fmla="*/ 219 h 137"/>
                  <a:gd name="T14" fmla="*/ 270 w 271"/>
                  <a:gd name="T15" fmla="*/ 214 h 137"/>
                  <a:gd name="T16" fmla="*/ 254 w 271"/>
                  <a:gd name="T17" fmla="*/ 213 h 137"/>
                  <a:gd name="T18" fmla="*/ 252 w 271"/>
                  <a:gd name="T19" fmla="*/ 212 h 137"/>
                  <a:gd name="T20" fmla="*/ 252 w 271"/>
                  <a:gd name="T21" fmla="*/ 154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8"/>
                    </a:moveTo>
                    <a:lnTo>
                      <a:pt x="235" y="68"/>
                    </a:lnTo>
                    <a:lnTo>
                      <a:pt x="235" y="126"/>
                    </a:lnTo>
                    <a:lnTo>
                      <a:pt x="234" y="127"/>
                    </a:lnTo>
                    <a:lnTo>
                      <a:pt x="216" y="128"/>
                    </a:lnTo>
                    <a:lnTo>
                      <a:pt x="216" y="133"/>
                    </a:lnTo>
                    <a:lnTo>
                      <a:pt x="270" y="133"/>
                    </a:lnTo>
                    <a:lnTo>
                      <a:pt x="270" y="128"/>
                    </a:lnTo>
                    <a:lnTo>
                      <a:pt x="254" y="127"/>
                    </a:lnTo>
                    <a:lnTo>
                      <a:pt x="252" y="126"/>
                    </a:lnTo>
                    <a:lnTo>
                      <a:pt x="252"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30" name="Freeform 206">
                <a:extLst>
                  <a:ext uri="{FF2B5EF4-FFF2-40B4-BE49-F238E27FC236}">
                    <a16:creationId xmlns:a16="http://schemas.microsoft.com/office/drawing/2014/main" id="{C67B4ECD-E3F1-40F9-992A-3C805DF18359}"/>
                  </a:ext>
                </a:extLst>
              </p:cNvPr>
              <p:cNvSpPr>
                <a:spLocks/>
              </p:cNvSpPr>
              <p:nvPr/>
            </p:nvSpPr>
            <p:spPr bwMode="auto">
              <a:xfrm>
                <a:off x="3285" y="86"/>
                <a:ext cx="271" cy="137"/>
              </a:xfrm>
              <a:custGeom>
                <a:avLst/>
                <a:gdLst>
                  <a:gd name="T0" fmla="*/ 271 w 271"/>
                  <a:gd name="T1" fmla="*/ 89 h 137"/>
                  <a:gd name="T2" fmla="*/ 218 w 271"/>
                  <a:gd name="T3" fmla="*/ 89 h 137"/>
                  <a:gd name="T4" fmla="*/ 218 w 271"/>
                  <a:gd name="T5" fmla="*/ 93 h 137"/>
                  <a:gd name="T6" fmla="*/ 234 w 271"/>
                  <a:gd name="T7" fmla="*/ 95 h 137"/>
                  <a:gd name="T8" fmla="*/ 235 w 271"/>
                  <a:gd name="T9" fmla="*/ 96 h 137"/>
                  <a:gd name="T10" fmla="*/ 235 w 271"/>
                  <a:gd name="T11" fmla="*/ 146 h 137"/>
                  <a:gd name="T12" fmla="*/ 252 w 271"/>
                  <a:gd name="T13" fmla="*/ 146 h 137"/>
                  <a:gd name="T14" fmla="*/ 252 w 271"/>
                  <a:gd name="T15" fmla="*/ 96 h 137"/>
                  <a:gd name="T16" fmla="*/ 254 w 271"/>
                  <a:gd name="T17" fmla="*/ 95 h 137"/>
                  <a:gd name="T18" fmla="*/ 271 w 271"/>
                  <a:gd name="T19" fmla="*/ 93 h 137"/>
                  <a:gd name="T20" fmla="*/ 271 w 271"/>
                  <a:gd name="T21" fmla="*/ 8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1" y="3"/>
                    </a:moveTo>
                    <a:lnTo>
                      <a:pt x="218" y="3"/>
                    </a:lnTo>
                    <a:lnTo>
                      <a:pt x="218" y="7"/>
                    </a:lnTo>
                    <a:lnTo>
                      <a:pt x="234" y="9"/>
                    </a:lnTo>
                    <a:lnTo>
                      <a:pt x="235" y="10"/>
                    </a:lnTo>
                    <a:lnTo>
                      <a:pt x="235" y="60"/>
                    </a:lnTo>
                    <a:lnTo>
                      <a:pt x="252" y="60"/>
                    </a:lnTo>
                    <a:lnTo>
                      <a:pt x="252" y="10"/>
                    </a:lnTo>
                    <a:lnTo>
                      <a:pt x="254" y="9"/>
                    </a:lnTo>
                    <a:lnTo>
                      <a:pt x="271" y="7"/>
                    </a:lnTo>
                    <a:lnTo>
                      <a:pt x="27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1" name="Group 207">
              <a:extLst>
                <a:ext uri="{FF2B5EF4-FFF2-40B4-BE49-F238E27FC236}">
                  <a16:creationId xmlns:a16="http://schemas.microsoft.com/office/drawing/2014/main" id="{6FD82801-5396-4EF5-B006-9278A109B74D}"/>
                </a:ext>
              </a:extLst>
            </p:cNvPr>
            <p:cNvGrpSpPr>
              <a:grpSpLocks/>
            </p:cNvGrpSpPr>
            <p:nvPr/>
          </p:nvGrpSpPr>
          <p:grpSpPr bwMode="auto">
            <a:xfrm>
              <a:off x="3567" y="168"/>
              <a:ext cx="57" cy="90"/>
              <a:chOff x="3567" y="168"/>
              <a:chExt cx="57" cy="90"/>
            </a:xfrm>
          </p:grpSpPr>
          <p:sp>
            <p:nvSpPr>
              <p:cNvPr id="50222" name="Freeform 208">
                <a:extLst>
                  <a:ext uri="{FF2B5EF4-FFF2-40B4-BE49-F238E27FC236}">
                    <a16:creationId xmlns:a16="http://schemas.microsoft.com/office/drawing/2014/main" id="{2D98F43F-0290-4919-97BE-BD8D3A7A59F5}"/>
                  </a:ext>
                </a:extLst>
              </p:cNvPr>
              <p:cNvSpPr>
                <a:spLocks/>
              </p:cNvSpPr>
              <p:nvPr/>
            </p:nvSpPr>
            <p:spPr bwMode="auto">
              <a:xfrm>
                <a:off x="3567" y="168"/>
                <a:ext cx="57" cy="90"/>
              </a:xfrm>
              <a:custGeom>
                <a:avLst/>
                <a:gdLst>
                  <a:gd name="T0" fmla="*/ 51 w 57"/>
                  <a:gd name="T1" fmla="*/ 176 h 90"/>
                  <a:gd name="T2" fmla="*/ 34 w 57"/>
                  <a:gd name="T3" fmla="*/ 176 h 90"/>
                  <a:gd name="T4" fmla="*/ 40 w 57"/>
                  <a:gd name="T5" fmla="*/ 184 h 90"/>
                  <a:gd name="T6" fmla="*/ 40 w 57"/>
                  <a:gd name="T7" fmla="*/ 209 h 90"/>
                  <a:gd name="T8" fmla="*/ 30 w 57"/>
                  <a:gd name="T9" fmla="*/ 221 h 90"/>
                  <a:gd name="T10" fmla="*/ 22 w 57"/>
                  <a:gd name="T11" fmla="*/ 231 h 90"/>
                  <a:gd name="T12" fmla="*/ 15 w 57"/>
                  <a:gd name="T13" fmla="*/ 239 h 90"/>
                  <a:gd name="T14" fmla="*/ 0 w 57"/>
                  <a:gd name="T15" fmla="*/ 255 h 90"/>
                  <a:gd name="T16" fmla="*/ 0 w 57"/>
                  <a:gd name="T17" fmla="*/ 257 h 90"/>
                  <a:gd name="T18" fmla="*/ 52 w 57"/>
                  <a:gd name="T19" fmla="*/ 257 h 90"/>
                  <a:gd name="T20" fmla="*/ 54 w 57"/>
                  <a:gd name="T21" fmla="*/ 252 h 90"/>
                  <a:gd name="T22" fmla="*/ 55 w 57"/>
                  <a:gd name="T23" fmla="*/ 247 h 90"/>
                  <a:gd name="T24" fmla="*/ 13 w 57"/>
                  <a:gd name="T25" fmla="*/ 247 h 90"/>
                  <a:gd name="T26" fmla="*/ 45 w 57"/>
                  <a:gd name="T27" fmla="*/ 212 h 90"/>
                  <a:gd name="T28" fmla="*/ 52 w 57"/>
                  <a:gd name="T29" fmla="*/ 203 h 90"/>
                  <a:gd name="T30" fmla="*/ 52 w 57"/>
                  <a:gd name="T31" fmla="*/ 177 h 90"/>
                  <a:gd name="T32" fmla="*/ 51 w 57"/>
                  <a:gd name="T33" fmla="*/ 176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79"/>
                    </a:lnTo>
                    <a:lnTo>
                      <a:pt x="13" y="79"/>
                    </a:lnTo>
                    <a:lnTo>
                      <a:pt x="45" y="44"/>
                    </a:lnTo>
                    <a:lnTo>
                      <a:pt x="52" y="35"/>
                    </a:lnTo>
                    <a:lnTo>
                      <a:pt x="52"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3" name="Freeform 209">
                <a:extLst>
                  <a:ext uri="{FF2B5EF4-FFF2-40B4-BE49-F238E27FC236}">
                    <a16:creationId xmlns:a16="http://schemas.microsoft.com/office/drawing/2014/main" id="{D0327590-6014-4659-947D-0A9BFD84E43F}"/>
                  </a:ext>
                </a:extLst>
              </p:cNvPr>
              <p:cNvSpPr>
                <a:spLocks/>
              </p:cNvSpPr>
              <p:nvPr/>
            </p:nvSpPr>
            <p:spPr bwMode="auto">
              <a:xfrm>
                <a:off x="3567" y="168"/>
                <a:ext cx="57" cy="90"/>
              </a:xfrm>
              <a:custGeom>
                <a:avLst/>
                <a:gdLst>
                  <a:gd name="T0" fmla="*/ 53 w 57"/>
                  <a:gd name="T1" fmla="*/ 239 h 90"/>
                  <a:gd name="T2" fmla="*/ 50 w 57"/>
                  <a:gd name="T3" fmla="*/ 247 h 90"/>
                  <a:gd name="T4" fmla="*/ 13 w 57"/>
                  <a:gd name="T5" fmla="*/ 247 h 90"/>
                  <a:gd name="T6" fmla="*/ 55 w 57"/>
                  <a:gd name="T7" fmla="*/ 247 h 90"/>
                  <a:gd name="T8" fmla="*/ 55 w 57"/>
                  <a:gd name="T9" fmla="*/ 246 h 90"/>
                  <a:gd name="T10" fmla="*/ 57 w 57"/>
                  <a:gd name="T11" fmla="*/ 240 h 90"/>
                  <a:gd name="T12" fmla="*/ 53 w 57"/>
                  <a:gd name="T13" fmla="*/ 239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5" y="79"/>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4" name="Freeform 210">
                <a:extLst>
                  <a:ext uri="{FF2B5EF4-FFF2-40B4-BE49-F238E27FC236}">
                    <a16:creationId xmlns:a16="http://schemas.microsoft.com/office/drawing/2014/main" id="{C12A1514-4F39-4CB2-A767-7781806D6B60}"/>
                  </a:ext>
                </a:extLst>
              </p:cNvPr>
              <p:cNvSpPr>
                <a:spLocks/>
              </p:cNvSpPr>
              <p:nvPr/>
            </p:nvSpPr>
            <p:spPr bwMode="auto">
              <a:xfrm>
                <a:off x="3567" y="168"/>
                <a:ext cx="57" cy="90"/>
              </a:xfrm>
              <a:custGeom>
                <a:avLst/>
                <a:gdLst>
                  <a:gd name="T0" fmla="*/ 41 w 57"/>
                  <a:gd name="T1" fmla="*/ 168 h 90"/>
                  <a:gd name="T2" fmla="*/ 20 w 57"/>
                  <a:gd name="T3" fmla="*/ 168 h 90"/>
                  <a:gd name="T4" fmla="*/ 14 w 57"/>
                  <a:gd name="T5" fmla="*/ 171 h 90"/>
                  <a:gd name="T6" fmla="*/ 10 w 57"/>
                  <a:gd name="T7" fmla="*/ 176 h 90"/>
                  <a:gd name="T8" fmla="*/ 2 w 57"/>
                  <a:gd name="T9" fmla="*/ 187 h 90"/>
                  <a:gd name="T10" fmla="*/ 4 w 57"/>
                  <a:gd name="T11" fmla="*/ 189 h 90"/>
                  <a:gd name="T12" fmla="*/ 8 w 57"/>
                  <a:gd name="T13" fmla="*/ 184 h 90"/>
                  <a:gd name="T14" fmla="*/ 14 w 57"/>
                  <a:gd name="T15" fmla="*/ 176 h 90"/>
                  <a:gd name="T16" fmla="*/ 51 w 57"/>
                  <a:gd name="T17" fmla="*/ 176 h 90"/>
                  <a:gd name="T18" fmla="*/ 41 w 57"/>
                  <a:gd name="T19" fmla="*/ 168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3"/>
                    </a:lnTo>
                    <a:lnTo>
                      <a:pt x="10" y="8"/>
                    </a:lnTo>
                    <a:lnTo>
                      <a:pt x="2" y="19"/>
                    </a:lnTo>
                    <a:lnTo>
                      <a:pt x="4" y="21"/>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2" name="Group 211">
              <a:extLst>
                <a:ext uri="{FF2B5EF4-FFF2-40B4-BE49-F238E27FC236}">
                  <a16:creationId xmlns:a16="http://schemas.microsoft.com/office/drawing/2014/main" id="{7A30D76D-3EA0-4794-9C68-106B546FAEC1}"/>
                </a:ext>
              </a:extLst>
            </p:cNvPr>
            <p:cNvGrpSpPr>
              <a:grpSpLocks/>
            </p:cNvGrpSpPr>
            <p:nvPr/>
          </p:nvGrpSpPr>
          <p:grpSpPr bwMode="auto">
            <a:xfrm>
              <a:off x="2464" y="-276"/>
              <a:ext cx="141" cy="131"/>
              <a:chOff x="2464" y="-276"/>
              <a:chExt cx="141" cy="131"/>
            </a:xfrm>
          </p:grpSpPr>
          <p:sp>
            <p:nvSpPr>
              <p:cNvPr id="50219" name="Freeform 212">
                <a:extLst>
                  <a:ext uri="{FF2B5EF4-FFF2-40B4-BE49-F238E27FC236}">
                    <a16:creationId xmlns:a16="http://schemas.microsoft.com/office/drawing/2014/main" id="{E52AF9FC-CEA9-4901-A389-6E992346F902}"/>
                  </a:ext>
                </a:extLst>
              </p:cNvPr>
              <p:cNvSpPr>
                <a:spLocks/>
              </p:cNvSpPr>
              <p:nvPr/>
            </p:nvSpPr>
            <p:spPr bwMode="auto">
              <a:xfrm>
                <a:off x="2464" y="-276"/>
                <a:ext cx="141" cy="131"/>
              </a:xfrm>
              <a:custGeom>
                <a:avLst/>
                <a:gdLst>
                  <a:gd name="T0" fmla="*/ 53 w 141"/>
                  <a:gd name="T1" fmla="*/ -276 h 131"/>
                  <a:gd name="T2" fmla="*/ 0 w 141"/>
                  <a:gd name="T3" fmla="*/ -276 h 131"/>
                  <a:gd name="T4" fmla="*/ 0 w 141"/>
                  <a:gd name="T5" fmla="*/ -271 h 131"/>
                  <a:gd name="T6" fmla="*/ 18 w 141"/>
                  <a:gd name="T7" fmla="*/ -270 h 131"/>
                  <a:gd name="T8" fmla="*/ 19 w 141"/>
                  <a:gd name="T9" fmla="*/ -269 h 131"/>
                  <a:gd name="T10" fmla="*/ 19 w 141"/>
                  <a:gd name="T11" fmla="*/ -153 h 131"/>
                  <a:gd name="T12" fmla="*/ 18 w 141"/>
                  <a:gd name="T13" fmla="*/ -152 h 131"/>
                  <a:gd name="T14" fmla="*/ 1 w 141"/>
                  <a:gd name="T15" fmla="*/ -150 h 131"/>
                  <a:gd name="T16" fmla="*/ 1 w 141"/>
                  <a:gd name="T17" fmla="*/ -146 h 131"/>
                  <a:gd name="T18" fmla="*/ 54 w 141"/>
                  <a:gd name="T19" fmla="*/ -146 h 131"/>
                  <a:gd name="T20" fmla="*/ 54 w 141"/>
                  <a:gd name="T21" fmla="*/ -150 h 131"/>
                  <a:gd name="T22" fmla="*/ 38 w 141"/>
                  <a:gd name="T23" fmla="*/ -152 h 131"/>
                  <a:gd name="T24" fmla="*/ 36 w 141"/>
                  <a:gd name="T25" fmla="*/ -153 h 131"/>
                  <a:gd name="T26" fmla="*/ 36 w 141"/>
                  <a:gd name="T27" fmla="*/ -210 h 131"/>
                  <a:gd name="T28" fmla="*/ 122 w 141"/>
                  <a:gd name="T29" fmla="*/ -210 h 131"/>
                  <a:gd name="T30" fmla="*/ 122 w 141"/>
                  <a:gd name="T31" fmla="*/ -218 h 131"/>
                  <a:gd name="T32" fmla="*/ 36 w 141"/>
                  <a:gd name="T33" fmla="*/ -218 h 131"/>
                  <a:gd name="T34" fmla="*/ 36 w 141"/>
                  <a:gd name="T35" fmla="*/ -269 h 131"/>
                  <a:gd name="T36" fmla="*/ 38 w 141"/>
                  <a:gd name="T37" fmla="*/ -270 h 131"/>
                  <a:gd name="T38" fmla="*/ 53 w 141"/>
                  <a:gd name="T39" fmla="*/ -271 h 131"/>
                  <a:gd name="T40" fmla="*/ 53 w 141"/>
                  <a:gd name="T41" fmla="*/ -276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3" y="0"/>
                    </a:moveTo>
                    <a:lnTo>
                      <a:pt x="0" y="0"/>
                    </a:lnTo>
                    <a:lnTo>
                      <a:pt x="0" y="5"/>
                    </a:lnTo>
                    <a:lnTo>
                      <a:pt x="18" y="6"/>
                    </a:lnTo>
                    <a:lnTo>
                      <a:pt x="19" y="7"/>
                    </a:lnTo>
                    <a:lnTo>
                      <a:pt x="19" y="123"/>
                    </a:lnTo>
                    <a:lnTo>
                      <a:pt x="18" y="124"/>
                    </a:lnTo>
                    <a:lnTo>
                      <a:pt x="1" y="126"/>
                    </a:lnTo>
                    <a:lnTo>
                      <a:pt x="1" y="130"/>
                    </a:lnTo>
                    <a:lnTo>
                      <a:pt x="54" y="130"/>
                    </a:lnTo>
                    <a:lnTo>
                      <a:pt x="54" y="126"/>
                    </a:lnTo>
                    <a:lnTo>
                      <a:pt x="38" y="124"/>
                    </a:lnTo>
                    <a:lnTo>
                      <a:pt x="36" y="123"/>
                    </a:lnTo>
                    <a:lnTo>
                      <a:pt x="36" y="66"/>
                    </a:lnTo>
                    <a:lnTo>
                      <a:pt x="122" y="66"/>
                    </a:lnTo>
                    <a:lnTo>
                      <a:pt x="122" y="58"/>
                    </a:lnTo>
                    <a:lnTo>
                      <a:pt x="36" y="58"/>
                    </a:lnTo>
                    <a:lnTo>
                      <a:pt x="36" y="7"/>
                    </a:lnTo>
                    <a:lnTo>
                      <a:pt x="38"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0" name="Freeform 213">
                <a:extLst>
                  <a:ext uri="{FF2B5EF4-FFF2-40B4-BE49-F238E27FC236}">
                    <a16:creationId xmlns:a16="http://schemas.microsoft.com/office/drawing/2014/main" id="{1218FD2B-FBD1-4616-A354-187F3B865ECA}"/>
                  </a:ext>
                </a:extLst>
              </p:cNvPr>
              <p:cNvSpPr>
                <a:spLocks/>
              </p:cNvSpPr>
              <p:nvPr/>
            </p:nvSpPr>
            <p:spPr bwMode="auto">
              <a:xfrm>
                <a:off x="2464" y="-276"/>
                <a:ext cx="141" cy="131"/>
              </a:xfrm>
              <a:custGeom>
                <a:avLst/>
                <a:gdLst>
                  <a:gd name="T0" fmla="*/ 122 w 141"/>
                  <a:gd name="T1" fmla="*/ -210 h 131"/>
                  <a:gd name="T2" fmla="*/ 106 w 141"/>
                  <a:gd name="T3" fmla="*/ -210 h 131"/>
                  <a:gd name="T4" fmla="*/ 106 w 141"/>
                  <a:gd name="T5" fmla="*/ -153 h 131"/>
                  <a:gd name="T6" fmla="*/ 104 w 141"/>
                  <a:gd name="T7" fmla="*/ -152 h 131"/>
                  <a:gd name="T8" fmla="*/ 86 w 141"/>
                  <a:gd name="T9" fmla="*/ -150 h 131"/>
                  <a:gd name="T10" fmla="*/ 86 w 141"/>
                  <a:gd name="T11" fmla="*/ -146 h 131"/>
                  <a:gd name="T12" fmla="*/ 140 w 141"/>
                  <a:gd name="T13" fmla="*/ -146 h 131"/>
                  <a:gd name="T14" fmla="*/ 140 w 141"/>
                  <a:gd name="T15" fmla="*/ -150 h 131"/>
                  <a:gd name="T16" fmla="*/ 124 w 141"/>
                  <a:gd name="T17" fmla="*/ -152 h 131"/>
                  <a:gd name="T18" fmla="*/ 122 w 141"/>
                  <a:gd name="T19" fmla="*/ -153 h 131"/>
                  <a:gd name="T20" fmla="*/ 122 w 141"/>
                  <a:gd name="T21" fmla="*/ -21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6"/>
                    </a:moveTo>
                    <a:lnTo>
                      <a:pt x="106" y="66"/>
                    </a:lnTo>
                    <a:lnTo>
                      <a:pt x="106" y="123"/>
                    </a:lnTo>
                    <a:lnTo>
                      <a:pt x="104" y="124"/>
                    </a:lnTo>
                    <a:lnTo>
                      <a:pt x="86" y="126"/>
                    </a:lnTo>
                    <a:lnTo>
                      <a:pt x="86" y="130"/>
                    </a:lnTo>
                    <a:lnTo>
                      <a:pt x="140" y="130"/>
                    </a:lnTo>
                    <a:lnTo>
                      <a:pt x="140" y="126"/>
                    </a:lnTo>
                    <a:lnTo>
                      <a:pt x="124" y="124"/>
                    </a:lnTo>
                    <a:lnTo>
                      <a:pt x="122" y="123"/>
                    </a:lnTo>
                    <a:lnTo>
                      <a:pt x="122" y="6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21" name="Freeform 214">
                <a:extLst>
                  <a:ext uri="{FF2B5EF4-FFF2-40B4-BE49-F238E27FC236}">
                    <a16:creationId xmlns:a16="http://schemas.microsoft.com/office/drawing/2014/main" id="{4E1AE9D5-2783-480B-B46C-CB1A7E03BDC9}"/>
                  </a:ext>
                </a:extLst>
              </p:cNvPr>
              <p:cNvSpPr>
                <a:spLocks/>
              </p:cNvSpPr>
              <p:nvPr/>
            </p:nvSpPr>
            <p:spPr bwMode="auto">
              <a:xfrm>
                <a:off x="2464" y="-276"/>
                <a:ext cx="141" cy="131"/>
              </a:xfrm>
              <a:custGeom>
                <a:avLst/>
                <a:gdLst>
                  <a:gd name="T0" fmla="*/ 141 w 141"/>
                  <a:gd name="T1" fmla="*/ -276 h 131"/>
                  <a:gd name="T2" fmla="*/ 88 w 141"/>
                  <a:gd name="T3" fmla="*/ -276 h 131"/>
                  <a:gd name="T4" fmla="*/ 88 w 141"/>
                  <a:gd name="T5" fmla="*/ -271 h 131"/>
                  <a:gd name="T6" fmla="*/ 104 w 141"/>
                  <a:gd name="T7" fmla="*/ -270 h 131"/>
                  <a:gd name="T8" fmla="*/ 106 w 141"/>
                  <a:gd name="T9" fmla="*/ -269 h 131"/>
                  <a:gd name="T10" fmla="*/ 106 w 141"/>
                  <a:gd name="T11" fmla="*/ -218 h 131"/>
                  <a:gd name="T12" fmla="*/ 122 w 141"/>
                  <a:gd name="T13" fmla="*/ -218 h 131"/>
                  <a:gd name="T14" fmla="*/ 122 w 141"/>
                  <a:gd name="T15" fmla="*/ -269 h 131"/>
                  <a:gd name="T16" fmla="*/ 124 w 141"/>
                  <a:gd name="T17" fmla="*/ -270 h 131"/>
                  <a:gd name="T18" fmla="*/ 141 w 141"/>
                  <a:gd name="T19" fmla="*/ -271 h 131"/>
                  <a:gd name="T20" fmla="*/ 141 w 141"/>
                  <a:gd name="T21" fmla="*/ -27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1" y="0"/>
                    </a:moveTo>
                    <a:lnTo>
                      <a:pt x="88" y="0"/>
                    </a:lnTo>
                    <a:lnTo>
                      <a:pt x="88" y="5"/>
                    </a:lnTo>
                    <a:lnTo>
                      <a:pt x="104" y="6"/>
                    </a:lnTo>
                    <a:lnTo>
                      <a:pt x="106" y="7"/>
                    </a:lnTo>
                    <a:lnTo>
                      <a:pt x="106" y="58"/>
                    </a:lnTo>
                    <a:lnTo>
                      <a:pt x="122" y="58"/>
                    </a:lnTo>
                    <a:lnTo>
                      <a:pt x="122" y="7"/>
                    </a:lnTo>
                    <a:lnTo>
                      <a:pt x="124" y="6"/>
                    </a:lnTo>
                    <a:lnTo>
                      <a:pt x="141" y="5"/>
                    </a:lnTo>
                    <a:lnTo>
                      <a:pt x="1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3" name="Group 215">
              <a:extLst>
                <a:ext uri="{FF2B5EF4-FFF2-40B4-BE49-F238E27FC236}">
                  <a16:creationId xmlns:a16="http://schemas.microsoft.com/office/drawing/2014/main" id="{10A0063B-8E45-4449-987B-B933B7A4807F}"/>
                </a:ext>
              </a:extLst>
            </p:cNvPr>
            <p:cNvGrpSpPr>
              <a:grpSpLocks/>
            </p:cNvGrpSpPr>
            <p:nvPr/>
          </p:nvGrpSpPr>
          <p:grpSpPr bwMode="auto">
            <a:xfrm>
              <a:off x="2618" y="-197"/>
              <a:ext cx="49" cy="91"/>
              <a:chOff x="2618" y="-197"/>
              <a:chExt cx="49" cy="91"/>
            </a:xfrm>
          </p:grpSpPr>
          <p:sp>
            <p:nvSpPr>
              <p:cNvPr id="50215" name="Freeform 216">
                <a:extLst>
                  <a:ext uri="{FF2B5EF4-FFF2-40B4-BE49-F238E27FC236}">
                    <a16:creationId xmlns:a16="http://schemas.microsoft.com/office/drawing/2014/main" id="{08FA2BEF-6764-4B41-BC9B-8737902879AC}"/>
                  </a:ext>
                </a:extLst>
              </p:cNvPr>
              <p:cNvSpPr>
                <a:spLocks/>
              </p:cNvSpPr>
              <p:nvPr/>
            </p:nvSpPr>
            <p:spPr bwMode="auto">
              <a:xfrm>
                <a:off x="2618" y="-197"/>
                <a:ext cx="49" cy="91"/>
              </a:xfrm>
              <a:custGeom>
                <a:avLst/>
                <a:gdLst>
                  <a:gd name="T0" fmla="*/ 4 w 49"/>
                  <a:gd name="T1" fmla="*/ -120 h 91"/>
                  <a:gd name="T2" fmla="*/ 0 w 49"/>
                  <a:gd name="T3" fmla="*/ -116 h 91"/>
                  <a:gd name="T4" fmla="*/ 2 w 49"/>
                  <a:gd name="T5" fmla="*/ -111 h 91"/>
                  <a:gd name="T6" fmla="*/ 4 w 49"/>
                  <a:gd name="T7" fmla="*/ -108 h 91"/>
                  <a:gd name="T8" fmla="*/ 9 w 49"/>
                  <a:gd name="T9" fmla="*/ -106 h 91"/>
                  <a:gd name="T10" fmla="*/ 15 w 49"/>
                  <a:gd name="T11" fmla="*/ -106 h 91"/>
                  <a:gd name="T12" fmla="*/ 32 w 49"/>
                  <a:gd name="T13" fmla="*/ -111 h 91"/>
                  <a:gd name="T14" fmla="*/ 34 w 49"/>
                  <a:gd name="T15" fmla="*/ -113 h 91"/>
                  <a:gd name="T16" fmla="*/ 15 w 49"/>
                  <a:gd name="T17" fmla="*/ -113 h 91"/>
                  <a:gd name="T18" fmla="*/ 11 w 49"/>
                  <a:gd name="T19" fmla="*/ -117 h 91"/>
                  <a:gd name="T20" fmla="*/ 8 w 49"/>
                  <a:gd name="T21" fmla="*/ -119 h 91"/>
                  <a:gd name="T22" fmla="*/ 4 w 49"/>
                  <a:gd name="T23" fmla="*/ -120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4" y="77"/>
                    </a:moveTo>
                    <a:lnTo>
                      <a:pt x="0" y="81"/>
                    </a:lnTo>
                    <a:lnTo>
                      <a:pt x="2" y="86"/>
                    </a:lnTo>
                    <a:lnTo>
                      <a:pt x="4" y="89"/>
                    </a:lnTo>
                    <a:lnTo>
                      <a:pt x="9" y="91"/>
                    </a:lnTo>
                    <a:lnTo>
                      <a:pt x="15" y="91"/>
                    </a:lnTo>
                    <a:lnTo>
                      <a:pt x="32" y="86"/>
                    </a:lnTo>
                    <a:lnTo>
                      <a:pt x="34" y="84"/>
                    </a:lnTo>
                    <a:lnTo>
                      <a:pt x="15" y="84"/>
                    </a:lnTo>
                    <a:lnTo>
                      <a:pt x="11" y="80"/>
                    </a:lnTo>
                    <a:lnTo>
                      <a:pt x="8" y="78"/>
                    </a:lnTo>
                    <a:lnTo>
                      <a:pt x="4"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6" name="Freeform 217">
                <a:extLst>
                  <a:ext uri="{FF2B5EF4-FFF2-40B4-BE49-F238E27FC236}">
                    <a16:creationId xmlns:a16="http://schemas.microsoft.com/office/drawing/2014/main" id="{C7EA0602-AFE2-4F8F-936C-C75BF6B401F1}"/>
                  </a:ext>
                </a:extLst>
              </p:cNvPr>
              <p:cNvSpPr>
                <a:spLocks/>
              </p:cNvSpPr>
              <p:nvPr/>
            </p:nvSpPr>
            <p:spPr bwMode="auto">
              <a:xfrm>
                <a:off x="2618" y="-197"/>
                <a:ext cx="49" cy="91"/>
              </a:xfrm>
              <a:custGeom>
                <a:avLst/>
                <a:gdLst>
                  <a:gd name="T0" fmla="*/ 43 w 49"/>
                  <a:gd name="T1" fmla="*/ -156 h 91"/>
                  <a:gd name="T2" fmla="*/ 32 w 49"/>
                  <a:gd name="T3" fmla="*/ -156 h 91"/>
                  <a:gd name="T4" fmla="*/ 41 w 49"/>
                  <a:gd name="T5" fmla="*/ -151 h 91"/>
                  <a:gd name="T6" fmla="*/ 41 w 49"/>
                  <a:gd name="T7" fmla="*/ -121 h 91"/>
                  <a:gd name="T8" fmla="*/ 31 w 49"/>
                  <a:gd name="T9" fmla="*/ -113 h 91"/>
                  <a:gd name="T10" fmla="*/ 34 w 49"/>
                  <a:gd name="T11" fmla="*/ -113 h 91"/>
                  <a:gd name="T12" fmla="*/ 49 w 49"/>
                  <a:gd name="T13" fmla="*/ -126 h 91"/>
                  <a:gd name="T14" fmla="*/ 48 w 49"/>
                  <a:gd name="T15" fmla="*/ -152 h 91"/>
                  <a:gd name="T16" fmla="*/ 43 w 49"/>
                  <a:gd name="T17" fmla="*/ -156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6"/>
                    </a:lnTo>
                    <a:lnTo>
                      <a:pt x="41" y="76"/>
                    </a:lnTo>
                    <a:lnTo>
                      <a:pt x="31" y="84"/>
                    </a:lnTo>
                    <a:lnTo>
                      <a:pt x="34" y="84"/>
                    </a:lnTo>
                    <a:lnTo>
                      <a:pt x="49" y="71"/>
                    </a:lnTo>
                    <a:lnTo>
                      <a:pt x="48"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7" name="Freeform 218">
                <a:extLst>
                  <a:ext uri="{FF2B5EF4-FFF2-40B4-BE49-F238E27FC236}">
                    <a16:creationId xmlns:a16="http://schemas.microsoft.com/office/drawing/2014/main" id="{826B8ECC-D6AD-4B8E-ACCE-62D29BB20B1A}"/>
                  </a:ext>
                </a:extLst>
              </p:cNvPr>
              <p:cNvSpPr>
                <a:spLocks/>
              </p:cNvSpPr>
              <p:nvPr/>
            </p:nvSpPr>
            <p:spPr bwMode="auto">
              <a:xfrm>
                <a:off x="2618" y="-197"/>
                <a:ext cx="49" cy="91"/>
              </a:xfrm>
              <a:custGeom>
                <a:avLst/>
                <a:gdLst>
                  <a:gd name="T0" fmla="*/ 46 w 49"/>
                  <a:gd name="T1" fmla="*/ -190 h 91"/>
                  <a:gd name="T2" fmla="*/ 30 w 49"/>
                  <a:gd name="T3" fmla="*/ -190 h 91"/>
                  <a:gd name="T4" fmla="*/ 36 w 49"/>
                  <a:gd name="T5" fmla="*/ -186 h 91"/>
                  <a:gd name="T6" fmla="*/ 36 w 49"/>
                  <a:gd name="T7" fmla="*/ -168 h 91"/>
                  <a:gd name="T8" fmla="*/ 27 w 49"/>
                  <a:gd name="T9" fmla="*/ -163 h 91"/>
                  <a:gd name="T10" fmla="*/ 11 w 49"/>
                  <a:gd name="T11" fmla="*/ -157 h 91"/>
                  <a:gd name="T12" fmla="*/ 12 w 49"/>
                  <a:gd name="T13" fmla="*/ -154 h 91"/>
                  <a:gd name="T14" fmla="*/ 14 w 49"/>
                  <a:gd name="T15" fmla="*/ -154 h 91"/>
                  <a:gd name="T16" fmla="*/ 18 w 49"/>
                  <a:gd name="T17" fmla="*/ -156 h 91"/>
                  <a:gd name="T18" fmla="*/ 43 w 49"/>
                  <a:gd name="T19" fmla="*/ -156 h 91"/>
                  <a:gd name="T20" fmla="*/ 35 w 49"/>
                  <a:gd name="T21" fmla="*/ -162 h 91"/>
                  <a:gd name="T22" fmla="*/ 31 w 49"/>
                  <a:gd name="T23" fmla="*/ -163 h 91"/>
                  <a:gd name="T24" fmla="*/ 37 w 49"/>
                  <a:gd name="T25" fmla="*/ -166 h 91"/>
                  <a:gd name="T26" fmla="*/ 41 w 49"/>
                  <a:gd name="T27" fmla="*/ -169 h 91"/>
                  <a:gd name="T28" fmla="*/ 46 w 49"/>
                  <a:gd name="T29" fmla="*/ -173 h 91"/>
                  <a:gd name="T30" fmla="*/ 47 w 49"/>
                  <a:gd name="T31" fmla="*/ -176 h 91"/>
                  <a:gd name="T32" fmla="*/ 47 w 49"/>
                  <a:gd name="T33" fmla="*/ -190 h 91"/>
                  <a:gd name="T34" fmla="*/ 46 w 49"/>
                  <a:gd name="T35" fmla="*/ -190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30" y="7"/>
                    </a:lnTo>
                    <a:lnTo>
                      <a:pt x="36" y="11"/>
                    </a:lnTo>
                    <a:lnTo>
                      <a:pt x="36" y="29"/>
                    </a:lnTo>
                    <a:lnTo>
                      <a:pt x="27" y="34"/>
                    </a:lnTo>
                    <a:lnTo>
                      <a:pt x="11" y="40"/>
                    </a:lnTo>
                    <a:lnTo>
                      <a:pt x="12" y="43"/>
                    </a:lnTo>
                    <a:lnTo>
                      <a:pt x="14" y="43"/>
                    </a:lnTo>
                    <a:lnTo>
                      <a:pt x="18" y="41"/>
                    </a:lnTo>
                    <a:lnTo>
                      <a:pt x="43" y="41"/>
                    </a:lnTo>
                    <a:lnTo>
                      <a:pt x="35" y="35"/>
                    </a:lnTo>
                    <a:lnTo>
                      <a:pt x="31" y="34"/>
                    </a:lnTo>
                    <a:lnTo>
                      <a:pt x="37" y="31"/>
                    </a:lnTo>
                    <a:lnTo>
                      <a:pt x="41" y="28"/>
                    </a:lnTo>
                    <a:lnTo>
                      <a:pt x="46" y="24"/>
                    </a:lnTo>
                    <a:lnTo>
                      <a:pt x="47" y="21"/>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8" name="Freeform 219">
                <a:extLst>
                  <a:ext uri="{FF2B5EF4-FFF2-40B4-BE49-F238E27FC236}">
                    <a16:creationId xmlns:a16="http://schemas.microsoft.com/office/drawing/2014/main" id="{AFDF7B69-1A63-4181-9DEB-486DA313F446}"/>
                  </a:ext>
                </a:extLst>
              </p:cNvPr>
              <p:cNvSpPr>
                <a:spLocks/>
              </p:cNvSpPr>
              <p:nvPr/>
            </p:nvSpPr>
            <p:spPr bwMode="auto">
              <a:xfrm>
                <a:off x="2618" y="-197"/>
                <a:ext cx="49" cy="91"/>
              </a:xfrm>
              <a:custGeom>
                <a:avLst/>
                <a:gdLst>
                  <a:gd name="T0" fmla="*/ 39 w 49"/>
                  <a:gd name="T1" fmla="*/ -197 h 91"/>
                  <a:gd name="T2" fmla="*/ 19 w 49"/>
                  <a:gd name="T3" fmla="*/ -197 h 91"/>
                  <a:gd name="T4" fmla="*/ 13 w 49"/>
                  <a:gd name="T5" fmla="*/ -194 h 91"/>
                  <a:gd name="T6" fmla="*/ 9 w 49"/>
                  <a:gd name="T7" fmla="*/ -190 h 91"/>
                  <a:gd name="T8" fmla="*/ 3 w 49"/>
                  <a:gd name="T9" fmla="*/ -181 h 91"/>
                  <a:gd name="T10" fmla="*/ 6 w 49"/>
                  <a:gd name="T11" fmla="*/ -178 h 91"/>
                  <a:gd name="T12" fmla="*/ 9 w 49"/>
                  <a:gd name="T13" fmla="*/ -183 h 91"/>
                  <a:gd name="T14" fmla="*/ 14 w 49"/>
                  <a:gd name="T15" fmla="*/ -190 h 91"/>
                  <a:gd name="T16" fmla="*/ 46 w 49"/>
                  <a:gd name="T17" fmla="*/ -190 h 91"/>
                  <a:gd name="T18" fmla="*/ 39 w 49"/>
                  <a:gd name="T19" fmla="*/ -197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9"/>
                    </a:lnTo>
                    <a:lnTo>
                      <a:pt x="9"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4" name="Group 220">
              <a:extLst>
                <a:ext uri="{FF2B5EF4-FFF2-40B4-BE49-F238E27FC236}">
                  <a16:creationId xmlns:a16="http://schemas.microsoft.com/office/drawing/2014/main" id="{4C8AFA9C-6B24-48B8-8E85-A25BAC360D9C}"/>
                </a:ext>
              </a:extLst>
            </p:cNvPr>
            <p:cNvGrpSpPr>
              <a:grpSpLocks/>
            </p:cNvGrpSpPr>
            <p:nvPr/>
          </p:nvGrpSpPr>
          <p:grpSpPr bwMode="auto">
            <a:xfrm>
              <a:off x="2688" y="-279"/>
              <a:ext cx="120" cy="137"/>
              <a:chOff x="2688" y="-279"/>
              <a:chExt cx="120" cy="137"/>
            </a:xfrm>
          </p:grpSpPr>
          <p:sp>
            <p:nvSpPr>
              <p:cNvPr id="50212" name="Freeform 221">
                <a:extLst>
                  <a:ext uri="{FF2B5EF4-FFF2-40B4-BE49-F238E27FC236}">
                    <a16:creationId xmlns:a16="http://schemas.microsoft.com/office/drawing/2014/main" id="{0B5D8A56-16A0-416F-B41E-2816FBCD05B6}"/>
                  </a:ext>
                </a:extLst>
              </p:cNvPr>
              <p:cNvSpPr>
                <a:spLocks/>
              </p:cNvSpPr>
              <p:nvPr/>
            </p:nvSpPr>
            <p:spPr bwMode="auto">
              <a:xfrm>
                <a:off x="2688" y="-279"/>
                <a:ext cx="120" cy="137"/>
              </a:xfrm>
              <a:custGeom>
                <a:avLst/>
                <a:gdLst>
                  <a:gd name="T0" fmla="*/ 93 w 120"/>
                  <a:gd name="T1" fmla="*/ -279 h 137"/>
                  <a:gd name="T2" fmla="*/ 75 w 120"/>
                  <a:gd name="T3" fmla="*/ -279 h 137"/>
                  <a:gd name="T4" fmla="*/ 51 w 120"/>
                  <a:gd name="T5" fmla="*/ -276 h 137"/>
                  <a:gd name="T6" fmla="*/ 31 w 120"/>
                  <a:gd name="T7" fmla="*/ -267 h 137"/>
                  <a:gd name="T8" fmla="*/ 15 w 120"/>
                  <a:gd name="T9" fmla="*/ -253 h 137"/>
                  <a:gd name="T10" fmla="*/ 4 w 120"/>
                  <a:gd name="T11" fmla="*/ -235 h 137"/>
                  <a:gd name="T12" fmla="*/ 0 w 120"/>
                  <a:gd name="T13" fmla="*/ -213 h 137"/>
                  <a:gd name="T14" fmla="*/ 2 w 120"/>
                  <a:gd name="T15" fmla="*/ -192 h 137"/>
                  <a:gd name="T16" fmla="*/ 10 w 120"/>
                  <a:gd name="T17" fmla="*/ -173 h 137"/>
                  <a:gd name="T18" fmla="*/ 24 w 120"/>
                  <a:gd name="T19" fmla="*/ -157 h 137"/>
                  <a:gd name="T20" fmla="*/ 44 w 120"/>
                  <a:gd name="T21" fmla="*/ -147 h 137"/>
                  <a:gd name="T22" fmla="*/ 71 w 120"/>
                  <a:gd name="T23" fmla="*/ -143 h 137"/>
                  <a:gd name="T24" fmla="*/ 86 w 120"/>
                  <a:gd name="T25" fmla="*/ -143 h 137"/>
                  <a:gd name="T26" fmla="*/ 104 w 120"/>
                  <a:gd name="T27" fmla="*/ -147 h 137"/>
                  <a:gd name="T28" fmla="*/ 109 w 120"/>
                  <a:gd name="T29" fmla="*/ -148 h 137"/>
                  <a:gd name="T30" fmla="*/ 111 w 120"/>
                  <a:gd name="T31" fmla="*/ -151 h 137"/>
                  <a:gd name="T32" fmla="*/ 87 w 120"/>
                  <a:gd name="T33" fmla="*/ -151 h 137"/>
                  <a:gd name="T34" fmla="*/ 60 w 120"/>
                  <a:gd name="T35" fmla="*/ -154 h 137"/>
                  <a:gd name="T36" fmla="*/ 41 w 120"/>
                  <a:gd name="T37" fmla="*/ -163 h 137"/>
                  <a:gd name="T38" fmla="*/ 28 w 120"/>
                  <a:gd name="T39" fmla="*/ -177 h 137"/>
                  <a:gd name="T40" fmla="*/ 21 w 120"/>
                  <a:gd name="T41" fmla="*/ -197 h 137"/>
                  <a:gd name="T42" fmla="*/ 23 w 120"/>
                  <a:gd name="T43" fmla="*/ -225 h 137"/>
                  <a:gd name="T44" fmla="*/ 29 w 120"/>
                  <a:gd name="T45" fmla="*/ -247 h 137"/>
                  <a:gd name="T46" fmla="*/ 41 w 120"/>
                  <a:gd name="T47" fmla="*/ -263 h 137"/>
                  <a:gd name="T48" fmla="*/ 58 w 120"/>
                  <a:gd name="T49" fmla="*/ -271 h 137"/>
                  <a:gd name="T50" fmla="*/ 112 w 120"/>
                  <a:gd name="T51" fmla="*/ -271 h 137"/>
                  <a:gd name="T52" fmla="*/ 112 w 120"/>
                  <a:gd name="T53" fmla="*/ -274 h 137"/>
                  <a:gd name="T54" fmla="*/ 106 w 120"/>
                  <a:gd name="T55" fmla="*/ -275 h 137"/>
                  <a:gd name="T56" fmla="*/ 93 w 120"/>
                  <a:gd name="T57" fmla="*/ -279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5" y="0"/>
                    </a:lnTo>
                    <a:lnTo>
                      <a:pt x="51" y="3"/>
                    </a:lnTo>
                    <a:lnTo>
                      <a:pt x="31" y="12"/>
                    </a:lnTo>
                    <a:lnTo>
                      <a:pt x="15" y="26"/>
                    </a:lnTo>
                    <a:lnTo>
                      <a:pt x="4" y="44"/>
                    </a:lnTo>
                    <a:lnTo>
                      <a:pt x="0" y="66"/>
                    </a:lnTo>
                    <a:lnTo>
                      <a:pt x="2" y="87"/>
                    </a:lnTo>
                    <a:lnTo>
                      <a:pt x="10" y="106"/>
                    </a:lnTo>
                    <a:lnTo>
                      <a:pt x="24" y="122"/>
                    </a:lnTo>
                    <a:lnTo>
                      <a:pt x="44"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8"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3" name="Freeform 222">
                <a:extLst>
                  <a:ext uri="{FF2B5EF4-FFF2-40B4-BE49-F238E27FC236}">
                    <a16:creationId xmlns:a16="http://schemas.microsoft.com/office/drawing/2014/main" id="{DA294999-F020-4226-92BB-D790038EF504}"/>
                  </a:ext>
                </a:extLst>
              </p:cNvPr>
              <p:cNvSpPr>
                <a:spLocks/>
              </p:cNvSpPr>
              <p:nvPr/>
            </p:nvSpPr>
            <p:spPr bwMode="auto">
              <a:xfrm>
                <a:off x="2688" y="-279"/>
                <a:ext cx="120" cy="137"/>
              </a:xfrm>
              <a:custGeom>
                <a:avLst/>
                <a:gdLst>
                  <a:gd name="T0" fmla="*/ 115 w 120"/>
                  <a:gd name="T1" fmla="*/ -181 h 137"/>
                  <a:gd name="T2" fmla="*/ 103 w 120"/>
                  <a:gd name="T3" fmla="*/ -162 h 137"/>
                  <a:gd name="T4" fmla="*/ 87 w 120"/>
                  <a:gd name="T5" fmla="*/ -151 h 137"/>
                  <a:gd name="T6" fmla="*/ 111 w 120"/>
                  <a:gd name="T7" fmla="*/ -151 h 137"/>
                  <a:gd name="T8" fmla="*/ 113 w 120"/>
                  <a:gd name="T9" fmla="*/ -156 h 137"/>
                  <a:gd name="T10" fmla="*/ 117 w 120"/>
                  <a:gd name="T11" fmla="*/ -172 h 137"/>
                  <a:gd name="T12" fmla="*/ 120 w 120"/>
                  <a:gd name="T13" fmla="*/ -181 h 137"/>
                  <a:gd name="T14" fmla="*/ 115 w 120"/>
                  <a:gd name="T15" fmla="*/ -181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4" name="Freeform 223">
                <a:extLst>
                  <a:ext uri="{FF2B5EF4-FFF2-40B4-BE49-F238E27FC236}">
                    <a16:creationId xmlns:a16="http://schemas.microsoft.com/office/drawing/2014/main" id="{5A4F1A5A-8280-4FE1-8B41-FEFF73C66C8D}"/>
                  </a:ext>
                </a:extLst>
              </p:cNvPr>
              <p:cNvSpPr>
                <a:spLocks/>
              </p:cNvSpPr>
              <p:nvPr/>
            </p:nvSpPr>
            <p:spPr bwMode="auto">
              <a:xfrm>
                <a:off x="2688" y="-279"/>
                <a:ext cx="120" cy="137"/>
              </a:xfrm>
              <a:custGeom>
                <a:avLst/>
                <a:gdLst>
                  <a:gd name="T0" fmla="*/ 112 w 120"/>
                  <a:gd name="T1" fmla="*/ -271 h 137"/>
                  <a:gd name="T2" fmla="*/ 58 w 120"/>
                  <a:gd name="T3" fmla="*/ -271 h 137"/>
                  <a:gd name="T4" fmla="*/ 85 w 120"/>
                  <a:gd name="T5" fmla="*/ -270 h 137"/>
                  <a:gd name="T6" fmla="*/ 101 w 120"/>
                  <a:gd name="T7" fmla="*/ -261 h 137"/>
                  <a:gd name="T8" fmla="*/ 110 w 120"/>
                  <a:gd name="T9" fmla="*/ -244 h 137"/>
                  <a:gd name="T10" fmla="*/ 115 w 120"/>
                  <a:gd name="T11" fmla="*/ -244 h 137"/>
                  <a:gd name="T12" fmla="*/ 114 w 120"/>
                  <a:gd name="T13" fmla="*/ -254 h 137"/>
                  <a:gd name="T14" fmla="*/ 113 w 120"/>
                  <a:gd name="T15" fmla="*/ -263 h 137"/>
                  <a:gd name="T16" fmla="*/ 112 w 120"/>
                  <a:gd name="T17" fmla="*/ -271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8" y="8"/>
                    </a:lnTo>
                    <a:lnTo>
                      <a:pt x="85" y="9"/>
                    </a:lnTo>
                    <a:lnTo>
                      <a:pt x="101" y="18"/>
                    </a:lnTo>
                    <a:lnTo>
                      <a:pt x="110" y="35"/>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5" name="Group 224">
              <a:extLst>
                <a:ext uri="{FF2B5EF4-FFF2-40B4-BE49-F238E27FC236}">
                  <a16:creationId xmlns:a16="http://schemas.microsoft.com/office/drawing/2014/main" id="{73AEF93F-4578-4878-811A-72CEF2A62B93}"/>
                </a:ext>
              </a:extLst>
            </p:cNvPr>
            <p:cNvGrpSpPr>
              <a:grpSpLocks/>
            </p:cNvGrpSpPr>
            <p:nvPr/>
          </p:nvGrpSpPr>
          <p:grpSpPr bwMode="auto">
            <a:xfrm>
              <a:off x="2806" y="-116"/>
              <a:ext cx="116" cy="189"/>
              <a:chOff x="2806" y="-116"/>
              <a:chExt cx="116" cy="189"/>
            </a:xfrm>
          </p:grpSpPr>
          <p:sp>
            <p:nvSpPr>
              <p:cNvPr id="50211" name="Freeform 225">
                <a:extLst>
                  <a:ext uri="{FF2B5EF4-FFF2-40B4-BE49-F238E27FC236}">
                    <a16:creationId xmlns:a16="http://schemas.microsoft.com/office/drawing/2014/main" id="{F35E6CAC-98D2-482B-9AD7-F0A7682723B4}"/>
                  </a:ext>
                </a:extLst>
              </p:cNvPr>
              <p:cNvSpPr>
                <a:spLocks/>
              </p:cNvSpPr>
              <p:nvPr/>
            </p:nvSpPr>
            <p:spPr bwMode="auto">
              <a:xfrm>
                <a:off x="2806" y="-116"/>
                <a:ext cx="116" cy="189"/>
              </a:xfrm>
              <a:custGeom>
                <a:avLst/>
                <a:gdLst>
                  <a:gd name="T0" fmla="*/ 10 w 116"/>
                  <a:gd name="T1" fmla="*/ -116 h 189"/>
                  <a:gd name="T2" fmla="*/ 0 w 116"/>
                  <a:gd name="T3" fmla="*/ -111 h 189"/>
                  <a:gd name="T4" fmla="*/ 106 w 116"/>
                  <a:gd name="T5" fmla="*/ 72 h 189"/>
                  <a:gd name="T6" fmla="*/ 115 w 116"/>
                  <a:gd name="T7" fmla="*/ 67 h 189"/>
                  <a:gd name="T8" fmla="*/ 10 w 116"/>
                  <a:gd name="T9" fmla="*/ -116 h 189"/>
                  <a:gd name="T10" fmla="*/ 0 60000 65536"/>
                  <a:gd name="T11" fmla="*/ 0 60000 65536"/>
                  <a:gd name="T12" fmla="*/ 0 60000 65536"/>
                  <a:gd name="T13" fmla="*/ 0 60000 65536"/>
                  <a:gd name="T14" fmla="*/ 0 60000 65536"/>
                  <a:gd name="T15" fmla="*/ 0 w 116"/>
                  <a:gd name="T16" fmla="*/ 0 h 189"/>
                  <a:gd name="T17" fmla="*/ 116 w 116"/>
                  <a:gd name="T18" fmla="*/ 189 h 189"/>
                </a:gdLst>
                <a:ahLst/>
                <a:cxnLst>
                  <a:cxn ang="T10">
                    <a:pos x="T0" y="T1"/>
                  </a:cxn>
                  <a:cxn ang="T11">
                    <a:pos x="T2" y="T3"/>
                  </a:cxn>
                  <a:cxn ang="T12">
                    <a:pos x="T4" y="T5"/>
                  </a:cxn>
                  <a:cxn ang="T13">
                    <a:pos x="T6" y="T7"/>
                  </a:cxn>
                  <a:cxn ang="T14">
                    <a:pos x="T8" y="T9"/>
                  </a:cxn>
                </a:cxnLst>
                <a:rect l="T15" t="T16" r="T17" b="T18"/>
                <a:pathLst>
                  <a:path w="116" h="189">
                    <a:moveTo>
                      <a:pt x="10" y="0"/>
                    </a:moveTo>
                    <a:lnTo>
                      <a:pt x="0" y="5"/>
                    </a:lnTo>
                    <a:lnTo>
                      <a:pt x="106" y="188"/>
                    </a:lnTo>
                    <a:lnTo>
                      <a:pt x="115" y="183"/>
                    </a:lnTo>
                    <a:lnTo>
                      <a:pt x="1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6" name="Group 226">
              <a:extLst>
                <a:ext uri="{FF2B5EF4-FFF2-40B4-BE49-F238E27FC236}">
                  <a16:creationId xmlns:a16="http://schemas.microsoft.com/office/drawing/2014/main" id="{EEC5964C-5F0E-421B-9CC9-E868198B5FD9}"/>
                </a:ext>
              </a:extLst>
            </p:cNvPr>
            <p:cNvGrpSpPr>
              <a:grpSpLocks/>
            </p:cNvGrpSpPr>
            <p:nvPr/>
          </p:nvGrpSpPr>
          <p:grpSpPr bwMode="auto">
            <a:xfrm>
              <a:off x="2464" y="455"/>
              <a:ext cx="141" cy="131"/>
              <a:chOff x="2464" y="455"/>
              <a:chExt cx="141" cy="131"/>
            </a:xfrm>
          </p:grpSpPr>
          <p:sp>
            <p:nvSpPr>
              <p:cNvPr id="50208" name="Freeform 227">
                <a:extLst>
                  <a:ext uri="{FF2B5EF4-FFF2-40B4-BE49-F238E27FC236}">
                    <a16:creationId xmlns:a16="http://schemas.microsoft.com/office/drawing/2014/main" id="{6E07A002-CE90-4D2B-9A79-FD0F2B1FC6C2}"/>
                  </a:ext>
                </a:extLst>
              </p:cNvPr>
              <p:cNvSpPr>
                <a:spLocks/>
              </p:cNvSpPr>
              <p:nvPr/>
            </p:nvSpPr>
            <p:spPr bwMode="auto">
              <a:xfrm>
                <a:off x="2464" y="455"/>
                <a:ext cx="141" cy="131"/>
              </a:xfrm>
              <a:custGeom>
                <a:avLst/>
                <a:gdLst>
                  <a:gd name="T0" fmla="*/ 53 w 141"/>
                  <a:gd name="T1" fmla="*/ 455 h 131"/>
                  <a:gd name="T2" fmla="*/ 0 w 141"/>
                  <a:gd name="T3" fmla="*/ 455 h 131"/>
                  <a:gd name="T4" fmla="*/ 0 w 141"/>
                  <a:gd name="T5" fmla="*/ 460 h 131"/>
                  <a:gd name="T6" fmla="*/ 18 w 141"/>
                  <a:gd name="T7" fmla="*/ 461 h 131"/>
                  <a:gd name="T8" fmla="*/ 19 w 141"/>
                  <a:gd name="T9" fmla="*/ 462 h 131"/>
                  <a:gd name="T10" fmla="*/ 19 w 141"/>
                  <a:gd name="T11" fmla="*/ 578 h 131"/>
                  <a:gd name="T12" fmla="*/ 18 w 141"/>
                  <a:gd name="T13" fmla="*/ 579 h 131"/>
                  <a:gd name="T14" fmla="*/ 1 w 141"/>
                  <a:gd name="T15" fmla="*/ 581 h 131"/>
                  <a:gd name="T16" fmla="*/ 1 w 141"/>
                  <a:gd name="T17" fmla="*/ 585 h 131"/>
                  <a:gd name="T18" fmla="*/ 54 w 141"/>
                  <a:gd name="T19" fmla="*/ 585 h 131"/>
                  <a:gd name="T20" fmla="*/ 54 w 141"/>
                  <a:gd name="T21" fmla="*/ 581 h 131"/>
                  <a:gd name="T22" fmla="*/ 38 w 141"/>
                  <a:gd name="T23" fmla="*/ 579 h 131"/>
                  <a:gd name="T24" fmla="*/ 36 w 141"/>
                  <a:gd name="T25" fmla="*/ 578 h 131"/>
                  <a:gd name="T26" fmla="*/ 36 w 141"/>
                  <a:gd name="T27" fmla="*/ 521 h 131"/>
                  <a:gd name="T28" fmla="*/ 122 w 141"/>
                  <a:gd name="T29" fmla="*/ 521 h 131"/>
                  <a:gd name="T30" fmla="*/ 122 w 141"/>
                  <a:gd name="T31" fmla="*/ 513 h 131"/>
                  <a:gd name="T32" fmla="*/ 36 w 141"/>
                  <a:gd name="T33" fmla="*/ 513 h 131"/>
                  <a:gd name="T34" fmla="*/ 36 w 141"/>
                  <a:gd name="T35" fmla="*/ 462 h 131"/>
                  <a:gd name="T36" fmla="*/ 38 w 141"/>
                  <a:gd name="T37" fmla="*/ 461 h 131"/>
                  <a:gd name="T38" fmla="*/ 53 w 141"/>
                  <a:gd name="T39" fmla="*/ 460 h 131"/>
                  <a:gd name="T40" fmla="*/ 53 w 141"/>
                  <a:gd name="T41" fmla="*/ 455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3" y="0"/>
                    </a:moveTo>
                    <a:lnTo>
                      <a:pt x="0" y="0"/>
                    </a:lnTo>
                    <a:lnTo>
                      <a:pt x="0" y="5"/>
                    </a:lnTo>
                    <a:lnTo>
                      <a:pt x="18" y="6"/>
                    </a:lnTo>
                    <a:lnTo>
                      <a:pt x="19" y="7"/>
                    </a:lnTo>
                    <a:lnTo>
                      <a:pt x="19" y="123"/>
                    </a:lnTo>
                    <a:lnTo>
                      <a:pt x="18" y="124"/>
                    </a:lnTo>
                    <a:lnTo>
                      <a:pt x="1" y="126"/>
                    </a:lnTo>
                    <a:lnTo>
                      <a:pt x="1" y="130"/>
                    </a:lnTo>
                    <a:lnTo>
                      <a:pt x="54" y="130"/>
                    </a:lnTo>
                    <a:lnTo>
                      <a:pt x="54" y="126"/>
                    </a:lnTo>
                    <a:lnTo>
                      <a:pt x="38" y="124"/>
                    </a:lnTo>
                    <a:lnTo>
                      <a:pt x="36" y="123"/>
                    </a:lnTo>
                    <a:lnTo>
                      <a:pt x="36" y="66"/>
                    </a:lnTo>
                    <a:lnTo>
                      <a:pt x="122" y="66"/>
                    </a:lnTo>
                    <a:lnTo>
                      <a:pt x="122" y="58"/>
                    </a:lnTo>
                    <a:lnTo>
                      <a:pt x="36" y="58"/>
                    </a:lnTo>
                    <a:lnTo>
                      <a:pt x="36" y="7"/>
                    </a:lnTo>
                    <a:lnTo>
                      <a:pt x="38"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9" name="Freeform 228">
                <a:extLst>
                  <a:ext uri="{FF2B5EF4-FFF2-40B4-BE49-F238E27FC236}">
                    <a16:creationId xmlns:a16="http://schemas.microsoft.com/office/drawing/2014/main" id="{17D8C8C9-7F77-4F9F-98B9-58791FC30D3F}"/>
                  </a:ext>
                </a:extLst>
              </p:cNvPr>
              <p:cNvSpPr>
                <a:spLocks/>
              </p:cNvSpPr>
              <p:nvPr/>
            </p:nvSpPr>
            <p:spPr bwMode="auto">
              <a:xfrm>
                <a:off x="2464" y="455"/>
                <a:ext cx="141" cy="131"/>
              </a:xfrm>
              <a:custGeom>
                <a:avLst/>
                <a:gdLst>
                  <a:gd name="T0" fmla="*/ 122 w 141"/>
                  <a:gd name="T1" fmla="*/ 521 h 131"/>
                  <a:gd name="T2" fmla="*/ 105 w 141"/>
                  <a:gd name="T3" fmla="*/ 521 h 131"/>
                  <a:gd name="T4" fmla="*/ 105 w 141"/>
                  <a:gd name="T5" fmla="*/ 578 h 131"/>
                  <a:gd name="T6" fmla="*/ 104 w 141"/>
                  <a:gd name="T7" fmla="*/ 579 h 131"/>
                  <a:gd name="T8" fmla="*/ 86 w 141"/>
                  <a:gd name="T9" fmla="*/ 581 h 131"/>
                  <a:gd name="T10" fmla="*/ 86 w 141"/>
                  <a:gd name="T11" fmla="*/ 585 h 131"/>
                  <a:gd name="T12" fmla="*/ 140 w 141"/>
                  <a:gd name="T13" fmla="*/ 585 h 131"/>
                  <a:gd name="T14" fmla="*/ 140 w 141"/>
                  <a:gd name="T15" fmla="*/ 581 h 131"/>
                  <a:gd name="T16" fmla="*/ 124 w 141"/>
                  <a:gd name="T17" fmla="*/ 579 h 131"/>
                  <a:gd name="T18" fmla="*/ 122 w 141"/>
                  <a:gd name="T19" fmla="*/ 578 h 131"/>
                  <a:gd name="T20" fmla="*/ 122 w 141"/>
                  <a:gd name="T21" fmla="*/ 521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6"/>
                    </a:moveTo>
                    <a:lnTo>
                      <a:pt x="105" y="66"/>
                    </a:lnTo>
                    <a:lnTo>
                      <a:pt x="105" y="123"/>
                    </a:lnTo>
                    <a:lnTo>
                      <a:pt x="104" y="124"/>
                    </a:lnTo>
                    <a:lnTo>
                      <a:pt x="86" y="126"/>
                    </a:lnTo>
                    <a:lnTo>
                      <a:pt x="86" y="130"/>
                    </a:lnTo>
                    <a:lnTo>
                      <a:pt x="140" y="130"/>
                    </a:lnTo>
                    <a:lnTo>
                      <a:pt x="140" y="126"/>
                    </a:lnTo>
                    <a:lnTo>
                      <a:pt x="124" y="124"/>
                    </a:lnTo>
                    <a:lnTo>
                      <a:pt x="122" y="123"/>
                    </a:lnTo>
                    <a:lnTo>
                      <a:pt x="122" y="6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10" name="Freeform 229">
                <a:extLst>
                  <a:ext uri="{FF2B5EF4-FFF2-40B4-BE49-F238E27FC236}">
                    <a16:creationId xmlns:a16="http://schemas.microsoft.com/office/drawing/2014/main" id="{D7819081-A508-45F7-93B8-4E18ADA44E64}"/>
                  </a:ext>
                </a:extLst>
              </p:cNvPr>
              <p:cNvSpPr>
                <a:spLocks/>
              </p:cNvSpPr>
              <p:nvPr/>
            </p:nvSpPr>
            <p:spPr bwMode="auto">
              <a:xfrm>
                <a:off x="2464" y="455"/>
                <a:ext cx="141" cy="131"/>
              </a:xfrm>
              <a:custGeom>
                <a:avLst/>
                <a:gdLst>
                  <a:gd name="T0" fmla="*/ 141 w 141"/>
                  <a:gd name="T1" fmla="*/ 455 h 131"/>
                  <a:gd name="T2" fmla="*/ 88 w 141"/>
                  <a:gd name="T3" fmla="*/ 455 h 131"/>
                  <a:gd name="T4" fmla="*/ 88 w 141"/>
                  <a:gd name="T5" fmla="*/ 460 h 131"/>
                  <a:gd name="T6" fmla="*/ 104 w 141"/>
                  <a:gd name="T7" fmla="*/ 461 h 131"/>
                  <a:gd name="T8" fmla="*/ 105 w 141"/>
                  <a:gd name="T9" fmla="*/ 462 h 131"/>
                  <a:gd name="T10" fmla="*/ 105 w 141"/>
                  <a:gd name="T11" fmla="*/ 513 h 131"/>
                  <a:gd name="T12" fmla="*/ 122 w 141"/>
                  <a:gd name="T13" fmla="*/ 513 h 131"/>
                  <a:gd name="T14" fmla="*/ 122 w 141"/>
                  <a:gd name="T15" fmla="*/ 462 h 131"/>
                  <a:gd name="T16" fmla="*/ 124 w 141"/>
                  <a:gd name="T17" fmla="*/ 461 h 131"/>
                  <a:gd name="T18" fmla="*/ 141 w 141"/>
                  <a:gd name="T19" fmla="*/ 460 h 131"/>
                  <a:gd name="T20" fmla="*/ 141 w 141"/>
                  <a:gd name="T21" fmla="*/ 45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1" y="0"/>
                    </a:moveTo>
                    <a:lnTo>
                      <a:pt x="88" y="0"/>
                    </a:lnTo>
                    <a:lnTo>
                      <a:pt x="88" y="5"/>
                    </a:lnTo>
                    <a:lnTo>
                      <a:pt x="104" y="6"/>
                    </a:lnTo>
                    <a:lnTo>
                      <a:pt x="105" y="7"/>
                    </a:lnTo>
                    <a:lnTo>
                      <a:pt x="105" y="58"/>
                    </a:lnTo>
                    <a:lnTo>
                      <a:pt x="122" y="58"/>
                    </a:lnTo>
                    <a:lnTo>
                      <a:pt x="122" y="7"/>
                    </a:lnTo>
                    <a:lnTo>
                      <a:pt x="124" y="6"/>
                    </a:lnTo>
                    <a:lnTo>
                      <a:pt x="141" y="5"/>
                    </a:lnTo>
                    <a:lnTo>
                      <a:pt x="1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7" name="Group 230">
              <a:extLst>
                <a:ext uri="{FF2B5EF4-FFF2-40B4-BE49-F238E27FC236}">
                  <a16:creationId xmlns:a16="http://schemas.microsoft.com/office/drawing/2014/main" id="{9127AE52-5379-4812-9634-CCA9EA76A606}"/>
                </a:ext>
              </a:extLst>
            </p:cNvPr>
            <p:cNvGrpSpPr>
              <a:grpSpLocks/>
            </p:cNvGrpSpPr>
            <p:nvPr/>
          </p:nvGrpSpPr>
          <p:grpSpPr bwMode="auto">
            <a:xfrm>
              <a:off x="2618" y="534"/>
              <a:ext cx="49" cy="92"/>
              <a:chOff x="2618" y="534"/>
              <a:chExt cx="49" cy="92"/>
            </a:xfrm>
          </p:grpSpPr>
          <p:sp>
            <p:nvSpPr>
              <p:cNvPr id="50204" name="Freeform 231">
                <a:extLst>
                  <a:ext uri="{FF2B5EF4-FFF2-40B4-BE49-F238E27FC236}">
                    <a16:creationId xmlns:a16="http://schemas.microsoft.com/office/drawing/2014/main" id="{4FC3262D-2585-4B23-B69D-9510C678D095}"/>
                  </a:ext>
                </a:extLst>
              </p:cNvPr>
              <p:cNvSpPr>
                <a:spLocks/>
              </p:cNvSpPr>
              <p:nvPr/>
            </p:nvSpPr>
            <p:spPr bwMode="auto">
              <a:xfrm>
                <a:off x="2618" y="534"/>
                <a:ext cx="49" cy="92"/>
              </a:xfrm>
              <a:custGeom>
                <a:avLst/>
                <a:gdLst>
                  <a:gd name="T0" fmla="*/ 4 w 49"/>
                  <a:gd name="T1" fmla="*/ 611 h 92"/>
                  <a:gd name="T2" fmla="*/ 0 w 49"/>
                  <a:gd name="T3" fmla="*/ 615 h 92"/>
                  <a:gd name="T4" fmla="*/ 2 w 49"/>
                  <a:gd name="T5" fmla="*/ 620 h 92"/>
                  <a:gd name="T6" fmla="*/ 4 w 49"/>
                  <a:gd name="T7" fmla="*/ 623 h 92"/>
                  <a:gd name="T8" fmla="*/ 9 w 49"/>
                  <a:gd name="T9" fmla="*/ 625 h 92"/>
                  <a:gd name="T10" fmla="*/ 15 w 49"/>
                  <a:gd name="T11" fmla="*/ 625 h 92"/>
                  <a:gd name="T12" fmla="*/ 32 w 49"/>
                  <a:gd name="T13" fmla="*/ 620 h 92"/>
                  <a:gd name="T14" fmla="*/ 34 w 49"/>
                  <a:gd name="T15" fmla="*/ 618 h 92"/>
                  <a:gd name="T16" fmla="*/ 15 w 49"/>
                  <a:gd name="T17" fmla="*/ 618 h 92"/>
                  <a:gd name="T18" fmla="*/ 11 w 49"/>
                  <a:gd name="T19" fmla="*/ 614 h 92"/>
                  <a:gd name="T20" fmla="*/ 8 w 49"/>
                  <a:gd name="T21" fmla="*/ 612 h 92"/>
                  <a:gd name="T22" fmla="*/ 4 w 49"/>
                  <a:gd name="T23" fmla="*/ 611 h 9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2"/>
                  <a:gd name="T38" fmla="*/ 49 w 49"/>
                  <a:gd name="T39" fmla="*/ 92 h 9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2">
                    <a:moveTo>
                      <a:pt x="4" y="77"/>
                    </a:moveTo>
                    <a:lnTo>
                      <a:pt x="0" y="81"/>
                    </a:lnTo>
                    <a:lnTo>
                      <a:pt x="2" y="86"/>
                    </a:lnTo>
                    <a:lnTo>
                      <a:pt x="4" y="89"/>
                    </a:lnTo>
                    <a:lnTo>
                      <a:pt x="9" y="91"/>
                    </a:lnTo>
                    <a:lnTo>
                      <a:pt x="15" y="91"/>
                    </a:lnTo>
                    <a:lnTo>
                      <a:pt x="32" y="86"/>
                    </a:lnTo>
                    <a:lnTo>
                      <a:pt x="34" y="84"/>
                    </a:lnTo>
                    <a:lnTo>
                      <a:pt x="15" y="84"/>
                    </a:lnTo>
                    <a:lnTo>
                      <a:pt x="11" y="80"/>
                    </a:lnTo>
                    <a:lnTo>
                      <a:pt x="8" y="78"/>
                    </a:lnTo>
                    <a:lnTo>
                      <a:pt x="4"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5" name="Freeform 232">
                <a:extLst>
                  <a:ext uri="{FF2B5EF4-FFF2-40B4-BE49-F238E27FC236}">
                    <a16:creationId xmlns:a16="http://schemas.microsoft.com/office/drawing/2014/main" id="{8FA64B4A-FD2A-4947-8E25-FBD70AB44CAC}"/>
                  </a:ext>
                </a:extLst>
              </p:cNvPr>
              <p:cNvSpPr>
                <a:spLocks/>
              </p:cNvSpPr>
              <p:nvPr/>
            </p:nvSpPr>
            <p:spPr bwMode="auto">
              <a:xfrm>
                <a:off x="2618" y="534"/>
                <a:ext cx="49" cy="92"/>
              </a:xfrm>
              <a:custGeom>
                <a:avLst/>
                <a:gdLst>
                  <a:gd name="T0" fmla="*/ 43 w 49"/>
                  <a:gd name="T1" fmla="*/ 575 h 92"/>
                  <a:gd name="T2" fmla="*/ 32 w 49"/>
                  <a:gd name="T3" fmla="*/ 575 h 92"/>
                  <a:gd name="T4" fmla="*/ 41 w 49"/>
                  <a:gd name="T5" fmla="*/ 580 h 92"/>
                  <a:gd name="T6" fmla="*/ 41 w 49"/>
                  <a:gd name="T7" fmla="*/ 610 h 92"/>
                  <a:gd name="T8" fmla="*/ 31 w 49"/>
                  <a:gd name="T9" fmla="*/ 618 h 92"/>
                  <a:gd name="T10" fmla="*/ 34 w 49"/>
                  <a:gd name="T11" fmla="*/ 618 h 92"/>
                  <a:gd name="T12" fmla="*/ 49 w 49"/>
                  <a:gd name="T13" fmla="*/ 605 h 92"/>
                  <a:gd name="T14" fmla="*/ 48 w 49"/>
                  <a:gd name="T15" fmla="*/ 579 h 92"/>
                  <a:gd name="T16" fmla="*/ 43 w 49"/>
                  <a:gd name="T17" fmla="*/ 575 h 9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2"/>
                  <a:gd name="T29" fmla="*/ 49 w 49"/>
                  <a:gd name="T30" fmla="*/ 92 h 9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2">
                    <a:moveTo>
                      <a:pt x="43" y="41"/>
                    </a:moveTo>
                    <a:lnTo>
                      <a:pt x="32" y="41"/>
                    </a:lnTo>
                    <a:lnTo>
                      <a:pt x="41" y="46"/>
                    </a:lnTo>
                    <a:lnTo>
                      <a:pt x="41" y="76"/>
                    </a:lnTo>
                    <a:lnTo>
                      <a:pt x="31" y="84"/>
                    </a:lnTo>
                    <a:lnTo>
                      <a:pt x="34" y="84"/>
                    </a:lnTo>
                    <a:lnTo>
                      <a:pt x="49" y="71"/>
                    </a:lnTo>
                    <a:lnTo>
                      <a:pt x="48"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6" name="Freeform 233">
                <a:extLst>
                  <a:ext uri="{FF2B5EF4-FFF2-40B4-BE49-F238E27FC236}">
                    <a16:creationId xmlns:a16="http://schemas.microsoft.com/office/drawing/2014/main" id="{8F9E4934-34CA-4D85-A429-A99214A5B39F}"/>
                  </a:ext>
                </a:extLst>
              </p:cNvPr>
              <p:cNvSpPr>
                <a:spLocks/>
              </p:cNvSpPr>
              <p:nvPr/>
            </p:nvSpPr>
            <p:spPr bwMode="auto">
              <a:xfrm>
                <a:off x="2618" y="534"/>
                <a:ext cx="49" cy="92"/>
              </a:xfrm>
              <a:custGeom>
                <a:avLst/>
                <a:gdLst>
                  <a:gd name="T0" fmla="*/ 46 w 49"/>
                  <a:gd name="T1" fmla="*/ 541 h 92"/>
                  <a:gd name="T2" fmla="*/ 30 w 49"/>
                  <a:gd name="T3" fmla="*/ 541 h 92"/>
                  <a:gd name="T4" fmla="*/ 36 w 49"/>
                  <a:gd name="T5" fmla="*/ 545 h 92"/>
                  <a:gd name="T6" fmla="*/ 36 w 49"/>
                  <a:gd name="T7" fmla="*/ 563 h 92"/>
                  <a:gd name="T8" fmla="*/ 27 w 49"/>
                  <a:gd name="T9" fmla="*/ 568 h 92"/>
                  <a:gd name="T10" fmla="*/ 11 w 49"/>
                  <a:gd name="T11" fmla="*/ 574 h 92"/>
                  <a:gd name="T12" fmla="*/ 12 w 49"/>
                  <a:gd name="T13" fmla="*/ 577 h 92"/>
                  <a:gd name="T14" fmla="*/ 14 w 49"/>
                  <a:gd name="T15" fmla="*/ 577 h 92"/>
                  <a:gd name="T16" fmla="*/ 18 w 49"/>
                  <a:gd name="T17" fmla="*/ 575 h 92"/>
                  <a:gd name="T18" fmla="*/ 43 w 49"/>
                  <a:gd name="T19" fmla="*/ 575 h 92"/>
                  <a:gd name="T20" fmla="*/ 35 w 49"/>
                  <a:gd name="T21" fmla="*/ 569 h 92"/>
                  <a:gd name="T22" fmla="*/ 31 w 49"/>
                  <a:gd name="T23" fmla="*/ 568 h 92"/>
                  <a:gd name="T24" fmla="*/ 37 w 49"/>
                  <a:gd name="T25" fmla="*/ 565 h 92"/>
                  <a:gd name="T26" fmla="*/ 41 w 49"/>
                  <a:gd name="T27" fmla="*/ 562 h 92"/>
                  <a:gd name="T28" fmla="*/ 46 w 49"/>
                  <a:gd name="T29" fmla="*/ 558 h 92"/>
                  <a:gd name="T30" fmla="*/ 47 w 49"/>
                  <a:gd name="T31" fmla="*/ 555 h 92"/>
                  <a:gd name="T32" fmla="*/ 47 w 49"/>
                  <a:gd name="T33" fmla="*/ 541 h 92"/>
                  <a:gd name="T34" fmla="*/ 46 w 49"/>
                  <a:gd name="T35" fmla="*/ 541 h 9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2"/>
                  <a:gd name="T56" fmla="*/ 49 w 49"/>
                  <a:gd name="T57" fmla="*/ 92 h 9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2">
                    <a:moveTo>
                      <a:pt x="46" y="7"/>
                    </a:moveTo>
                    <a:lnTo>
                      <a:pt x="30" y="7"/>
                    </a:lnTo>
                    <a:lnTo>
                      <a:pt x="36" y="11"/>
                    </a:lnTo>
                    <a:lnTo>
                      <a:pt x="36" y="29"/>
                    </a:lnTo>
                    <a:lnTo>
                      <a:pt x="27" y="34"/>
                    </a:lnTo>
                    <a:lnTo>
                      <a:pt x="11" y="40"/>
                    </a:lnTo>
                    <a:lnTo>
                      <a:pt x="12" y="43"/>
                    </a:lnTo>
                    <a:lnTo>
                      <a:pt x="14" y="43"/>
                    </a:lnTo>
                    <a:lnTo>
                      <a:pt x="18" y="41"/>
                    </a:lnTo>
                    <a:lnTo>
                      <a:pt x="43" y="41"/>
                    </a:lnTo>
                    <a:lnTo>
                      <a:pt x="35" y="35"/>
                    </a:lnTo>
                    <a:lnTo>
                      <a:pt x="31" y="34"/>
                    </a:lnTo>
                    <a:lnTo>
                      <a:pt x="37" y="31"/>
                    </a:lnTo>
                    <a:lnTo>
                      <a:pt x="41" y="28"/>
                    </a:lnTo>
                    <a:lnTo>
                      <a:pt x="46" y="24"/>
                    </a:lnTo>
                    <a:lnTo>
                      <a:pt x="47" y="21"/>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7" name="Freeform 234">
                <a:extLst>
                  <a:ext uri="{FF2B5EF4-FFF2-40B4-BE49-F238E27FC236}">
                    <a16:creationId xmlns:a16="http://schemas.microsoft.com/office/drawing/2014/main" id="{1C72FE20-573D-4C70-B2A8-F09FE7E1A63D}"/>
                  </a:ext>
                </a:extLst>
              </p:cNvPr>
              <p:cNvSpPr>
                <a:spLocks/>
              </p:cNvSpPr>
              <p:nvPr/>
            </p:nvSpPr>
            <p:spPr bwMode="auto">
              <a:xfrm>
                <a:off x="2618" y="534"/>
                <a:ext cx="49" cy="92"/>
              </a:xfrm>
              <a:custGeom>
                <a:avLst/>
                <a:gdLst>
                  <a:gd name="T0" fmla="*/ 39 w 49"/>
                  <a:gd name="T1" fmla="*/ 534 h 92"/>
                  <a:gd name="T2" fmla="*/ 19 w 49"/>
                  <a:gd name="T3" fmla="*/ 534 h 92"/>
                  <a:gd name="T4" fmla="*/ 13 w 49"/>
                  <a:gd name="T5" fmla="*/ 537 h 92"/>
                  <a:gd name="T6" fmla="*/ 9 w 49"/>
                  <a:gd name="T7" fmla="*/ 541 h 92"/>
                  <a:gd name="T8" fmla="*/ 3 w 49"/>
                  <a:gd name="T9" fmla="*/ 551 h 92"/>
                  <a:gd name="T10" fmla="*/ 6 w 49"/>
                  <a:gd name="T11" fmla="*/ 553 h 92"/>
                  <a:gd name="T12" fmla="*/ 9 w 49"/>
                  <a:gd name="T13" fmla="*/ 548 h 92"/>
                  <a:gd name="T14" fmla="*/ 14 w 49"/>
                  <a:gd name="T15" fmla="*/ 541 h 92"/>
                  <a:gd name="T16" fmla="*/ 46 w 49"/>
                  <a:gd name="T17" fmla="*/ 541 h 92"/>
                  <a:gd name="T18" fmla="*/ 39 w 49"/>
                  <a:gd name="T19" fmla="*/ 534 h 9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2"/>
                  <a:gd name="T32" fmla="*/ 49 w 49"/>
                  <a:gd name="T33" fmla="*/ 92 h 9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2">
                    <a:moveTo>
                      <a:pt x="39" y="0"/>
                    </a:moveTo>
                    <a:lnTo>
                      <a:pt x="19" y="0"/>
                    </a:lnTo>
                    <a:lnTo>
                      <a:pt x="13" y="3"/>
                    </a:lnTo>
                    <a:lnTo>
                      <a:pt x="9" y="7"/>
                    </a:lnTo>
                    <a:lnTo>
                      <a:pt x="3" y="17"/>
                    </a:lnTo>
                    <a:lnTo>
                      <a:pt x="6" y="19"/>
                    </a:lnTo>
                    <a:lnTo>
                      <a:pt x="9"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8" name="Group 235">
              <a:extLst>
                <a:ext uri="{FF2B5EF4-FFF2-40B4-BE49-F238E27FC236}">
                  <a16:creationId xmlns:a16="http://schemas.microsoft.com/office/drawing/2014/main" id="{BB4A4BC8-CA49-4D3A-BD72-C445BD47BCEB}"/>
                </a:ext>
              </a:extLst>
            </p:cNvPr>
            <p:cNvGrpSpPr>
              <a:grpSpLocks/>
            </p:cNvGrpSpPr>
            <p:nvPr/>
          </p:nvGrpSpPr>
          <p:grpSpPr bwMode="auto">
            <a:xfrm>
              <a:off x="2688" y="452"/>
              <a:ext cx="120" cy="137"/>
              <a:chOff x="2688" y="452"/>
              <a:chExt cx="120" cy="137"/>
            </a:xfrm>
          </p:grpSpPr>
          <p:sp>
            <p:nvSpPr>
              <p:cNvPr id="50201" name="Freeform 236">
                <a:extLst>
                  <a:ext uri="{FF2B5EF4-FFF2-40B4-BE49-F238E27FC236}">
                    <a16:creationId xmlns:a16="http://schemas.microsoft.com/office/drawing/2014/main" id="{7AD822BF-387F-4F59-9712-CE0D466B37CE}"/>
                  </a:ext>
                </a:extLst>
              </p:cNvPr>
              <p:cNvSpPr>
                <a:spLocks/>
              </p:cNvSpPr>
              <p:nvPr/>
            </p:nvSpPr>
            <p:spPr bwMode="auto">
              <a:xfrm>
                <a:off x="2688" y="452"/>
                <a:ext cx="120" cy="137"/>
              </a:xfrm>
              <a:custGeom>
                <a:avLst/>
                <a:gdLst>
                  <a:gd name="T0" fmla="*/ 93 w 120"/>
                  <a:gd name="T1" fmla="*/ 452 h 137"/>
                  <a:gd name="T2" fmla="*/ 75 w 120"/>
                  <a:gd name="T3" fmla="*/ 452 h 137"/>
                  <a:gd name="T4" fmla="*/ 51 w 120"/>
                  <a:gd name="T5" fmla="*/ 455 h 137"/>
                  <a:gd name="T6" fmla="*/ 31 w 120"/>
                  <a:gd name="T7" fmla="*/ 464 h 137"/>
                  <a:gd name="T8" fmla="*/ 15 w 120"/>
                  <a:gd name="T9" fmla="*/ 478 h 137"/>
                  <a:gd name="T10" fmla="*/ 4 w 120"/>
                  <a:gd name="T11" fmla="*/ 496 h 137"/>
                  <a:gd name="T12" fmla="*/ 0 w 120"/>
                  <a:gd name="T13" fmla="*/ 518 h 137"/>
                  <a:gd name="T14" fmla="*/ 2 w 120"/>
                  <a:gd name="T15" fmla="*/ 539 h 137"/>
                  <a:gd name="T16" fmla="*/ 10 w 120"/>
                  <a:gd name="T17" fmla="*/ 558 h 137"/>
                  <a:gd name="T18" fmla="*/ 24 w 120"/>
                  <a:gd name="T19" fmla="*/ 574 h 137"/>
                  <a:gd name="T20" fmla="*/ 44 w 120"/>
                  <a:gd name="T21" fmla="*/ 584 h 137"/>
                  <a:gd name="T22" fmla="*/ 71 w 120"/>
                  <a:gd name="T23" fmla="*/ 588 h 137"/>
                  <a:gd name="T24" fmla="*/ 86 w 120"/>
                  <a:gd name="T25" fmla="*/ 588 h 137"/>
                  <a:gd name="T26" fmla="*/ 104 w 120"/>
                  <a:gd name="T27" fmla="*/ 584 h 137"/>
                  <a:gd name="T28" fmla="*/ 109 w 120"/>
                  <a:gd name="T29" fmla="*/ 583 h 137"/>
                  <a:gd name="T30" fmla="*/ 111 w 120"/>
                  <a:gd name="T31" fmla="*/ 580 h 137"/>
                  <a:gd name="T32" fmla="*/ 87 w 120"/>
                  <a:gd name="T33" fmla="*/ 580 h 137"/>
                  <a:gd name="T34" fmla="*/ 60 w 120"/>
                  <a:gd name="T35" fmla="*/ 577 h 137"/>
                  <a:gd name="T36" fmla="*/ 41 w 120"/>
                  <a:gd name="T37" fmla="*/ 568 h 137"/>
                  <a:gd name="T38" fmla="*/ 28 w 120"/>
                  <a:gd name="T39" fmla="*/ 554 h 137"/>
                  <a:gd name="T40" fmla="*/ 21 w 120"/>
                  <a:gd name="T41" fmla="*/ 534 h 137"/>
                  <a:gd name="T42" fmla="*/ 23 w 120"/>
                  <a:gd name="T43" fmla="*/ 506 h 137"/>
                  <a:gd name="T44" fmla="*/ 29 w 120"/>
                  <a:gd name="T45" fmla="*/ 484 h 137"/>
                  <a:gd name="T46" fmla="*/ 41 w 120"/>
                  <a:gd name="T47" fmla="*/ 468 h 137"/>
                  <a:gd name="T48" fmla="*/ 58 w 120"/>
                  <a:gd name="T49" fmla="*/ 460 h 137"/>
                  <a:gd name="T50" fmla="*/ 112 w 120"/>
                  <a:gd name="T51" fmla="*/ 460 h 137"/>
                  <a:gd name="T52" fmla="*/ 112 w 120"/>
                  <a:gd name="T53" fmla="*/ 457 h 137"/>
                  <a:gd name="T54" fmla="*/ 106 w 120"/>
                  <a:gd name="T55" fmla="*/ 456 h 137"/>
                  <a:gd name="T56" fmla="*/ 93 w 120"/>
                  <a:gd name="T57" fmla="*/ 452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5" y="0"/>
                    </a:lnTo>
                    <a:lnTo>
                      <a:pt x="51" y="3"/>
                    </a:lnTo>
                    <a:lnTo>
                      <a:pt x="31" y="12"/>
                    </a:lnTo>
                    <a:lnTo>
                      <a:pt x="15" y="26"/>
                    </a:lnTo>
                    <a:lnTo>
                      <a:pt x="4" y="44"/>
                    </a:lnTo>
                    <a:lnTo>
                      <a:pt x="0" y="66"/>
                    </a:lnTo>
                    <a:lnTo>
                      <a:pt x="2" y="87"/>
                    </a:lnTo>
                    <a:lnTo>
                      <a:pt x="10" y="106"/>
                    </a:lnTo>
                    <a:lnTo>
                      <a:pt x="24" y="122"/>
                    </a:lnTo>
                    <a:lnTo>
                      <a:pt x="44"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8"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2" name="Freeform 237">
                <a:extLst>
                  <a:ext uri="{FF2B5EF4-FFF2-40B4-BE49-F238E27FC236}">
                    <a16:creationId xmlns:a16="http://schemas.microsoft.com/office/drawing/2014/main" id="{474D30C2-22FC-468A-ABD3-BCE714592513}"/>
                  </a:ext>
                </a:extLst>
              </p:cNvPr>
              <p:cNvSpPr>
                <a:spLocks/>
              </p:cNvSpPr>
              <p:nvPr/>
            </p:nvSpPr>
            <p:spPr bwMode="auto">
              <a:xfrm>
                <a:off x="2688" y="452"/>
                <a:ext cx="120" cy="137"/>
              </a:xfrm>
              <a:custGeom>
                <a:avLst/>
                <a:gdLst>
                  <a:gd name="T0" fmla="*/ 115 w 120"/>
                  <a:gd name="T1" fmla="*/ 550 h 137"/>
                  <a:gd name="T2" fmla="*/ 103 w 120"/>
                  <a:gd name="T3" fmla="*/ 569 h 137"/>
                  <a:gd name="T4" fmla="*/ 87 w 120"/>
                  <a:gd name="T5" fmla="*/ 580 h 137"/>
                  <a:gd name="T6" fmla="*/ 111 w 120"/>
                  <a:gd name="T7" fmla="*/ 580 h 137"/>
                  <a:gd name="T8" fmla="*/ 113 w 120"/>
                  <a:gd name="T9" fmla="*/ 575 h 137"/>
                  <a:gd name="T10" fmla="*/ 117 w 120"/>
                  <a:gd name="T11" fmla="*/ 559 h 137"/>
                  <a:gd name="T12" fmla="*/ 120 w 120"/>
                  <a:gd name="T13" fmla="*/ 550 h 137"/>
                  <a:gd name="T14" fmla="*/ 115 w 120"/>
                  <a:gd name="T15" fmla="*/ 550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0203" name="Freeform 238">
                <a:extLst>
                  <a:ext uri="{FF2B5EF4-FFF2-40B4-BE49-F238E27FC236}">
                    <a16:creationId xmlns:a16="http://schemas.microsoft.com/office/drawing/2014/main" id="{6B09F999-B8EE-4E0B-8D8F-375783803E9C}"/>
                  </a:ext>
                </a:extLst>
              </p:cNvPr>
              <p:cNvSpPr>
                <a:spLocks/>
              </p:cNvSpPr>
              <p:nvPr/>
            </p:nvSpPr>
            <p:spPr bwMode="auto">
              <a:xfrm>
                <a:off x="2688" y="452"/>
                <a:ext cx="120" cy="137"/>
              </a:xfrm>
              <a:custGeom>
                <a:avLst/>
                <a:gdLst>
                  <a:gd name="T0" fmla="*/ 112 w 120"/>
                  <a:gd name="T1" fmla="*/ 460 h 137"/>
                  <a:gd name="T2" fmla="*/ 58 w 120"/>
                  <a:gd name="T3" fmla="*/ 460 h 137"/>
                  <a:gd name="T4" fmla="*/ 85 w 120"/>
                  <a:gd name="T5" fmla="*/ 462 h 137"/>
                  <a:gd name="T6" fmla="*/ 101 w 120"/>
                  <a:gd name="T7" fmla="*/ 470 h 137"/>
                  <a:gd name="T8" fmla="*/ 110 w 120"/>
                  <a:gd name="T9" fmla="*/ 488 h 137"/>
                  <a:gd name="T10" fmla="*/ 115 w 120"/>
                  <a:gd name="T11" fmla="*/ 488 h 137"/>
                  <a:gd name="T12" fmla="*/ 114 w 120"/>
                  <a:gd name="T13" fmla="*/ 477 h 137"/>
                  <a:gd name="T14" fmla="*/ 113 w 120"/>
                  <a:gd name="T15" fmla="*/ 468 h 137"/>
                  <a:gd name="T16" fmla="*/ 112 w 120"/>
                  <a:gd name="T17" fmla="*/ 460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8" y="8"/>
                    </a:lnTo>
                    <a:lnTo>
                      <a:pt x="85" y="10"/>
                    </a:lnTo>
                    <a:lnTo>
                      <a:pt x="101" y="18"/>
                    </a:lnTo>
                    <a:lnTo>
                      <a:pt x="110" y="36"/>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0199" name="Group 239">
              <a:extLst>
                <a:ext uri="{FF2B5EF4-FFF2-40B4-BE49-F238E27FC236}">
                  <a16:creationId xmlns:a16="http://schemas.microsoft.com/office/drawing/2014/main" id="{9F1E27FD-D6C7-4AC4-B371-BE5A6B5AE034}"/>
                </a:ext>
              </a:extLst>
            </p:cNvPr>
            <p:cNvGrpSpPr>
              <a:grpSpLocks/>
            </p:cNvGrpSpPr>
            <p:nvPr/>
          </p:nvGrpSpPr>
          <p:grpSpPr bwMode="auto">
            <a:xfrm>
              <a:off x="2807" y="235"/>
              <a:ext cx="115" cy="189"/>
              <a:chOff x="2807" y="235"/>
              <a:chExt cx="115" cy="189"/>
            </a:xfrm>
          </p:grpSpPr>
          <p:sp>
            <p:nvSpPr>
              <p:cNvPr id="50200" name="Freeform 240">
                <a:extLst>
                  <a:ext uri="{FF2B5EF4-FFF2-40B4-BE49-F238E27FC236}">
                    <a16:creationId xmlns:a16="http://schemas.microsoft.com/office/drawing/2014/main" id="{347746B2-442C-44EF-9936-1E5539C81F0F}"/>
                  </a:ext>
                </a:extLst>
              </p:cNvPr>
              <p:cNvSpPr>
                <a:spLocks/>
              </p:cNvSpPr>
              <p:nvPr/>
            </p:nvSpPr>
            <p:spPr bwMode="auto">
              <a:xfrm>
                <a:off x="2807" y="235"/>
                <a:ext cx="115" cy="189"/>
              </a:xfrm>
              <a:custGeom>
                <a:avLst/>
                <a:gdLst>
                  <a:gd name="T0" fmla="*/ 105 w 115"/>
                  <a:gd name="T1" fmla="*/ 235 h 189"/>
                  <a:gd name="T2" fmla="*/ 0 w 115"/>
                  <a:gd name="T3" fmla="*/ 418 h 189"/>
                  <a:gd name="T4" fmla="*/ 9 w 115"/>
                  <a:gd name="T5" fmla="*/ 424 h 189"/>
                  <a:gd name="T6" fmla="*/ 115 w 115"/>
                  <a:gd name="T7" fmla="*/ 241 h 189"/>
                  <a:gd name="T8" fmla="*/ 105 w 115"/>
                  <a:gd name="T9" fmla="*/ 235 h 189"/>
                  <a:gd name="T10" fmla="*/ 0 60000 65536"/>
                  <a:gd name="T11" fmla="*/ 0 60000 65536"/>
                  <a:gd name="T12" fmla="*/ 0 60000 65536"/>
                  <a:gd name="T13" fmla="*/ 0 60000 65536"/>
                  <a:gd name="T14" fmla="*/ 0 60000 65536"/>
                  <a:gd name="T15" fmla="*/ 0 w 115"/>
                  <a:gd name="T16" fmla="*/ 0 h 189"/>
                  <a:gd name="T17" fmla="*/ 115 w 115"/>
                  <a:gd name="T18" fmla="*/ 189 h 189"/>
                </a:gdLst>
                <a:ahLst/>
                <a:cxnLst>
                  <a:cxn ang="T10">
                    <a:pos x="T0" y="T1"/>
                  </a:cxn>
                  <a:cxn ang="T11">
                    <a:pos x="T2" y="T3"/>
                  </a:cxn>
                  <a:cxn ang="T12">
                    <a:pos x="T4" y="T5"/>
                  </a:cxn>
                  <a:cxn ang="T13">
                    <a:pos x="T6" y="T7"/>
                  </a:cxn>
                  <a:cxn ang="T14">
                    <a:pos x="T8" y="T9"/>
                  </a:cxn>
                </a:cxnLst>
                <a:rect l="T15" t="T16" r="T17" b="T18"/>
                <a:pathLst>
                  <a:path w="115" h="189">
                    <a:moveTo>
                      <a:pt x="105" y="0"/>
                    </a:moveTo>
                    <a:lnTo>
                      <a:pt x="0" y="183"/>
                    </a:lnTo>
                    <a:lnTo>
                      <a:pt x="9" y="189"/>
                    </a:lnTo>
                    <a:lnTo>
                      <a:pt x="115" y="6"/>
                    </a:lnTo>
                    <a:lnTo>
                      <a:pt x="10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pic>
        <p:nvPicPr>
          <p:cNvPr id="50184" name="Εικόνα 493">
            <a:extLst>
              <a:ext uri="{FF2B5EF4-FFF2-40B4-BE49-F238E27FC236}">
                <a16:creationId xmlns:a16="http://schemas.microsoft.com/office/drawing/2014/main" id="{B955213F-5191-4FF1-9DD1-3DE78DF2539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7572" t="45290" r="13548"/>
          <a:stretch>
            <a:fillRect/>
          </a:stretch>
        </p:blipFill>
        <p:spPr bwMode="auto">
          <a:xfrm>
            <a:off x="415925" y="2366963"/>
            <a:ext cx="5530850" cy="3294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95" name="Ορθογώνιο 494">
            <a:extLst>
              <a:ext uri="{FF2B5EF4-FFF2-40B4-BE49-F238E27FC236}">
                <a16:creationId xmlns:a16="http://schemas.microsoft.com/office/drawing/2014/main" id="{80B2E383-29B3-46F4-B313-FAA1294C9E76}"/>
              </a:ext>
            </a:extLst>
          </p:cNvPr>
          <p:cNvSpPr/>
          <p:nvPr/>
        </p:nvSpPr>
        <p:spPr>
          <a:xfrm>
            <a:off x="6054725" y="3716338"/>
            <a:ext cx="2838450" cy="1754187"/>
          </a:xfrm>
          <a:prstGeom prst="rect">
            <a:avLst/>
          </a:prstGeom>
        </p:spPr>
        <p:txBody>
          <a:bodyPr>
            <a:spAutoFit/>
          </a:bodyPr>
          <a:lstStyle/>
          <a:p>
            <a:pPr>
              <a:defRPr/>
            </a:pPr>
            <a:r>
              <a:rPr lang="el-GR" dirty="0">
                <a:solidFill>
                  <a:srgbClr val="231F20"/>
                </a:solidFill>
                <a:latin typeface="+mn-lt"/>
                <a:ea typeface="Calibri" panose="020F0502020204030204" pitchFamily="34" charset="0"/>
                <a:cs typeface="Times New Roman" panose="02020603050405020304" pitchFamily="18" charset="0"/>
              </a:rPr>
              <a:t>Εντούτοις, η αντίδραση είναι  αρκετά </a:t>
            </a:r>
            <a:r>
              <a:rPr lang="el-GR" dirty="0" err="1">
                <a:solidFill>
                  <a:srgbClr val="231F20"/>
                </a:solidFill>
                <a:latin typeface="+mn-lt"/>
                <a:ea typeface="Calibri" panose="020F0502020204030204" pitchFamily="34" charset="0"/>
                <a:cs typeface="Times New Roman" panose="02020603050405020304" pitchFamily="18" charset="0"/>
              </a:rPr>
              <a:t>τοποεκλεκτική</a:t>
            </a:r>
            <a:r>
              <a:rPr lang="el-GR" dirty="0">
                <a:solidFill>
                  <a:srgbClr val="231F20"/>
                </a:solidFill>
                <a:latin typeface="+mn-lt"/>
                <a:ea typeface="Calibri" panose="020F0502020204030204" pitchFamily="34" charset="0"/>
                <a:cs typeface="Times New Roman" panose="02020603050405020304" pitchFamily="18" charset="0"/>
              </a:rPr>
              <a:t>, όταν ένας άνθρακας του αλκενίου περιέχει </a:t>
            </a:r>
            <a:r>
              <a:rPr lang="el-GR" b="1" dirty="0">
                <a:solidFill>
                  <a:srgbClr val="231F20"/>
                </a:solidFill>
                <a:latin typeface="+mn-lt"/>
                <a:ea typeface="Calibri" panose="020F0502020204030204" pitchFamily="34" charset="0"/>
                <a:cs typeface="Times New Roman" panose="02020603050405020304" pitchFamily="18" charset="0"/>
              </a:rPr>
              <a:t>δύο </a:t>
            </a:r>
            <a:r>
              <a:rPr lang="el-GR" b="1" dirty="0" err="1">
                <a:solidFill>
                  <a:srgbClr val="231F20"/>
                </a:solidFill>
                <a:latin typeface="+mn-lt"/>
                <a:ea typeface="Calibri" panose="020F0502020204030204" pitchFamily="34" charset="0"/>
                <a:cs typeface="Times New Roman" panose="02020603050405020304" pitchFamily="18" charset="0"/>
              </a:rPr>
              <a:t>αλκυλο</a:t>
            </a:r>
            <a:r>
              <a:rPr lang="el-GR" b="1" dirty="0">
                <a:solidFill>
                  <a:srgbClr val="231F20"/>
                </a:solidFill>
                <a:latin typeface="+mn-lt"/>
                <a:ea typeface="Calibri" panose="020F0502020204030204" pitchFamily="34" charset="0"/>
                <a:cs typeface="Times New Roman" panose="02020603050405020304" pitchFamily="18" charset="0"/>
              </a:rPr>
              <a:t> </a:t>
            </a:r>
            <a:r>
              <a:rPr lang="el-GR" b="1" dirty="0" err="1">
                <a:solidFill>
                  <a:srgbClr val="231F20"/>
                </a:solidFill>
                <a:latin typeface="+mn-lt"/>
                <a:ea typeface="Calibri" panose="020F0502020204030204" pitchFamily="34" charset="0"/>
                <a:cs typeface="Times New Roman" panose="02020603050405020304" pitchFamily="18" charset="0"/>
              </a:rPr>
              <a:t>υποκαταστάτες</a:t>
            </a:r>
            <a:r>
              <a:rPr lang="en-US" b="1" dirty="0">
                <a:solidFill>
                  <a:srgbClr val="231F20"/>
                </a:solidFill>
                <a:latin typeface="+mn-lt"/>
                <a:ea typeface="Calibri" panose="020F0502020204030204" pitchFamily="34" charset="0"/>
                <a:cs typeface="Times New Roman" panose="02020603050405020304" pitchFamily="18" charset="0"/>
              </a:rPr>
              <a:t>.</a:t>
            </a:r>
            <a:endParaRPr lang="el-GR" b="1" dirty="0">
              <a:latin typeface="+mn-lt"/>
            </a:endParaRPr>
          </a:p>
        </p:txBody>
      </p:sp>
      <p:sp>
        <p:nvSpPr>
          <p:cNvPr id="496" name="TextBox 495">
            <a:extLst>
              <a:ext uri="{FF2B5EF4-FFF2-40B4-BE49-F238E27FC236}">
                <a16:creationId xmlns:a16="http://schemas.microsoft.com/office/drawing/2014/main" id="{272EBC5F-D124-496B-9629-38DAF24BDFAD}"/>
              </a:ext>
            </a:extLst>
          </p:cNvPr>
          <p:cNvSpPr txBox="1"/>
          <p:nvPr/>
        </p:nvSpPr>
        <p:spPr>
          <a:xfrm>
            <a:off x="395288" y="5732463"/>
            <a:ext cx="8439150" cy="647700"/>
          </a:xfrm>
          <a:prstGeom prst="rect">
            <a:avLst/>
          </a:prstGeom>
          <a:solidFill>
            <a:schemeClr val="accent1">
              <a:lumMod val="20000"/>
              <a:lumOff val="80000"/>
            </a:schemeClr>
          </a:solidFill>
        </p:spPr>
        <p:txBody>
          <a:bodyPr>
            <a:spAutoFit/>
          </a:bodyPr>
          <a:lstStyle/>
          <a:p>
            <a:pPr>
              <a:defRPr/>
            </a:pPr>
            <a:r>
              <a:rPr lang="el-GR" b="1" dirty="0">
                <a:latin typeface="+mn-lt"/>
              </a:rPr>
              <a:t>Προσθήκη </a:t>
            </a:r>
            <a:r>
              <a:rPr lang="en-US" b="1" dirty="0">
                <a:latin typeface="+mn-lt"/>
              </a:rPr>
              <a:t>anti- Markovnikov</a:t>
            </a:r>
            <a:r>
              <a:rPr lang="el-GR" b="1" dirty="0">
                <a:latin typeface="+mn-lt"/>
              </a:rPr>
              <a:t>: </a:t>
            </a:r>
            <a:r>
              <a:rPr lang="el-GR" dirty="0">
                <a:latin typeface="+mn-lt"/>
              </a:rPr>
              <a:t>Το </a:t>
            </a:r>
            <a:r>
              <a:rPr lang="en-US" dirty="0">
                <a:latin typeface="+mn-lt"/>
              </a:rPr>
              <a:t>Br</a:t>
            </a:r>
            <a:r>
              <a:rPr lang="el-GR" dirty="0">
                <a:latin typeface="+mn-lt"/>
              </a:rPr>
              <a:t> (</a:t>
            </a:r>
            <a:r>
              <a:rPr lang="el-GR" dirty="0" err="1">
                <a:latin typeface="+mn-lt"/>
              </a:rPr>
              <a:t>ηλεκτρονιόφιλο</a:t>
            </a:r>
            <a:r>
              <a:rPr lang="el-GR" dirty="0">
                <a:latin typeface="+mn-lt"/>
              </a:rPr>
              <a:t>) προστίθεται στον λιγότερο υποκατεστημένο άνθρακα του διπλού δεσμού, με </a:t>
            </a:r>
            <a:r>
              <a:rPr lang="en-US" dirty="0">
                <a:latin typeface="+mn-lt"/>
              </a:rPr>
              <a:t>anti </a:t>
            </a:r>
            <a:r>
              <a:rPr lang="el-GR" dirty="0">
                <a:latin typeface="+mn-lt"/>
              </a:rPr>
              <a:t>προσθήκη.</a:t>
            </a: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AACC803-D66F-459E-974F-DC794DDB47AB}"/>
              </a:ext>
            </a:extLst>
          </p:cNvPr>
          <p:cNvSpPr>
            <a:spLocks noGrp="1"/>
          </p:cNvSpPr>
          <p:nvPr>
            <p:ph type="title"/>
          </p:nvPr>
        </p:nvSpPr>
        <p:spPr/>
        <p:txBody>
          <a:bodyPr/>
          <a:lstStyle/>
          <a:p>
            <a:pPr>
              <a:defRPr/>
            </a:pPr>
            <a:endParaRPr lang="el-GR"/>
          </a:p>
        </p:txBody>
      </p:sp>
      <p:pic>
        <p:nvPicPr>
          <p:cNvPr id="51203" name="Picture 2" descr="G:\Πασχαλίδης\Loudon Organic Chemistry\Νέος φάκελος\wetransfer-ae826c\Πρόβλημα 5.1 σελ.162.jpg">
            <a:extLst>
              <a:ext uri="{FF2B5EF4-FFF2-40B4-BE49-F238E27FC236}">
                <a16:creationId xmlns:a16="http://schemas.microsoft.com/office/drawing/2014/main" id="{3115340B-8BF6-43CE-96C6-024EDCB37E9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850" y="1773238"/>
            <a:ext cx="8562975" cy="3243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C1ED36BC-69CF-42B9-BD42-84D5C4A45580}"/>
              </a:ext>
            </a:extLst>
          </p:cNvPr>
          <p:cNvSpPr>
            <a:spLocks noGrp="1"/>
          </p:cNvSpPr>
          <p:nvPr>
            <p:ph type="title"/>
          </p:nvPr>
        </p:nvSpPr>
        <p:spPr/>
        <p:txBody>
          <a:bodyPr/>
          <a:lstStyle/>
          <a:p>
            <a:pPr>
              <a:defRPr/>
            </a:pPr>
            <a:r>
              <a:rPr lang="el-GR" dirty="0"/>
              <a:t>Μετατροπή αλκενίων σε αλκοόλες</a:t>
            </a:r>
          </a:p>
        </p:txBody>
      </p:sp>
      <p:sp>
        <p:nvSpPr>
          <p:cNvPr id="52227" name="Θέση περιεχομένου 2">
            <a:extLst>
              <a:ext uri="{FF2B5EF4-FFF2-40B4-BE49-F238E27FC236}">
                <a16:creationId xmlns:a16="http://schemas.microsoft.com/office/drawing/2014/main" id="{63A5DFF6-3B70-452B-A9E7-CBBBE2863EAD}"/>
              </a:ext>
            </a:extLst>
          </p:cNvPr>
          <p:cNvSpPr>
            <a:spLocks noGrp="1"/>
          </p:cNvSpPr>
          <p:nvPr>
            <p:ph sz="quarter" idx="1"/>
          </p:nvPr>
        </p:nvSpPr>
        <p:spPr>
          <a:xfrm>
            <a:off x="360363" y="1490663"/>
            <a:ext cx="8502650" cy="2765425"/>
          </a:xfrm>
        </p:spPr>
        <p:txBody>
          <a:bodyPr/>
          <a:lstStyle/>
          <a:p>
            <a:r>
              <a:rPr lang="el-GR" altLang="el-GR" sz="2400"/>
              <a:t>ενυδάτωση των αλκενίων </a:t>
            </a:r>
          </a:p>
          <a:p>
            <a:endParaRPr lang="el-GR" altLang="el-GR" sz="2400"/>
          </a:p>
          <a:p>
            <a:r>
              <a:rPr lang="el-GR" altLang="el-GR" sz="2400" b="1"/>
              <a:t>οξυυδραργύρωση–αναγωγή </a:t>
            </a:r>
          </a:p>
          <a:p>
            <a:endParaRPr lang="el-GR" altLang="el-GR" sz="2400" i="1"/>
          </a:p>
          <a:p>
            <a:r>
              <a:rPr lang="el-GR" altLang="el-GR" sz="2400" b="1"/>
              <a:t>υδροβορίωση–οξείδωση</a:t>
            </a:r>
          </a:p>
        </p:txBody>
      </p:sp>
      <p:sp>
        <p:nvSpPr>
          <p:cNvPr id="4" name="Ορθογώνιο 3">
            <a:extLst>
              <a:ext uri="{FF2B5EF4-FFF2-40B4-BE49-F238E27FC236}">
                <a16:creationId xmlns:a16="http://schemas.microsoft.com/office/drawing/2014/main" id="{02488710-CD6E-4626-86AE-992A679ED7E0}"/>
              </a:ext>
            </a:extLst>
          </p:cNvPr>
          <p:cNvSpPr/>
          <p:nvPr/>
        </p:nvSpPr>
        <p:spPr>
          <a:xfrm>
            <a:off x="5326063" y="2205038"/>
            <a:ext cx="3078162" cy="1630362"/>
          </a:xfrm>
          <a:prstGeom prst="rect">
            <a:avLst/>
          </a:prstGeom>
        </p:spPr>
        <p:txBody>
          <a:bodyPr>
            <a:spAutoFit/>
          </a:bodyPr>
          <a:lstStyle/>
          <a:p>
            <a:pPr>
              <a:defRPr/>
            </a:pPr>
            <a:r>
              <a:rPr lang="el-GR" sz="2000" spc="5" dirty="0">
                <a:solidFill>
                  <a:srgbClr val="231F20"/>
                </a:solidFill>
                <a:latin typeface="+mn-lt"/>
                <a:ea typeface="Calibri" panose="020F0502020204030204" pitchFamily="34" charset="0"/>
                <a:cs typeface="Times New Roman" panose="02020603050405020304" pitchFamily="18" charset="0"/>
              </a:rPr>
              <a:t>συμπληρωματικές</a:t>
            </a:r>
            <a:r>
              <a:rPr lang="el-GR" sz="2000" spc="-5" dirty="0">
                <a:solidFill>
                  <a:srgbClr val="231F20"/>
                </a:solidFill>
                <a:latin typeface="+mn-lt"/>
                <a:ea typeface="Calibri" panose="020F0502020204030204" pitchFamily="34" charset="0"/>
                <a:cs typeface="Times New Roman" panose="02020603050405020304" pitchFamily="18" charset="0"/>
              </a:rPr>
              <a:t>,</a:t>
            </a:r>
            <a:r>
              <a:rPr lang="el-GR" sz="2000" spc="5" dirty="0">
                <a:solidFill>
                  <a:srgbClr val="231F20"/>
                </a:solidFill>
                <a:latin typeface="+mn-lt"/>
                <a:ea typeface="Calibri" panose="020F0502020204030204" pitchFamily="34" charset="0"/>
                <a:cs typeface="Times New Roman" panose="02020603050405020304" pitchFamily="18" charset="0"/>
              </a:rPr>
              <a:t> επειδή πραγματοποιούνται με διαφορετική </a:t>
            </a:r>
            <a:r>
              <a:rPr lang="el-GR" sz="2000" spc="5" dirty="0" err="1">
                <a:solidFill>
                  <a:srgbClr val="231F20"/>
                </a:solidFill>
                <a:latin typeface="+mn-lt"/>
                <a:ea typeface="Calibri" panose="020F0502020204030204" pitchFamily="34" charset="0"/>
                <a:cs typeface="Times New Roman" panose="02020603050405020304" pitchFamily="18" charset="0"/>
              </a:rPr>
              <a:t>τοποειδικότητα</a:t>
            </a:r>
            <a:endParaRPr lang="el-GR" sz="2000" dirty="0">
              <a:latin typeface="+mn-lt"/>
            </a:endParaRPr>
          </a:p>
        </p:txBody>
      </p:sp>
      <p:sp>
        <p:nvSpPr>
          <p:cNvPr id="5" name="Δεξί άγκιστρο 4">
            <a:extLst>
              <a:ext uri="{FF2B5EF4-FFF2-40B4-BE49-F238E27FC236}">
                <a16:creationId xmlns:a16="http://schemas.microsoft.com/office/drawing/2014/main" id="{9732F87D-713E-40B0-B61D-15A3BDA132C5}"/>
              </a:ext>
            </a:extLst>
          </p:cNvPr>
          <p:cNvSpPr/>
          <p:nvPr/>
        </p:nvSpPr>
        <p:spPr>
          <a:xfrm>
            <a:off x="5076825" y="2205038"/>
            <a:ext cx="249238" cy="1655762"/>
          </a:xfrm>
          <a:prstGeom prst="rightBrace">
            <a:avLst/>
          </a:prstGeom>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el-GR"/>
          </a:p>
        </p:txBody>
      </p:sp>
      <p:pic>
        <p:nvPicPr>
          <p:cNvPr id="52230" name="Picture 2">
            <a:extLst>
              <a:ext uri="{FF2B5EF4-FFF2-40B4-BE49-F238E27FC236}">
                <a16:creationId xmlns:a16="http://schemas.microsoft.com/office/drawing/2014/main" id="{A4FD6B30-20F6-49C6-8221-A7C5BB4AB41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19388" y="3860800"/>
            <a:ext cx="3756025" cy="2447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88F0A819-8B75-435B-856A-A47F9FB30BEC}"/>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53251" name="Θέση περιεχομένου 2">
            <a:extLst>
              <a:ext uri="{FF2B5EF4-FFF2-40B4-BE49-F238E27FC236}">
                <a16:creationId xmlns:a16="http://schemas.microsoft.com/office/drawing/2014/main" id="{EBF1CD42-91CB-401C-94C2-142CBDA5D4B2}"/>
              </a:ext>
            </a:extLst>
          </p:cNvPr>
          <p:cNvSpPr>
            <a:spLocks noGrp="1"/>
          </p:cNvSpPr>
          <p:nvPr>
            <p:ph sz="quarter" idx="1"/>
          </p:nvPr>
        </p:nvSpPr>
        <p:spPr>
          <a:xfrm>
            <a:off x="311150" y="1443038"/>
            <a:ext cx="8504238" cy="1109662"/>
          </a:xfrm>
        </p:spPr>
        <p:txBody>
          <a:bodyPr/>
          <a:lstStyle/>
          <a:p>
            <a:r>
              <a:rPr lang="el-GR" altLang="el-GR" sz="1800"/>
              <a:t>Στην </a:t>
            </a:r>
            <a:r>
              <a:rPr lang="el-GR" altLang="el-GR" sz="1800" b="1"/>
              <a:t>οξυυδραργύρωση</a:t>
            </a:r>
            <a:r>
              <a:rPr lang="el-GR" altLang="el-GR" sz="1800"/>
              <a:t>, τα αλκένια αντιδρούν με οξικό υδράργυρο, </a:t>
            </a:r>
            <a:r>
              <a:rPr lang="en-US" altLang="el-GR" sz="1800"/>
              <a:t>Hg</a:t>
            </a:r>
            <a:r>
              <a:rPr lang="el-GR" altLang="el-GR" sz="1800"/>
              <a:t>(</a:t>
            </a:r>
            <a:r>
              <a:rPr lang="en-US" altLang="el-GR" sz="1800"/>
              <a:t>OAc</a:t>
            </a:r>
            <a:r>
              <a:rPr lang="el-GR" altLang="el-GR" sz="1800"/>
              <a:t>)2, σε υδατικό διάλυμα, προς σχηματισμό προϊόντων προσθήκης, στα οποία μία ομάδα -</a:t>
            </a:r>
            <a:r>
              <a:rPr lang="en-US" altLang="el-GR" sz="1800"/>
              <a:t>HgOAc </a:t>
            </a:r>
            <a:r>
              <a:rPr lang="el-GR" altLang="el-GR" sz="1800"/>
              <a:t>(ακετοξυ υδράργυρο) και μία ομάδα -</a:t>
            </a:r>
            <a:r>
              <a:rPr lang="en-US" altLang="el-GR" sz="1800"/>
              <a:t>OH </a:t>
            </a:r>
            <a:r>
              <a:rPr lang="el-GR" altLang="el-GR" sz="1800"/>
              <a:t>(υδροξυ), προερχόμενη από το νερό, προστίθενται στον διπλό δεσμό.</a:t>
            </a:r>
          </a:p>
        </p:txBody>
      </p:sp>
      <p:pic>
        <p:nvPicPr>
          <p:cNvPr id="53252" name="Picture 2" descr="G:\Πασχαλίδης\Loudon Organic Chemistry\Νέος φάκελος\wetransfer-ae826c\Εικόνα 5.21α σελ.164.jpg">
            <a:extLst>
              <a:ext uri="{FF2B5EF4-FFF2-40B4-BE49-F238E27FC236}">
                <a16:creationId xmlns:a16="http://schemas.microsoft.com/office/drawing/2014/main" id="{2B174253-052D-4AED-859D-85320A4AB83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30258"/>
          <a:stretch>
            <a:fillRect/>
          </a:stretch>
        </p:blipFill>
        <p:spPr bwMode="auto">
          <a:xfrm>
            <a:off x="539750" y="2708275"/>
            <a:ext cx="3960813" cy="8715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3" name="Picture 3" descr="G:\Πασχαλίδης\Loudon Organic Chemistry\Νέος φάκελος\wetransfer-ae826c\Εικόνα 5.21β σελ.164.jpg">
            <a:extLst>
              <a:ext uri="{FF2B5EF4-FFF2-40B4-BE49-F238E27FC236}">
                <a16:creationId xmlns:a16="http://schemas.microsoft.com/office/drawing/2014/main" id="{6CE5EF76-B0F1-4C9F-B414-664C82E9DF6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718" r="38269"/>
          <a:stretch>
            <a:fillRect/>
          </a:stretch>
        </p:blipFill>
        <p:spPr bwMode="auto">
          <a:xfrm>
            <a:off x="5076825" y="3429000"/>
            <a:ext cx="3167063" cy="911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4" name="Picture 4" descr="G:\Πασχαλίδης\Loudon Organic Chemistry\Νέος φάκελος\wetransfer-ae826c\Εικόνα 5.21γ σελ.164.jpg">
            <a:extLst>
              <a:ext uri="{FF2B5EF4-FFF2-40B4-BE49-F238E27FC236}">
                <a16:creationId xmlns:a16="http://schemas.microsoft.com/office/drawing/2014/main" id="{2C9EE554-6D85-4E48-8CCD-6B71062BD0A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r="30939"/>
          <a:stretch>
            <a:fillRect/>
          </a:stretch>
        </p:blipFill>
        <p:spPr bwMode="auto">
          <a:xfrm>
            <a:off x="684213" y="4437063"/>
            <a:ext cx="3671887" cy="9477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5" name="Picture 5" descr="G:\Πασχαλίδης\Loudon Organic Chemistry\Νέος φάκελος\wetransfer-ae826c\Εικόνα 5.21δ σελ.165.jpg">
            <a:extLst>
              <a:ext uri="{FF2B5EF4-FFF2-40B4-BE49-F238E27FC236}">
                <a16:creationId xmlns:a16="http://schemas.microsoft.com/office/drawing/2014/main" id="{865BDBC0-264F-4C6D-8724-1D1D827ED4D9}"/>
              </a:ext>
            </a:extLst>
          </p:cNvPr>
          <p:cNvPicPr>
            <a:picLocks noChangeAspect="1" noChangeArrowheads="1"/>
          </p:cNvPicPr>
          <p:nvPr/>
        </p:nvPicPr>
        <p:blipFill>
          <a:blip r:embed="rId5">
            <a:extLst>
              <a:ext uri="{28A0092B-C50C-407E-A947-70E740481C1C}">
                <a14:useLocalDpi xmlns:a14="http://schemas.microsoft.com/office/drawing/2010/main" val="0"/>
              </a:ext>
            </a:extLst>
          </a:blip>
          <a:srcRect l="1685" r="31053"/>
          <a:stretch>
            <a:fillRect/>
          </a:stretch>
        </p:blipFill>
        <p:spPr bwMode="auto">
          <a:xfrm>
            <a:off x="5076825" y="4868863"/>
            <a:ext cx="3743325" cy="1298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2" name="11 - Ευθύγραμμο βέλος σύνδεσης">
            <a:extLst>
              <a:ext uri="{FF2B5EF4-FFF2-40B4-BE49-F238E27FC236}">
                <a16:creationId xmlns:a16="http://schemas.microsoft.com/office/drawing/2014/main" id="{58D9AD39-72C5-43CA-A970-AD394931BE5D}"/>
              </a:ext>
            </a:extLst>
          </p:cNvPr>
          <p:cNvCxnSpPr>
            <a:stCxn id="7" idx="3"/>
            <a:endCxn id="8" idx="1"/>
          </p:cNvCxnSpPr>
          <p:nvPr/>
        </p:nvCxnSpPr>
        <p:spPr>
          <a:xfrm>
            <a:off x="4500563" y="3144838"/>
            <a:ext cx="576262" cy="73977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4" name="13 - Ευθύγραμμο βέλος σύνδεσης">
            <a:extLst>
              <a:ext uri="{FF2B5EF4-FFF2-40B4-BE49-F238E27FC236}">
                <a16:creationId xmlns:a16="http://schemas.microsoft.com/office/drawing/2014/main" id="{5D0F70D1-F00B-4ACD-A3DC-DEA4886105E7}"/>
              </a:ext>
            </a:extLst>
          </p:cNvPr>
          <p:cNvCxnSpPr>
            <a:stCxn id="8" idx="1"/>
            <a:endCxn id="9" idx="3"/>
          </p:cNvCxnSpPr>
          <p:nvPr/>
        </p:nvCxnSpPr>
        <p:spPr>
          <a:xfrm flipH="1">
            <a:off x="4356100" y="3884613"/>
            <a:ext cx="720725" cy="102711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7" name="16 - Ευθύγραμμο βέλος σύνδεσης">
            <a:extLst>
              <a:ext uri="{FF2B5EF4-FFF2-40B4-BE49-F238E27FC236}">
                <a16:creationId xmlns:a16="http://schemas.microsoft.com/office/drawing/2014/main" id="{ADB956B3-0DFA-43E2-A89B-0CB74890DEFF}"/>
              </a:ext>
            </a:extLst>
          </p:cNvPr>
          <p:cNvCxnSpPr>
            <a:stCxn id="9" idx="3"/>
            <a:endCxn id="10" idx="1"/>
          </p:cNvCxnSpPr>
          <p:nvPr/>
        </p:nvCxnSpPr>
        <p:spPr>
          <a:xfrm>
            <a:off x="4356100" y="4911725"/>
            <a:ext cx="720725" cy="60642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pic>
        <p:nvPicPr>
          <p:cNvPr id="53259" name="Picture 12" descr="upload.wikimedia.org/wikipedia/commons/c/cf/Mer...">
            <a:extLst>
              <a:ext uri="{FF2B5EF4-FFF2-40B4-BE49-F238E27FC236}">
                <a16:creationId xmlns:a16="http://schemas.microsoft.com/office/drawing/2014/main" id="{71319421-6E51-4B35-BDC6-D0C3028101B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95288" y="5518150"/>
            <a:ext cx="1187450" cy="750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3260" name="Ορθογώνιο 2">
            <a:extLst>
              <a:ext uri="{FF2B5EF4-FFF2-40B4-BE49-F238E27FC236}">
                <a16:creationId xmlns:a16="http://schemas.microsoft.com/office/drawing/2014/main" id="{51CB9B74-F663-4828-B4C5-ADE59172C9C2}"/>
              </a:ext>
            </a:extLst>
          </p:cNvPr>
          <p:cNvSpPr>
            <a:spLocks noChangeArrowheads="1"/>
          </p:cNvSpPr>
          <p:nvPr/>
        </p:nvSpPr>
        <p:spPr bwMode="auto">
          <a:xfrm>
            <a:off x="947738" y="6022975"/>
            <a:ext cx="1271587" cy="24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000"/>
              <a:t>οξικός υδράργυρος</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323F653-BB97-43CC-BEE0-E8DC1B6846CF}"/>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9" name="Ορθογώνιο 8">
            <a:extLst>
              <a:ext uri="{FF2B5EF4-FFF2-40B4-BE49-F238E27FC236}">
                <a16:creationId xmlns:a16="http://schemas.microsoft.com/office/drawing/2014/main" id="{11DDAFF9-A5BE-4AF4-BE1D-BEF4EC9DF368}"/>
              </a:ext>
            </a:extLst>
          </p:cNvPr>
          <p:cNvSpPr/>
          <p:nvPr/>
        </p:nvSpPr>
        <p:spPr>
          <a:xfrm>
            <a:off x="250825" y="2924175"/>
            <a:ext cx="1863725" cy="369888"/>
          </a:xfrm>
          <a:prstGeom prst="rect">
            <a:avLst/>
          </a:prstGeom>
        </p:spPr>
        <p:txBody>
          <a:bodyPr wrap="none">
            <a:spAutoFit/>
          </a:bodyPr>
          <a:lstStyle/>
          <a:p>
            <a:pPr>
              <a:defRPr/>
            </a:pPr>
            <a:r>
              <a:rPr lang="el-GR" altLang="el-GR" dirty="0">
                <a:latin typeface="+mn-lt"/>
              </a:rPr>
              <a:t>Στην </a:t>
            </a:r>
            <a:r>
              <a:rPr lang="el-GR" altLang="el-GR" b="1" dirty="0">
                <a:latin typeface="+mn-lt"/>
              </a:rPr>
              <a:t>αναγωγή:</a:t>
            </a:r>
            <a:endParaRPr lang="el-GR" dirty="0">
              <a:latin typeface="+mn-lt"/>
            </a:endParaRPr>
          </a:p>
        </p:txBody>
      </p:sp>
      <p:sp>
        <p:nvSpPr>
          <p:cNvPr id="6" name="Ορθογώνιο 5">
            <a:extLst>
              <a:ext uri="{FF2B5EF4-FFF2-40B4-BE49-F238E27FC236}">
                <a16:creationId xmlns:a16="http://schemas.microsoft.com/office/drawing/2014/main" id="{97676617-193D-4BDE-87CB-916FC6A03649}"/>
              </a:ext>
            </a:extLst>
          </p:cNvPr>
          <p:cNvSpPr/>
          <p:nvPr/>
        </p:nvSpPr>
        <p:spPr>
          <a:xfrm>
            <a:off x="395288" y="1557338"/>
            <a:ext cx="8496300" cy="1200150"/>
          </a:xfrm>
          <a:prstGeom prst="rect">
            <a:avLst/>
          </a:prstGeom>
        </p:spPr>
        <p:txBody>
          <a:bodyPr>
            <a:spAutoFit/>
          </a:bodyPr>
          <a:lstStyle/>
          <a:p>
            <a:pPr marL="285750" indent="-285750">
              <a:buFont typeface="Arial" panose="020B0604020202020204" pitchFamily="34" charset="0"/>
              <a:buChar char="•"/>
              <a:defRPr/>
            </a:pPr>
            <a:r>
              <a:rPr lang="el-GR" spc="-5" dirty="0">
                <a:solidFill>
                  <a:srgbClr val="231F20"/>
                </a:solidFill>
                <a:latin typeface="+mn-lt"/>
                <a:ea typeface="Calibri" panose="020F0502020204030204" pitchFamily="34" charset="0"/>
                <a:cs typeface="Times New Roman" panose="02020603050405020304" pitchFamily="18" charset="0"/>
              </a:rPr>
              <a:t>Ομοιότητα με σχηματισμό </a:t>
            </a:r>
            <a:r>
              <a:rPr lang="el-GR" spc="-5" dirty="0" err="1">
                <a:solidFill>
                  <a:srgbClr val="231F20"/>
                </a:solidFill>
                <a:latin typeface="+mn-lt"/>
                <a:ea typeface="Calibri" panose="020F0502020204030204" pitchFamily="34" charset="0"/>
                <a:cs typeface="Times New Roman" panose="02020603050405020304" pitchFamily="18" charset="0"/>
              </a:rPr>
              <a:t>αλοϋδρίνης</a:t>
            </a:r>
            <a:r>
              <a:rPr lang="el-GR" spc="-5" dirty="0">
                <a:solidFill>
                  <a:srgbClr val="231F20"/>
                </a:solidFill>
                <a:latin typeface="+mn-lt"/>
                <a:ea typeface="Calibri" panose="020F0502020204030204" pitchFamily="34" charset="0"/>
                <a:cs typeface="Times New Roman" panose="02020603050405020304" pitchFamily="18" charset="0"/>
              </a:rPr>
              <a:t>.</a:t>
            </a:r>
          </a:p>
          <a:p>
            <a:pPr marL="285750" indent="-285750">
              <a:buFont typeface="Arial" panose="020B0604020202020204" pitchFamily="34" charset="0"/>
              <a:buChar char="•"/>
              <a:defRPr/>
            </a:pPr>
            <a:r>
              <a:rPr lang="el-GR" spc="-5" dirty="0">
                <a:solidFill>
                  <a:srgbClr val="231F20"/>
                </a:solidFill>
                <a:latin typeface="+mn-lt"/>
                <a:ea typeface="Calibri" panose="020F0502020204030204" pitchFamily="34" charset="0"/>
                <a:cs typeface="Times New Roman" panose="02020603050405020304" pitchFamily="18" charset="0"/>
              </a:rPr>
              <a:t>Η ομάδα</a:t>
            </a:r>
            <a:r>
              <a:rPr lang="el-GR" spc="30" dirty="0">
                <a:solidFill>
                  <a:srgbClr val="231F20"/>
                </a:solidFill>
                <a:latin typeface="+mn-lt"/>
                <a:ea typeface="Calibri" panose="020F0502020204030204" pitchFamily="34" charset="0"/>
                <a:cs typeface="Times New Roman" panose="02020603050405020304" pitchFamily="18" charset="0"/>
              </a:rPr>
              <a:t> </a:t>
            </a:r>
            <a:r>
              <a:rPr lang="el-GR" spc="-10" dirty="0">
                <a:solidFill>
                  <a:srgbClr val="231F20"/>
                </a:solidFill>
                <a:latin typeface="+mn-lt"/>
                <a:ea typeface="Calibri" panose="020F0502020204030204" pitchFamily="34" charset="0"/>
                <a:cs typeface="Times New Roman" panose="02020603050405020304" pitchFamily="18" charset="0"/>
              </a:rPr>
              <a:t>-</a:t>
            </a:r>
            <a:r>
              <a:rPr lang="en-US" spc="-10" dirty="0" err="1">
                <a:solidFill>
                  <a:srgbClr val="231F20"/>
                </a:solidFill>
                <a:latin typeface="+mn-lt"/>
                <a:ea typeface="Calibri" panose="020F0502020204030204" pitchFamily="34" charset="0"/>
                <a:cs typeface="Times New Roman" panose="02020603050405020304" pitchFamily="18" charset="0"/>
              </a:rPr>
              <a:t>HgOAc</a:t>
            </a:r>
            <a:r>
              <a:rPr lang="en-US" spc="30" dirty="0">
                <a:solidFill>
                  <a:srgbClr val="231F20"/>
                </a:solidFill>
                <a:latin typeface="+mn-lt"/>
                <a:ea typeface="Calibri" panose="020F0502020204030204" pitchFamily="34" charset="0"/>
                <a:cs typeface="Times New Roman" panose="02020603050405020304" pitchFamily="18" charset="0"/>
              </a:rPr>
              <a:t> </a:t>
            </a:r>
            <a:r>
              <a:rPr lang="el-GR" spc="30" dirty="0">
                <a:solidFill>
                  <a:srgbClr val="231F20"/>
                </a:solidFill>
                <a:latin typeface="+mn-lt"/>
                <a:ea typeface="Calibri" panose="020F0502020204030204" pitchFamily="34" charset="0"/>
                <a:cs typeface="Times New Roman" panose="02020603050405020304" pitchFamily="18" charset="0"/>
              </a:rPr>
              <a:t>προστίθεται στον </a:t>
            </a:r>
            <a:r>
              <a:rPr lang="el-GR" spc="-5" dirty="0">
                <a:solidFill>
                  <a:srgbClr val="231F20"/>
                </a:solidFill>
                <a:latin typeface="+mn-lt"/>
                <a:ea typeface="Calibri" panose="020F0502020204030204" pitchFamily="34" charset="0"/>
                <a:cs typeface="Times New Roman" panose="02020603050405020304" pitchFamily="18" charset="0"/>
              </a:rPr>
              <a:t>άνθρακα του διπλού δεσμού με τους λιγότερους</a:t>
            </a:r>
            <a:r>
              <a:rPr lang="el-GR" spc="30" dirty="0">
                <a:solidFill>
                  <a:srgbClr val="231F20"/>
                </a:solidFill>
                <a:latin typeface="+mn-lt"/>
                <a:ea typeface="Calibri" panose="020F0502020204030204" pitchFamily="34" charset="0"/>
                <a:cs typeface="Times New Roman" panose="02020603050405020304" pitchFamily="18" charset="0"/>
              </a:rPr>
              <a:t> </a:t>
            </a:r>
            <a:r>
              <a:rPr lang="el-GR" spc="-5" dirty="0" err="1">
                <a:solidFill>
                  <a:srgbClr val="231F20"/>
                </a:solidFill>
                <a:latin typeface="+mn-lt"/>
                <a:ea typeface="Calibri" panose="020F0502020204030204" pitchFamily="34" charset="0"/>
                <a:cs typeface="Times New Roman" panose="02020603050405020304" pitchFamily="18" charset="0"/>
              </a:rPr>
              <a:t>άλκυλο</a:t>
            </a:r>
            <a:r>
              <a:rPr lang="el-GR" spc="-5" dirty="0">
                <a:solidFill>
                  <a:srgbClr val="231F20"/>
                </a:solidFill>
                <a:latin typeface="+mn-lt"/>
                <a:ea typeface="Calibri" panose="020F0502020204030204" pitchFamily="34" charset="0"/>
                <a:cs typeface="Times New Roman" panose="02020603050405020304" pitchFamily="18" charset="0"/>
              </a:rPr>
              <a:t> </a:t>
            </a:r>
            <a:r>
              <a:rPr lang="el-GR" spc="-5" dirty="0" err="1">
                <a:solidFill>
                  <a:srgbClr val="231F20"/>
                </a:solidFill>
                <a:latin typeface="+mn-lt"/>
                <a:ea typeface="Calibri" panose="020F0502020204030204" pitchFamily="34" charset="0"/>
                <a:cs typeface="Times New Roman" panose="02020603050405020304" pitchFamily="18" charset="0"/>
              </a:rPr>
              <a:t>υποκαταστάτες</a:t>
            </a:r>
            <a:r>
              <a:rPr lang="el-GR" spc="-5" dirty="0">
                <a:solidFill>
                  <a:srgbClr val="231F20"/>
                </a:solidFill>
                <a:latin typeface="+mn-lt"/>
                <a:ea typeface="Calibri" panose="020F0502020204030204" pitchFamily="34" charset="0"/>
                <a:cs typeface="Times New Roman" panose="02020603050405020304" pitchFamily="18" charset="0"/>
              </a:rPr>
              <a:t> και η ομάδα -OH στον άνθρακα του διπλού δεσμού με τους περισσότερους </a:t>
            </a:r>
            <a:r>
              <a:rPr lang="el-GR" spc="-5" dirty="0" err="1">
                <a:solidFill>
                  <a:srgbClr val="231F20"/>
                </a:solidFill>
                <a:latin typeface="+mn-lt"/>
                <a:ea typeface="Calibri" panose="020F0502020204030204" pitchFamily="34" charset="0"/>
                <a:cs typeface="Times New Roman" panose="02020603050405020304" pitchFamily="18" charset="0"/>
              </a:rPr>
              <a:t>άλκυλο</a:t>
            </a:r>
            <a:r>
              <a:rPr lang="el-GR" spc="-5" dirty="0">
                <a:solidFill>
                  <a:srgbClr val="231F20"/>
                </a:solidFill>
                <a:latin typeface="+mn-lt"/>
                <a:ea typeface="Calibri" panose="020F0502020204030204" pitchFamily="34" charset="0"/>
                <a:cs typeface="Times New Roman" panose="02020603050405020304" pitchFamily="18" charset="0"/>
              </a:rPr>
              <a:t> </a:t>
            </a:r>
            <a:r>
              <a:rPr lang="el-GR" spc="-5" dirty="0" err="1">
                <a:solidFill>
                  <a:srgbClr val="231F20"/>
                </a:solidFill>
                <a:latin typeface="+mn-lt"/>
                <a:ea typeface="Calibri" panose="020F0502020204030204" pitchFamily="34" charset="0"/>
                <a:cs typeface="Times New Roman" panose="02020603050405020304" pitchFamily="18" charset="0"/>
              </a:rPr>
              <a:t>υποκαταστάτες</a:t>
            </a:r>
            <a:r>
              <a:rPr lang="el-GR" spc="-5" dirty="0">
                <a:solidFill>
                  <a:srgbClr val="231F20"/>
                </a:solidFill>
                <a:latin typeface="+mn-lt"/>
                <a:ea typeface="Calibri" panose="020F0502020204030204" pitchFamily="34" charset="0"/>
                <a:cs typeface="Times New Roman" panose="02020603050405020304" pitchFamily="18" charset="0"/>
              </a:rPr>
              <a:t>.</a:t>
            </a:r>
            <a:endParaRPr lang="el-GR" dirty="0">
              <a:latin typeface="+mn-lt"/>
            </a:endParaRPr>
          </a:p>
        </p:txBody>
      </p:sp>
      <p:pic>
        <p:nvPicPr>
          <p:cNvPr id="54277" name="Picture 2" descr="G:\Πασχαλίδης\Loudon Organic Chemistry\Νέος φάκελος\wetransfer-ae826c\Εικόνα 5.22 σελ.165.jpg">
            <a:extLst>
              <a:ext uri="{FF2B5EF4-FFF2-40B4-BE49-F238E27FC236}">
                <a16:creationId xmlns:a16="http://schemas.microsoft.com/office/drawing/2014/main" id="{5FF64DFD-21A3-4B68-8E04-6BEDDAF5160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6729"/>
          <a:stretch>
            <a:fillRect/>
          </a:stretch>
        </p:blipFill>
        <p:spPr bwMode="auto">
          <a:xfrm>
            <a:off x="395288" y="3357563"/>
            <a:ext cx="8208962" cy="1533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14541D43-A20E-498B-A412-A004C79B8726}"/>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3" name="Ορθογώνιο 2">
            <a:extLst>
              <a:ext uri="{FF2B5EF4-FFF2-40B4-BE49-F238E27FC236}">
                <a16:creationId xmlns:a16="http://schemas.microsoft.com/office/drawing/2014/main" id="{F4FBDC22-8CE0-4C1D-B6D3-3D4B77282150}"/>
              </a:ext>
            </a:extLst>
          </p:cNvPr>
          <p:cNvSpPr/>
          <p:nvPr/>
        </p:nvSpPr>
        <p:spPr>
          <a:xfrm>
            <a:off x="179388" y="3068638"/>
            <a:ext cx="8656637" cy="3170237"/>
          </a:xfrm>
          <a:prstGeom prst="rect">
            <a:avLst/>
          </a:prstGeom>
        </p:spPr>
        <p:txBody>
          <a:bodyPr>
            <a:spAutoFit/>
          </a:bodyPr>
          <a:lstStyle/>
          <a:p>
            <a:pPr>
              <a:defRPr/>
            </a:pPr>
            <a:r>
              <a:rPr lang="el-GR" sz="2000" b="1" dirty="0">
                <a:latin typeface="+mn-lt"/>
              </a:rPr>
              <a:t>Διαφορά μεταξύ </a:t>
            </a:r>
            <a:r>
              <a:rPr lang="el-GR" sz="2000" b="1" dirty="0" err="1">
                <a:latin typeface="+mn-lt"/>
              </a:rPr>
              <a:t>οξυυδραργύρωσης</a:t>
            </a:r>
            <a:r>
              <a:rPr lang="el-GR" sz="2000" b="1" dirty="0">
                <a:latin typeface="+mn-lt"/>
              </a:rPr>
              <a:t> και σχηματισμού </a:t>
            </a:r>
            <a:r>
              <a:rPr lang="el-GR" sz="2000" b="1" dirty="0" err="1">
                <a:latin typeface="+mn-lt"/>
              </a:rPr>
              <a:t>αλοϋδρίνης</a:t>
            </a:r>
            <a:r>
              <a:rPr lang="el-GR" sz="2000" b="1" dirty="0">
                <a:latin typeface="+mn-lt"/>
              </a:rPr>
              <a:t>:</a:t>
            </a:r>
          </a:p>
          <a:p>
            <a:pPr>
              <a:defRPr/>
            </a:pPr>
            <a:endParaRPr lang="en-US" sz="2000" b="1" spc="5" dirty="0">
              <a:solidFill>
                <a:srgbClr val="231F20"/>
              </a:solidFill>
              <a:latin typeface="+mn-lt"/>
              <a:ea typeface="Calibri" panose="020F0502020204030204" pitchFamily="34" charset="0"/>
              <a:cs typeface="Times New Roman" panose="02020603050405020304" pitchFamily="18" charset="0"/>
            </a:endParaRPr>
          </a:p>
          <a:p>
            <a:pPr marL="285750" indent="-285750">
              <a:buFont typeface="Wingdings" panose="05000000000000000000" pitchFamily="2" charset="2"/>
              <a:buChar char="v"/>
              <a:defRPr/>
            </a:pPr>
            <a:r>
              <a:rPr lang="el-GR" sz="2000" spc="5" dirty="0">
                <a:solidFill>
                  <a:srgbClr val="231F20"/>
                </a:solidFill>
                <a:latin typeface="+mn-lt"/>
                <a:ea typeface="Calibri" panose="020F0502020204030204" pitchFamily="34" charset="0"/>
                <a:cs typeface="Times New Roman" panose="02020603050405020304" pitchFamily="18" charset="0"/>
              </a:rPr>
              <a:t>Στην </a:t>
            </a:r>
            <a:r>
              <a:rPr lang="el-GR" sz="2000" spc="5" dirty="0" err="1">
                <a:solidFill>
                  <a:srgbClr val="231F20"/>
                </a:solidFill>
                <a:latin typeface="+mn-lt"/>
                <a:ea typeface="Calibri" panose="020F0502020204030204" pitchFamily="34" charset="0"/>
                <a:cs typeface="Times New Roman" panose="02020603050405020304" pitchFamily="18" charset="0"/>
              </a:rPr>
              <a:t>οξυυδραργύρωση</a:t>
            </a:r>
            <a:r>
              <a:rPr lang="el-GR" sz="2000" spc="5" dirty="0">
                <a:solidFill>
                  <a:srgbClr val="231F20"/>
                </a:solidFill>
                <a:latin typeface="+mn-lt"/>
                <a:ea typeface="Calibri" panose="020F0502020204030204" pitchFamily="34" charset="0"/>
                <a:cs typeface="Times New Roman" panose="02020603050405020304" pitchFamily="18" charset="0"/>
              </a:rPr>
              <a:t>, η αντίδραση του νερού λαμβάνει χώρα σχεδόν αποκλειστικά στον άνθρακα με τους περισσότερους </a:t>
            </a:r>
            <a:r>
              <a:rPr lang="el-GR" sz="2000" spc="5" dirty="0" err="1">
                <a:solidFill>
                  <a:srgbClr val="231F20"/>
                </a:solidFill>
                <a:latin typeface="+mn-lt"/>
                <a:ea typeface="Calibri" panose="020F0502020204030204" pitchFamily="34" charset="0"/>
                <a:cs typeface="Times New Roman" panose="02020603050405020304" pitchFamily="18" charset="0"/>
              </a:rPr>
              <a:t>αλκυλο</a:t>
            </a:r>
            <a:r>
              <a:rPr lang="el-GR" sz="2000" spc="5" dirty="0">
                <a:solidFill>
                  <a:srgbClr val="231F20"/>
                </a:solidFill>
                <a:latin typeface="+mn-lt"/>
                <a:ea typeface="Calibri" panose="020F0502020204030204" pitchFamily="34" charset="0"/>
                <a:cs typeface="Times New Roman" panose="02020603050405020304" pitchFamily="18" charset="0"/>
              </a:rPr>
              <a:t> </a:t>
            </a:r>
            <a:r>
              <a:rPr lang="el-GR" sz="2000" spc="5" dirty="0" err="1">
                <a:solidFill>
                  <a:srgbClr val="231F20"/>
                </a:solidFill>
                <a:latin typeface="+mn-lt"/>
                <a:ea typeface="Calibri" panose="020F0502020204030204" pitchFamily="34" charset="0"/>
                <a:cs typeface="Times New Roman" panose="02020603050405020304" pitchFamily="18" charset="0"/>
              </a:rPr>
              <a:t>υποκαταστάτες</a:t>
            </a:r>
            <a:r>
              <a:rPr lang="el-GR" sz="2000" spc="5" dirty="0">
                <a:solidFill>
                  <a:srgbClr val="231F20"/>
                </a:solidFill>
                <a:latin typeface="+mn-lt"/>
                <a:ea typeface="Calibri" panose="020F0502020204030204" pitchFamily="34" charset="0"/>
                <a:cs typeface="Times New Roman" panose="02020603050405020304" pitchFamily="18" charset="0"/>
              </a:rPr>
              <a:t>, ακόμα και αν αυτός ο άνθρακας έχει μόνο </a:t>
            </a:r>
            <a:r>
              <a:rPr lang="el-GR" sz="2000" i="1" spc="5" dirty="0">
                <a:solidFill>
                  <a:srgbClr val="231F20"/>
                </a:solidFill>
                <a:latin typeface="+mn-lt"/>
                <a:ea typeface="Calibri" panose="020F0502020204030204" pitchFamily="34" charset="0"/>
                <a:cs typeface="Times New Roman" panose="02020603050405020304" pitchFamily="18" charset="0"/>
              </a:rPr>
              <a:t>έναν</a:t>
            </a:r>
            <a:r>
              <a:rPr lang="el-GR" sz="2000" spc="5" dirty="0">
                <a:solidFill>
                  <a:srgbClr val="231F20"/>
                </a:solidFill>
                <a:latin typeface="+mn-lt"/>
                <a:ea typeface="Calibri" panose="020F0502020204030204" pitchFamily="34" charset="0"/>
                <a:cs typeface="Times New Roman" panose="02020603050405020304" pitchFamily="18" charset="0"/>
              </a:rPr>
              <a:t> </a:t>
            </a:r>
            <a:r>
              <a:rPr lang="el-GR" sz="2000" spc="5" dirty="0" err="1">
                <a:solidFill>
                  <a:srgbClr val="231F20"/>
                </a:solidFill>
                <a:latin typeface="+mn-lt"/>
                <a:ea typeface="Calibri" panose="020F0502020204030204" pitchFamily="34" charset="0"/>
                <a:cs typeface="Times New Roman" panose="02020603050405020304" pitchFamily="18" charset="0"/>
              </a:rPr>
              <a:t>άλκυλο</a:t>
            </a:r>
            <a:r>
              <a:rPr lang="el-GR" sz="2000" spc="5" dirty="0">
                <a:solidFill>
                  <a:srgbClr val="231F20"/>
                </a:solidFill>
                <a:latin typeface="+mn-lt"/>
                <a:ea typeface="Calibri" panose="020F0502020204030204" pitchFamily="34" charset="0"/>
                <a:cs typeface="Times New Roman" panose="02020603050405020304" pitchFamily="18" charset="0"/>
              </a:rPr>
              <a:t> </a:t>
            </a:r>
            <a:r>
              <a:rPr lang="el-GR" sz="2000" spc="5" dirty="0" err="1">
                <a:solidFill>
                  <a:srgbClr val="231F20"/>
                </a:solidFill>
                <a:latin typeface="+mn-lt"/>
                <a:ea typeface="Calibri" panose="020F0502020204030204" pitchFamily="34" charset="0"/>
                <a:cs typeface="Times New Roman" panose="02020603050405020304" pitchFamily="18" charset="0"/>
              </a:rPr>
              <a:t>υποκαταστάτη</a:t>
            </a:r>
            <a:r>
              <a:rPr lang="el-GR" sz="2000" spc="5" dirty="0">
                <a:solidFill>
                  <a:srgbClr val="231F20"/>
                </a:solidFill>
                <a:latin typeface="+mn-lt"/>
                <a:ea typeface="Calibri" panose="020F0502020204030204" pitchFamily="34" charset="0"/>
                <a:cs typeface="Times New Roman" panose="02020603050405020304" pitchFamily="18" charset="0"/>
              </a:rPr>
              <a:t>. </a:t>
            </a:r>
            <a:endParaRPr lang="en-US" sz="2000" spc="5" dirty="0">
              <a:solidFill>
                <a:srgbClr val="231F20"/>
              </a:solidFill>
              <a:latin typeface="+mn-lt"/>
              <a:ea typeface="Calibri" panose="020F0502020204030204" pitchFamily="34" charset="0"/>
              <a:cs typeface="Times New Roman" panose="02020603050405020304" pitchFamily="18" charset="0"/>
            </a:endParaRPr>
          </a:p>
          <a:p>
            <a:pPr>
              <a:defRPr/>
            </a:pPr>
            <a:endParaRPr lang="en-US" sz="2000" spc="5" dirty="0">
              <a:solidFill>
                <a:srgbClr val="231F20"/>
              </a:solidFill>
              <a:latin typeface="+mn-lt"/>
              <a:cs typeface="Times New Roman" panose="02020603050405020304" pitchFamily="18" charset="0"/>
            </a:endParaRPr>
          </a:p>
          <a:p>
            <a:pPr marL="285750" indent="-285750">
              <a:buFont typeface="Wingdings" panose="05000000000000000000" pitchFamily="2" charset="2"/>
              <a:buChar char="v"/>
              <a:defRPr/>
            </a:pPr>
            <a:r>
              <a:rPr lang="el-GR" sz="2000" dirty="0">
                <a:latin typeface="+mn-lt"/>
              </a:rPr>
              <a:t>Στο σχηματισμό </a:t>
            </a:r>
            <a:r>
              <a:rPr lang="el-GR" sz="2000" dirty="0" err="1">
                <a:latin typeface="+mn-lt"/>
              </a:rPr>
              <a:t>αλοϋδρίνης</a:t>
            </a:r>
            <a:r>
              <a:rPr lang="el-GR" sz="2000" dirty="0">
                <a:latin typeface="+mn-lt"/>
              </a:rPr>
              <a:t>, η αντίδραση είναι αρκετά </a:t>
            </a:r>
            <a:r>
              <a:rPr lang="el-GR" sz="2000" dirty="0" err="1">
                <a:latin typeface="+mn-lt"/>
              </a:rPr>
              <a:t>τοποεκλεκτική</a:t>
            </a:r>
            <a:r>
              <a:rPr lang="el-GR" sz="2000" dirty="0">
                <a:latin typeface="+mn-lt"/>
              </a:rPr>
              <a:t> μόνο εάν ένας από τους άνθρακες του αλκενίου έχει </a:t>
            </a:r>
            <a:r>
              <a:rPr lang="el-GR" sz="2000" i="1" dirty="0">
                <a:latin typeface="+mn-lt"/>
              </a:rPr>
              <a:t>δύο</a:t>
            </a:r>
            <a:r>
              <a:rPr lang="el-GR" sz="2000" dirty="0">
                <a:latin typeface="+mn-lt"/>
              </a:rPr>
              <a:t> διακλαδώσεις </a:t>
            </a:r>
            <a:r>
              <a:rPr lang="el-GR" sz="2000" dirty="0" err="1">
                <a:latin typeface="+mn-lt"/>
              </a:rPr>
              <a:t>αλκυλίου</a:t>
            </a:r>
            <a:r>
              <a:rPr lang="el-GR" sz="2000" dirty="0">
                <a:latin typeface="+mn-lt"/>
              </a:rPr>
              <a:t>.</a:t>
            </a:r>
          </a:p>
        </p:txBody>
      </p:sp>
      <p:sp>
        <p:nvSpPr>
          <p:cNvPr id="55300" name="Ορθογώνιο 21">
            <a:extLst>
              <a:ext uri="{FF2B5EF4-FFF2-40B4-BE49-F238E27FC236}">
                <a16:creationId xmlns:a16="http://schemas.microsoft.com/office/drawing/2014/main" id="{54E703CF-C6FC-43DD-B280-B73144722FBF}"/>
              </a:ext>
            </a:extLst>
          </p:cNvPr>
          <p:cNvSpPr>
            <a:spLocks noChangeArrowheads="1"/>
          </p:cNvSpPr>
          <p:nvPr/>
        </p:nvSpPr>
        <p:spPr bwMode="auto">
          <a:xfrm>
            <a:off x="282575" y="1581150"/>
            <a:ext cx="8553450" cy="1322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2000">
                <a:solidFill>
                  <a:srgbClr val="231F20"/>
                </a:solidFill>
                <a:latin typeface="Georgia" panose="02040502050405020303" pitchFamily="18" charset="0"/>
                <a:ea typeface="Calibri" panose="020F0502020204030204" pitchFamily="34" charset="0"/>
                <a:cs typeface="Times New Roman" panose="02020603050405020304" pitchFamily="18" charset="0"/>
              </a:rPr>
              <a:t>Το συνολικό αποτέλεσμα της οξυυδραργύρωσης- αναγωγής είναι η συνολική προσθήκη των στοιχείων του νερού (</a:t>
            </a:r>
            <a:r>
              <a:rPr lang="en-US" altLang="el-GR" sz="2000">
                <a:solidFill>
                  <a:srgbClr val="231F20"/>
                </a:solidFill>
                <a:latin typeface="Georgia" panose="02040502050405020303" pitchFamily="18" charset="0"/>
                <a:ea typeface="Calibri" panose="020F0502020204030204" pitchFamily="34" charset="0"/>
                <a:cs typeface="Times New Roman" panose="02020603050405020304" pitchFamily="18" charset="0"/>
              </a:rPr>
              <a:t>H </a:t>
            </a:r>
            <a:r>
              <a:rPr lang="el-GR" altLang="el-GR" sz="2000">
                <a:solidFill>
                  <a:srgbClr val="231F20"/>
                </a:solidFill>
                <a:latin typeface="Georgia" panose="02040502050405020303" pitchFamily="18" charset="0"/>
                <a:ea typeface="Calibri" panose="020F0502020204030204" pitchFamily="34" charset="0"/>
                <a:cs typeface="Times New Roman" panose="02020603050405020304" pitchFamily="18" charset="0"/>
              </a:rPr>
              <a:t>και </a:t>
            </a:r>
            <a:r>
              <a:rPr lang="en-US" altLang="el-GR" sz="2000">
                <a:solidFill>
                  <a:srgbClr val="231F20"/>
                </a:solidFill>
                <a:latin typeface="Georgia" panose="02040502050405020303" pitchFamily="18" charset="0"/>
                <a:ea typeface="Calibri" panose="020F0502020204030204" pitchFamily="34" charset="0"/>
                <a:cs typeface="Times New Roman" panose="02020603050405020304" pitchFamily="18" charset="0"/>
              </a:rPr>
              <a:t>OH</a:t>
            </a:r>
            <a:r>
              <a:rPr lang="el-GR" altLang="el-GR" sz="2000">
                <a:solidFill>
                  <a:srgbClr val="231F20"/>
                </a:solidFill>
                <a:latin typeface="Georgia" panose="02040502050405020303" pitchFamily="18" charset="0"/>
                <a:ea typeface="Calibri" panose="020F0502020204030204" pitchFamily="34" charset="0"/>
                <a:cs typeface="Times New Roman" panose="02020603050405020304" pitchFamily="18" charset="0"/>
              </a:rPr>
              <a:t>) στον διπλό δεσμό ενός αλκενίου, με αρκετά </a:t>
            </a:r>
            <a:r>
              <a:rPr lang="el-GR" altLang="el-GR" sz="2000" i="1">
                <a:latin typeface="Georgia" panose="02040502050405020303" pitchFamily="18" charset="0"/>
                <a:ea typeface="Calibri" panose="020F0502020204030204" pitchFamily="34" charset="0"/>
                <a:cs typeface="Times New Roman" panose="02020603050405020304" pitchFamily="18" charset="0"/>
              </a:rPr>
              <a:t>τοποεκλεκτικό</a:t>
            </a:r>
            <a:r>
              <a:rPr lang="el-GR" altLang="el-GR" sz="2000">
                <a:latin typeface="Georgia" panose="02040502050405020303" pitchFamily="18" charset="0"/>
                <a:ea typeface="Calibri" panose="020F0502020204030204" pitchFamily="34" charset="0"/>
                <a:cs typeface="Times New Roman" panose="02020603050405020304" pitchFamily="18" charset="0"/>
              </a:rPr>
              <a:t> τρόπο : η ομάδα -</a:t>
            </a:r>
            <a:r>
              <a:rPr lang="en-US" altLang="el-GR" sz="2000">
                <a:latin typeface="Georgia" panose="02040502050405020303" pitchFamily="18" charset="0"/>
                <a:ea typeface="Calibri" panose="020F0502020204030204" pitchFamily="34" charset="0"/>
                <a:cs typeface="Times New Roman" panose="02020603050405020304" pitchFamily="18" charset="0"/>
              </a:rPr>
              <a:t>OH </a:t>
            </a:r>
            <a:r>
              <a:rPr lang="el-GR" altLang="el-GR" sz="2000">
                <a:latin typeface="Georgia" panose="02040502050405020303" pitchFamily="18" charset="0"/>
                <a:ea typeface="Calibri" panose="020F0502020204030204" pitchFamily="34" charset="0"/>
                <a:cs typeface="Times New Roman" panose="02020603050405020304" pitchFamily="18" charset="0"/>
              </a:rPr>
              <a:t>προστίθεται στον </a:t>
            </a:r>
            <a:r>
              <a:rPr lang="el-GR" altLang="el-GR" sz="2000" i="1">
                <a:latin typeface="Georgia" panose="02040502050405020303" pitchFamily="18" charset="0"/>
                <a:ea typeface="Calibri" panose="020F0502020204030204" pitchFamily="34" charset="0"/>
                <a:cs typeface="Times New Roman" panose="02020603050405020304" pitchFamily="18" charset="0"/>
              </a:rPr>
              <a:t>πιο διακλαδισμένο άνθρακα του διπλού δεσμού</a:t>
            </a:r>
            <a:r>
              <a:rPr lang="el-GR" altLang="el-GR" sz="2000">
                <a:latin typeface="Georgia" panose="02040502050405020303" pitchFamily="18" charset="0"/>
                <a:ea typeface="Calibri" panose="020F0502020204030204" pitchFamily="34" charset="0"/>
                <a:cs typeface="Times New Roman" panose="02020603050405020304" pitchFamily="18" charset="0"/>
              </a:rPr>
              <a:t>.</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2" name="Picture 4" descr="G:\Πασχαλίδης\Loudon Organic Chemistry\Νέος φάκελος\wetransfer-ae826c\Εικόνα 5.24 σελ.165.jpg">
            <a:extLst>
              <a:ext uri="{FF2B5EF4-FFF2-40B4-BE49-F238E27FC236}">
                <a16:creationId xmlns:a16="http://schemas.microsoft.com/office/drawing/2014/main" id="{128303E7-F33C-47A9-A465-18E004DC08B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9468"/>
          <a:stretch>
            <a:fillRect/>
          </a:stretch>
        </p:blipFill>
        <p:spPr bwMode="auto">
          <a:xfrm>
            <a:off x="755650" y="2636838"/>
            <a:ext cx="6985000" cy="163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a:extLst>
              <a:ext uri="{FF2B5EF4-FFF2-40B4-BE49-F238E27FC236}">
                <a16:creationId xmlns:a16="http://schemas.microsoft.com/office/drawing/2014/main" id="{6E59CB8F-6C1A-423D-A070-BC2EF34643D9}"/>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56324" name="5 - Ορθογώνιο">
            <a:extLst>
              <a:ext uri="{FF2B5EF4-FFF2-40B4-BE49-F238E27FC236}">
                <a16:creationId xmlns:a16="http://schemas.microsoft.com/office/drawing/2014/main" id="{FD9FEC7F-0B47-4C98-9A37-E775876C5F77}"/>
              </a:ext>
            </a:extLst>
          </p:cNvPr>
          <p:cNvSpPr>
            <a:spLocks noChangeArrowheads="1"/>
          </p:cNvSpPr>
          <p:nvPr/>
        </p:nvSpPr>
        <p:spPr bwMode="auto">
          <a:xfrm>
            <a:off x="468313" y="1844675"/>
            <a:ext cx="82804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a:solidFill>
                  <a:srgbClr val="231F20"/>
                </a:solidFill>
                <a:latin typeface="Georgia" panose="02040502050405020303" pitchFamily="18" charset="0"/>
                <a:ea typeface="Calibri" panose="020F0502020204030204" pitchFamily="34" charset="0"/>
                <a:cs typeface="Times New Roman" panose="02020603050405020304" pitchFamily="18" charset="0"/>
              </a:rPr>
              <a:t>Η οξυυδραργύρωση- αναγωγή είναι απαλλαγμένη από μεταθέσεις και παράπλευρες αντιδράσεις</a:t>
            </a:r>
            <a:endParaRPr lang="el-GR" altLang="el-GR">
              <a:ea typeface="Calibri" panose="020F0502020204030204" pitchFamily="34" charset="0"/>
              <a:cs typeface="Times New Roman" panose="02020603050405020304" pitchFamily="18" charset="0"/>
            </a:endParaRP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EDC7F069-33E3-4A89-A37D-61A3AF17663B}"/>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3" name="Θέση περιεχομένου 2">
            <a:extLst>
              <a:ext uri="{FF2B5EF4-FFF2-40B4-BE49-F238E27FC236}">
                <a16:creationId xmlns:a16="http://schemas.microsoft.com/office/drawing/2014/main" id="{A3975C80-823F-4340-B9D2-3405B5706D61}"/>
              </a:ext>
            </a:extLst>
          </p:cNvPr>
          <p:cNvSpPr>
            <a:spLocks noGrp="1"/>
          </p:cNvSpPr>
          <p:nvPr>
            <p:ph sz="quarter" idx="1"/>
          </p:nvPr>
        </p:nvSpPr>
        <p:spPr>
          <a:xfrm>
            <a:off x="301625" y="1671638"/>
            <a:ext cx="8504238" cy="4133850"/>
          </a:xfrm>
        </p:spPr>
        <p:txBody>
          <a:bodyPr/>
          <a:lstStyle/>
          <a:p>
            <a:pPr>
              <a:defRPr/>
            </a:pPr>
            <a:r>
              <a:rPr lang="el-GR" sz="2400" dirty="0"/>
              <a:t>Ο διαλύτης είναι ένα μίγμα νερού και </a:t>
            </a:r>
            <a:r>
              <a:rPr lang="en-US" sz="2400" dirty="0"/>
              <a:t>THF </a:t>
            </a:r>
            <a:r>
              <a:rPr lang="el-GR" sz="2400" dirty="0"/>
              <a:t>(</a:t>
            </a:r>
            <a:r>
              <a:rPr lang="el-GR" sz="2400" dirty="0" err="1"/>
              <a:t>τετραϋδροφουράνιο</a:t>
            </a:r>
            <a:r>
              <a:rPr lang="el-GR" sz="2400" dirty="0"/>
              <a:t>), ένας ευρέως χρησιμοποιούμενος αιθέρας.</a:t>
            </a:r>
            <a:endParaRPr lang="en-US" sz="2400" dirty="0"/>
          </a:p>
          <a:p>
            <a:pPr>
              <a:defRPr/>
            </a:pPr>
            <a:endParaRPr lang="en-US" sz="2400" dirty="0"/>
          </a:p>
          <a:p>
            <a:pPr marL="0" indent="0">
              <a:buFont typeface="Wingdings 2" panose="05020102010507070707" pitchFamily="18" charset="2"/>
              <a:buNone/>
              <a:defRPr/>
            </a:pPr>
            <a:endParaRPr lang="en-US" sz="2400" dirty="0"/>
          </a:p>
          <a:p>
            <a:pPr marL="0" indent="0">
              <a:buFont typeface="Wingdings 2" panose="05020102010507070707" pitchFamily="18" charset="2"/>
              <a:buNone/>
              <a:defRPr/>
            </a:pPr>
            <a:r>
              <a:rPr lang="en-US" sz="1800" dirty="0"/>
              <a:t>			</a:t>
            </a:r>
            <a:r>
              <a:rPr lang="el-GR" sz="1800" dirty="0" err="1"/>
              <a:t>τετραϋδροφουράνιο</a:t>
            </a:r>
            <a:r>
              <a:rPr lang="el-GR" sz="1800" dirty="0"/>
              <a:t> ή </a:t>
            </a:r>
            <a:r>
              <a:rPr lang="en-US" sz="1800" dirty="0"/>
              <a:t>THF</a:t>
            </a:r>
            <a:endParaRPr lang="el-GR" sz="1800" dirty="0"/>
          </a:p>
          <a:p>
            <a:pPr>
              <a:defRPr/>
            </a:pPr>
            <a:endParaRPr lang="el-GR" sz="2400" dirty="0"/>
          </a:p>
          <a:p>
            <a:pPr>
              <a:defRPr/>
            </a:pPr>
            <a:r>
              <a:rPr lang="el-GR" sz="2400" dirty="0"/>
              <a:t> Ο ρόλος του </a:t>
            </a:r>
            <a:r>
              <a:rPr lang="en-US" sz="2400" dirty="0"/>
              <a:t>THF </a:t>
            </a:r>
            <a:r>
              <a:rPr lang="el-GR" sz="2400" dirty="0"/>
              <a:t>στην </a:t>
            </a:r>
            <a:r>
              <a:rPr lang="el-GR" sz="2400" dirty="0" err="1"/>
              <a:t>οξυυδραργύρωση</a:t>
            </a:r>
            <a:r>
              <a:rPr lang="el-GR" sz="2400" dirty="0"/>
              <a:t> είναι η διάλυση αμφότερων του αλκενίου και του υδατικού διαλύματος οξικού υδραργύρου. </a:t>
            </a:r>
          </a:p>
        </p:txBody>
      </p:sp>
      <p:pic>
        <p:nvPicPr>
          <p:cNvPr id="57348" name="Picture 2" descr="ÎÏÎ¿ÏÎ­Î»ÎµÏÎ¼Î± ÎµÎ¹ÎºÏÎ½Î±Ï Î³Î¹Î± THF">
            <a:extLst>
              <a:ext uri="{FF2B5EF4-FFF2-40B4-BE49-F238E27FC236}">
                <a16:creationId xmlns:a16="http://schemas.microsoft.com/office/drawing/2014/main" id="{44449E1C-EAA7-4F13-9275-CB6BF060124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24300" y="2565400"/>
            <a:ext cx="985838" cy="1049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34BABE7B-4899-4439-B33B-75136B30E93A}"/>
              </a:ext>
            </a:extLst>
          </p:cNvPr>
          <p:cNvSpPr>
            <a:spLocks noGrp="1"/>
          </p:cNvSpPr>
          <p:nvPr>
            <p:ph type="title"/>
          </p:nvPr>
        </p:nvSpPr>
        <p:spPr/>
        <p:txBody>
          <a:bodyPr/>
          <a:lstStyle/>
          <a:p>
            <a:pPr>
              <a:defRPr/>
            </a:pPr>
            <a:r>
              <a:rPr lang="el-GR" dirty="0" err="1"/>
              <a:t>Οξυυδραργύρωση</a:t>
            </a:r>
            <a:r>
              <a:rPr lang="en-US" dirty="0"/>
              <a:t>–</a:t>
            </a:r>
            <a:r>
              <a:rPr lang="el-GR" dirty="0"/>
              <a:t>Αναγωγή Αλκενίων</a:t>
            </a:r>
          </a:p>
        </p:txBody>
      </p:sp>
      <p:sp>
        <p:nvSpPr>
          <p:cNvPr id="58371" name="AutoShape 2" descr="ÎÏÎ¿ÏÎ­Î»ÎµÏÎ¼Î± ÎµÎ¹ÎºÏÎ½Î±Ï Î³Î¹Î± oxymercuration">
            <a:extLst>
              <a:ext uri="{FF2B5EF4-FFF2-40B4-BE49-F238E27FC236}">
                <a16:creationId xmlns:a16="http://schemas.microsoft.com/office/drawing/2014/main" id="{AE16DCEE-2A70-4A85-8C99-432F1ADE6D47}"/>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58372" name="AutoShape 4" descr="ÎÏÎ¿ÏÎ­Î»ÎµÏÎ¼Î± ÎµÎ¹ÎºÏÎ½Î±Ï Î³Î¹Î± oxymercuration">
            <a:extLst>
              <a:ext uri="{FF2B5EF4-FFF2-40B4-BE49-F238E27FC236}">
                <a16:creationId xmlns:a16="http://schemas.microsoft.com/office/drawing/2014/main" id="{DB88BD3B-FCCA-4CD8-BF0A-95B05C05960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9" name="8 - Ορθογώνιο">
            <a:extLst>
              <a:ext uri="{FF2B5EF4-FFF2-40B4-BE49-F238E27FC236}">
                <a16:creationId xmlns:a16="http://schemas.microsoft.com/office/drawing/2014/main" id="{69FEF63B-196E-4447-8245-9E9820DA914F}"/>
              </a:ext>
            </a:extLst>
          </p:cNvPr>
          <p:cNvSpPr/>
          <p:nvPr/>
        </p:nvSpPr>
        <p:spPr>
          <a:xfrm>
            <a:off x="323850" y="1484313"/>
            <a:ext cx="2116138" cy="369887"/>
          </a:xfrm>
          <a:prstGeom prst="rect">
            <a:avLst/>
          </a:prstGeom>
        </p:spPr>
        <p:txBody>
          <a:bodyPr wrap="none">
            <a:spAutoFit/>
          </a:bodyPr>
          <a:lstStyle/>
          <a:p>
            <a:pPr>
              <a:defRPr/>
            </a:pPr>
            <a:r>
              <a:rPr lang="el-GR" dirty="0">
                <a:latin typeface="+mn-lt"/>
              </a:rPr>
              <a:t>Γραφή αντίδρασης</a:t>
            </a:r>
          </a:p>
        </p:txBody>
      </p:sp>
      <p:grpSp>
        <p:nvGrpSpPr>
          <p:cNvPr id="58374" name="11 - Ομάδα">
            <a:extLst>
              <a:ext uri="{FF2B5EF4-FFF2-40B4-BE49-F238E27FC236}">
                <a16:creationId xmlns:a16="http://schemas.microsoft.com/office/drawing/2014/main" id="{A4381ED6-179A-49DD-90D4-17814D13C95B}"/>
              </a:ext>
            </a:extLst>
          </p:cNvPr>
          <p:cNvGrpSpPr>
            <a:grpSpLocks/>
          </p:cNvGrpSpPr>
          <p:nvPr/>
        </p:nvGrpSpPr>
        <p:grpSpPr bwMode="auto">
          <a:xfrm>
            <a:off x="1331913" y="2205038"/>
            <a:ext cx="6335712" cy="1644650"/>
            <a:chOff x="1331640" y="2204864"/>
            <a:chExt cx="6336704" cy="1645543"/>
          </a:xfrm>
        </p:grpSpPr>
        <p:pic>
          <p:nvPicPr>
            <p:cNvPr id="58375" name="Picture 5" descr="C:\Users\user\Desktop\media_768_7689b8a0-fedc-4356-8c13-6f7932031e8d_phpfjKgv6.png">
              <a:extLst>
                <a:ext uri="{FF2B5EF4-FFF2-40B4-BE49-F238E27FC236}">
                  <a16:creationId xmlns:a16="http://schemas.microsoft.com/office/drawing/2014/main" id="{A3DE7915-DDF6-4652-BE69-56D0C4EC420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1890" r="10118" b="57448"/>
            <a:stretch>
              <a:fillRect/>
            </a:stretch>
          </p:blipFill>
          <p:spPr bwMode="auto">
            <a:xfrm>
              <a:off x="1331640" y="2204864"/>
              <a:ext cx="6336704" cy="16455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9 - Στρογγυλεμένο ορθογώνιο">
              <a:extLst>
                <a:ext uri="{FF2B5EF4-FFF2-40B4-BE49-F238E27FC236}">
                  <a16:creationId xmlns:a16="http://schemas.microsoft.com/office/drawing/2014/main" id="{058A7A80-4E5D-446C-93FE-FC1E082FEA7F}"/>
                </a:ext>
              </a:extLst>
            </p:cNvPr>
            <p:cNvSpPr/>
            <p:nvPr/>
          </p:nvSpPr>
          <p:spPr>
            <a:xfrm>
              <a:off x="3492565" y="2565422"/>
              <a:ext cx="2087890" cy="935546"/>
            </a:xfrm>
            <a:prstGeom prst="roundRect">
              <a:avLst/>
            </a:prstGeom>
            <a:solidFill>
              <a:schemeClr val="accent1">
                <a:alpha val="3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
          <p:nvSpPr>
            <p:cNvPr id="58377" name="10 - Ορθογώνιο">
              <a:extLst>
                <a:ext uri="{FF2B5EF4-FFF2-40B4-BE49-F238E27FC236}">
                  <a16:creationId xmlns:a16="http://schemas.microsoft.com/office/drawing/2014/main" id="{C669EC2D-0DCC-4E12-8CBB-529CA8A41B48}"/>
                </a:ext>
              </a:extLst>
            </p:cNvPr>
            <p:cNvSpPr>
              <a:spLocks noChangeArrowheads="1"/>
            </p:cNvSpPr>
            <p:nvPr/>
          </p:nvSpPr>
          <p:spPr bwMode="auto">
            <a:xfrm>
              <a:off x="4767196" y="3007985"/>
              <a:ext cx="740908" cy="292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300" b="1"/>
                <a:t>/ NaOH</a:t>
              </a:r>
              <a:endParaRPr lang="el-GR" altLang="el-GR" sz="1300" b="1"/>
            </a:p>
          </p:txBody>
        </p:sp>
      </p:gr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71B1B73-FD13-4052-93F8-E524F9C3C4E9}"/>
              </a:ext>
            </a:extLst>
          </p:cNvPr>
          <p:cNvSpPr>
            <a:spLocks noGrp="1"/>
          </p:cNvSpPr>
          <p:nvPr>
            <p:ph type="title"/>
          </p:nvPr>
        </p:nvSpPr>
        <p:spPr/>
        <p:txBody>
          <a:bodyPr/>
          <a:lstStyle/>
          <a:p>
            <a:pPr>
              <a:defRPr/>
            </a:pPr>
            <a:endParaRPr lang="el-GR"/>
          </a:p>
        </p:txBody>
      </p:sp>
      <p:pic>
        <p:nvPicPr>
          <p:cNvPr id="59395" name="Picture 2" descr="G:\Πασχαλίδης\Loudon Organic Chemistry\Νέος φάκελος\wetransfer-ae826c\Προβλήματα σελ.166.jpg">
            <a:extLst>
              <a:ext uri="{FF2B5EF4-FFF2-40B4-BE49-F238E27FC236}">
                <a16:creationId xmlns:a16="http://schemas.microsoft.com/office/drawing/2014/main" id="{01815676-0FCE-44B3-9399-639085DB343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750" y="1989138"/>
            <a:ext cx="8243888" cy="2117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1223311E-1EAF-45E0-9AD7-3563A9D43B80}"/>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0419" name="AutoShape 2" descr="ÎÏÎ¿ÏÎ­Î»ÎµÏÎ¼Î± ÎµÎ¹ÎºÏÎ½Î±Ï Î³Î¹Î± oxymercuration">
            <a:extLst>
              <a:ext uri="{FF2B5EF4-FFF2-40B4-BE49-F238E27FC236}">
                <a16:creationId xmlns:a16="http://schemas.microsoft.com/office/drawing/2014/main" id="{50F21EA0-4878-42A2-8C92-DDB832C1187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0420" name="AutoShape 4" descr="ÎÏÎ¿ÏÎ­Î»ÎµÏÎ¼Î± ÎµÎ¹ÎºÏÎ½Î±Ï Î³Î¹Î± oxymercuration">
            <a:extLst>
              <a:ext uri="{FF2B5EF4-FFF2-40B4-BE49-F238E27FC236}">
                <a16:creationId xmlns:a16="http://schemas.microsoft.com/office/drawing/2014/main" id="{13899F58-D202-4252-AAC4-15F199E5C843}"/>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60421" name="65 - Ομάδα">
            <a:extLst>
              <a:ext uri="{FF2B5EF4-FFF2-40B4-BE49-F238E27FC236}">
                <a16:creationId xmlns:a16="http://schemas.microsoft.com/office/drawing/2014/main" id="{884F794F-1ED5-40F2-8682-5CA6FA2DAD6E}"/>
              </a:ext>
            </a:extLst>
          </p:cNvPr>
          <p:cNvGrpSpPr>
            <a:grpSpLocks/>
          </p:cNvGrpSpPr>
          <p:nvPr/>
        </p:nvGrpSpPr>
        <p:grpSpPr bwMode="auto">
          <a:xfrm>
            <a:off x="7380288" y="1628775"/>
            <a:ext cx="1439862" cy="1008063"/>
            <a:chOff x="1115616" y="1772816"/>
            <a:chExt cx="1944216" cy="1305436"/>
          </a:xfrm>
        </p:grpSpPr>
        <p:grpSp>
          <p:nvGrpSpPr>
            <p:cNvPr id="60429" name="Group 4">
              <a:extLst>
                <a:ext uri="{FF2B5EF4-FFF2-40B4-BE49-F238E27FC236}">
                  <a16:creationId xmlns:a16="http://schemas.microsoft.com/office/drawing/2014/main" id="{89E39606-2693-41AF-A2C1-4CDF39760E6F}"/>
                </a:ext>
              </a:extLst>
            </p:cNvPr>
            <p:cNvGrpSpPr>
              <a:grpSpLocks/>
            </p:cNvGrpSpPr>
            <p:nvPr/>
          </p:nvGrpSpPr>
          <p:grpSpPr bwMode="auto">
            <a:xfrm>
              <a:off x="1115616" y="1772816"/>
              <a:ext cx="1944216" cy="864096"/>
              <a:chOff x="8807" y="-83"/>
              <a:chExt cx="1400" cy="484"/>
            </a:xfrm>
          </p:grpSpPr>
          <p:grpSp>
            <p:nvGrpSpPr>
              <p:cNvPr id="60431" name="Group 5">
                <a:extLst>
                  <a:ext uri="{FF2B5EF4-FFF2-40B4-BE49-F238E27FC236}">
                    <a16:creationId xmlns:a16="http://schemas.microsoft.com/office/drawing/2014/main" id="{862C06D8-0A40-43FB-BFCF-148CB6D38910}"/>
                  </a:ext>
                </a:extLst>
              </p:cNvPr>
              <p:cNvGrpSpPr>
                <a:grpSpLocks/>
              </p:cNvGrpSpPr>
              <p:nvPr/>
            </p:nvGrpSpPr>
            <p:grpSpPr bwMode="auto">
              <a:xfrm>
                <a:off x="10116" y="-13"/>
                <a:ext cx="91" cy="122"/>
                <a:chOff x="10116" y="-13"/>
                <a:chExt cx="91" cy="122"/>
              </a:xfrm>
            </p:grpSpPr>
            <p:sp>
              <p:nvSpPr>
                <p:cNvPr id="60474" name="Freeform 6">
                  <a:extLst>
                    <a:ext uri="{FF2B5EF4-FFF2-40B4-BE49-F238E27FC236}">
                      <a16:creationId xmlns:a16="http://schemas.microsoft.com/office/drawing/2014/main" id="{10614A7B-9083-4AD3-8497-5D5C32581810}"/>
                    </a:ext>
                  </a:extLst>
                </p:cNvPr>
                <p:cNvSpPr>
                  <a:spLocks/>
                </p:cNvSpPr>
                <p:nvPr/>
              </p:nvSpPr>
              <p:spPr bwMode="auto">
                <a:xfrm>
                  <a:off x="10116" y="-1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75" name="Freeform 7">
                  <a:extLst>
                    <a:ext uri="{FF2B5EF4-FFF2-40B4-BE49-F238E27FC236}">
                      <a16:creationId xmlns:a16="http://schemas.microsoft.com/office/drawing/2014/main" id="{5C4D95D1-B3B8-4CD4-BEFC-FA8C9B4BD96C}"/>
                    </a:ext>
                  </a:extLst>
                </p:cNvPr>
                <p:cNvSpPr>
                  <a:spLocks/>
                </p:cNvSpPr>
                <p:nvPr/>
              </p:nvSpPr>
              <p:spPr bwMode="auto">
                <a:xfrm>
                  <a:off x="10116" y="-1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76" name="Freeform 8">
                  <a:extLst>
                    <a:ext uri="{FF2B5EF4-FFF2-40B4-BE49-F238E27FC236}">
                      <a16:creationId xmlns:a16="http://schemas.microsoft.com/office/drawing/2014/main" id="{80DD2782-193D-4D9A-85C3-93B876F9539C}"/>
                    </a:ext>
                  </a:extLst>
                </p:cNvPr>
                <p:cNvSpPr>
                  <a:spLocks/>
                </p:cNvSpPr>
                <p:nvPr/>
              </p:nvSpPr>
              <p:spPr bwMode="auto">
                <a:xfrm>
                  <a:off x="10116" y="-1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32" name="Group 9">
                <a:extLst>
                  <a:ext uri="{FF2B5EF4-FFF2-40B4-BE49-F238E27FC236}">
                    <a16:creationId xmlns:a16="http://schemas.microsoft.com/office/drawing/2014/main" id="{69768976-9C3E-446B-80A8-412B3608F179}"/>
                  </a:ext>
                </a:extLst>
              </p:cNvPr>
              <p:cNvGrpSpPr>
                <a:grpSpLocks/>
              </p:cNvGrpSpPr>
              <p:nvPr/>
            </p:nvGrpSpPr>
            <p:grpSpPr bwMode="auto">
              <a:xfrm>
                <a:off x="9460" y="-83"/>
                <a:ext cx="91" cy="122"/>
                <a:chOff x="9460" y="-83"/>
                <a:chExt cx="91" cy="122"/>
              </a:xfrm>
            </p:grpSpPr>
            <p:sp>
              <p:nvSpPr>
                <p:cNvPr id="60471" name="Freeform 10">
                  <a:extLst>
                    <a:ext uri="{FF2B5EF4-FFF2-40B4-BE49-F238E27FC236}">
                      <a16:creationId xmlns:a16="http://schemas.microsoft.com/office/drawing/2014/main" id="{0AD92911-354D-4E71-8581-D79110CCE9B6}"/>
                    </a:ext>
                  </a:extLst>
                </p:cNvPr>
                <p:cNvSpPr>
                  <a:spLocks/>
                </p:cNvSpPr>
                <p:nvPr/>
              </p:nvSpPr>
              <p:spPr bwMode="auto">
                <a:xfrm>
                  <a:off x="9460" y="-8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72" name="Freeform 11">
                  <a:extLst>
                    <a:ext uri="{FF2B5EF4-FFF2-40B4-BE49-F238E27FC236}">
                      <a16:creationId xmlns:a16="http://schemas.microsoft.com/office/drawing/2014/main" id="{15FC93D1-C612-48A6-AD1E-1FD96ED68CA3}"/>
                    </a:ext>
                  </a:extLst>
                </p:cNvPr>
                <p:cNvSpPr>
                  <a:spLocks/>
                </p:cNvSpPr>
                <p:nvPr/>
              </p:nvSpPr>
              <p:spPr bwMode="auto">
                <a:xfrm>
                  <a:off x="9460" y="-8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73" name="Freeform 12">
                  <a:extLst>
                    <a:ext uri="{FF2B5EF4-FFF2-40B4-BE49-F238E27FC236}">
                      <a16:creationId xmlns:a16="http://schemas.microsoft.com/office/drawing/2014/main" id="{148C4D9E-8DFE-425D-B466-8DF8D9925835}"/>
                    </a:ext>
                  </a:extLst>
                </p:cNvPr>
                <p:cNvSpPr>
                  <a:spLocks/>
                </p:cNvSpPr>
                <p:nvPr/>
              </p:nvSpPr>
              <p:spPr bwMode="auto">
                <a:xfrm>
                  <a:off x="9460" y="-8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33" name="Group 13">
                <a:extLst>
                  <a:ext uri="{FF2B5EF4-FFF2-40B4-BE49-F238E27FC236}">
                    <a16:creationId xmlns:a16="http://schemas.microsoft.com/office/drawing/2014/main" id="{4AE20768-0FD2-4F8D-989A-A0E401C77861}"/>
                  </a:ext>
                </a:extLst>
              </p:cNvPr>
              <p:cNvGrpSpPr>
                <a:grpSpLocks/>
              </p:cNvGrpSpPr>
              <p:nvPr/>
            </p:nvGrpSpPr>
            <p:grpSpPr bwMode="auto">
              <a:xfrm>
                <a:off x="9461" y="279"/>
                <a:ext cx="91" cy="122"/>
                <a:chOff x="9461" y="279"/>
                <a:chExt cx="91" cy="122"/>
              </a:xfrm>
            </p:grpSpPr>
            <p:sp>
              <p:nvSpPr>
                <p:cNvPr id="60468" name="Freeform 14">
                  <a:extLst>
                    <a:ext uri="{FF2B5EF4-FFF2-40B4-BE49-F238E27FC236}">
                      <a16:creationId xmlns:a16="http://schemas.microsoft.com/office/drawing/2014/main" id="{44049AF7-9791-477E-A5E8-D5223785C2E8}"/>
                    </a:ext>
                  </a:extLst>
                </p:cNvPr>
                <p:cNvSpPr>
                  <a:spLocks/>
                </p:cNvSpPr>
                <p:nvPr/>
              </p:nvSpPr>
              <p:spPr bwMode="auto">
                <a:xfrm>
                  <a:off x="9461" y="279"/>
                  <a:ext cx="91" cy="122"/>
                </a:xfrm>
                <a:custGeom>
                  <a:avLst/>
                  <a:gdLst>
                    <a:gd name="T0" fmla="*/ 15 w 91"/>
                    <a:gd name="T1" fmla="*/ 0 h 122"/>
                    <a:gd name="T2" fmla="*/ 0 w 91"/>
                    <a:gd name="T3" fmla="*/ 0 h 122"/>
                    <a:gd name="T4" fmla="*/ 0 w 91"/>
                    <a:gd name="T5" fmla="*/ 121 h 122"/>
                    <a:gd name="T6" fmla="*/ 15 w 91"/>
                    <a:gd name="T7" fmla="*/ 121 h 122"/>
                    <a:gd name="T8" fmla="*/ 15 w 91"/>
                    <a:gd name="T9" fmla="*/ 64 h 122"/>
                    <a:gd name="T10" fmla="*/ 90 w 91"/>
                    <a:gd name="T11" fmla="*/ 64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1"/>
                      </a:lnTo>
                      <a:lnTo>
                        <a:pt x="15" y="121"/>
                      </a:lnTo>
                      <a:lnTo>
                        <a:pt x="15" y="64"/>
                      </a:lnTo>
                      <a:lnTo>
                        <a:pt x="90" y="64"/>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69" name="Freeform 15">
                  <a:extLst>
                    <a:ext uri="{FF2B5EF4-FFF2-40B4-BE49-F238E27FC236}">
                      <a16:creationId xmlns:a16="http://schemas.microsoft.com/office/drawing/2014/main" id="{A70E569F-6739-40D6-9E15-204A88DA38D4}"/>
                    </a:ext>
                  </a:extLst>
                </p:cNvPr>
                <p:cNvSpPr>
                  <a:spLocks/>
                </p:cNvSpPr>
                <p:nvPr/>
              </p:nvSpPr>
              <p:spPr bwMode="auto">
                <a:xfrm>
                  <a:off x="9461" y="279"/>
                  <a:ext cx="91" cy="122"/>
                </a:xfrm>
                <a:custGeom>
                  <a:avLst/>
                  <a:gdLst>
                    <a:gd name="T0" fmla="*/ 90 w 91"/>
                    <a:gd name="T1" fmla="*/ 64 h 122"/>
                    <a:gd name="T2" fmla="*/ 74 w 91"/>
                    <a:gd name="T3" fmla="*/ 64 h 122"/>
                    <a:gd name="T4" fmla="*/ 74 w 91"/>
                    <a:gd name="T5" fmla="*/ 121 h 122"/>
                    <a:gd name="T6" fmla="*/ 90 w 91"/>
                    <a:gd name="T7" fmla="*/ 121 h 122"/>
                    <a:gd name="T8" fmla="*/ 90 w 91"/>
                    <a:gd name="T9" fmla="*/ 64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4"/>
                      </a:moveTo>
                      <a:lnTo>
                        <a:pt x="74" y="64"/>
                      </a:lnTo>
                      <a:lnTo>
                        <a:pt x="74" y="121"/>
                      </a:lnTo>
                      <a:lnTo>
                        <a:pt x="90" y="121"/>
                      </a:lnTo>
                      <a:lnTo>
                        <a:pt x="90"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70" name="Freeform 16">
                  <a:extLst>
                    <a:ext uri="{FF2B5EF4-FFF2-40B4-BE49-F238E27FC236}">
                      <a16:creationId xmlns:a16="http://schemas.microsoft.com/office/drawing/2014/main" id="{F74C02D5-3572-497E-A40F-4F57D9FDFE2F}"/>
                    </a:ext>
                  </a:extLst>
                </p:cNvPr>
                <p:cNvSpPr>
                  <a:spLocks/>
                </p:cNvSpPr>
                <p:nvPr/>
              </p:nvSpPr>
              <p:spPr bwMode="auto">
                <a:xfrm>
                  <a:off x="9461" y="279"/>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34" name="Group 17">
                <a:extLst>
                  <a:ext uri="{FF2B5EF4-FFF2-40B4-BE49-F238E27FC236}">
                    <a16:creationId xmlns:a16="http://schemas.microsoft.com/office/drawing/2014/main" id="{CF744E23-4637-48FD-A634-7926A480357B}"/>
                  </a:ext>
                </a:extLst>
              </p:cNvPr>
              <p:cNvGrpSpPr>
                <a:grpSpLocks/>
              </p:cNvGrpSpPr>
              <p:nvPr/>
            </p:nvGrpSpPr>
            <p:grpSpPr bwMode="auto">
              <a:xfrm>
                <a:off x="9153" y="101"/>
                <a:ext cx="77" cy="124"/>
                <a:chOff x="9153" y="101"/>
                <a:chExt cx="77" cy="124"/>
              </a:xfrm>
            </p:grpSpPr>
            <p:sp>
              <p:nvSpPr>
                <p:cNvPr id="60465" name="Freeform 18">
                  <a:extLst>
                    <a:ext uri="{FF2B5EF4-FFF2-40B4-BE49-F238E27FC236}">
                      <a16:creationId xmlns:a16="http://schemas.microsoft.com/office/drawing/2014/main" id="{1C9A5A60-CD40-42A5-A248-C807B29A6DD6}"/>
                    </a:ext>
                  </a:extLst>
                </p:cNvPr>
                <p:cNvSpPr>
                  <a:spLocks/>
                </p:cNvSpPr>
                <p:nvPr/>
              </p:nvSpPr>
              <p:spPr bwMode="auto">
                <a:xfrm>
                  <a:off x="9153" y="101"/>
                  <a:ext cx="77" cy="124"/>
                </a:xfrm>
                <a:custGeom>
                  <a:avLst/>
                  <a:gdLst>
                    <a:gd name="T0" fmla="*/ 44 w 77"/>
                    <a:gd name="T1" fmla="*/ 0 h 124"/>
                    <a:gd name="T2" fmla="*/ 18 w 77"/>
                    <a:gd name="T3" fmla="*/ 0 h 124"/>
                    <a:gd name="T4" fmla="*/ 7 w 77"/>
                    <a:gd name="T5" fmla="*/ 2 h 124"/>
                    <a:gd name="T6" fmla="*/ 0 w 77"/>
                    <a:gd name="T7" fmla="*/ 3 h 124"/>
                    <a:gd name="T8" fmla="*/ 0 w 77"/>
                    <a:gd name="T9" fmla="*/ 123 h 124"/>
                    <a:gd name="T10" fmla="*/ 5 w 77"/>
                    <a:gd name="T11" fmla="*/ 124 h 124"/>
                    <a:gd name="T12" fmla="*/ 14 w 77"/>
                    <a:gd name="T13" fmla="*/ 124 h 124"/>
                    <a:gd name="T14" fmla="*/ 24 w 77"/>
                    <a:gd name="T15" fmla="*/ 124 h 124"/>
                    <a:gd name="T16" fmla="*/ 48 w 77"/>
                    <a:gd name="T17" fmla="*/ 122 h 124"/>
                    <a:gd name="T18" fmla="*/ 64 w 77"/>
                    <a:gd name="T19" fmla="*/ 115 h 124"/>
                    <a:gd name="T20" fmla="*/ 67 w 77"/>
                    <a:gd name="T21" fmla="*/ 112 h 124"/>
                    <a:gd name="T22" fmla="*/ 45 w 77"/>
                    <a:gd name="T23" fmla="*/ 112 h 124"/>
                    <a:gd name="T24" fmla="*/ 19 w 77"/>
                    <a:gd name="T25" fmla="*/ 112 h 124"/>
                    <a:gd name="T26" fmla="*/ 16 w 77"/>
                    <a:gd name="T27" fmla="*/ 111 h 124"/>
                    <a:gd name="T28" fmla="*/ 16 w 77"/>
                    <a:gd name="T29" fmla="*/ 65 h 124"/>
                    <a:gd name="T30" fmla="*/ 69 w 77"/>
                    <a:gd name="T31" fmla="*/ 65 h 124"/>
                    <a:gd name="T32" fmla="*/ 63 w 77"/>
                    <a:gd name="T33" fmla="*/ 61 h 124"/>
                    <a:gd name="T34" fmla="*/ 52 w 77"/>
                    <a:gd name="T35" fmla="*/ 58 h 124"/>
                    <a:gd name="T36" fmla="*/ 52 w 77"/>
                    <a:gd name="T37" fmla="*/ 58 h 124"/>
                    <a:gd name="T38" fmla="*/ 65 w 77"/>
                    <a:gd name="T39" fmla="*/ 53 h 124"/>
                    <a:gd name="T40" fmla="*/ 16 w 77"/>
                    <a:gd name="T41" fmla="*/ 53 h 124"/>
                    <a:gd name="T42" fmla="*/ 16 w 77"/>
                    <a:gd name="T43" fmla="*/ 14 h 124"/>
                    <a:gd name="T44" fmla="*/ 18 w 77"/>
                    <a:gd name="T45" fmla="*/ 13 h 124"/>
                    <a:gd name="T46" fmla="*/ 22 w 77"/>
                    <a:gd name="T47" fmla="*/ 13 h 124"/>
                    <a:gd name="T48" fmla="*/ 67 w 77"/>
                    <a:gd name="T49" fmla="*/ 13 h 124"/>
                    <a:gd name="T50" fmla="*/ 62 w 77"/>
                    <a:gd name="T51" fmla="*/ 9 h 124"/>
                    <a:gd name="T52" fmla="*/ 55 w 77"/>
                    <a:gd name="T53" fmla="*/ 3 h 124"/>
                    <a:gd name="T54" fmla="*/ 44 w 77"/>
                    <a:gd name="T55" fmla="*/ 0 h 12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77"/>
                    <a:gd name="T85" fmla="*/ 0 h 124"/>
                    <a:gd name="T86" fmla="*/ 77 w 77"/>
                    <a:gd name="T87" fmla="*/ 124 h 12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77" h="124">
                      <a:moveTo>
                        <a:pt x="44" y="0"/>
                      </a:moveTo>
                      <a:lnTo>
                        <a:pt x="18" y="0"/>
                      </a:lnTo>
                      <a:lnTo>
                        <a:pt x="7" y="2"/>
                      </a:lnTo>
                      <a:lnTo>
                        <a:pt x="0" y="3"/>
                      </a:lnTo>
                      <a:lnTo>
                        <a:pt x="0" y="123"/>
                      </a:lnTo>
                      <a:lnTo>
                        <a:pt x="5" y="124"/>
                      </a:lnTo>
                      <a:lnTo>
                        <a:pt x="14" y="124"/>
                      </a:lnTo>
                      <a:lnTo>
                        <a:pt x="24" y="124"/>
                      </a:lnTo>
                      <a:lnTo>
                        <a:pt x="48" y="122"/>
                      </a:lnTo>
                      <a:lnTo>
                        <a:pt x="64" y="115"/>
                      </a:lnTo>
                      <a:lnTo>
                        <a:pt x="67" y="112"/>
                      </a:lnTo>
                      <a:lnTo>
                        <a:pt x="45" y="112"/>
                      </a:lnTo>
                      <a:lnTo>
                        <a:pt x="19" y="112"/>
                      </a:lnTo>
                      <a:lnTo>
                        <a:pt x="16" y="111"/>
                      </a:lnTo>
                      <a:lnTo>
                        <a:pt x="16" y="65"/>
                      </a:lnTo>
                      <a:lnTo>
                        <a:pt x="69" y="65"/>
                      </a:lnTo>
                      <a:lnTo>
                        <a:pt x="63" y="61"/>
                      </a:lnTo>
                      <a:lnTo>
                        <a:pt x="52" y="58"/>
                      </a:lnTo>
                      <a:lnTo>
                        <a:pt x="65" y="53"/>
                      </a:lnTo>
                      <a:lnTo>
                        <a:pt x="16" y="53"/>
                      </a:lnTo>
                      <a:lnTo>
                        <a:pt x="16" y="14"/>
                      </a:lnTo>
                      <a:lnTo>
                        <a:pt x="18" y="13"/>
                      </a:lnTo>
                      <a:lnTo>
                        <a:pt x="22" y="13"/>
                      </a:lnTo>
                      <a:lnTo>
                        <a:pt x="67" y="13"/>
                      </a:lnTo>
                      <a:lnTo>
                        <a:pt x="62" y="9"/>
                      </a:lnTo>
                      <a:lnTo>
                        <a:pt x="55" y="3"/>
                      </a:lnTo>
                      <a:lnTo>
                        <a:pt x="4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66" name="Freeform 19">
                  <a:extLst>
                    <a:ext uri="{FF2B5EF4-FFF2-40B4-BE49-F238E27FC236}">
                      <a16:creationId xmlns:a16="http://schemas.microsoft.com/office/drawing/2014/main" id="{A684D849-059F-4179-AD0E-AB1A756C0470}"/>
                    </a:ext>
                  </a:extLst>
                </p:cNvPr>
                <p:cNvSpPr>
                  <a:spLocks/>
                </p:cNvSpPr>
                <p:nvPr/>
              </p:nvSpPr>
              <p:spPr bwMode="auto">
                <a:xfrm>
                  <a:off x="9153" y="101"/>
                  <a:ext cx="77" cy="124"/>
                </a:xfrm>
                <a:custGeom>
                  <a:avLst/>
                  <a:gdLst>
                    <a:gd name="T0" fmla="*/ 69 w 77"/>
                    <a:gd name="T1" fmla="*/ 65 h 124"/>
                    <a:gd name="T2" fmla="*/ 46 w 77"/>
                    <a:gd name="T3" fmla="*/ 65 h 124"/>
                    <a:gd name="T4" fmla="*/ 60 w 77"/>
                    <a:gd name="T5" fmla="*/ 72 h 124"/>
                    <a:gd name="T6" fmla="*/ 60 w 77"/>
                    <a:gd name="T7" fmla="*/ 106 h 124"/>
                    <a:gd name="T8" fmla="*/ 45 w 77"/>
                    <a:gd name="T9" fmla="*/ 112 h 124"/>
                    <a:gd name="T10" fmla="*/ 67 w 77"/>
                    <a:gd name="T11" fmla="*/ 112 h 124"/>
                    <a:gd name="T12" fmla="*/ 73 w 77"/>
                    <a:gd name="T13" fmla="*/ 107 h 124"/>
                    <a:gd name="T14" fmla="*/ 77 w 77"/>
                    <a:gd name="T15" fmla="*/ 99 h 124"/>
                    <a:gd name="T16" fmla="*/ 77 w 77"/>
                    <a:gd name="T17" fmla="*/ 70 h 124"/>
                    <a:gd name="T18" fmla="*/ 69 w 77"/>
                    <a:gd name="T19" fmla="*/ 65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9" y="65"/>
                      </a:moveTo>
                      <a:lnTo>
                        <a:pt x="46" y="65"/>
                      </a:lnTo>
                      <a:lnTo>
                        <a:pt x="60" y="72"/>
                      </a:lnTo>
                      <a:lnTo>
                        <a:pt x="60" y="106"/>
                      </a:lnTo>
                      <a:lnTo>
                        <a:pt x="45" y="112"/>
                      </a:lnTo>
                      <a:lnTo>
                        <a:pt x="67" y="112"/>
                      </a:lnTo>
                      <a:lnTo>
                        <a:pt x="73" y="107"/>
                      </a:lnTo>
                      <a:lnTo>
                        <a:pt x="77" y="99"/>
                      </a:lnTo>
                      <a:lnTo>
                        <a:pt x="77" y="70"/>
                      </a:lnTo>
                      <a:lnTo>
                        <a:pt x="69"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67" name="Freeform 20">
                  <a:extLst>
                    <a:ext uri="{FF2B5EF4-FFF2-40B4-BE49-F238E27FC236}">
                      <a16:creationId xmlns:a16="http://schemas.microsoft.com/office/drawing/2014/main" id="{73A605EF-D2BC-4CB5-B65A-FC6D83004B75}"/>
                    </a:ext>
                  </a:extLst>
                </p:cNvPr>
                <p:cNvSpPr>
                  <a:spLocks/>
                </p:cNvSpPr>
                <p:nvPr/>
              </p:nvSpPr>
              <p:spPr bwMode="auto">
                <a:xfrm>
                  <a:off x="9153" y="101"/>
                  <a:ext cx="77" cy="124"/>
                </a:xfrm>
                <a:custGeom>
                  <a:avLst/>
                  <a:gdLst>
                    <a:gd name="T0" fmla="*/ 67 w 77"/>
                    <a:gd name="T1" fmla="*/ 13 h 124"/>
                    <a:gd name="T2" fmla="*/ 46 w 77"/>
                    <a:gd name="T3" fmla="*/ 13 h 124"/>
                    <a:gd name="T4" fmla="*/ 56 w 77"/>
                    <a:gd name="T5" fmla="*/ 18 h 124"/>
                    <a:gd name="T6" fmla="*/ 56 w 77"/>
                    <a:gd name="T7" fmla="*/ 44 h 124"/>
                    <a:gd name="T8" fmla="*/ 47 w 77"/>
                    <a:gd name="T9" fmla="*/ 53 h 124"/>
                    <a:gd name="T10" fmla="*/ 65 w 77"/>
                    <a:gd name="T11" fmla="*/ 53 h 124"/>
                    <a:gd name="T12" fmla="*/ 72 w 77"/>
                    <a:gd name="T13" fmla="*/ 43 h 124"/>
                    <a:gd name="T14" fmla="*/ 72 w 77"/>
                    <a:gd name="T15" fmla="*/ 21 h 124"/>
                    <a:gd name="T16" fmla="*/ 69 w 77"/>
                    <a:gd name="T17" fmla="*/ 14 h 124"/>
                    <a:gd name="T18" fmla="*/ 67 w 77"/>
                    <a:gd name="T19" fmla="*/ 13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7" y="13"/>
                      </a:moveTo>
                      <a:lnTo>
                        <a:pt x="46" y="13"/>
                      </a:lnTo>
                      <a:lnTo>
                        <a:pt x="56" y="18"/>
                      </a:lnTo>
                      <a:lnTo>
                        <a:pt x="56" y="44"/>
                      </a:lnTo>
                      <a:lnTo>
                        <a:pt x="47" y="53"/>
                      </a:lnTo>
                      <a:lnTo>
                        <a:pt x="65" y="53"/>
                      </a:lnTo>
                      <a:lnTo>
                        <a:pt x="72" y="43"/>
                      </a:lnTo>
                      <a:lnTo>
                        <a:pt x="72" y="21"/>
                      </a:lnTo>
                      <a:lnTo>
                        <a:pt x="69" y="14"/>
                      </a:lnTo>
                      <a:lnTo>
                        <a:pt x="67"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35" name="Group 21">
                <a:extLst>
                  <a:ext uri="{FF2B5EF4-FFF2-40B4-BE49-F238E27FC236}">
                    <a16:creationId xmlns:a16="http://schemas.microsoft.com/office/drawing/2014/main" id="{5A09B75F-A8A7-4117-96AE-7BE4129CD1A1}"/>
                  </a:ext>
                </a:extLst>
              </p:cNvPr>
              <p:cNvGrpSpPr>
                <a:grpSpLocks/>
              </p:cNvGrpSpPr>
              <p:nvPr/>
            </p:nvGrpSpPr>
            <p:grpSpPr bwMode="auto">
              <a:xfrm>
                <a:off x="9264" y="206"/>
                <a:ext cx="164" cy="95"/>
                <a:chOff x="9264" y="206"/>
                <a:chExt cx="164" cy="95"/>
              </a:xfrm>
            </p:grpSpPr>
            <p:sp>
              <p:nvSpPr>
                <p:cNvPr id="60464" name="Freeform 22">
                  <a:extLst>
                    <a:ext uri="{FF2B5EF4-FFF2-40B4-BE49-F238E27FC236}">
                      <a16:creationId xmlns:a16="http://schemas.microsoft.com/office/drawing/2014/main" id="{4E138537-CA1C-48D1-8F59-85F98D0F6B48}"/>
                    </a:ext>
                  </a:extLst>
                </p:cNvPr>
                <p:cNvSpPr>
                  <a:spLocks/>
                </p:cNvSpPr>
                <p:nvPr/>
              </p:nvSpPr>
              <p:spPr bwMode="auto">
                <a:xfrm>
                  <a:off x="9264" y="206"/>
                  <a:ext cx="164" cy="95"/>
                </a:xfrm>
                <a:custGeom>
                  <a:avLst/>
                  <a:gdLst>
                    <a:gd name="T0" fmla="*/ 0 w 164"/>
                    <a:gd name="T1" fmla="*/ 0 h 95"/>
                    <a:gd name="T2" fmla="*/ 163 w 164"/>
                    <a:gd name="T3" fmla="*/ 95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0" y="0"/>
                      </a:moveTo>
                      <a:lnTo>
                        <a:pt x="163" y="95"/>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0436" name="Group 23">
                <a:extLst>
                  <a:ext uri="{FF2B5EF4-FFF2-40B4-BE49-F238E27FC236}">
                    <a16:creationId xmlns:a16="http://schemas.microsoft.com/office/drawing/2014/main" id="{A415661F-969F-4EB3-A342-95B867B9A2D1}"/>
                  </a:ext>
                </a:extLst>
              </p:cNvPr>
              <p:cNvGrpSpPr>
                <a:grpSpLocks/>
              </p:cNvGrpSpPr>
              <p:nvPr/>
            </p:nvGrpSpPr>
            <p:grpSpPr bwMode="auto">
              <a:xfrm>
                <a:off x="9261" y="24"/>
                <a:ext cx="164" cy="95"/>
                <a:chOff x="9261" y="24"/>
                <a:chExt cx="164" cy="95"/>
              </a:xfrm>
            </p:grpSpPr>
            <p:sp>
              <p:nvSpPr>
                <p:cNvPr id="60463" name="Freeform 24">
                  <a:extLst>
                    <a:ext uri="{FF2B5EF4-FFF2-40B4-BE49-F238E27FC236}">
                      <a16:creationId xmlns:a16="http://schemas.microsoft.com/office/drawing/2014/main" id="{08D65D68-A517-4F99-A650-049E54FA51A1}"/>
                    </a:ext>
                  </a:extLst>
                </p:cNvPr>
                <p:cNvSpPr>
                  <a:spLocks/>
                </p:cNvSpPr>
                <p:nvPr/>
              </p:nvSpPr>
              <p:spPr bwMode="auto">
                <a:xfrm>
                  <a:off x="9261" y="24"/>
                  <a:ext cx="164" cy="95"/>
                </a:xfrm>
                <a:custGeom>
                  <a:avLst/>
                  <a:gdLst>
                    <a:gd name="T0" fmla="*/ 0 w 164"/>
                    <a:gd name="T1" fmla="*/ 95 h 95"/>
                    <a:gd name="T2" fmla="*/ 164 w 164"/>
                    <a:gd name="T3" fmla="*/ 0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0" y="95"/>
                      </a:moveTo>
                      <a:lnTo>
                        <a:pt x="164" y="0"/>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0437" name="Group 25">
                <a:extLst>
                  <a:ext uri="{FF2B5EF4-FFF2-40B4-BE49-F238E27FC236}">
                    <a16:creationId xmlns:a16="http://schemas.microsoft.com/office/drawing/2014/main" id="{584278F2-070F-4D0A-AFFD-5005DD22312A}"/>
                  </a:ext>
                </a:extLst>
              </p:cNvPr>
              <p:cNvGrpSpPr>
                <a:grpSpLocks/>
              </p:cNvGrpSpPr>
              <p:nvPr/>
            </p:nvGrpSpPr>
            <p:grpSpPr bwMode="auto">
              <a:xfrm>
                <a:off x="9784" y="101"/>
                <a:ext cx="77" cy="124"/>
                <a:chOff x="9784" y="101"/>
                <a:chExt cx="77" cy="124"/>
              </a:xfrm>
            </p:grpSpPr>
            <p:sp>
              <p:nvSpPr>
                <p:cNvPr id="60460" name="Freeform 26">
                  <a:extLst>
                    <a:ext uri="{FF2B5EF4-FFF2-40B4-BE49-F238E27FC236}">
                      <a16:creationId xmlns:a16="http://schemas.microsoft.com/office/drawing/2014/main" id="{C8E9E675-7EC6-47A2-9AA0-F055F37C8B19}"/>
                    </a:ext>
                  </a:extLst>
                </p:cNvPr>
                <p:cNvSpPr>
                  <a:spLocks/>
                </p:cNvSpPr>
                <p:nvPr/>
              </p:nvSpPr>
              <p:spPr bwMode="auto">
                <a:xfrm>
                  <a:off x="9784" y="101"/>
                  <a:ext cx="77" cy="124"/>
                </a:xfrm>
                <a:custGeom>
                  <a:avLst/>
                  <a:gdLst>
                    <a:gd name="T0" fmla="*/ 44 w 77"/>
                    <a:gd name="T1" fmla="*/ 0 h 124"/>
                    <a:gd name="T2" fmla="*/ 17 w 77"/>
                    <a:gd name="T3" fmla="*/ 0 h 124"/>
                    <a:gd name="T4" fmla="*/ 6 w 77"/>
                    <a:gd name="T5" fmla="*/ 1 h 124"/>
                    <a:gd name="T6" fmla="*/ 0 w 77"/>
                    <a:gd name="T7" fmla="*/ 2 h 124"/>
                    <a:gd name="T8" fmla="*/ 0 w 77"/>
                    <a:gd name="T9" fmla="*/ 122 h 124"/>
                    <a:gd name="T10" fmla="*/ 5 w 77"/>
                    <a:gd name="T11" fmla="*/ 123 h 124"/>
                    <a:gd name="T12" fmla="*/ 13 w 77"/>
                    <a:gd name="T13" fmla="*/ 124 h 124"/>
                    <a:gd name="T14" fmla="*/ 24 w 77"/>
                    <a:gd name="T15" fmla="*/ 124 h 124"/>
                    <a:gd name="T16" fmla="*/ 48 w 77"/>
                    <a:gd name="T17" fmla="*/ 121 h 124"/>
                    <a:gd name="T18" fmla="*/ 64 w 77"/>
                    <a:gd name="T19" fmla="*/ 114 h 124"/>
                    <a:gd name="T20" fmla="*/ 67 w 77"/>
                    <a:gd name="T21" fmla="*/ 111 h 124"/>
                    <a:gd name="T22" fmla="*/ 23 w 77"/>
                    <a:gd name="T23" fmla="*/ 111 h 124"/>
                    <a:gd name="T24" fmla="*/ 18 w 77"/>
                    <a:gd name="T25" fmla="*/ 111 h 124"/>
                    <a:gd name="T26" fmla="*/ 15 w 77"/>
                    <a:gd name="T27" fmla="*/ 110 h 124"/>
                    <a:gd name="T28" fmla="*/ 15 w 77"/>
                    <a:gd name="T29" fmla="*/ 64 h 124"/>
                    <a:gd name="T30" fmla="*/ 69 w 77"/>
                    <a:gd name="T31" fmla="*/ 64 h 124"/>
                    <a:gd name="T32" fmla="*/ 63 w 77"/>
                    <a:gd name="T33" fmla="*/ 60 h 124"/>
                    <a:gd name="T34" fmla="*/ 51 w 77"/>
                    <a:gd name="T35" fmla="*/ 57 h 124"/>
                    <a:gd name="T36" fmla="*/ 51 w 77"/>
                    <a:gd name="T37" fmla="*/ 57 h 124"/>
                    <a:gd name="T38" fmla="*/ 64 w 77"/>
                    <a:gd name="T39" fmla="*/ 52 h 124"/>
                    <a:gd name="T40" fmla="*/ 15 w 77"/>
                    <a:gd name="T41" fmla="*/ 52 h 124"/>
                    <a:gd name="T42" fmla="*/ 15 w 77"/>
                    <a:gd name="T43" fmla="*/ 13 h 124"/>
                    <a:gd name="T44" fmla="*/ 18 w 77"/>
                    <a:gd name="T45" fmla="*/ 12 h 124"/>
                    <a:gd name="T46" fmla="*/ 22 w 77"/>
                    <a:gd name="T47" fmla="*/ 12 h 124"/>
                    <a:gd name="T48" fmla="*/ 66 w 77"/>
                    <a:gd name="T49" fmla="*/ 12 h 124"/>
                    <a:gd name="T50" fmla="*/ 62 w 77"/>
                    <a:gd name="T51" fmla="*/ 8 h 124"/>
                    <a:gd name="T52" fmla="*/ 54 w 77"/>
                    <a:gd name="T53" fmla="*/ 2 h 124"/>
                    <a:gd name="T54" fmla="*/ 44 w 77"/>
                    <a:gd name="T55" fmla="*/ 0 h 12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77"/>
                    <a:gd name="T85" fmla="*/ 0 h 124"/>
                    <a:gd name="T86" fmla="*/ 77 w 77"/>
                    <a:gd name="T87" fmla="*/ 124 h 12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77" h="124">
                      <a:moveTo>
                        <a:pt x="44" y="0"/>
                      </a:moveTo>
                      <a:lnTo>
                        <a:pt x="17" y="0"/>
                      </a:lnTo>
                      <a:lnTo>
                        <a:pt x="6" y="1"/>
                      </a:lnTo>
                      <a:lnTo>
                        <a:pt x="0" y="2"/>
                      </a:lnTo>
                      <a:lnTo>
                        <a:pt x="0" y="122"/>
                      </a:lnTo>
                      <a:lnTo>
                        <a:pt x="5" y="123"/>
                      </a:lnTo>
                      <a:lnTo>
                        <a:pt x="13" y="124"/>
                      </a:lnTo>
                      <a:lnTo>
                        <a:pt x="24" y="124"/>
                      </a:lnTo>
                      <a:lnTo>
                        <a:pt x="48" y="121"/>
                      </a:lnTo>
                      <a:lnTo>
                        <a:pt x="64" y="114"/>
                      </a:lnTo>
                      <a:lnTo>
                        <a:pt x="67" y="111"/>
                      </a:lnTo>
                      <a:lnTo>
                        <a:pt x="23" y="111"/>
                      </a:lnTo>
                      <a:lnTo>
                        <a:pt x="18" y="111"/>
                      </a:lnTo>
                      <a:lnTo>
                        <a:pt x="15" y="110"/>
                      </a:lnTo>
                      <a:lnTo>
                        <a:pt x="15" y="64"/>
                      </a:lnTo>
                      <a:lnTo>
                        <a:pt x="69" y="64"/>
                      </a:lnTo>
                      <a:lnTo>
                        <a:pt x="63" y="60"/>
                      </a:lnTo>
                      <a:lnTo>
                        <a:pt x="51" y="57"/>
                      </a:lnTo>
                      <a:lnTo>
                        <a:pt x="64" y="52"/>
                      </a:lnTo>
                      <a:lnTo>
                        <a:pt x="15" y="52"/>
                      </a:lnTo>
                      <a:lnTo>
                        <a:pt x="15" y="13"/>
                      </a:lnTo>
                      <a:lnTo>
                        <a:pt x="18" y="12"/>
                      </a:lnTo>
                      <a:lnTo>
                        <a:pt x="22" y="12"/>
                      </a:lnTo>
                      <a:lnTo>
                        <a:pt x="66" y="12"/>
                      </a:lnTo>
                      <a:lnTo>
                        <a:pt x="62" y="8"/>
                      </a:lnTo>
                      <a:lnTo>
                        <a:pt x="54" y="2"/>
                      </a:lnTo>
                      <a:lnTo>
                        <a:pt x="4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61" name="Freeform 27">
                  <a:extLst>
                    <a:ext uri="{FF2B5EF4-FFF2-40B4-BE49-F238E27FC236}">
                      <a16:creationId xmlns:a16="http://schemas.microsoft.com/office/drawing/2014/main" id="{CBA40F04-FC76-4193-93F4-38C0AD68944C}"/>
                    </a:ext>
                  </a:extLst>
                </p:cNvPr>
                <p:cNvSpPr>
                  <a:spLocks/>
                </p:cNvSpPr>
                <p:nvPr/>
              </p:nvSpPr>
              <p:spPr bwMode="auto">
                <a:xfrm>
                  <a:off x="9784" y="101"/>
                  <a:ext cx="77" cy="124"/>
                </a:xfrm>
                <a:custGeom>
                  <a:avLst/>
                  <a:gdLst>
                    <a:gd name="T0" fmla="*/ 69 w 77"/>
                    <a:gd name="T1" fmla="*/ 64 h 124"/>
                    <a:gd name="T2" fmla="*/ 46 w 77"/>
                    <a:gd name="T3" fmla="*/ 64 h 124"/>
                    <a:gd name="T4" fmla="*/ 60 w 77"/>
                    <a:gd name="T5" fmla="*/ 71 h 124"/>
                    <a:gd name="T6" fmla="*/ 60 w 77"/>
                    <a:gd name="T7" fmla="*/ 105 h 124"/>
                    <a:gd name="T8" fmla="*/ 45 w 77"/>
                    <a:gd name="T9" fmla="*/ 111 h 124"/>
                    <a:gd name="T10" fmla="*/ 67 w 77"/>
                    <a:gd name="T11" fmla="*/ 111 h 124"/>
                    <a:gd name="T12" fmla="*/ 72 w 77"/>
                    <a:gd name="T13" fmla="*/ 106 h 124"/>
                    <a:gd name="T14" fmla="*/ 77 w 77"/>
                    <a:gd name="T15" fmla="*/ 98 h 124"/>
                    <a:gd name="T16" fmla="*/ 77 w 77"/>
                    <a:gd name="T17" fmla="*/ 70 h 124"/>
                    <a:gd name="T18" fmla="*/ 69 w 77"/>
                    <a:gd name="T19" fmla="*/ 64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9" y="64"/>
                      </a:moveTo>
                      <a:lnTo>
                        <a:pt x="46" y="64"/>
                      </a:lnTo>
                      <a:lnTo>
                        <a:pt x="60" y="71"/>
                      </a:lnTo>
                      <a:lnTo>
                        <a:pt x="60" y="105"/>
                      </a:lnTo>
                      <a:lnTo>
                        <a:pt x="45" y="111"/>
                      </a:lnTo>
                      <a:lnTo>
                        <a:pt x="67" y="111"/>
                      </a:lnTo>
                      <a:lnTo>
                        <a:pt x="72" y="106"/>
                      </a:lnTo>
                      <a:lnTo>
                        <a:pt x="77" y="98"/>
                      </a:lnTo>
                      <a:lnTo>
                        <a:pt x="77" y="70"/>
                      </a:lnTo>
                      <a:lnTo>
                        <a:pt x="69"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62" name="Freeform 28">
                  <a:extLst>
                    <a:ext uri="{FF2B5EF4-FFF2-40B4-BE49-F238E27FC236}">
                      <a16:creationId xmlns:a16="http://schemas.microsoft.com/office/drawing/2014/main" id="{54FCDE7B-5FFD-439B-B5D9-E937FEB5F8C0}"/>
                    </a:ext>
                  </a:extLst>
                </p:cNvPr>
                <p:cNvSpPr>
                  <a:spLocks/>
                </p:cNvSpPr>
                <p:nvPr/>
              </p:nvSpPr>
              <p:spPr bwMode="auto">
                <a:xfrm>
                  <a:off x="9784" y="101"/>
                  <a:ext cx="77" cy="124"/>
                </a:xfrm>
                <a:custGeom>
                  <a:avLst/>
                  <a:gdLst>
                    <a:gd name="T0" fmla="*/ 66 w 77"/>
                    <a:gd name="T1" fmla="*/ 12 h 124"/>
                    <a:gd name="T2" fmla="*/ 45 w 77"/>
                    <a:gd name="T3" fmla="*/ 12 h 124"/>
                    <a:gd name="T4" fmla="*/ 56 w 77"/>
                    <a:gd name="T5" fmla="*/ 17 h 124"/>
                    <a:gd name="T6" fmla="*/ 56 w 77"/>
                    <a:gd name="T7" fmla="*/ 43 h 124"/>
                    <a:gd name="T8" fmla="*/ 46 w 77"/>
                    <a:gd name="T9" fmla="*/ 52 h 124"/>
                    <a:gd name="T10" fmla="*/ 64 w 77"/>
                    <a:gd name="T11" fmla="*/ 52 h 124"/>
                    <a:gd name="T12" fmla="*/ 72 w 77"/>
                    <a:gd name="T13" fmla="*/ 42 h 124"/>
                    <a:gd name="T14" fmla="*/ 72 w 77"/>
                    <a:gd name="T15" fmla="*/ 20 h 124"/>
                    <a:gd name="T16" fmla="*/ 68 w 77"/>
                    <a:gd name="T17" fmla="*/ 13 h 124"/>
                    <a:gd name="T18" fmla="*/ 66 w 77"/>
                    <a:gd name="T19" fmla="*/ 12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6" y="12"/>
                      </a:moveTo>
                      <a:lnTo>
                        <a:pt x="45" y="12"/>
                      </a:lnTo>
                      <a:lnTo>
                        <a:pt x="56" y="17"/>
                      </a:lnTo>
                      <a:lnTo>
                        <a:pt x="56" y="43"/>
                      </a:lnTo>
                      <a:lnTo>
                        <a:pt x="46" y="52"/>
                      </a:lnTo>
                      <a:lnTo>
                        <a:pt x="64" y="52"/>
                      </a:lnTo>
                      <a:lnTo>
                        <a:pt x="72" y="42"/>
                      </a:lnTo>
                      <a:lnTo>
                        <a:pt x="72" y="20"/>
                      </a:lnTo>
                      <a:lnTo>
                        <a:pt x="68" y="13"/>
                      </a:lnTo>
                      <a:lnTo>
                        <a:pt x="66"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38" name="Group 29">
                <a:extLst>
                  <a:ext uri="{FF2B5EF4-FFF2-40B4-BE49-F238E27FC236}">
                    <a16:creationId xmlns:a16="http://schemas.microsoft.com/office/drawing/2014/main" id="{8BDDFE8C-B6A6-4D6C-82A6-8FB2BACBEF33}"/>
                  </a:ext>
                </a:extLst>
              </p:cNvPr>
              <p:cNvGrpSpPr>
                <a:grpSpLocks/>
              </p:cNvGrpSpPr>
              <p:nvPr/>
            </p:nvGrpSpPr>
            <p:grpSpPr bwMode="auto">
              <a:xfrm>
                <a:off x="9589" y="24"/>
                <a:ext cx="164" cy="95"/>
                <a:chOff x="9589" y="24"/>
                <a:chExt cx="164" cy="95"/>
              </a:xfrm>
            </p:grpSpPr>
            <p:sp>
              <p:nvSpPr>
                <p:cNvPr id="60459" name="Freeform 30">
                  <a:extLst>
                    <a:ext uri="{FF2B5EF4-FFF2-40B4-BE49-F238E27FC236}">
                      <a16:creationId xmlns:a16="http://schemas.microsoft.com/office/drawing/2014/main" id="{5CCCE59B-A3AC-480E-8980-6F7682A5DD26}"/>
                    </a:ext>
                  </a:extLst>
                </p:cNvPr>
                <p:cNvSpPr>
                  <a:spLocks/>
                </p:cNvSpPr>
                <p:nvPr/>
              </p:nvSpPr>
              <p:spPr bwMode="auto">
                <a:xfrm>
                  <a:off x="9589" y="24"/>
                  <a:ext cx="164" cy="95"/>
                </a:xfrm>
                <a:custGeom>
                  <a:avLst/>
                  <a:gdLst>
                    <a:gd name="T0" fmla="*/ 164 w 164"/>
                    <a:gd name="T1" fmla="*/ 95 h 95"/>
                    <a:gd name="T2" fmla="*/ 0 w 164"/>
                    <a:gd name="T3" fmla="*/ 0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164" y="95"/>
                      </a:moveTo>
                      <a:lnTo>
                        <a:pt x="0" y="0"/>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0439" name="Group 31">
                <a:extLst>
                  <a:ext uri="{FF2B5EF4-FFF2-40B4-BE49-F238E27FC236}">
                    <a16:creationId xmlns:a16="http://schemas.microsoft.com/office/drawing/2014/main" id="{B79E6A5E-3E57-43E4-9752-1D3AC7F320AC}"/>
                  </a:ext>
                </a:extLst>
              </p:cNvPr>
              <p:cNvGrpSpPr>
                <a:grpSpLocks/>
              </p:cNvGrpSpPr>
              <p:nvPr/>
            </p:nvGrpSpPr>
            <p:grpSpPr bwMode="auto">
              <a:xfrm>
                <a:off x="9586" y="207"/>
                <a:ext cx="164" cy="95"/>
                <a:chOff x="9586" y="207"/>
                <a:chExt cx="164" cy="95"/>
              </a:xfrm>
            </p:grpSpPr>
            <p:sp>
              <p:nvSpPr>
                <p:cNvPr id="60458" name="Freeform 32">
                  <a:extLst>
                    <a:ext uri="{FF2B5EF4-FFF2-40B4-BE49-F238E27FC236}">
                      <a16:creationId xmlns:a16="http://schemas.microsoft.com/office/drawing/2014/main" id="{D35D3E7D-673B-4E4D-8C57-3F8FF9ECD352}"/>
                    </a:ext>
                  </a:extLst>
                </p:cNvPr>
                <p:cNvSpPr>
                  <a:spLocks/>
                </p:cNvSpPr>
                <p:nvPr/>
              </p:nvSpPr>
              <p:spPr bwMode="auto">
                <a:xfrm>
                  <a:off x="9586" y="207"/>
                  <a:ext cx="164" cy="95"/>
                </a:xfrm>
                <a:custGeom>
                  <a:avLst/>
                  <a:gdLst>
                    <a:gd name="T0" fmla="*/ 163 w 164"/>
                    <a:gd name="T1" fmla="*/ 0 h 95"/>
                    <a:gd name="T2" fmla="*/ 0 w 164"/>
                    <a:gd name="T3" fmla="*/ 95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163" y="0"/>
                      </a:moveTo>
                      <a:lnTo>
                        <a:pt x="0" y="95"/>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0440" name="Group 33">
                <a:extLst>
                  <a:ext uri="{FF2B5EF4-FFF2-40B4-BE49-F238E27FC236}">
                    <a16:creationId xmlns:a16="http://schemas.microsoft.com/office/drawing/2014/main" id="{87DBFFA7-DA1A-4EF7-AB24-B03245AAAE3E}"/>
                  </a:ext>
                </a:extLst>
              </p:cNvPr>
              <p:cNvGrpSpPr>
                <a:grpSpLocks/>
              </p:cNvGrpSpPr>
              <p:nvPr/>
            </p:nvGrpSpPr>
            <p:grpSpPr bwMode="auto">
              <a:xfrm>
                <a:off x="8807" y="-13"/>
                <a:ext cx="91" cy="122"/>
                <a:chOff x="8807" y="-13"/>
                <a:chExt cx="91" cy="122"/>
              </a:xfrm>
            </p:grpSpPr>
            <p:sp>
              <p:nvSpPr>
                <p:cNvPr id="60454" name="Freeform 34">
                  <a:extLst>
                    <a:ext uri="{FF2B5EF4-FFF2-40B4-BE49-F238E27FC236}">
                      <a16:creationId xmlns:a16="http://schemas.microsoft.com/office/drawing/2014/main" id="{6E9CE8A0-1E26-4361-B340-30B94C8CCDD5}"/>
                    </a:ext>
                  </a:extLst>
                </p:cNvPr>
                <p:cNvSpPr>
                  <a:spLocks/>
                </p:cNvSpPr>
                <p:nvPr/>
              </p:nvSpPr>
              <p:spPr bwMode="auto">
                <a:xfrm>
                  <a:off x="8807" y="-1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55" name="Freeform 35">
                  <a:extLst>
                    <a:ext uri="{FF2B5EF4-FFF2-40B4-BE49-F238E27FC236}">
                      <a16:creationId xmlns:a16="http://schemas.microsoft.com/office/drawing/2014/main" id="{082ABA15-1695-4DFA-87C5-09DE5737DCD9}"/>
                    </a:ext>
                  </a:extLst>
                </p:cNvPr>
                <p:cNvSpPr>
                  <a:spLocks/>
                </p:cNvSpPr>
                <p:nvPr/>
              </p:nvSpPr>
              <p:spPr bwMode="auto">
                <a:xfrm>
                  <a:off x="8807" y="-1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56" name="Freeform 36">
                  <a:extLst>
                    <a:ext uri="{FF2B5EF4-FFF2-40B4-BE49-F238E27FC236}">
                      <a16:creationId xmlns:a16="http://schemas.microsoft.com/office/drawing/2014/main" id="{D0C52D1F-E4E0-4E27-9704-3B11E6353BB3}"/>
                    </a:ext>
                  </a:extLst>
                </p:cNvPr>
                <p:cNvSpPr>
                  <a:spLocks/>
                </p:cNvSpPr>
                <p:nvPr/>
              </p:nvSpPr>
              <p:spPr bwMode="auto">
                <a:xfrm>
                  <a:off x="8807" y="-1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pic>
              <p:nvPicPr>
                <p:cNvPr id="60457" name="Picture 37">
                  <a:extLst>
                    <a:ext uri="{FF2B5EF4-FFF2-40B4-BE49-F238E27FC236}">
                      <a16:creationId xmlns:a16="http://schemas.microsoft.com/office/drawing/2014/main" id="{52D4739D-006F-4FD4-8593-B6A6468DE8D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25" y="58"/>
                  <a:ext cx="195" cy="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60441" name="Group 38">
                <a:extLst>
                  <a:ext uri="{FF2B5EF4-FFF2-40B4-BE49-F238E27FC236}">
                    <a16:creationId xmlns:a16="http://schemas.microsoft.com/office/drawing/2014/main" id="{9D5705E8-3C97-4DD5-999B-308F98637C1D}"/>
                  </a:ext>
                </a:extLst>
              </p:cNvPr>
              <p:cNvGrpSpPr>
                <a:grpSpLocks/>
              </p:cNvGrpSpPr>
              <p:nvPr/>
            </p:nvGrpSpPr>
            <p:grpSpPr bwMode="auto">
              <a:xfrm>
                <a:off x="8807" y="220"/>
                <a:ext cx="91" cy="122"/>
                <a:chOff x="8807" y="220"/>
                <a:chExt cx="91" cy="122"/>
              </a:xfrm>
            </p:grpSpPr>
            <p:sp>
              <p:nvSpPr>
                <p:cNvPr id="60451" name="Freeform 39">
                  <a:extLst>
                    <a:ext uri="{FF2B5EF4-FFF2-40B4-BE49-F238E27FC236}">
                      <a16:creationId xmlns:a16="http://schemas.microsoft.com/office/drawing/2014/main" id="{36891C4D-2DA0-4E35-9F63-88A750401028}"/>
                    </a:ext>
                  </a:extLst>
                </p:cNvPr>
                <p:cNvSpPr>
                  <a:spLocks/>
                </p:cNvSpPr>
                <p:nvPr/>
              </p:nvSpPr>
              <p:spPr bwMode="auto">
                <a:xfrm>
                  <a:off x="8807" y="220"/>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52" name="Freeform 40">
                  <a:extLst>
                    <a:ext uri="{FF2B5EF4-FFF2-40B4-BE49-F238E27FC236}">
                      <a16:creationId xmlns:a16="http://schemas.microsoft.com/office/drawing/2014/main" id="{99BF85C8-9F82-4714-ABD0-53B08574374A}"/>
                    </a:ext>
                  </a:extLst>
                </p:cNvPr>
                <p:cNvSpPr>
                  <a:spLocks/>
                </p:cNvSpPr>
                <p:nvPr/>
              </p:nvSpPr>
              <p:spPr bwMode="auto">
                <a:xfrm>
                  <a:off x="8807" y="220"/>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53" name="Freeform 41">
                  <a:extLst>
                    <a:ext uri="{FF2B5EF4-FFF2-40B4-BE49-F238E27FC236}">
                      <a16:creationId xmlns:a16="http://schemas.microsoft.com/office/drawing/2014/main" id="{A0D4E7DB-6D5D-420F-AEAD-1BD4350FF2D8}"/>
                    </a:ext>
                  </a:extLst>
                </p:cNvPr>
                <p:cNvSpPr>
                  <a:spLocks/>
                </p:cNvSpPr>
                <p:nvPr/>
              </p:nvSpPr>
              <p:spPr bwMode="auto">
                <a:xfrm>
                  <a:off x="8807" y="220"/>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42" name="Group 42">
                <a:extLst>
                  <a:ext uri="{FF2B5EF4-FFF2-40B4-BE49-F238E27FC236}">
                    <a16:creationId xmlns:a16="http://schemas.microsoft.com/office/drawing/2014/main" id="{151206D5-C881-4E81-A8C9-E2FBC33A2196}"/>
                  </a:ext>
                </a:extLst>
              </p:cNvPr>
              <p:cNvGrpSpPr>
                <a:grpSpLocks/>
              </p:cNvGrpSpPr>
              <p:nvPr/>
            </p:nvGrpSpPr>
            <p:grpSpPr bwMode="auto">
              <a:xfrm>
                <a:off x="8926" y="188"/>
                <a:ext cx="183" cy="86"/>
                <a:chOff x="8926" y="188"/>
                <a:chExt cx="183" cy="86"/>
              </a:xfrm>
            </p:grpSpPr>
            <p:sp>
              <p:nvSpPr>
                <p:cNvPr id="60449" name="Freeform 43">
                  <a:extLst>
                    <a:ext uri="{FF2B5EF4-FFF2-40B4-BE49-F238E27FC236}">
                      <a16:creationId xmlns:a16="http://schemas.microsoft.com/office/drawing/2014/main" id="{AD21809A-213E-4DD1-9D23-06C360C8BBA3}"/>
                    </a:ext>
                  </a:extLst>
                </p:cNvPr>
                <p:cNvSpPr>
                  <a:spLocks/>
                </p:cNvSpPr>
                <p:nvPr/>
              </p:nvSpPr>
              <p:spPr bwMode="auto">
                <a:xfrm>
                  <a:off x="8926" y="188"/>
                  <a:ext cx="183" cy="86"/>
                </a:xfrm>
                <a:custGeom>
                  <a:avLst/>
                  <a:gdLst>
                    <a:gd name="T0" fmla="*/ 183 w 183"/>
                    <a:gd name="T1" fmla="*/ 0 h 86"/>
                    <a:gd name="T2" fmla="*/ 174 w 183"/>
                    <a:gd name="T3" fmla="*/ 2 h 86"/>
                    <a:gd name="T4" fmla="*/ 0 w 183"/>
                    <a:gd name="T5" fmla="*/ 55 h 86"/>
                    <a:gd name="T6" fmla="*/ 13 w 183"/>
                    <a:gd name="T7" fmla="*/ 86 h 86"/>
                    <a:gd name="T8" fmla="*/ 183 w 183"/>
                    <a:gd name="T9" fmla="*/ 6 h 86"/>
                    <a:gd name="T10" fmla="*/ 183 w 183"/>
                    <a:gd name="T11" fmla="*/ 0 h 86"/>
                    <a:gd name="T12" fmla="*/ 0 60000 65536"/>
                    <a:gd name="T13" fmla="*/ 0 60000 65536"/>
                    <a:gd name="T14" fmla="*/ 0 60000 65536"/>
                    <a:gd name="T15" fmla="*/ 0 60000 65536"/>
                    <a:gd name="T16" fmla="*/ 0 60000 65536"/>
                    <a:gd name="T17" fmla="*/ 0 60000 65536"/>
                    <a:gd name="T18" fmla="*/ 0 w 183"/>
                    <a:gd name="T19" fmla="*/ 0 h 86"/>
                    <a:gd name="T20" fmla="*/ 183 w 183"/>
                    <a:gd name="T21" fmla="*/ 86 h 86"/>
                  </a:gdLst>
                  <a:ahLst/>
                  <a:cxnLst>
                    <a:cxn ang="T12">
                      <a:pos x="T0" y="T1"/>
                    </a:cxn>
                    <a:cxn ang="T13">
                      <a:pos x="T2" y="T3"/>
                    </a:cxn>
                    <a:cxn ang="T14">
                      <a:pos x="T4" y="T5"/>
                    </a:cxn>
                    <a:cxn ang="T15">
                      <a:pos x="T6" y="T7"/>
                    </a:cxn>
                    <a:cxn ang="T16">
                      <a:pos x="T8" y="T9"/>
                    </a:cxn>
                    <a:cxn ang="T17">
                      <a:pos x="T10" y="T11"/>
                    </a:cxn>
                  </a:cxnLst>
                  <a:rect l="T18" t="T19" r="T20" b="T21"/>
                  <a:pathLst>
                    <a:path w="183" h="86">
                      <a:moveTo>
                        <a:pt x="183" y="0"/>
                      </a:moveTo>
                      <a:lnTo>
                        <a:pt x="174" y="2"/>
                      </a:lnTo>
                      <a:lnTo>
                        <a:pt x="0" y="55"/>
                      </a:lnTo>
                      <a:lnTo>
                        <a:pt x="13" y="86"/>
                      </a:lnTo>
                      <a:lnTo>
                        <a:pt x="183" y="6"/>
                      </a:lnTo>
                      <a:lnTo>
                        <a:pt x="18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pic>
              <p:nvPicPr>
                <p:cNvPr id="60450" name="Picture 44">
                  <a:extLst>
                    <a:ext uri="{FF2B5EF4-FFF2-40B4-BE49-F238E27FC236}">
                      <a16:creationId xmlns:a16="http://schemas.microsoft.com/office/drawing/2014/main" id="{CD6B33D6-878B-4226-B9FB-CC191CD7444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97" y="54"/>
                  <a:ext cx="195" cy="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60443" name="Group 45">
                <a:extLst>
                  <a:ext uri="{FF2B5EF4-FFF2-40B4-BE49-F238E27FC236}">
                    <a16:creationId xmlns:a16="http://schemas.microsoft.com/office/drawing/2014/main" id="{6D5A5C30-D1E6-4951-8831-C3072FC0C8B3}"/>
                  </a:ext>
                </a:extLst>
              </p:cNvPr>
              <p:cNvGrpSpPr>
                <a:grpSpLocks/>
              </p:cNvGrpSpPr>
              <p:nvPr/>
            </p:nvGrpSpPr>
            <p:grpSpPr bwMode="auto">
              <a:xfrm>
                <a:off x="10105" y="220"/>
                <a:ext cx="91" cy="122"/>
                <a:chOff x="10105" y="220"/>
                <a:chExt cx="91" cy="122"/>
              </a:xfrm>
            </p:grpSpPr>
            <p:sp>
              <p:nvSpPr>
                <p:cNvPr id="60446" name="Freeform 46">
                  <a:extLst>
                    <a:ext uri="{FF2B5EF4-FFF2-40B4-BE49-F238E27FC236}">
                      <a16:creationId xmlns:a16="http://schemas.microsoft.com/office/drawing/2014/main" id="{186CD8FF-50A0-4175-B63C-F2D7F76132B0}"/>
                    </a:ext>
                  </a:extLst>
                </p:cNvPr>
                <p:cNvSpPr>
                  <a:spLocks/>
                </p:cNvSpPr>
                <p:nvPr/>
              </p:nvSpPr>
              <p:spPr bwMode="auto">
                <a:xfrm>
                  <a:off x="10105" y="220"/>
                  <a:ext cx="91" cy="122"/>
                </a:xfrm>
                <a:custGeom>
                  <a:avLst/>
                  <a:gdLst>
                    <a:gd name="T0" fmla="*/ 16 w 91"/>
                    <a:gd name="T1" fmla="*/ 0 h 122"/>
                    <a:gd name="T2" fmla="*/ 0 w 91"/>
                    <a:gd name="T3" fmla="*/ 0 h 122"/>
                    <a:gd name="T4" fmla="*/ 0 w 91"/>
                    <a:gd name="T5" fmla="*/ 122 h 122"/>
                    <a:gd name="T6" fmla="*/ 16 w 91"/>
                    <a:gd name="T7" fmla="*/ 122 h 122"/>
                    <a:gd name="T8" fmla="*/ 16 w 91"/>
                    <a:gd name="T9" fmla="*/ 65 h 122"/>
                    <a:gd name="T10" fmla="*/ 91 w 91"/>
                    <a:gd name="T11" fmla="*/ 65 h 122"/>
                    <a:gd name="T12" fmla="*/ 91 w 91"/>
                    <a:gd name="T13" fmla="*/ 51 h 122"/>
                    <a:gd name="T14" fmla="*/ 16 w 91"/>
                    <a:gd name="T15" fmla="*/ 51 h 122"/>
                    <a:gd name="T16" fmla="*/ 16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6" y="0"/>
                      </a:moveTo>
                      <a:lnTo>
                        <a:pt x="0" y="0"/>
                      </a:lnTo>
                      <a:lnTo>
                        <a:pt x="0" y="122"/>
                      </a:lnTo>
                      <a:lnTo>
                        <a:pt x="16" y="122"/>
                      </a:lnTo>
                      <a:lnTo>
                        <a:pt x="16" y="65"/>
                      </a:lnTo>
                      <a:lnTo>
                        <a:pt x="91" y="65"/>
                      </a:lnTo>
                      <a:lnTo>
                        <a:pt x="91" y="51"/>
                      </a:lnTo>
                      <a:lnTo>
                        <a:pt x="16" y="51"/>
                      </a:lnTo>
                      <a:lnTo>
                        <a:pt x="1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47" name="Freeform 47">
                  <a:extLst>
                    <a:ext uri="{FF2B5EF4-FFF2-40B4-BE49-F238E27FC236}">
                      <a16:creationId xmlns:a16="http://schemas.microsoft.com/office/drawing/2014/main" id="{5DA2A557-E862-48E4-8B5A-F188539325BA}"/>
                    </a:ext>
                  </a:extLst>
                </p:cNvPr>
                <p:cNvSpPr>
                  <a:spLocks/>
                </p:cNvSpPr>
                <p:nvPr/>
              </p:nvSpPr>
              <p:spPr bwMode="auto">
                <a:xfrm>
                  <a:off x="10105" y="220"/>
                  <a:ext cx="91" cy="122"/>
                </a:xfrm>
                <a:custGeom>
                  <a:avLst/>
                  <a:gdLst>
                    <a:gd name="T0" fmla="*/ 91 w 91"/>
                    <a:gd name="T1" fmla="*/ 65 h 122"/>
                    <a:gd name="T2" fmla="*/ 75 w 91"/>
                    <a:gd name="T3" fmla="*/ 65 h 122"/>
                    <a:gd name="T4" fmla="*/ 75 w 91"/>
                    <a:gd name="T5" fmla="*/ 122 h 122"/>
                    <a:gd name="T6" fmla="*/ 91 w 91"/>
                    <a:gd name="T7" fmla="*/ 122 h 122"/>
                    <a:gd name="T8" fmla="*/ 91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1" y="65"/>
                      </a:moveTo>
                      <a:lnTo>
                        <a:pt x="75" y="65"/>
                      </a:lnTo>
                      <a:lnTo>
                        <a:pt x="75" y="122"/>
                      </a:lnTo>
                      <a:lnTo>
                        <a:pt x="91" y="122"/>
                      </a:lnTo>
                      <a:lnTo>
                        <a:pt x="91"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0448" name="Freeform 48">
                  <a:extLst>
                    <a:ext uri="{FF2B5EF4-FFF2-40B4-BE49-F238E27FC236}">
                      <a16:creationId xmlns:a16="http://schemas.microsoft.com/office/drawing/2014/main" id="{93424E6A-8BB7-4F00-84B7-099F2154FB47}"/>
                    </a:ext>
                  </a:extLst>
                </p:cNvPr>
                <p:cNvSpPr>
                  <a:spLocks/>
                </p:cNvSpPr>
                <p:nvPr/>
              </p:nvSpPr>
              <p:spPr bwMode="auto">
                <a:xfrm>
                  <a:off x="10105" y="220"/>
                  <a:ext cx="91" cy="122"/>
                </a:xfrm>
                <a:custGeom>
                  <a:avLst/>
                  <a:gdLst>
                    <a:gd name="T0" fmla="*/ 91 w 91"/>
                    <a:gd name="T1" fmla="*/ 0 h 122"/>
                    <a:gd name="T2" fmla="*/ 75 w 91"/>
                    <a:gd name="T3" fmla="*/ 0 h 122"/>
                    <a:gd name="T4" fmla="*/ 75 w 91"/>
                    <a:gd name="T5" fmla="*/ 51 h 122"/>
                    <a:gd name="T6" fmla="*/ 91 w 91"/>
                    <a:gd name="T7" fmla="*/ 51 h 122"/>
                    <a:gd name="T8" fmla="*/ 91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1" y="0"/>
                      </a:moveTo>
                      <a:lnTo>
                        <a:pt x="75" y="0"/>
                      </a:lnTo>
                      <a:lnTo>
                        <a:pt x="75" y="51"/>
                      </a:lnTo>
                      <a:lnTo>
                        <a:pt x="91" y="51"/>
                      </a:lnTo>
                      <a:lnTo>
                        <a:pt x="9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0444" name="Group 49">
                <a:extLst>
                  <a:ext uri="{FF2B5EF4-FFF2-40B4-BE49-F238E27FC236}">
                    <a16:creationId xmlns:a16="http://schemas.microsoft.com/office/drawing/2014/main" id="{3A26E302-E6A2-488B-900B-AFE476AB4FCE}"/>
                  </a:ext>
                </a:extLst>
              </p:cNvPr>
              <p:cNvGrpSpPr>
                <a:grpSpLocks/>
              </p:cNvGrpSpPr>
              <p:nvPr/>
            </p:nvGrpSpPr>
            <p:grpSpPr bwMode="auto">
              <a:xfrm>
                <a:off x="9905" y="189"/>
                <a:ext cx="186" cy="75"/>
                <a:chOff x="9905" y="189"/>
                <a:chExt cx="186" cy="75"/>
              </a:xfrm>
            </p:grpSpPr>
            <p:sp>
              <p:nvSpPr>
                <p:cNvPr id="60445" name="Freeform 50">
                  <a:extLst>
                    <a:ext uri="{FF2B5EF4-FFF2-40B4-BE49-F238E27FC236}">
                      <a16:creationId xmlns:a16="http://schemas.microsoft.com/office/drawing/2014/main" id="{CADD4325-5B89-4F9E-9A81-0E80E614A09D}"/>
                    </a:ext>
                  </a:extLst>
                </p:cNvPr>
                <p:cNvSpPr>
                  <a:spLocks/>
                </p:cNvSpPr>
                <p:nvPr/>
              </p:nvSpPr>
              <p:spPr bwMode="auto">
                <a:xfrm>
                  <a:off x="9905" y="189"/>
                  <a:ext cx="186" cy="75"/>
                </a:xfrm>
                <a:custGeom>
                  <a:avLst/>
                  <a:gdLst>
                    <a:gd name="T0" fmla="*/ 0 w 186"/>
                    <a:gd name="T1" fmla="*/ 0 h 75"/>
                    <a:gd name="T2" fmla="*/ 0 w 186"/>
                    <a:gd name="T3" fmla="*/ 7 h 75"/>
                    <a:gd name="T4" fmla="*/ 174 w 186"/>
                    <a:gd name="T5" fmla="*/ 75 h 75"/>
                    <a:gd name="T6" fmla="*/ 185 w 186"/>
                    <a:gd name="T7" fmla="*/ 44 h 75"/>
                    <a:gd name="T8" fmla="*/ 8 w 186"/>
                    <a:gd name="T9" fmla="*/ 2 h 75"/>
                    <a:gd name="T10" fmla="*/ 0 w 186"/>
                    <a:gd name="T11" fmla="*/ 0 h 75"/>
                    <a:gd name="T12" fmla="*/ 0 60000 65536"/>
                    <a:gd name="T13" fmla="*/ 0 60000 65536"/>
                    <a:gd name="T14" fmla="*/ 0 60000 65536"/>
                    <a:gd name="T15" fmla="*/ 0 60000 65536"/>
                    <a:gd name="T16" fmla="*/ 0 60000 65536"/>
                    <a:gd name="T17" fmla="*/ 0 60000 65536"/>
                    <a:gd name="T18" fmla="*/ 0 w 186"/>
                    <a:gd name="T19" fmla="*/ 0 h 75"/>
                    <a:gd name="T20" fmla="*/ 186 w 186"/>
                    <a:gd name="T21" fmla="*/ 75 h 75"/>
                  </a:gdLst>
                  <a:ahLst/>
                  <a:cxnLst>
                    <a:cxn ang="T12">
                      <a:pos x="T0" y="T1"/>
                    </a:cxn>
                    <a:cxn ang="T13">
                      <a:pos x="T2" y="T3"/>
                    </a:cxn>
                    <a:cxn ang="T14">
                      <a:pos x="T4" y="T5"/>
                    </a:cxn>
                    <a:cxn ang="T15">
                      <a:pos x="T6" y="T7"/>
                    </a:cxn>
                    <a:cxn ang="T16">
                      <a:pos x="T8" y="T9"/>
                    </a:cxn>
                    <a:cxn ang="T17">
                      <a:pos x="T10" y="T11"/>
                    </a:cxn>
                  </a:cxnLst>
                  <a:rect l="T18" t="T19" r="T20" b="T21"/>
                  <a:pathLst>
                    <a:path w="186" h="75">
                      <a:moveTo>
                        <a:pt x="0" y="0"/>
                      </a:moveTo>
                      <a:lnTo>
                        <a:pt x="0" y="7"/>
                      </a:lnTo>
                      <a:lnTo>
                        <a:pt x="174" y="75"/>
                      </a:lnTo>
                      <a:lnTo>
                        <a:pt x="185" y="44"/>
                      </a:lnTo>
                      <a:lnTo>
                        <a:pt x="8" y="2"/>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63" name="62 - Ορθογώνιο">
              <a:extLst>
                <a:ext uri="{FF2B5EF4-FFF2-40B4-BE49-F238E27FC236}">
                  <a16:creationId xmlns:a16="http://schemas.microsoft.com/office/drawing/2014/main" id="{9451F6D4-8DE5-4CCD-A2DF-516EBAFAC3A8}"/>
                </a:ext>
              </a:extLst>
            </p:cNvPr>
            <p:cNvSpPr/>
            <p:nvPr/>
          </p:nvSpPr>
          <p:spPr>
            <a:xfrm>
              <a:off x="1548617" y="2708207"/>
              <a:ext cx="1208973" cy="370045"/>
            </a:xfrm>
            <a:prstGeom prst="rect">
              <a:avLst/>
            </a:prstGeom>
          </p:spPr>
          <p:txBody>
            <a:bodyPr wrap="none">
              <a:spAutoFit/>
            </a:bodyPr>
            <a:lstStyle/>
            <a:p>
              <a:pPr>
                <a:defRPr/>
              </a:pPr>
              <a:r>
                <a:rPr lang="el-GR" dirty="0" err="1">
                  <a:latin typeface="+mn-lt"/>
                </a:rPr>
                <a:t>διβοράνιο</a:t>
              </a:r>
              <a:endParaRPr lang="el-GR" dirty="0">
                <a:latin typeface="+mn-lt"/>
              </a:endParaRPr>
            </a:p>
          </p:txBody>
        </p:sp>
      </p:grpSp>
      <p:sp>
        <p:nvSpPr>
          <p:cNvPr id="60422" name="AutoShape 52" descr="ÎÏÎ¿ÏÎ­Î»ÎµÏÎ¼Î± ÎµÎ¹ÎºÏÎ½Î±Ï Î³Î¹Î± borane ether complex">
            <a:extLst>
              <a:ext uri="{FF2B5EF4-FFF2-40B4-BE49-F238E27FC236}">
                <a16:creationId xmlns:a16="http://schemas.microsoft.com/office/drawing/2014/main" id="{7B05AE11-83A2-498C-9B6A-62E6E855481E}"/>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0423" name="Picture 53" descr="C:\Users\user\Desktop\16788-004-217A87CC.jpg">
            <a:extLst>
              <a:ext uri="{FF2B5EF4-FFF2-40B4-BE49-F238E27FC236}">
                <a16:creationId xmlns:a16="http://schemas.microsoft.com/office/drawing/2014/main" id="{4FCEB279-CC4D-4518-9C1A-310E7BF1946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79625" y="3284538"/>
            <a:ext cx="5445125" cy="3008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0424" name="Picture 54" descr="C:\Users\user\Desktop\bb_01.png">
            <a:extLst>
              <a:ext uri="{FF2B5EF4-FFF2-40B4-BE49-F238E27FC236}">
                <a16:creationId xmlns:a16="http://schemas.microsoft.com/office/drawing/2014/main" id="{330EB458-07E6-46EE-892B-BF79BA1AD4C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39975" y="1549400"/>
            <a:ext cx="4968875" cy="1663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8" name="67 - Ορθογώνιο">
            <a:extLst>
              <a:ext uri="{FF2B5EF4-FFF2-40B4-BE49-F238E27FC236}">
                <a16:creationId xmlns:a16="http://schemas.microsoft.com/office/drawing/2014/main" id="{57C673CD-9359-4FF2-94BE-DAB923D888E7}"/>
              </a:ext>
            </a:extLst>
          </p:cNvPr>
          <p:cNvSpPr/>
          <p:nvPr/>
        </p:nvSpPr>
        <p:spPr>
          <a:xfrm>
            <a:off x="179388" y="1722438"/>
            <a:ext cx="1800225" cy="1385887"/>
          </a:xfrm>
          <a:prstGeom prst="rect">
            <a:avLst/>
          </a:prstGeom>
        </p:spPr>
        <p:txBody>
          <a:bodyPr>
            <a:spAutoFit/>
          </a:bodyPr>
          <a:lstStyle/>
          <a:p>
            <a:pPr algn="ctr">
              <a:defRPr/>
            </a:pPr>
            <a:r>
              <a:rPr lang="el-GR" dirty="0" err="1">
                <a:latin typeface="+mn-lt"/>
              </a:rPr>
              <a:t>βοράνιο</a:t>
            </a:r>
            <a:endParaRPr lang="el-GR" dirty="0">
              <a:latin typeface="+mn-lt"/>
            </a:endParaRPr>
          </a:p>
          <a:p>
            <a:pPr>
              <a:defRPr/>
            </a:pPr>
            <a:r>
              <a:rPr lang="el-GR" sz="1200" dirty="0">
                <a:latin typeface="+mn-lt"/>
              </a:rPr>
              <a:t>(τοξικό, άχρωμο αέριο)</a:t>
            </a:r>
          </a:p>
          <a:p>
            <a:pPr>
              <a:defRPr/>
            </a:pPr>
            <a:endParaRPr lang="el-GR" sz="1200" dirty="0">
              <a:latin typeface="+mn-lt"/>
            </a:endParaRPr>
          </a:p>
          <a:p>
            <a:pPr>
              <a:buFont typeface="Arial" pitchFamily="34" charset="0"/>
              <a:buChar char="•"/>
              <a:defRPr/>
            </a:pPr>
            <a:r>
              <a:rPr lang="el-GR" sz="1400" dirty="0">
                <a:latin typeface="+mn-lt"/>
              </a:rPr>
              <a:t> </a:t>
            </a:r>
            <a:r>
              <a:rPr lang="el-GR" sz="1400" dirty="0" err="1">
                <a:latin typeface="+mn-lt"/>
              </a:rPr>
              <a:t>ηλεκτρονιακά</a:t>
            </a:r>
            <a:r>
              <a:rPr lang="el-GR" sz="1400" dirty="0">
                <a:latin typeface="+mn-lt"/>
              </a:rPr>
              <a:t> ελλιπές οξύ κατά </a:t>
            </a:r>
            <a:r>
              <a:rPr lang="en-US" sz="1400" dirty="0">
                <a:latin typeface="+mn-lt"/>
              </a:rPr>
              <a:t>Lewis</a:t>
            </a:r>
            <a:r>
              <a:rPr lang="el-GR" sz="1400" dirty="0">
                <a:latin typeface="+mn-lt"/>
              </a:rPr>
              <a:t>.</a:t>
            </a:r>
          </a:p>
        </p:txBody>
      </p:sp>
      <p:cxnSp>
        <p:nvCxnSpPr>
          <p:cNvPr id="59" name="58 - Ευθύγραμμο βέλος σύνδεσης">
            <a:extLst>
              <a:ext uri="{FF2B5EF4-FFF2-40B4-BE49-F238E27FC236}">
                <a16:creationId xmlns:a16="http://schemas.microsoft.com/office/drawing/2014/main" id="{0D64A137-92D6-46C3-B4A2-C89B9C83185B}"/>
              </a:ext>
            </a:extLst>
          </p:cNvPr>
          <p:cNvCxnSpPr/>
          <p:nvPr/>
        </p:nvCxnSpPr>
        <p:spPr>
          <a:xfrm flipH="1" flipV="1">
            <a:off x="5435600" y="3716338"/>
            <a:ext cx="2592388" cy="43338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61" name="60 - Ευθύγραμμο βέλος σύνδεσης">
            <a:extLst>
              <a:ext uri="{FF2B5EF4-FFF2-40B4-BE49-F238E27FC236}">
                <a16:creationId xmlns:a16="http://schemas.microsoft.com/office/drawing/2014/main" id="{89468A82-7F06-438E-8247-50133D06D5FD}"/>
              </a:ext>
            </a:extLst>
          </p:cNvPr>
          <p:cNvCxnSpPr/>
          <p:nvPr/>
        </p:nvCxnSpPr>
        <p:spPr>
          <a:xfrm flipH="1">
            <a:off x="4427538" y="4149725"/>
            <a:ext cx="3600450" cy="129540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60428" name="61 - Ορθογώνιο">
            <a:extLst>
              <a:ext uri="{FF2B5EF4-FFF2-40B4-BE49-F238E27FC236}">
                <a16:creationId xmlns:a16="http://schemas.microsoft.com/office/drawing/2014/main" id="{817F4D21-5C33-493E-85DC-7710F0EB08C9}"/>
              </a:ext>
            </a:extLst>
          </p:cNvPr>
          <p:cNvSpPr>
            <a:spLocks noChangeArrowheads="1"/>
          </p:cNvSpPr>
          <p:nvPr/>
        </p:nvSpPr>
        <p:spPr bwMode="auto">
          <a:xfrm>
            <a:off x="7405688" y="3716338"/>
            <a:ext cx="1630362"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400"/>
              <a:t>βάσεις κατά </a:t>
            </a:r>
            <a:r>
              <a:rPr lang="en-US" altLang="el-GR" sz="1400"/>
              <a:t>Lewis</a:t>
            </a:r>
            <a:endParaRPr lang="el-GR" altLang="el-GR" sz="1400"/>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CB9F5720-9F47-4D1C-B755-7FBEF7536180}"/>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1443" name="AutoShape 2" descr="ÎÏÎ¿ÏÎ­Î»ÎµÏÎ¼Î± ÎµÎ¹ÎºÏÎ½Î±Ï Î³Î¹Î± oxymercuration">
            <a:extLst>
              <a:ext uri="{FF2B5EF4-FFF2-40B4-BE49-F238E27FC236}">
                <a16:creationId xmlns:a16="http://schemas.microsoft.com/office/drawing/2014/main" id="{D5FFEF0E-D718-4FD1-9B2F-39CFD11D348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1444" name="AutoShape 4" descr="ÎÏÎ¿ÏÎ­Î»ÎµÏÎ¼Î± ÎµÎ¹ÎºÏÎ½Î±Ï Î³Î¹Î± oxymercuration">
            <a:extLst>
              <a:ext uri="{FF2B5EF4-FFF2-40B4-BE49-F238E27FC236}">
                <a16:creationId xmlns:a16="http://schemas.microsoft.com/office/drawing/2014/main" id="{B8AB5504-790B-48A9-BB78-53C628AED77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61445" name="65 - Ομάδα">
            <a:extLst>
              <a:ext uri="{FF2B5EF4-FFF2-40B4-BE49-F238E27FC236}">
                <a16:creationId xmlns:a16="http://schemas.microsoft.com/office/drawing/2014/main" id="{8A38983E-EFAE-4D54-9F75-817A21A34B19}"/>
              </a:ext>
            </a:extLst>
          </p:cNvPr>
          <p:cNvGrpSpPr>
            <a:grpSpLocks/>
          </p:cNvGrpSpPr>
          <p:nvPr/>
        </p:nvGrpSpPr>
        <p:grpSpPr bwMode="auto">
          <a:xfrm>
            <a:off x="7380288" y="1628775"/>
            <a:ext cx="1439862" cy="1008063"/>
            <a:chOff x="1115616" y="1772816"/>
            <a:chExt cx="1944216" cy="1305436"/>
          </a:xfrm>
        </p:grpSpPr>
        <p:grpSp>
          <p:nvGrpSpPr>
            <p:cNvPr id="61450" name="Group 4">
              <a:extLst>
                <a:ext uri="{FF2B5EF4-FFF2-40B4-BE49-F238E27FC236}">
                  <a16:creationId xmlns:a16="http://schemas.microsoft.com/office/drawing/2014/main" id="{5F96A038-5A94-4752-BCBB-28C2E22C3847}"/>
                </a:ext>
              </a:extLst>
            </p:cNvPr>
            <p:cNvGrpSpPr>
              <a:grpSpLocks/>
            </p:cNvGrpSpPr>
            <p:nvPr/>
          </p:nvGrpSpPr>
          <p:grpSpPr bwMode="auto">
            <a:xfrm>
              <a:off x="1115616" y="1772816"/>
              <a:ext cx="1944216" cy="864096"/>
              <a:chOff x="8807" y="-83"/>
              <a:chExt cx="1400" cy="484"/>
            </a:xfrm>
          </p:grpSpPr>
          <p:grpSp>
            <p:nvGrpSpPr>
              <p:cNvPr id="61452" name="Group 5">
                <a:extLst>
                  <a:ext uri="{FF2B5EF4-FFF2-40B4-BE49-F238E27FC236}">
                    <a16:creationId xmlns:a16="http://schemas.microsoft.com/office/drawing/2014/main" id="{0028FC51-9449-4AC4-AA8C-EA37F51314BA}"/>
                  </a:ext>
                </a:extLst>
              </p:cNvPr>
              <p:cNvGrpSpPr>
                <a:grpSpLocks/>
              </p:cNvGrpSpPr>
              <p:nvPr/>
            </p:nvGrpSpPr>
            <p:grpSpPr bwMode="auto">
              <a:xfrm>
                <a:off x="10116" y="-13"/>
                <a:ext cx="91" cy="122"/>
                <a:chOff x="10116" y="-13"/>
                <a:chExt cx="91" cy="122"/>
              </a:xfrm>
            </p:grpSpPr>
            <p:sp>
              <p:nvSpPr>
                <p:cNvPr id="61495" name="Freeform 6">
                  <a:extLst>
                    <a:ext uri="{FF2B5EF4-FFF2-40B4-BE49-F238E27FC236}">
                      <a16:creationId xmlns:a16="http://schemas.microsoft.com/office/drawing/2014/main" id="{CCE1F514-33A9-40E1-8918-6C7BC27FCADB}"/>
                    </a:ext>
                  </a:extLst>
                </p:cNvPr>
                <p:cNvSpPr>
                  <a:spLocks/>
                </p:cNvSpPr>
                <p:nvPr/>
              </p:nvSpPr>
              <p:spPr bwMode="auto">
                <a:xfrm>
                  <a:off x="10116" y="-1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6" name="Freeform 7">
                  <a:extLst>
                    <a:ext uri="{FF2B5EF4-FFF2-40B4-BE49-F238E27FC236}">
                      <a16:creationId xmlns:a16="http://schemas.microsoft.com/office/drawing/2014/main" id="{DB522BE4-FC29-4A58-908B-C0C4C37886CD}"/>
                    </a:ext>
                  </a:extLst>
                </p:cNvPr>
                <p:cNvSpPr>
                  <a:spLocks/>
                </p:cNvSpPr>
                <p:nvPr/>
              </p:nvSpPr>
              <p:spPr bwMode="auto">
                <a:xfrm>
                  <a:off x="10116" y="-1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7" name="Freeform 8">
                  <a:extLst>
                    <a:ext uri="{FF2B5EF4-FFF2-40B4-BE49-F238E27FC236}">
                      <a16:creationId xmlns:a16="http://schemas.microsoft.com/office/drawing/2014/main" id="{3BC08A74-C924-4F80-A109-A75B62AE7324}"/>
                    </a:ext>
                  </a:extLst>
                </p:cNvPr>
                <p:cNvSpPr>
                  <a:spLocks/>
                </p:cNvSpPr>
                <p:nvPr/>
              </p:nvSpPr>
              <p:spPr bwMode="auto">
                <a:xfrm>
                  <a:off x="10116" y="-1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53" name="Group 9">
                <a:extLst>
                  <a:ext uri="{FF2B5EF4-FFF2-40B4-BE49-F238E27FC236}">
                    <a16:creationId xmlns:a16="http://schemas.microsoft.com/office/drawing/2014/main" id="{B11C0D5A-035B-4D31-BDC3-05922C4DFDE2}"/>
                  </a:ext>
                </a:extLst>
              </p:cNvPr>
              <p:cNvGrpSpPr>
                <a:grpSpLocks/>
              </p:cNvGrpSpPr>
              <p:nvPr/>
            </p:nvGrpSpPr>
            <p:grpSpPr bwMode="auto">
              <a:xfrm>
                <a:off x="9460" y="-83"/>
                <a:ext cx="91" cy="122"/>
                <a:chOff x="9460" y="-83"/>
                <a:chExt cx="91" cy="122"/>
              </a:xfrm>
            </p:grpSpPr>
            <p:sp>
              <p:nvSpPr>
                <p:cNvPr id="61492" name="Freeform 10">
                  <a:extLst>
                    <a:ext uri="{FF2B5EF4-FFF2-40B4-BE49-F238E27FC236}">
                      <a16:creationId xmlns:a16="http://schemas.microsoft.com/office/drawing/2014/main" id="{47969523-D96E-4F8B-88B0-240E4BD7C91C}"/>
                    </a:ext>
                  </a:extLst>
                </p:cNvPr>
                <p:cNvSpPr>
                  <a:spLocks/>
                </p:cNvSpPr>
                <p:nvPr/>
              </p:nvSpPr>
              <p:spPr bwMode="auto">
                <a:xfrm>
                  <a:off x="9460" y="-8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3" name="Freeform 11">
                  <a:extLst>
                    <a:ext uri="{FF2B5EF4-FFF2-40B4-BE49-F238E27FC236}">
                      <a16:creationId xmlns:a16="http://schemas.microsoft.com/office/drawing/2014/main" id="{EE9D7BDC-1A33-452D-867F-B6C8893C3A2B}"/>
                    </a:ext>
                  </a:extLst>
                </p:cNvPr>
                <p:cNvSpPr>
                  <a:spLocks/>
                </p:cNvSpPr>
                <p:nvPr/>
              </p:nvSpPr>
              <p:spPr bwMode="auto">
                <a:xfrm>
                  <a:off x="9460" y="-8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4" name="Freeform 12">
                  <a:extLst>
                    <a:ext uri="{FF2B5EF4-FFF2-40B4-BE49-F238E27FC236}">
                      <a16:creationId xmlns:a16="http://schemas.microsoft.com/office/drawing/2014/main" id="{B1CD48A3-7CA3-4B98-BD2F-3F5B49DC97B4}"/>
                    </a:ext>
                  </a:extLst>
                </p:cNvPr>
                <p:cNvSpPr>
                  <a:spLocks/>
                </p:cNvSpPr>
                <p:nvPr/>
              </p:nvSpPr>
              <p:spPr bwMode="auto">
                <a:xfrm>
                  <a:off x="9460" y="-8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54" name="Group 13">
                <a:extLst>
                  <a:ext uri="{FF2B5EF4-FFF2-40B4-BE49-F238E27FC236}">
                    <a16:creationId xmlns:a16="http://schemas.microsoft.com/office/drawing/2014/main" id="{61C5C351-280B-4629-B830-D0039CCE2855}"/>
                  </a:ext>
                </a:extLst>
              </p:cNvPr>
              <p:cNvGrpSpPr>
                <a:grpSpLocks/>
              </p:cNvGrpSpPr>
              <p:nvPr/>
            </p:nvGrpSpPr>
            <p:grpSpPr bwMode="auto">
              <a:xfrm>
                <a:off x="9461" y="279"/>
                <a:ext cx="91" cy="122"/>
                <a:chOff x="9461" y="279"/>
                <a:chExt cx="91" cy="122"/>
              </a:xfrm>
            </p:grpSpPr>
            <p:sp>
              <p:nvSpPr>
                <p:cNvPr id="61489" name="Freeform 14">
                  <a:extLst>
                    <a:ext uri="{FF2B5EF4-FFF2-40B4-BE49-F238E27FC236}">
                      <a16:creationId xmlns:a16="http://schemas.microsoft.com/office/drawing/2014/main" id="{711E560E-CB1A-4F1A-8FFF-05293E11053B}"/>
                    </a:ext>
                  </a:extLst>
                </p:cNvPr>
                <p:cNvSpPr>
                  <a:spLocks/>
                </p:cNvSpPr>
                <p:nvPr/>
              </p:nvSpPr>
              <p:spPr bwMode="auto">
                <a:xfrm>
                  <a:off x="9461" y="279"/>
                  <a:ext cx="91" cy="122"/>
                </a:xfrm>
                <a:custGeom>
                  <a:avLst/>
                  <a:gdLst>
                    <a:gd name="T0" fmla="*/ 15 w 91"/>
                    <a:gd name="T1" fmla="*/ 0 h 122"/>
                    <a:gd name="T2" fmla="*/ 0 w 91"/>
                    <a:gd name="T3" fmla="*/ 0 h 122"/>
                    <a:gd name="T4" fmla="*/ 0 w 91"/>
                    <a:gd name="T5" fmla="*/ 121 h 122"/>
                    <a:gd name="T6" fmla="*/ 15 w 91"/>
                    <a:gd name="T7" fmla="*/ 121 h 122"/>
                    <a:gd name="T8" fmla="*/ 15 w 91"/>
                    <a:gd name="T9" fmla="*/ 64 h 122"/>
                    <a:gd name="T10" fmla="*/ 90 w 91"/>
                    <a:gd name="T11" fmla="*/ 64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1"/>
                      </a:lnTo>
                      <a:lnTo>
                        <a:pt x="15" y="121"/>
                      </a:lnTo>
                      <a:lnTo>
                        <a:pt x="15" y="64"/>
                      </a:lnTo>
                      <a:lnTo>
                        <a:pt x="90" y="64"/>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0" name="Freeform 15">
                  <a:extLst>
                    <a:ext uri="{FF2B5EF4-FFF2-40B4-BE49-F238E27FC236}">
                      <a16:creationId xmlns:a16="http://schemas.microsoft.com/office/drawing/2014/main" id="{4218675C-89D4-467D-BD99-F337B832E86F}"/>
                    </a:ext>
                  </a:extLst>
                </p:cNvPr>
                <p:cNvSpPr>
                  <a:spLocks/>
                </p:cNvSpPr>
                <p:nvPr/>
              </p:nvSpPr>
              <p:spPr bwMode="auto">
                <a:xfrm>
                  <a:off x="9461" y="279"/>
                  <a:ext cx="91" cy="122"/>
                </a:xfrm>
                <a:custGeom>
                  <a:avLst/>
                  <a:gdLst>
                    <a:gd name="T0" fmla="*/ 90 w 91"/>
                    <a:gd name="T1" fmla="*/ 64 h 122"/>
                    <a:gd name="T2" fmla="*/ 74 w 91"/>
                    <a:gd name="T3" fmla="*/ 64 h 122"/>
                    <a:gd name="T4" fmla="*/ 74 w 91"/>
                    <a:gd name="T5" fmla="*/ 121 h 122"/>
                    <a:gd name="T6" fmla="*/ 90 w 91"/>
                    <a:gd name="T7" fmla="*/ 121 h 122"/>
                    <a:gd name="T8" fmla="*/ 90 w 91"/>
                    <a:gd name="T9" fmla="*/ 64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4"/>
                      </a:moveTo>
                      <a:lnTo>
                        <a:pt x="74" y="64"/>
                      </a:lnTo>
                      <a:lnTo>
                        <a:pt x="74" y="121"/>
                      </a:lnTo>
                      <a:lnTo>
                        <a:pt x="90" y="121"/>
                      </a:lnTo>
                      <a:lnTo>
                        <a:pt x="90"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91" name="Freeform 16">
                  <a:extLst>
                    <a:ext uri="{FF2B5EF4-FFF2-40B4-BE49-F238E27FC236}">
                      <a16:creationId xmlns:a16="http://schemas.microsoft.com/office/drawing/2014/main" id="{6D1F873A-0745-410C-979B-399E67155587}"/>
                    </a:ext>
                  </a:extLst>
                </p:cNvPr>
                <p:cNvSpPr>
                  <a:spLocks/>
                </p:cNvSpPr>
                <p:nvPr/>
              </p:nvSpPr>
              <p:spPr bwMode="auto">
                <a:xfrm>
                  <a:off x="9461" y="279"/>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55" name="Group 17">
                <a:extLst>
                  <a:ext uri="{FF2B5EF4-FFF2-40B4-BE49-F238E27FC236}">
                    <a16:creationId xmlns:a16="http://schemas.microsoft.com/office/drawing/2014/main" id="{4AE28F1C-1FC1-421A-9608-46E157B8BB18}"/>
                  </a:ext>
                </a:extLst>
              </p:cNvPr>
              <p:cNvGrpSpPr>
                <a:grpSpLocks/>
              </p:cNvGrpSpPr>
              <p:nvPr/>
            </p:nvGrpSpPr>
            <p:grpSpPr bwMode="auto">
              <a:xfrm>
                <a:off x="9153" y="101"/>
                <a:ext cx="77" cy="124"/>
                <a:chOff x="9153" y="101"/>
                <a:chExt cx="77" cy="124"/>
              </a:xfrm>
            </p:grpSpPr>
            <p:sp>
              <p:nvSpPr>
                <p:cNvPr id="61486" name="Freeform 18">
                  <a:extLst>
                    <a:ext uri="{FF2B5EF4-FFF2-40B4-BE49-F238E27FC236}">
                      <a16:creationId xmlns:a16="http://schemas.microsoft.com/office/drawing/2014/main" id="{B18A7B65-C083-4BE5-B427-55978904C5CB}"/>
                    </a:ext>
                  </a:extLst>
                </p:cNvPr>
                <p:cNvSpPr>
                  <a:spLocks/>
                </p:cNvSpPr>
                <p:nvPr/>
              </p:nvSpPr>
              <p:spPr bwMode="auto">
                <a:xfrm>
                  <a:off x="9153" y="101"/>
                  <a:ext cx="77" cy="124"/>
                </a:xfrm>
                <a:custGeom>
                  <a:avLst/>
                  <a:gdLst>
                    <a:gd name="T0" fmla="*/ 44 w 77"/>
                    <a:gd name="T1" fmla="*/ 0 h 124"/>
                    <a:gd name="T2" fmla="*/ 18 w 77"/>
                    <a:gd name="T3" fmla="*/ 0 h 124"/>
                    <a:gd name="T4" fmla="*/ 7 w 77"/>
                    <a:gd name="T5" fmla="*/ 2 h 124"/>
                    <a:gd name="T6" fmla="*/ 0 w 77"/>
                    <a:gd name="T7" fmla="*/ 3 h 124"/>
                    <a:gd name="T8" fmla="*/ 0 w 77"/>
                    <a:gd name="T9" fmla="*/ 123 h 124"/>
                    <a:gd name="T10" fmla="*/ 5 w 77"/>
                    <a:gd name="T11" fmla="*/ 124 h 124"/>
                    <a:gd name="T12" fmla="*/ 14 w 77"/>
                    <a:gd name="T13" fmla="*/ 124 h 124"/>
                    <a:gd name="T14" fmla="*/ 24 w 77"/>
                    <a:gd name="T15" fmla="*/ 124 h 124"/>
                    <a:gd name="T16" fmla="*/ 48 w 77"/>
                    <a:gd name="T17" fmla="*/ 122 h 124"/>
                    <a:gd name="T18" fmla="*/ 64 w 77"/>
                    <a:gd name="T19" fmla="*/ 115 h 124"/>
                    <a:gd name="T20" fmla="*/ 67 w 77"/>
                    <a:gd name="T21" fmla="*/ 112 h 124"/>
                    <a:gd name="T22" fmla="*/ 45 w 77"/>
                    <a:gd name="T23" fmla="*/ 112 h 124"/>
                    <a:gd name="T24" fmla="*/ 19 w 77"/>
                    <a:gd name="T25" fmla="*/ 112 h 124"/>
                    <a:gd name="T26" fmla="*/ 16 w 77"/>
                    <a:gd name="T27" fmla="*/ 111 h 124"/>
                    <a:gd name="T28" fmla="*/ 16 w 77"/>
                    <a:gd name="T29" fmla="*/ 65 h 124"/>
                    <a:gd name="T30" fmla="*/ 69 w 77"/>
                    <a:gd name="T31" fmla="*/ 65 h 124"/>
                    <a:gd name="T32" fmla="*/ 63 w 77"/>
                    <a:gd name="T33" fmla="*/ 61 h 124"/>
                    <a:gd name="T34" fmla="*/ 52 w 77"/>
                    <a:gd name="T35" fmla="*/ 58 h 124"/>
                    <a:gd name="T36" fmla="*/ 52 w 77"/>
                    <a:gd name="T37" fmla="*/ 58 h 124"/>
                    <a:gd name="T38" fmla="*/ 65 w 77"/>
                    <a:gd name="T39" fmla="*/ 53 h 124"/>
                    <a:gd name="T40" fmla="*/ 16 w 77"/>
                    <a:gd name="T41" fmla="*/ 53 h 124"/>
                    <a:gd name="T42" fmla="*/ 16 w 77"/>
                    <a:gd name="T43" fmla="*/ 14 h 124"/>
                    <a:gd name="T44" fmla="*/ 18 w 77"/>
                    <a:gd name="T45" fmla="*/ 13 h 124"/>
                    <a:gd name="T46" fmla="*/ 22 w 77"/>
                    <a:gd name="T47" fmla="*/ 13 h 124"/>
                    <a:gd name="T48" fmla="*/ 67 w 77"/>
                    <a:gd name="T49" fmla="*/ 13 h 124"/>
                    <a:gd name="T50" fmla="*/ 62 w 77"/>
                    <a:gd name="T51" fmla="*/ 9 h 124"/>
                    <a:gd name="T52" fmla="*/ 55 w 77"/>
                    <a:gd name="T53" fmla="*/ 3 h 124"/>
                    <a:gd name="T54" fmla="*/ 44 w 77"/>
                    <a:gd name="T55" fmla="*/ 0 h 12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77"/>
                    <a:gd name="T85" fmla="*/ 0 h 124"/>
                    <a:gd name="T86" fmla="*/ 77 w 77"/>
                    <a:gd name="T87" fmla="*/ 124 h 12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77" h="124">
                      <a:moveTo>
                        <a:pt x="44" y="0"/>
                      </a:moveTo>
                      <a:lnTo>
                        <a:pt x="18" y="0"/>
                      </a:lnTo>
                      <a:lnTo>
                        <a:pt x="7" y="2"/>
                      </a:lnTo>
                      <a:lnTo>
                        <a:pt x="0" y="3"/>
                      </a:lnTo>
                      <a:lnTo>
                        <a:pt x="0" y="123"/>
                      </a:lnTo>
                      <a:lnTo>
                        <a:pt x="5" y="124"/>
                      </a:lnTo>
                      <a:lnTo>
                        <a:pt x="14" y="124"/>
                      </a:lnTo>
                      <a:lnTo>
                        <a:pt x="24" y="124"/>
                      </a:lnTo>
                      <a:lnTo>
                        <a:pt x="48" y="122"/>
                      </a:lnTo>
                      <a:lnTo>
                        <a:pt x="64" y="115"/>
                      </a:lnTo>
                      <a:lnTo>
                        <a:pt x="67" y="112"/>
                      </a:lnTo>
                      <a:lnTo>
                        <a:pt x="45" y="112"/>
                      </a:lnTo>
                      <a:lnTo>
                        <a:pt x="19" y="112"/>
                      </a:lnTo>
                      <a:lnTo>
                        <a:pt x="16" y="111"/>
                      </a:lnTo>
                      <a:lnTo>
                        <a:pt x="16" y="65"/>
                      </a:lnTo>
                      <a:lnTo>
                        <a:pt x="69" y="65"/>
                      </a:lnTo>
                      <a:lnTo>
                        <a:pt x="63" y="61"/>
                      </a:lnTo>
                      <a:lnTo>
                        <a:pt x="52" y="58"/>
                      </a:lnTo>
                      <a:lnTo>
                        <a:pt x="65" y="53"/>
                      </a:lnTo>
                      <a:lnTo>
                        <a:pt x="16" y="53"/>
                      </a:lnTo>
                      <a:lnTo>
                        <a:pt x="16" y="14"/>
                      </a:lnTo>
                      <a:lnTo>
                        <a:pt x="18" y="13"/>
                      </a:lnTo>
                      <a:lnTo>
                        <a:pt x="22" y="13"/>
                      </a:lnTo>
                      <a:lnTo>
                        <a:pt x="67" y="13"/>
                      </a:lnTo>
                      <a:lnTo>
                        <a:pt x="62" y="9"/>
                      </a:lnTo>
                      <a:lnTo>
                        <a:pt x="55" y="3"/>
                      </a:lnTo>
                      <a:lnTo>
                        <a:pt x="4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87" name="Freeform 19">
                  <a:extLst>
                    <a:ext uri="{FF2B5EF4-FFF2-40B4-BE49-F238E27FC236}">
                      <a16:creationId xmlns:a16="http://schemas.microsoft.com/office/drawing/2014/main" id="{B5313957-F7B3-4372-A7A9-45C57E2F9435}"/>
                    </a:ext>
                  </a:extLst>
                </p:cNvPr>
                <p:cNvSpPr>
                  <a:spLocks/>
                </p:cNvSpPr>
                <p:nvPr/>
              </p:nvSpPr>
              <p:spPr bwMode="auto">
                <a:xfrm>
                  <a:off x="9153" y="101"/>
                  <a:ext cx="77" cy="124"/>
                </a:xfrm>
                <a:custGeom>
                  <a:avLst/>
                  <a:gdLst>
                    <a:gd name="T0" fmla="*/ 69 w 77"/>
                    <a:gd name="T1" fmla="*/ 65 h 124"/>
                    <a:gd name="T2" fmla="*/ 46 w 77"/>
                    <a:gd name="T3" fmla="*/ 65 h 124"/>
                    <a:gd name="T4" fmla="*/ 60 w 77"/>
                    <a:gd name="T5" fmla="*/ 72 h 124"/>
                    <a:gd name="T6" fmla="*/ 60 w 77"/>
                    <a:gd name="T7" fmla="*/ 106 h 124"/>
                    <a:gd name="T8" fmla="*/ 45 w 77"/>
                    <a:gd name="T9" fmla="*/ 112 h 124"/>
                    <a:gd name="T10" fmla="*/ 67 w 77"/>
                    <a:gd name="T11" fmla="*/ 112 h 124"/>
                    <a:gd name="T12" fmla="*/ 73 w 77"/>
                    <a:gd name="T13" fmla="*/ 107 h 124"/>
                    <a:gd name="T14" fmla="*/ 77 w 77"/>
                    <a:gd name="T15" fmla="*/ 99 h 124"/>
                    <a:gd name="T16" fmla="*/ 77 w 77"/>
                    <a:gd name="T17" fmla="*/ 70 h 124"/>
                    <a:gd name="T18" fmla="*/ 69 w 77"/>
                    <a:gd name="T19" fmla="*/ 65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9" y="65"/>
                      </a:moveTo>
                      <a:lnTo>
                        <a:pt x="46" y="65"/>
                      </a:lnTo>
                      <a:lnTo>
                        <a:pt x="60" y="72"/>
                      </a:lnTo>
                      <a:lnTo>
                        <a:pt x="60" y="106"/>
                      </a:lnTo>
                      <a:lnTo>
                        <a:pt x="45" y="112"/>
                      </a:lnTo>
                      <a:lnTo>
                        <a:pt x="67" y="112"/>
                      </a:lnTo>
                      <a:lnTo>
                        <a:pt x="73" y="107"/>
                      </a:lnTo>
                      <a:lnTo>
                        <a:pt x="77" y="99"/>
                      </a:lnTo>
                      <a:lnTo>
                        <a:pt x="77" y="70"/>
                      </a:lnTo>
                      <a:lnTo>
                        <a:pt x="69"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88" name="Freeform 20">
                  <a:extLst>
                    <a:ext uri="{FF2B5EF4-FFF2-40B4-BE49-F238E27FC236}">
                      <a16:creationId xmlns:a16="http://schemas.microsoft.com/office/drawing/2014/main" id="{560577E9-3FF4-428B-AE58-C57908CF578B}"/>
                    </a:ext>
                  </a:extLst>
                </p:cNvPr>
                <p:cNvSpPr>
                  <a:spLocks/>
                </p:cNvSpPr>
                <p:nvPr/>
              </p:nvSpPr>
              <p:spPr bwMode="auto">
                <a:xfrm>
                  <a:off x="9153" y="101"/>
                  <a:ext cx="77" cy="124"/>
                </a:xfrm>
                <a:custGeom>
                  <a:avLst/>
                  <a:gdLst>
                    <a:gd name="T0" fmla="*/ 67 w 77"/>
                    <a:gd name="T1" fmla="*/ 13 h 124"/>
                    <a:gd name="T2" fmla="*/ 46 w 77"/>
                    <a:gd name="T3" fmla="*/ 13 h 124"/>
                    <a:gd name="T4" fmla="*/ 56 w 77"/>
                    <a:gd name="T5" fmla="*/ 18 h 124"/>
                    <a:gd name="T6" fmla="*/ 56 w 77"/>
                    <a:gd name="T7" fmla="*/ 44 h 124"/>
                    <a:gd name="T8" fmla="*/ 47 w 77"/>
                    <a:gd name="T9" fmla="*/ 53 h 124"/>
                    <a:gd name="T10" fmla="*/ 65 w 77"/>
                    <a:gd name="T11" fmla="*/ 53 h 124"/>
                    <a:gd name="T12" fmla="*/ 72 w 77"/>
                    <a:gd name="T13" fmla="*/ 43 h 124"/>
                    <a:gd name="T14" fmla="*/ 72 w 77"/>
                    <a:gd name="T15" fmla="*/ 21 h 124"/>
                    <a:gd name="T16" fmla="*/ 69 w 77"/>
                    <a:gd name="T17" fmla="*/ 14 h 124"/>
                    <a:gd name="T18" fmla="*/ 67 w 77"/>
                    <a:gd name="T19" fmla="*/ 13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7" y="13"/>
                      </a:moveTo>
                      <a:lnTo>
                        <a:pt x="46" y="13"/>
                      </a:lnTo>
                      <a:lnTo>
                        <a:pt x="56" y="18"/>
                      </a:lnTo>
                      <a:lnTo>
                        <a:pt x="56" y="44"/>
                      </a:lnTo>
                      <a:lnTo>
                        <a:pt x="47" y="53"/>
                      </a:lnTo>
                      <a:lnTo>
                        <a:pt x="65" y="53"/>
                      </a:lnTo>
                      <a:lnTo>
                        <a:pt x="72" y="43"/>
                      </a:lnTo>
                      <a:lnTo>
                        <a:pt x="72" y="21"/>
                      </a:lnTo>
                      <a:lnTo>
                        <a:pt x="69" y="14"/>
                      </a:lnTo>
                      <a:lnTo>
                        <a:pt x="67"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56" name="Group 21">
                <a:extLst>
                  <a:ext uri="{FF2B5EF4-FFF2-40B4-BE49-F238E27FC236}">
                    <a16:creationId xmlns:a16="http://schemas.microsoft.com/office/drawing/2014/main" id="{2817B7AA-7984-4C9E-ADA9-46480601F87F}"/>
                  </a:ext>
                </a:extLst>
              </p:cNvPr>
              <p:cNvGrpSpPr>
                <a:grpSpLocks/>
              </p:cNvGrpSpPr>
              <p:nvPr/>
            </p:nvGrpSpPr>
            <p:grpSpPr bwMode="auto">
              <a:xfrm>
                <a:off x="9264" y="206"/>
                <a:ext cx="164" cy="95"/>
                <a:chOff x="9264" y="206"/>
                <a:chExt cx="164" cy="95"/>
              </a:xfrm>
            </p:grpSpPr>
            <p:sp>
              <p:nvSpPr>
                <p:cNvPr id="61485" name="Freeform 22">
                  <a:extLst>
                    <a:ext uri="{FF2B5EF4-FFF2-40B4-BE49-F238E27FC236}">
                      <a16:creationId xmlns:a16="http://schemas.microsoft.com/office/drawing/2014/main" id="{60D4266A-7481-4DFD-A33A-AD7F71A87FA1}"/>
                    </a:ext>
                  </a:extLst>
                </p:cNvPr>
                <p:cNvSpPr>
                  <a:spLocks/>
                </p:cNvSpPr>
                <p:nvPr/>
              </p:nvSpPr>
              <p:spPr bwMode="auto">
                <a:xfrm>
                  <a:off x="9264" y="206"/>
                  <a:ext cx="164" cy="95"/>
                </a:xfrm>
                <a:custGeom>
                  <a:avLst/>
                  <a:gdLst>
                    <a:gd name="T0" fmla="*/ 0 w 164"/>
                    <a:gd name="T1" fmla="*/ 0 h 95"/>
                    <a:gd name="T2" fmla="*/ 163 w 164"/>
                    <a:gd name="T3" fmla="*/ 95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0" y="0"/>
                      </a:moveTo>
                      <a:lnTo>
                        <a:pt x="163" y="95"/>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1457" name="Group 23">
                <a:extLst>
                  <a:ext uri="{FF2B5EF4-FFF2-40B4-BE49-F238E27FC236}">
                    <a16:creationId xmlns:a16="http://schemas.microsoft.com/office/drawing/2014/main" id="{25DACA34-239D-4DC0-8FAE-30477F8BDB20}"/>
                  </a:ext>
                </a:extLst>
              </p:cNvPr>
              <p:cNvGrpSpPr>
                <a:grpSpLocks/>
              </p:cNvGrpSpPr>
              <p:nvPr/>
            </p:nvGrpSpPr>
            <p:grpSpPr bwMode="auto">
              <a:xfrm>
                <a:off x="9261" y="24"/>
                <a:ext cx="164" cy="95"/>
                <a:chOff x="9261" y="24"/>
                <a:chExt cx="164" cy="95"/>
              </a:xfrm>
            </p:grpSpPr>
            <p:sp>
              <p:nvSpPr>
                <p:cNvPr id="61484" name="Freeform 24">
                  <a:extLst>
                    <a:ext uri="{FF2B5EF4-FFF2-40B4-BE49-F238E27FC236}">
                      <a16:creationId xmlns:a16="http://schemas.microsoft.com/office/drawing/2014/main" id="{4CACC157-4593-46A1-83EE-AB73D954D2AC}"/>
                    </a:ext>
                  </a:extLst>
                </p:cNvPr>
                <p:cNvSpPr>
                  <a:spLocks/>
                </p:cNvSpPr>
                <p:nvPr/>
              </p:nvSpPr>
              <p:spPr bwMode="auto">
                <a:xfrm>
                  <a:off x="9261" y="24"/>
                  <a:ext cx="164" cy="95"/>
                </a:xfrm>
                <a:custGeom>
                  <a:avLst/>
                  <a:gdLst>
                    <a:gd name="T0" fmla="*/ 0 w 164"/>
                    <a:gd name="T1" fmla="*/ 95 h 95"/>
                    <a:gd name="T2" fmla="*/ 164 w 164"/>
                    <a:gd name="T3" fmla="*/ 0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0" y="95"/>
                      </a:moveTo>
                      <a:lnTo>
                        <a:pt x="164" y="0"/>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1458" name="Group 25">
                <a:extLst>
                  <a:ext uri="{FF2B5EF4-FFF2-40B4-BE49-F238E27FC236}">
                    <a16:creationId xmlns:a16="http://schemas.microsoft.com/office/drawing/2014/main" id="{8565745A-0539-490A-8FEB-E19D929357B3}"/>
                  </a:ext>
                </a:extLst>
              </p:cNvPr>
              <p:cNvGrpSpPr>
                <a:grpSpLocks/>
              </p:cNvGrpSpPr>
              <p:nvPr/>
            </p:nvGrpSpPr>
            <p:grpSpPr bwMode="auto">
              <a:xfrm>
                <a:off x="9784" y="101"/>
                <a:ext cx="77" cy="124"/>
                <a:chOff x="9784" y="101"/>
                <a:chExt cx="77" cy="124"/>
              </a:xfrm>
            </p:grpSpPr>
            <p:sp>
              <p:nvSpPr>
                <p:cNvPr id="61481" name="Freeform 26">
                  <a:extLst>
                    <a:ext uri="{FF2B5EF4-FFF2-40B4-BE49-F238E27FC236}">
                      <a16:creationId xmlns:a16="http://schemas.microsoft.com/office/drawing/2014/main" id="{7CA12098-7379-448E-9235-C009040B389B}"/>
                    </a:ext>
                  </a:extLst>
                </p:cNvPr>
                <p:cNvSpPr>
                  <a:spLocks/>
                </p:cNvSpPr>
                <p:nvPr/>
              </p:nvSpPr>
              <p:spPr bwMode="auto">
                <a:xfrm>
                  <a:off x="9784" y="101"/>
                  <a:ext cx="77" cy="124"/>
                </a:xfrm>
                <a:custGeom>
                  <a:avLst/>
                  <a:gdLst>
                    <a:gd name="T0" fmla="*/ 44 w 77"/>
                    <a:gd name="T1" fmla="*/ 0 h 124"/>
                    <a:gd name="T2" fmla="*/ 17 w 77"/>
                    <a:gd name="T3" fmla="*/ 0 h 124"/>
                    <a:gd name="T4" fmla="*/ 6 w 77"/>
                    <a:gd name="T5" fmla="*/ 1 h 124"/>
                    <a:gd name="T6" fmla="*/ 0 w 77"/>
                    <a:gd name="T7" fmla="*/ 2 h 124"/>
                    <a:gd name="T8" fmla="*/ 0 w 77"/>
                    <a:gd name="T9" fmla="*/ 122 h 124"/>
                    <a:gd name="T10" fmla="*/ 5 w 77"/>
                    <a:gd name="T11" fmla="*/ 123 h 124"/>
                    <a:gd name="T12" fmla="*/ 13 w 77"/>
                    <a:gd name="T13" fmla="*/ 124 h 124"/>
                    <a:gd name="T14" fmla="*/ 24 w 77"/>
                    <a:gd name="T15" fmla="*/ 124 h 124"/>
                    <a:gd name="T16" fmla="*/ 48 w 77"/>
                    <a:gd name="T17" fmla="*/ 121 h 124"/>
                    <a:gd name="T18" fmla="*/ 64 w 77"/>
                    <a:gd name="T19" fmla="*/ 114 h 124"/>
                    <a:gd name="T20" fmla="*/ 67 w 77"/>
                    <a:gd name="T21" fmla="*/ 111 h 124"/>
                    <a:gd name="T22" fmla="*/ 23 w 77"/>
                    <a:gd name="T23" fmla="*/ 111 h 124"/>
                    <a:gd name="T24" fmla="*/ 18 w 77"/>
                    <a:gd name="T25" fmla="*/ 111 h 124"/>
                    <a:gd name="T26" fmla="*/ 15 w 77"/>
                    <a:gd name="T27" fmla="*/ 110 h 124"/>
                    <a:gd name="T28" fmla="*/ 15 w 77"/>
                    <a:gd name="T29" fmla="*/ 64 h 124"/>
                    <a:gd name="T30" fmla="*/ 69 w 77"/>
                    <a:gd name="T31" fmla="*/ 64 h 124"/>
                    <a:gd name="T32" fmla="*/ 63 w 77"/>
                    <a:gd name="T33" fmla="*/ 60 h 124"/>
                    <a:gd name="T34" fmla="*/ 51 w 77"/>
                    <a:gd name="T35" fmla="*/ 57 h 124"/>
                    <a:gd name="T36" fmla="*/ 51 w 77"/>
                    <a:gd name="T37" fmla="*/ 57 h 124"/>
                    <a:gd name="T38" fmla="*/ 64 w 77"/>
                    <a:gd name="T39" fmla="*/ 52 h 124"/>
                    <a:gd name="T40" fmla="*/ 15 w 77"/>
                    <a:gd name="T41" fmla="*/ 52 h 124"/>
                    <a:gd name="T42" fmla="*/ 15 w 77"/>
                    <a:gd name="T43" fmla="*/ 13 h 124"/>
                    <a:gd name="T44" fmla="*/ 18 w 77"/>
                    <a:gd name="T45" fmla="*/ 12 h 124"/>
                    <a:gd name="T46" fmla="*/ 22 w 77"/>
                    <a:gd name="T47" fmla="*/ 12 h 124"/>
                    <a:gd name="T48" fmla="*/ 66 w 77"/>
                    <a:gd name="T49" fmla="*/ 12 h 124"/>
                    <a:gd name="T50" fmla="*/ 62 w 77"/>
                    <a:gd name="T51" fmla="*/ 8 h 124"/>
                    <a:gd name="T52" fmla="*/ 54 w 77"/>
                    <a:gd name="T53" fmla="*/ 2 h 124"/>
                    <a:gd name="T54" fmla="*/ 44 w 77"/>
                    <a:gd name="T55" fmla="*/ 0 h 12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77"/>
                    <a:gd name="T85" fmla="*/ 0 h 124"/>
                    <a:gd name="T86" fmla="*/ 77 w 77"/>
                    <a:gd name="T87" fmla="*/ 124 h 12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77" h="124">
                      <a:moveTo>
                        <a:pt x="44" y="0"/>
                      </a:moveTo>
                      <a:lnTo>
                        <a:pt x="17" y="0"/>
                      </a:lnTo>
                      <a:lnTo>
                        <a:pt x="6" y="1"/>
                      </a:lnTo>
                      <a:lnTo>
                        <a:pt x="0" y="2"/>
                      </a:lnTo>
                      <a:lnTo>
                        <a:pt x="0" y="122"/>
                      </a:lnTo>
                      <a:lnTo>
                        <a:pt x="5" y="123"/>
                      </a:lnTo>
                      <a:lnTo>
                        <a:pt x="13" y="124"/>
                      </a:lnTo>
                      <a:lnTo>
                        <a:pt x="24" y="124"/>
                      </a:lnTo>
                      <a:lnTo>
                        <a:pt x="48" y="121"/>
                      </a:lnTo>
                      <a:lnTo>
                        <a:pt x="64" y="114"/>
                      </a:lnTo>
                      <a:lnTo>
                        <a:pt x="67" y="111"/>
                      </a:lnTo>
                      <a:lnTo>
                        <a:pt x="23" y="111"/>
                      </a:lnTo>
                      <a:lnTo>
                        <a:pt x="18" y="111"/>
                      </a:lnTo>
                      <a:lnTo>
                        <a:pt x="15" y="110"/>
                      </a:lnTo>
                      <a:lnTo>
                        <a:pt x="15" y="64"/>
                      </a:lnTo>
                      <a:lnTo>
                        <a:pt x="69" y="64"/>
                      </a:lnTo>
                      <a:lnTo>
                        <a:pt x="63" y="60"/>
                      </a:lnTo>
                      <a:lnTo>
                        <a:pt x="51" y="57"/>
                      </a:lnTo>
                      <a:lnTo>
                        <a:pt x="64" y="52"/>
                      </a:lnTo>
                      <a:lnTo>
                        <a:pt x="15" y="52"/>
                      </a:lnTo>
                      <a:lnTo>
                        <a:pt x="15" y="13"/>
                      </a:lnTo>
                      <a:lnTo>
                        <a:pt x="18" y="12"/>
                      </a:lnTo>
                      <a:lnTo>
                        <a:pt x="22" y="12"/>
                      </a:lnTo>
                      <a:lnTo>
                        <a:pt x="66" y="12"/>
                      </a:lnTo>
                      <a:lnTo>
                        <a:pt x="62" y="8"/>
                      </a:lnTo>
                      <a:lnTo>
                        <a:pt x="54" y="2"/>
                      </a:lnTo>
                      <a:lnTo>
                        <a:pt x="4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82" name="Freeform 27">
                  <a:extLst>
                    <a:ext uri="{FF2B5EF4-FFF2-40B4-BE49-F238E27FC236}">
                      <a16:creationId xmlns:a16="http://schemas.microsoft.com/office/drawing/2014/main" id="{5C6A414D-CE5A-4A4B-B4F0-BDF7DCB7B2FA}"/>
                    </a:ext>
                  </a:extLst>
                </p:cNvPr>
                <p:cNvSpPr>
                  <a:spLocks/>
                </p:cNvSpPr>
                <p:nvPr/>
              </p:nvSpPr>
              <p:spPr bwMode="auto">
                <a:xfrm>
                  <a:off x="9784" y="101"/>
                  <a:ext cx="77" cy="124"/>
                </a:xfrm>
                <a:custGeom>
                  <a:avLst/>
                  <a:gdLst>
                    <a:gd name="T0" fmla="*/ 69 w 77"/>
                    <a:gd name="T1" fmla="*/ 64 h 124"/>
                    <a:gd name="T2" fmla="*/ 46 w 77"/>
                    <a:gd name="T3" fmla="*/ 64 h 124"/>
                    <a:gd name="T4" fmla="*/ 60 w 77"/>
                    <a:gd name="T5" fmla="*/ 71 h 124"/>
                    <a:gd name="T6" fmla="*/ 60 w 77"/>
                    <a:gd name="T7" fmla="*/ 105 h 124"/>
                    <a:gd name="T8" fmla="*/ 45 w 77"/>
                    <a:gd name="T9" fmla="*/ 111 h 124"/>
                    <a:gd name="T10" fmla="*/ 67 w 77"/>
                    <a:gd name="T11" fmla="*/ 111 h 124"/>
                    <a:gd name="T12" fmla="*/ 72 w 77"/>
                    <a:gd name="T13" fmla="*/ 106 h 124"/>
                    <a:gd name="T14" fmla="*/ 77 w 77"/>
                    <a:gd name="T15" fmla="*/ 98 h 124"/>
                    <a:gd name="T16" fmla="*/ 77 w 77"/>
                    <a:gd name="T17" fmla="*/ 70 h 124"/>
                    <a:gd name="T18" fmla="*/ 69 w 77"/>
                    <a:gd name="T19" fmla="*/ 64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9" y="64"/>
                      </a:moveTo>
                      <a:lnTo>
                        <a:pt x="46" y="64"/>
                      </a:lnTo>
                      <a:lnTo>
                        <a:pt x="60" y="71"/>
                      </a:lnTo>
                      <a:lnTo>
                        <a:pt x="60" y="105"/>
                      </a:lnTo>
                      <a:lnTo>
                        <a:pt x="45" y="111"/>
                      </a:lnTo>
                      <a:lnTo>
                        <a:pt x="67" y="111"/>
                      </a:lnTo>
                      <a:lnTo>
                        <a:pt x="72" y="106"/>
                      </a:lnTo>
                      <a:lnTo>
                        <a:pt x="77" y="98"/>
                      </a:lnTo>
                      <a:lnTo>
                        <a:pt x="77" y="70"/>
                      </a:lnTo>
                      <a:lnTo>
                        <a:pt x="69"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83" name="Freeform 28">
                  <a:extLst>
                    <a:ext uri="{FF2B5EF4-FFF2-40B4-BE49-F238E27FC236}">
                      <a16:creationId xmlns:a16="http://schemas.microsoft.com/office/drawing/2014/main" id="{FAB980A3-37B4-4F89-A1EA-A8490867CF83}"/>
                    </a:ext>
                  </a:extLst>
                </p:cNvPr>
                <p:cNvSpPr>
                  <a:spLocks/>
                </p:cNvSpPr>
                <p:nvPr/>
              </p:nvSpPr>
              <p:spPr bwMode="auto">
                <a:xfrm>
                  <a:off x="9784" y="101"/>
                  <a:ext cx="77" cy="124"/>
                </a:xfrm>
                <a:custGeom>
                  <a:avLst/>
                  <a:gdLst>
                    <a:gd name="T0" fmla="*/ 66 w 77"/>
                    <a:gd name="T1" fmla="*/ 12 h 124"/>
                    <a:gd name="T2" fmla="*/ 45 w 77"/>
                    <a:gd name="T3" fmla="*/ 12 h 124"/>
                    <a:gd name="T4" fmla="*/ 56 w 77"/>
                    <a:gd name="T5" fmla="*/ 17 h 124"/>
                    <a:gd name="T6" fmla="*/ 56 w 77"/>
                    <a:gd name="T7" fmla="*/ 43 h 124"/>
                    <a:gd name="T8" fmla="*/ 46 w 77"/>
                    <a:gd name="T9" fmla="*/ 52 h 124"/>
                    <a:gd name="T10" fmla="*/ 64 w 77"/>
                    <a:gd name="T11" fmla="*/ 52 h 124"/>
                    <a:gd name="T12" fmla="*/ 72 w 77"/>
                    <a:gd name="T13" fmla="*/ 42 h 124"/>
                    <a:gd name="T14" fmla="*/ 72 w 77"/>
                    <a:gd name="T15" fmla="*/ 20 h 124"/>
                    <a:gd name="T16" fmla="*/ 68 w 77"/>
                    <a:gd name="T17" fmla="*/ 13 h 124"/>
                    <a:gd name="T18" fmla="*/ 66 w 77"/>
                    <a:gd name="T19" fmla="*/ 12 h 12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7"/>
                    <a:gd name="T31" fmla="*/ 0 h 124"/>
                    <a:gd name="T32" fmla="*/ 77 w 77"/>
                    <a:gd name="T33" fmla="*/ 124 h 12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7" h="124">
                      <a:moveTo>
                        <a:pt x="66" y="12"/>
                      </a:moveTo>
                      <a:lnTo>
                        <a:pt x="45" y="12"/>
                      </a:lnTo>
                      <a:lnTo>
                        <a:pt x="56" y="17"/>
                      </a:lnTo>
                      <a:lnTo>
                        <a:pt x="56" y="43"/>
                      </a:lnTo>
                      <a:lnTo>
                        <a:pt x="46" y="52"/>
                      </a:lnTo>
                      <a:lnTo>
                        <a:pt x="64" y="52"/>
                      </a:lnTo>
                      <a:lnTo>
                        <a:pt x="72" y="42"/>
                      </a:lnTo>
                      <a:lnTo>
                        <a:pt x="72" y="20"/>
                      </a:lnTo>
                      <a:lnTo>
                        <a:pt x="68" y="13"/>
                      </a:lnTo>
                      <a:lnTo>
                        <a:pt x="66"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59" name="Group 29">
                <a:extLst>
                  <a:ext uri="{FF2B5EF4-FFF2-40B4-BE49-F238E27FC236}">
                    <a16:creationId xmlns:a16="http://schemas.microsoft.com/office/drawing/2014/main" id="{97C52A12-1545-4EEC-ABDF-55F69841B8E4}"/>
                  </a:ext>
                </a:extLst>
              </p:cNvPr>
              <p:cNvGrpSpPr>
                <a:grpSpLocks/>
              </p:cNvGrpSpPr>
              <p:nvPr/>
            </p:nvGrpSpPr>
            <p:grpSpPr bwMode="auto">
              <a:xfrm>
                <a:off x="9589" y="24"/>
                <a:ext cx="164" cy="95"/>
                <a:chOff x="9589" y="24"/>
                <a:chExt cx="164" cy="95"/>
              </a:xfrm>
            </p:grpSpPr>
            <p:sp>
              <p:nvSpPr>
                <p:cNvPr id="61480" name="Freeform 30">
                  <a:extLst>
                    <a:ext uri="{FF2B5EF4-FFF2-40B4-BE49-F238E27FC236}">
                      <a16:creationId xmlns:a16="http://schemas.microsoft.com/office/drawing/2014/main" id="{166E340A-594D-4536-90FE-C209D2D0A274}"/>
                    </a:ext>
                  </a:extLst>
                </p:cNvPr>
                <p:cNvSpPr>
                  <a:spLocks/>
                </p:cNvSpPr>
                <p:nvPr/>
              </p:nvSpPr>
              <p:spPr bwMode="auto">
                <a:xfrm>
                  <a:off x="9589" y="24"/>
                  <a:ext cx="164" cy="95"/>
                </a:xfrm>
                <a:custGeom>
                  <a:avLst/>
                  <a:gdLst>
                    <a:gd name="T0" fmla="*/ 164 w 164"/>
                    <a:gd name="T1" fmla="*/ 95 h 95"/>
                    <a:gd name="T2" fmla="*/ 0 w 164"/>
                    <a:gd name="T3" fmla="*/ 0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164" y="95"/>
                      </a:moveTo>
                      <a:lnTo>
                        <a:pt x="0" y="0"/>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1460" name="Group 31">
                <a:extLst>
                  <a:ext uri="{FF2B5EF4-FFF2-40B4-BE49-F238E27FC236}">
                    <a16:creationId xmlns:a16="http://schemas.microsoft.com/office/drawing/2014/main" id="{0E64D0FB-3FC6-4A24-AB1D-2B35374EEFEE}"/>
                  </a:ext>
                </a:extLst>
              </p:cNvPr>
              <p:cNvGrpSpPr>
                <a:grpSpLocks/>
              </p:cNvGrpSpPr>
              <p:nvPr/>
            </p:nvGrpSpPr>
            <p:grpSpPr bwMode="auto">
              <a:xfrm>
                <a:off x="9586" y="207"/>
                <a:ext cx="164" cy="95"/>
                <a:chOff x="9586" y="207"/>
                <a:chExt cx="164" cy="95"/>
              </a:xfrm>
            </p:grpSpPr>
            <p:sp>
              <p:nvSpPr>
                <p:cNvPr id="61479" name="Freeform 32">
                  <a:extLst>
                    <a:ext uri="{FF2B5EF4-FFF2-40B4-BE49-F238E27FC236}">
                      <a16:creationId xmlns:a16="http://schemas.microsoft.com/office/drawing/2014/main" id="{1F6E4E4E-F660-4603-A0CF-D9068EE0F836}"/>
                    </a:ext>
                  </a:extLst>
                </p:cNvPr>
                <p:cNvSpPr>
                  <a:spLocks/>
                </p:cNvSpPr>
                <p:nvPr/>
              </p:nvSpPr>
              <p:spPr bwMode="auto">
                <a:xfrm>
                  <a:off x="9586" y="207"/>
                  <a:ext cx="164" cy="95"/>
                </a:xfrm>
                <a:custGeom>
                  <a:avLst/>
                  <a:gdLst>
                    <a:gd name="T0" fmla="*/ 163 w 164"/>
                    <a:gd name="T1" fmla="*/ 0 h 95"/>
                    <a:gd name="T2" fmla="*/ 0 w 164"/>
                    <a:gd name="T3" fmla="*/ 95 h 95"/>
                    <a:gd name="T4" fmla="*/ 0 60000 65536"/>
                    <a:gd name="T5" fmla="*/ 0 60000 65536"/>
                    <a:gd name="T6" fmla="*/ 0 w 164"/>
                    <a:gd name="T7" fmla="*/ 0 h 95"/>
                    <a:gd name="T8" fmla="*/ 164 w 164"/>
                    <a:gd name="T9" fmla="*/ 95 h 95"/>
                  </a:gdLst>
                  <a:ahLst/>
                  <a:cxnLst>
                    <a:cxn ang="T4">
                      <a:pos x="T0" y="T1"/>
                    </a:cxn>
                    <a:cxn ang="T5">
                      <a:pos x="T2" y="T3"/>
                    </a:cxn>
                  </a:cxnLst>
                  <a:rect l="T6" t="T7" r="T8" b="T9"/>
                  <a:pathLst>
                    <a:path w="164" h="95">
                      <a:moveTo>
                        <a:pt x="163" y="0"/>
                      </a:moveTo>
                      <a:lnTo>
                        <a:pt x="0" y="95"/>
                      </a:lnTo>
                    </a:path>
                  </a:pathLst>
                </a:custGeom>
                <a:noFill/>
                <a:ln w="5740">
                  <a:solidFill>
                    <a:srgbClr val="EC008C"/>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1461" name="Group 33">
                <a:extLst>
                  <a:ext uri="{FF2B5EF4-FFF2-40B4-BE49-F238E27FC236}">
                    <a16:creationId xmlns:a16="http://schemas.microsoft.com/office/drawing/2014/main" id="{3889ADA6-5BB5-444E-AA09-6396A50E7267}"/>
                  </a:ext>
                </a:extLst>
              </p:cNvPr>
              <p:cNvGrpSpPr>
                <a:grpSpLocks/>
              </p:cNvGrpSpPr>
              <p:nvPr/>
            </p:nvGrpSpPr>
            <p:grpSpPr bwMode="auto">
              <a:xfrm>
                <a:off x="8807" y="-13"/>
                <a:ext cx="91" cy="122"/>
                <a:chOff x="8807" y="-13"/>
                <a:chExt cx="91" cy="122"/>
              </a:xfrm>
            </p:grpSpPr>
            <p:sp>
              <p:nvSpPr>
                <p:cNvPr id="61475" name="Freeform 34">
                  <a:extLst>
                    <a:ext uri="{FF2B5EF4-FFF2-40B4-BE49-F238E27FC236}">
                      <a16:creationId xmlns:a16="http://schemas.microsoft.com/office/drawing/2014/main" id="{30B1B3D4-8826-4DBD-863C-6CA0B2B49F00}"/>
                    </a:ext>
                  </a:extLst>
                </p:cNvPr>
                <p:cNvSpPr>
                  <a:spLocks/>
                </p:cNvSpPr>
                <p:nvPr/>
              </p:nvSpPr>
              <p:spPr bwMode="auto">
                <a:xfrm>
                  <a:off x="8807" y="-13"/>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76" name="Freeform 35">
                  <a:extLst>
                    <a:ext uri="{FF2B5EF4-FFF2-40B4-BE49-F238E27FC236}">
                      <a16:creationId xmlns:a16="http://schemas.microsoft.com/office/drawing/2014/main" id="{6270CC18-F8E4-4C08-BBFC-C254E9BBA636}"/>
                    </a:ext>
                  </a:extLst>
                </p:cNvPr>
                <p:cNvSpPr>
                  <a:spLocks/>
                </p:cNvSpPr>
                <p:nvPr/>
              </p:nvSpPr>
              <p:spPr bwMode="auto">
                <a:xfrm>
                  <a:off x="8807" y="-13"/>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77" name="Freeform 36">
                  <a:extLst>
                    <a:ext uri="{FF2B5EF4-FFF2-40B4-BE49-F238E27FC236}">
                      <a16:creationId xmlns:a16="http://schemas.microsoft.com/office/drawing/2014/main" id="{80107558-E84A-404B-A994-D90CC838367D}"/>
                    </a:ext>
                  </a:extLst>
                </p:cNvPr>
                <p:cNvSpPr>
                  <a:spLocks/>
                </p:cNvSpPr>
                <p:nvPr/>
              </p:nvSpPr>
              <p:spPr bwMode="auto">
                <a:xfrm>
                  <a:off x="8807" y="-13"/>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pic>
              <p:nvPicPr>
                <p:cNvPr id="61478" name="Picture 37">
                  <a:extLst>
                    <a:ext uri="{FF2B5EF4-FFF2-40B4-BE49-F238E27FC236}">
                      <a16:creationId xmlns:a16="http://schemas.microsoft.com/office/drawing/2014/main" id="{13014008-61D0-4FD2-8210-6E31C9D254E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25" y="58"/>
                  <a:ext cx="195" cy="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61462" name="Group 38">
                <a:extLst>
                  <a:ext uri="{FF2B5EF4-FFF2-40B4-BE49-F238E27FC236}">
                    <a16:creationId xmlns:a16="http://schemas.microsoft.com/office/drawing/2014/main" id="{261B6DAA-825D-483C-9E0C-97AD31B4EF5D}"/>
                  </a:ext>
                </a:extLst>
              </p:cNvPr>
              <p:cNvGrpSpPr>
                <a:grpSpLocks/>
              </p:cNvGrpSpPr>
              <p:nvPr/>
            </p:nvGrpSpPr>
            <p:grpSpPr bwMode="auto">
              <a:xfrm>
                <a:off x="8807" y="220"/>
                <a:ext cx="91" cy="122"/>
                <a:chOff x="8807" y="220"/>
                <a:chExt cx="91" cy="122"/>
              </a:xfrm>
            </p:grpSpPr>
            <p:sp>
              <p:nvSpPr>
                <p:cNvPr id="61472" name="Freeform 39">
                  <a:extLst>
                    <a:ext uri="{FF2B5EF4-FFF2-40B4-BE49-F238E27FC236}">
                      <a16:creationId xmlns:a16="http://schemas.microsoft.com/office/drawing/2014/main" id="{1AAE4451-B52E-45D4-A500-C5184791EB4C}"/>
                    </a:ext>
                  </a:extLst>
                </p:cNvPr>
                <p:cNvSpPr>
                  <a:spLocks/>
                </p:cNvSpPr>
                <p:nvPr/>
              </p:nvSpPr>
              <p:spPr bwMode="auto">
                <a:xfrm>
                  <a:off x="8807" y="220"/>
                  <a:ext cx="91" cy="122"/>
                </a:xfrm>
                <a:custGeom>
                  <a:avLst/>
                  <a:gdLst>
                    <a:gd name="T0" fmla="*/ 15 w 91"/>
                    <a:gd name="T1" fmla="*/ 0 h 122"/>
                    <a:gd name="T2" fmla="*/ 0 w 91"/>
                    <a:gd name="T3" fmla="*/ 0 h 122"/>
                    <a:gd name="T4" fmla="*/ 0 w 91"/>
                    <a:gd name="T5" fmla="*/ 122 h 122"/>
                    <a:gd name="T6" fmla="*/ 15 w 91"/>
                    <a:gd name="T7" fmla="*/ 122 h 122"/>
                    <a:gd name="T8" fmla="*/ 15 w 91"/>
                    <a:gd name="T9" fmla="*/ 65 h 122"/>
                    <a:gd name="T10" fmla="*/ 90 w 91"/>
                    <a:gd name="T11" fmla="*/ 65 h 122"/>
                    <a:gd name="T12" fmla="*/ 90 w 91"/>
                    <a:gd name="T13" fmla="*/ 51 h 122"/>
                    <a:gd name="T14" fmla="*/ 15 w 91"/>
                    <a:gd name="T15" fmla="*/ 51 h 122"/>
                    <a:gd name="T16" fmla="*/ 15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5" y="0"/>
                      </a:moveTo>
                      <a:lnTo>
                        <a:pt x="0" y="0"/>
                      </a:lnTo>
                      <a:lnTo>
                        <a:pt x="0" y="122"/>
                      </a:lnTo>
                      <a:lnTo>
                        <a:pt x="15" y="122"/>
                      </a:lnTo>
                      <a:lnTo>
                        <a:pt x="15" y="65"/>
                      </a:lnTo>
                      <a:lnTo>
                        <a:pt x="90" y="65"/>
                      </a:lnTo>
                      <a:lnTo>
                        <a:pt x="90" y="51"/>
                      </a:lnTo>
                      <a:lnTo>
                        <a:pt x="15" y="51"/>
                      </a:lnTo>
                      <a:lnTo>
                        <a:pt x="1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73" name="Freeform 40">
                  <a:extLst>
                    <a:ext uri="{FF2B5EF4-FFF2-40B4-BE49-F238E27FC236}">
                      <a16:creationId xmlns:a16="http://schemas.microsoft.com/office/drawing/2014/main" id="{7B9E0B4E-8049-4FF2-973A-51BD3799FDB4}"/>
                    </a:ext>
                  </a:extLst>
                </p:cNvPr>
                <p:cNvSpPr>
                  <a:spLocks/>
                </p:cNvSpPr>
                <p:nvPr/>
              </p:nvSpPr>
              <p:spPr bwMode="auto">
                <a:xfrm>
                  <a:off x="8807" y="220"/>
                  <a:ext cx="91" cy="122"/>
                </a:xfrm>
                <a:custGeom>
                  <a:avLst/>
                  <a:gdLst>
                    <a:gd name="T0" fmla="*/ 90 w 91"/>
                    <a:gd name="T1" fmla="*/ 65 h 122"/>
                    <a:gd name="T2" fmla="*/ 74 w 91"/>
                    <a:gd name="T3" fmla="*/ 65 h 122"/>
                    <a:gd name="T4" fmla="*/ 74 w 91"/>
                    <a:gd name="T5" fmla="*/ 122 h 122"/>
                    <a:gd name="T6" fmla="*/ 90 w 91"/>
                    <a:gd name="T7" fmla="*/ 122 h 122"/>
                    <a:gd name="T8" fmla="*/ 90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65"/>
                      </a:moveTo>
                      <a:lnTo>
                        <a:pt x="74" y="65"/>
                      </a:lnTo>
                      <a:lnTo>
                        <a:pt x="74" y="122"/>
                      </a:lnTo>
                      <a:lnTo>
                        <a:pt x="90" y="122"/>
                      </a:lnTo>
                      <a:lnTo>
                        <a:pt x="90"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74" name="Freeform 41">
                  <a:extLst>
                    <a:ext uri="{FF2B5EF4-FFF2-40B4-BE49-F238E27FC236}">
                      <a16:creationId xmlns:a16="http://schemas.microsoft.com/office/drawing/2014/main" id="{48F2DD6C-1DD9-4495-B65F-8EB49AF9CC60}"/>
                    </a:ext>
                  </a:extLst>
                </p:cNvPr>
                <p:cNvSpPr>
                  <a:spLocks/>
                </p:cNvSpPr>
                <p:nvPr/>
              </p:nvSpPr>
              <p:spPr bwMode="auto">
                <a:xfrm>
                  <a:off x="8807" y="220"/>
                  <a:ext cx="91" cy="122"/>
                </a:xfrm>
                <a:custGeom>
                  <a:avLst/>
                  <a:gdLst>
                    <a:gd name="T0" fmla="*/ 90 w 91"/>
                    <a:gd name="T1" fmla="*/ 0 h 122"/>
                    <a:gd name="T2" fmla="*/ 74 w 91"/>
                    <a:gd name="T3" fmla="*/ 0 h 122"/>
                    <a:gd name="T4" fmla="*/ 74 w 91"/>
                    <a:gd name="T5" fmla="*/ 51 h 122"/>
                    <a:gd name="T6" fmla="*/ 90 w 91"/>
                    <a:gd name="T7" fmla="*/ 51 h 122"/>
                    <a:gd name="T8" fmla="*/ 90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0" y="0"/>
                      </a:moveTo>
                      <a:lnTo>
                        <a:pt x="74" y="0"/>
                      </a:lnTo>
                      <a:lnTo>
                        <a:pt x="74" y="51"/>
                      </a:lnTo>
                      <a:lnTo>
                        <a:pt x="90" y="51"/>
                      </a:lnTo>
                      <a:lnTo>
                        <a:pt x="9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63" name="Group 42">
                <a:extLst>
                  <a:ext uri="{FF2B5EF4-FFF2-40B4-BE49-F238E27FC236}">
                    <a16:creationId xmlns:a16="http://schemas.microsoft.com/office/drawing/2014/main" id="{BDC95040-F8C1-4C28-A593-17E99D5BFDED}"/>
                  </a:ext>
                </a:extLst>
              </p:cNvPr>
              <p:cNvGrpSpPr>
                <a:grpSpLocks/>
              </p:cNvGrpSpPr>
              <p:nvPr/>
            </p:nvGrpSpPr>
            <p:grpSpPr bwMode="auto">
              <a:xfrm>
                <a:off x="8926" y="188"/>
                <a:ext cx="183" cy="86"/>
                <a:chOff x="8926" y="188"/>
                <a:chExt cx="183" cy="86"/>
              </a:xfrm>
            </p:grpSpPr>
            <p:sp>
              <p:nvSpPr>
                <p:cNvPr id="61470" name="Freeform 43">
                  <a:extLst>
                    <a:ext uri="{FF2B5EF4-FFF2-40B4-BE49-F238E27FC236}">
                      <a16:creationId xmlns:a16="http://schemas.microsoft.com/office/drawing/2014/main" id="{9100AF4F-3E51-4BED-9BBE-8D8BF25E9552}"/>
                    </a:ext>
                  </a:extLst>
                </p:cNvPr>
                <p:cNvSpPr>
                  <a:spLocks/>
                </p:cNvSpPr>
                <p:nvPr/>
              </p:nvSpPr>
              <p:spPr bwMode="auto">
                <a:xfrm>
                  <a:off x="8926" y="188"/>
                  <a:ext cx="183" cy="86"/>
                </a:xfrm>
                <a:custGeom>
                  <a:avLst/>
                  <a:gdLst>
                    <a:gd name="T0" fmla="*/ 183 w 183"/>
                    <a:gd name="T1" fmla="*/ 0 h 86"/>
                    <a:gd name="T2" fmla="*/ 174 w 183"/>
                    <a:gd name="T3" fmla="*/ 2 h 86"/>
                    <a:gd name="T4" fmla="*/ 0 w 183"/>
                    <a:gd name="T5" fmla="*/ 55 h 86"/>
                    <a:gd name="T6" fmla="*/ 13 w 183"/>
                    <a:gd name="T7" fmla="*/ 86 h 86"/>
                    <a:gd name="T8" fmla="*/ 183 w 183"/>
                    <a:gd name="T9" fmla="*/ 6 h 86"/>
                    <a:gd name="T10" fmla="*/ 183 w 183"/>
                    <a:gd name="T11" fmla="*/ 0 h 86"/>
                    <a:gd name="T12" fmla="*/ 0 60000 65536"/>
                    <a:gd name="T13" fmla="*/ 0 60000 65536"/>
                    <a:gd name="T14" fmla="*/ 0 60000 65536"/>
                    <a:gd name="T15" fmla="*/ 0 60000 65536"/>
                    <a:gd name="T16" fmla="*/ 0 60000 65536"/>
                    <a:gd name="T17" fmla="*/ 0 60000 65536"/>
                    <a:gd name="T18" fmla="*/ 0 w 183"/>
                    <a:gd name="T19" fmla="*/ 0 h 86"/>
                    <a:gd name="T20" fmla="*/ 183 w 183"/>
                    <a:gd name="T21" fmla="*/ 86 h 86"/>
                  </a:gdLst>
                  <a:ahLst/>
                  <a:cxnLst>
                    <a:cxn ang="T12">
                      <a:pos x="T0" y="T1"/>
                    </a:cxn>
                    <a:cxn ang="T13">
                      <a:pos x="T2" y="T3"/>
                    </a:cxn>
                    <a:cxn ang="T14">
                      <a:pos x="T4" y="T5"/>
                    </a:cxn>
                    <a:cxn ang="T15">
                      <a:pos x="T6" y="T7"/>
                    </a:cxn>
                    <a:cxn ang="T16">
                      <a:pos x="T8" y="T9"/>
                    </a:cxn>
                    <a:cxn ang="T17">
                      <a:pos x="T10" y="T11"/>
                    </a:cxn>
                  </a:cxnLst>
                  <a:rect l="T18" t="T19" r="T20" b="T21"/>
                  <a:pathLst>
                    <a:path w="183" h="86">
                      <a:moveTo>
                        <a:pt x="183" y="0"/>
                      </a:moveTo>
                      <a:lnTo>
                        <a:pt x="174" y="2"/>
                      </a:lnTo>
                      <a:lnTo>
                        <a:pt x="0" y="55"/>
                      </a:lnTo>
                      <a:lnTo>
                        <a:pt x="13" y="86"/>
                      </a:lnTo>
                      <a:lnTo>
                        <a:pt x="183" y="6"/>
                      </a:lnTo>
                      <a:lnTo>
                        <a:pt x="18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pic>
              <p:nvPicPr>
                <p:cNvPr id="61471" name="Picture 44">
                  <a:extLst>
                    <a:ext uri="{FF2B5EF4-FFF2-40B4-BE49-F238E27FC236}">
                      <a16:creationId xmlns:a16="http://schemas.microsoft.com/office/drawing/2014/main" id="{AE583D17-D2FA-41EA-80BB-7F144EF6370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97" y="54"/>
                  <a:ext cx="195" cy="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61464" name="Group 45">
                <a:extLst>
                  <a:ext uri="{FF2B5EF4-FFF2-40B4-BE49-F238E27FC236}">
                    <a16:creationId xmlns:a16="http://schemas.microsoft.com/office/drawing/2014/main" id="{8B0B3A84-FC16-408B-B99A-4A7D09C2B037}"/>
                  </a:ext>
                </a:extLst>
              </p:cNvPr>
              <p:cNvGrpSpPr>
                <a:grpSpLocks/>
              </p:cNvGrpSpPr>
              <p:nvPr/>
            </p:nvGrpSpPr>
            <p:grpSpPr bwMode="auto">
              <a:xfrm>
                <a:off x="10105" y="220"/>
                <a:ext cx="91" cy="122"/>
                <a:chOff x="10105" y="220"/>
                <a:chExt cx="91" cy="122"/>
              </a:xfrm>
            </p:grpSpPr>
            <p:sp>
              <p:nvSpPr>
                <p:cNvPr id="61467" name="Freeform 46">
                  <a:extLst>
                    <a:ext uri="{FF2B5EF4-FFF2-40B4-BE49-F238E27FC236}">
                      <a16:creationId xmlns:a16="http://schemas.microsoft.com/office/drawing/2014/main" id="{0308F5CE-3D2D-465B-B2DB-9636E88247C2}"/>
                    </a:ext>
                  </a:extLst>
                </p:cNvPr>
                <p:cNvSpPr>
                  <a:spLocks/>
                </p:cNvSpPr>
                <p:nvPr/>
              </p:nvSpPr>
              <p:spPr bwMode="auto">
                <a:xfrm>
                  <a:off x="10105" y="220"/>
                  <a:ext cx="91" cy="122"/>
                </a:xfrm>
                <a:custGeom>
                  <a:avLst/>
                  <a:gdLst>
                    <a:gd name="T0" fmla="*/ 16 w 91"/>
                    <a:gd name="T1" fmla="*/ 0 h 122"/>
                    <a:gd name="T2" fmla="*/ 0 w 91"/>
                    <a:gd name="T3" fmla="*/ 0 h 122"/>
                    <a:gd name="T4" fmla="*/ 0 w 91"/>
                    <a:gd name="T5" fmla="*/ 122 h 122"/>
                    <a:gd name="T6" fmla="*/ 16 w 91"/>
                    <a:gd name="T7" fmla="*/ 122 h 122"/>
                    <a:gd name="T8" fmla="*/ 16 w 91"/>
                    <a:gd name="T9" fmla="*/ 65 h 122"/>
                    <a:gd name="T10" fmla="*/ 91 w 91"/>
                    <a:gd name="T11" fmla="*/ 65 h 122"/>
                    <a:gd name="T12" fmla="*/ 91 w 91"/>
                    <a:gd name="T13" fmla="*/ 51 h 122"/>
                    <a:gd name="T14" fmla="*/ 16 w 91"/>
                    <a:gd name="T15" fmla="*/ 51 h 122"/>
                    <a:gd name="T16" fmla="*/ 16 w 91"/>
                    <a:gd name="T17" fmla="*/ 0 h 12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91"/>
                    <a:gd name="T28" fmla="*/ 0 h 122"/>
                    <a:gd name="T29" fmla="*/ 91 w 91"/>
                    <a:gd name="T30" fmla="*/ 122 h 12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91" h="122">
                      <a:moveTo>
                        <a:pt x="16" y="0"/>
                      </a:moveTo>
                      <a:lnTo>
                        <a:pt x="0" y="0"/>
                      </a:lnTo>
                      <a:lnTo>
                        <a:pt x="0" y="122"/>
                      </a:lnTo>
                      <a:lnTo>
                        <a:pt x="16" y="122"/>
                      </a:lnTo>
                      <a:lnTo>
                        <a:pt x="16" y="65"/>
                      </a:lnTo>
                      <a:lnTo>
                        <a:pt x="91" y="65"/>
                      </a:lnTo>
                      <a:lnTo>
                        <a:pt x="91" y="51"/>
                      </a:lnTo>
                      <a:lnTo>
                        <a:pt x="16" y="51"/>
                      </a:lnTo>
                      <a:lnTo>
                        <a:pt x="1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68" name="Freeform 47">
                  <a:extLst>
                    <a:ext uri="{FF2B5EF4-FFF2-40B4-BE49-F238E27FC236}">
                      <a16:creationId xmlns:a16="http://schemas.microsoft.com/office/drawing/2014/main" id="{7293B6EF-291E-4EE1-9DB1-B1473FD610CD}"/>
                    </a:ext>
                  </a:extLst>
                </p:cNvPr>
                <p:cNvSpPr>
                  <a:spLocks/>
                </p:cNvSpPr>
                <p:nvPr/>
              </p:nvSpPr>
              <p:spPr bwMode="auto">
                <a:xfrm>
                  <a:off x="10105" y="220"/>
                  <a:ext cx="91" cy="122"/>
                </a:xfrm>
                <a:custGeom>
                  <a:avLst/>
                  <a:gdLst>
                    <a:gd name="T0" fmla="*/ 91 w 91"/>
                    <a:gd name="T1" fmla="*/ 65 h 122"/>
                    <a:gd name="T2" fmla="*/ 75 w 91"/>
                    <a:gd name="T3" fmla="*/ 65 h 122"/>
                    <a:gd name="T4" fmla="*/ 75 w 91"/>
                    <a:gd name="T5" fmla="*/ 122 h 122"/>
                    <a:gd name="T6" fmla="*/ 91 w 91"/>
                    <a:gd name="T7" fmla="*/ 122 h 122"/>
                    <a:gd name="T8" fmla="*/ 91 w 91"/>
                    <a:gd name="T9" fmla="*/ 65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1" y="65"/>
                      </a:moveTo>
                      <a:lnTo>
                        <a:pt x="75" y="65"/>
                      </a:lnTo>
                      <a:lnTo>
                        <a:pt x="75" y="122"/>
                      </a:lnTo>
                      <a:lnTo>
                        <a:pt x="91" y="122"/>
                      </a:lnTo>
                      <a:lnTo>
                        <a:pt x="91"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1469" name="Freeform 48">
                  <a:extLst>
                    <a:ext uri="{FF2B5EF4-FFF2-40B4-BE49-F238E27FC236}">
                      <a16:creationId xmlns:a16="http://schemas.microsoft.com/office/drawing/2014/main" id="{5F8FA016-9FA7-4298-B878-50552DD22DF2}"/>
                    </a:ext>
                  </a:extLst>
                </p:cNvPr>
                <p:cNvSpPr>
                  <a:spLocks/>
                </p:cNvSpPr>
                <p:nvPr/>
              </p:nvSpPr>
              <p:spPr bwMode="auto">
                <a:xfrm>
                  <a:off x="10105" y="220"/>
                  <a:ext cx="91" cy="122"/>
                </a:xfrm>
                <a:custGeom>
                  <a:avLst/>
                  <a:gdLst>
                    <a:gd name="T0" fmla="*/ 91 w 91"/>
                    <a:gd name="T1" fmla="*/ 0 h 122"/>
                    <a:gd name="T2" fmla="*/ 75 w 91"/>
                    <a:gd name="T3" fmla="*/ 0 h 122"/>
                    <a:gd name="T4" fmla="*/ 75 w 91"/>
                    <a:gd name="T5" fmla="*/ 51 h 122"/>
                    <a:gd name="T6" fmla="*/ 91 w 91"/>
                    <a:gd name="T7" fmla="*/ 51 h 122"/>
                    <a:gd name="T8" fmla="*/ 91 w 91"/>
                    <a:gd name="T9" fmla="*/ 0 h 122"/>
                    <a:gd name="T10" fmla="*/ 0 60000 65536"/>
                    <a:gd name="T11" fmla="*/ 0 60000 65536"/>
                    <a:gd name="T12" fmla="*/ 0 60000 65536"/>
                    <a:gd name="T13" fmla="*/ 0 60000 65536"/>
                    <a:gd name="T14" fmla="*/ 0 60000 65536"/>
                    <a:gd name="T15" fmla="*/ 0 w 91"/>
                    <a:gd name="T16" fmla="*/ 0 h 122"/>
                    <a:gd name="T17" fmla="*/ 91 w 91"/>
                    <a:gd name="T18" fmla="*/ 122 h 122"/>
                  </a:gdLst>
                  <a:ahLst/>
                  <a:cxnLst>
                    <a:cxn ang="T10">
                      <a:pos x="T0" y="T1"/>
                    </a:cxn>
                    <a:cxn ang="T11">
                      <a:pos x="T2" y="T3"/>
                    </a:cxn>
                    <a:cxn ang="T12">
                      <a:pos x="T4" y="T5"/>
                    </a:cxn>
                    <a:cxn ang="T13">
                      <a:pos x="T6" y="T7"/>
                    </a:cxn>
                    <a:cxn ang="T14">
                      <a:pos x="T8" y="T9"/>
                    </a:cxn>
                  </a:cxnLst>
                  <a:rect l="T15" t="T16" r="T17" b="T18"/>
                  <a:pathLst>
                    <a:path w="91" h="122">
                      <a:moveTo>
                        <a:pt x="91" y="0"/>
                      </a:moveTo>
                      <a:lnTo>
                        <a:pt x="75" y="0"/>
                      </a:lnTo>
                      <a:lnTo>
                        <a:pt x="75" y="51"/>
                      </a:lnTo>
                      <a:lnTo>
                        <a:pt x="91" y="51"/>
                      </a:lnTo>
                      <a:lnTo>
                        <a:pt x="9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1465" name="Group 49">
                <a:extLst>
                  <a:ext uri="{FF2B5EF4-FFF2-40B4-BE49-F238E27FC236}">
                    <a16:creationId xmlns:a16="http://schemas.microsoft.com/office/drawing/2014/main" id="{A52E3CA6-6BC9-4868-B34A-F40E16D28281}"/>
                  </a:ext>
                </a:extLst>
              </p:cNvPr>
              <p:cNvGrpSpPr>
                <a:grpSpLocks/>
              </p:cNvGrpSpPr>
              <p:nvPr/>
            </p:nvGrpSpPr>
            <p:grpSpPr bwMode="auto">
              <a:xfrm>
                <a:off x="9905" y="189"/>
                <a:ext cx="186" cy="75"/>
                <a:chOff x="9905" y="189"/>
                <a:chExt cx="186" cy="75"/>
              </a:xfrm>
            </p:grpSpPr>
            <p:sp>
              <p:nvSpPr>
                <p:cNvPr id="61466" name="Freeform 50">
                  <a:extLst>
                    <a:ext uri="{FF2B5EF4-FFF2-40B4-BE49-F238E27FC236}">
                      <a16:creationId xmlns:a16="http://schemas.microsoft.com/office/drawing/2014/main" id="{686E7FD4-FD42-46E3-B93B-51B294AADFEB}"/>
                    </a:ext>
                  </a:extLst>
                </p:cNvPr>
                <p:cNvSpPr>
                  <a:spLocks/>
                </p:cNvSpPr>
                <p:nvPr/>
              </p:nvSpPr>
              <p:spPr bwMode="auto">
                <a:xfrm>
                  <a:off x="9905" y="189"/>
                  <a:ext cx="186" cy="75"/>
                </a:xfrm>
                <a:custGeom>
                  <a:avLst/>
                  <a:gdLst>
                    <a:gd name="T0" fmla="*/ 0 w 186"/>
                    <a:gd name="T1" fmla="*/ 0 h 75"/>
                    <a:gd name="T2" fmla="*/ 0 w 186"/>
                    <a:gd name="T3" fmla="*/ 7 h 75"/>
                    <a:gd name="T4" fmla="*/ 174 w 186"/>
                    <a:gd name="T5" fmla="*/ 75 h 75"/>
                    <a:gd name="T6" fmla="*/ 185 w 186"/>
                    <a:gd name="T7" fmla="*/ 44 h 75"/>
                    <a:gd name="T8" fmla="*/ 8 w 186"/>
                    <a:gd name="T9" fmla="*/ 2 h 75"/>
                    <a:gd name="T10" fmla="*/ 0 w 186"/>
                    <a:gd name="T11" fmla="*/ 0 h 75"/>
                    <a:gd name="T12" fmla="*/ 0 60000 65536"/>
                    <a:gd name="T13" fmla="*/ 0 60000 65536"/>
                    <a:gd name="T14" fmla="*/ 0 60000 65536"/>
                    <a:gd name="T15" fmla="*/ 0 60000 65536"/>
                    <a:gd name="T16" fmla="*/ 0 60000 65536"/>
                    <a:gd name="T17" fmla="*/ 0 60000 65536"/>
                    <a:gd name="T18" fmla="*/ 0 w 186"/>
                    <a:gd name="T19" fmla="*/ 0 h 75"/>
                    <a:gd name="T20" fmla="*/ 186 w 186"/>
                    <a:gd name="T21" fmla="*/ 75 h 75"/>
                  </a:gdLst>
                  <a:ahLst/>
                  <a:cxnLst>
                    <a:cxn ang="T12">
                      <a:pos x="T0" y="T1"/>
                    </a:cxn>
                    <a:cxn ang="T13">
                      <a:pos x="T2" y="T3"/>
                    </a:cxn>
                    <a:cxn ang="T14">
                      <a:pos x="T4" y="T5"/>
                    </a:cxn>
                    <a:cxn ang="T15">
                      <a:pos x="T6" y="T7"/>
                    </a:cxn>
                    <a:cxn ang="T16">
                      <a:pos x="T8" y="T9"/>
                    </a:cxn>
                    <a:cxn ang="T17">
                      <a:pos x="T10" y="T11"/>
                    </a:cxn>
                  </a:cxnLst>
                  <a:rect l="T18" t="T19" r="T20" b="T21"/>
                  <a:pathLst>
                    <a:path w="186" h="75">
                      <a:moveTo>
                        <a:pt x="0" y="0"/>
                      </a:moveTo>
                      <a:lnTo>
                        <a:pt x="0" y="7"/>
                      </a:lnTo>
                      <a:lnTo>
                        <a:pt x="174" y="75"/>
                      </a:lnTo>
                      <a:lnTo>
                        <a:pt x="185" y="44"/>
                      </a:lnTo>
                      <a:lnTo>
                        <a:pt x="8" y="2"/>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63" name="62 - Ορθογώνιο">
              <a:extLst>
                <a:ext uri="{FF2B5EF4-FFF2-40B4-BE49-F238E27FC236}">
                  <a16:creationId xmlns:a16="http://schemas.microsoft.com/office/drawing/2014/main" id="{C70552D1-45F9-4375-B724-FFA5EB3D6D62}"/>
                </a:ext>
              </a:extLst>
            </p:cNvPr>
            <p:cNvSpPr/>
            <p:nvPr/>
          </p:nvSpPr>
          <p:spPr>
            <a:xfrm>
              <a:off x="1548617" y="2708207"/>
              <a:ext cx="1208973" cy="370045"/>
            </a:xfrm>
            <a:prstGeom prst="rect">
              <a:avLst/>
            </a:prstGeom>
          </p:spPr>
          <p:txBody>
            <a:bodyPr wrap="none">
              <a:spAutoFit/>
            </a:bodyPr>
            <a:lstStyle/>
            <a:p>
              <a:pPr>
                <a:defRPr/>
              </a:pPr>
              <a:r>
                <a:rPr lang="el-GR" dirty="0" err="1">
                  <a:latin typeface="+mn-lt"/>
                </a:rPr>
                <a:t>διβοράνιο</a:t>
              </a:r>
              <a:endParaRPr lang="el-GR" dirty="0">
                <a:latin typeface="+mn-lt"/>
              </a:endParaRPr>
            </a:p>
          </p:txBody>
        </p:sp>
      </p:grpSp>
      <p:sp>
        <p:nvSpPr>
          <p:cNvPr id="61446" name="AutoShape 52" descr="ÎÏÎ¿ÏÎ­Î»ÎµÏÎ¼Î± ÎµÎ¹ÎºÏÎ½Î±Ï Î³Î¹Î± borane ether complex">
            <a:extLst>
              <a:ext uri="{FF2B5EF4-FFF2-40B4-BE49-F238E27FC236}">
                <a16:creationId xmlns:a16="http://schemas.microsoft.com/office/drawing/2014/main" id="{474D3ED6-F5A1-4184-83D6-17574D081B1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1447" name="Picture 54" descr="C:\Users\user\Desktop\bb_01.png">
            <a:extLst>
              <a:ext uri="{FF2B5EF4-FFF2-40B4-BE49-F238E27FC236}">
                <a16:creationId xmlns:a16="http://schemas.microsoft.com/office/drawing/2014/main" id="{F48C4883-6FFB-4839-8C98-7F0A530512D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39975" y="1549400"/>
            <a:ext cx="4968875" cy="1663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8" name="67 - Ορθογώνιο">
            <a:extLst>
              <a:ext uri="{FF2B5EF4-FFF2-40B4-BE49-F238E27FC236}">
                <a16:creationId xmlns:a16="http://schemas.microsoft.com/office/drawing/2014/main" id="{F95D0BB7-2025-4E1C-A16B-74D229B6E408}"/>
              </a:ext>
            </a:extLst>
          </p:cNvPr>
          <p:cNvSpPr/>
          <p:nvPr/>
        </p:nvSpPr>
        <p:spPr>
          <a:xfrm>
            <a:off x="179388" y="1722438"/>
            <a:ext cx="1800225" cy="1385887"/>
          </a:xfrm>
          <a:prstGeom prst="rect">
            <a:avLst/>
          </a:prstGeom>
        </p:spPr>
        <p:txBody>
          <a:bodyPr>
            <a:spAutoFit/>
          </a:bodyPr>
          <a:lstStyle/>
          <a:p>
            <a:pPr algn="ctr">
              <a:defRPr/>
            </a:pPr>
            <a:r>
              <a:rPr lang="el-GR" dirty="0" err="1">
                <a:latin typeface="+mn-lt"/>
              </a:rPr>
              <a:t>βοράνιο</a:t>
            </a:r>
            <a:endParaRPr lang="el-GR" dirty="0">
              <a:latin typeface="+mn-lt"/>
            </a:endParaRPr>
          </a:p>
          <a:p>
            <a:pPr>
              <a:defRPr/>
            </a:pPr>
            <a:r>
              <a:rPr lang="el-GR" sz="1200" dirty="0">
                <a:latin typeface="+mn-lt"/>
              </a:rPr>
              <a:t>(τοξικό, άχρωμο αέριο)</a:t>
            </a:r>
          </a:p>
          <a:p>
            <a:pPr>
              <a:defRPr/>
            </a:pPr>
            <a:endParaRPr lang="el-GR" sz="1200" dirty="0">
              <a:latin typeface="+mn-lt"/>
            </a:endParaRPr>
          </a:p>
          <a:p>
            <a:pPr>
              <a:buFont typeface="Arial" pitchFamily="34" charset="0"/>
              <a:buChar char="•"/>
              <a:defRPr/>
            </a:pPr>
            <a:r>
              <a:rPr lang="el-GR" sz="1400" dirty="0">
                <a:latin typeface="+mn-lt"/>
              </a:rPr>
              <a:t> </a:t>
            </a:r>
            <a:r>
              <a:rPr lang="el-GR" sz="1400" dirty="0" err="1">
                <a:latin typeface="+mn-lt"/>
              </a:rPr>
              <a:t>ηλεκτρονιακά</a:t>
            </a:r>
            <a:r>
              <a:rPr lang="el-GR" sz="1400" dirty="0">
                <a:latin typeface="+mn-lt"/>
              </a:rPr>
              <a:t> ελλιπές οξύ κατά </a:t>
            </a:r>
            <a:r>
              <a:rPr lang="en-US" sz="1400" dirty="0">
                <a:latin typeface="+mn-lt"/>
              </a:rPr>
              <a:t>Lewis</a:t>
            </a:r>
            <a:r>
              <a:rPr lang="el-GR" sz="1400" dirty="0">
                <a:latin typeface="+mn-lt"/>
              </a:rPr>
              <a:t>.</a:t>
            </a:r>
          </a:p>
        </p:txBody>
      </p:sp>
      <p:pic>
        <p:nvPicPr>
          <p:cNvPr id="61449" name="Picture 61" descr="C:\Users\user\Desktop\2b-hydrobor-mech.png">
            <a:extLst>
              <a:ext uri="{FF2B5EF4-FFF2-40B4-BE49-F238E27FC236}">
                <a16:creationId xmlns:a16="http://schemas.microsoft.com/office/drawing/2014/main" id="{5DF797A3-F5B5-495F-A6F1-5853BB215C9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5288" y="3500438"/>
            <a:ext cx="4887912"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2466" name="Picture 2" descr="G:\Πασχαλίδης\Loudon Organic Chemistry\Νέος φάκελος\wetransfer-ae826c\Εικόνα σελ.167.jpg">
            <a:extLst>
              <a:ext uri="{FF2B5EF4-FFF2-40B4-BE49-F238E27FC236}">
                <a16:creationId xmlns:a16="http://schemas.microsoft.com/office/drawing/2014/main" id="{6C58EF72-1510-438F-B38D-F7952E11E38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2988" y="1557338"/>
            <a:ext cx="7129462" cy="4678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a:extLst>
              <a:ext uri="{FF2B5EF4-FFF2-40B4-BE49-F238E27FC236}">
                <a16:creationId xmlns:a16="http://schemas.microsoft.com/office/drawing/2014/main" id="{B8B227A3-C4DB-4D9E-9CC8-1BA8229512A3}"/>
              </a:ext>
            </a:extLst>
          </p:cNvPr>
          <p:cNvSpPr txBox="1">
            <a:spLocks/>
          </p:cNvSpPr>
          <p:nvPr/>
        </p:nvSpPr>
        <p:spPr bwMode="auto">
          <a:xfrm>
            <a:off x="323850" y="188913"/>
            <a:ext cx="8534400" cy="758825"/>
          </a:xfrm>
          <a:prstGeom prst="rect">
            <a:avLst/>
          </a:prstGeom>
          <a:noFill/>
          <a:ln w="9525">
            <a:noFill/>
            <a:miter lim="800000"/>
            <a:headEnd/>
            <a:tailEnd/>
          </a:ln>
        </p:spPr>
        <p:txBody>
          <a:bodyPr anchor="b"/>
          <a:lstStyle/>
          <a:p>
            <a:pPr algn="ctr">
              <a:defRPr/>
            </a:pPr>
            <a:r>
              <a:rPr lang="el-GR" sz="3300" dirty="0" err="1">
                <a:solidFill>
                  <a:schemeClr val="accent3">
                    <a:shade val="75000"/>
                  </a:schemeClr>
                </a:solidFill>
                <a:latin typeface="+mj-lt"/>
                <a:ea typeface="+mj-ea"/>
                <a:cs typeface="+mj-cs"/>
              </a:rPr>
              <a:t>Υδροβορίωση</a:t>
            </a:r>
            <a:r>
              <a:rPr lang="en-US" sz="3300" dirty="0">
                <a:solidFill>
                  <a:schemeClr val="accent3">
                    <a:shade val="75000"/>
                  </a:schemeClr>
                </a:solidFill>
                <a:latin typeface="+mj-lt"/>
                <a:ea typeface="+mj-ea"/>
                <a:cs typeface="+mj-cs"/>
              </a:rPr>
              <a:t>–</a:t>
            </a:r>
            <a:r>
              <a:rPr lang="el-GR" sz="3300" dirty="0">
                <a:solidFill>
                  <a:schemeClr val="accent3">
                    <a:shade val="75000"/>
                  </a:schemeClr>
                </a:solidFill>
                <a:latin typeface="+mj-lt"/>
                <a:ea typeface="+mj-ea"/>
                <a:cs typeface="+mj-cs"/>
              </a:rPr>
              <a:t>Οξείδωση Αλκενίων</a:t>
            </a: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D3B7BD79-6711-4BDB-AA9D-CBBA38E22E87}"/>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3491" name="AutoShape 2" descr="ÎÏÎ¿ÏÎ­Î»ÎµÏÎ¼Î± ÎµÎ¹ÎºÏÎ½Î±Ï Î³Î¹Î± oxymercuration">
            <a:extLst>
              <a:ext uri="{FF2B5EF4-FFF2-40B4-BE49-F238E27FC236}">
                <a16:creationId xmlns:a16="http://schemas.microsoft.com/office/drawing/2014/main" id="{36AC8FB4-EF30-4B8C-BF5A-41F776401B4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3492" name="AutoShape 4" descr="ÎÏÎ¿ÏÎ­Î»ÎµÏÎ¼Î± ÎµÎ¹ÎºÏÎ½Î±Ï Î³Î¹Î± oxymercuration">
            <a:extLst>
              <a:ext uri="{FF2B5EF4-FFF2-40B4-BE49-F238E27FC236}">
                <a16:creationId xmlns:a16="http://schemas.microsoft.com/office/drawing/2014/main" id="{0C758E0A-89A4-4A03-94C1-313D7B9EF12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3493" name="AutoShape 52" descr="ÎÏÎ¿ÏÎ­Î»ÎµÏÎ¼Î± ÎµÎ¹ÎºÏÎ½Î±Ï Î³Î¹Î± borane ether complex">
            <a:extLst>
              <a:ext uri="{FF2B5EF4-FFF2-40B4-BE49-F238E27FC236}">
                <a16:creationId xmlns:a16="http://schemas.microsoft.com/office/drawing/2014/main" id="{5DF0CB94-899C-43D7-B0C9-7B40DEDD738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3494" name="AutoShape 2" descr="Hydroboration-oxidation reaction.png">
            <a:extLst>
              <a:ext uri="{FF2B5EF4-FFF2-40B4-BE49-F238E27FC236}">
                <a16:creationId xmlns:a16="http://schemas.microsoft.com/office/drawing/2014/main" id="{AC838B37-EFD5-40DA-89A9-EFFEEC2ACFE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3495" name="Picture 3" descr="C:\Users\user\Desktop\400px-Hydroboration-oxidation_reaction.png">
            <a:extLst>
              <a:ext uri="{FF2B5EF4-FFF2-40B4-BE49-F238E27FC236}">
                <a16:creationId xmlns:a16="http://schemas.microsoft.com/office/drawing/2014/main" id="{000BC63C-EF17-41CB-9761-57CE2D1B54B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47813" y="1628775"/>
            <a:ext cx="5575300" cy="86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3496" name="59 - Ορθογώνιο">
            <a:extLst>
              <a:ext uri="{FF2B5EF4-FFF2-40B4-BE49-F238E27FC236}">
                <a16:creationId xmlns:a16="http://schemas.microsoft.com/office/drawing/2014/main" id="{FC6AC9DD-261E-4493-9CD4-6A30700CD13D}"/>
              </a:ext>
            </a:extLst>
          </p:cNvPr>
          <p:cNvSpPr>
            <a:spLocks noChangeArrowheads="1"/>
          </p:cNvSpPr>
          <p:nvPr/>
        </p:nvSpPr>
        <p:spPr bwMode="auto">
          <a:xfrm>
            <a:off x="1547813" y="2565400"/>
            <a:ext cx="576262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by Herbert C. Brown</a:t>
            </a:r>
            <a:r>
              <a:rPr lang="el-GR" altLang="el-GR"/>
              <a:t>, </a:t>
            </a:r>
            <a:r>
              <a:rPr lang="en-US" altLang="el-GR"/>
              <a:t>Nobel Prize in Chemistry</a:t>
            </a:r>
            <a:r>
              <a:rPr lang="el-GR" altLang="el-GR"/>
              <a:t> </a:t>
            </a:r>
            <a:r>
              <a:rPr lang="en-US" altLang="el-GR"/>
              <a:t>in 1979</a:t>
            </a:r>
            <a:endParaRPr lang="el-GR" altLang="el-GR"/>
          </a:p>
        </p:txBody>
      </p:sp>
      <p:sp>
        <p:nvSpPr>
          <p:cNvPr id="61" name="60 - TextBox">
            <a:extLst>
              <a:ext uri="{FF2B5EF4-FFF2-40B4-BE49-F238E27FC236}">
                <a16:creationId xmlns:a16="http://schemas.microsoft.com/office/drawing/2014/main" id="{35C1D655-67FB-4555-981A-91E63025764D}"/>
              </a:ext>
            </a:extLst>
          </p:cNvPr>
          <p:cNvSpPr txBox="1"/>
          <p:nvPr/>
        </p:nvSpPr>
        <p:spPr>
          <a:xfrm>
            <a:off x="250825" y="3141663"/>
            <a:ext cx="8642350" cy="614362"/>
          </a:xfrm>
          <a:prstGeom prst="rect">
            <a:avLst/>
          </a:prstGeom>
          <a:noFill/>
        </p:spPr>
        <p:txBody>
          <a:bodyPr>
            <a:spAutoFit/>
          </a:bodyPr>
          <a:lstStyle/>
          <a:p>
            <a:pPr>
              <a:buFont typeface="Wingdings" pitchFamily="2" charset="2"/>
              <a:buChar char="v"/>
              <a:defRPr/>
            </a:pPr>
            <a:r>
              <a:rPr lang="el-GR" sz="1700" dirty="0">
                <a:latin typeface="+mn-lt"/>
              </a:rPr>
              <a:t> Αντί- </a:t>
            </a:r>
            <a:r>
              <a:rPr lang="en-US" sz="1700" dirty="0" err="1">
                <a:latin typeface="+mn-lt"/>
              </a:rPr>
              <a:t>Markovnikov</a:t>
            </a:r>
            <a:r>
              <a:rPr lang="en-US" sz="1700" dirty="0">
                <a:latin typeface="+mn-lt"/>
              </a:rPr>
              <a:t> </a:t>
            </a:r>
            <a:r>
              <a:rPr lang="el-GR" sz="1700" dirty="0">
                <a:latin typeface="+mn-lt"/>
              </a:rPr>
              <a:t>προσθήκη: Το ΟΗ προστίθεται στον λιγότερο υποκατεστημένο άνθρακα του διπλού δεσμού. </a:t>
            </a:r>
          </a:p>
        </p:txBody>
      </p:sp>
      <p:sp>
        <p:nvSpPr>
          <p:cNvPr id="63498" name="AutoShape 11" descr="https://s11452.pcdn.co/wp-content/uploads/2013/03/2b-hydrobor-mech.png">
            <a:extLst>
              <a:ext uri="{FF2B5EF4-FFF2-40B4-BE49-F238E27FC236}">
                <a16:creationId xmlns:a16="http://schemas.microsoft.com/office/drawing/2014/main" id="{5998DFA6-9A26-4F9F-85C1-32E0EADEBF51}"/>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B21005FB-A49D-40B1-A75E-A0AF717EA3FB}"/>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4515" name="AutoShape 2" descr="ÎÏÎ¿ÏÎ­Î»ÎµÏÎ¼Î± ÎµÎ¹ÎºÏÎ½Î±Ï Î³Î¹Î± oxymercuration">
            <a:extLst>
              <a:ext uri="{FF2B5EF4-FFF2-40B4-BE49-F238E27FC236}">
                <a16:creationId xmlns:a16="http://schemas.microsoft.com/office/drawing/2014/main" id="{1AA9E055-7CDD-4FD0-9893-F3DF743B300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4516" name="AutoShape 4" descr="ÎÏÎ¿ÏÎ­Î»ÎµÏÎ¼Î± ÎµÎ¹ÎºÏÎ½Î±Ï Î³Î¹Î± oxymercuration">
            <a:extLst>
              <a:ext uri="{FF2B5EF4-FFF2-40B4-BE49-F238E27FC236}">
                <a16:creationId xmlns:a16="http://schemas.microsoft.com/office/drawing/2014/main" id="{DD0EAF67-767A-4D43-91D6-B34F28C9D13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64517" name="Picture 2" descr="C:\Users\user\Desktop\08-reactions-of-alkenes-wade-7th-29-638.jpg">
            <a:extLst>
              <a:ext uri="{FF2B5EF4-FFF2-40B4-BE49-F238E27FC236}">
                <a16:creationId xmlns:a16="http://schemas.microsoft.com/office/drawing/2014/main" id="{8AA6C6B1-83E1-4FA1-8A87-88199F92A0F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7773" t="20517" r="19424" b="33713"/>
          <a:stretch>
            <a:fillRect/>
          </a:stretch>
        </p:blipFill>
        <p:spPr bwMode="auto">
          <a:xfrm>
            <a:off x="250825" y="1628775"/>
            <a:ext cx="5132388" cy="2808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11 - Ορθογώνιο">
            <a:extLst>
              <a:ext uri="{FF2B5EF4-FFF2-40B4-BE49-F238E27FC236}">
                <a16:creationId xmlns:a16="http://schemas.microsoft.com/office/drawing/2014/main" id="{AE402BF2-0716-47D7-A824-D5FB152CF0D6}"/>
              </a:ext>
            </a:extLst>
          </p:cNvPr>
          <p:cNvSpPr/>
          <p:nvPr/>
        </p:nvSpPr>
        <p:spPr>
          <a:xfrm>
            <a:off x="179388" y="4508500"/>
            <a:ext cx="8640762" cy="1939925"/>
          </a:xfrm>
          <a:prstGeom prst="rect">
            <a:avLst/>
          </a:prstGeom>
        </p:spPr>
        <p:txBody>
          <a:bodyPr>
            <a:spAutoFit/>
          </a:bodyPr>
          <a:lstStyle/>
          <a:p>
            <a:pPr>
              <a:buFont typeface="Wingdings" pitchFamily="2" charset="2"/>
              <a:buChar char="v"/>
              <a:defRPr/>
            </a:pPr>
            <a:r>
              <a:rPr lang="el-GR" sz="2000" dirty="0">
                <a:latin typeface="+mn-lt"/>
              </a:rPr>
              <a:t> Το </a:t>
            </a:r>
            <a:r>
              <a:rPr lang="en-US" sz="2000" dirty="0">
                <a:latin typeface="+mn-lt"/>
              </a:rPr>
              <a:t>B </a:t>
            </a:r>
            <a:r>
              <a:rPr lang="el-GR" sz="2000" dirty="0">
                <a:latin typeface="+mn-lt"/>
              </a:rPr>
              <a:t>προστίθεται στον λιγότερο υποκατεστημένο άνθρακα και το Η προστίθεται στον περισσότερο υποκατεστημένο άνθρακα του διπλού δεσμού.</a:t>
            </a:r>
          </a:p>
          <a:p>
            <a:pPr>
              <a:buFont typeface="Wingdings" pitchFamily="2" charset="2"/>
              <a:buChar char="v"/>
              <a:defRPr/>
            </a:pPr>
            <a:r>
              <a:rPr lang="el-GR" sz="2000" dirty="0">
                <a:latin typeface="+mn-lt"/>
              </a:rPr>
              <a:t> Η διάταξη αυτή τοποθετεί το μερικό θετικό φορτίο της μεταβατικής κατάστασης στον περισσότερο υποκατεστημένο άνθρακα </a:t>
            </a:r>
            <a:r>
              <a:rPr lang="el-GR" sz="2000" dirty="0">
                <a:latin typeface="+mn-lt"/>
                <a:sym typeface="Wingdings"/>
              </a:rPr>
              <a:t> αυξημένη σταθερότητα.</a:t>
            </a:r>
            <a:endParaRPr lang="el-GR" sz="2000" dirty="0">
              <a:latin typeface="+mn-lt"/>
            </a:endParaRPr>
          </a:p>
        </p:txBody>
      </p:sp>
      <p:pic>
        <p:nvPicPr>
          <p:cNvPr id="70659" name="image91.png">
            <a:extLst>
              <a:ext uri="{FF2B5EF4-FFF2-40B4-BE49-F238E27FC236}">
                <a16:creationId xmlns:a16="http://schemas.microsoft.com/office/drawing/2014/main" id="{F598C145-4DEE-49F5-A963-8ABFBEED5ACB}"/>
              </a:ext>
            </a:extLst>
          </p:cNvPr>
          <p:cNvPicPr>
            <a:picLocks noChangeAspect="1" noChangeArrowheads="1"/>
          </p:cNvPicPr>
          <p:nvPr/>
        </p:nvPicPr>
        <p:blipFill>
          <a:blip r:embed="rId3"/>
          <a:srcRect/>
          <a:stretch>
            <a:fillRect/>
          </a:stretch>
        </p:blipFill>
        <p:spPr bwMode="auto">
          <a:xfrm>
            <a:off x="5694363" y="1916113"/>
            <a:ext cx="3135312" cy="504825"/>
          </a:xfrm>
          <a:prstGeom prst="rect">
            <a:avLst/>
          </a:prstGeom>
          <a:solidFill>
            <a:schemeClr val="accent1">
              <a:lumMod val="40000"/>
              <a:lumOff val="60000"/>
              <a:alpha val="30000"/>
            </a:schemeClr>
          </a:solidFill>
          <a:ln w="9525">
            <a:noFill/>
            <a:miter lim="800000"/>
            <a:headEnd/>
            <a:tailEnd/>
          </a:ln>
        </p:spPr>
      </p:pic>
      <p:sp>
        <p:nvSpPr>
          <p:cNvPr id="15" name="14 - Ορθογώνιο">
            <a:extLst>
              <a:ext uri="{FF2B5EF4-FFF2-40B4-BE49-F238E27FC236}">
                <a16:creationId xmlns:a16="http://schemas.microsoft.com/office/drawing/2014/main" id="{F81D3DF1-EA99-4ACE-9D79-2567EA0AC30A}"/>
              </a:ext>
            </a:extLst>
          </p:cNvPr>
          <p:cNvSpPr/>
          <p:nvPr/>
        </p:nvSpPr>
        <p:spPr>
          <a:xfrm>
            <a:off x="5651500" y="2492375"/>
            <a:ext cx="3222625" cy="646113"/>
          </a:xfrm>
          <a:prstGeom prst="rect">
            <a:avLst/>
          </a:prstGeom>
        </p:spPr>
        <p:txBody>
          <a:bodyPr>
            <a:spAutoFit/>
          </a:bodyPr>
          <a:lstStyle/>
          <a:p>
            <a:pPr>
              <a:defRPr/>
            </a:pPr>
            <a:r>
              <a:rPr lang="el-GR" dirty="0">
                <a:latin typeface="+mn-lt"/>
              </a:rPr>
              <a:t>Λαμβάνει χώρα σε </a:t>
            </a:r>
            <a:r>
              <a:rPr lang="el-GR" i="1" dirty="0">
                <a:latin typeface="+mn-lt"/>
              </a:rPr>
              <a:t>ένα, μοναδικό</a:t>
            </a:r>
            <a:r>
              <a:rPr lang="el-GR" dirty="0">
                <a:latin typeface="+mn-lt"/>
              </a:rPr>
              <a:t> στάδιο μηχανισμού. </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14B9393C-8C9E-43FF-8BD1-D1D3E736D717}"/>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5539" name="AutoShape 2" descr="ÎÏÎ¿ÏÎ­Î»ÎµÏÎ¼Î± ÎµÎ¹ÎºÏÎ½Î±Ï Î³Î¹Î± oxymercuration">
            <a:extLst>
              <a:ext uri="{FF2B5EF4-FFF2-40B4-BE49-F238E27FC236}">
                <a16:creationId xmlns:a16="http://schemas.microsoft.com/office/drawing/2014/main" id="{3E934C34-099E-4D5C-BD0F-DB4096FAFF71}"/>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5540" name="AutoShape 4" descr="ÎÏÎ¿ÏÎ­Î»ÎµÏÎ¼Î± ÎµÎ¹ÎºÏÎ½Î±Ï Î³Î¹Î± oxymercuration">
            <a:extLst>
              <a:ext uri="{FF2B5EF4-FFF2-40B4-BE49-F238E27FC236}">
                <a16:creationId xmlns:a16="http://schemas.microsoft.com/office/drawing/2014/main" id="{1798CB17-427C-4F86-8D47-B6BBDAD64C6E}"/>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5541" name="Rectangle 140">
            <a:extLst>
              <a:ext uri="{FF2B5EF4-FFF2-40B4-BE49-F238E27FC236}">
                <a16:creationId xmlns:a16="http://schemas.microsoft.com/office/drawing/2014/main" id="{686CCD93-9DEE-4931-81F3-590BF3EDE4CD}"/>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5542" name="Rectangle 180">
            <a:extLst>
              <a:ext uri="{FF2B5EF4-FFF2-40B4-BE49-F238E27FC236}">
                <a16:creationId xmlns:a16="http://schemas.microsoft.com/office/drawing/2014/main" id="{B72370B3-62FE-4D41-992F-11FACC368B13}"/>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5543" name="Rectangle 318">
            <a:extLst>
              <a:ext uri="{FF2B5EF4-FFF2-40B4-BE49-F238E27FC236}">
                <a16:creationId xmlns:a16="http://schemas.microsoft.com/office/drawing/2014/main" id="{FB256E3E-12F8-41E6-9B75-D31FA89724F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grpSp>
        <p:nvGrpSpPr>
          <p:cNvPr id="65544" name="394 - Ομάδα">
            <a:extLst>
              <a:ext uri="{FF2B5EF4-FFF2-40B4-BE49-F238E27FC236}">
                <a16:creationId xmlns:a16="http://schemas.microsoft.com/office/drawing/2014/main" id="{86E45B4C-D849-4CDC-B047-A661091CA734}"/>
              </a:ext>
            </a:extLst>
          </p:cNvPr>
          <p:cNvGrpSpPr>
            <a:grpSpLocks/>
          </p:cNvGrpSpPr>
          <p:nvPr/>
        </p:nvGrpSpPr>
        <p:grpSpPr bwMode="auto">
          <a:xfrm>
            <a:off x="330200" y="1628775"/>
            <a:ext cx="8218488" cy="4638675"/>
            <a:chOff x="330410" y="1628800"/>
            <a:chExt cx="8219071" cy="4638709"/>
          </a:xfrm>
        </p:grpSpPr>
        <p:grpSp>
          <p:nvGrpSpPr>
            <p:cNvPr id="65548" name="Group 3">
              <a:extLst>
                <a:ext uri="{FF2B5EF4-FFF2-40B4-BE49-F238E27FC236}">
                  <a16:creationId xmlns:a16="http://schemas.microsoft.com/office/drawing/2014/main" id="{4A16A133-9666-4FDB-A894-B90CE2E8CF6C}"/>
                </a:ext>
              </a:extLst>
            </p:cNvPr>
            <p:cNvGrpSpPr>
              <a:grpSpLocks/>
            </p:cNvGrpSpPr>
            <p:nvPr/>
          </p:nvGrpSpPr>
          <p:grpSpPr bwMode="auto">
            <a:xfrm>
              <a:off x="2123728" y="2492896"/>
              <a:ext cx="2808312" cy="1584176"/>
              <a:chOff x="0" y="0"/>
              <a:chExt cx="2636" cy="1457"/>
            </a:xfrm>
          </p:grpSpPr>
          <p:grpSp>
            <p:nvGrpSpPr>
              <p:cNvPr id="65792" name="Group 136">
                <a:extLst>
                  <a:ext uri="{FF2B5EF4-FFF2-40B4-BE49-F238E27FC236}">
                    <a16:creationId xmlns:a16="http://schemas.microsoft.com/office/drawing/2014/main" id="{0ABF3B73-C441-475F-AF85-8C7E29CAF9F4}"/>
                  </a:ext>
                </a:extLst>
              </p:cNvPr>
              <p:cNvGrpSpPr>
                <a:grpSpLocks/>
              </p:cNvGrpSpPr>
              <p:nvPr/>
            </p:nvGrpSpPr>
            <p:grpSpPr bwMode="auto">
              <a:xfrm>
                <a:off x="1950" y="460"/>
                <a:ext cx="120" cy="137"/>
                <a:chOff x="1950" y="460"/>
                <a:chExt cx="120" cy="137"/>
              </a:xfrm>
            </p:grpSpPr>
            <p:sp>
              <p:nvSpPr>
                <p:cNvPr id="65925" name="Freeform 139">
                  <a:extLst>
                    <a:ext uri="{FF2B5EF4-FFF2-40B4-BE49-F238E27FC236}">
                      <a16:creationId xmlns:a16="http://schemas.microsoft.com/office/drawing/2014/main" id="{084F779B-6B4D-476C-845D-74E462F2682A}"/>
                    </a:ext>
                  </a:extLst>
                </p:cNvPr>
                <p:cNvSpPr>
                  <a:spLocks/>
                </p:cNvSpPr>
                <p:nvPr/>
              </p:nvSpPr>
              <p:spPr bwMode="auto">
                <a:xfrm>
                  <a:off x="1950" y="460"/>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6 h 137"/>
                    <a:gd name="T10" fmla="*/ 4 w 120"/>
                    <a:gd name="T11" fmla="*/ 44 h 137"/>
                    <a:gd name="T12" fmla="*/ 0 w 120"/>
                    <a:gd name="T13" fmla="*/ 66 h 137"/>
                    <a:gd name="T14" fmla="*/ 3 w 120"/>
                    <a:gd name="T15" fmla="*/ 87 h 137"/>
                    <a:gd name="T16" fmla="*/ 11 w 120"/>
                    <a:gd name="T17" fmla="*/ 106 h 137"/>
                    <a:gd name="T18" fmla="*/ 24 w 120"/>
                    <a:gd name="T19" fmla="*/ 122 h 137"/>
                    <a:gd name="T20" fmla="*/ 45 w 120"/>
                    <a:gd name="T21" fmla="*/ 132 h 137"/>
                    <a:gd name="T22" fmla="*/ 71 w 120"/>
                    <a:gd name="T23" fmla="*/ 136 h 137"/>
                    <a:gd name="T24" fmla="*/ 86 w 120"/>
                    <a:gd name="T25" fmla="*/ 136 h 137"/>
                    <a:gd name="T26" fmla="*/ 104 w 120"/>
                    <a:gd name="T27" fmla="*/ 132 h 137"/>
                    <a:gd name="T28" fmla="*/ 109 w 120"/>
                    <a:gd name="T29" fmla="*/ 131 h 137"/>
                    <a:gd name="T30" fmla="*/ 111 w 120"/>
                    <a:gd name="T31" fmla="*/ 128 h 137"/>
                    <a:gd name="T32" fmla="*/ 87 w 120"/>
                    <a:gd name="T33" fmla="*/ 128 h 137"/>
                    <a:gd name="T34" fmla="*/ 60 w 120"/>
                    <a:gd name="T35" fmla="*/ 125 h 137"/>
                    <a:gd name="T36" fmla="*/ 41 w 120"/>
                    <a:gd name="T37" fmla="*/ 116 h 137"/>
                    <a:gd name="T38" fmla="*/ 28 w 120"/>
                    <a:gd name="T39" fmla="*/ 102 h 137"/>
                    <a:gd name="T40" fmla="*/ 21 w 120"/>
                    <a:gd name="T41" fmla="*/ 82 h 137"/>
                    <a:gd name="T42" fmla="*/ 23 w 120"/>
                    <a:gd name="T43" fmla="*/ 54 h 137"/>
                    <a:gd name="T44" fmla="*/ 29 w 120"/>
                    <a:gd name="T45" fmla="*/ 32 h 137"/>
                    <a:gd name="T46" fmla="*/ 41 w 120"/>
                    <a:gd name="T47" fmla="*/ 16 h 137"/>
                    <a:gd name="T48" fmla="*/ 58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6"/>
                      </a:lnTo>
                      <a:lnTo>
                        <a:pt x="4" y="44"/>
                      </a:lnTo>
                      <a:lnTo>
                        <a:pt x="0" y="66"/>
                      </a:lnTo>
                      <a:lnTo>
                        <a:pt x="3" y="87"/>
                      </a:lnTo>
                      <a:lnTo>
                        <a:pt x="11" y="106"/>
                      </a:lnTo>
                      <a:lnTo>
                        <a:pt x="24" y="122"/>
                      </a:lnTo>
                      <a:lnTo>
                        <a:pt x="45"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8"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6" name="Freeform 138">
                  <a:extLst>
                    <a:ext uri="{FF2B5EF4-FFF2-40B4-BE49-F238E27FC236}">
                      <a16:creationId xmlns:a16="http://schemas.microsoft.com/office/drawing/2014/main" id="{AA6DA907-0EFD-4457-8ADF-F6EDCDBE4CE9}"/>
                    </a:ext>
                  </a:extLst>
                </p:cNvPr>
                <p:cNvSpPr>
                  <a:spLocks/>
                </p:cNvSpPr>
                <p:nvPr/>
              </p:nvSpPr>
              <p:spPr bwMode="auto">
                <a:xfrm>
                  <a:off x="1950" y="460"/>
                  <a:ext cx="120" cy="137"/>
                </a:xfrm>
                <a:custGeom>
                  <a:avLst/>
                  <a:gdLst>
                    <a:gd name="T0" fmla="*/ 115 w 120"/>
                    <a:gd name="T1" fmla="*/ 98 h 137"/>
                    <a:gd name="T2" fmla="*/ 103 w 120"/>
                    <a:gd name="T3" fmla="*/ 117 h 137"/>
                    <a:gd name="T4" fmla="*/ 87 w 120"/>
                    <a:gd name="T5" fmla="*/ 128 h 137"/>
                    <a:gd name="T6" fmla="*/ 111 w 120"/>
                    <a:gd name="T7" fmla="*/ 128 h 137"/>
                    <a:gd name="T8" fmla="*/ 113 w 120"/>
                    <a:gd name="T9" fmla="*/ 123 h 137"/>
                    <a:gd name="T10" fmla="*/ 117 w 120"/>
                    <a:gd name="T11" fmla="*/ 107 h 137"/>
                    <a:gd name="T12" fmla="*/ 120 w 120"/>
                    <a:gd name="T13" fmla="*/ 98 h 137"/>
                    <a:gd name="T14" fmla="*/ 115 w 120"/>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7" name="Freeform 137">
                  <a:extLst>
                    <a:ext uri="{FF2B5EF4-FFF2-40B4-BE49-F238E27FC236}">
                      <a16:creationId xmlns:a16="http://schemas.microsoft.com/office/drawing/2014/main" id="{F7267A68-ECAA-4BCB-8697-D27D32214227}"/>
                    </a:ext>
                  </a:extLst>
                </p:cNvPr>
                <p:cNvSpPr>
                  <a:spLocks/>
                </p:cNvSpPr>
                <p:nvPr/>
              </p:nvSpPr>
              <p:spPr bwMode="auto">
                <a:xfrm>
                  <a:off x="1950" y="460"/>
                  <a:ext cx="120" cy="137"/>
                </a:xfrm>
                <a:custGeom>
                  <a:avLst/>
                  <a:gdLst>
                    <a:gd name="T0" fmla="*/ 112 w 120"/>
                    <a:gd name="T1" fmla="*/ 8 h 137"/>
                    <a:gd name="T2" fmla="*/ 58 w 120"/>
                    <a:gd name="T3" fmla="*/ 8 h 137"/>
                    <a:gd name="T4" fmla="*/ 85 w 120"/>
                    <a:gd name="T5" fmla="*/ 10 h 137"/>
                    <a:gd name="T6" fmla="*/ 101 w 120"/>
                    <a:gd name="T7" fmla="*/ 18 h 137"/>
                    <a:gd name="T8" fmla="*/ 110 w 120"/>
                    <a:gd name="T9" fmla="*/ 36 h 137"/>
                    <a:gd name="T10" fmla="*/ 115 w 120"/>
                    <a:gd name="T11" fmla="*/ 36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8" y="8"/>
                      </a:lnTo>
                      <a:lnTo>
                        <a:pt x="85" y="10"/>
                      </a:lnTo>
                      <a:lnTo>
                        <a:pt x="101" y="18"/>
                      </a:lnTo>
                      <a:lnTo>
                        <a:pt x="110" y="36"/>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3" name="Group 128">
                <a:extLst>
                  <a:ext uri="{FF2B5EF4-FFF2-40B4-BE49-F238E27FC236}">
                    <a16:creationId xmlns:a16="http://schemas.microsoft.com/office/drawing/2014/main" id="{13A2028D-695A-4AD8-A3F6-609EE77C2DC2}"/>
                  </a:ext>
                </a:extLst>
              </p:cNvPr>
              <p:cNvGrpSpPr>
                <a:grpSpLocks/>
              </p:cNvGrpSpPr>
              <p:nvPr/>
            </p:nvGrpSpPr>
            <p:grpSpPr bwMode="auto">
              <a:xfrm>
                <a:off x="2091" y="451"/>
                <a:ext cx="335" cy="172"/>
                <a:chOff x="2091" y="451"/>
                <a:chExt cx="335" cy="172"/>
              </a:xfrm>
            </p:grpSpPr>
            <p:sp>
              <p:nvSpPr>
                <p:cNvPr id="65918" name="Freeform 135">
                  <a:extLst>
                    <a:ext uri="{FF2B5EF4-FFF2-40B4-BE49-F238E27FC236}">
                      <a16:creationId xmlns:a16="http://schemas.microsoft.com/office/drawing/2014/main" id="{F93543FC-F253-4D61-B037-D0362E872B96}"/>
                    </a:ext>
                  </a:extLst>
                </p:cNvPr>
                <p:cNvSpPr>
                  <a:spLocks/>
                </p:cNvSpPr>
                <p:nvPr/>
              </p:nvSpPr>
              <p:spPr bwMode="auto">
                <a:xfrm>
                  <a:off x="2091" y="451"/>
                  <a:ext cx="335" cy="172"/>
                </a:xfrm>
                <a:custGeom>
                  <a:avLst/>
                  <a:gdLst>
                    <a:gd name="T0" fmla="*/ 41 w 335"/>
                    <a:gd name="T1" fmla="*/ 0 h 172"/>
                    <a:gd name="T2" fmla="*/ 25 w 335"/>
                    <a:gd name="T3" fmla="*/ 14 h 172"/>
                    <a:gd name="T4" fmla="*/ 13 w 335"/>
                    <a:gd name="T5" fmla="*/ 30 h 172"/>
                    <a:gd name="T6" fmla="*/ 5 w 335"/>
                    <a:gd name="T7" fmla="*/ 49 h 172"/>
                    <a:gd name="T8" fmla="*/ 0 w 335"/>
                    <a:gd name="T9" fmla="*/ 69 h 172"/>
                    <a:gd name="T10" fmla="*/ 1 w 335"/>
                    <a:gd name="T11" fmla="*/ 96 h 172"/>
                    <a:gd name="T12" fmla="*/ 19 w 335"/>
                    <a:gd name="T13" fmla="*/ 154 h 172"/>
                    <a:gd name="T14" fmla="*/ 44 w 335"/>
                    <a:gd name="T15" fmla="*/ 172 h 172"/>
                    <a:gd name="T16" fmla="*/ 31 w 335"/>
                    <a:gd name="T17" fmla="*/ 159 h 172"/>
                    <a:gd name="T18" fmla="*/ 22 w 335"/>
                    <a:gd name="T19" fmla="*/ 142 h 172"/>
                    <a:gd name="T20" fmla="*/ 15 w 335"/>
                    <a:gd name="T21" fmla="*/ 122 h 172"/>
                    <a:gd name="T22" fmla="*/ 12 w 335"/>
                    <a:gd name="T23" fmla="*/ 99 h 172"/>
                    <a:gd name="T24" fmla="*/ 12 w 335"/>
                    <a:gd name="T25" fmla="*/ 88 h 172"/>
                    <a:gd name="T26" fmla="*/ 13 w 335"/>
                    <a:gd name="T27" fmla="*/ 65 h 172"/>
                    <a:gd name="T28" fmla="*/ 18 w 335"/>
                    <a:gd name="T29" fmla="*/ 44 h 172"/>
                    <a:gd name="T30" fmla="*/ 26 w 335"/>
                    <a:gd name="T31" fmla="*/ 25 h 172"/>
                    <a:gd name="T32" fmla="*/ 37 w 335"/>
                    <a:gd name="T33" fmla="*/ 10 h 172"/>
                    <a:gd name="T34" fmla="*/ 41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1" y="0"/>
                      </a:moveTo>
                      <a:lnTo>
                        <a:pt x="25" y="14"/>
                      </a:lnTo>
                      <a:lnTo>
                        <a:pt x="13" y="30"/>
                      </a:lnTo>
                      <a:lnTo>
                        <a:pt x="5" y="49"/>
                      </a:lnTo>
                      <a:lnTo>
                        <a:pt x="0" y="69"/>
                      </a:lnTo>
                      <a:lnTo>
                        <a:pt x="1" y="96"/>
                      </a:lnTo>
                      <a:lnTo>
                        <a:pt x="19" y="154"/>
                      </a:lnTo>
                      <a:lnTo>
                        <a:pt x="44" y="172"/>
                      </a:lnTo>
                      <a:lnTo>
                        <a:pt x="31" y="159"/>
                      </a:lnTo>
                      <a:lnTo>
                        <a:pt x="22" y="142"/>
                      </a:lnTo>
                      <a:lnTo>
                        <a:pt x="15" y="122"/>
                      </a:lnTo>
                      <a:lnTo>
                        <a:pt x="12" y="99"/>
                      </a:lnTo>
                      <a:lnTo>
                        <a:pt x="12" y="88"/>
                      </a:lnTo>
                      <a:lnTo>
                        <a:pt x="13" y="65"/>
                      </a:lnTo>
                      <a:lnTo>
                        <a:pt x="18" y="44"/>
                      </a:lnTo>
                      <a:lnTo>
                        <a:pt x="26" y="25"/>
                      </a:lnTo>
                      <a:lnTo>
                        <a:pt x="37" y="10"/>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9" name="Freeform 134">
                  <a:extLst>
                    <a:ext uri="{FF2B5EF4-FFF2-40B4-BE49-F238E27FC236}">
                      <a16:creationId xmlns:a16="http://schemas.microsoft.com/office/drawing/2014/main" id="{BB5C0210-B192-4CBC-AB2B-905A8F100D68}"/>
                    </a:ext>
                  </a:extLst>
                </p:cNvPr>
                <p:cNvSpPr>
                  <a:spLocks/>
                </p:cNvSpPr>
                <p:nvPr/>
              </p:nvSpPr>
              <p:spPr bwMode="auto">
                <a:xfrm>
                  <a:off x="2091" y="451"/>
                  <a:ext cx="335" cy="172"/>
                </a:xfrm>
                <a:custGeom>
                  <a:avLst/>
                  <a:gdLst>
                    <a:gd name="T0" fmla="*/ 158 w 335"/>
                    <a:gd name="T1" fmla="*/ 9 h 172"/>
                    <a:gd name="T2" fmla="*/ 141 w 335"/>
                    <a:gd name="T3" fmla="*/ 9 h 172"/>
                    <a:gd name="T4" fmla="*/ 117 w 335"/>
                    <a:gd name="T5" fmla="*/ 12 h 172"/>
                    <a:gd name="T6" fmla="*/ 96 w 335"/>
                    <a:gd name="T7" fmla="*/ 21 h 172"/>
                    <a:gd name="T8" fmla="*/ 80 w 335"/>
                    <a:gd name="T9" fmla="*/ 35 h 172"/>
                    <a:gd name="T10" fmla="*/ 70 w 335"/>
                    <a:gd name="T11" fmla="*/ 53 h 172"/>
                    <a:gd name="T12" fmla="*/ 65 w 335"/>
                    <a:gd name="T13" fmla="*/ 75 h 172"/>
                    <a:gd name="T14" fmla="*/ 68 w 335"/>
                    <a:gd name="T15" fmla="*/ 96 h 172"/>
                    <a:gd name="T16" fmla="*/ 76 w 335"/>
                    <a:gd name="T17" fmla="*/ 115 h 172"/>
                    <a:gd name="T18" fmla="*/ 90 w 335"/>
                    <a:gd name="T19" fmla="*/ 131 h 172"/>
                    <a:gd name="T20" fmla="*/ 110 w 335"/>
                    <a:gd name="T21" fmla="*/ 141 h 172"/>
                    <a:gd name="T22" fmla="*/ 136 w 335"/>
                    <a:gd name="T23" fmla="*/ 145 h 172"/>
                    <a:gd name="T24" fmla="*/ 151 w 335"/>
                    <a:gd name="T25" fmla="*/ 145 h 172"/>
                    <a:gd name="T26" fmla="*/ 169 w 335"/>
                    <a:gd name="T27" fmla="*/ 141 h 172"/>
                    <a:gd name="T28" fmla="*/ 175 w 335"/>
                    <a:gd name="T29" fmla="*/ 140 h 172"/>
                    <a:gd name="T30" fmla="*/ 176 w 335"/>
                    <a:gd name="T31" fmla="*/ 137 h 172"/>
                    <a:gd name="T32" fmla="*/ 152 w 335"/>
                    <a:gd name="T33" fmla="*/ 137 h 172"/>
                    <a:gd name="T34" fmla="*/ 125 w 335"/>
                    <a:gd name="T35" fmla="*/ 134 h 172"/>
                    <a:gd name="T36" fmla="*/ 106 w 335"/>
                    <a:gd name="T37" fmla="*/ 125 h 172"/>
                    <a:gd name="T38" fmla="*/ 93 w 335"/>
                    <a:gd name="T39" fmla="*/ 111 h 172"/>
                    <a:gd name="T40" fmla="*/ 86 w 335"/>
                    <a:gd name="T41" fmla="*/ 91 h 172"/>
                    <a:gd name="T42" fmla="*/ 88 w 335"/>
                    <a:gd name="T43" fmla="*/ 63 h 172"/>
                    <a:gd name="T44" fmla="*/ 94 w 335"/>
                    <a:gd name="T45" fmla="*/ 41 h 172"/>
                    <a:gd name="T46" fmla="*/ 106 w 335"/>
                    <a:gd name="T47" fmla="*/ 25 h 172"/>
                    <a:gd name="T48" fmla="*/ 124 w 335"/>
                    <a:gd name="T49" fmla="*/ 17 h 172"/>
                    <a:gd name="T50" fmla="*/ 177 w 335"/>
                    <a:gd name="T51" fmla="*/ 17 h 172"/>
                    <a:gd name="T52" fmla="*/ 177 w 335"/>
                    <a:gd name="T53" fmla="*/ 14 h 172"/>
                    <a:gd name="T54" fmla="*/ 171 w 335"/>
                    <a:gd name="T55" fmla="*/ 13 h 172"/>
                    <a:gd name="T56" fmla="*/ 158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8" y="9"/>
                      </a:moveTo>
                      <a:lnTo>
                        <a:pt x="141" y="9"/>
                      </a:lnTo>
                      <a:lnTo>
                        <a:pt x="117" y="12"/>
                      </a:lnTo>
                      <a:lnTo>
                        <a:pt x="96" y="21"/>
                      </a:lnTo>
                      <a:lnTo>
                        <a:pt x="80" y="35"/>
                      </a:lnTo>
                      <a:lnTo>
                        <a:pt x="70" y="53"/>
                      </a:lnTo>
                      <a:lnTo>
                        <a:pt x="65" y="75"/>
                      </a:lnTo>
                      <a:lnTo>
                        <a:pt x="68" y="96"/>
                      </a:lnTo>
                      <a:lnTo>
                        <a:pt x="76" y="115"/>
                      </a:lnTo>
                      <a:lnTo>
                        <a:pt x="90" y="131"/>
                      </a:lnTo>
                      <a:lnTo>
                        <a:pt x="110" y="141"/>
                      </a:lnTo>
                      <a:lnTo>
                        <a:pt x="136" y="145"/>
                      </a:lnTo>
                      <a:lnTo>
                        <a:pt x="151" y="145"/>
                      </a:lnTo>
                      <a:lnTo>
                        <a:pt x="169" y="141"/>
                      </a:lnTo>
                      <a:lnTo>
                        <a:pt x="175" y="140"/>
                      </a:lnTo>
                      <a:lnTo>
                        <a:pt x="176" y="137"/>
                      </a:lnTo>
                      <a:lnTo>
                        <a:pt x="152" y="137"/>
                      </a:lnTo>
                      <a:lnTo>
                        <a:pt x="125" y="134"/>
                      </a:lnTo>
                      <a:lnTo>
                        <a:pt x="106" y="125"/>
                      </a:lnTo>
                      <a:lnTo>
                        <a:pt x="93" y="111"/>
                      </a:lnTo>
                      <a:lnTo>
                        <a:pt x="86" y="91"/>
                      </a:lnTo>
                      <a:lnTo>
                        <a:pt x="88" y="63"/>
                      </a:lnTo>
                      <a:lnTo>
                        <a:pt x="94" y="41"/>
                      </a:lnTo>
                      <a:lnTo>
                        <a:pt x="106" y="25"/>
                      </a:lnTo>
                      <a:lnTo>
                        <a:pt x="124" y="17"/>
                      </a:lnTo>
                      <a:lnTo>
                        <a:pt x="177" y="17"/>
                      </a:lnTo>
                      <a:lnTo>
                        <a:pt x="177" y="14"/>
                      </a:lnTo>
                      <a:lnTo>
                        <a:pt x="171" y="13"/>
                      </a:lnTo>
                      <a:lnTo>
                        <a:pt x="158"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0" name="Freeform 133">
                  <a:extLst>
                    <a:ext uri="{FF2B5EF4-FFF2-40B4-BE49-F238E27FC236}">
                      <a16:creationId xmlns:a16="http://schemas.microsoft.com/office/drawing/2014/main" id="{BDF4F619-D6C9-4F12-8B37-85402B5BB498}"/>
                    </a:ext>
                  </a:extLst>
                </p:cNvPr>
                <p:cNvSpPr>
                  <a:spLocks/>
                </p:cNvSpPr>
                <p:nvPr/>
              </p:nvSpPr>
              <p:spPr bwMode="auto">
                <a:xfrm>
                  <a:off x="2091" y="451"/>
                  <a:ext cx="335" cy="172"/>
                </a:xfrm>
                <a:custGeom>
                  <a:avLst/>
                  <a:gdLst>
                    <a:gd name="T0" fmla="*/ 180 w 335"/>
                    <a:gd name="T1" fmla="*/ 107 h 172"/>
                    <a:gd name="T2" fmla="*/ 168 w 335"/>
                    <a:gd name="T3" fmla="*/ 126 h 172"/>
                    <a:gd name="T4" fmla="*/ 152 w 335"/>
                    <a:gd name="T5" fmla="*/ 137 h 172"/>
                    <a:gd name="T6" fmla="*/ 176 w 335"/>
                    <a:gd name="T7" fmla="*/ 137 h 172"/>
                    <a:gd name="T8" fmla="*/ 178 w 335"/>
                    <a:gd name="T9" fmla="*/ 132 h 172"/>
                    <a:gd name="T10" fmla="*/ 182 w 335"/>
                    <a:gd name="T11" fmla="*/ 116 h 172"/>
                    <a:gd name="T12" fmla="*/ 185 w 335"/>
                    <a:gd name="T13" fmla="*/ 107 h 172"/>
                    <a:gd name="T14" fmla="*/ 180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80" y="107"/>
                      </a:moveTo>
                      <a:lnTo>
                        <a:pt x="168" y="126"/>
                      </a:lnTo>
                      <a:lnTo>
                        <a:pt x="152" y="137"/>
                      </a:lnTo>
                      <a:lnTo>
                        <a:pt x="176" y="137"/>
                      </a:lnTo>
                      <a:lnTo>
                        <a:pt x="178" y="132"/>
                      </a:lnTo>
                      <a:lnTo>
                        <a:pt x="182" y="116"/>
                      </a:lnTo>
                      <a:lnTo>
                        <a:pt x="185" y="107"/>
                      </a:lnTo>
                      <a:lnTo>
                        <a:pt x="180"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1" name="Freeform 132">
                  <a:extLst>
                    <a:ext uri="{FF2B5EF4-FFF2-40B4-BE49-F238E27FC236}">
                      <a16:creationId xmlns:a16="http://schemas.microsoft.com/office/drawing/2014/main" id="{01A6E658-E06D-45C7-AECB-1061E513BB60}"/>
                    </a:ext>
                  </a:extLst>
                </p:cNvPr>
                <p:cNvSpPr>
                  <a:spLocks/>
                </p:cNvSpPr>
                <p:nvPr/>
              </p:nvSpPr>
              <p:spPr bwMode="auto">
                <a:xfrm>
                  <a:off x="2091" y="451"/>
                  <a:ext cx="335" cy="172"/>
                </a:xfrm>
                <a:custGeom>
                  <a:avLst/>
                  <a:gdLst>
                    <a:gd name="T0" fmla="*/ 177 w 335"/>
                    <a:gd name="T1" fmla="*/ 17 h 172"/>
                    <a:gd name="T2" fmla="*/ 124 w 335"/>
                    <a:gd name="T3" fmla="*/ 17 h 172"/>
                    <a:gd name="T4" fmla="*/ 150 w 335"/>
                    <a:gd name="T5" fmla="*/ 19 h 172"/>
                    <a:gd name="T6" fmla="*/ 167 w 335"/>
                    <a:gd name="T7" fmla="*/ 27 h 172"/>
                    <a:gd name="T8" fmla="*/ 175 w 335"/>
                    <a:gd name="T9" fmla="*/ 45 h 172"/>
                    <a:gd name="T10" fmla="*/ 180 w 335"/>
                    <a:gd name="T11" fmla="*/ 45 h 172"/>
                    <a:gd name="T12" fmla="*/ 179 w 335"/>
                    <a:gd name="T13" fmla="*/ 34 h 172"/>
                    <a:gd name="T14" fmla="*/ 178 w 335"/>
                    <a:gd name="T15" fmla="*/ 25 h 172"/>
                    <a:gd name="T16" fmla="*/ 177 w 335"/>
                    <a:gd name="T17" fmla="*/ 17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7"/>
                      </a:moveTo>
                      <a:lnTo>
                        <a:pt x="124" y="17"/>
                      </a:lnTo>
                      <a:lnTo>
                        <a:pt x="150" y="19"/>
                      </a:lnTo>
                      <a:lnTo>
                        <a:pt x="167" y="27"/>
                      </a:lnTo>
                      <a:lnTo>
                        <a:pt x="175" y="45"/>
                      </a:lnTo>
                      <a:lnTo>
                        <a:pt x="180" y="45"/>
                      </a:lnTo>
                      <a:lnTo>
                        <a:pt x="179" y="34"/>
                      </a:lnTo>
                      <a:lnTo>
                        <a:pt x="178" y="25"/>
                      </a:lnTo>
                      <a:lnTo>
                        <a:pt x="177" y="1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2" name="Freeform 131">
                  <a:extLst>
                    <a:ext uri="{FF2B5EF4-FFF2-40B4-BE49-F238E27FC236}">
                      <a16:creationId xmlns:a16="http://schemas.microsoft.com/office/drawing/2014/main" id="{51F5A495-D531-4B04-9F50-EBE355715020}"/>
                    </a:ext>
                  </a:extLst>
                </p:cNvPr>
                <p:cNvSpPr>
                  <a:spLocks/>
                </p:cNvSpPr>
                <p:nvPr/>
              </p:nvSpPr>
              <p:spPr bwMode="auto">
                <a:xfrm>
                  <a:off x="2091" y="451"/>
                  <a:ext cx="335" cy="172"/>
                </a:xfrm>
                <a:custGeom>
                  <a:avLst/>
                  <a:gdLst>
                    <a:gd name="T0" fmla="*/ 248 w 335"/>
                    <a:gd name="T1" fmla="*/ 12 h 172"/>
                    <a:gd name="T2" fmla="*/ 195 w 335"/>
                    <a:gd name="T3" fmla="*/ 12 h 172"/>
                    <a:gd name="T4" fmla="*/ 195 w 335"/>
                    <a:gd name="T5" fmla="*/ 17 h 172"/>
                    <a:gd name="T6" fmla="*/ 212 w 335"/>
                    <a:gd name="T7" fmla="*/ 18 h 172"/>
                    <a:gd name="T8" fmla="*/ 214 w 335"/>
                    <a:gd name="T9" fmla="*/ 19 h 172"/>
                    <a:gd name="T10" fmla="*/ 214 w 335"/>
                    <a:gd name="T11" fmla="*/ 135 h 172"/>
                    <a:gd name="T12" fmla="*/ 212 w 335"/>
                    <a:gd name="T13" fmla="*/ 136 h 172"/>
                    <a:gd name="T14" fmla="*/ 196 w 335"/>
                    <a:gd name="T15" fmla="*/ 138 h 172"/>
                    <a:gd name="T16" fmla="*/ 196 w 335"/>
                    <a:gd name="T17" fmla="*/ 142 h 172"/>
                    <a:gd name="T18" fmla="*/ 248 w 335"/>
                    <a:gd name="T19" fmla="*/ 142 h 172"/>
                    <a:gd name="T20" fmla="*/ 248 w 335"/>
                    <a:gd name="T21" fmla="*/ 138 h 172"/>
                    <a:gd name="T22" fmla="*/ 232 w 335"/>
                    <a:gd name="T23" fmla="*/ 136 h 172"/>
                    <a:gd name="T24" fmla="*/ 230 w 335"/>
                    <a:gd name="T25" fmla="*/ 135 h 172"/>
                    <a:gd name="T26" fmla="*/ 230 w 335"/>
                    <a:gd name="T27" fmla="*/ 78 h 172"/>
                    <a:gd name="T28" fmla="*/ 317 w 335"/>
                    <a:gd name="T29" fmla="*/ 78 h 172"/>
                    <a:gd name="T30" fmla="*/ 317 w 335"/>
                    <a:gd name="T31" fmla="*/ 70 h 172"/>
                    <a:gd name="T32" fmla="*/ 230 w 335"/>
                    <a:gd name="T33" fmla="*/ 70 h 172"/>
                    <a:gd name="T34" fmla="*/ 230 w 335"/>
                    <a:gd name="T35" fmla="*/ 19 h 172"/>
                    <a:gd name="T36" fmla="*/ 232 w 335"/>
                    <a:gd name="T37" fmla="*/ 18 h 172"/>
                    <a:gd name="T38" fmla="*/ 248 w 335"/>
                    <a:gd name="T39" fmla="*/ 17 h 172"/>
                    <a:gd name="T40" fmla="*/ 248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8" y="12"/>
                      </a:moveTo>
                      <a:lnTo>
                        <a:pt x="195" y="12"/>
                      </a:lnTo>
                      <a:lnTo>
                        <a:pt x="195" y="17"/>
                      </a:lnTo>
                      <a:lnTo>
                        <a:pt x="212" y="18"/>
                      </a:lnTo>
                      <a:lnTo>
                        <a:pt x="214" y="19"/>
                      </a:lnTo>
                      <a:lnTo>
                        <a:pt x="214" y="135"/>
                      </a:lnTo>
                      <a:lnTo>
                        <a:pt x="212" y="136"/>
                      </a:lnTo>
                      <a:lnTo>
                        <a:pt x="196" y="138"/>
                      </a:lnTo>
                      <a:lnTo>
                        <a:pt x="196" y="142"/>
                      </a:lnTo>
                      <a:lnTo>
                        <a:pt x="248" y="142"/>
                      </a:lnTo>
                      <a:lnTo>
                        <a:pt x="248" y="138"/>
                      </a:lnTo>
                      <a:lnTo>
                        <a:pt x="232" y="136"/>
                      </a:lnTo>
                      <a:lnTo>
                        <a:pt x="230" y="135"/>
                      </a:lnTo>
                      <a:lnTo>
                        <a:pt x="230" y="78"/>
                      </a:lnTo>
                      <a:lnTo>
                        <a:pt x="317" y="78"/>
                      </a:lnTo>
                      <a:lnTo>
                        <a:pt x="317" y="70"/>
                      </a:lnTo>
                      <a:lnTo>
                        <a:pt x="230" y="70"/>
                      </a:lnTo>
                      <a:lnTo>
                        <a:pt x="230" y="19"/>
                      </a:lnTo>
                      <a:lnTo>
                        <a:pt x="232" y="18"/>
                      </a:lnTo>
                      <a:lnTo>
                        <a:pt x="248" y="17"/>
                      </a:lnTo>
                      <a:lnTo>
                        <a:pt x="248"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3" name="Freeform 130">
                  <a:extLst>
                    <a:ext uri="{FF2B5EF4-FFF2-40B4-BE49-F238E27FC236}">
                      <a16:creationId xmlns:a16="http://schemas.microsoft.com/office/drawing/2014/main" id="{2E0DAEEC-F13C-4D7E-B557-22FF89D228B4}"/>
                    </a:ext>
                  </a:extLst>
                </p:cNvPr>
                <p:cNvSpPr>
                  <a:spLocks/>
                </p:cNvSpPr>
                <p:nvPr/>
              </p:nvSpPr>
              <p:spPr bwMode="auto">
                <a:xfrm>
                  <a:off x="2091" y="451"/>
                  <a:ext cx="335" cy="172"/>
                </a:xfrm>
                <a:custGeom>
                  <a:avLst/>
                  <a:gdLst>
                    <a:gd name="T0" fmla="*/ 317 w 335"/>
                    <a:gd name="T1" fmla="*/ 78 h 172"/>
                    <a:gd name="T2" fmla="*/ 300 w 335"/>
                    <a:gd name="T3" fmla="*/ 78 h 172"/>
                    <a:gd name="T4" fmla="*/ 300 w 335"/>
                    <a:gd name="T5" fmla="*/ 135 h 172"/>
                    <a:gd name="T6" fmla="*/ 298 w 335"/>
                    <a:gd name="T7" fmla="*/ 136 h 172"/>
                    <a:gd name="T8" fmla="*/ 281 w 335"/>
                    <a:gd name="T9" fmla="*/ 138 h 172"/>
                    <a:gd name="T10" fmla="*/ 281 w 335"/>
                    <a:gd name="T11" fmla="*/ 142 h 172"/>
                    <a:gd name="T12" fmla="*/ 335 w 335"/>
                    <a:gd name="T13" fmla="*/ 142 h 172"/>
                    <a:gd name="T14" fmla="*/ 335 w 335"/>
                    <a:gd name="T15" fmla="*/ 138 h 172"/>
                    <a:gd name="T16" fmla="*/ 318 w 335"/>
                    <a:gd name="T17" fmla="*/ 136 h 172"/>
                    <a:gd name="T18" fmla="*/ 317 w 335"/>
                    <a:gd name="T19" fmla="*/ 135 h 172"/>
                    <a:gd name="T20" fmla="*/ 317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7" y="78"/>
                      </a:moveTo>
                      <a:lnTo>
                        <a:pt x="300" y="78"/>
                      </a:lnTo>
                      <a:lnTo>
                        <a:pt x="300" y="135"/>
                      </a:lnTo>
                      <a:lnTo>
                        <a:pt x="298" y="136"/>
                      </a:lnTo>
                      <a:lnTo>
                        <a:pt x="281" y="138"/>
                      </a:lnTo>
                      <a:lnTo>
                        <a:pt x="281" y="142"/>
                      </a:lnTo>
                      <a:lnTo>
                        <a:pt x="335" y="142"/>
                      </a:lnTo>
                      <a:lnTo>
                        <a:pt x="335" y="138"/>
                      </a:lnTo>
                      <a:lnTo>
                        <a:pt x="318" y="136"/>
                      </a:lnTo>
                      <a:lnTo>
                        <a:pt x="317" y="135"/>
                      </a:lnTo>
                      <a:lnTo>
                        <a:pt x="317"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24" name="Freeform 129">
                  <a:extLst>
                    <a:ext uri="{FF2B5EF4-FFF2-40B4-BE49-F238E27FC236}">
                      <a16:creationId xmlns:a16="http://schemas.microsoft.com/office/drawing/2014/main" id="{B28CFB23-B4CD-4F5C-993F-DE8D412DF39D}"/>
                    </a:ext>
                  </a:extLst>
                </p:cNvPr>
                <p:cNvSpPr>
                  <a:spLocks/>
                </p:cNvSpPr>
                <p:nvPr/>
              </p:nvSpPr>
              <p:spPr bwMode="auto">
                <a:xfrm>
                  <a:off x="2091" y="451"/>
                  <a:ext cx="335" cy="172"/>
                </a:xfrm>
                <a:custGeom>
                  <a:avLst/>
                  <a:gdLst>
                    <a:gd name="T0" fmla="*/ 335 w 335"/>
                    <a:gd name="T1" fmla="*/ 12 h 172"/>
                    <a:gd name="T2" fmla="*/ 282 w 335"/>
                    <a:gd name="T3" fmla="*/ 12 h 172"/>
                    <a:gd name="T4" fmla="*/ 282 w 335"/>
                    <a:gd name="T5" fmla="*/ 17 h 172"/>
                    <a:gd name="T6" fmla="*/ 298 w 335"/>
                    <a:gd name="T7" fmla="*/ 18 h 172"/>
                    <a:gd name="T8" fmla="*/ 300 w 335"/>
                    <a:gd name="T9" fmla="*/ 19 h 172"/>
                    <a:gd name="T10" fmla="*/ 300 w 335"/>
                    <a:gd name="T11" fmla="*/ 70 h 172"/>
                    <a:gd name="T12" fmla="*/ 317 w 335"/>
                    <a:gd name="T13" fmla="*/ 70 h 172"/>
                    <a:gd name="T14" fmla="*/ 317 w 335"/>
                    <a:gd name="T15" fmla="*/ 19 h 172"/>
                    <a:gd name="T16" fmla="*/ 318 w 335"/>
                    <a:gd name="T17" fmla="*/ 18 h 172"/>
                    <a:gd name="T18" fmla="*/ 335 w 335"/>
                    <a:gd name="T19" fmla="*/ 17 h 172"/>
                    <a:gd name="T20" fmla="*/ 335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2"/>
                      </a:moveTo>
                      <a:lnTo>
                        <a:pt x="282" y="12"/>
                      </a:lnTo>
                      <a:lnTo>
                        <a:pt x="282" y="17"/>
                      </a:lnTo>
                      <a:lnTo>
                        <a:pt x="298" y="18"/>
                      </a:lnTo>
                      <a:lnTo>
                        <a:pt x="300" y="19"/>
                      </a:lnTo>
                      <a:lnTo>
                        <a:pt x="300" y="70"/>
                      </a:lnTo>
                      <a:lnTo>
                        <a:pt x="317" y="70"/>
                      </a:lnTo>
                      <a:lnTo>
                        <a:pt x="317" y="19"/>
                      </a:lnTo>
                      <a:lnTo>
                        <a:pt x="318" y="18"/>
                      </a:lnTo>
                      <a:lnTo>
                        <a:pt x="335" y="17"/>
                      </a:lnTo>
                      <a:lnTo>
                        <a:pt x="335"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4" name="Group 123">
                <a:extLst>
                  <a:ext uri="{FF2B5EF4-FFF2-40B4-BE49-F238E27FC236}">
                    <a16:creationId xmlns:a16="http://schemas.microsoft.com/office/drawing/2014/main" id="{443123C8-C047-42C6-B145-5A6954CA6781}"/>
                  </a:ext>
                </a:extLst>
              </p:cNvPr>
              <p:cNvGrpSpPr>
                <a:grpSpLocks/>
              </p:cNvGrpSpPr>
              <p:nvPr/>
            </p:nvGrpSpPr>
            <p:grpSpPr bwMode="auto">
              <a:xfrm>
                <a:off x="2440" y="544"/>
                <a:ext cx="49" cy="91"/>
                <a:chOff x="2440" y="544"/>
                <a:chExt cx="49" cy="91"/>
              </a:xfrm>
            </p:grpSpPr>
            <p:sp>
              <p:nvSpPr>
                <p:cNvPr id="65914" name="Freeform 127">
                  <a:extLst>
                    <a:ext uri="{FF2B5EF4-FFF2-40B4-BE49-F238E27FC236}">
                      <a16:creationId xmlns:a16="http://schemas.microsoft.com/office/drawing/2014/main" id="{E77CDBD5-CE4E-46C4-AE46-1285B1D74AC7}"/>
                    </a:ext>
                  </a:extLst>
                </p:cNvPr>
                <p:cNvSpPr>
                  <a:spLocks/>
                </p:cNvSpPr>
                <p:nvPr/>
              </p:nvSpPr>
              <p:spPr bwMode="auto">
                <a:xfrm>
                  <a:off x="2440" y="544"/>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4 w 49"/>
                    <a:gd name="T11" fmla="*/ 91 h 91"/>
                    <a:gd name="T12" fmla="*/ 31 w 49"/>
                    <a:gd name="T13" fmla="*/ 86 h 91"/>
                    <a:gd name="T14" fmla="*/ 34 w 49"/>
                    <a:gd name="T15" fmla="*/ 84 h 91"/>
                    <a:gd name="T16" fmla="*/ 15 w 49"/>
                    <a:gd name="T17" fmla="*/ 84 h 91"/>
                    <a:gd name="T18" fmla="*/ 10 w 49"/>
                    <a:gd name="T19" fmla="*/ 80 h 91"/>
                    <a:gd name="T20" fmla="*/ 7 w 49"/>
                    <a:gd name="T21" fmla="*/ 78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4" y="91"/>
                      </a:lnTo>
                      <a:lnTo>
                        <a:pt x="31" y="86"/>
                      </a:lnTo>
                      <a:lnTo>
                        <a:pt x="34" y="84"/>
                      </a:lnTo>
                      <a:lnTo>
                        <a:pt x="15" y="84"/>
                      </a:lnTo>
                      <a:lnTo>
                        <a:pt x="10" y="80"/>
                      </a:lnTo>
                      <a:lnTo>
                        <a:pt x="7" y="78"/>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5" name="Freeform 126">
                  <a:extLst>
                    <a:ext uri="{FF2B5EF4-FFF2-40B4-BE49-F238E27FC236}">
                      <a16:creationId xmlns:a16="http://schemas.microsoft.com/office/drawing/2014/main" id="{1A43435D-9AB7-49F7-8B13-E230C72EA10C}"/>
                    </a:ext>
                  </a:extLst>
                </p:cNvPr>
                <p:cNvSpPr>
                  <a:spLocks/>
                </p:cNvSpPr>
                <p:nvPr/>
              </p:nvSpPr>
              <p:spPr bwMode="auto">
                <a:xfrm>
                  <a:off x="2440" y="544"/>
                  <a:ext cx="49" cy="91"/>
                </a:xfrm>
                <a:custGeom>
                  <a:avLst/>
                  <a:gdLst>
                    <a:gd name="T0" fmla="*/ 43 w 49"/>
                    <a:gd name="T1" fmla="*/ 41 h 91"/>
                    <a:gd name="T2" fmla="*/ 31 w 49"/>
                    <a:gd name="T3" fmla="*/ 41 h 91"/>
                    <a:gd name="T4" fmla="*/ 41 w 49"/>
                    <a:gd name="T5" fmla="*/ 46 h 91"/>
                    <a:gd name="T6" fmla="*/ 41 w 49"/>
                    <a:gd name="T7" fmla="*/ 76 h 91"/>
                    <a:gd name="T8" fmla="*/ 31 w 49"/>
                    <a:gd name="T9" fmla="*/ 84 h 91"/>
                    <a:gd name="T10" fmla="*/ 34 w 49"/>
                    <a:gd name="T11" fmla="*/ 84 h 91"/>
                    <a:gd name="T12" fmla="*/ 48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1" y="41"/>
                      </a:lnTo>
                      <a:lnTo>
                        <a:pt x="41" y="46"/>
                      </a:lnTo>
                      <a:lnTo>
                        <a:pt x="41" y="76"/>
                      </a:lnTo>
                      <a:lnTo>
                        <a:pt x="31" y="84"/>
                      </a:lnTo>
                      <a:lnTo>
                        <a:pt x="34" y="84"/>
                      </a:lnTo>
                      <a:lnTo>
                        <a:pt x="48"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6" name="Freeform 125">
                  <a:extLst>
                    <a:ext uri="{FF2B5EF4-FFF2-40B4-BE49-F238E27FC236}">
                      <a16:creationId xmlns:a16="http://schemas.microsoft.com/office/drawing/2014/main" id="{B0E384B3-C535-4F50-BBEE-9ADA69714A1A}"/>
                    </a:ext>
                  </a:extLst>
                </p:cNvPr>
                <p:cNvSpPr>
                  <a:spLocks/>
                </p:cNvSpPr>
                <p:nvPr/>
              </p:nvSpPr>
              <p:spPr bwMode="auto">
                <a:xfrm>
                  <a:off x="2440" y="544"/>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1 w 49"/>
                    <a:gd name="T11" fmla="*/ 40 h 91"/>
                    <a:gd name="T12" fmla="*/ 11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6 w 49"/>
                    <a:gd name="T25" fmla="*/ 31 h 91"/>
                    <a:gd name="T26" fmla="*/ 40 w 49"/>
                    <a:gd name="T27" fmla="*/ 28 h 91"/>
                    <a:gd name="T28" fmla="*/ 45 w 49"/>
                    <a:gd name="T29" fmla="*/ 24 h 91"/>
                    <a:gd name="T30" fmla="*/ 46 w 49"/>
                    <a:gd name="T31" fmla="*/ 21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1" y="40"/>
                      </a:lnTo>
                      <a:lnTo>
                        <a:pt x="11" y="43"/>
                      </a:lnTo>
                      <a:lnTo>
                        <a:pt x="14" y="43"/>
                      </a:lnTo>
                      <a:lnTo>
                        <a:pt x="18" y="41"/>
                      </a:lnTo>
                      <a:lnTo>
                        <a:pt x="43" y="41"/>
                      </a:lnTo>
                      <a:lnTo>
                        <a:pt x="35" y="35"/>
                      </a:lnTo>
                      <a:lnTo>
                        <a:pt x="31" y="34"/>
                      </a:lnTo>
                      <a:lnTo>
                        <a:pt x="36" y="31"/>
                      </a:lnTo>
                      <a:lnTo>
                        <a:pt x="40" y="28"/>
                      </a:lnTo>
                      <a:lnTo>
                        <a:pt x="45" y="24"/>
                      </a:lnTo>
                      <a:lnTo>
                        <a:pt x="46" y="21"/>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7" name="Freeform 124">
                  <a:extLst>
                    <a:ext uri="{FF2B5EF4-FFF2-40B4-BE49-F238E27FC236}">
                      <a16:creationId xmlns:a16="http://schemas.microsoft.com/office/drawing/2014/main" id="{132A85F6-CFA1-48F8-87F1-156D26164AE7}"/>
                    </a:ext>
                  </a:extLst>
                </p:cNvPr>
                <p:cNvSpPr>
                  <a:spLocks/>
                </p:cNvSpPr>
                <p:nvPr/>
              </p:nvSpPr>
              <p:spPr bwMode="auto">
                <a:xfrm>
                  <a:off x="2440" y="544"/>
                  <a:ext cx="49" cy="91"/>
                </a:xfrm>
                <a:custGeom>
                  <a:avLst/>
                  <a:gdLst>
                    <a:gd name="T0" fmla="*/ 39 w 49"/>
                    <a:gd name="T1" fmla="*/ 0 h 91"/>
                    <a:gd name="T2" fmla="*/ 18 w 49"/>
                    <a:gd name="T3" fmla="*/ 0 h 91"/>
                    <a:gd name="T4" fmla="*/ 12 w 49"/>
                    <a:gd name="T5" fmla="*/ 3 h 91"/>
                    <a:gd name="T6" fmla="*/ 8 w 49"/>
                    <a:gd name="T7" fmla="*/ 7 h 91"/>
                    <a:gd name="T8" fmla="*/ 3 w 49"/>
                    <a:gd name="T9" fmla="*/ 16 h 91"/>
                    <a:gd name="T10" fmla="*/ 5 w 49"/>
                    <a:gd name="T11" fmla="*/ 19 h 91"/>
                    <a:gd name="T12" fmla="*/ 8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8" y="0"/>
                      </a:lnTo>
                      <a:lnTo>
                        <a:pt x="12" y="3"/>
                      </a:lnTo>
                      <a:lnTo>
                        <a:pt x="8" y="7"/>
                      </a:lnTo>
                      <a:lnTo>
                        <a:pt x="3" y="16"/>
                      </a:lnTo>
                      <a:lnTo>
                        <a:pt x="5" y="19"/>
                      </a:lnTo>
                      <a:lnTo>
                        <a:pt x="8"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5" name="Group 121">
                <a:extLst>
                  <a:ext uri="{FF2B5EF4-FFF2-40B4-BE49-F238E27FC236}">
                    <a16:creationId xmlns:a16="http://schemas.microsoft.com/office/drawing/2014/main" id="{01E84E86-C94B-4C52-BA8A-E1F49E829F82}"/>
                  </a:ext>
                </a:extLst>
              </p:cNvPr>
              <p:cNvGrpSpPr>
                <a:grpSpLocks/>
              </p:cNvGrpSpPr>
              <p:nvPr/>
            </p:nvGrpSpPr>
            <p:grpSpPr bwMode="auto">
              <a:xfrm>
                <a:off x="2513" y="455"/>
                <a:ext cx="44" cy="172"/>
                <a:chOff x="2513" y="455"/>
                <a:chExt cx="44" cy="172"/>
              </a:xfrm>
            </p:grpSpPr>
            <p:sp>
              <p:nvSpPr>
                <p:cNvPr id="65913" name="Freeform 122">
                  <a:extLst>
                    <a:ext uri="{FF2B5EF4-FFF2-40B4-BE49-F238E27FC236}">
                      <a16:creationId xmlns:a16="http://schemas.microsoft.com/office/drawing/2014/main" id="{A3F57F05-28D8-4680-984B-2F356BEF36F6}"/>
                    </a:ext>
                  </a:extLst>
                </p:cNvPr>
                <p:cNvSpPr>
                  <a:spLocks/>
                </p:cNvSpPr>
                <p:nvPr/>
              </p:nvSpPr>
              <p:spPr bwMode="auto">
                <a:xfrm>
                  <a:off x="2513" y="455"/>
                  <a:ext cx="44" cy="172"/>
                </a:xfrm>
                <a:custGeom>
                  <a:avLst/>
                  <a:gdLst>
                    <a:gd name="T0" fmla="*/ 0 w 44"/>
                    <a:gd name="T1" fmla="*/ 0 h 172"/>
                    <a:gd name="T2" fmla="*/ 32 w 44"/>
                    <a:gd name="T3" fmla="*/ 73 h 172"/>
                    <a:gd name="T4" fmla="*/ 32 w 44"/>
                    <a:gd name="T5" fmla="*/ 84 h 172"/>
                    <a:gd name="T6" fmla="*/ 30 w 44"/>
                    <a:gd name="T7" fmla="*/ 107 h 172"/>
                    <a:gd name="T8" fmla="*/ 26 w 44"/>
                    <a:gd name="T9" fmla="*/ 128 h 172"/>
                    <a:gd name="T10" fmla="*/ 18 w 44"/>
                    <a:gd name="T11" fmla="*/ 147 h 172"/>
                    <a:gd name="T12" fmla="*/ 7 w 44"/>
                    <a:gd name="T13" fmla="*/ 162 h 172"/>
                    <a:gd name="T14" fmla="*/ 3 w 44"/>
                    <a:gd name="T15" fmla="*/ 172 h 172"/>
                    <a:gd name="T16" fmla="*/ 19 w 44"/>
                    <a:gd name="T17" fmla="*/ 158 h 172"/>
                    <a:gd name="T18" fmla="*/ 31 w 44"/>
                    <a:gd name="T19" fmla="*/ 142 h 172"/>
                    <a:gd name="T20" fmla="*/ 39 w 44"/>
                    <a:gd name="T21" fmla="*/ 123 h 172"/>
                    <a:gd name="T22" fmla="*/ 43 w 44"/>
                    <a:gd name="T23" fmla="*/ 103 h 172"/>
                    <a:gd name="T24" fmla="*/ 43 w 44"/>
                    <a:gd name="T25" fmla="*/ 76 h 172"/>
                    <a:gd name="T26" fmla="*/ 39 w 44"/>
                    <a:gd name="T27" fmla="*/ 53 h 172"/>
                    <a:gd name="T28" fmla="*/ 34 w 44"/>
                    <a:gd name="T29" fmla="*/ 34 h 172"/>
                    <a:gd name="T30" fmla="*/ 25 w 44"/>
                    <a:gd name="T31" fmla="*/ 18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2" y="73"/>
                      </a:lnTo>
                      <a:lnTo>
                        <a:pt x="32" y="84"/>
                      </a:lnTo>
                      <a:lnTo>
                        <a:pt x="30" y="107"/>
                      </a:lnTo>
                      <a:lnTo>
                        <a:pt x="26" y="128"/>
                      </a:lnTo>
                      <a:lnTo>
                        <a:pt x="18" y="147"/>
                      </a:lnTo>
                      <a:lnTo>
                        <a:pt x="7" y="162"/>
                      </a:lnTo>
                      <a:lnTo>
                        <a:pt x="3" y="172"/>
                      </a:lnTo>
                      <a:lnTo>
                        <a:pt x="19" y="158"/>
                      </a:lnTo>
                      <a:lnTo>
                        <a:pt x="31" y="142"/>
                      </a:lnTo>
                      <a:lnTo>
                        <a:pt x="39" y="123"/>
                      </a:lnTo>
                      <a:lnTo>
                        <a:pt x="43" y="103"/>
                      </a:lnTo>
                      <a:lnTo>
                        <a:pt x="43" y="76"/>
                      </a:lnTo>
                      <a:lnTo>
                        <a:pt x="39" y="53"/>
                      </a:lnTo>
                      <a:lnTo>
                        <a:pt x="34" y="34"/>
                      </a:lnTo>
                      <a:lnTo>
                        <a:pt x="25" y="18"/>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6" name="Group 117">
                <a:extLst>
                  <a:ext uri="{FF2B5EF4-FFF2-40B4-BE49-F238E27FC236}">
                    <a16:creationId xmlns:a16="http://schemas.microsoft.com/office/drawing/2014/main" id="{7B37F276-829D-43E0-A43A-160497E022D9}"/>
                  </a:ext>
                </a:extLst>
              </p:cNvPr>
              <p:cNvGrpSpPr>
                <a:grpSpLocks/>
              </p:cNvGrpSpPr>
              <p:nvPr/>
            </p:nvGrpSpPr>
            <p:grpSpPr bwMode="auto">
              <a:xfrm>
                <a:off x="2579" y="544"/>
                <a:ext cx="57" cy="90"/>
                <a:chOff x="2579" y="544"/>
                <a:chExt cx="57" cy="90"/>
              </a:xfrm>
            </p:grpSpPr>
            <p:sp>
              <p:nvSpPr>
                <p:cNvPr id="65910" name="Freeform 120">
                  <a:extLst>
                    <a:ext uri="{FF2B5EF4-FFF2-40B4-BE49-F238E27FC236}">
                      <a16:creationId xmlns:a16="http://schemas.microsoft.com/office/drawing/2014/main" id="{5DB140FF-7BC0-4DF4-89F3-7D539CD509EC}"/>
                    </a:ext>
                  </a:extLst>
                </p:cNvPr>
                <p:cNvSpPr>
                  <a:spLocks/>
                </p:cNvSpPr>
                <p:nvPr/>
              </p:nvSpPr>
              <p:spPr bwMode="auto">
                <a:xfrm>
                  <a:off x="2579" y="544"/>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80 h 90"/>
                    <a:gd name="T24" fmla="*/ 13 w 57"/>
                    <a:gd name="T25" fmla="*/ 80 h 90"/>
                    <a:gd name="T26" fmla="*/ 45 w 57"/>
                    <a:gd name="T27" fmla="*/ 45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80"/>
                      </a:lnTo>
                      <a:lnTo>
                        <a:pt x="13" y="80"/>
                      </a:lnTo>
                      <a:lnTo>
                        <a:pt x="45" y="45"/>
                      </a:lnTo>
                      <a:lnTo>
                        <a:pt x="52" y="35"/>
                      </a:lnTo>
                      <a:lnTo>
                        <a:pt x="52"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1" name="Freeform 119">
                  <a:extLst>
                    <a:ext uri="{FF2B5EF4-FFF2-40B4-BE49-F238E27FC236}">
                      <a16:creationId xmlns:a16="http://schemas.microsoft.com/office/drawing/2014/main" id="{73C059AD-CF4D-438A-ABCD-98815EB245F0}"/>
                    </a:ext>
                  </a:extLst>
                </p:cNvPr>
                <p:cNvSpPr>
                  <a:spLocks/>
                </p:cNvSpPr>
                <p:nvPr/>
              </p:nvSpPr>
              <p:spPr bwMode="auto">
                <a:xfrm>
                  <a:off x="2579" y="544"/>
                  <a:ext cx="57" cy="90"/>
                </a:xfrm>
                <a:custGeom>
                  <a:avLst/>
                  <a:gdLst>
                    <a:gd name="T0" fmla="*/ 53 w 57"/>
                    <a:gd name="T1" fmla="*/ 71 h 90"/>
                    <a:gd name="T2" fmla="*/ 50 w 57"/>
                    <a:gd name="T3" fmla="*/ 79 h 90"/>
                    <a:gd name="T4" fmla="*/ 13 w 57"/>
                    <a:gd name="T5" fmla="*/ 80 h 90"/>
                    <a:gd name="T6" fmla="*/ 55 w 57"/>
                    <a:gd name="T7" fmla="*/ 80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80"/>
                      </a:lnTo>
                      <a:lnTo>
                        <a:pt x="55" y="80"/>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12" name="Freeform 118">
                  <a:extLst>
                    <a:ext uri="{FF2B5EF4-FFF2-40B4-BE49-F238E27FC236}">
                      <a16:creationId xmlns:a16="http://schemas.microsoft.com/office/drawing/2014/main" id="{1F1BEE47-C7FD-4C4C-9D8E-6521992DF474}"/>
                    </a:ext>
                  </a:extLst>
                </p:cNvPr>
                <p:cNvSpPr>
                  <a:spLocks/>
                </p:cNvSpPr>
                <p:nvPr/>
              </p:nvSpPr>
              <p:spPr bwMode="auto">
                <a:xfrm>
                  <a:off x="2579" y="544"/>
                  <a:ext cx="57" cy="90"/>
                </a:xfrm>
                <a:custGeom>
                  <a:avLst/>
                  <a:gdLst>
                    <a:gd name="T0" fmla="*/ 41 w 57"/>
                    <a:gd name="T1" fmla="*/ 0 h 90"/>
                    <a:gd name="T2" fmla="*/ 20 w 57"/>
                    <a:gd name="T3" fmla="*/ 0 h 90"/>
                    <a:gd name="T4" fmla="*/ 14 w 57"/>
                    <a:gd name="T5" fmla="*/ 4 h 90"/>
                    <a:gd name="T6" fmla="*/ 10 w 57"/>
                    <a:gd name="T7" fmla="*/ 8 h 90"/>
                    <a:gd name="T8" fmla="*/ 2 w 57"/>
                    <a:gd name="T9" fmla="*/ 19 h 90"/>
                    <a:gd name="T10" fmla="*/ 5 w 57"/>
                    <a:gd name="T11" fmla="*/ 22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19"/>
                      </a:lnTo>
                      <a:lnTo>
                        <a:pt x="5" y="22"/>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7" name="Group 115">
                <a:extLst>
                  <a:ext uri="{FF2B5EF4-FFF2-40B4-BE49-F238E27FC236}">
                    <a16:creationId xmlns:a16="http://schemas.microsoft.com/office/drawing/2014/main" id="{0F8398F8-964B-4CB1-8FC5-750F2C90E335}"/>
                  </a:ext>
                </a:extLst>
              </p:cNvPr>
              <p:cNvGrpSpPr>
                <a:grpSpLocks/>
              </p:cNvGrpSpPr>
              <p:nvPr/>
            </p:nvGrpSpPr>
            <p:grpSpPr bwMode="auto">
              <a:xfrm>
                <a:off x="1710" y="528"/>
                <a:ext cx="210" cy="2"/>
                <a:chOff x="1710" y="528"/>
                <a:chExt cx="210" cy="2"/>
              </a:xfrm>
            </p:grpSpPr>
            <p:sp>
              <p:nvSpPr>
                <p:cNvPr id="65909" name="Freeform 116">
                  <a:extLst>
                    <a:ext uri="{FF2B5EF4-FFF2-40B4-BE49-F238E27FC236}">
                      <a16:creationId xmlns:a16="http://schemas.microsoft.com/office/drawing/2014/main" id="{CAB7A609-8A93-45A0-8492-6CC09C9D6384}"/>
                    </a:ext>
                  </a:extLst>
                </p:cNvPr>
                <p:cNvSpPr>
                  <a:spLocks/>
                </p:cNvSpPr>
                <p:nvPr/>
              </p:nvSpPr>
              <p:spPr bwMode="auto">
                <a:xfrm>
                  <a:off x="1710" y="52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798" name="Group 108">
                <a:extLst>
                  <a:ext uri="{FF2B5EF4-FFF2-40B4-BE49-F238E27FC236}">
                    <a16:creationId xmlns:a16="http://schemas.microsoft.com/office/drawing/2014/main" id="{D9D3B02D-CEAF-4C18-BFBF-55B773F7720F}"/>
                  </a:ext>
                </a:extLst>
              </p:cNvPr>
              <p:cNvGrpSpPr>
                <a:grpSpLocks/>
              </p:cNvGrpSpPr>
              <p:nvPr/>
            </p:nvGrpSpPr>
            <p:grpSpPr bwMode="auto">
              <a:xfrm>
                <a:off x="1342" y="460"/>
                <a:ext cx="271" cy="137"/>
                <a:chOff x="1342" y="460"/>
                <a:chExt cx="271" cy="137"/>
              </a:xfrm>
            </p:grpSpPr>
            <p:sp>
              <p:nvSpPr>
                <p:cNvPr id="65903" name="Freeform 114">
                  <a:extLst>
                    <a:ext uri="{FF2B5EF4-FFF2-40B4-BE49-F238E27FC236}">
                      <a16:creationId xmlns:a16="http://schemas.microsoft.com/office/drawing/2014/main" id="{BC99BE50-3DDF-4A16-98C4-01BD9687FE35}"/>
                    </a:ext>
                  </a:extLst>
                </p:cNvPr>
                <p:cNvSpPr>
                  <a:spLocks/>
                </p:cNvSpPr>
                <p:nvPr/>
              </p:nvSpPr>
              <p:spPr bwMode="auto">
                <a:xfrm>
                  <a:off x="1342" y="460"/>
                  <a:ext cx="271" cy="137"/>
                </a:xfrm>
                <a:custGeom>
                  <a:avLst/>
                  <a:gdLst>
                    <a:gd name="T0" fmla="*/ 92 w 271"/>
                    <a:gd name="T1" fmla="*/ 0 h 137"/>
                    <a:gd name="T2" fmla="*/ 75 w 271"/>
                    <a:gd name="T3" fmla="*/ 0 h 137"/>
                    <a:gd name="T4" fmla="*/ 51 w 271"/>
                    <a:gd name="T5" fmla="*/ 3 h 137"/>
                    <a:gd name="T6" fmla="*/ 31 w 271"/>
                    <a:gd name="T7" fmla="*/ 12 h 137"/>
                    <a:gd name="T8" fmla="*/ 15 w 271"/>
                    <a:gd name="T9" fmla="*/ 26 h 137"/>
                    <a:gd name="T10" fmla="*/ 4 w 271"/>
                    <a:gd name="T11" fmla="*/ 44 h 137"/>
                    <a:gd name="T12" fmla="*/ 0 w 271"/>
                    <a:gd name="T13" fmla="*/ 66 h 137"/>
                    <a:gd name="T14" fmla="*/ 2 w 271"/>
                    <a:gd name="T15" fmla="*/ 87 h 137"/>
                    <a:gd name="T16" fmla="*/ 10 w 271"/>
                    <a:gd name="T17" fmla="*/ 106 h 137"/>
                    <a:gd name="T18" fmla="*/ 24 w 271"/>
                    <a:gd name="T19" fmla="*/ 122 h 137"/>
                    <a:gd name="T20" fmla="*/ 44 w 271"/>
                    <a:gd name="T21" fmla="*/ 132 h 137"/>
                    <a:gd name="T22" fmla="*/ 71 w 271"/>
                    <a:gd name="T23" fmla="*/ 136 h 137"/>
                    <a:gd name="T24" fmla="*/ 85 w 271"/>
                    <a:gd name="T25" fmla="*/ 136 h 137"/>
                    <a:gd name="T26" fmla="*/ 103 w 271"/>
                    <a:gd name="T27" fmla="*/ 132 h 137"/>
                    <a:gd name="T28" fmla="*/ 109 w 271"/>
                    <a:gd name="T29" fmla="*/ 131 h 137"/>
                    <a:gd name="T30" fmla="*/ 110 w 271"/>
                    <a:gd name="T31" fmla="*/ 128 h 137"/>
                    <a:gd name="T32" fmla="*/ 86 w 271"/>
                    <a:gd name="T33" fmla="*/ 128 h 137"/>
                    <a:gd name="T34" fmla="*/ 60 w 271"/>
                    <a:gd name="T35" fmla="*/ 125 h 137"/>
                    <a:gd name="T36" fmla="*/ 40 w 271"/>
                    <a:gd name="T37" fmla="*/ 116 h 137"/>
                    <a:gd name="T38" fmla="*/ 27 w 271"/>
                    <a:gd name="T39" fmla="*/ 102 h 137"/>
                    <a:gd name="T40" fmla="*/ 21 w 271"/>
                    <a:gd name="T41" fmla="*/ 82 h 137"/>
                    <a:gd name="T42" fmla="*/ 22 w 271"/>
                    <a:gd name="T43" fmla="*/ 54 h 137"/>
                    <a:gd name="T44" fmla="*/ 29 w 271"/>
                    <a:gd name="T45" fmla="*/ 32 h 137"/>
                    <a:gd name="T46" fmla="*/ 41 w 271"/>
                    <a:gd name="T47" fmla="*/ 16 h 137"/>
                    <a:gd name="T48" fmla="*/ 58 w 271"/>
                    <a:gd name="T49" fmla="*/ 8 h 137"/>
                    <a:gd name="T50" fmla="*/ 112 w 271"/>
                    <a:gd name="T51" fmla="*/ 8 h 137"/>
                    <a:gd name="T52" fmla="*/ 111 w 271"/>
                    <a:gd name="T53" fmla="*/ 5 h 137"/>
                    <a:gd name="T54" fmla="*/ 106 w 271"/>
                    <a:gd name="T55" fmla="*/ 4 h 137"/>
                    <a:gd name="T56" fmla="*/ 92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2" y="0"/>
                      </a:moveTo>
                      <a:lnTo>
                        <a:pt x="75" y="0"/>
                      </a:lnTo>
                      <a:lnTo>
                        <a:pt x="51" y="3"/>
                      </a:lnTo>
                      <a:lnTo>
                        <a:pt x="31" y="12"/>
                      </a:lnTo>
                      <a:lnTo>
                        <a:pt x="15" y="26"/>
                      </a:lnTo>
                      <a:lnTo>
                        <a:pt x="4" y="44"/>
                      </a:lnTo>
                      <a:lnTo>
                        <a:pt x="0" y="66"/>
                      </a:lnTo>
                      <a:lnTo>
                        <a:pt x="2" y="87"/>
                      </a:lnTo>
                      <a:lnTo>
                        <a:pt x="10" y="106"/>
                      </a:lnTo>
                      <a:lnTo>
                        <a:pt x="24" y="122"/>
                      </a:lnTo>
                      <a:lnTo>
                        <a:pt x="44" y="132"/>
                      </a:lnTo>
                      <a:lnTo>
                        <a:pt x="71" y="136"/>
                      </a:lnTo>
                      <a:lnTo>
                        <a:pt x="85" y="136"/>
                      </a:lnTo>
                      <a:lnTo>
                        <a:pt x="103" y="132"/>
                      </a:lnTo>
                      <a:lnTo>
                        <a:pt x="109" y="131"/>
                      </a:lnTo>
                      <a:lnTo>
                        <a:pt x="110" y="128"/>
                      </a:lnTo>
                      <a:lnTo>
                        <a:pt x="86" y="128"/>
                      </a:lnTo>
                      <a:lnTo>
                        <a:pt x="60" y="125"/>
                      </a:lnTo>
                      <a:lnTo>
                        <a:pt x="40" y="116"/>
                      </a:lnTo>
                      <a:lnTo>
                        <a:pt x="27" y="102"/>
                      </a:lnTo>
                      <a:lnTo>
                        <a:pt x="21" y="82"/>
                      </a:lnTo>
                      <a:lnTo>
                        <a:pt x="22" y="54"/>
                      </a:lnTo>
                      <a:lnTo>
                        <a:pt x="29" y="32"/>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4" name="Freeform 113">
                  <a:extLst>
                    <a:ext uri="{FF2B5EF4-FFF2-40B4-BE49-F238E27FC236}">
                      <a16:creationId xmlns:a16="http://schemas.microsoft.com/office/drawing/2014/main" id="{DE0E765A-2EF5-4B79-8254-3684735237AF}"/>
                    </a:ext>
                  </a:extLst>
                </p:cNvPr>
                <p:cNvSpPr>
                  <a:spLocks/>
                </p:cNvSpPr>
                <p:nvPr/>
              </p:nvSpPr>
              <p:spPr bwMode="auto">
                <a:xfrm>
                  <a:off x="1342" y="460"/>
                  <a:ext cx="271" cy="137"/>
                </a:xfrm>
                <a:custGeom>
                  <a:avLst/>
                  <a:gdLst>
                    <a:gd name="T0" fmla="*/ 114 w 271"/>
                    <a:gd name="T1" fmla="*/ 98 h 137"/>
                    <a:gd name="T2" fmla="*/ 102 w 271"/>
                    <a:gd name="T3" fmla="*/ 117 h 137"/>
                    <a:gd name="T4" fmla="*/ 86 w 271"/>
                    <a:gd name="T5" fmla="*/ 128 h 137"/>
                    <a:gd name="T6" fmla="*/ 110 w 271"/>
                    <a:gd name="T7" fmla="*/ 128 h 137"/>
                    <a:gd name="T8" fmla="*/ 112 w 271"/>
                    <a:gd name="T9" fmla="*/ 123 h 137"/>
                    <a:gd name="T10" fmla="*/ 117 w 271"/>
                    <a:gd name="T11" fmla="*/ 107 h 137"/>
                    <a:gd name="T12" fmla="*/ 119 w 271"/>
                    <a:gd name="T13" fmla="*/ 98 h 137"/>
                    <a:gd name="T14" fmla="*/ 114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4" y="98"/>
                      </a:moveTo>
                      <a:lnTo>
                        <a:pt x="102" y="117"/>
                      </a:lnTo>
                      <a:lnTo>
                        <a:pt x="86" y="128"/>
                      </a:lnTo>
                      <a:lnTo>
                        <a:pt x="110" y="128"/>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5" name="Freeform 112">
                  <a:extLst>
                    <a:ext uri="{FF2B5EF4-FFF2-40B4-BE49-F238E27FC236}">
                      <a16:creationId xmlns:a16="http://schemas.microsoft.com/office/drawing/2014/main" id="{98DE42A1-00A3-4671-8559-23A360856197}"/>
                    </a:ext>
                  </a:extLst>
                </p:cNvPr>
                <p:cNvSpPr>
                  <a:spLocks/>
                </p:cNvSpPr>
                <p:nvPr/>
              </p:nvSpPr>
              <p:spPr bwMode="auto">
                <a:xfrm>
                  <a:off x="1342" y="460"/>
                  <a:ext cx="271" cy="137"/>
                </a:xfrm>
                <a:custGeom>
                  <a:avLst/>
                  <a:gdLst>
                    <a:gd name="T0" fmla="*/ 112 w 271"/>
                    <a:gd name="T1" fmla="*/ 8 h 137"/>
                    <a:gd name="T2" fmla="*/ 58 w 271"/>
                    <a:gd name="T3" fmla="*/ 8 h 137"/>
                    <a:gd name="T4" fmla="*/ 85 w 271"/>
                    <a:gd name="T5" fmla="*/ 10 h 137"/>
                    <a:gd name="T6" fmla="*/ 101 w 271"/>
                    <a:gd name="T7" fmla="*/ 18 h 137"/>
                    <a:gd name="T8" fmla="*/ 110 w 271"/>
                    <a:gd name="T9" fmla="*/ 36 h 137"/>
                    <a:gd name="T10" fmla="*/ 115 w 271"/>
                    <a:gd name="T11" fmla="*/ 36 h 137"/>
                    <a:gd name="T12" fmla="*/ 114 w 271"/>
                    <a:gd name="T13" fmla="*/ 25 h 137"/>
                    <a:gd name="T14" fmla="*/ 113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8" y="8"/>
                      </a:lnTo>
                      <a:lnTo>
                        <a:pt x="85" y="10"/>
                      </a:lnTo>
                      <a:lnTo>
                        <a:pt x="101" y="18"/>
                      </a:lnTo>
                      <a:lnTo>
                        <a:pt x="110" y="36"/>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6" name="Freeform 111">
                  <a:extLst>
                    <a:ext uri="{FF2B5EF4-FFF2-40B4-BE49-F238E27FC236}">
                      <a16:creationId xmlns:a16="http://schemas.microsoft.com/office/drawing/2014/main" id="{0AF3DEF9-4CF3-4FA6-A83B-5F179E344C6C}"/>
                    </a:ext>
                  </a:extLst>
                </p:cNvPr>
                <p:cNvSpPr>
                  <a:spLocks/>
                </p:cNvSpPr>
                <p:nvPr/>
              </p:nvSpPr>
              <p:spPr bwMode="auto">
                <a:xfrm>
                  <a:off x="1342" y="460"/>
                  <a:ext cx="271" cy="137"/>
                </a:xfrm>
                <a:custGeom>
                  <a:avLst/>
                  <a:gdLst>
                    <a:gd name="T0" fmla="*/ 182 w 271"/>
                    <a:gd name="T1" fmla="*/ 3 h 137"/>
                    <a:gd name="T2" fmla="*/ 129 w 271"/>
                    <a:gd name="T3" fmla="*/ 3 h 137"/>
                    <a:gd name="T4" fmla="*/ 129 w 271"/>
                    <a:gd name="T5" fmla="*/ 8 h 137"/>
                    <a:gd name="T6" fmla="*/ 147 w 271"/>
                    <a:gd name="T7" fmla="*/ 9 h 137"/>
                    <a:gd name="T8" fmla="*/ 148 w 271"/>
                    <a:gd name="T9" fmla="*/ 10 h 137"/>
                    <a:gd name="T10" fmla="*/ 148 w 271"/>
                    <a:gd name="T11" fmla="*/ 126 h 137"/>
                    <a:gd name="T12" fmla="*/ 147 w 271"/>
                    <a:gd name="T13" fmla="*/ 127 h 137"/>
                    <a:gd name="T14" fmla="*/ 130 w 271"/>
                    <a:gd name="T15" fmla="*/ 129 h 137"/>
                    <a:gd name="T16" fmla="*/ 130 w 271"/>
                    <a:gd name="T17" fmla="*/ 133 h 137"/>
                    <a:gd name="T18" fmla="*/ 183 w 271"/>
                    <a:gd name="T19" fmla="*/ 133 h 137"/>
                    <a:gd name="T20" fmla="*/ 183 w 271"/>
                    <a:gd name="T21" fmla="*/ 129 h 137"/>
                    <a:gd name="T22" fmla="*/ 167 w 271"/>
                    <a:gd name="T23" fmla="*/ 127 h 137"/>
                    <a:gd name="T24" fmla="*/ 165 w 271"/>
                    <a:gd name="T25" fmla="*/ 126 h 137"/>
                    <a:gd name="T26" fmla="*/ 165 w 271"/>
                    <a:gd name="T27" fmla="*/ 69 h 137"/>
                    <a:gd name="T28" fmla="*/ 251 w 271"/>
                    <a:gd name="T29" fmla="*/ 69 h 137"/>
                    <a:gd name="T30" fmla="*/ 251 w 271"/>
                    <a:gd name="T31" fmla="*/ 61 h 137"/>
                    <a:gd name="T32" fmla="*/ 165 w 271"/>
                    <a:gd name="T33" fmla="*/ 61 h 137"/>
                    <a:gd name="T34" fmla="*/ 165 w 271"/>
                    <a:gd name="T35" fmla="*/ 10 h 137"/>
                    <a:gd name="T36" fmla="*/ 167 w 271"/>
                    <a:gd name="T37" fmla="*/ 9 h 137"/>
                    <a:gd name="T38" fmla="*/ 182 w 271"/>
                    <a:gd name="T39" fmla="*/ 8 h 137"/>
                    <a:gd name="T40" fmla="*/ 182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2" y="3"/>
                      </a:moveTo>
                      <a:lnTo>
                        <a:pt x="129" y="3"/>
                      </a:lnTo>
                      <a:lnTo>
                        <a:pt x="129" y="8"/>
                      </a:lnTo>
                      <a:lnTo>
                        <a:pt x="147" y="9"/>
                      </a:lnTo>
                      <a:lnTo>
                        <a:pt x="148" y="10"/>
                      </a:lnTo>
                      <a:lnTo>
                        <a:pt x="148" y="126"/>
                      </a:lnTo>
                      <a:lnTo>
                        <a:pt x="147" y="127"/>
                      </a:lnTo>
                      <a:lnTo>
                        <a:pt x="130" y="129"/>
                      </a:lnTo>
                      <a:lnTo>
                        <a:pt x="130" y="133"/>
                      </a:lnTo>
                      <a:lnTo>
                        <a:pt x="183" y="133"/>
                      </a:lnTo>
                      <a:lnTo>
                        <a:pt x="183" y="129"/>
                      </a:lnTo>
                      <a:lnTo>
                        <a:pt x="167" y="127"/>
                      </a:lnTo>
                      <a:lnTo>
                        <a:pt x="165" y="126"/>
                      </a:lnTo>
                      <a:lnTo>
                        <a:pt x="165" y="69"/>
                      </a:lnTo>
                      <a:lnTo>
                        <a:pt x="251" y="69"/>
                      </a:lnTo>
                      <a:lnTo>
                        <a:pt x="251" y="61"/>
                      </a:lnTo>
                      <a:lnTo>
                        <a:pt x="165" y="61"/>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7" name="Freeform 110">
                  <a:extLst>
                    <a:ext uri="{FF2B5EF4-FFF2-40B4-BE49-F238E27FC236}">
                      <a16:creationId xmlns:a16="http://schemas.microsoft.com/office/drawing/2014/main" id="{07A9E46B-0B21-4578-B011-DB9E76F00295}"/>
                    </a:ext>
                  </a:extLst>
                </p:cNvPr>
                <p:cNvSpPr>
                  <a:spLocks/>
                </p:cNvSpPr>
                <p:nvPr/>
              </p:nvSpPr>
              <p:spPr bwMode="auto">
                <a:xfrm>
                  <a:off x="1342" y="460"/>
                  <a:ext cx="271" cy="137"/>
                </a:xfrm>
                <a:custGeom>
                  <a:avLst/>
                  <a:gdLst>
                    <a:gd name="T0" fmla="*/ 251 w 271"/>
                    <a:gd name="T1" fmla="*/ 69 h 137"/>
                    <a:gd name="T2" fmla="*/ 234 w 271"/>
                    <a:gd name="T3" fmla="*/ 69 h 137"/>
                    <a:gd name="T4" fmla="*/ 234 w 271"/>
                    <a:gd name="T5" fmla="*/ 126 h 137"/>
                    <a:gd name="T6" fmla="*/ 233 w 271"/>
                    <a:gd name="T7" fmla="*/ 127 h 137"/>
                    <a:gd name="T8" fmla="*/ 215 w 271"/>
                    <a:gd name="T9" fmla="*/ 129 h 137"/>
                    <a:gd name="T10" fmla="*/ 215 w 271"/>
                    <a:gd name="T11" fmla="*/ 133 h 137"/>
                    <a:gd name="T12" fmla="*/ 269 w 271"/>
                    <a:gd name="T13" fmla="*/ 133 h 137"/>
                    <a:gd name="T14" fmla="*/ 269 w 271"/>
                    <a:gd name="T15" fmla="*/ 129 h 137"/>
                    <a:gd name="T16" fmla="*/ 253 w 271"/>
                    <a:gd name="T17" fmla="*/ 127 h 137"/>
                    <a:gd name="T18" fmla="*/ 251 w 271"/>
                    <a:gd name="T19" fmla="*/ 126 h 137"/>
                    <a:gd name="T20" fmla="*/ 251 w 271"/>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1" y="69"/>
                      </a:moveTo>
                      <a:lnTo>
                        <a:pt x="234" y="69"/>
                      </a:lnTo>
                      <a:lnTo>
                        <a:pt x="234" y="126"/>
                      </a:lnTo>
                      <a:lnTo>
                        <a:pt x="233" y="127"/>
                      </a:lnTo>
                      <a:lnTo>
                        <a:pt x="215" y="129"/>
                      </a:lnTo>
                      <a:lnTo>
                        <a:pt x="215" y="133"/>
                      </a:lnTo>
                      <a:lnTo>
                        <a:pt x="269" y="133"/>
                      </a:lnTo>
                      <a:lnTo>
                        <a:pt x="269" y="129"/>
                      </a:lnTo>
                      <a:lnTo>
                        <a:pt x="253" y="127"/>
                      </a:lnTo>
                      <a:lnTo>
                        <a:pt x="251" y="126"/>
                      </a:lnTo>
                      <a:lnTo>
                        <a:pt x="251"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8" name="Freeform 109">
                  <a:extLst>
                    <a:ext uri="{FF2B5EF4-FFF2-40B4-BE49-F238E27FC236}">
                      <a16:creationId xmlns:a16="http://schemas.microsoft.com/office/drawing/2014/main" id="{B4C8AB12-7D06-46BF-96B9-662764833DEA}"/>
                    </a:ext>
                  </a:extLst>
                </p:cNvPr>
                <p:cNvSpPr>
                  <a:spLocks/>
                </p:cNvSpPr>
                <p:nvPr/>
              </p:nvSpPr>
              <p:spPr bwMode="auto">
                <a:xfrm>
                  <a:off x="1342" y="460"/>
                  <a:ext cx="271" cy="137"/>
                </a:xfrm>
                <a:custGeom>
                  <a:avLst/>
                  <a:gdLst>
                    <a:gd name="T0" fmla="*/ 270 w 271"/>
                    <a:gd name="T1" fmla="*/ 3 h 137"/>
                    <a:gd name="T2" fmla="*/ 217 w 271"/>
                    <a:gd name="T3" fmla="*/ 3 h 137"/>
                    <a:gd name="T4" fmla="*/ 217 w 271"/>
                    <a:gd name="T5" fmla="*/ 8 h 137"/>
                    <a:gd name="T6" fmla="*/ 233 w 271"/>
                    <a:gd name="T7" fmla="*/ 9 h 137"/>
                    <a:gd name="T8" fmla="*/ 234 w 271"/>
                    <a:gd name="T9" fmla="*/ 10 h 137"/>
                    <a:gd name="T10" fmla="*/ 234 w 271"/>
                    <a:gd name="T11" fmla="*/ 61 h 137"/>
                    <a:gd name="T12" fmla="*/ 251 w 271"/>
                    <a:gd name="T13" fmla="*/ 61 h 137"/>
                    <a:gd name="T14" fmla="*/ 251 w 271"/>
                    <a:gd name="T15" fmla="*/ 10 h 137"/>
                    <a:gd name="T16" fmla="*/ 253 w 271"/>
                    <a:gd name="T17" fmla="*/ 9 h 137"/>
                    <a:gd name="T18" fmla="*/ 270 w 271"/>
                    <a:gd name="T19" fmla="*/ 8 h 137"/>
                    <a:gd name="T20" fmla="*/ 270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0" y="3"/>
                      </a:moveTo>
                      <a:lnTo>
                        <a:pt x="217" y="3"/>
                      </a:lnTo>
                      <a:lnTo>
                        <a:pt x="217" y="8"/>
                      </a:lnTo>
                      <a:lnTo>
                        <a:pt x="233" y="9"/>
                      </a:lnTo>
                      <a:lnTo>
                        <a:pt x="234" y="10"/>
                      </a:lnTo>
                      <a:lnTo>
                        <a:pt x="234" y="61"/>
                      </a:lnTo>
                      <a:lnTo>
                        <a:pt x="251" y="61"/>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99" name="Group 104">
                <a:extLst>
                  <a:ext uri="{FF2B5EF4-FFF2-40B4-BE49-F238E27FC236}">
                    <a16:creationId xmlns:a16="http://schemas.microsoft.com/office/drawing/2014/main" id="{34E88064-E054-4DCF-B7BF-1D49D6461402}"/>
                  </a:ext>
                </a:extLst>
              </p:cNvPr>
              <p:cNvGrpSpPr>
                <a:grpSpLocks/>
              </p:cNvGrpSpPr>
              <p:nvPr/>
            </p:nvGrpSpPr>
            <p:grpSpPr bwMode="auto">
              <a:xfrm>
                <a:off x="1623" y="542"/>
                <a:ext cx="57" cy="90"/>
                <a:chOff x="1623" y="542"/>
                <a:chExt cx="57" cy="90"/>
              </a:xfrm>
            </p:grpSpPr>
            <p:sp>
              <p:nvSpPr>
                <p:cNvPr id="65900" name="Freeform 107">
                  <a:extLst>
                    <a:ext uri="{FF2B5EF4-FFF2-40B4-BE49-F238E27FC236}">
                      <a16:creationId xmlns:a16="http://schemas.microsoft.com/office/drawing/2014/main" id="{2A675926-1825-4D9E-9371-D38994CBB6EA}"/>
                    </a:ext>
                  </a:extLst>
                </p:cNvPr>
                <p:cNvSpPr>
                  <a:spLocks/>
                </p:cNvSpPr>
                <p:nvPr/>
              </p:nvSpPr>
              <p:spPr bwMode="auto">
                <a:xfrm>
                  <a:off x="1623" y="54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80 h 90"/>
                    <a:gd name="T24" fmla="*/ 14 w 57"/>
                    <a:gd name="T25" fmla="*/ 80 h 90"/>
                    <a:gd name="T26" fmla="*/ 45 w 57"/>
                    <a:gd name="T27" fmla="*/ 45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80"/>
                      </a:lnTo>
                      <a:lnTo>
                        <a:pt x="14" y="80"/>
                      </a:lnTo>
                      <a:lnTo>
                        <a:pt x="45" y="45"/>
                      </a:lnTo>
                      <a:lnTo>
                        <a:pt x="52" y="35"/>
                      </a:lnTo>
                      <a:lnTo>
                        <a:pt x="52"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1" name="Freeform 106">
                  <a:extLst>
                    <a:ext uri="{FF2B5EF4-FFF2-40B4-BE49-F238E27FC236}">
                      <a16:creationId xmlns:a16="http://schemas.microsoft.com/office/drawing/2014/main" id="{8DBAE381-250A-4170-A9BF-8DA2DDB961C4}"/>
                    </a:ext>
                  </a:extLst>
                </p:cNvPr>
                <p:cNvSpPr>
                  <a:spLocks/>
                </p:cNvSpPr>
                <p:nvPr/>
              </p:nvSpPr>
              <p:spPr bwMode="auto">
                <a:xfrm>
                  <a:off x="1623" y="542"/>
                  <a:ext cx="57" cy="90"/>
                </a:xfrm>
                <a:custGeom>
                  <a:avLst/>
                  <a:gdLst>
                    <a:gd name="T0" fmla="*/ 53 w 57"/>
                    <a:gd name="T1" fmla="*/ 71 h 90"/>
                    <a:gd name="T2" fmla="*/ 50 w 57"/>
                    <a:gd name="T3" fmla="*/ 79 h 90"/>
                    <a:gd name="T4" fmla="*/ 14 w 57"/>
                    <a:gd name="T5" fmla="*/ 80 h 90"/>
                    <a:gd name="T6" fmla="*/ 55 w 57"/>
                    <a:gd name="T7" fmla="*/ 80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80"/>
                      </a:lnTo>
                      <a:lnTo>
                        <a:pt x="55" y="80"/>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902" name="Freeform 105">
                  <a:extLst>
                    <a:ext uri="{FF2B5EF4-FFF2-40B4-BE49-F238E27FC236}">
                      <a16:creationId xmlns:a16="http://schemas.microsoft.com/office/drawing/2014/main" id="{454B51DA-8B0A-4305-964C-9DEF018156D5}"/>
                    </a:ext>
                  </a:extLst>
                </p:cNvPr>
                <p:cNvSpPr>
                  <a:spLocks/>
                </p:cNvSpPr>
                <p:nvPr/>
              </p:nvSpPr>
              <p:spPr bwMode="auto">
                <a:xfrm>
                  <a:off x="1623" y="542"/>
                  <a:ext cx="57" cy="90"/>
                </a:xfrm>
                <a:custGeom>
                  <a:avLst/>
                  <a:gdLst>
                    <a:gd name="T0" fmla="*/ 41 w 57"/>
                    <a:gd name="T1" fmla="*/ 0 h 90"/>
                    <a:gd name="T2" fmla="*/ 20 w 57"/>
                    <a:gd name="T3" fmla="*/ 0 h 90"/>
                    <a:gd name="T4" fmla="*/ 14 w 57"/>
                    <a:gd name="T5" fmla="*/ 4 h 90"/>
                    <a:gd name="T6" fmla="*/ 10 w 57"/>
                    <a:gd name="T7" fmla="*/ 8 h 90"/>
                    <a:gd name="T8" fmla="*/ 2 w 57"/>
                    <a:gd name="T9" fmla="*/ 19 h 90"/>
                    <a:gd name="T10" fmla="*/ 5 w 57"/>
                    <a:gd name="T11" fmla="*/ 22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19"/>
                      </a:lnTo>
                      <a:lnTo>
                        <a:pt x="5" y="22"/>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0" name="Group 102">
                <a:extLst>
                  <a:ext uri="{FF2B5EF4-FFF2-40B4-BE49-F238E27FC236}">
                    <a16:creationId xmlns:a16="http://schemas.microsoft.com/office/drawing/2014/main" id="{7B88FC9F-D298-4A06-9B5F-82ED4BFD8F9E}"/>
                  </a:ext>
                </a:extLst>
              </p:cNvPr>
              <p:cNvGrpSpPr>
                <a:grpSpLocks/>
              </p:cNvGrpSpPr>
              <p:nvPr/>
            </p:nvGrpSpPr>
            <p:grpSpPr bwMode="auto">
              <a:xfrm>
                <a:off x="1101" y="528"/>
                <a:ext cx="210" cy="2"/>
                <a:chOff x="1101" y="528"/>
                <a:chExt cx="210" cy="2"/>
              </a:xfrm>
            </p:grpSpPr>
            <p:sp>
              <p:nvSpPr>
                <p:cNvPr id="65899" name="Freeform 103">
                  <a:extLst>
                    <a:ext uri="{FF2B5EF4-FFF2-40B4-BE49-F238E27FC236}">
                      <a16:creationId xmlns:a16="http://schemas.microsoft.com/office/drawing/2014/main" id="{F0E7984E-82DC-4E72-9073-B232DFCC6A80}"/>
                    </a:ext>
                  </a:extLst>
                </p:cNvPr>
                <p:cNvSpPr>
                  <a:spLocks/>
                </p:cNvSpPr>
                <p:nvPr/>
              </p:nvSpPr>
              <p:spPr bwMode="auto">
                <a:xfrm>
                  <a:off x="1101" y="528"/>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01" name="Group 98">
                <a:extLst>
                  <a:ext uri="{FF2B5EF4-FFF2-40B4-BE49-F238E27FC236}">
                    <a16:creationId xmlns:a16="http://schemas.microsoft.com/office/drawing/2014/main" id="{83DABE30-200D-40B4-8B6C-995E5B289F87}"/>
                  </a:ext>
                </a:extLst>
              </p:cNvPr>
              <p:cNvGrpSpPr>
                <a:grpSpLocks/>
              </p:cNvGrpSpPr>
              <p:nvPr/>
            </p:nvGrpSpPr>
            <p:grpSpPr bwMode="auto">
              <a:xfrm>
                <a:off x="965" y="463"/>
                <a:ext cx="103" cy="131"/>
                <a:chOff x="965" y="463"/>
                <a:chExt cx="103" cy="131"/>
              </a:xfrm>
            </p:grpSpPr>
            <p:sp>
              <p:nvSpPr>
                <p:cNvPr id="65896" name="Freeform 101">
                  <a:extLst>
                    <a:ext uri="{FF2B5EF4-FFF2-40B4-BE49-F238E27FC236}">
                      <a16:creationId xmlns:a16="http://schemas.microsoft.com/office/drawing/2014/main" id="{81B9AFB7-3294-4484-B7F6-1AD869594B14}"/>
                    </a:ext>
                  </a:extLst>
                </p:cNvPr>
                <p:cNvSpPr>
                  <a:spLocks/>
                </p:cNvSpPr>
                <p:nvPr/>
              </p:nvSpPr>
              <p:spPr bwMode="auto">
                <a:xfrm>
                  <a:off x="965" y="463"/>
                  <a:ext cx="103" cy="131"/>
                </a:xfrm>
                <a:custGeom>
                  <a:avLst/>
                  <a:gdLst>
                    <a:gd name="T0" fmla="*/ 69 w 103"/>
                    <a:gd name="T1" fmla="*/ 0 h 131"/>
                    <a:gd name="T2" fmla="*/ 1 w 103"/>
                    <a:gd name="T3" fmla="*/ 0 h 131"/>
                    <a:gd name="T4" fmla="*/ 1 w 103"/>
                    <a:gd name="T5" fmla="*/ 5 h 131"/>
                    <a:gd name="T6" fmla="*/ 17 w 103"/>
                    <a:gd name="T7" fmla="*/ 6 h 131"/>
                    <a:gd name="T8" fmla="*/ 18 w 103"/>
                    <a:gd name="T9" fmla="*/ 7 h 131"/>
                    <a:gd name="T10" fmla="*/ 18 w 103"/>
                    <a:gd name="T11" fmla="*/ 8 h 131"/>
                    <a:gd name="T12" fmla="*/ 18 w 103"/>
                    <a:gd name="T13" fmla="*/ 123 h 131"/>
                    <a:gd name="T14" fmla="*/ 16 w 103"/>
                    <a:gd name="T15" fmla="*/ 125 h 131"/>
                    <a:gd name="T16" fmla="*/ 0 w 103"/>
                    <a:gd name="T17" fmla="*/ 126 h 131"/>
                    <a:gd name="T18" fmla="*/ 0 w 103"/>
                    <a:gd name="T19" fmla="*/ 130 h 131"/>
                    <a:gd name="T20" fmla="*/ 61 w 103"/>
                    <a:gd name="T21" fmla="*/ 130 h 131"/>
                    <a:gd name="T22" fmla="*/ 74 w 103"/>
                    <a:gd name="T23" fmla="*/ 128 h 131"/>
                    <a:gd name="T24" fmla="*/ 81 w 103"/>
                    <a:gd name="T25" fmla="*/ 124 h 131"/>
                    <a:gd name="T26" fmla="*/ 37 w 103"/>
                    <a:gd name="T27" fmla="*/ 124 h 131"/>
                    <a:gd name="T28" fmla="*/ 35 w 103"/>
                    <a:gd name="T29" fmla="*/ 120 h 131"/>
                    <a:gd name="T30" fmla="*/ 35 w 103"/>
                    <a:gd name="T31" fmla="*/ 63 h 131"/>
                    <a:gd name="T32" fmla="*/ 81 w 103"/>
                    <a:gd name="T33" fmla="*/ 63 h 131"/>
                    <a:gd name="T34" fmla="*/ 77 w 103"/>
                    <a:gd name="T35" fmla="*/ 60 h 131"/>
                    <a:gd name="T36" fmla="*/ 68 w 103"/>
                    <a:gd name="T37" fmla="*/ 58 h 131"/>
                    <a:gd name="T38" fmla="*/ 72 w 103"/>
                    <a:gd name="T39" fmla="*/ 57 h 131"/>
                    <a:gd name="T40" fmla="*/ 35 w 103"/>
                    <a:gd name="T41" fmla="*/ 57 h 131"/>
                    <a:gd name="T42" fmla="*/ 35 w 103"/>
                    <a:gd name="T43" fmla="*/ 9 h 131"/>
                    <a:gd name="T44" fmla="*/ 35 w 103"/>
                    <a:gd name="T45" fmla="*/ 8 h 131"/>
                    <a:gd name="T46" fmla="*/ 37 w 103"/>
                    <a:gd name="T47" fmla="*/ 7 h 131"/>
                    <a:gd name="T48" fmla="*/ 38 w 103"/>
                    <a:gd name="T49" fmla="*/ 7 h 131"/>
                    <a:gd name="T50" fmla="*/ 41 w 103"/>
                    <a:gd name="T51" fmla="*/ 6 h 131"/>
                    <a:gd name="T52" fmla="*/ 82 w 103"/>
                    <a:gd name="T53" fmla="*/ 6 h 131"/>
                    <a:gd name="T54" fmla="*/ 77 w 103"/>
                    <a:gd name="T55" fmla="*/ 3 h 131"/>
                    <a:gd name="T56" fmla="*/ 69 w 103"/>
                    <a:gd name="T57" fmla="*/ 0 h 131"/>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03"/>
                    <a:gd name="T88" fmla="*/ 0 h 131"/>
                    <a:gd name="T89" fmla="*/ 103 w 103"/>
                    <a:gd name="T90" fmla="*/ 131 h 131"/>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03" h="131">
                      <a:moveTo>
                        <a:pt x="69" y="0"/>
                      </a:moveTo>
                      <a:lnTo>
                        <a:pt x="1" y="0"/>
                      </a:lnTo>
                      <a:lnTo>
                        <a:pt x="1" y="5"/>
                      </a:lnTo>
                      <a:lnTo>
                        <a:pt x="17" y="6"/>
                      </a:lnTo>
                      <a:lnTo>
                        <a:pt x="18" y="7"/>
                      </a:lnTo>
                      <a:lnTo>
                        <a:pt x="18" y="8"/>
                      </a:lnTo>
                      <a:lnTo>
                        <a:pt x="18" y="123"/>
                      </a:lnTo>
                      <a:lnTo>
                        <a:pt x="16" y="125"/>
                      </a:lnTo>
                      <a:lnTo>
                        <a:pt x="0" y="126"/>
                      </a:lnTo>
                      <a:lnTo>
                        <a:pt x="0" y="130"/>
                      </a:lnTo>
                      <a:lnTo>
                        <a:pt x="61" y="130"/>
                      </a:lnTo>
                      <a:lnTo>
                        <a:pt x="74" y="128"/>
                      </a:lnTo>
                      <a:lnTo>
                        <a:pt x="81" y="124"/>
                      </a:lnTo>
                      <a:lnTo>
                        <a:pt x="37" y="124"/>
                      </a:lnTo>
                      <a:lnTo>
                        <a:pt x="35" y="120"/>
                      </a:lnTo>
                      <a:lnTo>
                        <a:pt x="35" y="63"/>
                      </a:lnTo>
                      <a:lnTo>
                        <a:pt x="81" y="63"/>
                      </a:lnTo>
                      <a:lnTo>
                        <a:pt x="77" y="60"/>
                      </a:lnTo>
                      <a:lnTo>
                        <a:pt x="68" y="58"/>
                      </a:lnTo>
                      <a:lnTo>
                        <a:pt x="72" y="57"/>
                      </a:lnTo>
                      <a:lnTo>
                        <a:pt x="35" y="57"/>
                      </a:lnTo>
                      <a:lnTo>
                        <a:pt x="35" y="9"/>
                      </a:lnTo>
                      <a:lnTo>
                        <a:pt x="35" y="8"/>
                      </a:lnTo>
                      <a:lnTo>
                        <a:pt x="37" y="7"/>
                      </a:lnTo>
                      <a:lnTo>
                        <a:pt x="38" y="7"/>
                      </a:lnTo>
                      <a:lnTo>
                        <a:pt x="41" y="6"/>
                      </a:lnTo>
                      <a:lnTo>
                        <a:pt x="82" y="6"/>
                      </a:lnTo>
                      <a:lnTo>
                        <a:pt x="77" y="3"/>
                      </a:lnTo>
                      <a:lnTo>
                        <a:pt x="69" y="0"/>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7" name="Freeform 100">
                  <a:extLst>
                    <a:ext uri="{FF2B5EF4-FFF2-40B4-BE49-F238E27FC236}">
                      <a16:creationId xmlns:a16="http://schemas.microsoft.com/office/drawing/2014/main" id="{193E0EDD-8319-4111-BA74-AB7365DB5CA2}"/>
                    </a:ext>
                  </a:extLst>
                </p:cNvPr>
                <p:cNvSpPr>
                  <a:spLocks/>
                </p:cNvSpPr>
                <p:nvPr/>
              </p:nvSpPr>
              <p:spPr bwMode="auto">
                <a:xfrm>
                  <a:off x="965" y="463"/>
                  <a:ext cx="103" cy="131"/>
                </a:xfrm>
                <a:custGeom>
                  <a:avLst/>
                  <a:gdLst>
                    <a:gd name="T0" fmla="*/ 81 w 103"/>
                    <a:gd name="T1" fmla="*/ 63 h 131"/>
                    <a:gd name="T2" fmla="*/ 46 w 103"/>
                    <a:gd name="T3" fmla="*/ 63 h 131"/>
                    <a:gd name="T4" fmla="*/ 69 w 103"/>
                    <a:gd name="T5" fmla="*/ 68 h 131"/>
                    <a:gd name="T6" fmla="*/ 82 w 103"/>
                    <a:gd name="T7" fmla="*/ 84 h 131"/>
                    <a:gd name="T8" fmla="*/ 77 w 103"/>
                    <a:gd name="T9" fmla="*/ 111 h 131"/>
                    <a:gd name="T10" fmla="*/ 63 w 103"/>
                    <a:gd name="T11" fmla="*/ 123 h 131"/>
                    <a:gd name="T12" fmla="*/ 37 w 103"/>
                    <a:gd name="T13" fmla="*/ 124 h 131"/>
                    <a:gd name="T14" fmla="*/ 81 w 103"/>
                    <a:gd name="T15" fmla="*/ 124 h 131"/>
                    <a:gd name="T16" fmla="*/ 84 w 103"/>
                    <a:gd name="T17" fmla="*/ 123 h 131"/>
                    <a:gd name="T18" fmla="*/ 95 w 103"/>
                    <a:gd name="T19" fmla="*/ 116 h 131"/>
                    <a:gd name="T20" fmla="*/ 103 w 103"/>
                    <a:gd name="T21" fmla="*/ 106 h 131"/>
                    <a:gd name="T22" fmla="*/ 103 w 103"/>
                    <a:gd name="T23" fmla="*/ 92 h 131"/>
                    <a:gd name="T24" fmla="*/ 95 w 103"/>
                    <a:gd name="T25" fmla="*/ 72 h 131"/>
                    <a:gd name="T26" fmla="*/ 81 w 103"/>
                    <a:gd name="T27" fmla="*/ 63 h 131"/>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03"/>
                    <a:gd name="T43" fmla="*/ 0 h 131"/>
                    <a:gd name="T44" fmla="*/ 103 w 103"/>
                    <a:gd name="T45" fmla="*/ 131 h 131"/>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03" h="131">
                      <a:moveTo>
                        <a:pt x="81" y="63"/>
                      </a:moveTo>
                      <a:lnTo>
                        <a:pt x="46" y="63"/>
                      </a:lnTo>
                      <a:lnTo>
                        <a:pt x="69" y="68"/>
                      </a:lnTo>
                      <a:lnTo>
                        <a:pt x="82" y="84"/>
                      </a:lnTo>
                      <a:lnTo>
                        <a:pt x="77" y="111"/>
                      </a:lnTo>
                      <a:lnTo>
                        <a:pt x="63" y="123"/>
                      </a:lnTo>
                      <a:lnTo>
                        <a:pt x="37" y="124"/>
                      </a:lnTo>
                      <a:lnTo>
                        <a:pt x="81" y="124"/>
                      </a:lnTo>
                      <a:lnTo>
                        <a:pt x="84" y="123"/>
                      </a:lnTo>
                      <a:lnTo>
                        <a:pt x="95" y="116"/>
                      </a:lnTo>
                      <a:lnTo>
                        <a:pt x="103" y="106"/>
                      </a:lnTo>
                      <a:lnTo>
                        <a:pt x="103" y="92"/>
                      </a:lnTo>
                      <a:lnTo>
                        <a:pt x="95" y="72"/>
                      </a:lnTo>
                      <a:lnTo>
                        <a:pt x="81" y="63"/>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8" name="Freeform 99">
                  <a:extLst>
                    <a:ext uri="{FF2B5EF4-FFF2-40B4-BE49-F238E27FC236}">
                      <a16:creationId xmlns:a16="http://schemas.microsoft.com/office/drawing/2014/main" id="{6308D627-0591-4235-A35A-1FB9E7ABE9FB}"/>
                    </a:ext>
                  </a:extLst>
                </p:cNvPr>
                <p:cNvSpPr>
                  <a:spLocks/>
                </p:cNvSpPr>
                <p:nvPr/>
              </p:nvSpPr>
              <p:spPr bwMode="auto">
                <a:xfrm>
                  <a:off x="965" y="463"/>
                  <a:ext cx="103" cy="131"/>
                </a:xfrm>
                <a:custGeom>
                  <a:avLst/>
                  <a:gdLst>
                    <a:gd name="T0" fmla="*/ 82 w 103"/>
                    <a:gd name="T1" fmla="*/ 6 h 131"/>
                    <a:gd name="T2" fmla="*/ 71 w 103"/>
                    <a:gd name="T3" fmla="*/ 6 h 131"/>
                    <a:gd name="T4" fmla="*/ 76 w 103"/>
                    <a:gd name="T5" fmla="*/ 19 h 131"/>
                    <a:gd name="T6" fmla="*/ 76 w 103"/>
                    <a:gd name="T7" fmla="*/ 48 h 131"/>
                    <a:gd name="T8" fmla="*/ 67 w 103"/>
                    <a:gd name="T9" fmla="*/ 57 h 131"/>
                    <a:gd name="T10" fmla="*/ 72 w 103"/>
                    <a:gd name="T11" fmla="*/ 57 h 131"/>
                    <a:gd name="T12" fmla="*/ 77 w 103"/>
                    <a:gd name="T13" fmla="*/ 56 h 131"/>
                    <a:gd name="T14" fmla="*/ 94 w 103"/>
                    <a:gd name="T15" fmla="*/ 47 h 131"/>
                    <a:gd name="T16" fmla="*/ 94 w 103"/>
                    <a:gd name="T17" fmla="*/ 19 h 131"/>
                    <a:gd name="T18" fmla="*/ 91 w 103"/>
                    <a:gd name="T19" fmla="*/ 12 h 131"/>
                    <a:gd name="T20" fmla="*/ 82 w 103"/>
                    <a:gd name="T21" fmla="*/ 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03"/>
                    <a:gd name="T34" fmla="*/ 0 h 131"/>
                    <a:gd name="T35" fmla="*/ 103 w 103"/>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03" h="131">
                      <a:moveTo>
                        <a:pt x="82" y="6"/>
                      </a:moveTo>
                      <a:lnTo>
                        <a:pt x="71" y="6"/>
                      </a:lnTo>
                      <a:lnTo>
                        <a:pt x="76" y="19"/>
                      </a:lnTo>
                      <a:lnTo>
                        <a:pt x="76" y="48"/>
                      </a:lnTo>
                      <a:lnTo>
                        <a:pt x="67" y="57"/>
                      </a:lnTo>
                      <a:lnTo>
                        <a:pt x="72" y="57"/>
                      </a:lnTo>
                      <a:lnTo>
                        <a:pt x="77" y="56"/>
                      </a:lnTo>
                      <a:lnTo>
                        <a:pt x="94" y="47"/>
                      </a:lnTo>
                      <a:lnTo>
                        <a:pt x="94" y="19"/>
                      </a:lnTo>
                      <a:lnTo>
                        <a:pt x="91" y="12"/>
                      </a:lnTo>
                      <a:lnTo>
                        <a:pt x="82" y="6"/>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2" name="Group 94">
                <a:extLst>
                  <a:ext uri="{FF2B5EF4-FFF2-40B4-BE49-F238E27FC236}">
                    <a16:creationId xmlns:a16="http://schemas.microsoft.com/office/drawing/2014/main" id="{3E3BC749-E35B-4803-885F-A1BD52B3BC4C}"/>
                  </a:ext>
                </a:extLst>
              </p:cNvPr>
              <p:cNvGrpSpPr>
                <a:grpSpLocks/>
              </p:cNvGrpSpPr>
              <p:nvPr/>
            </p:nvGrpSpPr>
            <p:grpSpPr bwMode="auto">
              <a:xfrm>
                <a:off x="1951" y="874"/>
                <a:ext cx="141" cy="131"/>
                <a:chOff x="1951" y="874"/>
                <a:chExt cx="141" cy="131"/>
              </a:xfrm>
            </p:grpSpPr>
            <p:sp>
              <p:nvSpPr>
                <p:cNvPr id="65893" name="Freeform 97">
                  <a:extLst>
                    <a:ext uri="{FF2B5EF4-FFF2-40B4-BE49-F238E27FC236}">
                      <a16:creationId xmlns:a16="http://schemas.microsoft.com/office/drawing/2014/main" id="{582592D9-6A4B-40FB-AD99-35BA71774262}"/>
                    </a:ext>
                  </a:extLst>
                </p:cNvPr>
                <p:cNvSpPr>
                  <a:spLocks/>
                </p:cNvSpPr>
                <p:nvPr/>
              </p:nvSpPr>
              <p:spPr bwMode="auto">
                <a:xfrm>
                  <a:off x="1951" y="874"/>
                  <a:ext cx="141" cy="131"/>
                </a:xfrm>
                <a:custGeom>
                  <a:avLst/>
                  <a:gdLst>
                    <a:gd name="T0" fmla="*/ 53 w 141"/>
                    <a:gd name="T1" fmla="*/ 0 h 131"/>
                    <a:gd name="T2" fmla="*/ 0 w 141"/>
                    <a:gd name="T3" fmla="*/ 0 h 131"/>
                    <a:gd name="T4" fmla="*/ 0 w 141"/>
                    <a:gd name="T5" fmla="*/ 4 h 131"/>
                    <a:gd name="T6" fmla="*/ 17 w 141"/>
                    <a:gd name="T7" fmla="*/ 5 h 131"/>
                    <a:gd name="T8" fmla="*/ 18 w 141"/>
                    <a:gd name="T9" fmla="*/ 7 h 131"/>
                    <a:gd name="T10" fmla="*/ 18 w 141"/>
                    <a:gd name="T11" fmla="*/ 123 h 131"/>
                    <a:gd name="T12" fmla="*/ 17 w 141"/>
                    <a:gd name="T13" fmla="*/ 124 h 131"/>
                    <a:gd name="T14" fmla="*/ 0 w 141"/>
                    <a:gd name="T15" fmla="*/ 125 h 131"/>
                    <a:gd name="T16" fmla="*/ 0 w 141"/>
                    <a:gd name="T17" fmla="*/ 130 h 131"/>
                    <a:gd name="T18" fmla="*/ 53 w 141"/>
                    <a:gd name="T19" fmla="*/ 130 h 131"/>
                    <a:gd name="T20" fmla="*/ 53 w 141"/>
                    <a:gd name="T21" fmla="*/ 125 h 131"/>
                    <a:gd name="T22" fmla="*/ 37 w 141"/>
                    <a:gd name="T23" fmla="*/ 124 h 131"/>
                    <a:gd name="T24" fmla="*/ 35 w 141"/>
                    <a:gd name="T25" fmla="*/ 123 h 131"/>
                    <a:gd name="T26" fmla="*/ 35 w 141"/>
                    <a:gd name="T27" fmla="*/ 65 h 131"/>
                    <a:gd name="T28" fmla="*/ 122 w 141"/>
                    <a:gd name="T29" fmla="*/ 65 h 131"/>
                    <a:gd name="T30" fmla="*/ 122 w 141"/>
                    <a:gd name="T31" fmla="*/ 57 h 131"/>
                    <a:gd name="T32" fmla="*/ 35 w 141"/>
                    <a:gd name="T33" fmla="*/ 57 h 131"/>
                    <a:gd name="T34" fmla="*/ 35 w 141"/>
                    <a:gd name="T35" fmla="*/ 7 h 131"/>
                    <a:gd name="T36" fmla="*/ 37 w 141"/>
                    <a:gd name="T37" fmla="*/ 5 h 131"/>
                    <a:gd name="T38" fmla="*/ 53 w 141"/>
                    <a:gd name="T39" fmla="*/ 4 h 131"/>
                    <a:gd name="T40" fmla="*/ 53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3" y="0"/>
                      </a:moveTo>
                      <a:lnTo>
                        <a:pt x="0" y="0"/>
                      </a:lnTo>
                      <a:lnTo>
                        <a:pt x="0" y="4"/>
                      </a:lnTo>
                      <a:lnTo>
                        <a:pt x="17" y="5"/>
                      </a:lnTo>
                      <a:lnTo>
                        <a:pt x="18" y="7"/>
                      </a:lnTo>
                      <a:lnTo>
                        <a:pt x="18" y="123"/>
                      </a:lnTo>
                      <a:lnTo>
                        <a:pt x="17" y="124"/>
                      </a:lnTo>
                      <a:lnTo>
                        <a:pt x="0" y="125"/>
                      </a:lnTo>
                      <a:lnTo>
                        <a:pt x="0" y="130"/>
                      </a:lnTo>
                      <a:lnTo>
                        <a:pt x="53" y="130"/>
                      </a:lnTo>
                      <a:lnTo>
                        <a:pt x="53" y="125"/>
                      </a:lnTo>
                      <a:lnTo>
                        <a:pt x="37" y="124"/>
                      </a:lnTo>
                      <a:lnTo>
                        <a:pt x="35" y="123"/>
                      </a:lnTo>
                      <a:lnTo>
                        <a:pt x="35" y="65"/>
                      </a:lnTo>
                      <a:lnTo>
                        <a:pt x="122" y="65"/>
                      </a:lnTo>
                      <a:lnTo>
                        <a:pt x="122" y="57"/>
                      </a:lnTo>
                      <a:lnTo>
                        <a:pt x="35" y="57"/>
                      </a:lnTo>
                      <a:lnTo>
                        <a:pt x="35" y="7"/>
                      </a:lnTo>
                      <a:lnTo>
                        <a:pt x="37" y="5"/>
                      </a:lnTo>
                      <a:lnTo>
                        <a:pt x="53" y="4"/>
                      </a:lnTo>
                      <a:lnTo>
                        <a:pt x="5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4" name="Freeform 96">
                  <a:extLst>
                    <a:ext uri="{FF2B5EF4-FFF2-40B4-BE49-F238E27FC236}">
                      <a16:creationId xmlns:a16="http://schemas.microsoft.com/office/drawing/2014/main" id="{F5EA8958-4838-43F9-A238-AA60CA699FC8}"/>
                    </a:ext>
                  </a:extLst>
                </p:cNvPr>
                <p:cNvSpPr>
                  <a:spLocks/>
                </p:cNvSpPr>
                <p:nvPr/>
              </p:nvSpPr>
              <p:spPr bwMode="auto">
                <a:xfrm>
                  <a:off x="1951" y="874"/>
                  <a:ext cx="141" cy="131"/>
                </a:xfrm>
                <a:custGeom>
                  <a:avLst/>
                  <a:gdLst>
                    <a:gd name="T0" fmla="*/ 122 w 141"/>
                    <a:gd name="T1" fmla="*/ 65 h 131"/>
                    <a:gd name="T2" fmla="*/ 105 w 141"/>
                    <a:gd name="T3" fmla="*/ 65 h 131"/>
                    <a:gd name="T4" fmla="*/ 105 w 141"/>
                    <a:gd name="T5" fmla="*/ 123 h 131"/>
                    <a:gd name="T6" fmla="*/ 103 w 141"/>
                    <a:gd name="T7" fmla="*/ 124 h 131"/>
                    <a:gd name="T8" fmla="*/ 86 w 141"/>
                    <a:gd name="T9" fmla="*/ 125 h 131"/>
                    <a:gd name="T10" fmla="*/ 86 w 141"/>
                    <a:gd name="T11" fmla="*/ 130 h 131"/>
                    <a:gd name="T12" fmla="*/ 140 w 141"/>
                    <a:gd name="T13" fmla="*/ 130 h 131"/>
                    <a:gd name="T14" fmla="*/ 140 w 141"/>
                    <a:gd name="T15" fmla="*/ 125 h 131"/>
                    <a:gd name="T16" fmla="*/ 123 w 141"/>
                    <a:gd name="T17" fmla="*/ 124 h 131"/>
                    <a:gd name="T18" fmla="*/ 122 w 141"/>
                    <a:gd name="T19" fmla="*/ 123 h 131"/>
                    <a:gd name="T20" fmla="*/ 122 w 141"/>
                    <a:gd name="T21" fmla="*/ 6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5" name="Freeform 95">
                  <a:extLst>
                    <a:ext uri="{FF2B5EF4-FFF2-40B4-BE49-F238E27FC236}">
                      <a16:creationId xmlns:a16="http://schemas.microsoft.com/office/drawing/2014/main" id="{C1232BEE-A72B-4671-84C1-FFE4642C1283}"/>
                    </a:ext>
                  </a:extLst>
                </p:cNvPr>
                <p:cNvSpPr>
                  <a:spLocks/>
                </p:cNvSpPr>
                <p:nvPr/>
              </p:nvSpPr>
              <p:spPr bwMode="auto">
                <a:xfrm>
                  <a:off x="1951" y="874"/>
                  <a:ext cx="141" cy="131"/>
                </a:xfrm>
                <a:custGeom>
                  <a:avLst/>
                  <a:gdLst>
                    <a:gd name="T0" fmla="*/ 140 w 141"/>
                    <a:gd name="T1" fmla="*/ 0 h 131"/>
                    <a:gd name="T2" fmla="*/ 87 w 141"/>
                    <a:gd name="T3" fmla="*/ 0 h 131"/>
                    <a:gd name="T4" fmla="*/ 87 w 141"/>
                    <a:gd name="T5" fmla="*/ 4 h 131"/>
                    <a:gd name="T6" fmla="*/ 103 w 141"/>
                    <a:gd name="T7" fmla="*/ 5 h 131"/>
                    <a:gd name="T8" fmla="*/ 105 w 141"/>
                    <a:gd name="T9" fmla="*/ 7 h 131"/>
                    <a:gd name="T10" fmla="*/ 105 w 141"/>
                    <a:gd name="T11" fmla="*/ 57 h 131"/>
                    <a:gd name="T12" fmla="*/ 122 w 141"/>
                    <a:gd name="T13" fmla="*/ 57 h 131"/>
                    <a:gd name="T14" fmla="*/ 122 w 141"/>
                    <a:gd name="T15" fmla="*/ 7 h 131"/>
                    <a:gd name="T16" fmla="*/ 123 w 141"/>
                    <a:gd name="T17" fmla="*/ 5 h 131"/>
                    <a:gd name="T18" fmla="*/ 140 w 141"/>
                    <a:gd name="T19" fmla="*/ 4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3" name="Group 92">
                <a:extLst>
                  <a:ext uri="{FF2B5EF4-FFF2-40B4-BE49-F238E27FC236}">
                    <a16:creationId xmlns:a16="http://schemas.microsoft.com/office/drawing/2014/main" id="{CF84176D-EF6E-4385-BC57-69E70C29BE62}"/>
                  </a:ext>
                </a:extLst>
              </p:cNvPr>
              <p:cNvGrpSpPr>
                <a:grpSpLocks/>
              </p:cNvGrpSpPr>
              <p:nvPr/>
            </p:nvGrpSpPr>
            <p:grpSpPr bwMode="auto">
              <a:xfrm>
                <a:off x="2022" y="633"/>
                <a:ext cx="2" cy="211"/>
                <a:chOff x="2022" y="633"/>
                <a:chExt cx="2" cy="211"/>
              </a:xfrm>
            </p:grpSpPr>
            <p:sp>
              <p:nvSpPr>
                <p:cNvPr id="65892" name="Freeform 93">
                  <a:extLst>
                    <a:ext uri="{FF2B5EF4-FFF2-40B4-BE49-F238E27FC236}">
                      <a16:creationId xmlns:a16="http://schemas.microsoft.com/office/drawing/2014/main" id="{9029C4E9-C5E2-44B9-B0E6-9D72879871A6}"/>
                    </a:ext>
                  </a:extLst>
                </p:cNvPr>
                <p:cNvSpPr>
                  <a:spLocks/>
                </p:cNvSpPr>
                <p:nvPr/>
              </p:nvSpPr>
              <p:spPr bwMode="auto">
                <a:xfrm>
                  <a:off x="2022" y="633"/>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04" name="Group 85">
                <a:extLst>
                  <a:ext uri="{FF2B5EF4-FFF2-40B4-BE49-F238E27FC236}">
                    <a16:creationId xmlns:a16="http://schemas.microsoft.com/office/drawing/2014/main" id="{7D31595D-C948-4C9D-B590-C50174604FE6}"/>
                  </a:ext>
                </a:extLst>
              </p:cNvPr>
              <p:cNvGrpSpPr>
                <a:grpSpLocks/>
              </p:cNvGrpSpPr>
              <p:nvPr/>
            </p:nvGrpSpPr>
            <p:grpSpPr bwMode="auto">
              <a:xfrm>
                <a:off x="956" y="886"/>
                <a:ext cx="271" cy="137"/>
                <a:chOff x="956" y="886"/>
                <a:chExt cx="271" cy="137"/>
              </a:xfrm>
            </p:grpSpPr>
            <p:sp>
              <p:nvSpPr>
                <p:cNvPr id="65886" name="Freeform 91">
                  <a:extLst>
                    <a:ext uri="{FF2B5EF4-FFF2-40B4-BE49-F238E27FC236}">
                      <a16:creationId xmlns:a16="http://schemas.microsoft.com/office/drawing/2014/main" id="{808A3C20-9C67-4BB0-BBE5-9A4199AF4333}"/>
                    </a:ext>
                  </a:extLst>
                </p:cNvPr>
                <p:cNvSpPr>
                  <a:spLocks/>
                </p:cNvSpPr>
                <p:nvPr/>
              </p:nvSpPr>
              <p:spPr bwMode="auto">
                <a:xfrm>
                  <a:off x="956" y="886"/>
                  <a:ext cx="271" cy="137"/>
                </a:xfrm>
                <a:custGeom>
                  <a:avLst/>
                  <a:gdLst>
                    <a:gd name="T0" fmla="*/ 93 w 271"/>
                    <a:gd name="T1" fmla="*/ 0 h 137"/>
                    <a:gd name="T2" fmla="*/ 76 w 271"/>
                    <a:gd name="T3" fmla="*/ 0 h 137"/>
                    <a:gd name="T4" fmla="*/ 52 w 271"/>
                    <a:gd name="T5" fmla="*/ 3 h 137"/>
                    <a:gd name="T6" fmla="*/ 32 w 271"/>
                    <a:gd name="T7" fmla="*/ 12 h 137"/>
                    <a:gd name="T8" fmla="*/ 16 w 271"/>
                    <a:gd name="T9" fmla="*/ 26 h 137"/>
                    <a:gd name="T10" fmla="*/ 5 w 271"/>
                    <a:gd name="T11" fmla="*/ 44 h 137"/>
                    <a:gd name="T12" fmla="*/ 0 w 271"/>
                    <a:gd name="T13" fmla="*/ 66 h 137"/>
                    <a:gd name="T14" fmla="*/ 3 w 271"/>
                    <a:gd name="T15" fmla="*/ 87 h 137"/>
                    <a:gd name="T16" fmla="*/ 11 w 271"/>
                    <a:gd name="T17" fmla="*/ 106 h 137"/>
                    <a:gd name="T18" fmla="*/ 25 w 271"/>
                    <a:gd name="T19" fmla="*/ 122 h 137"/>
                    <a:gd name="T20" fmla="*/ 45 w 271"/>
                    <a:gd name="T21" fmla="*/ 132 h 137"/>
                    <a:gd name="T22" fmla="*/ 72 w 271"/>
                    <a:gd name="T23" fmla="*/ 136 h 137"/>
                    <a:gd name="T24" fmla="*/ 86 w 271"/>
                    <a:gd name="T25" fmla="*/ 136 h 137"/>
                    <a:gd name="T26" fmla="*/ 104 w 271"/>
                    <a:gd name="T27" fmla="*/ 132 h 137"/>
                    <a:gd name="T28" fmla="*/ 110 w 271"/>
                    <a:gd name="T29" fmla="*/ 130 h 137"/>
                    <a:gd name="T30" fmla="*/ 111 w 271"/>
                    <a:gd name="T31" fmla="*/ 127 h 137"/>
                    <a:gd name="T32" fmla="*/ 87 w 271"/>
                    <a:gd name="T33" fmla="*/ 127 h 137"/>
                    <a:gd name="T34" fmla="*/ 61 w 271"/>
                    <a:gd name="T35" fmla="*/ 125 h 137"/>
                    <a:gd name="T36" fmla="*/ 41 w 271"/>
                    <a:gd name="T37" fmla="*/ 116 h 137"/>
                    <a:gd name="T38" fmla="*/ 28 w 271"/>
                    <a:gd name="T39" fmla="*/ 101 h 137"/>
                    <a:gd name="T40" fmla="*/ 22 w 271"/>
                    <a:gd name="T41" fmla="*/ 82 h 137"/>
                    <a:gd name="T42" fmla="*/ 23 w 271"/>
                    <a:gd name="T43" fmla="*/ 54 h 137"/>
                    <a:gd name="T44" fmla="*/ 30 w 271"/>
                    <a:gd name="T45" fmla="*/ 32 h 137"/>
                    <a:gd name="T46" fmla="*/ 42 w 271"/>
                    <a:gd name="T47" fmla="*/ 16 h 137"/>
                    <a:gd name="T48" fmla="*/ 59 w 271"/>
                    <a:gd name="T49" fmla="*/ 8 h 137"/>
                    <a:gd name="T50" fmla="*/ 112 w 271"/>
                    <a:gd name="T51" fmla="*/ 8 h 137"/>
                    <a:gd name="T52" fmla="*/ 112 w 271"/>
                    <a:gd name="T53" fmla="*/ 5 h 137"/>
                    <a:gd name="T54" fmla="*/ 106 w 271"/>
                    <a:gd name="T55" fmla="*/ 4 h 137"/>
                    <a:gd name="T56" fmla="*/ 93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3"/>
                      </a:lnTo>
                      <a:lnTo>
                        <a:pt x="32" y="12"/>
                      </a:lnTo>
                      <a:lnTo>
                        <a:pt x="16" y="26"/>
                      </a:lnTo>
                      <a:lnTo>
                        <a:pt x="5" y="44"/>
                      </a:lnTo>
                      <a:lnTo>
                        <a:pt x="0" y="66"/>
                      </a:lnTo>
                      <a:lnTo>
                        <a:pt x="3" y="87"/>
                      </a:lnTo>
                      <a:lnTo>
                        <a:pt x="11" y="106"/>
                      </a:lnTo>
                      <a:lnTo>
                        <a:pt x="25" y="122"/>
                      </a:lnTo>
                      <a:lnTo>
                        <a:pt x="45" y="132"/>
                      </a:lnTo>
                      <a:lnTo>
                        <a:pt x="72" y="136"/>
                      </a:lnTo>
                      <a:lnTo>
                        <a:pt x="86" y="136"/>
                      </a:lnTo>
                      <a:lnTo>
                        <a:pt x="104" y="132"/>
                      </a:lnTo>
                      <a:lnTo>
                        <a:pt x="110" y="130"/>
                      </a:lnTo>
                      <a:lnTo>
                        <a:pt x="111" y="127"/>
                      </a:lnTo>
                      <a:lnTo>
                        <a:pt x="87" y="127"/>
                      </a:lnTo>
                      <a:lnTo>
                        <a:pt x="61" y="125"/>
                      </a:lnTo>
                      <a:lnTo>
                        <a:pt x="41" y="116"/>
                      </a:lnTo>
                      <a:lnTo>
                        <a:pt x="28" y="101"/>
                      </a:lnTo>
                      <a:lnTo>
                        <a:pt x="22" y="82"/>
                      </a:lnTo>
                      <a:lnTo>
                        <a:pt x="23" y="54"/>
                      </a:lnTo>
                      <a:lnTo>
                        <a:pt x="30" y="32"/>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7" name="Freeform 90">
                  <a:extLst>
                    <a:ext uri="{FF2B5EF4-FFF2-40B4-BE49-F238E27FC236}">
                      <a16:creationId xmlns:a16="http://schemas.microsoft.com/office/drawing/2014/main" id="{1A05F900-2E6E-41E0-B44B-EE9DB331090A}"/>
                    </a:ext>
                  </a:extLst>
                </p:cNvPr>
                <p:cNvSpPr>
                  <a:spLocks/>
                </p:cNvSpPr>
                <p:nvPr/>
              </p:nvSpPr>
              <p:spPr bwMode="auto">
                <a:xfrm>
                  <a:off x="956" y="886"/>
                  <a:ext cx="271" cy="137"/>
                </a:xfrm>
                <a:custGeom>
                  <a:avLst/>
                  <a:gdLst>
                    <a:gd name="T0" fmla="*/ 115 w 271"/>
                    <a:gd name="T1" fmla="*/ 98 h 137"/>
                    <a:gd name="T2" fmla="*/ 103 w 271"/>
                    <a:gd name="T3" fmla="*/ 117 h 137"/>
                    <a:gd name="T4" fmla="*/ 87 w 271"/>
                    <a:gd name="T5" fmla="*/ 127 h 137"/>
                    <a:gd name="T6" fmla="*/ 111 w 271"/>
                    <a:gd name="T7" fmla="*/ 127 h 137"/>
                    <a:gd name="T8" fmla="*/ 113 w 271"/>
                    <a:gd name="T9" fmla="*/ 123 h 137"/>
                    <a:gd name="T10" fmla="*/ 117 w 271"/>
                    <a:gd name="T11" fmla="*/ 107 h 137"/>
                    <a:gd name="T12" fmla="*/ 120 w 271"/>
                    <a:gd name="T13" fmla="*/ 98 h 137"/>
                    <a:gd name="T14" fmla="*/ 115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7"/>
                      </a:lnTo>
                      <a:lnTo>
                        <a:pt x="87" y="127"/>
                      </a:lnTo>
                      <a:lnTo>
                        <a:pt x="111"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8" name="Freeform 89">
                  <a:extLst>
                    <a:ext uri="{FF2B5EF4-FFF2-40B4-BE49-F238E27FC236}">
                      <a16:creationId xmlns:a16="http://schemas.microsoft.com/office/drawing/2014/main" id="{F6260D1D-9820-48A2-8B02-CB44CC536386}"/>
                    </a:ext>
                  </a:extLst>
                </p:cNvPr>
                <p:cNvSpPr>
                  <a:spLocks/>
                </p:cNvSpPr>
                <p:nvPr/>
              </p:nvSpPr>
              <p:spPr bwMode="auto">
                <a:xfrm>
                  <a:off x="956" y="886"/>
                  <a:ext cx="271" cy="137"/>
                </a:xfrm>
                <a:custGeom>
                  <a:avLst/>
                  <a:gdLst>
                    <a:gd name="T0" fmla="*/ 112 w 271"/>
                    <a:gd name="T1" fmla="*/ 8 h 137"/>
                    <a:gd name="T2" fmla="*/ 59 w 271"/>
                    <a:gd name="T3" fmla="*/ 8 h 137"/>
                    <a:gd name="T4" fmla="*/ 86 w 271"/>
                    <a:gd name="T5" fmla="*/ 9 h 137"/>
                    <a:gd name="T6" fmla="*/ 102 w 271"/>
                    <a:gd name="T7" fmla="*/ 18 h 137"/>
                    <a:gd name="T8" fmla="*/ 111 w 271"/>
                    <a:gd name="T9" fmla="*/ 36 h 137"/>
                    <a:gd name="T10" fmla="*/ 116 w 271"/>
                    <a:gd name="T11" fmla="*/ 35 h 137"/>
                    <a:gd name="T12" fmla="*/ 114 w 271"/>
                    <a:gd name="T13" fmla="*/ 25 h 137"/>
                    <a:gd name="T14" fmla="*/ 114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6" y="9"/>
                      </a:lnTo>
                      <a:lnTo>
                        <a:pt x="102" y="18"/>
                      </a:lnTo>
                      <a:lnTo>
                        <a:pt x="111" y="36"/>
                      </a:lnTo>
                      <a:lnTo>
                        <a:pt x="116" y="35"/>
                      </a:lnTo>
                      <a:lnTo>
                        <a:pt x="114" y="25"/>
                      </a:lnTo>
                      <a:lnTo>
                        <a:pt x="114"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9" name="Freeform 88">
                  <a:extLst>
                    <a:ext uri="{FF2B5EF4-FFF2-40B4-BE49-F238E27FC236}">
                      <a16:creationId xmlns:a16="http://schemas.microsoft.com/office/drawing/2014/main" id="{C2FC9B5E-0199-4A8D-AA76-23AC5EF824E1}"/>
                    </a:ext>
                  </a:extLst>
                </p:cNvPr>
                <p:cNvSpPr>
                  <a:spLocks/>
                </p:cNvSpPr>
                <p:nvPr/>
              </p:nvSpPr>
              <p:spPr bwMode="auto">
                <a:xfrm>
                  <a:off x="956" y="886"/>
                  <a:ext cx="271" cy="137"/>
                </a:xfrm>
                <a:custGeom>
                  <a:avLst/>
                  <a:gdLst>
                    <a:gd name="T0" fmla="*/ 183 w 271"/>
                    <a:gd name="T1" fmla="*/ 3 h 137"/>
                    <a:gd name="T2" fmla="*/ 130 w 271"/>
                    <a:gd name="T3" fmla="*/ 3 h 137"/>
                    <a:gd name="T4" fmla="*/ 130 w 271"/>
                    <a:gd name="T5" fmla="*/ 8 h 137"/>
                    <a:gd name="T6" fmla="*/ 147 w 271"/>
                    <a:gd name="T7" fmla="*/ 9 h 137"/>
                    <a:gd name="T8" fmla="*/ 149 w 271"/>
                    <a:gd name="T9" fmla="*/ 10 h 137"/>
                    <a:gd name="T10" fmla="*/ 149 w 271"/>
                    <a:gd name="T11" fmla="*/ 126 h 137"/>
                    <a:gd name="T12" fmla="*/ 147 w 271"/>
                    <a:gd name="T13" fmla="*/ 127 h 137"/>
                    <a:gd name="T14" fmla="*/ 131 w 271"/>
                    <a:gd name="T15" fmla="*/ 128 h 137"/>
                    <a:gd name="T16" fmla="*/ 131 w 271"/>
                    <a:gd name="T17" fmla="*/ 133 h 137"/>
                    <a:gd name="T18" fmla="*/ 184 w 271"/>
                    <a:gd name="T19" fmla="*/ 133 h 137"/>
                    <a:gd name="T20" fmla="*/ 184 w 271"/>
                    <a:gd name="T21" fmla="*/ 128 h 137"/>
                    <a:gd name="T22" fmla="*/ 167 w 271"/>
                    <a:gd name="T23" fmla="*/ 127 h 137"/>
                    <a:gd name="T24" fmla="*/ 166 w 271"/>
                    <a:gd name="T25" fmla="*/ 126 h 137"/>
                    <a:gd name="T26" fmla="*/ 166 w 271"/>
                    <a:gd name="T27" fmla="*/ 68 h 137"/>
                    <a:gd name="T28" fmla="*/ 252 w 271"/>
                    <a:gd name="T29" fmla="*/ 68 h 137"/>
                    <a:gd name="T30" fmla="*/ 252 w 271"/>
                    <a:gd name="T31" fmla="*/ 60 h 137"/>
                    <a:gd name="T32" fmla="*/ 166 w 271"/>
                    <a:gd name="T33" fmla="*/ 60 h 137"/>
                    <a:gd name="T34" fmla="*/ 166 w 271"/>
                    <a:gd name="T35" fmla="*/ 10 h 137"/>
                    <a:gd name="T36" fmla="*/ 167 w 271"/>
                    <a:gd name="T37" fmla="*/ 9 h 137"/>
                    <a:gd name="T38" fmla="*/ 183 w 271"/>
                    <a:gd name="T39" fmla="*/ 8 h 137"/>
                    <a:gd name="T40" fmla="*/ 183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0" name="Freeform 87">
                  <a:extLst>
                    <a:ext uri="{FF2B5EF4-FFF2-40B4-BE49-F238E27FC236}">
                      <a16:creationId xmlns:a16="http://schemas.microsoft.com/office/drawing/2014/main" id="{5BC15EF2-0FC0-44DC-BE6C-FC0042900D06}"/>
                    </a:ext>
                  </a:extLst>
                </p:cNvPr>
                <p:cNvSpPr>
                  <a:spLocks/>
                </p:cNvSpPr>
                <p:nvPr/>
              </p:nvSpPr>
              <p:spPr bwMode="auto">
                <a:xfrm>
                  <a:off x="956" y="886"/>
                  <a:ext cx="271" cy="137"/>
                </a:xfrm>
                <a:custGeom>
                  <a:avLst/>
                  <a:gdLst>
                    <a:gd name="T0" fmla="*/ 252 w 271"/>
                    <a:gd name="T1" fmla="*/ 68 h 137"/>
                    <a:gd name="T2" fmla="*/ 235 w 271"/>
                    <a:gd name="T3" fmla="*/ 68 h 137"/>
                    <a:gd name="T4" fmla="*/ 235 w 271"/>
                    <a:gd name="T5" fmla="*/ 126 h 137"/>
                    <a:gd name="T6" fmla="*/ 234 w 271"/>
                    <a:gd name="T7" fmla="*/ 127 h 137"/>
                    <a:gd name="T8" fmla="*/ 216 w 271"/>
                    <a:gd name="T9" fmla="*/ 128 h 137"/>
                    <a:gd name="T10" fmla="*/ 216 w 271"/>
                    <a:gd name="T11" fmla="*/ 133 h 137"/>
                    <a:gd name="T12" fmla="*/ 270 w 271"/>
                    <a:gd name="T13" fmla="*/ 133 h 137"/>
                    <a:gd name="T14" fmla="*/ 270 w 271"/>
                    <a:gd name="T15" fmla="*/ 128 h 137"/>
                    <a:gd name="T16" fmla="*/ 254 w 271"/>
                    <a:gd name="T17" fmla="*/ 127 h 137"/>
                    <a:gd name="T18" fmla="*/ 252 w 271"/>
                    <a:gd name="T19" fmla="*/ 126 h 137"/>
                    <a:gd name="T20" fmla="*/ 252 w 271"/>
                    <a:gd name="T21" fmla="*/ 68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8"/>
                      </a:moveTo>
                      <a:lnTo>
                        <a:pt x="235" y="68"/>
                      </a:lnTo>
                      <a:lnTo>
                        <a:pt x="235" y="126"/>
                      </a:lnTo>
                      <a:lnTo>
                        <a:pt x="234" y="127"/>
                      </a:lnTo>
                      <a:lnTo>
                        <a:pt x="216" y="128"/>
                      </a:lnTo>
                      <a:lnTo>
                        <a:pt x="216" y="133"/>
                      </a:lnTo>
                      <a:lnTo>
                        <a:pt x="270" y="133"/>
                      </a:lnTo>
                      <a:lnTo>
                        <a:pt x="270" y="128"/>
                      </a:lnTo>
                      <a:lnTo>
                        <a:pt x="254" y="127"/>
                      </a:lnTo>
                      <a:lnTo>
                        <a:pt x="252" y="126"/>
                      </a:lnTo>
                      <a:lnTo>
                        <a:pt x="252"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91" name="Freeform 86">
                  <a:extLst>
                    <a:ext uri="{FF2B5EF4-FFF2-40B4-BE49-F238E27FC236}">
                      <a16:creationId xmlns:a16="http://schemas.microsoft.com/office/drawing/2014/main" id="{28D673AC-9E36-4A41-9AA7-0AA345D7A481}"/>
                    </a:ext>
                  </a:extLst>
                </p:cNvPr>
                <p:cNvSpPr>
                  <a:spLocks/>
                </p:cNvSpPr>
                <p:nvPr/>
              </p:nvSpPr>
              <p:spPr bwMode="auto">
                <a:xfrm>
                  <a:off x="956" y="886"/>
                  <a:ext cx="271" cy="137"/>
                </a:xfrm>
                <a:custGeom>
                  <a:avLst/>
                  <a:gdLst>
                    <a:gd name="T0" fmla="*/ 271 w 271"/>
                    <a:gd name="T1" fmla="*/ 3 h 137"/>
                    <a:gd name="T2" fmla="*/ 218 w 271"/>
                    <a:gd name="T3" fmla="*/ 3 h 137"/>
                    <a:gd name="T4" fmla="*/ 218 w 271"/>
                    <a:gd name="T5" fmla="*/ 8 h 137"/>
                    <a:gd name="T6" fmla="*/ 234 w 271"/>
                    <a:gd name="T7" fmla="*/ 9 h 137"/>
                    <a:gd name="T8" fmla="*/ 235 w 271"/>
                    <a:gd name="T9" fmla="*/ 10 h 137"/>
                    <a:gd name="T10" fmla="*/ 235 w 271"/>
                    <a:gd name="T11" fmla="*/ 60 h 137"/>
                    <a:gd name="T12" fmla="*/ 252 w 271"/>
                    <a:gd name="T13" fmla="*/ 60 h 137"/>
                    <a:gd name="T14" fmla="*/ 252 w 271"/>
                    <a:gd name="T15" fmla="*/ 10 h 137"/>
                    <a:gd name="T16" fmla="*/ 254 w 271"/>
                    <a:gd name="T17" fmla="*/ 9 h 137"/>
                    <a:gd name="T18" fmla="*/ 271 w 271"/>
                    <a:gd name="T19" fmla="*/ 8 h 137"/>
                    <a:gd name="T20" fmla="*/ 271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1" y="3"/>
                      </a:moveTo>
                      <a:lnTo>
                        <a:pt x="218" y="3"/>
                      </a:lnTo>
                      <a:lnTo>
                        <a:pt x="218" y="8"/>
                      </a:lnTo>
                      <a:lnTo>
                        <a:pt x="234" y="9"/>
                      </a:lnTo>
                      <a:lnTo>
                        <a:pt x="235" y="10"/>
                      </a:lnTo>
                      <a:lnTo>
                        <a:pt x="235" y="60"/>
                      </a:lnTo>
                      <a:lnTo>
                        <a:pt x="252" y="60"/>
                      </a:lnTo>
                      <a:lnTo>
                        <a:pt x="252" y="10"/>
                      </a:lnTo>
                      <a:lnTo>
                        <a:pt x="254" y="9"/>
                      </a:lnTo>
                      <a:lnTo>
                        <a:pt x="271" y="8"/>
                      </a:lnTo>
                      <a:lnTo>
                        <a:pt x="27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5" name="Group 81">
                <a:extLst>
                  <a:ext uri="{FF2B5EF4-FFF2-40B4-BE49-F238E27FC236}">
                    <a16:creationId xmlns:a16="http://schemas.microsoft.com/office/drawing/2014/main" id="{AB26A7B3-9C6D-4295-8FE9-A82831BD479B}"/>
                  </a:ext>
                </a:extLst>
              </p:cNvPr>
              <p:cNvGrpSpPr>
                <a:grpSpLocks/>
              </p:cNvGrpSpPr>
              <p:nvPr/>
            </p:nvGrpSpPr>
            <p:grpSpPr bwMode="auto">
              <a:xfrm>
                <a:off x="1238" y="968"/>
                <a:ext cx="57" cy="90"/>
                <a:chOff x="1238" y="968"/>
                <a:chExt cx="57" cy="90"/>
              </a:xfrm>
            </p:grpSpPr>
            <p:sp>
              <p:nvSpPr>
                <p:cNvPr id="65883" name="Freeform 84">
                  <a:extLst>
                    <a:ext uri="{FF2B5EF4-FFF2-40B4-BE49-F238E27FC236}">
                      <a16:creationId xmlns:a16="http://schemas.microsoft.com/office/drawing/2014/main" id="{9613E9D9-9447-4390-B976-3718C2467789}"/>
                    </a:ext>
                  </a:extLst>
                </p:cNvPr>
                <p:cNvSpPr>
                  <a:spLocks/>
                </p:cNvSpPr>
                <p:nvPr/>
              </p:nvSpPr>
              <p:spPr bwMode="auto">
                <a:xfrm>
                  <a:off x="1238" y="968"/>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79 h 90"/>
                    <a:gd name="T24" fmla="*/ 13 w 57"/>
                    <a:gd name="T25" fmla="*/ 79 h 90"/>
                    <a:gd name="T26" fmla="*/ 45 w 57"/>
                    <a:gd name="T27" fmla="*/ 45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79"/>
                      </a:lnTo>
                      <a:lnTo>
                        <a:pt x="13" y="79"/>
                      </a:lnTo>
                      <a:lnTo>
                        <a:pt x="45" y="45"/>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4" name="Freeform 83">
                  <a:extLst>
                    <a:ext uri="{FF2B5EF4-FFF2-40B4-BE49-F238E27FC236}">
                      <a16:creationId xmlns:a16="http://schemas.microsoft.com/office/drawing/2014/main" id="{7EA65A60-91AE-4F0B-83FC-E4E36FB017B0}"/>
                    </a:ext>
                  </a:extLst>
                </p:cNvPr>
                <p:cNvSpPr>
                  <a:spLocks/>
                </p:cNvSpPr>
                <p:nvPr/>
              </p:nvSpPr>
              <p:spPr bwMode="auto">
                <a:xfrm>
                  <a:off x="1238" y="968"/>
                  <a:ext cx="57" cy="90"/>
                </a:xfrm>
                <a:custGeom>
                  <a:avLst/>
                  <a:gdLst>
                    <a:gd name="T0" fmla="*/ 53 w 57"/>
                    <a:gd name="T1" fmla="*/ 71 h 90"/>
                    <a:gd name="T2" fmla="*/ 50 w 57"/>
                    <a:gd name="T3" fmla="*/ 79 h 90"/>
                    <a:gd name="T4" fmla="*/ 13 w 57"/>
                    <a:gd name="T5" fmla="*/ 79 h 90"/>
                    <a:gd name="T6" fmla="*/ 55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5"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5" name="Freeform 82">
                  <a:extLst>
                    <a:ext uri="{FF2B5EF4-FFF2-40B4-BE49-F238E27FC236}">
                      <a16:creationId xmlns:a16="http://schemas.microsoft.com/office/drawing/2014/main" id="{6437567E-4357-40FF-96FF-9FD52C36413F}"/>
                    </a:ext>
                  </a:extLst>
                </p:cNvPr>
                <p:cNvSpPr>
                  <a:spLocks/>
                </p:cNvSpPr>
                <p:nvPr/>
              </p:nvSpPr>
              <p:spPr bwMode="auto">
                <a:xfrm>
                  <a:off x="1238" y="968"/>
                  <a:ext cx="57" cy="90"/>
                </a:xfrm>
                <a:custGeom>
                  <a:avLst/>
                  <a:gdLst>
                    <a:gd name="T0" fmla="*/ 40 w 57"/>
                    <a:gd name="T1" fmla="*/ 0 h 90"/>
                    <a:gd name="T2" fmla="*/ 20 w 57"/>
                    <a:gd name="T3" fmla="*/ 0 h 90"/>
                    <a:gd name="T4" fmla="*/ 14 w 57"/>
                    <a:gd name="T5" fmla="*/ 3 h 90"/>
                    <a:gd name="T6" fmla="*/ 9 w 57"/>
                    <a:gd name="T7" fmla="*/ 8 h 90"/>
                    <a:gd name="T8" fmla="*/ 2 w 57"/>
                    <a:gd name="T9" fmla="*/ 19 h 90"/>
                    <a:gd name="T10" fmla="*/ 4 w 57"/>
                    <a:gd name="T11" fmla="*/ 21 h 90"/>
                    <a:gd name="T12" fmla="*/ 8 w 57"/>
                    <a:gd name="T13" fmla="*/ 16 h 90"/>
                    <a:gd name="T14" fmla="*/ 14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3"/>
                      </a:lnTo>
                      <a:lnTo>
                        <a:pt x="9" y="8"/>
                      </a:lnTo>
                      <a:lnTo>
                        <a:pt x="2" y="19"/>
                      </a:lnTo>
                      <a:lnTo>
                        <a:pt x="4" y="21"/>
                      </a:lnTo>
                      <a:lnTo>
                        <a:pt x="8" y="16"/>
                      </a:lnTo>
                      <a:lnTo>
                        <a:pt x="14"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6" name="Group 79">
                <a:extLst>
                  <a:ext uri="{FF2B5EF4-FFF2-40B4-BE49-F238E27FC236}">
                    <a16:creationId xmlns:a16="http://schemas.microsoft.com/office/drawing/2014/main" id="{24F816CB-19B3-4843-958E-653F32B68637}"/>
                  </a:ext>
                </a:extLst>
              </p:cNvPr>
              <p:cNvGrpSpPr>
                <a:grpSpLocks/>
              </p:cNvGrpSpPr>
              <p:nvPr/>
            </p:nvGrpSpPr>
            <p:grpSpPr bwMode="auto">
              <a:xfrm>
                <a:off x="716" y="953"/>
                <a:ext cx="210" cy="2"/>
                <a:chOff x="716" y="953"/>
                <a:chExt cx="210" cy="2"/>
              </a:xfrm>
            </p:grpSpPr>
            <p:sp>
              <p:nvSpPr>
                <p:cNvPr id="65882" name="Freeform 80">
                  <a:extLst>
                    <a:ext uri="{FF2B5EF4-FFF2-40B4-BE49-F238E27FC236}">
                      <a16:creationId xmlns:a16="http://schemas.microsoft.com/office/drawing/2014/main" id="{D6968636-6D1F-408B-8BA9-ABAF78A6EE81}"/>
                    </a:ext>
                  </a:extLst>
                </p:cNvPr>
                <p:cNvSpPr>
                  <a:spLocks/>
                </p:cNvSpPr>
                <p:nvPr/>
              </p:nvSpPr>
              <p:spPr bwMode="auto">
                <a:xfrm>
                  <a:off x="716" y="953"/>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07" name="Group 72">
                <a:extLst>
                  <a:ext uri="{FF2B5EF4-FFF2-40B4-BE49-F238E27FC236}">
                    <a16:creationId xmlns:a16="http://schemas.microsoft.com/office/drawing/2014/main" id="{7801EC3C-B2A7-4091-B334-85A218814284}"/>
                  </a:ext>
                </a:extLst>
              </p:cNvPr>
              <p:cNvGrpSpPr>
                <a:grpSpLocks/>
              </p:cNvGrpSpPr>
              <p:nvPr/>
            </p:nvGrpSpPr>
            <p:grpSpPr bwMode="auto">
              <a:xfrm>
                <a:off x="956" y="9"/>
                <a:ext cx="271" cy="137"/>
                <a:chOff x="956" y="9"/>
                <a:chExt cx="271" cy="137"/>
              </a:xfrm>
            </p:grpSpPr>
            <p:sp>
              <p:nvSpPr>
                <p:cNvPr id="65876" name="Freeform 78">
                  <a:extLst>
                    <a:ext uri="{FF2B5EF4-FFF2-40B4-BE49-F238E27FC236}">
                      <a16:creationId xmlns:a16="http://schemas.microsoft.com/office/drawing/2014/main" id="{883F311C-C8E1-45E9-BA4A-EB3208D30850}"/>
                    </a:ext>
                  </a:extLst>
                </p:cNvPr>
                <p:cNvSpPr>
                  <a:spLocks/>
                </p:cNvSpPr>
                <p:nvPr/>
              </p:nvSpPr>
              <p:spPr bwMode="auto">
                <a:xfrm>
                  <a:off x="956" y="9"/>
                  <a:ext cx="271" cy="137"/>
                </a:xfrm>
                <a:custGeom>
                  <a:avLst/>
                  <a:gdLst>
                    <a:gd name="T0" fmla="*/ 93 w 271"/>
                    <a:gd name="T1" fmla="*/ 0 h 137"/>
                    <a:gd name="T2" fmla="*/ 76 w 271"/>
                    <a:gd name="T3" fmla="*/ 0 h 137"/>
                    <a:gd name="T4" fmla="*/ 52 w 271"/>
                    <a:gd name="T5" fmla="*/ 4 h 137"/>
                    <a:gd name="T6" fmla="*/ 32 w 271"/>
                    <a:gd name="T7" fmla="*/ 12 h 137"/>
                    <a:gd name="T8" fmla="*/ 16 w 271"/>
                    <a:gd name="T9" fmla="*/ 26 h 137"/>
                    <a:gd name="T10" fmla="*/ 5 w 271"/>
                    <a:gd name="T11" fmla="*/ 45 h 137"/>
                    <a:gd name="T12" fmla="*/ 0 w 271"/>
                    <a:gd name="T13" fmla="*/ 67 h 137"/>
                    <a:gd name="T14" fmla="*/ 3 w 271"/>
                    <a:gd name="T15" fmla="*/ 88 h 137"/>
                    <a:gd name="T16" fmla="*/ 11 w 271"/>
                    <a:gd name="T17" fmla="*/ 107 h 137"/>
                    <a:gd name="T18" fmla="*/ 25 w 271"/>
                    <a:gd name="T19" fmla="*/ 122 h 137"/>
                    <a:gd name="T20" fmla="*/ 45 w 271"/>
                    <a:gd name="T21" fmla="*/ 133 h 137"/>
                    <a:gd name="T22" fmla="*/ 72 w 271"/>
                    <a:gd name="T23" fmla="*/ 137 h 137"/>
                    <a:gd name="T24" fmla="*/ 86 w 271"/>
                    <a:gd name="T25" fmla="*/ 137 h 137"/>
                    <a:gd name="T26" fmla="*/ 104 w 271"/>
                    <a:gd name="T27" fmla="*/ 132 h 137"/>
                    <a:gd name="T28" fmla="*/ 110 w 271"/>
                    <a:gd name="T29" fmla="*/ 131 h 137"/>
                    <a:gd name="T30" fmla="*/ 111 w 271"/>
                    <a:gd name="T31" fmla="*/ 128 h 137"/>
                    <a:gd name="T32" fmla="*/ 87 w 271"/>
                    <a:gd name="T33" fmla="*/ 128 h 137"/>
                    <a:gd name="T34" fmla="*/ 61 w 271"/>
                    <a:gd name="T35" fmla="*/ 126 h 137"/>
                    <a:gd name="T36" fmla="*/ 41 w 271"/>
                    <a:gd name="T37" fmla="*/ 117 h 137"/>
                    <a:gd name="T38" fmla="*/ 28 w 271"/>
                    <a:gd name="T39" fmla="*/ 102 h 137"/>
                    <a:gd name="T40" fmla="*/ 22 w 271"/>
                    <a:gd name="T41" fmla="*/ 82 h 137"/>
                    <a:gd name="T42" fmla="*/ 23 w 271"/>
                    <a:gd name="T43" fmla="*/ 54 h 137"/>
                    <a:gd name="T44" fmla="*/ 30 w 271"/>
                    <a:gd name="T45" fmla="*/ 32 h 137"/>
                    <a:gd name="T46" fmla="*/ 42 w 271"/>
                    <a:gd name="T47" fmla="*/ 17 h 137"/>
                    <a:gd name="T48" fmla="*/ 59 w 271"/>
                    <a:gd name="T49" fmla="*/ 8 h 137"/>
                    <a:gd name="T50" fmla="*/ 112 w 271"/>
                    <a:gd name="T51" fmla="*/ 8 h 137"/>
                    <a:gd name="T52" fmla="*/ 112 w 271"/>
                    <a:gd name="T53" fmla="*/ 6 h 137"/>
                    <a:gd name="T54" fmla="*/ 106 w 271"/>
                    <a:gd name="T55" fmla="*/ 4 h 137"/>
                    <a:gd name="T56" fmla="*/ 93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4"/>
                      </a:lnTo>
                      <a:lnTo>
                        <a:pt x="32" y="12"/>
                      </a:lnTo>
                      <a:lnTo>
                        <a:pt x="16" y="26"/>
                      </a:lnTo>
                      <a:lnTo>
                        <a:pt x="5" y="45"/>
                      </a:lnTo>
                      <a:lnTo>
                        <a:pt x="0" y="67"/>
                      </a:lnTo>
                      <a:lnTo>
                        <a:pt x="3" y="88"/>
                      </a:lnTo>
                      <a:lnTo>
                        <a:pt x="11" y="107"/>
                      </a:lnTo>
                      <a:lnTo>
                        <a:pt x="25" y="122"/>
                      </a:lnTo>
                      <a:lnTo>
                        <a:pt x="45" y="133"/>
                      </a:lnTo>
                      <a:lnTo>
                        <a:pt x="72" y="137"/>
                      </a:lnTo>
                      <a:lnTo>
                        <a:pt x="86" y="137"/>
                      </a:lnTo>
                      <a:lnTo>
                        <a:pt x="104" y="132"/>
                      </a:lnTo>
                      <a:lnTo>
                        <a:pt x="110" y="131"/>
                      </a:lnTo>
                      <a:lnTo>
                        <a:pt x="111" y="128"/>
                      </a:lnTo>
                      <a:lnTo>
                        <a:pt x="87" y="128"/>
                      </a:lnTo>
                      <a:lnTo>
                        <a:pt x="61" y="126"/>
                      </a:lnTo>
                      <a:lnTo>
                        <a:pt x="41" y="117"/>
                      </a:lnTo>
                      <a:lnTo>
                        <a:pt x="28" y="102"/>
                      </a:lnTo>
                      <a:lnTo>
                        <a:pt x="22" y="82"/>
                      </a:lnTo>
                      <a:lnTo>
                        <a:pt x="23" y="54"/>
                      </a:lnTo>
                      <a:lnTo>
                        <a:pt x="30" y="32"/>
                      </a:lnTo>
                      <a:lnTo>
                        <a:pt x="42" y="17"/>
                      </a:lnTo>
                      <a:lnTo>
                        <a:pt x="59" y="8"/>
                      </a:lnTo>
                      <a:lnTo>
                        <a:pt x="112" y="8"/>
                      </a:lnTo>
                      <a:lnTo>
                        <a:pt x="112" y="6"/>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77" name="Freeform 77">
                  <a:extLst>
                    <a:ext uri="{FF2B5EF4-FFF2-40B4-BE49-F238E27FC236}">
                      <a16:creationId xmlns:a16="http://schemas.microsoft.com/office/drawing/2014/main" id="{5FE09A0F-5EC8-497E-BA4E-80B9C8D14725}"/>
                    </a:ext>
                  </a:extLst>
                </p:cNvPr>
                <p:cNvSpPr>
                  <a:spLocks/>
                </p:cNvSpPr>
                <p:nvPr/>
              </p:nvSpPr>
              <p:spPr bwMode="auto">
                <a:xfrm>
                  <a:off x="956" y="9"/>
                  <a:ext cx="271" cy="137"/>
                </a:xfrm>
                <a:custGeom>
                  <a:avLst/>
                  <a:gdLst>
                    <a:gd name="T0" fmla="*/ 115 w 271"/>
                    <a:gd name="T1" fmla="*/ 98 h 137"/>
                    <a:gd name="T2" fmla="*/ 103 w 271"/>
                    <a:gd name="T3" fmla="*/ 118 h 137"/>
                    <a:gd name="T4" fmla="*/ 87 w 271"/>
                    <a:gd name="T5" fmla="*/ 128 h 137"/>
                    <a:gd name="T6" fmla="*/ 111 w 271"/>
                    <a:gd name="T7" fmla="*/ 128 h 137"/>
                    <a:gd name="T8" fmla="*/ 113 w 271"/>
                    <a:gd name="T9" fmla="*/ 123 h 137"/>
                    <a:gd name="T10" fmla="*/ 117 w 271"/>
                    <a:gd name="T11" fmla="*/ 107 h 137"/>
                    <a:gd name="T12" fmla="*/ 120 w 271"/>
                    <a:gd name="T13" fmla="*/ 99 h 137"/>
                    <a:gd name="T14" fmla="*/ 115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8"/>
                      </a:lnTo>
                      <a:lnTo>
                        <a:pt x="87" y="128"/>
                      </a:lnTo>
                      <a:lnTo>
                        <a:pt x="111" y="128"/>
                      </a:lnTo>
                      <a:lnTo>
                        <a:pt x="113" y="123"/>
                      </a:lnTo>
                      <a:lnTo>
                        <a:pt x="117" y="107"/>
                      </a:lnTo>
                      <a:lnTo>
                        <a:pt x="120" y="99"/>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78" name="Freeform 76">
                  <a:extLst>
                    <a:ext uri="{FF2B5EF4-FFF2-40B4-BE49-F238E27FC236}">
                      <a16:creationId xmlns:a16="http://schemas.microsoft.com/office/drawing/2014/main" id="{BD17A040-2880-4E46-8742-459AE64ED221}"/>
                    </a:ext>
                  </a:extLst>
                </p:cNvPr>
                <p:cNvSpPr>
                  <a:spLocks/>
                </p:cNvSpPr>
                <p:nvPr/>
              </p:nvSpPr>
              <p:spPr bwMode="auto">
                <a:xfrm>
                  <a:off x="956" y="9"/>
                  <a:ext cx="271" cy="137"/>
                </a:xfrm>
                <a:custGeom>
                  <a:avLst/>
                  <a:gdLst>
                    <a:gd name="T0" fmla="*/ 112 w 271"/>
                    <a:gd name="T1" fmla="*/ 8 h 137"/>
                    <a:gd name="T2" fmla="*/ 59 w 271"/>
                    <a:gd name="T3" fmla="*/ 8 h 137"/>
                    <a:gd name="T4" fmla="*/ 86 w 271"/>
                    <a:gd name="T5" fmla="*/ 10 h 137"/>
                    <a:gd name="T6" fmla="*/ 102 w 271"/>
                    <a:gd name="T7" fmla="*/ 18 h 137"/>
                    <a:gd name="T8" fmla="*/ 111 w 271"/>
                    <a:gd name="T9" fmla="*/ 36 h 137"/>
                    <a:gd name="T10" fmla="*/ 116 w 271"/>
                    <a:gd name="T11" fmla="*/ 36 h 137"/>
                    <a:gd name="T12" fmla="*/ 114 w 271"/>
                    <a:gd name="T13" fmla="*/ 25 h 137"/>
                    <a:gd name="T14" fmla="*/ 114 w 271"/>
                    <a:gd name="T15" fmla="*/ 17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6" y="10"/>
                      </a:lnTo>
                      <a:lnTo>
                        <a:pt x="102" y="18"/>
                      </a:lnTo>
                      <a:lnTo>
                        <a:pt x="111" y="36"/>
                      </a:lnTo>
                      <a:lnTo>
                        <a:pt x="116" y="36"/>
                      </a:lnTo>
                      <a:lnTo>
                        <a:pt x="114" y="25"/>
                      </a:lnTo>
                      <a:lnTo>
                        <a:pt x="114" y="17"/>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79" name="Freeform 75">
                  <a:extLst>
                    <a:ext uri="{FF2B5EF4-FFF2-40B4-BE49-F238E27FC236}">
                      <a16:creationId xmlns:a16="http://schemas.microsoft.com/office/drawing/2014/main" id="{F9316C97-0EC4-49C3-A4C8-2F557A8B5856}"/>
                    </a:ext>
                  </a:extLst>
                </p:cNvPr>
                <p:cNvSpPr>
                  <a:spLocks/>
                </p:cNvSpPr>
                <p:nvPr/>
              </p:nvSpPr>
              <p:spPr bwMode="auto">
                <a:xfrm>
                  <a:off x="956" y="9"/>
                  <a:ext cx="271" cy="137"/>
                </a:xfrm>
                <a:custGeom>
                  <a:avLst/>
                  <a:gdLst>
                    <a:gd name="T0" fmla="*/ 183 w 271"/>
                    <a:gd name="T1" fmla="*/ 3 h 137"/>
                    <a:gd name="T2" fmla="*/ 130 w 271"/>
                    <a:gd name="T3" fmla="*/ 3 h 137"/>
                    <a:gd name="T4" fmla="*/ 130 w 271"/>
                    <a:gd name="T5" fmla="*/ 8 h 137"/>
                    <a:gd name="T6" fmla="*/ 147 w 271"/>
                    <a:gd name="T7" fmla="*/ 9 h 137"/>
                    <a:gd name="T8" fmla="*/ 149 w 271"/>
                    <a:gd name="T9" fmla="*/ 11 h 137"/>
                    <a:gd name="T10" fmla="*/ 149 w 271"/>
                    <a:gd name="T11" fmla="*/ 126 h 137"/>
                    <a:gd name="T12" fmla="*/ 147 w 271"/>
                    <a:gd name="T13" fmla="*/ 128 h 137"/>
                    <a:gd name="T14" fmla="*/ 131 w 271"/>
                    <a:gd name="T15" fmla="*/ 129 h 137"/>
                    <a:gd name="T16" fmla="*/ 131 w 271"/>
                    <a:gd name="T17" fmla="*/ 134 h 137"/>
                    <a:gd name="T18" fmla="*/ 184 w 271"/>
                    <a:gd name="T19" fmla="*/ 134 h 137"/>
                    <a:gd name="T20" fmla="*/ 184 w 271"/>
                    <a:gd name="T21" fmla="*/ 129 h 137"/>
                    <a:gd name="T22" fmla="*/ 167 w 271"/>
                    <a:gd name="T23" fmla="*/ 128 h 137"/>
                    <a:gd name="T24" fmla="*/ 166 w 271"/>
                    <a:gd name="T25" fmla="*/ 126 h 137"/>
                    <a:gd name="T26" fmla="*/ 166 w 271"/>
                    <a:gd name="T27" fmla="*/ 69 h 137"/>
                    <a:gd name="T28" fmla="*/ 252 w 271"/>
                    <a:gd name="T29" fmla="*/ 69 h 137"/>
                    <a:gd name="T30" fmla="*/ 252 w 271"/>
                    <a:gd name="T31" fmla="*/ 61 h 137"/>
                    <a:gd name="T32" fmla="*/ 166 w 271"/>
                    <a:gd name="T33" fmla="*/ 61 h 137"/>
                    <a:gd name="T34" fmla="*/ 166 w 271"/>
                    <a:gd name="T35" fmla="*/ 11 h 137"/>
                    <a:gd name="T36" fmla="*/ 167 w 271"/>
                    <a:gd name="T37" fmla="*/ 9 h 137"/>
                    <a:gd name="T38" fmla="*/ 183 w 271"/>
                    <a:gd name="T39" fmla="*/ 8 h 137"/>
                    <a:gd name="T40" fmla="*/ 183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8"/>
                      </a:lnTo>
                      <a:lnTo>
                        <a:pt x="147" y="9"/>
                      </a:lnTo>
                      <a:lnTo>
                        <a:pt x="149" y="11"/>
                      </a:lnTo>
                      <a:lnTo>
                        <a:pt x="149" y="126"/>
                      </a:lnTo>
                      <a:lnTo>
                        <a:pt x="147" y="128"/>
                      </a:lnTo>
                      <a:lnTo>
                        <a:pt x="131" y="129"/>
                      </a:lnTo>
                      <a:lnTo>
                        <a:pt x="131" y="134"/>
                      </a:lnTo>
                      <a:lnTo>
                        <a:pt x="184" y="134"/>
                      </a:lnTo>
                      <a:lnTo>
                        <a:pt x="184" y="129"/>
                      </a:lnTo>
                      <a:lnTo>
                        <a:pt x="167" y="128"/>
                      </a:lnTo>
                      <a:lnTo>
                        <a:pt x="166" y="126"/>
                      </a:lnTo>
                      <a:lnTo>
                        <a:pt x="166" y="69"/>
                      </a:lnTo>
                      <a:lnTo>
                        <a:pt x="252" y="69"/>
                      </a:lnTo>
                      <a:lnTo>
                        <a:pt x="252" y="61"/>
                      </a:lnTo>
                      <a:lnTo>
                        <a:pt x="166" y="61"/>
                      </a:lnTo>
                      <a:lnTo>
                        <a:pt x="166" y="11"/>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0" name="Freeform 74">
                  <a:extLst>
                    <a:ext uri="{FF2B5EF4-FFF2-40B4-BE49-F238E27FC236}">
                      <a16:creationId xmlns:a16="http://schemas.microsoft.com/office/drawing/2014/main" id="{A8775B28-EAF3-4A3C-8C93-50E202F9B7AE}"/>
                    </a:ext>
                  </a:extLst>
                </p:cNvPr>
                <p:cNvSpPr>
                  <a:spLocks/>
                </p:cNvSpPr>
                <p:nvPr/>
              </p:nvSpPr>
              <p:spPr bwMode="auto">
                <a:xfrm>
                  <a:off x="956" y="9"/>
                  <a:ext cx="271" cy="137"/>
                </a:xfrm>
                <a:custGeom>
                  <a:avLst/>
                  <a:gdLst>
                    <a:gd name="T0" fmla="*/ 252 w 271"/>
                    <a:gd name="T1" fmla="*/ 69 h 137"/>
                    <a:gd name="T2" fmla="*/ 235 w 271"/>
                    <a:gd name="T3" fmla="*/ 69 h 137"/>
                    <a:gd name="T4" fmla="*/ 235 w 271"/>
                    <a:gd name="T5" fmla="*/ 126 h 137"/>
                    <a:gd name="T6" fmla="*/ 234 w 271"/>
                    <a:gd name="T7" fmla="*/ 128 h 137"/>
                    <a:gd name="T8" fmla="*/ 216 w 271"/>
                    <a:gd name="T9" fmla="*/ 129 h 137"/>
                    <a:gd name="T10" fmla="*/ 216 w 271"/>
                    <a:gd name="T11" fmla="*/ 134 h 137"/>
                    <a:gd name="T12" fmla="*/ 270 w 271"/>
                    <a:gd name="T13" fmla="*/ 134 h 137"/>
                    <a:gd name="T14" fmla="*/ 270 w 271"/>
                    <a:gd name="T15" fmla="*/ 129 h 137"/>
                    <a:gd name="T16" fmla="*/ 254 w 271"/>
                    <a:gd name="T17" fmla="*/ 128 h 137"/>
                    <a:gd name="T18" fmla="*/ 252 w 271"/>
                    <a:gd name="T19" fmla="*/ 126 h 137"/>
                    <a:gd name="T20" fmla="*/ 252 w 271"/>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9"/>
                      </a:moveTo>
                      <a:lnTo>
                        <a:pt x="235" y="69"/>
                      </a:lnTo>
                      <a:lnTo>
                        <a:pt x="235" y="126"/>
                      </a:lnTo>
                      <a:lnTo>
                        <a:pt x="234" y="128"/>
                      </a:lnTo>
                      <a:lnTo>
                        <a:pt x="216" y="129"/>
                      </a:lnTo>
                      <a:lnTo>
                        <a:pt x="216" y="134"/>
                      </a:lnTo>
                      <a:lnTo>
                        <a:pt x="270" y="134"/>
                      </a:lnTo>
                      <a:lnTo>
                        <a:pt x="270" y="129"/>
                      </a:lnTo>
                      <a:lnTo>
                        <a:pt x="254" y="128"/>
                      </a:lnTo>
                      <a:lnTo>
                        <a:pt x="252" y="126"/>
                      </a:lnTo>
                      <a:lnTo>
                        <a:pt x="25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81" name="Freeform 73">
                  <a:extLst>
                    <a:ext uri="{FF2B5EF4-FFF2-40B4-BE49-F238E27FC236}">
                      <a16:creationId xmlns:a16="http://schemas.microsoft.com/office/drawing/2014/main" id="{220E1BBE-6438-4466-A767-A3B047ABB33E}"/>
                    </a:ext>
                  </a:extLst>
                </p:cNvPr>
                <p:cNvSpPr>
                  <a:spLocks/>
                </p:cNvSpPr>
                <p:nvPr/>
              </p:nvSpPr>
              <p:spPr bwMode="auto">
                <a:xfrm>
                  <a:off x="956" y="9"/>
                  <a:ext cx="271" cy="137"/>
                </a:xfrm>
                <a:custGeom>
                  <a:avLst/>
                  <a:gdLst>
                    <a:gd name="T0" fmla="*/ 271 w 271"/>
                    <a:gd name="T1" fmla="*/ 3 h 137"/>
                    <a:gd name="T2" fmla="*/ 218 w 271"/>
                    <a:gd name="T3" fmla="*/ 3 h 137"/>
                    <a:gd name="T4" fmla="*/ 218 w 271"/>
                    <a:gd name="T5" fmla="*/ 8 h 137"/>
                    <a:gd name="T6" fmla="*/ 234 w 271"/>
                    <a:gd name="T7" fmla="*/ 9 h 137"/>
                    <a:gd name="T8" fmla="*/ 235 w 271"/>
                    <a:gd name="T9" fmla="*/ 11 h 137"/>
                    <a:gd name="T10" fmla="*/ 235 w 271"/>
                    <a:gd name="T11" fmla="*/ 61 h 137"/>
                    <a:gd name="T12" fmla="*/ 252 w 271"/>
                    <a:gd name="T13" fmla="*/ 61 h 137"/>
                    <a:gd name="T14" fmla="*/ 252 w 271"/>
                    <a:gd name="T15" fmla="*/ 11 h 137"/>
                    <a:gd name="T16" fmla="*/ 254 w 271"/>
                    <a:gd name="T17" fmla="*/ 9 h 137"/>
                    <a:gd name="T18" fmla="*/ 271 w 271"/>
                    <a:gd name="T19" fmla="*/ 8 h 137"/>
                    <a:gd name="T20" fmla="*/ 271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1" y="3"/>
                      </a:moveTo>
                      <a:lnTo>
                        <a:pt x="218" y="3"/>
                      </a:lnTo>
                      <a:lnTo>
                        <a:pt x="218" y="8"/>
                      </a:lnTo>
                      <a:lnTo>
                        <a:pt x="234" y="9"/>
                      </a:lnTo>
                      <a:lnTo>
                        <a:pt x="235" y="11"/>
                      </a:lnTo>
                      <a:lnTo>
                        <a:pt x="235" y="61"/>
                      </a:lnTo>
                      <a:lnTo>
                        <a:pt x="252" y="61"/>
                      </a:lnTo>
                      <a:lnTo>
                        <a:pt x="252" y="11"/>
                      </a:lnTo>
                      <a:lnTo>
                        <a:pt x="254" y="9"/>
                      </a:lnTo>
                      <a:lnTo>
                        <a:pt x="271" y="8"/>
                      </a:lnTo>
                      <a:lnTo>
                        <a:pt x="27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8" name="Group 68">
                <a:extLst>
                  <a:ext uri="{FF2B5EF4-FFF2-40B4-BE49-F238E27FC236}">
                    <a16:creationId xmlns:a16="http://schemas.microsoft.com/office/drawing/2014/main" id="{A1396BF8-D5F3-4389-B5CD-850EA6569B9F}"/>
                  </a:ext>
                </a:extLst>
              </p:cNvPr>
              <p:cNvGrpSpPr>
                <a:grpSpLocks/>
              </p:cNvGrpSpPr>
              <p:nvPr/>
            </p:nvGrpSpPr>
            <p:grpSpPr bwMode="auto">
              <a:xfrm>
                <a:off x="1238" y="91"/>
                <a:ext cx="57" cy="90"/>
                <a:chOff x="1238" y="91"/>
                <a:chExt cx="57" cy="90"/>
              </a:xfrm>
            </p:grpSpPr>
            <p:sp>
              <p:nvSpPr>
                <p:cNvPr id="65873" name="Freeform 71">
                  <a:extLst>
                    <a:ext uri="{FF2B5EF4-FFF2-40B4-BE49-F238E27FC236}">
                      <a16:creationId xmlns:a16="http://schemas.microsoft.com/office/drawing/2014/main" id="{E7D8E639-DC47-42F6-A624-AA8E81EE436F}"/>
                    </a:ext>
                  </a:extLst>
                </p:cNvPr>
                <p:cNvSpPr>
                  <a:spLocks/>
                </p:cNvSpPr>
                <p:nvPr/>
              </p:nvSpPr>
              <p:spPr bwMode="auto">
                <a:xfrm>
                  <a:off x="1238" y="91"/>
                  <a:ext cx="57" cy="90"/>
                </a:xfrm>
                <a:custGeom>
                  <a:avLst/>
                  <a:gdLst>
                    <a:gd name="T0" fmla="*/ 51 w 57"/>
                    <a:gd name="T1" fmla="*/ 9 h 90"/>
                    <a:gd name="T2" fmla="*/ 34 w 57"/>
                    <a:gd name="T3" fmla="*/ 9 h 90"/>
                    <a:gd name="T4" fmla="*/ 40 w 57"/>
                    <a:gd name="T5" fmla="*/ 16 h 90"/>
                    <a:gd name="T6" fmla="*/ 40 w 57"/>
                    <a:gd name="T7" fmla="*/ 42 h 90"/>
                    <a:gd name="T8" fmla="*/ 30 w 57"/>
                    <a:gd name="T9" fmla="*/ 54 h 90"/>
                    <a:gd name="T10" fmla="*/ 22 w 57"/>
                    <a:gd name="T11" fmla="*/ 63 h 90"/>
                    <a:gd name="T12" fmla="*/ 15 w 57"/>
                    <a:gd name="T13" fmla="*/ 71 h 90"/>
                    <a:gd name="T14" fmla="*/ 0 w 57"/>
                    <a:gd name="T15" fmla="*/ 88 h 90"/>
                    <a:gd name="T16" fmla="*/ 0 w 57"/>
                    <a:gd name="T17" fmla="*/ 90 h 90"/>
                    <a:gd name="T18" fmla="*/ 52 w 57"/>
                    <a:gd name="T19" fmla="*/ 90 h 90"/>
                    <a:gd name="T20" fmla="*/ 54 w 57"/>
                    <a:gd name="T21" fmla="*/ 84 h 90"/>
                    <a:gd name="T22" fmla="*/ 55 w 57"/>
                    <a:gd name="T23" fmla="*/ 80 h 90"/>
                    <a:gd name="T24" fmla="*/ 13 w 57"/>
                    <a:gd name="T25" fmla="*/ 80 h 90"/>
                    <a:gd name="T26" fmla="*/ 45 w 57"/>
                    <a:gd name="T27" fmla="*/ 45 h 90"/>
                    <a:gd name="T28" fmla="*/ 51 w 57"/>
                    <a:gd name="T29" fmla="*/ 36 h 90"/>
                    <a:gd name="T30" fmla="*/ 51 w 57"/>
                    <a:gd name="T31" fmla="*/ 9 h 90"/>
                    <a:gd name="T32" fmla="*/ 51 w 57"/>
                    <a:gd name="T33" fmla="*/ 9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9"/>
                      </a:moveTo>
                      <a:lnTo>
                        <a:pt x="34" y="9"/>
                      </a:lnTo>
                      <a:lnTo>
                        <a:pt x="40" y="16"/>
                      </a:lnTo>
                      <a:lnTo>
                        <a:pt x="40" y="42"/>
                      </a:lnTo>
                      <a:lnTo>
                        <a:pt x="30" y="54"/>
                      </a:lnTo>
                      <a:lnTo>
                        <a:pt x="22" y="63"/>
                      </a:lnTo>
                      <a:lnTo>
                        <a:pt x="15" y="71"/>
                      </a:lnTo>
                      <a:lnTo>
                        <a:pt x="0" y="88"/>
                      </a:lnTo>
                      <a:lnTo>
                        <a:pt x="0" y="90"/>
                      </a:lnTo>
                      <a:lnTo>
                        <a:pt x="52" y="90"/>
                      </a:lnTo>
                      <a:lnTo>
                        <a:pt x="54" y="84"/>
                      </a:lnTo>
                      <a:lnTo>
                        <a:pt x="55" y="80"/>
                      </a:lnTo>
                      <a:lnTo>
                        <a:pt x="13" y="80"/>
                      </a:lnTo>
                      <a:lnTo>
                        <a:pt x="45" y="45"/>
                      </a:lnTo>
                      <a:lnTo>
                        <a:pt x="51" y="36"/>
                      </a:lnTo>
                      <a:lnTo>
                        <a:pt x="51"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74" name="Freeform 70">
                  <a:extLst>
                    <a:ext uri="{FF2B5EF4-FFF2-40B4-BE49-F238E27FC236}">
                      <a16:creationId xmlns:a16="http://schemas.microsoft.com/office/drawing/2014/main" id="{C9D7AB3B-99AA-4615-93A1-4ADF0B170C4A}"/>
                    </a:ext>
                  </a:extLst>
                </p:cNvPr>
                <p:cNvSpPr>
                  <a:spLocks/>
                </p:cNvSpPr>
                <p:nvPr/>
              </p:nvSpPr>
              <p:spPr bwMode="auto">
                <a:xfrm>
                  <a:off x="1238" y="91"/>
                  <a:ext cx="57" cy="90"/>
                </a:xfrm>
                <a:custGeom>
                  <a:avLst/>
                  <a:gdLst>
                    <a:gd name="T0" fmla="*/ 53 w 57"/>
                    <a:gd name="T1" fmla="*/ 72 h 90"/>
                    <a:gd name="T2" fmla="*/ 50 w 57"/>
                    <a:gd name="T3" fmla="*/ 80 h 90"/>
                    <a:gd name="T4" fmla="*/ 13 w 57"/>
                    <a:gd name="T5" fmla="*/ 80 h 90"/>
                    <a:gd name="T6" fmla="*/ 55 w 57"/>
                    <a:gd name="T7" fmla="*/ 80 h 90"/>
                    <a:gd name="T8" fmla="*/ 55 w 57"/>
                    <a:gd name="T9" fmla="*/ 78 h 90"/>
                    <a:gd name="T10" fmla="*/ 56 w 57"/>
                    <a:gd name="T11" fmla="*/ 73 h 90"/>
                    <a:gd name="T12" fmla="*/ 53 w 57"/>
                    <a:gd name="T13" fmla="*/ 72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2"/>
                      </a:moveTo>
                      <a:lnTo>
                        <a:pt x="50" y="80"/>
                      </a:lnTo>
                      <a:lnTo>
                        <a:pt x="13" y="80"/>
                      </a:lnTo>
                      <a:lnTo>
                        <a:pt x="55" y="80"/>
                      </a:lnTo>
                      <a:lnTo>
                        <a:pt x="55" y="78"/>
                      </a:lnTo>
                      <a:lnTo>
                        <a:pt x="56" y="73"/>
                      </a:lnTo>
                      <a:lnTo>
                        <a:pt x="53" y="7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75" name="Freeform 69">
                  <a:extLst>
                    <a:ext uri="{FF2B5EF4-FFF2-40B4-BE49-F238E27FC236}">
                      <a16:creationId xmlns:a16="http://schemas.microsoft.com/office/drawing/2014/main" id="{80E7E244-A88A-4A1B-A066-F0E6971544A7}"/>
                    </a:ext>
                  </a:extLst>
                </p:cNvPr>
                <p:cNvSpPr>
                  <a:spLocks/>
                </p:cNvSpPr>
                <p:nvPr/>
              </p:nvSpPr>
              <p:spPr bwMode="auto">
                <a:xfrm>
                  <a:off x="1238" y="91"/>
                  <a:ext cx="57" cy="90"/>
                </a:xfrm>
                <a:custGeom>
                  <a:avLst/>
                  <a:gdLst>
                    <a:gd name="T0" fmla="*/ 40 w 57"/>
                    <a:gd name="T1" fmla="*/ 0 h 90"/>
                    <a:gd name="T2" fmla="*/ 20 w 57"/>
                    <a:gd name="T3" fmla="*/ 0 h 90"/>
                    <a:gd name="T4" fmla="*/ 14 w 57"/>
                    <a:gd name="T5" fmla="*/ 4 h 90"/>
                    <a:gd name="T6" fmla="*/ 9 w 57"/>
                    <a:gd name="T7" fmla="*/ 8 h 90"/>
                    <a:gd name="T8" fmla="*/ 2 w 57"/>
                    <a:gd name="T9" fmla="*/ 20 h 90"/>
                    <a:gd name="T10" fmla="*/ 4 w 57"/>
                    <a:gd name="T11" fmla="*/ 22 h 90"/>
                    <a:gd name="T12" fmla="*/ 8 w 57"/>
                    <a:gd name="T13" fmla="*/ 17 h 90"/>
                    <a:gd name="T14" fmla="*/ 14 w 57"/>
                    <a:gd name="T15" fmla="*/ 9 h 90"/>
                    <a:gd name="T16" fmla="*/ 51 w 57"/>
                    <a:gd name="T17" fmla="*/ 9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4"/>
                      </a:lnTo>
                      <a:lnTo>
                        <a:pt x="9" y="8"/>
                      </a:lnTo>
                      <a:lnTo>
                        <a:pt x="2" y="20"/>
                      </a:lnTo>
                      <a:lnTo>
                        <a:pt x="4" y="22"/>
                      </a:lnTo>
                      <a:lnTo>
                        <a:pt x="8" y="17"/>
                      </a:lnTo>
                      <a:lnTo>
                        <a:pt x="14" y="9"/>
                      </a:lnTo>
                      <a:lnTo>
                        <a:pt x="51" y="9"/>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09" name="Group 66">
                <a:extLst>
                  <a:ext uri="{FF2B5EF4-FFF2-40B4-BE49-F238E27FC236}">
                    <a16:creationId xmlns:a16="http://schemas.microsoft.com/office/drawing/2014/main" id="{8B657B0F-0D3D-43A5-9FEA-CECA988009B2}"/>
                  </a:ext>
                </a:extLst>
              </p:cNvPr>
              <p:cNvGrpSpPr>
                <a:grpSpLocks/>
              </p:cNvGrpSpPr>
              <p:nvPr/>
            </p:nvGrpSpPr>
            <p:grpSpPr bwMode="auto">
              <a:xfrm>
                <a:off x="716" y="77"/>
                <a:ext cx="210" cy="2"/>
                <a:chOff x="716" y="77"/>
                <a:chExt cx="210" cy="2"/>
              </a:xfrm>
            </p:grpSpPr>
            <p:sp>
              <p:nvSpPr>
                <p:cNvPr id="65872" name="Freeform 67">
                  <a:extLst>
                    <a:ext uri="{FF2B5EF4-FFF2-40B4-BE49-F238E27FC236}">
                      <a16:creationId xmlns:a16="http://schemas.microsoft.com/office/drawing/2014/main" id="{3A89435F-79D4-4F22-9BBE-273E60F95FC1}"/>
                    </a:ext>
                  </a:extLst>
                </p:cNvPr>
                <p:cNvSpPr>
                  <a:spLocks/>
                </p:cNvSpPr>
                <p:nvPr/>
              </p:nvSpPr>
              <p:spPr bwMode="auto">
                <a:xfrm>
                  <a:off x="716" y="77"/>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10" name="Group 64">
                <a:extLst>
                  <a:ext uri="{FF2B5EF4-FFF2-40B4-BE49-F238E27FC236}">
                    <a16:creationId xmlns:a16="http://schemas.microsoft.com/office/drawing/2014/main" id="{99E16E72-8EAC-45EA-ADC2-176C34D6BB35}"/>
                  </a:ext>
                </a:extLst>
              </p:cNvPr>
              <p:cNvGrpSpPr>
                <a:grpSpLocks/>
              </p:cNvGrpSpPr>
              <p:nvPr/>
            </p:nvGrpSpPr>
            <p:grpSpPr bwMode="auto">
              <a:xfrm>
                <a:off x="1016" y="176"/>
                <a:ext cx="2" cy="258"/>
                <a:chOff x="1016" y="176"/>
                <a:chExt cx="2" cy="258"/>
              </a:xfrm>
            </p:grpSpPr>
            <p:sp>
              <p:nvSpPr>
                <p:cNvPr id="65871" name="Freeform 65">
                  <a:extLst>
                    <a:ext uri="{FF2B5EF4-FFF2-40B4-BE49-F238E27FC236}">
                      <a16:creationId xmlns:a16="http://schemas.microsoft.com/office/drawing/2014/main" id="{D94BA48A-655B-48CC-BE93-5AD60A9FD322}"/>
                    </a:ext>
                  </a:extLst>
                </p:cNvPr>
                <p:cNvSpPr>
                  <a:spLocks/>
                </p:cNvSpPr>
                <p:nvPr/>
              </p:nvSpPr>
              <p:spPr bwMode="auto">
                <a:xfrm>
                  <a:off x="1016" y="176"/>
                  <a:ext cx="2" cy="258"/>
                </a:xfrm>
                <a:custGeom>
                  <a:avLst/>
                  <a:gdLst>
                    <a:gd name="T0" fmla="*/ 0 w 2"/>
                    <a:gd name="T1" fmla="*/ 0 h 258"/>
                    <a:gd name="T2" fmla="*/ 0 w 2"/>
                    <a:gd name="T3" fmla="*/ 257 h 258"/>
                    <a:gd name="T4" fmla="*/ 0 60000 65536"/>
                    <a:gd name="T5" fmla="*/ 0 60000 65536"/>
                    <a:gd name="T6" fmla="*/ 0 w 2"/>
                    <a:gd name="T7" fmla="*/ 0 h 258"/>
                    <a:gd name="T8" fmla="*/ 2 w 2"/>
                    <a:gd name="T9" fmla="*/ 258 h 258"/>
                  </a:gdLst>
                  <a:ahLst/>
                  <a:cxnLst>
                    <a:cxn ang="T4">
                      <a:pos x="T0" y="T1"/>
                    </a:cxn>
                    <a:cxn ang="T5">
                      <a:pos x="T2" y="T3"/>
                    </a:cxn>
                  </a:cxnLst>
                  <a:rect l="T6" t="T7" r="T8" b="T9"/>
                  <a:pathLst>
                    <a:path w="2" h="258">
                      <a:moveTo>
                        <a:pt x="0" y="0"/>
                      </a:moveTo>
                      <a:lnTo>
                        <a:pt x="0" y="257"/>
                      </a:lnTo>
                    </a:path>
                  </a:pathLst>
                </a:custGeom>
                <a:noFill/>
                <a:ln w="636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11" name="Group 62">
                <a:extLst>
                  <a:ext uri="{FF2B5EF4-FFF2-40B4-BE49-F238E27FC236}">
                    <a16:creationId xmlns:a16="http://schemas.microsoft.com/office/drawing/2014/main" id="{8448183E-9847-47FE-897B-636C40D250CC}"/>
                  </a:ext>
                </a:extLst>
              </p:cNvPr>
              <p:cNvGrpSpPr>
                <a:grpSpLocks/>
              </p:cNvGrpSpPr>
              <p:nvPr/>
            </p:nvGrpSpPr>
            <p:grpSpPr bwMode="auto">
              <a:xfrm>
                <a:off x="1016" y="624"/>
                <a:ext cx="2" cy="223"/>
                <a:chOff x="1016" y="624"/>
                <a:chExt cx="2" cy="223"/>
              </a:xfrm>
            </p:grpSpPr>
            <p:sp>
              <p:nvSpPr>
                <p:cNvPr id="65870" name="Freeform 63">
                  <a:extLst>
                    <a:ext uri="{FF2B5EF4-FFF2-40B4-BE49-F238E27FC236}">
                      <a16:creationId xmlns:a16="http://schemas.microsoft.com/office/drawing/2014/main" id="{A5876F05-FF52-477A-9861-EC2D6E93CD05}"/>
                    </a:ext>
                  </a:extLst>
                </p:cNvPr>
                <p:cNvSpPr>
                  <a:spLocks/>
                </p:cNvSpPr>
                <p:nvPr/>
              </p:nvSpPr>
              <p:spPr bwMode="auto">
                <a:xfrm>
                  <a:off x="1016" y="624"/>
                  <a:ext cx="2" cy="223"/>
                </a:xfrm>
                <a:custGeom>
                  <a:avLst/>
                  <a:gdLst>
                    <a:gd name="T0" fmla="*/ 0 w 2"/>
                    <a:gd name="T1" fmla="*/ 0 h 223"/>
                    <a:gd name="T2" fmla="*/ 0 w 2"/>
                    <a:gd name="T3" fmla="*/ 222 h 223"/>
                    <a:gd name="T4" fmla="*/ 0 60000 65536"/>
                    <a:gd name="T5" fmla="*/ 0 60000 65536"/>
                    <a:gd name="T6" fmla="*/ 0 w 2"/>
                    <a:gd name="T7" fmla="*/ 0 h 223"/>
                    <a:gd name="T8" fmla="*/ 2 w 2"/>
                    <a:gd name="T9" fmla="*/ 223 h 223"/>
                  </a:gdLst>
                  <a:ahLst/>
                  <a:cxnLst>
                    <a:cxn ang="T4">
                      <a:pos x="T0" y="T1"/>
                    </a:cxn>
                    <a:cxn ang="T5">
                      <a:pos x="T2" y="T3"/>
                    </a:cxn>
                  </a:cxnLst>
                  <a:rect l="T6" t="T7" r="T8" b="T9"/>
                  <a:pathLst>
                    <a:path w="2" h="223">
                      <a:moveTo>
                        <a:pt x="0" y="0"/>
                      </a:moveTo>
                      <a:lnTo>
                        <a:pt x="0" y="222"/>
                      </a:lnTo>
                    </a:path>
                  </a:pathLst>
                </a:custGeom>
                <a:noFill/>
                <a:ln w="636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12" name="Group 60">
                <a:extLst>
                  <a:ext uri="{FF2B5EF4-FFF2-40B4-BE49-F238E27FC236}">
                    <a16:creationId xmlns:a16="http://schemas.microsoft.com/office/drawing/2014/main" id="{03283F18-8E6B-4B88-BBC3-C52B1ED7B100}"/>
                  </a:ext>
                </a:extLst>
              </p:cNvPr>
              <p:cNvGrpSpPr>
                <a:grpSpLocks/>
              </p:cNvGrpSpPr>
              <p:nvPr/>
            </p:nvGrpSpPr>
            <p:grpSpPr bwMode="auto">
              <a:xfrm>
                <a:off x="623" y="176"/>
                <a:ext cx="2" cy="211"/>
                <a:chOff x="623" y="176"/>
                <a:chExt cx="2" cy="211"/>
              </a:xfrm>
            </p:grpSpPr>
            <p:sp>
              <p:nvSpPr>
                <p:cNvPr id="65869" name="Freeform 61">
                  <a:extLst>
                    <a:ext uri="{FF2B5EF4-FFF2-40B4-BE49-F238E27FC236}">
                      <a16:creationId xmlns:a16="http://schemas.microsoft.com/office/drawing/2014/main" id="{58DEDD90-D247-4619-A523-9FCB7732ED0B}"/>
                    </a:ext>
                  </a:extLst>
                </p:cNvPr>
                <p:cNvSpPr>
                  <a:spLocks/>
                </p:cNvSpPr>
                <p:nvPr/>
              </p:nvSpPr>
              <p:spPr bwMode="auto">
                <a:xfrm>
                  <a:off x="623" y="176"/>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13" name="Group 56">
                <a:extLst>
                  <a:ext uri="{FF2B5EF4-FFF2-40B4-BE49-F238E27FC236}">
                    <a16:creationId xmlns:a16="http://schemas.microsoft.com/office/drawing/2014/main" id="{1E9C3425-A1C4-4D9B-B3D6-7E26A917017A}"/>
                  </a:ext>
                </a:extLst>
              </p:cNvPr>
              <p:cNvGrpSpPr>
                <a:grpSpLocks/>
              </p:cNvGrpSpPr>
              <p:nvPr/>
            </p:nvGrpSpPr>
            <p:grpSpPr bwMode="auto">
              <a:xfrm>
                <a:off x="552" y="420"/>
                <a:ext cx="141" cy="131"/>
                <a:chOff x="552" y="420"/>
                <a:chExt cx="141" cy="131"/>
              </a:xfrm>
            </p:grpSpPr>
            <p:sp>
              <p:nvSpPr>
                <p:cNvPr id="65866" name="Freeform 59">
                  <a:extLst>
                    <a:ext uri="{FF2B5EF4-FFF2-40B4-BE49-F238E27FC236}">
                      <a16:creationId xmlns:a16="http://schemas.microsoft.com/office/drawing/2014/main" id="{13FA3B2E-D206-4374-AF76-A08C9F88CA88}"/>
                    </a:ext>
                  </a:extLst>
                </p:cNvPr>
                <p:cNvSpPr>
                  <a:spLocks/>
                </p:cNvSpPr>
                <p:nvPr/>
              </p:nvSpPr>
              <p:spPr bwMode="auto">
                <a:xfrm>
                  <a:off x="552" y="420"/>
                  <a:ext cx="141" cy="131"/>
                </a:xfrm>
                <a:custGeom>
                  <a:avLst/>
                  <a:gdLst>
                    <a:gd name="T0" fmla="*/ 52 w 141"/>
                    <a:gd name="T1" fmla="*/ 0 h 131"/>
                    <a:gd name="T2" fmla="*/ 0 w 141"/>
                    <a:gd name="T3" fmla="*/ 0 h 131"/>
                    <a:gd name="T4" fmla="*/ 0 w 141"/>
                    <a:gd name="T5" fmla="*/ 5 h 131"/>
                    <a:gd name="T6" fmla="*/ 17 w 141"/>
                    <a:gd name="T7" fmla="*/ 6 h 131"/>
                    <a:gd name="T8" fmla="*/ 18 w 141"/>
                    <a:gd name="T9" fmla="*/ 7 h 131"/>
                    <a:gd name="T10" fmla="*/ 18 w 141"/>
                    <a:gd name="T11" fmla="*/ 123 h 131"/>
                    <a:gd name="T12" fmla="*/ 17 w 141"/>
                    <a:gd name="T13" fmla="*/ 124 h 131"/>
                    <a:gd name="T14" fmla="*/ 0 w 141"/>
                    <a:gd name="T15" fmla="*/ 126 h 131"/>
                    <a:gd name="T16" fmla="*/ 0 w 141"/>
                    <a:gd name="T17" fmla="*/ 130 h 131"/>
                    <a:gd name="T18" fmla="*/ 53 w 141"/>
                    <a:gd name="T19" fmla="*/ 130 h 131"/>
                    <a:gd name="T20" fmla="*/ 53 w 141"/>
                    <a:gd name="T21" fmla="*/ 126 h 131"/>
                    <a:gd name="T22" fmla="*/ 37 w 141"/>
                    <a:gd name="T23" fmla="*/ 124 h 131"/>
                    <a:gd name="T24" fmla="*/ 35 w 141"/>
                    <a:gd name="T25" fmla="*/ 123 h 131"/>
                    <a:gd name="T26" fmla="*/ 35 w 141"/>
                    <a:gd name="T27" fmla="*/ 66 h 131"/>
                    <a:gd name="T28" fmla="*/ 122 w 141"/>
                    <a:gd name="T29" fmla="*/ 66 h 131"/>
                    <a:gd name="T30" fmla="*/ 122 w 141"/>
                    <a:gd name="T31" fmla="*/ 57 h 131"/>
                    <a:gd name="T32" fmla="*/ 35 w 141"/>
                    <a:gd name="T33" fmla="*/ 57 h 131"/>
                    <a:gd name="T34" fmla="*/ 35 w 141"/>
                    <a:gd name="T35" fmla="*/ 7 h 131"/>
                    <a:gd name="T36" fmla="*/ 37 w 141"/>
                    <a:gd name="T37" fmla="*/ 6 h 131"/>
                    <a:gd name="T38" fmla="*/ 52 w 141"/>
                    <a:gd name="T39" fmla="*/ 5 h 131"/>
                    <a:gd name="T40" fmla="*/ 52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2" y="0"/>
                      </a:moveTo>
                      <a:lnTo>
                        <a:pt x="0" y="0"/>
                      </a:lnTo>
                      <a:lnTo>
                        <a:pt x="0" y="5"/>
                      </a:lnTo>
                      <a:lnTo>
                        <a:pt x="17" y="6"/>
                      </a:lnTo>
                      <a:lnTo>
                        <a:pt x="18" y="7"/>
                      </a:lnTo>
                      <a:lnTo>
                        <a:pt x="18" y="123"/>
                      </a:lnTo>
                      <a:lnTo>
                        <a:pt x="17" y="124"/>
                      </a:lnTo>
                      <a:lnTo>
                        <a:pt x="0" y="126"/>
                      </a:lnTo>
                      <a:lnTo>
                        <a:pt x="0" y="130"/>
                      </a:lnTo>
                      <a:lnTo>
                        <a:pt x="53" y="130"/>
                      </a:lnTo>
                      <a:lnTo>
                        <a:pt x="53" y="126"/>
                      </a:lnTo>
                      <a:lnTo>
                        <a:pt x="37" y="124"/>
                      </a:lnTo>
                      <a:lnTo>
                        <a:pt x="35" y="123"/>
                      </a:lnTo>
                      <a:lnTo>
                        <a:pt x="35" y="66"/>
                      </a:lnTo>
                      <a:lnTo>
                        <a:pt x="122" y="66"/>
                      </a:lnTo>
                      <a:lnTo>
                        <a:pt x="122" y="57"/>
                      </a:lnTo>
                      <a:lnTo>
                        <a:pt x="35" y="57"/>
                      </a:lnTo>
                      <a:lnTo>
                        <a:pt x="35" y="7"/>
                      </a:lnTo>
                      <a:lnTo>
                        <a:pt x="37" y="6"/>
                      </a:lnTo>
                      <a:lnTo>
                        <a:pt x="52" y="5"/>
                      </a:lnTo>
                      <a:lnTo>
                        <a:pt x="5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7" name="Freeform 58">
                  <a:extLst>
                    <a:ext uri="{FF2B5EF4-FFF2-40B4-BE49-F238E27FC236}">
                      <a16:creationId xmlns:a16="http://schemas.microsoft.com/office/drawing/2014/main" id="{6F792B8C-FF99-45F4-AD2A-1D7DD51BA71B}"/>
                    </a:ext>
                  </a:extLst>
                </p:cNvPr>
                <p:cNvSpPr>
                  <a:spLocks/>
                </p:cNvSpPr>
                <p:nvPr/>
              </p:nvSpPr>
              <p:spPr bwMode="auto">
                <a:xfrm>
                  <a:off x="552" y="420"/>
                  <a:ext cx="141" cy="131"/>
                </a:xfrm>
                <a:custGeom>
                  <a:avLst/>
                  <a:gdLst>
                    <a:gd name="T0" fmla="*/ 122 w 141"/>
                    <a:gd name="T1" fmla="*/ 66 h 131"/>
                    <a:gd name="T2" fmla="*/ 105 w 141"/>
                    <a:gd name="T3" fmla="*/ 66 h 131"/>
                    <a:gd name="T4" fmla="*/ 105 w 141"/>
                    <a:gd name="T5" fmla="*/ 123 h 131"/>
                    <a:gd name="T6" fmla="*/ 103 w 141"/>
                    <a:gd name="T7" fmla="*/ 124 h 131"/>
                    <a:gd name="T8" fmla="*/ 86 w 141"/>
                    <a:gd name="T9" fmla="*/ 126 h 131"/>
                    <a:gd name="T10" fmla="*/ 86 w 141"/>
                    <a:gd name="T11" fmla="*/ 130 h 131"/>
                    <a:gd name="T12" fmla="*/ 140 w 141"/>
                    <a:gd name="T13" fmla="*/ 130 h 131"/>
                    <a:gd name="T14" fmla="*/ 140 w 141"/>
                    <a:gd name="T15" fmla="*/ 126 h 131"/>
                    <a:gd name="T16" fmla="*/ 123 w 141"/>
                    <a:gd name="T17" fmla="*/ 124 h 131"/>
                    <a:gd name="T18" fmla="*/ 122 w 141"/>
                    <a:gd name="T19" fmla="*/ 123 h 131"/>
                    <a:gd name="T20" fmla="*/ 122 w 141"/>
                    <a:gd name="T21" fmla="*/ 6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6"/>
                      </a:moveTo>
                      <a:lnTo>
                        <a:pt x="105" y="66"/>
                      </a:lnTo>
                      <a:lnTo>
                        <a:pt x="105" y="123"/>
                      </a:lnTo>
                      <a:lnTo>
                        <a:pt x="103" y="124"/>
                      </a:lnTo>
                      <a:lnTo>
                        <a:pt x="86" y="126"/>
                      </a:lnTo>
                      <a:lnTo>
                        <a:pt x="86" y="130"/>
                      </a:lnTo>
                      <a:lnTo>
                        <a:pt x="140" y="130"/>
                      </a:lnTo>
                      <a:lnTo>
                        <a:pt x="140" y="126"/>
                      </a:lnTo>
                      <a:lnTo>
                        <a:pt x="123" y="124"/>
                      </a:lnTo>
                      <a:lnTo>
                        <a:pt x="122" y="123"/>
                      </a:lnTo>
                      <a:lnTo>
                        <a:pt x="122" y="6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8" name="Freeform 57">
                  <a:extLst>
                    <a:ext uri="{FF2B5EF4-FFF2-40B4-BE49-F238E27FC236}">
                      <a16:creationId xmlns:a16="http://schemas.microsoft.com/office/drawing/2014/main" id="{864F4393-B3A6-4C2A-B8EE-185BD4176B91}"/>
                    </a:ext>
                  </a:extLst>
                </p:cNvPr>
                <p:cNvSpPr>
                  <a:spLocks/>
                </p:cNvSpPr>
                <p:nvPr/>
              </p:nvSpPr>
              <p:spPr bwMode="auto">
                <a:xfrm>
                  <a:off x="552" y="420"/>
                  <a:ext cx="141" cy="131"/>
                </a:xfrm>
                <a:custGeom>
                  <a:avLst/>
                  <a:gdLst>
                    <a:gd name="T0" fmla="*/ 140 w 141"/>
                    <a:gd name="T1" fmla="*/ 0 h 131"/>
                    <a:gd name="T2" fmla="*/ 87 w 141"/>
                    <a:gd name="T3" fmla="*/ 0 h 131"/>
                    <a:gd name="T4" fmla="*/ 87 w 141"/>
                    <a:gd name="T5" fmla="*/ 5 h 131"/>
                    <a:gd name="T6" fmla="*/ 103 w 141"/>
                    <a:gd name="T7" fmla="*/ 6 h 131"/>
                    <a:gd name="T8" fmla="*/ 105 w 141"/>
                    <a:gd name="T9" fmla="*/ 7 h 131"/>
                    <a:gd name="T10" fmla="*/ 105 w 141"/>
                    <a:gd name="T11" fmla="*/ 57 h 131"/>
                    <a:gd name="T12" fmla="*/ 122 w 141"/>
                    <a:gd name="T13" fmla="*/ 57 h 131"/>
                    <a:gd name="T14" fmla="*/ 122 w 141"/>
                    <a:gd name="T15" fmla="*/ 7 h 131"/>
                    <a:gd name="T16" fmla="*/ 123 w 141"/>
                    <a:gd name="T17" fmla="*/ 6 h 131"/>
                    <a:gd name="T18" fmla="*/ 140 w 141"/>
                    <a:gd name="T19" fmla="*/ 5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4" name="Group 48">
                <a:extLst>
                  <a:ext uri="{FF2B5EF4-FFF2-40B4-BE49-F238E27FC236}">
                    <a16:creationId xmlns:a16="http://schemas.microsoft.com/office/drawing/2014/main" id="{1E188197-45EB-44B3-8FE8-16F1237A3380}"/>
                  </a:ext>
                </a:extLst>
              </p:cNvPr>
              <p:cNvGrpSpPr>
                <a:grpSpLocks/>
              </p:cNvGrpSpPr>
              <p:nvPr/>
            </p:nvGrpSpPr>
            <p:grpSpPr bwMode="auto">
              <a:xfrm>
                <a:off x="0" y="0"/>
                <a:ext cx="335" cy="172"/>
                <a:chOff x="0" y="0"/>
                <a:chExt cx="335" cy="172"/>
              </a:xfrm>
            </p:grpSpPr>
            <p:sp>
              <p:nvSpPr>
                <p:cNvPr id="65859" name="Freeform 55">
                  <a:extLst>
                    <a:ext uri="{FF2B5EF4-FFF2-40B4-BE49-F238E27FC236}">
                      <a16:creationId xmlns:a16="http://schemas.microsoft.com/office/drawing/2014/main" id="{8966E8DA-CE94-4B32-8068-34863E991335}"/>
                    </a:ext>
                  </a:extLst>
                </p:cNvPr>
                <p:cNvSpPr>
                  <a:spLocks/>
                </p:cNvSpPr>
                <p:nvPr/>
              </p:nvSpPr>
              <p:spPr bwMode="auto">
                <a:xfrm>
                  <a:off x="0" y="0"/>
                  <a:ext cx="335" cy="172"/>
                </a:xfrm>
                <a:custGeom>
                  <a:avLst/>
                  <a:gdLst>
                    <a:gd name="T0" fmla="*/ 40 w 335"/>
                    <a:gd name="T1" fmla="*/ 0 h 172"/>
                    <a:gd name="T2" fmla="*/ 25 w 335"/>
                    <a:gd name="T3" fmla="*/ 14 h 172"/>
                    <a:gd name="T4" fmla="*/ 13 w 335"/>
                    <a:gd name="T5" fmla="*/ 30 h 172"/>
                    <a:gd name="T6" fmla="*/ 5 w 335"/>
                    <a:gd name="T7" fmla="*/ 49 h 172"/>
                    <a:gd name="T8" fmla="*/ 0 w 335"/>
                    <a:gd name="T9" fmla="*/ 69 h 172"/>
                    <a:gd name="T10" fmla="*/ 1 w 335"/>
                    <a:gd name="T11" fmla="*/ 96 h 172"/>
                    <a:gd name="T12" fmla="*/ 18 w 335"/>
                    <a:gd name="T13" fmla="*/ 154 h 172"/>
                    <a:gd name="T14" fmla="*/ 43 w 335"/>
                    <a:gd name="T15" fmla="*/ 172 h 172"/>
                    <a:gd name="T16" fmla="*/ 31 w 335"/>
                    <a:gd name="T17" fmla="*/ 159 h 172"/>
                    <a:gd name="T18" fmla="*/ 21 w 335"/>
                    <a:gd name="T19" fmla="*/ 142 h 172"/>
                    <a:gd name="T20" fmla="*/ 15 w 335"/>
                    <a:gd name="T21" fmla="*/ 121 h 172"/>
                    <a:gd name="T22" fmla="*/ 12 w 335"/>
                    <a:gd name="T23" fmla="*/ 99 h 172"/>
                    <a:gd name="T24" fmla="*/ 11 w 335"/>
                    <a:gd name="T25" fmla="*/ 88 h 172"/>
                    <a:gd name="T26" fmla="*/ 13 w 335"/>
                    <a:gd name="T27" fmla="*/ 65 h 172"/>
                    <a:gd name="T28" fmla="*/ 18 w 335"/>
                    <a:gd name="T29" fmla="*/ 44 h 172"/>
                    <a:gd name="T30" fmla="*/ 26 w 335"/>
                    <a:gd name="T31" fmla="*/ 25 h 172"/>
                    <a:gd name="T32" fmla="*/ 37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5" y="14"/>
                      </a:lnTo>
                      <a:lnTo>
                        <a:pt x="13" y="30"/>
                      </a:lnTo>
                      <a:lnTo>
                        <a:pt x="5" y="49"/>
                      </a:lnTo>
                      <a:lnTo>
                        <a:pt x="0" y="69"/>
                      </a:lnTo>
                      <a:lnTo>
                        <a:pt x="1" y="96"/>
                      </a:lnTo>
                      <a:lnTo>
                        <a:pt x="18" y="154"/>
                      </a:lnTo>
                      <a:lnTo>
                        <a:pt x="43" y="172"/>
                      </a:lnTo>
                      <a:lnTo>
                        <a:pt x="31" y="159"/>
                      </a:lnTo>
                      <a:lnTo>
                        <a:pt x="21" y="142"/>
                      </a:lnTo>
                      <a:lnTo>
                        <a:pt x="15" y="121"/>
                      </a:lnTo>
                      <a:lnTo>
                        <a:pt x="12" y="99"/>
                      </a:lnTo>
                      <a:lnTo>
                        <a:pt x="11" y="88"/>
                      </a:lnTo>
                      <a:lnTo>
                        <a:pt x="13" y="65"/>
                      </a:lnTo>
                      <a:lnTo>
                        <a:pt x="18" y="44"/>
                      </a:lnTo>
                      <a:lnTo>
                        <a:pt x="26" y="25"/>
                      </a:lnTo>
                      <a:lnTo>
                        <a:pt x="37"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0" name="Freeform 54">
                  <a:extLst>
                    <a:ext uri="{FF2B5EF4-FFF2-40B4-BE49-F238E27FC236}">
                      <a16:creationId xmlns:a16="http://schemas.microsoft.com/office/drawing/2014/main" id="{93C694C4-2505-411A-9406-C0FE9CCB04B6}"/>
                    </a:ext>
                  </a:extLst>
                </p:cNvPr>
                <p:cNvSpPr>
                  <a:spLocks/>
                </p:cNvSpPr>
                <p:nvPr/>
              </p:nvSpPr>
              <p:spPr bwMode="auto">
                <a:xfrm>
                  <a:off x="0" y="0"/>
                  <a:ext cx="335" cy="172"/>
                </a:xfrm>
                <a:custGeom>
                  <a:avLst/>
                  <a:gdLst>
                    <a:gd name="T0" fmla="*/ 157 w 335"/>
                    <a:gd name="T1" fmla="*/ 9 h 172"/>
                    <a:gd name="T2" fmla="*/ 140 w 335"/>
                    <a:gd name="T3" fmla="*/ 9 h 172"/>
                    <a:gd name="T4" fmla="*/ 116 w 335"/>
                    <a:gd name="T5" fmla="*/ 12 h 172"/>
                    <a:gd name="T6" fmla="*/ 96 w 335"/>
                    <a:gd name="T7" fmla="*/ 21 h 172"/>
                    <a:gd name="T8" fmla="*/ 80 w 335"/>
                    <a:gd name="T9" fmla="*/ 35 h 172"/>
                    <a:gd name="T10" fmla="*/ 69 w 335"/>
                    <a:gd name="T11" fmla="*/ 53 h 172"/>
                    <a:gd name="T12" fmla="*/ 65 w 335"/>
                    <a:gd name="T13" fmla="*/ 75 h 172"/>
                    <a:gd name="T14" fmla="*/ 67 w 335"/>
                    <a:gd name="T15" fmla="*/ 96 h 172"/>
                    <a:gd name="T16" fmla="*/ 75 w 335"/>
                    <a:gd name="T17" fmla="*/ 115 h 172"/>
                    <a:gd name="T18" fmla="*/ 89 w 335"/>
                    <a:gd name="T19" fmla="*/ 131 h 172"/>
                    <a:gd name="T20" fmla="*/ 109 w 335"/>
                    <a:gd name="T21" fmla="*/ 141 h 172"/>
                    <a:gd name="T22" fmla="*/ 136 w 335"/>
                    <a:gd name="T23" fmla="*/ 145 h 172"/>
                    <a:gd name="T24" fmla="*/ 150 w 335"/>
                    <a:gd name="T25" fmla="*/ 145 h 172"/>
                    <a:gd name="T26" fmla="*/ 168 w 335"/>
                    <a:gd name="T27" fmla="*/ 141 h 172"/>
                    <a:gd name="T28" fmla="*/ 174 w 335"/>
                    <a:gd name="T29" fmla="*/ 140 h 172"/>
                    <a:gd name="T30" fmla="*/ 175 w 335"/>
                    <a:gd name="T31" fmla="*/ 137 h 172"/>
                    <a:gd name="T32" fmla="*/ 151 w 335"/>
                    <a:gd name="T33" fmla="*/ 137 h 172"/>
                    <a:gd name="T34" fmla="*/ 125 w 335"/>
                    <a:gd name="T35" fmla="*/ 134 h 172"/>
                    <a:gd name="T36" fmla="*/ 105 w 335"/>
                    <a:gd name="T37" fmla="*/ 125 h 172"/>
                    <a:gd name="T38" fmla="*/ 93 w 335"/>
                    <a:gd name="T39" fmla="*/ 111 h 172"/>
                    <a:gd name="T40" fmla="*/ 86 w 335"/>
                    <a:gd name="T41" fmla="*/ 91 h 172"/>
                    <a:gd name="T42" fmla="*/ 87 w 335"/>
                    <a:gd name="T43" fmla="*/ 63 h 172"/>
                    <a:gd name="T44" fmla="*/ 94 w 335"/>
                    <a:gd name="T45" fmla="*/ 41 h 172"/>
                    <a:gd name="T46" fmla="*/ 106 w 335"/>
                    <a:gd name="T47" fmla="*/ 25 h 172"/>
                    <a:gd name="T48" fmla="*/ 123 w 335"/>
                    <a:gd name="T49" fmla="*/ 17 h 172"/>
                    <a:gd name="T50" fmla="*/ 177 w 335"/>
                    <a:gd name="T51" fmla="*/ 17 h 172"/>
                    <a:gd name="T52" fmla="*/ 176 w 335"/>
                    <a:gd name="T53" fmla="*/ 14 h 172"/>
                    <a:gd name="T54" fmla="*/ 171 w 335"/>
                    <a:gd name="T55" fmla="*/ 13 h 172"/>
                    <a:gd name="T56" fmla="*/ 157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9"/>
                      </a:moveTo>
                      <a:lnTo>
                        <a:pt x="140" y="9"/>
                      </a:lnTo>
                      <a:lnTo>
                        <a:pt x="116" y="12"/>
                      </a:lnTo>
                      <a:lnTo>
                        <a:pt x="96" y="21"/>
                      </a:lnTo>
                      <a:lnTo>
                        <a:pt x="80" y="35"/>
                      </a:lnTo>
                      <a:lnTo>
                        <a:pt x="69" y="53"/>
                      </a:lnTo>
                      <a:lnTo>
                        <a:pt x="65" y="75"/>
                      </a:lnTo>
                      <a:lnTo>
                        <a:pt x="67" y="96"/>
                      </a:lnTo>
                      <a:lnTo>
                        <a:pt x="75" y="115"/>
                      </a:lnTo>
                      <a:lnTo>
                        <a:pt x="89" y="131"/>
                      </a:lnTo>
                      <a:lnTo>
                        <a:pt x="109" y="141"/>
                      </a:lnTo>
                      <a:lnTo>
                        <a:pt x="136" y="145"/>
                      </a:lnTo>
                      <a:lnTo>
                        <a:pt x="150" y="145"/>
                      </a:lnTo>
                      <a:lnTo>
                        <a:pt x="168" y="141"/>
                      </a:lnTo>
                      <a:lnTo>
                        <a:pt x="174" y="140"/>
                      </a:lnTo>
                      <a:lnTo>
                        <a:pt x="175" y="137"/>
                      </a:lnTo>
                      <a:lnTo>
                        <a:pt x="151" y="137"/>
                      </a:lnTo>
                      <a:lnTo>
                        <a:pt x="125" y="134"/>
                      </a:lnTo>
                      <a:lnTo>
                        <a:pt x="105" y="125"/>
                      </a:lnTo>
                      <a:lnTo>
                        <a:pt x="93" y="111"/>
                      </a:lnTo>
                      <a:lnTo>
                        <a:pt x="86" y="91"/>
                      </a:lnTo>
                      <a:lnTo>
                        <a:pt x="87" y="63"/>
                      </a:lnTo>
                      <a:lnTo>
                        <a:pt x="94" y="41"/>
                      </a:lnTo>
                      <a:lnTo>
                        <a:pt x="106" y="25"/>
                      </a:lnTo>
                      <a:lnTo>
                        <a:pt x="123" y="17"/>
                      </a:lnTo>
                      <a:lnTo>
                        <a:pt x="177" y="17"/>
                      </a:lnTo>
                      <a:lnTo>
                        <a:pt x="176" y="14"/>
                      </a:lnTo>
                      <a:lnTo>
                        <a:pt x="171" y="13"/>
                      </a:lnTo>
                      <a:lnTo>
                        <a:pt x="157"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1" name="Freeform 53">
                  <a:extLst>
                    <a:ext uri="{FF2B5EF4-FFF2-40B4-BE49-F238E27FC236}">
                      <a16:creationId xmlns:a16="http://schemas.microsoft.com/office/drawing/2014/main" id="{FA6310AF-421B-4968-A186-E117B5316D77}"/>
                    </a:ext>
                  </a:extLst>
                </p:cNvPr>
                <p:cNvSpPr>
                  <a:spLocks/>
                </p:cNvSpPr>
                <p:nvPr/>
              </p:nvSpPr>
              <p:spPr bwMode="auto">
                <a:xfrm>
                  <a:off x="0" y="0"/>
                  <a:ext cx="335" cy="172"/>
                </a:xfrm>
                <a:custGeom>
                  <a:avLst/>
                  <a:gdLst>
                    <a:gd name="T0" fmla="*/ 179 w 335"/>
                    <a:gd name="T1" fmla="*/ 107 h 172"/>
                    <a:gd name="T2" fmla="*/ 167 w 335"/>
                    <a:gd name="T3" fmla="*/ 126 h 172"/>
                    <a:gd name="T4" fmla="*/ 151 w 335"/>
                    <a:gd name="T5" fmla="*/ 137 h 172"/>
                    <a:gd name="T6" fmla="*/ 175 w 335"/>
                    <a:gd name="T7" fmla="*/ 137 h 172"/>
                    <a:gd name="T8" fmla="*/ 177 w 335"/>
                    <a:gd name="T9" fmla="*/ 132 h 172"/>
                    <a:gd name="T10" fmla="*/ 182 w 335"/>
                    <a:gd name="T11" fmla="*/ 116 h 172"/>
                    <a:gd name="T12" fmla="*/ 184 w 335"/>
                    <a:gd name="T13" fmla="*/ 107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6"/>
                      </a:lnTo>
                      <a:lnTo>
                        <a:pt x="151" y="137"/>
                      </a:lnTo>
                      <a:lnTo>
                        <a:pt x="175" y="137"/>
                      </a:lnTo>
                      <a:lnTo>
                        <a:pt x="177" y="132"/>
                      </a:lnTo>
                      <a:lnTo>
                        <a:pt x="182" y="116"/>
                      </a:lnTo>
                      <a:lnTo>
                        <a:pt x="184" y="107"/>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2" name="Freeform 52">
                  <a:extLst>
                    <a:ext uri="{FF2B5EF4-FFF2-40B4-BE49-F238E27FC236}">
                      <a16:creationId xmlns:a16="http://schemas.microsoft.com/office/drawing/2014/main" id="{F85C5668-8613-4AA6-B53B-F42B6D5CE1BD}"/>
                    </a:ext>
                  </a:extLst>
                </p:cNvPr>
                <p:cNvSpPr>
                  <a:spLocks/>
                </p:cNvSpPr>
                <p:nvPr/>
              </p:nvSpPr>
              <p:spPr bwMode="auto">
                <a:xfrm>
                  <a:off x="0" y="0"/>
                  <a:ext cx="335" cy="172"/>
                </a:xfrm>
                <a:custGeom>
                  <a:avLst/>
                  <a:gdLst>
                    <a:gd name="T0" fmla="*/ 177 w 335"/>
                    <a:gd name="T1" fmla="*/ 17 h 172"/>
                    <a:gd name="T2" fmla="*/ 123 w 335"/>
                    <a:gd name="T3" fmla="*/ 17 h 172"/>
                    <a:gd name="T4" fmla="*/ 150 w 335"/>
                    <a:gd name="T5" fmla="*/ 19 h 172"/>
                    <a:gd name="T6" fmla="*/ 166 w 335"/>
                    <a:gd name="T7" fmla="*/ 27 h 172"/>
                    <a:gd name="T8" fmla="*/ 175 w 335"/>
                    <a:gd name="T9" fmla="*/ 45 h 172"/>
                    <a:gd name="T10" fmla="*/ 180 w 335"/>
                    <a:gd name="T11" fmla="*/ 44 h 172"/>
                    <a:gd name="T12" fmla="*/ 179 w 335"/>
                    <a:gd name="T13" fmla="*/ 34 h 172"/>
                    <a:gd name="T14" fmla="*/ 178 w 335"/>
                    <a:gd name="T15" fmla="*/ 25 h 172"/>
                    <a:gd name="T16" fmla="*/ 177 w 335"/>
                    <a:gd name="T17" fmla="*/ 17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7"/>
                      </a:moveTo>
                      <a:lnTo>
                        <a:pt x="123" y="17"/>
                      </a:lnTo>
                      <a:lnTo>
                        <a:pt x="150" y="19"/>
                      </a:lnTo>
                      <a:lnTo>
                        <a:pt x="166" y="27"/>
                      </a:lnTo>
                      <a:lnTo>
                        <a:pt x="175" y="45"/>
                      </a:lnTo>
                      <a:lnTo>
                        <a:pt x="180" y="44"/>
                      </a:lnTo>
                      <a:lnTo>
                        <a:pt x="179" y="34"/>
                      </a:lnTo>
                      <a:lnTo>
                        <a:pt x="178" y="25"/>
                      </a:lnTo>
                      <a:lnTo>
                        <a:pt x="177" y="1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3" name="Freeform 51">
                  <a:extLst>
                    <a:ext uri="{FF2B5EF4-FFF2-40B4-BE49-F238E27FC236}">
                      <a16:creationId xmlns:a16="http://schemas.microsoft.com/office/drawing/2014/main" id="{BB09C4D7-DE27-4B74-A1A7-016D5D6A4F0D}"/>
                    </a:ext>
                  </a:extLst>
                </p:cNvPr>
                <p:cNvSpPr>
                  <a:spLocks/>
                </p:cNvSpPr>
                <p:nvPr/>
              </p:nvSpPr>
              <p:spPr bwMode="auto">
                <a:xfrm>
                  <a:off x="0" y="0"/>
                  <a:ext cx="335" cy="172"/>
                </a:xfrm>
                <a:custGeom>
                  <a:avLst/>
                  <a:gdLst>
                    <a:gd name="T0" fmla="*/ 247 w 335"/>
                    <a:gd name="T1" fmla="*/ 12 h 172"/>
                    <a:gd name="T2" fmla="*/ 194 w 335"/>
                    <a:gd name="T3" fmla="*/ 12 h 172"/>
                    <a:gd name="T4" fmla="*/ 194 w 335"/>
                    <a:gd name="T5" fmla="*/ 17 h 172"/>
                    <a:gd name="T6" fmla="*/ 212 w 335"/>
                    <a:gd name="T7" fmla="*/ 18 h 172"/>
                    <a:gd name="T8" fmla="*/ 213 w 335"/>
                    <a:gd name="T9" fmla="*/ 19 h 172"/>
                    <a:gd name="T10" fmla="*/ 213 w 335"/>
                    <a:gd name="T11" fmla="*/ 135 h 172"/>
                    <a:gd name="T12" fmla="*/ 212 w 335"/>
                    <a:gd name="T13" fmla="*/ 136 h 172"/>
                    <a:gd name="T14" fmla="*/ 195 w 335"/>
                    <a:gd name="T15" fmla="*/ 138 h 172"/>
                    <a:gd name="T16" fmla="*/ 195 w 335"/>
                    <a:gd name="T17" fmla="*/ 142 h 172"/>
                    <a:gd name="T18" fmla="*/ 248 w 335"/>
                    <a:gd name="T19" fmla="*/ 142 h 172"/>
                    <a:gd name="T20" fmla="*/ 248 w 335"/>
                    <a:gd name="T21" fmla="*/ 138 h 172"/>
                    <a:gd name="T22" fmla="*/ 232 w 335"/>
                    <a:gd name="T23" fmla="*/ 136 h 172"/>
                    <a:gd name="T24" fmla="*/ 230 w 335"/>
                    <a:gd name="T25" fmla="*/ 135 h 172"/>
                    <a:gd name="T26" fmla="*/ 230 w 335"/>
                    <a:gd name="T27" fmla="*/ 77 h 172"/>
                    <a:gd name="T28" fmla="*/ 316 w 335"/>
                    <a:gd name="T29" fmla="*/ 77 h 172"/>
                    <a:gd name="T30" fmla="*/ 316 w 335"/>
                    <a:gd name="T31" fmla="*/ 70 h 172"/>
                    <a:gd name="T32" fmla="*/ 230 w 335"/>
                    <a:gd name="T33" fmla="*/ 70 h 172"/>
                    <a:gd name="T34" fmla="*/ 230 w 335"/>
                    <a:gd name="T35" fmla="*/ 19 h 172"/>
                    <a:gd name="T36" fmla="*/ 232 w 335"/>
                    <a:gd name="T37" fmla="*/ 18 h 172"/>
                    <a:gd name="T38" fmla="*/ 247 w 335"/>
                    <a:gd name="T39" fmla="*/ 17 h 172"/>
                    <a:gd name="T40" fmla="*/ 247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2"/>
                      </a:moveTo>
                      <a:lnTo>
                        <a:pt x="194" y="12"/>
                      </a:lnTo>
                      <a:lnTo>
                        <a:pt x="194" y="17"/>
                      </a:lnTo>
                      <a:lnTo>
                        <a:pt x="212" y="18"/>
                      </a:lnTo>
                      <a:lnTo>
                        <a:pt x="213" y="19"/>
                      </a:lnTo>
                      <a:lnTo>
                        <a:pt x="213" y="135"/>
                      </a:lnTo>
                      <a:lnTo>
                        <a:pt x="212" y="136"/>
                      </a:lnTo>
                      <a:lnTo>
                        <a:pt x="195" y="138"/>
                      </a:lnTo>
                      <a:lnTo>
                        <a:pt x="195" y="142"/>
                      </a:lnTo>
                      <a:lnTo>
                        <a:pt x="248" y="142"/>
                      </a:lnTo>
                      <a:lnTo>
                        <a:pt x="248" y="138"/>
                      </a:lnTo>
                      <a:lnTo>
                        <a:pt x="232" y="136"/>
                      </a:lnTo>
                      <a:lnTo>
                        <a:pt x="230" y="135"/>
                      </a:lnTo>
                      <a:lnTo>
                        <a:pt x="230" y="77"/>
                      </a:lnTo>
                      <a:lnTo>
                        <a:pt x="316" y="77"/>
                      </a:lnTo>
                      <a:lnTo>
                        <a:pt x="316" y="70"/>
                      </a:lnTo>
                      <a:lnTo>
                        <a:pt x="230" y="70"/>
                      </a:lnTo>
                      <a:lnTo>
                        <a:pt x="230" y="19"/>
                      </a:lnTo>
                      <a:lnTo>
                        <a:pt x="232" y="18"/>
                      </a:lnTo>
                      <a:lnTo>
                        <a:pt x="247" y="17"/>
                      </a:lnTo>
                      <a:lnTo>
                        <a:pt x="247"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4" name="Freeform 50">
                  <a:extLst>
                    <a:ext uri="{FF2B5EF4-FFF2-40B4-BE49-F238E27FC236}">
                      <a16:creationId xmlns:a16="http://schemas.microsoft.com/office/drawing/2014/main" id="{AF6BD8BD-ADC0-470E-90E0-A69CE1A7B592}"/>
                    </a:ext>
                  </a:extLst>
                </p:cNvPr>
                <p:cNvSpPr>
                  <a:spLocks/>
                </p:cNvSpPr>
                <p:nvPr/>
              </p:nvSpPr>
              <p:spPr bwMode="auto">
                <a:xfrm>
                  <a:off x="0" y="0"/>
                  <a:ext cx="335" cy="172"/>
                </a:xfrm>
                <a:custGeom>
                  <a:avLst/>
                  <a:gdLst>
                    <a:gd name="T0" fmla="*/ 316 w 335"/>
                    <a:gd name="T1" fmla="*/ 77 h 172"/>
                    <a:gd name="T2" fmla="*/ 299 w 335"/>
                    <a:gd name="T3" fmla="*/ 77 h 172"/>
                    <a:gd name="T4" fmla="*/ 299 w 335"/>
                    <a:gd name="T5" fmla="*/ 135 h 172"/>
                    <a:gd name="T6" fmla="*/ 298 w 335"/>
                    <a:gd name="T7" fmla="*/ 136 h 172"/>
                    <a:gd name="T8" fmla="*/ 280 w 335"/>
                    <a:gd name="T9" fmla="*/ 138 h 172"/>
                    <a:gd name="T10" fmla="*/ 280 w 335"/>
                    <a:gd name="T11" fmla="*/ 142 h 172"/>
                    <a:gd name="T12" fmla="*/ 334 w 335"/>
                    <a:gd name="T13" fmla="*/ 142 h 172"/>
                    <a:gd name="T14" fmla="*/ 334 w 335"/>
                    <a:gd name="T15" fmla="*/ 138 h 172"/>
                    <a:gd name="T16" fmla="*/ 318 w 335"/>
                    <a:gd name="T17" fmla="*/ 136 h 172"/>
                    <a:gd name="T18" fmla="*/ 316 w 335"/>
                    <a:gd name="T19" fmla="*/ 135 h 172"/>
                    <a:gd name="T20" fmla="*/ 316 w 335"/>
                    <a:gd name="T21" fmla="*/ 77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7"/>
                      </a:moveTo>
                      <a:lnTo>
                        <a:pt x="299" y="77"/>
                      </a:lnTo>
                      <a:lnTo>
                        <a:pt x="299" y="135"/>
                      </a:lnTo>
                      <a:lnTo>
                        <a:pt x="298" y="136"/>
                      </a:lnTo>
                      <a:lnTo>
                        <a:pt x="280" y="138"/>
                      </a:lnTo>
                      <a:lnTo>
                        <a:pt x="280" y="142"/>
                      </a:lnTo>
                      <a:lnTo>
                        <a:pt x="334" y="142"/>
                      </a:lnTo>
                      <a:lnTo>
                        <a:pt x="334" y="138"/>
                      </a:lnTo>
                      <a:lnTo>
                        <a:pt x="318" y="136"/>
                      </a:lnTo>
                      <a:lnTo>
                        <a:pt x="316" y="135"/>
                      </a:lnTo>
                      <a:lnTo>
                        <a:pt x="316"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65" name="Freeform 49">
                  <a:extLst>
                    <a:ext uri="{FF2B5EF4-FFF2-40B4-BE49-F238E27FC236}">
                      <a16:creationId xmlns:a16="http://schemas.microsoft.com/office/drawing/2014/main" id="{AAF52EDC-EE87-4347-B636-4B020193F6D9}"/>
                    </a:ext>
                  </a:extLst>
                </p:cNvPr>
                <p:cNvSpPr>
                  <a:spLocks/>
                </p:cNvSpPr>
                <p:nvPr/>
              </p:nvSpPr>
              <p:spPr bwMode="auto">
                <a:xfrm>
                  <a:off x="0" y="0"/>
                  <a:ext cx="335" cy="172"/>
                </a:xfrm>
                <a:custGeom>
                  <a:avLst/>
                  <a:gdLst>
                    <a:gd name="T0" fmla="*/ 335 w 335"/>
                    <a:gd name="T1" fmla="*/ 12 h 172"/>
                    <a:gd name="T2" fmla="*/ 282 w 335"/>
                    <a:gd name="T3" fmla="*/ 12 h 172"/>
                    <a:gd name="T4" fmla="*/ 282 w 335"/>
                    <a:gd name="T5" fmla="*/ 17 h 172"/>
                    <a:gd name="T6" fmla="*/ 298 w 335"/>
                    <a:gd name="T7" fmla="*/ 18 h 172"/>
                    <a:gd name="T8" fmla="*/ 299 w 335"/>
                    <a:gd name="T9" fmla="*/ 19 h 172"/>
                    <a:gd name="T10" fmla="*/ 299 w 335"/>
                    <a:gd name="T11" fmla="*/ 70 h 172"/>
                    <a:gd name="T12" fmla="*/ 316 w 335"/>
                    <a:gd name="T13" fmla="*/ 70 h 172"/>
                    <a:gd name="T14" fmla="*/ 316 w 335"/>
                    <a:gd name="T15" fmla="*/ 19 h 172"/>
                    <a:gd name="T16" fmla="*/ 318 w 335"/>
                    <a:gd name="T17" fmla="*/ 18 h 172"/>
                    <a:gd name="T18" fmla="*/ 335 w 335"/>
                    <a:gd name="T19" fmla="*/ 17 h 172"/>
                    <a:gd name="T20" fmla="*/ 335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2"/>
                      </a:moveTo>
                      <a:lnTo>
                        <a:pt x="282" y="12"/>
                      </a:lnTo>
                      <a:lnTo>
                        <a:pt x="282" y="17"/>
                      </a:lnTo>
                      <a:lnTo>
                        <a:pt x="298" y="18"/>
                      </a:lnTo>
                      <a:lnTo>
                        <a:pt x="299" y="19"/>
                      </a:lnTo>
                      <a:lnTo>
                        <a:pt x="299" y="70"/>
                      </a:lnTo>
                      <a:lnTo>
                        <a:pt x="316" y="70"/>
                      </a:lnTo>
                      <a:lnTo>
                        <a:pt x="316" y="19"/>
                      </a:lnTo>
                      <a:lnTo>
                        <a:pt x="318" y="18"/>
                      </a:lnTo>
                      <a:lnTo>
                        <a:pt x="335" y="17"/>
                      </a:lnTo>
                      <a:lnTo>
                        <a:pt x="335"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5" name="Group 43">
                <a:extLst>
                  <a:ext uri="{FF2B5EF4-FFF2-40B4-BE49-F238E27FC236}">
                    <a16:creationId xmlns:a16="http://schemas.microsoft.com/office/drawing/2014/main" id="{8EBAB5AF-83B3-424E-A239-2BDBBB2DC037}"/>
                  </a:ext>
                </a:extLst>
              </p:cNvPr>
              <p:cNvGrpSpPr>
                <a:grpSpLocks/>
              </p:cNvGrpSpPr>
              <p:nvPr/>
            </p:nvGrpSpPr>
            <p:grpSpPr bwMode="auto">
              <a:xfrm>
                <a:off x="348" y="93"/>
                <a:ext cx="49" cy="91"/>
                <a:chOff x="348" y="93"/>
                <a:chExt cx="49" cy="91"/>
              </a:xfrm>
            </p:grpSpPr>
            <p:sp>
              <p:nvSpPr>
                <p:cNvPr id="65855" name="Freeform 47">
                  <a:extLst>
                    <a:ext uri="{FF2B5EF4-FFF2-40B4-BE49-F238E27FC236}">
                      <a16:creationId xmlns:a16="http://schemas.microsoft.com/office/drawing/2014/main" id="{BA394ABD-D2A4-4F1F-89E7-F0AA46FB2217}"/>
                    </a:ext>
                  </a:extLst>
                </p:cNvPr>
                <p:cNvSpPr>
                  <a:spLocks/>
                </p:cNvSpPr>
                <p:nvPr/>
              </p:nvSpPr>
              <p:spPr bwMode="auto">
                <a:xfrm>
                  <a:off x="348" y="93"/>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5 w 49"/>
                    <a:gd name="T11" fmla="*/ 91 h 91"/>
                    <a:gd name="T12" fmla="*/ 32 w 49"/>
                    <a:gd name="T13" fmla="*/ 86 h 91"/>
                    <a:gd name="T14" fmla="*/ 34 w 49"/>
                    <a:gd name="T15" fmla="*/ 84 h 91"/>
                    <a:gd name="T16" fmla="*/ 15 w 49"/>
                    <a:gd name="T17" fmla="*/ 84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5" y="91"/>
                      </a:lnTo>
                      <a:lnTo>
                        <a:pt x="32" y="86"/>
                      </a:lnTo>
                      <a:lnTo>
                        <a:pt x="34" y="84"/>
                      </a:lnTo>
                      <a:lnTo>
                        <a:pt x="15" y="84"/>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6" name="Freeform 46">
                  <a:extLst>
                    <a:ext uri="{FF2B5EF4-FFF2-40B4-BE49-F238E27FC236}">
                      <a16:creationId xmlns:a16="http://schemas.microsoft.com/office/drawing/2014/main" id="{31C5BC21-EB68-4EF8-A886-BB6FC4D1A697}"/>
                    </a:ext>
                  </a:extLst>
                </p:cNvPr>
                <p:cNvSpPr>
                  <a:spLocks/>
                </p:cNvSpPr>
                <p:nvPr/>
              </p:nvSpPr>
              <p:spPr bwMode="auto">
                <a:xfrm>
                  <a:off x="348" y="93"/>
                  <a:ext cx="49" cy="91"/>
                </a:xfrm>
                <a:custGeom>
                  <a:avLst/>
                  <a:gdLst>
                    <a:gd name="T0" fmla="*/ 43 w 49"/>
                    <a:gd name="T1" fmla="*/ 41 h 91"/>
                    <a:gd name="T2" fmla="*/ 32 w 49"/>
                    <a:gd name="T3" fmla="*/ 41 h 91"/>
                    <a:gd name="T4" fmla="*/ 41 w 49"/>
                    <a:gd name="T5" fmla="*/ 46 h 91"/>
                    <a:gd name="T6" fmla="*/ 41 w 49"/>
                    <a:gd name="T7" fmla="*/ 76 h 91"/>
                    <a:gd name="T8" fmla="*/ 31 w 49"/>
                    <a:gd name="T9" fmla="*/ 84 h 91"/>
                    <a:gd name="T10" fmla="*/ 34 w 49"/>
                    <a:gd name="T11" fmla="*/ 84 h 91"/>
                    <a:gd name="T12" fmla="*/ 49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6"/>
                      </a:lnTo>
                      <a:lnTo>
                        <a:pt x="41" y="76"/>
                      </a:lnTo>
                      <a:lnTo>
                        <a:pt x="31" y="84"/>
                      </a:lnTo>
                      <a:lnTo>
                        <a:pt x="34" y="84"/>
                      </a:lnTo>
                      <a:lnTo>
                        <a:pt x="49"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7" name="Freeform 45">
                  <a:extLst>
                    <a:ext uri="{FF2B5EF4-FFF2-40B4-BE49-F238E27FC236}">
                      <a16:creationId xmlns:a16="http://schemas.microsoft.com/office/drawing/2014/main" id="{0776FD8D-6452-4376-82E2-EDB616629DA9}"/>
                    </a:ext>
                  </a:extLst>
                </p:cNvPr>
                <p:cNvSpPr>
                  <a:spLocks/>
                </p:cNvSpPr>
                <p:nvPr/>
              </p:nvSpPr>
              <p:spPr bwMode="auto">
                <a:xfrm>
                  <a:off x="348" y="93"/>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1 w 49"/>
                    <a:gd name="T11" fmla="*/ 40 h 91"/>
                    <a:gd name="T12" fmla="*/ 12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7 w 49"/>
                    <a:gd name="T25" fmla="*/ 31 h 91"/>
                    <a:gd name="T26" fmla="*/ 41 w 49"/>
                    <a:gd name="T27" fmla="*/ 28 h 91"/>
                    <a:gd name="T28" fmla="*/ 45 w 49"/>
                    <a:gd name="T29" fmla="*/ 24 h 91"/>
                    <a:gd name="T30" fmla="*/ 47 w 49"/>
                    <a:gd name="T31" fmla="*/ 21 h 91"/>
                    <a:gd name="T32" fmla="*/ 47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1" y="40"/>
                      </a:lnTo>
                      <a:lnTo>
                        <a:pt x="12" y="43"/>
                      </a:lnTo>
                      <a:lnTo>
                        <a:pt x="14" y="43"/>
                      </a:lnTo>
                      <a:lnTo>
                        <a:pt x="18" y="41"/>
                      </a:lnTo>
                      <a:lnTo>
                        <a:pt x="43" y="41"/>
                      </a:lnTo>
                      <a:lnTo>
                        <a:pt x="35" y="35"/>
                      </a:lnTo>
                      <a:lnTo>
                        <a:pt x="31" y="34"/>
                      </a:lnTo>
                      <a:lnTo>
                        <a:pt x="37" y="31"/>
                      </a:lnTo>
                      <a:lnTo>
                        <a:pt x="41" y="28"/>
                      </a:lnTo>
                      <a:lnTo>
                        <a:pt x="45" y="24"/>
                      </a:lnTo>
                      <a:lnTo>
                        <a:pt x="47" y="21"/>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8" name="Freeform 44">
                  <a:extLst>
                    <a:ext uri="{FF2B5EF4-FFF2-40B4-BE49-F238E27FC236}">
                      <a16:creationId xmlns:a16="http://schemas.microsoft.com/office/drawing/2014/main" id="{66E8C92B-4CB0-446E-9DBE-87126AB721DF}"/>
                    </a:ext>
                  </a:extLst>
                </p:cNvPr>
                <p:cNvSpPr>
                  <a:spLocks/>
                </p:cNvSpPr>
                <p:nvPr/>
              </p:nvSpPr>
              <p:spPr bwMode="auto">
                <a:xfrm>
                  <a:off x="348" y="93"/>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9 h 91"/>
                    <a:gd name="T12" fmla="*/ 9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9"/>
                      </a:lnTo>
                      <a:lnTo>
                        <a:pt x="9"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6" name="Group 41">
                <a:extLst>
                  <a:ext uri="{FF2B5EF4-FFF2-40B4-BE49-F238E27FC236}">
                    <a16:creationId xmlns:a16="http://schemas.microsoft.com/office/drawing/2014/main" id="{E4DB8012-8395-4622-BD1F-33B7FB153B4A}"/>
                  </a:ext>
                </a:extLst>
              </p:cNvPr>
              <p:cNvGrpSpPr>
                <a:grpSpLocks/>
              </p:cNvGrpSpPr>
              <p:nvPr/>
            </p:nvGrpSpPr>
            <p:grpSpPr bwMode="auto">
              <a:xfrm>
                <a:off x="422" y="4"/>
                <a:ext cx="44" cy="172"/>
                <a:chOff x="422" y="4"/>
                <a:chExt cx="44" cy="172"/>
              </a:xfrm>
            </p:grpSpPr>
            <p:sp>
              <p:nvSpPr>
                <p:cNvPr id="65854" name="Freeform 42">
                  <a:extLst>
                    <a:ext uri="{FF2B5EF4-FFF2-40B4-BE49-F238E27FC236}">
                      <a16:creationId xmlns:a16="http://schemas.microsoft.com/office/drawing/2014/main" id="{99DDFA88-062C-47D3-BF24-8C056345931B}"/>
                    </a:ext>
                  </a:extLst>
                </p:cNvPr>
                <p:cNvSpPr>
                  <a:spLocks/>
                </p:cNvSpPr>
                <p:nvPr/>
              </p:nvSpPr>
              <p:spPr bwMode="auto">
                <a:xfrm>
                  <a:off x="422" y="4"/>
                  <a:ext cx="44" cy="172"/>
                </a:xfrm>
                <a:custGeom>
                  <a:avLst/>
                  <a:gdLst>
                    <a:gd name="T0" fmla="*/ 0 w 44"/>
                    <a:gd name="T1" fmla="*/ 0 h 172"/>
                    <a:gd name="T2" fmla="*/ 31 w 44"/>
                    <a:gd name="T3" fmla="*/ 73 h 172"/>
                    <a:gd name="T4" fmla="*/ 32 w 44"/>
                    <a:gd name="T5" fmla="*/ 84 h 172"/>
                    <a:gd name="T6" fmla="*/ 30 w 44"/>
                    <a:gd name="T7" fmla="*/ 107 h 172"/>
                    <a:gd name="T8" fmla="*/ 25 w 44"/>
                    <a:gd name="T9" fmla="*/ 128 h 172"/>
                    <a:gd name="T10" fmla="*/ 17 w 44"/>
                    <a:gd name="T11" fmla="*/ 147 h 172"/>
                    <a:gd name="T12" fmla="*/ 6 w 44"/>
                    <a:gd name="T13" fmla="*/ 162 h 172"/>
                    <a:gd name="T14" fmla="*/ 2 w 44"/>
                    <a:gd name="T15" fmla="*/ 172 h 172"/>
                    <a:gd name="T16" fmla="*/ 18 w 44"/>
                    <a:gd name="T17" fmla="*/ 158 h 172"/>
                    <a:gd name="T18" fmla="*/ 30 w 44"/>
                    <a:gd name="T19" fmla="*/ 142 h 172"/>
                    <a:gd name="T20" fmla="*/ 38 w 44"/>
                    <a:gd name="T21" fmla="*/ 123 h 172"/>
                    <a:gd name="T22" fmla="*/ 43 w 44"/>
                    <a:gd name="T23" fmla="*/ 103 h 172"/>
                    <a:gd name="T24" fmla="*/ 42 w 44"/>
                    <a:gd name="T25" fmla="*/ 76 h 172"/>
                    <a:gd name="T26" fmla="*/ 39 w 44"/>
                    <a:gd name="T27" fmla="*/ 53 h 172"/>
                    <a:gd name="T28" fmla="*/ 33 w 44"/>
                    <a:gd name="T29" fmla="*/ 34 h 172"/>
                    <a:gd name="T30" fmla="*/ 24 w 44"/>
                    <a:gd name="T31" fmla="*/ 18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1" y="73"/>
                      </a:lnTo>
                      <a:lnTo>
                        <a:pt x="32" y="84"/>
                      </a:lnTo>
                      <a:lnTo>
                        <a:pt x="30" y="107"/>
                      </a:lnTo>
                      <a:lnTo>
                        <a:pt x="25" y="128"/>
                      </a:lnTo>
                      <a:lnTo>
                        <a:pt x="17" y="147"/>
                      </a:lnTo>
                      <a:lnTo>
                        <a:pt x="6" y="162"/>
                      </a:lnTo>
                      <a:lnTo>
                        <a:pt x="2" y="172"/>
                      </a:lnTo>
                      <a:lnTo>
                        <a:pt x="18" y="158"/>
                      </a:lnTo>
                      <a:lnTo>
                        <a:pt x="30" y="142"/>
                      </a:lnTo>
                      <a:lnTo>
                        <a:pt x="38" y="123"/>
                      </a:lnTo>
                      <a:lnTo>
                        <a:pt x="43" y="103"/>
                      </a:lnTo>
                      <a:lnTo>
                        <a:pt x="42" y="76"/>
                      </a:lnTo>
                      <a:lnTo>
                        <a:pt x="39" y="53"/>
                      </a:lnTo>
                      <a:lnTo>
                        <a:pt x="33" y="34"/>
                      </a:lnTo>
                      <a:lnTo>
                        <a:pt x="24" y="18"/>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7" name="Group 37">
                <a:extLst>
                  <a:ext uri="{FF2B5EF4-FFF2-40B4-BE49-F238E27FC236}">
                    <a16:creationId xmlns:a16="http://schemas.microsoft.com/office/drawing/2014/main" id="{8DA9C1C8-1E27-4E3B-8182-69AD4CB6F92F}"/>
                  </a:ext>
                </a:extLst>
              </p:cNvPr>
              <p:cNvGrpSpPr>
                <a:grpSpLocks/>
              </p:cNvGrpSpPr>
              <p:nvPr/>
            </p:nvGrpSpPr>
            <p:grpSpPr bwMode="auto">
              <a:xfrm>
                <a:off x="488" y="93"/>
                <a:ext cx="57" cy="90"/>
                <a:chOff x="488" y="93"/>
                <a:chExt cx="57" cy="90"/>
              </a:xfrm>
            </p:grpSpPr>
            <p:sp>
              <p:nvSpPr>
                <p:cNvPr id="65851" name="Freeform 40">
                  <a:extLst>
                    <a:ext uri="{FF2B5EF4-FFF2-40B4-BE49-F238E27FC236}">
                      <a16:creationId xmlns:a16="http://schemas.microsoft.com/office/drawing/2014/main" id="{B554170B-3477-4F22-8753-A81ED5C8F1C3}"/>
                    </a:ext>
                  </a:extLst>
                </p:cNvPr>
                <p:cNvSpPr>
                  <a:spLocks/>
                </p:cNvSpPr>
                <p:nvPr/>
              </p:nvSpPr>
              <p:spPr bwMode="auto">
                <a:xfrm>
                  <a:off x="488" y="93"/>
                  <a:ext cx="57" cy="90"/>
                </a:xfrm>
                <a:custGeom>
                  <a:avLst/>
                  <a:gdLst>
                    <a:gd name="T0" fmla="*/ 50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4 h 90"/>
                    <a:gd name="T22" fmla="*/ 54 w 57"/>
                    <a:gd name="T23" fmla="*/ 80 h 90"/>
                    <a:gd name="T24" fmla="*/ 13 w 57"/>
                    <a:gd name="T25" fmla="*/ 80 h 90"/>
                    <a:gd name="T26" fmla="*/ 44 w 57"/>
                    <a:gd name="T27" fmla="*/ 45 h 90"/>
                    <a:gd name="T28" fmla="*/ 51 w 57"/>
                    <a:gd name="T29" fmla="*/ 35 h 90"/>
                    <a:gd name="T30" fmla="*/ 51 w 57"/>
                    <a:gd name="T31" fmla="*/ 9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6"/>
                      </a:lnTo>
                      <a:lnTo>
                        <a:pt x="40" y="41"/>
                      </a:lnTo>
                      <a:lnTo>
                        <a:pt x="30" y="53"/>
                      </a:lnTo>
                      <a:lnTo>
                        <a:pt x="22" y="63"/>
                      </a:lnTo>
                      <a:lnTo>
                        <a:pt x="15" y="71"/>
                      </a:lnTo>
                      <a:lnTo>
                        <a:pt x="0" y="87"/>
                      </a:lnTo>
                      <a:lnTo>
                        <a:pt x="0" y="89"/>
                      </a:lnTo>
                      <a:lnTo>
                        <a:pt x="52" y="89"/>
                      </a:lnTo>
                      <a:lnTo>
                        <a:pt x="53" y="84"/>
                      </a:lnTo>
                      <a:lnTo>
                        <a:pt x="54" y="80"/>
                      </a:lnTo>
                      <a:lnTo>
                        <a:pt x="13" y="80"/>
                      </a:lnTo>
                      <a:lnTo>
                        <a:pt x="44" y="45"/>
                      </a:lnTo>
                      <a:lnTo>
                        <a:pt x="51" y="35"/>
                      </a:lnTo>
                      <a:lnTo>
                        <a:pt x="51" y="9"/>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2" name="Freeform 39">
                  <a:extLst>
                    <a:ext uri="{FF2B5EF4-FFF2-40B4-BE49-F238E27FC236}">
                      <a16:creationId xmlns:a16="http://schemas.microsoft.com/office/drawing/2014/main" id="{12FF277D-C880-450E-BA84-9AF6A2A1FDE0}"/>
                    </a:ext>
                  </a:extLst>
                </p:cNvPr>
                <p:cNvSpPr>
                  <a:spLocks/>
                </p:cNvSpPr>
                <p:nvPr/>
              </p:nvSpPr>
              <p:spPr bwMode="auto">
                <a:xfrm>
                  <a:off x="488" y="93"/>
                  <a:ext cx="57" cy="90"/>
                </a:xfrm>
                <a:custGeom>
                  <a:avLst/>
                  <a:gdLst>
                    <a:gd name="T0" fmla="*/ 53 w 57"/>
                    <a:gd name="T1" fmla="*/ 71 h 90"/>
                    <a:gd name="T2" fmla="*/ 49 w 57"/>
                    <a:gd name="T3" fmla="*/ 79 h 90"/>
                    <a:gd name="T4" fmla="*/ 13 w 57"/>
                    <a:gd name="T5" fmla="*/ 80 h 90"/>
                    <a:gd name="T6" fmla="*/ 54 w 57"/>
                    <a:gd name="T7" fmla="*/ 80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80"/>
                      </a:lnTo>
                      <a:lnTo>
                        <a:pt x="54" y="80"/>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3" name="Freeform 38">
                  <a:extLst>
                    <a:ext uri="{FF2B5EF4-FFF2-40B4-BE49-F238E27FC236}">
                      <a16:creationId xmlns:a16="http://schemas.microsoft.com/office/drawing/2014/main" id="{06039073-EFD7-43FF-B70A-CB4EC6E02489}"/>
                    </a:ext>
                  </a:extLst>
                </p:cNvPr>
                <p:cNvSpPr>
                  <a:spLocks/>
                </p:cNvSpPr>
                <p:nvPr/>
              </p:nvSpPr>
              <p:spPr bwMode="auto">
                <a:xfrm>
                  <a:off x="488" y="93"/>
                  <a:ext cx="57" cy="90"/>
                </a:xfrm>
                <a:custGeom>
                  <a:avLst/>
                  <a:gdLst>
                    <a:gd name="T0" fmla="*/ 40 w 57"/>
                    <a:gd name="T1" fmla="*/ 0 h 90"/>
                    <a:gd name="T2" fmla="*/ 20 w 57"/>
                    <a:gd name="T3" fmla="*/ 0 h 90"/>
                    <a:gd name="T4" fmla="*/ 13 w 57"/>
                    <a:gd name="T5" fmla="*/ 4 h 90"/>
                    <a:gd name="T6" fmla="*/ 9 w 57"/>
                    <a:gd name="T7" fmla="*/ 8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4"/>
                      </a:lnTo>
                      <a:lnTo>
                        <a:pt x="9" y="8"/>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8" name="Group 33">
                <a:extLst>
                  <a:ext uri="{FF2B5EF4-FFF2-40B4-BE49-F238E27FC236}">
                    <a16:creationId xmlns:a16="http://schemas.microsoft.com/office/drawing/2014/main" id="{6D872271-67F6-4E44-88BA-5552CC0CDABF}"/>
                  </a:ext>
                </a:extLst>
              </p:cNvPr>
              <p:cNvGrpSpPr>
                <a:grpSpLocks/>
              </p:cNvGrpSpPr>
              <p:nvPr/>
            </p:nvGrpSpPr>
            <p:grpSpPr bwMode="auto">
              <a:xfrm>
                <a:off x="559" y="9"/>
                <a:ext cx="120" cy="137"/>
                <a:chOff x="559" y="9"/>
                <a:chExt cx="120" cy="137"/>
              </a:xfrm>
            </p:grpSpPr>
            <p:sp>
              <p:nvSpPr>
                <p:cNvPr id="65848" name="Freeform 36">
                  <a:extLst>
                    <a:ext uri="{FF2B5EF4-FFF2-40B4-BE49-F238E27FC236}">
                      <a16:creationId xmlns:a16="http://schemas.microsoft.com/office/drawing/2014/main" id="{B0150CD7-4C16-490F-A3D1-8B79E5C8AFF5}"/>
                    </a:ext>
                  </a:extLst>
                </p:cNvPr>
                <p:cNvSpPr>
                  <a:spLocks/>
                </p:cNvSpPr>
                <p:nvPr/>
              </p:nvSpPr>
              <p:spPr bwMode="auto">
                <a:xfrm>
                  <a:off x="559" y="9"/>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6 h 137"/>
                    <a:gd name="T10" fmla="*/ 4 w 120"/>
                    <a:gd name="T11" fmla="*/ 44 h 137"/>
                    <a:gd name="T12" fmla="*/ 0 w 120"/>
                    <a:gd name="T13" fmla="*/ 66 h 137"/>
                    <a:gd name="T14" fmla="*/ 3 w 120"/>
                    <a:gd name="T15" fmla="*/ 87 h 137"/>
                    <a:gd name="T16" fmla="*/ 11 w 120"/>
                    <a:gd name="T17" fmla="*/ 106 h 137"/>
                    <a:gd name="T18" fmla="*/ 24 w 120"/>
                    <a:gd name="T19" fmla="*/ 122 h 137"/>
                    <a:gd name="T20" fmla="*/ 45 w 120"/>
                    <a:gd name="T21" fmla="*/ 132 h 137"/>
                    <a:gd name="T22" fmla="*/ 71 w 120"/>
                    <a:gd name="T23" fmla="*/ 136 h 137"/>
                    <a:gd name="T24" fmla="*/ 86 w 120"/>
                    <a:gd name="T25" fmla="*/ 136 h 137"/>
                    <a:gd name="T26" fmla="*/ 104 w 120"/>
                    <a:gd name="T27" fmla="*/ 132 h 137"/>
                    <a:gd name="T28" fmla="*/ 109 w 120"/>
                    <a:gd name="T29" fmla="*/ 131 h 137"/>
                    <a:gd name="T30" fmla="*/ 111 w 120"/>
                    <a:gd name="T31" fmla="*/ 128 h 137"/>
                    <a:gd name="T32" fmla="*/ 87 w 120"/>
                    <a:gd name="T33" fmla="*/ 128 h 137"/>
                    <a:gd name="T34" fmla="*/ 60 w 120"/>
                    <a:gd name="T35" fmla="*/ 125 h 137"/>
                    <a:gd name="T36" fmla="*/ 41 w 120"/>
                    <a:gd name="T37" fmla="*/ 116 h 137"/>
                    <a:gd name="T38" fmla="*/ 28 w 120"/>
                    <a:gd name="T39" fmla="*/ 102 h 137"/>
                    <a:gd name="T40" fmla="*/ 21 w 120"/>
                    <a:gd name="T41" fmla="*/ 82 h 137"/>
                    <a:gd name="T42" fmla="*/ 23 w 120"/>
                    <a:gd name="T43" fmla="*/ 54 h 137"/>
                    <a:gd name="T44" fmla="*/ 29 w 120"/>
                    <a:gd name="T45" fmla="*/ 32 h 137"/>
                    <a:gd name="T46" fmla="*/ 41 w 120"/>
                    <a:gd name="T47" fmla="*/ 16 h 137"/>
                    <a:gd name="T48" fmla="*/ 59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6"/>
                      </a:lnTo>
                      <a:lnTo>
                        <a:pt x="4" y="44"/>
                      </a:lnTo>
                      <a:lnTo>
                        <a:pt x="0" y="66"/>
                      </a:lnTo>
                      <a:lnTo>
                        <a:pt x="3" y="87"/>
                      </a:lnTo>
                      <a:lnTo>
                        <a:pt x="11" y="106"/>
                      </a:lnTo>
                      <a:lnTo>
                        <a:pt x="24" y="122"/>
                      </a:lnTo>
                      <a:lnTo>
                        <a:pt x="45"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9" name="Freeform 35">
                  <a:extLst>
                    <a:ext uri="{FF2B5EF4-FFF2-40B4-BE49-F238E27FC236}">
                      <a16:creationId xmlns:a16="http://schemas.microsoft.com/office/drawing/2014/main" id="{07F5F029-7AA6-42E4-8E45-9D2A803ECDC7}"/>
                    </a:ext>
                  </a:extLst>
                </p:cNvPr>
                <p:cNvSpPr>
                  <a:spLocks/>
                </p:cNvSpPr>
                <p:nvPr/>
              </p:nvSpPr>
              <p:spPr bwMode="auto">
                <a:xfrm>
                  <a:off x="559" y="9"/>
                  <a:ext cx="120" cy="137"/>
                </a:xfrm>
                <a:custGeom>
                  <a:avLst/>
                  <a:gdLst>
                    <a:gd name="T0" fmla="*/ 115 w 120"/>
                    <a:gd name="T1" fmla="*/ 98 h 137"/>
                    <a:gd name="T2" fmla="*/ 103 w 120"/>
                    <a:gd name="T3" fmla="*/ 117 h 137"/>
                    <a:gd name="T4" fmla="*/ 87 w 120"/>
                    <a:gd name="T5" fmla="*/ 128 h 137"/>
                    <a:gd name="T6" fmla="*/ 111 w 120"/>
                    <a:gd name="T7" fmla="*/ 128 h 137"/>
                    <a:gd name="T8" fmla="*/ 113 w 120"/>
                    <a:gd name="T9" fmla="*/ 123 h 137"/>
                    <a:gd name="T10" fmla="*/ 117 w 120"/>
                    <a:gd name="T11" fmla="*/ 107 h 137"/>
                    <a:gd name="T12" fmla="*/ 120 w 120"/>
                    <a:gd name="T13" fmla="*/ 98 h 137"/>
                    <a:gd name="T14" fmla="*/ 115 w 120"/>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50" name="Freeform 34">
                  <a:extLst>
                    <a:ext uri="{FF2B5EF4-FFF2-40B4-BE49-F238E27FC236}">
                      <a16:creationId xmlns:a16="http://schemas.microsoft.com/office/drawing/2014/main" id="{2C30B7C0-4BD0-4FC8-93AF-6BD94991FBB6}"/>
                    </a:ext>
                  </a:extLst>
                </p:cNvPr>
                <p:cNvSpPr>
                  <a:spLocks/>
                </p:cNvSpPr>
                <p:nvPr/>
              </p:nvSpPr>
              <p:spPr bwMode="auto">
                <a:xfrm>
                  <a:off x="559" y="9"/>
                  <a:ext cx="120" cy="137"/>
                </a:xfrm>
                <a:custGeom>
                  <a:avLst/>
                  <a:gdLst>
                    <a:gd name="T0" fmla="*/ 112 w 120"/>
                    <a:gd name="T1" fmla="*/ 8 h 137"/>
                    <a:gd name="T2" fmla="*/ 59 w 120"/>
                    <a:gd name="T3" fmla="*/ 8 h 137"/>
                    <a:gd name="T4" fmla="*/ 85 w 120"/>
                    <a:gd name="T5" fmla="*/ 10 h 137"/>
                    <a:gd name="T6" fmla="*/ 101 w 120"/>
                    <a:gd name="T7" fmla="*/ 18 h 137"/>
                    <a:gd name="T8" fmla="*/ 110 w 120"/>
                    <a:gd name="T9" fmla="*/ 36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9" y="8"/>
                      </a:lnTo>
                      <a:lnTo>
                        <a:pt x="85" y="10"/>
                      </a:lnTo>
                      <a:lnTo>
                        <a:pt x="101" y="18"/>
                      </a:lnTo>
                      <a:lnTo>
                        <a:pt x="110" y="36"/>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19" name="Group 25">
                <a:extLst>
                  <a:ext uri="{FF2B5EF4-FFF2-40B4-BE49-F238E27FC236}">
                    <a16:creationId xmlns:a16="http://schemas.microsoft.com/office/drawing/2014/main" id="{02962842-F159-49C4-8CB5-7BF04964B73D}"/>
                  </a:ext>
                </a:extLst>
              </p:cNvPr>
              <p:cNvGrpSpPr>
                <a:grpSpLocks/>
              </p:cNvGrpSpPr>
              <p:nvPr/>
            </p:nvGrpSpPr>
            <p:grpSpPr bwMode="auto">
              <a:xfrm>
                <a:off x="0" y="876"/>
                <a:ext cx="335" cy="172"/>
                <a:chOff x="0" y="876"/>
                <a:chExt cx="335" cy="172"/>
              </a:xfrm>
            </p:grpSpPr>
            <p:sp>
              <p:nvSpPr>
                <p:cNvPr id="65841" name="Freeform 32">
                  <a:extLst>
                    <a:ext uri="{FF2B5EF4-FFF2-40B4-BE49-F238E27FC236}">
                      <a16:creationId xmlns:a16="http://schemas.microsoft.com/office/drawing/2014/main" id="{759D5B03-4EFB-45BB-A430-81D3C81C7A29}"/>
                    </a:ext>
                  </a:extLst>
                </p:cNvPr>
                <p:cNvSpPr>
                  <a:spLocks/>
                </p:cNvSpPr>
                <p:nvPr/>
              </p:nvSpPr>
              <p:spPr bwMode="auto">
                <a:xfrm>
                  <a:off x="0" y="876"/>
                  <a:ext cx="335" cy="172"/>
                </a:xfrm>
                <a:custGeom>
                  <a:avLst/>
                  <a:gdLst>
                    <a:gd name="T0" fmla="*/ 40 w 335"/>
                    <a:gd name="T1" fmla="*/ 0 h 172"/>
                    <a:gd name="T2" fmla="*/ 25 w 335"/>
                    <a:gd name="T3" fmla="*/ 14 h 172"/>
                    <a:gd name="T4" fmla="*/ 13 w 335"/>
                    <a:gd name="T5" fmla="*/ 30 h 172"/>
                    <a:gd name="T6" fmla="*/ 5 w 335"/>
                    <a:gd name="T7" fmla="*/ 49 h 172"/>
                    <a:gd name="T8" fmla="*/ 0 w 335"/>
                    <a:gd name="T9" fmla="*/ 70 h 172"/>
                    <a:gd name="T10" fmla="*/ 1 w 335"/>
                    <a:gd name="T11" fmla="*/ 96 h 172"/>
                    <a:gd name="T12" fmla="*/ 18 w 335"/>
                    <a:gd name="T13" fmla="*/ 155 h 172"/>
                    <a:gd name="T14" fmla="*/ 43 w 335"/>
                    <a:gd name="T15" fmla="*/ 173 h 172"/>
                    <a:gd name="T16" fmla="*/ 31 w 335"/>
                    <a:gd name="T17" fmla="*/ 159 h 172"/>
                    <a:gd name="T18" fmla="*/ 21 w 335"/>
                    <a:gd name="T19" fmla="*/ 142 h 172"/>
                    <a:gd name="T20" fmla="*/ 15 w 335"/>
                    <a:gd name="T21" fmla="*/ 122 h 172"/>
                    <a:gd name="T22" fmla="*/ 12 w 335"/>
                    <a:gd name="T23" fmla="*/ 100 h 172"/>
                    <a:gd name="T24" fmla="*/ 11 w 335"/>
                    <a:gd name="T25" fmla="*/ 88 h 172"/>
                    <a:gd name="T26" fmla="*/ 13 w 335"/>
                    <a:gd name="T27" fmla="*/ 66 h 172"/>
                    <a:gd name="T28" fmla="*/ 18 w 335"/>
                    <a:gd name="T29" fmla="*/ 44 h 172"/>
                    <a:gd name="T30" fmla="*/ 26 w 335"/>
                    <a:gd name="T31" fmla="*/ 25 h 172"/>
                    <a:gd name="T32" fmla="*/ 37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5" y="14"/>
                      </a:lnTo>
                      <a:lnTo>
                        <a:pt x="13" y="30"/>
                      </a:lnTo>
                      <a:lnTo>
                        <a:pt x="5" y="49"/>
                      </a:lnTo>
                      <a:lnTo>
                        <a:pt x="0" y="70"/>
                      </a:lnTo>
                      <a:lnTo>
                        <a:pt x="1" y="96"/>
                      </a:lnTo>
                      <a:lnTo>
                        <a:pt x="18" y="155"/>
                      </a:lnTo>
                      <a:lnTo>
                        <a:pt x="43" y="173"/>
                      </a:lnTo>
                      <a:lnTo>
                        <a:pt x="31" y="159"/>
                      </a:lnTo>
                      <a:lnTo>
                        <a:pt x="21" y="142"/>
                      </a:lnTo>
                      <a:lnTo>
                        <a:pt x="15" y="122"/>
                      </a:lnTo>
                      <a:lnTo>
                        <a:pt x="12" y="100"/>
                      </a:lnTo>
                      <a:lnTo>
                        <a:pt x="11" y="88"/>
                      </a:lnTo>
                      <a:lnTo>
                        <a:pt x="13" y="66"/>
                      </a:lnTo>
                      <a:lnTo>
                        <a:pt x="18" y="44"/>
                      </a:lnTo>
                      <a:lnTo>
                        <a:pt x="26" y="25"/>
                      </a:lnTo>
                      <a:lnTo>
                        <a:pt x="37"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2" name="Freeform 31">
                  <a:extLst>
                    <a:ext uri="{FF2B5EF4-FFF2-40B4-BE49-F238E27FC236}">
                      <a16:creationId xmlns:a16="http://schemas.microsoft.com/office/drawing/2014/main" id="{652E7B63-5588-4813-BEA8-587A3CBAA3CD}"/>
                    </a:ext>
                  </a:extLst>
                </p:cNvPr>
                <p:cNvSpPr>
                  <a:spLocks/>
                </p:cNvSpPr>
                <p:nvPr/>
              </p:nvSpPr>
              <p:spPr bwMode="auto">
                <a:xfrm>
                  <a:off x="0" y="876"/>
                  <a:ext cx="335" cy="172"/>
                </a:xfrm>
                <a:custGeom>
                  <a:avLst/>
                  <a:gdLst>
                    <a:gd name="T0" fmla="*/ 157 w 335"/>
                    <a:gd name="T1" fmla="*/ 10 h 172"/>
                    <a:gd name="T2" fmla="*/ 140 w 335"/>
                    <a:gd name="T3" fmla="*/ 10 h 172"/>
                    <a:gd name="T4" fmla="*/ 116 w 335"/>
                    <a:gd name="T5" fmla="*/ 13 h 172"/>
                    <a:gd name="T6" fmla="*/ 96 w 335"/>
                    <a:gd name="T7" fmla="*/ 22 h 172"/>
                    <a:gd name="T8" fmla="*/ 80 w 335"/>
                    <a:gd name="T9" fmla="*/ 35 h 172"/>
                    <a:gd name="T10" fmla="*/ 69 w 335"/>
                    <a:gd name="T11" fmla="*/ 54 h 172"/>
                    <a:gd name="T12" fmla="*/ 65 w 335"/>
                    <a:gd name="T13" fmla="*/ 76 h 172"/>
                    <a:gd name="T14" fmla="*/ 67 w 335"/>
                    <a:gd name="T15" fmla="*/ 97 h 172"/>
                    <a:gd name="T16" fmla="*/ 75 w 335"/>
                    <a:gd name="T17" fmla="*/ 116 h 172"/>
                    <a:gd name="T18" fmla="*/ 89 w 335"/>
                    <a:gd name="T19" fmla="*/ 131 h 172"/>
                    <a:gd name="T20" fmla="*/ 109 w 335"/>
                    <a:gd name="T21" fmla="*/ 142 h 172"/>
                    <a:gd name="T22" fmla="*/ 136 w 335"/>
                    <a:gd name="T23" fmla="*/ 146 h 172"/>
                    <a:gd name="T24" fmla="*/ 150 w 335"/>
                    <a:gd name="T25" fmla="*/ 146 h 172"/>
                    <a:gd name="T26" fmla="*/ 168 w 335"/>
                    <a:gd name="T27" fmla="*/ 141 h 172"/>
                    <a:gd name="T28" fmla="*/ 174 w 335"/>
                    <a:gd name="T29" fmla="*/ 140 h 172"/>
                    <a:gd name="T30" fmla="*/ 175 w 335"/>
                    <a:gd name="T31" fmla="*/ 137 h 172"/>
                    <a:gd name="T32" fmla="*/ 151 w 335"/>
                    <a:gd name="T33" fmla="*/ 137 h 172"/>
                    <a:gd name="T34" fmla="*/ 125 w 335"/>
                    <a:gd name="T35" fmla="*/ 135 h 172"/>
                    <a:gd name="T36" fmla="*/ 105 w 335"/>
                    <a:gd name="T37" fmla="*/ 126 h 172"/>
                    <a:gd name="T38" fmla="*/ 93 w 335"/>
                    <a:gd name="T39" fmla="*/ 111 h 172"/>
                    <a:gd name="T40" fmla="*/ 86 w 335"/>
                    <a:gd name="T41" fmla="*/ 91 h 172"/>
                    <a:gd name="T42" fmla="*/ 87 w 335"/>
                    <a:gd name="T43" fmla="*/ 63 h 172"/>
                    <a:gd name="T44" fmla="*/ 94 w 335"/>
                    <a:gd name="T45" fmla="*/ 41 h 172"/>
                    <a:gd name="T46" fmla="*/ 106 w 335"/>
                    <a:gd name="T47" fmla="*/ 26 h 172"/>
                    <a:gd name="T48" fmla="*/ 123 w 335"/>
                    <a:gd name="T49" fmla="*/ 18 h 172"/>
                    <a:gd name="T50" fmla="*/ 177 w 335"/>
                    <a:gd name="T51" fmla="*/ 18 h 172"/>
                    <a:gd name="T52" fmla="*/ 176 w 335"/>
                    <a:gd name="T53" fmla="*/ 15 h 172"/>
                    <a:gd name="T54" fmla="*/ 171 w 335"/>
                    <a:gd name="T55" fmla="*/ 14 h 172"/>
                    <a:gd name="T56" fmla="*/ 157 w 335"/>
                    <a:gd name="T57" fmla="*/ 10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10"/>
                      </a:moveTo>
                      <a:lnTo>
                        <a:pt x="140" y="10"/>
                      </a:lnTo>
                      <a:lnTo>
                        <a:pt x="116" y="13"/>
                      </a:lnTo>
                      <a:lnTo>
                        <a:pt x="96" y="22"/>
                      </a:lnTo>
                      <a:lnTo>
                        <a:pt x="80" y="35"/>
                      </a:lnTo>
                      <a:lnTo>
                        <a:pt x="69" y="54"/>
                      </a:lnTo>
                      <a:lnTo>
                        <a:pt x="65" y="76"/>
                      </a:lnTo>
                      <a:lnTo>
                        <a:pt x="67" y="97"/>
                      </a:lnTo>
                      <a:lnTo>
                        <a:pt x="75" y="116"/>
                      </a:lnTo>
                      <a:lnTo>
                        <a:pt x="89" y="131"/>
                      </a:lnTo>
                      <a:lnTo>
                        <a:pt x="109" y="142"/>
                      </a:lnTo>
                      <a:lnTo>
                        <a:pt x="136" y="146"/>
                      </a:lnTo>
                      <a:lnTo>
                        <a:pt x="150" y="146"/>
                      </a:lnTo>
                      <a:lnTo>
                        <a:pt x="168" y="141"/>
                      </a:lnTo>
                      <a:lnTo>
                        <a:pt x="174" y="140"/>
                      </a:lnTo>
                      <a:lnTo>
                        <a:pt x="175" y="137"/>
                      </a:lnTo>
                      <a:lnTo>
                        <a:pt x="151" y="137"/>
                      </a:lnTo>
                      <a:lnTo>
                        <a:pt x="125" y="135"/>
                      </a:lnTo>
                      <a:lnTo>
                        <a:pt x="105" y="126"/>
                      </a:lnTo>
                      <a:lnTo>
                        <a:pt x="93" y="111"/>
                      </a:lnTo>
                      <a:lnTo>
                        <a:pt x="86" y="91"/>
                      </a:lnTo>
                      <a:lnTo>
                        <a:pt x="87" y="63"/>
                      </a:lnTo>
                      <a:lnTo>
                        <a:pt x="94" y="41"/>
                      </a:lnTo>
                      <a:lnTo>
                        <a:pt x="106" y="26"/>
                      </a:lnTo>
                      <a:lnTo>
                        <a:pt x="123" y="18"/>
                      </a:lnTo>
                      <a:lnTo>
                        <a:pt x="177" y="18"/>
                      </a:lnTo>
                      <a:lnTo>
                        <a:pt x="176" y="15"/>
                      </a:lnTo>
                      <a:lnTo>
                        <a:pt x="171" y="14"/>
                      </a:lnTo>
                      <a:lnTo>
                        <a:pt x="157" y="1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3" name="Freeform 30">
                  <a:extLst>
                    <a:ext uri="{FF2B5EF4-FFF2-40B4-BE49-F238E27FC236}">
                      <a16:creationId xmlns:a16="http://schemas.microsoft.com/office/drawing/2014/main" id="{F70AB11F-61F0-43CC-A5BE-04C713C0F940}"/>
                    </a:ext>
                  </a:extLst>
                </p:cNvPr>
                <p:cNvSpPr>
                  <a:spLocks/>
                </p:cNvSpPr>
                <p:nvPr/>
              </p:nvSpPr>
              <p:spPr bwMode="auto">
                <a:xfrm>
                  <a:off x="0" y="876"/>
                  <a:ext cx="335" cy="172"/>
                </a:xfrm>
                <a:custGeom>
                  <a:avLst/>
                  <a:gdLst>
                    <a:gd name="T0" fmla="*/ 179 w 335"/>
                    <a:gd name="T1" fmla="*/ 107 h 172"/>
                    <a:gd name="T2" fmla="*/ 167 w 335"/>
                    <a:gd name="T3" fmla="*/ 127 h 172"/>
                    <a:gd name="T4" fmla="*/ 151 w 335"/>
                    <a:gd name="T5" fmla="*/ 137 h 172"/>
                    <a:gd name="T6" fmla="*/ 175 w 335"/>
                    <a:gd name="T7" fmla="*/ 137 h 172"/>
                    <a:gd name="T8" fmla="*/ 177 w 335"/>
                    <a:gd name="T9" fmla="*/ 132 h 172"/>
                    <a:gd name="T10" fmla="*/ 182 w 335"/>
                    <a:gd name="T11" fmla="*/ 116 h 172"/>
                    <a:gd name="T12" fmla="*/ 184 w 335"/>
                    <a:gd name="T13" fmla="*/ 108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7"/>
                      </a:lnTo>
                      <a:lnTo>
                        <a:pt x="151" y="137"/>
                      </a:lnTo>
                      <a:lnTo>
                        <a:pt x="175" y="137"/>
                      </a:lnTo>
                      <a:lnTo>
                        <a:pt x="177" y="132"/>
                      </a:lnTo>
                      <a:lnTo>
                        <a:pt x="182" y="116"/>
                      </a:lnTo>
                      <a:lnTo>
                        <a:pt x="184" y="108"/>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4" name="Freeform 29">
                  <a:extLst>
                    <a:ext uri="{FF2B5EF4-FFF2-40B4-BE49-F238E27FC236}">
                      <a16:creationId xmlns:a16="http://schemas.microsoft.com/office/drawing/2014/main" id="{91120213-3C94-41C4-8493-D1A945F47746}"/>
                    </a:ext>
                  </a:extLst>
                </p:cNvPr>
                <p:cNvSpPr>
                  <a:spLocks/>
                </p:cNvSpPr>
                <p:nvPr/>
              </p:nvSpPr>
              <p:spPr bwMode="auto">
                <a:xfrm>
                  <a:off x="0" y="876"/>
                  <a:ext cx="335" cy="172"/>
                </a:xfrm>
                <a:custGeom>
                  <a:avLst/>
                  <a:gdLst>
                    <a:gd name="T0" fmla="*/ 177 w 335"/>
                    <a:gd name="T1" fmla="*/ 18 h 172"/>
                    <a:gd name="T2" fmla="*/ 123 w 335"/>
                    <a:gd name="T3" fmla="*/ 18 h 172"/>
                    <a:gd name="T4" fmla="*/ 150 w 335"/>
                    <a:gd name="T5" fmla="*/ 19 h 172"/>
                    <a:gd name="T6" fmla="*/ 166 w 335"/>
                    <a:gd name="T7" fmla="*/ 28 h 172"/>
                    <a:gd name="T8" fmla="*/ 175 w 335"/>
                    <a:gd name="T9" fmla="*/ 45 h 172"/>
                    <a:gd name="T10" fmla="*/ 180 w 335"/>
                    <a:gd name="T11" fmla="*/ 45 h 172"/>
                    <a:gd name="T12" fmla="*/ 179 w 335"/>
                    <a:gd name="T13" fmla="*/ 35 h 172"/>
                    <a:gd name="T14" fmla="*/ 178 w 335"/>
                    <a:gd name="T15" fmla="*/ 26 h 172"/>
                    <a:gd name="T16" fmla="*/ 177 w 335"/>
                    <a:gd name="T17" fmla="*/ 18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8"/>
                      </a:moveTo>
                      <a:lnTo>
                        <a:pt x="123" y="18"/>
                      </a:lnTo>
                      <a:lnTo>
                        <a:pt x="150" y="19"/>
                      </a:lnTo>
                      <a:lnTo>
                        <a:pt x="166" y="28"/>
                      </a:lnTo>
                      <a:lnTo>
                        <a:pt x="175" y="45"/>
                      </a:lnTo>
                      <a:lnTo>
                        <a:pt x="180" y="45"/>
                      </a:lnTo>
                      <a:lnTo>
                        <a:pt x="179" y="35"/>
                      </a:lnTo>
                      <a:lnTo>
                        <a:pt x="178" y="26"/>
                      </a:lnTo>
                      <a:lnTo>
                        <a:pt x="177" y="1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5" name="Freeform 28">
                  <a:extLst>
                    <a:ext uri="{FF2B5EF4-FFF2-40B4-BE49-F238E27FC236}">
                      <a16:creationId xmlns:a16="http://schemas.microsoft.com/office/drawing/2014/main" id="{85E068C6-9AA2-4078-AC1B-389ADC3C1E3D}"/>
                    </a:ext>
                  </a:extLst>
                </p:cNvPr>
                <p:cNvSpPr>
                  <a:spLocks/>
                </p:cNvSpPr>
                <p:nvPr/>
              </p:nvSpPr>
              <p:spPr bwMode="auto">
                <a:xfrm>
                  <a:off x="0" y="876"/>
                  <a:ext cx="335" cy="172"/>
                </a:xfrm>
                <a:custGeom>
                  <a:avLst/>
                  <a:gdLst>
                    <a:gd name="T0" fmla="*/ 247 w 335"/>
                    <a:gd name="T1" fmla="*/ 13 h 172"/>
                    <a:gd name="T2" fmla="*/ 194 w 335"/>
                    <a:gd name="T3" fmla="*/ 13 h 172"/>
                    <a:gd name="T4" fmla="*/ 194 w 335"/>
                    <a:gd name="T5" fmla="*/ 17 h 172"/>
                    <a:gd name="T6" fmla="*/ 212 w 335"/>
                    <a:gd name="T7" fmla="*/ 18 h 172"/>
                    <a:gd name="T8" fmla="*/ 213 w 335"/>
                    <a:gd name="T9" fmla="*/ 20 h 172"/>
                    <a:gd name="T10" fmla="*/ 213 w 335"/>
                    <a:gd name="T11" fmla="*/ 135 h 172"/>
                    <a:gd name="T12" fmla="*/ 212 w 335"/>
                    <a:gd name="T13" fmla="*/ 137 h 172"/>
                    <a:gd name="T14" fmla="*/ 195 w 335"/>
                    <a:gd name="T15" fmla="*/ 138 h 172"/>
                    <a:gd name="T16" fmla="*/ 195 w 335"/>
                    <a:gd name="T17" fmla="*/ 143 h 172"/>
                    <a:gd name="T18" fmla="*/ 248 w 335"/>
                    <a:gd name="T19" fmla="*/ 143 h 172"/>
                    <a:gd name="T20" fmla="*/ 248 w 335"/>
                    <a:gd name="T21" fmla="*/ 138 h 172"/>
                    <a:gd name="T22" fmla="*/ 232 w 335"/>
                    <a:gd name="T23" fmla="*/ 137 h 172"/>
                    <a:gd name="T24" fmla="*/ 230 w 335"/>
                    <a:gd name="T25" fmla="*/ 135 h 172"/>
                    <a:gd name="T26" fmla="*/ 230 w 335"/>
                    <a:gd name="T27" fmla="*/ 78 h 172"/>
                    <a:gd name="T28" fmla="*/ 316 w 335"/>
                    <a:gd name="T29" fmla="*/ 78 h 172"/>
                    <a:gd name="T30" fmla="*/ 316 w 335"/>
                    <a:gd name="T31" fmla="*/ 70 h 172"/>
                    <a:gd name="T32" fmla="*/ 230 w 335"/>
                    <a:gd name="T33" fmla="*/ 70 h 172"/>
                    <a:gd name="T34" fmla="*/ 230 w 335"/>
                    <a:gd name="T35" fmla="*/ 20 h 172"/>
                    <a:gd name="T36" fmla="*/ 232 w 335"/>
                    <a:gd name="T37" fmla="*/ 18 h 172"/>
                    <a:gd name="T38" fmla="*/ 247 w 335"/>
                    <a:gd name="T39" fmla="*/ 17 h 172"/>
                    <a:gd name="T40" fmla="*/ 247 w 335"/>
                    <a:gd name="T41" fmla="*/ 13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3"/>
                      </a:moveTo>
                      <a:lnTo>
                        <a:pt x="194" y="13"/>
                      </a:lnTo>
                      <a:lnTo>
                        <a:pt x="194" y="17"/>
                      </a:lnTo>
                      <a:lnTo>
                        <a:pt x="212" y="18"/>
                      </a:lnTo>
                      <a:lnTo>
                        <a:pt x="213" y="20"/>
                      </a:lnTo>
                      <a:lnTo>
                        <a:pt x="213" y="135"/>
                      </a:lnTo>
                      <a:lnTo>
                        <a:pt x="212" y="137"/>
                      </a:lnTo>
                      <a:lnTo>
                        <a:pt x="195" y="138"/>
                      </a:lnTo>
                      <a:lnTo>
                        <a:pt x="195" y="143"/>
                      </a:lnTo>
                      <a:lnTo>
                        <a:pt x="248" y="143"/>
                      </a:lnTo>
                      <a:lnTo>
                        <a:pt x="248" y="138"/>
                      </a:lnTo>
                      <a:lnTo>
                        <a:pt x="232" y="137"/>
                      </a:lnTo>
                      <a:lnTo>
                        <a:pt x="230" y="135"/>
                      </a:lnTo>
                      <a:lnTo>
                        <a:pt x="230" y="78"/>
                      </a:lnTo>
                      <a:lnTo>
                        <a:pt x="316" y="78"/>
                      </a:lnTo>
                      <a:lnTo>
                        <a:pt x="316" y="70"/>
                      </a:lnTo>
                      <a:lnTo>
                        <a:pt x="230" y="70"/>
                      </a:lnTo>
                      <a:lnTo>
                        <a:pt x="230" y="20"/>
                      </a:lnTo>
                      <a:lnTo>
                        <a:pt x="232" y="18"/>
                      </a:lnTo>
                      <a:lnTo>
                        <a:pt x="247" y="17"/>
                      </a:lnTo>
                      <a:lnTo>
                        <a:pt x="247"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6" name="Freeform 27">
                  <a:extLst>
                    <a:ext uri="{FF2B5EF4-FFF2-40B4-BE49-F238E27FC236}">
                      <a16:creationId xmlns:a16="http://schemas.microsoft.com/office/drawing/2014/main" id="{1A8B5A97-F2AF-43C1-BB3D-B98C74EA6DB4}"/>
                    </a:ext>
                  </a:extLst>
                </p:cNvPr>
                <p:cNvSpPr>
                  <a:spLocks/>
                </p:cNvSpPr>
                <p:nvPr/>
              </p:nvSpPr>
              <p:spPr bwMode="auto">
                <a:xfrm>
                  <a:off x="0" y="876"/>
                  <a:ext cx="335" cy="172"/>
                </a:xfrm>
                <a:custGeom>
                  <a:avLst/>
                  <a:gdLst>
                    <a:gd name="T0" fmla="*/ 316 w 335"/>
                    <a:gd name="T1" fmla="*/ 78 h 172"/>
                    <a:gd name="T2" fmla="*/ 299 w 335"/>
                    <a:gd name="T3" fmla="*/ 78 h 172"/>
                    <a:gd name="T4" fmla="*/ 299 w 335"/>
                    <a:gd name="T5" fmla="*/ 135 h 172"/>
                    <a:gd name="T6" fmla="*/ 298 w 335"/>
                    <a:gd name="T7" fmla="*/ 137 h 172"/>
                    <a:gd name="T8" fmla="*/ 280 w 335"/>
                    <a:gd name="T9" fmla="*/ 138 h 172"/>
                    <a:gd name="T10" fmla="*/ 280 w 335"/>
                    <a:gd name="T11" fmla="*/ 143 h 172"/>
                    <a:gd name="T12" fmla="*/ 334 w 335"/>
                    <a:gd name="T13" fmla="*/ 143 h 172"/>
                    <a:gd name="T14" fmla="*/ 334 w 335"/>
                    <a:gd name="T15" fmla="*/ 138 h 172"/>
                    <a:gd name="T16" fmla="*/ 318 w 335"/>
                    <a:gd name="T17" fmla="*/ 137 h 172"/>
                    <a:gd name="T18" fmla="*/ 316 w 335"/>
                    <a:gd name="T19" fmla="*/ 135 h 172"/>
                    <a:gd name="T20" fmla="*/ 316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8"/>
                      </a:moveTo>
                      <a:lnTo>
                        <a:pt x="299" y="78"/>
                      </a:lnTo>
                      <a:lnTo>
                        <a:pt x="299" y="135"/>
                      </a:lnTo>
                      <a:lnTo>
                        <a:pt x="298" y="137"/>
                      </a:lnTo>
                      <a:lnTo>
                        <a:pt x="280" y="138"/>
                      </a:lnTo>
                      <a:lnTo>
                        <a:pt x="280" y="143"/>
                      </a:lnTo>
                      <a:lnTo>
                        <a:pt x="334" y="143"/>
                      </a:lnTo>
                      <a:lnTo>
                        <a:pt x="334" y="138"/>
                      </a:lnTo>
                      <a:lnTo>
                        <a:pt x="318" y="137"/>
                      </a:lnTo>
                      <a:lnTo>
                        <a:pt x="316" y="135"/>
                      </a:lnTo>
                      <a:lnTo>
                        <a:pt x="316"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7" name="Freeform 26">
                  <a:extLst>
                    <a:ext uri="{FF2B5EF4-FFF2-40B4-BE49-F238E27FC236}">
                      <a16:creationId xmlns:a16="http://schemas.microsoft.com/office/drawing/2014/main" id="{9AA7C872-E88B-4FEC-806C-55CD35F7CD75}"/>
                    </a:ext>
                  </a:extLst>
                </p:cNvPr>
                <p:cNvSpPr>
                  <a:spLocks/>
                </p:cNvSpPr>
                <p:nvPr/>
              </p:nvSpPr>
              <p:spPr bwMode="auto">
                <a:xfrm>
                  <a:off x="0" y="876"/>
                  <a:ext cx="335" cy="172"/>
                </a:xfrm>
                <a:custGeom>
                  <a:avLst/>
                  <a:gdLst>
                    <a:gd name="T0" fmla="*/ 335 w 335"/>
                    <a:gd name="T1" fmla="*/ 13 h 172"/>
                    <a:gd name="T2" fmla="*/ 282 w 335"/>
                    <a:gd name="T3" fmla="*/ 13 h 172"/>
                    <a:gd name="T4" fmla="*/ 282 w 335"/>
                    <a:gd name="T5" fmla="*/ 17 h 172"/>
                    <a:gd name="T6" fmla="*/ 298 w 335"/>
                    <a:gd name="T7" fmla="*/ 18 h 172"/>
                    <a:gd name="T8" fmla="*/ 299 w 335"/>
                    <a:gd name="T9" fmla="*/ 20 h 172"/>
                    <a:gd name="T10" fmla="*/ 299 w 335"/>
                    <a:gd name="T11" fmla="*/ 70 h 172"/>
                    <a:gd name="T12" fmla="*/ 316 w 335"/>
                    <a:gd name="T13" fmla="*/ 70 h 172"/>
                    <a:gd name="T14" fmla="*/ 316 w 335"/>
                    <a:gd name="T15" fmla="*/ 20 h 172"/>
                    <a:gd name="T16" fmla="*/ 318 w 335"/>
                    <a:gd name="T17" fmla="*/ 18 h 172"/>
                    <a:gd name="T18" fmla="*/ 335 w 335"/>
                    <a:gd name="T19" fmla="*/ 17 h 172"/>
                    <a:gd name="T20" fmla="*/ 335 w 335"/>
                    <a:gd name="T21" fmla="*/ 13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3"/>
                      </a:moveTo>
                      <a:lnTo>
                        <a:pt x="282" y="13"/>
                      </a:lnTo>
                      <a:lnTo>
                        <a:pt x="282" y="17"/>
                      </a:lnTo>
                      <a:lnTo>
                        <a:pt x="298" y="18"/>
                      </a:lnTo>
                      <a:lnTo>
                        <a:pt x="299" y="20"/>
                      </a:lnTo>
                      <a:lnTo>
                        <a:pt x="299" y="70"/>
                      </a:lnTo>
                      <a:lnTo>
                        <a:pt x="316" y="70"/>
                      </a:lnTo>
                      <a:lnTo>
                        <a:pt x="316" y="20"/>
                      </a:lnTo>
                      <a:lnTo>
                        <a:pt x="318" y="18"/>
                      </a:lnTo>
                      <a:lnTo>
                        <a:pt x="335" y="17"/>
                      </a:lnTo>
                      <a:lnTo>
                        <a:pt x="335"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20" name="Group 20">
                <a:extLst>
                  <a:ext uri="{FF2B5EF4-FFF2-40B4-BE49-F238E27FC236}">
                    <a16:creationId xmlns:a16="http://schemas.microsoft.com/office/drawing/2014/main" id="{40A871DC-1249-407A-B388-6813F277AE88}"/>
                  </a:ext>
                </a:extLst>
              </p:cNvPr>
              <p:cNvGrpSpPr>
                <a:grpSpLocks/>
              </p:cNvGrpSpPr>
              <p:nvPr/>
            </p:nvGrpSpPr>
            <p:grpSpPr bwMode="auto">
              <a:xfrm>
                <a:off x="348" y="970"/>
                <a:ext cx="49" cy="91"/>
                <a:chOff x="348" y="970"/>
                <a:chExt cx="49" cy="91"/>
              </a:xfrm>
            </p:grpSpPr>
            <p:sp>
              <p:nvSpPr>
                <p:cNvPr id="65837" name="Freeform 24">
                  <a:extLst>
                    <a:ext uri="{FF2B5EF4-FFF2-40B4-BE49-F238E27FC236}">
                      <a16:creationId xmlns:a16="http://schemas.microsoft.com/office/drawing/2014/main" id="{C44A2497-19B5-48BE-81BB-6052FD631764}"/>
                    </a:ext>
                  </a:extLst>
                </p:cNvPr>
                <p:cNvSpPr>
                  <a:spLocks/>
                </p:cNvSpPr>
                <p:nvPr/>
              </p:nvSpPr>
              <p:spPr bwMode="auto">
                <a:xfrm>
                  <a:off x="348" y="970"/>
                  <a:ext cx="49" cy="91"/>
                </a:xfrm>
                <a:custGeom>
                  <a:avLst/>
                  <a:gdLst>
                    <a:gd name="T0" fmla="*/ 3 w 49"/>
                    <a:gd name="T1" fmla="*/ 77 h 91"/>
                    <a:gd name="T2" fmla="*/ 0 w 49"/>
                    <a:gd name="T3" fmla="*/ 81 h 91"/>
                    <a:gd name="T4" fmla="*/ 1 w 49"/>
                    <a:gd name="T5" fmla="*/ 85 h 91"/>
                    <a:gd name="T6" fmla="*/ 4 w 49"/>
                    <a:gd name="T7" fmla="*/ 88 h 91"/>
                    <a:gd name="T8" fmla="*/ 9 w 49"/>
                    <a:gd name="T9" fmla="*/ 90 h 91"/>
                    <a:gd name="T10" fmla="*/ 15 w 49"/>
                    <a:gd name="T11" fmla="*/ 90 h 91"/>
                    <a:gd name="T12" fmla="*/ 32 w 49"/>
                    <a:gd name="T13" fmla="*/ 86 h 91"/>
                    <a:gd name="T14" fmla="*/ 34 w 49"/>
                    <a:gd name="T15" fmla="*/ 83 h 91"/>
                    <a:gd name="T16" fmla="*/ 15 w 49"/>
                    <a:gd name="T17" fmla="*/ 83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9" y="90"/>
                      </a:lnTo>
                      <a:lnTo>
                        <a:pt x="15" y="90"/>
                      </a:lnTo>
                      <a:lnTo>
                        <a:pt x="32" y="86"/>
                      </a:lnTo>
                      <a:lnTo>
                        <a:pt x="34" y="83"/>
                      </a:lnTo>
                      <a:lnTo>
                        <a:pt x="15" y="83"/>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8" name="Freeform 23">
                  <a:extLst>
                    <a:ext uri="{FF2B5EF4-FFF2-40B4-BE49-F238E27FC236}">
                      <a16:creationId xmlns:a16="http://schemas.microsoft.com/office/drawing/2014/main" id="{176B409C-2CC4-436D-B56A-3794983C6DD4}"/>
                    </a:ext>
                  </a:extLst>
                </p:cNvPr>
                <p:cNvSpPr>
                  <a:spLocks/>
                </p:cNvSpPr>
                <p:nvPr/>
              </p:nvSpPr>
              <p:spPr bwMode="auto">
                <a:xfrm>
                  <a:off x="348" y="970"/>
                  <a:ext cx="49" cy="91"/>
                </a:xfrm>
                <a:custGeom>
                  <a:avLst/>
                  <a:gdLst>
                    <a:gd name="T0" fmla="*/ 43 w 49"/>
                    <a:gd name="T1" fmla="*/ 41 h 91"/>
                    <a:gd name="T2" fmla="*/ 32 w 49"/>
                    <a:gd name="T3" fmla="*/ 41 h 91"/>
                    <a:gd name="T4" fmla="*/ 41 w 49"/>
                    <a:gd name="T5" fmla="*/ 45 h 91"/>
                    <a:gd name="T6" fmla="*/ 41 w 49"/>
                    <a:gd name="T7" fmla="*/ 76 h 91"/>
                    <a:gd name="T8" fmla="*/ 31 w 49"/>
                    <a:gd name="T9" fmla="*/ 83 h 91"/>
                    <a:gd name="T10" fmla="*/ 34 w 49"/>
                    <a:gd name="T11" fmla="*/ 83 h 91"/>
                    <a:gd name="T12" fmla="*/ 49 w 49"/>
                    <a:gd name="T13" fmla="*/ 70 h 91"/>
                    <a:gd name="T14" fmla="*/ 47 w 49"/>
                    <a:gd name="T15" fmla="*/ 44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5"/>
                      </a:lnTo>
                      <a:lnTo>
                        <a:pt x="41" y="76"/>
                      </a:lnTo>
                      <a:lnTo>
                        <a:pt x="31" y="83"/>
                      </a:lnTo>
                      <a:lnTo>
                        <a:pt x="34" y="83"/>
                      </a:lnTo>
                      <a:lnTo>
                        <a:pt x="49" y="70"/>
                      </a:lnTo>
                      <a:lnTo>
                        <a:pt x="47" y="44"/>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9" name="Freeform 22">
                  <a:extLst>
                    <a:ext uri="{FF2B5EF4-FFF2-40B4-BE49-F238E27FC236}">
                      <a16:creationId xmlns:a16="http://schemas.microsoft.com/office/drawing/2014/main" id="{43B2242A-8C7B-40ED-87B7-6368A55D8464}"/>
                    </a:ext>
                  </a:extLst>
                </p:cNvPr>
                <p:cNvSpPr>
                  <a:spLocks/>
                </p:cNvSpPr>
                <p:nvPr/>
              </p:nvSpPr>
              <p:spPr bwMode="auto">
                <a:xfrm>
                  <a:off x="348" y="970"/>
                  <a:ext cx="49" cy="91"/>
                </a:xfrm>
                <a:custGeom>
                  <a:avLst/>
                  <a:gdLst>
                    <a:gd name="T0" fmla="*/ 46 w 49"/>
                    <a:gd name="T1" fmla="*/ 7 h 91"/>
                    <a:gd name="T2" fmla="*/ 29 w 49"/>
                    <a:gd name="T3" fmla="*/ 7 h 91"/>
                    <a:gd name="T4" fmla="*/ 35 w 49"/>
                    <a:gd name="T5" fmla="*/ 11 h 91"/>
                    <a:gd name="T6" fmla="*/ 35 w 49"/>
                    <a:gd name="T7" fmla="*/ 28 h 91"/>
                    <a:gd name="T8" fmla="*/ 26 w 49"/>
                    <a:gd name="T9" fmla="*/ 33 h 91"/>
                    <a:gd name="T10" fmla="*/ 11 w 49"/>
                    <a:gd name="T11" fmla="*/ 40 h 91"/>
                    <a:gd name="T12" fmla="*/ 12 w 49"/>
                    <a:gd name="T13" fmla="*/ 43 h 91"/>
                    <a:gd name="T14" fmla="*/ 18 w 49"/>
                    <a:gd name="T15" fmla="*/ 41 h 91"/>
                    <a:gd name="T16" fmla="*/ 43 w 49"/>
                    <a:gd name="T17" fmla="*/ 41 h 91"/>
                    <a:gd name="T18" fmla="*/ 35 w 49"/>
                    <a:gd name="T19" fmla="*/ 34 h 91"/>
                    <a:gd name="T20" fmla="*/ 31 w 49"/>
                    <a:gd name="T21" fmla="*/ 33 h 91"/>
                    <a:gd name="T22" fmla="*/ 37 w 49"/>
                    <a:gd name="T23" fmla="*/ 30 h 91"/>
                    <a:gd name="T24" fmla="*/ 41 w 49"/>
                    <a:gd name="T25" fmla="*/ 28 h 91"/>
                    <a:gd name="T26" fmla="*/ 45 w 49"/>
                    <a:gd name="T27" fmla="*/ 23 h 91"/>
                    <a:gd name="T28" fmla="*/ 47 w 49"/>
                    <a:gd name="T29" fmla="*/ 20 h 91"/>
                    <a:gd name="T30" fmla="*/ 47 w 49"/>
                    <a:gd name="T31" fmla="*/ 7 h 91"/>
                    <a:gd name="T32" fmla="*/ 46 w 49"/>
                    <a:gd name="T33" fmla="*/ 7 h 9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49"/>
                    <a:gd name="T52" fmla="*/ 0 h 91"/>
                    <a:gd name="T53" fmla="*/ 49 w 49"/>
                    <a:gd name="T54" fmla="*/ 91 h 9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49" h="91">
                      <a:moveTo>
                        <a:pt x="46" y="7"/>
                      </a:moveTo>
                      <a:lnTo>
                        <a:pt x="29" y="7"/>
                      </a:lnTo>
                      <a:lnTo>
                        <a:pt x="35" y="11"/>
                      </a:lnTo>
                      <a:lnTo>
                        <a:pt x="35" y="28"/>
                      </a:lnTo>
                      <a:lnTo>
                        <a:pt x="26" y="33"/>
                      </a:lnTo>
                      <a:lnTo>
                        <a:pt x="11" y="40"/>
                      </a:lnTo>
                      <a:lnTo>
                        <a:pt x="12" y="43"/>
                      </a:lnTo>
                      <a:lnTo>
                        <a:pt x="18" y="41"/>
                      </a:lnTo>
                      <a:lnTo>
                        <a:pt x="43" y="41"/>
                      </a:lnTo>
                      <a:lnTo>
                        <a:pt x="35" y="34"/>
                      </a:lnTo>
                      <a:lnTo>
                        <a:pt x="31" y="33"/>
                      </a:lnTo>
                      <a:lnTo>
                        <a:pt x="37" y="30"/>
                      </a:lnTo>
                      <a:lnTo>
                        <a:pt x="41" y="28"/>
                      </a:lnTo>
                      <a:lnTo>
                        <a:pt x="45" y="23"/>
                      </a:lnTo>
                      <a:lnTo>
                        <a:pt x="47" y="20"/>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40" name="Freeform 21">
                  <a:extLst>
                    <a:ext uri="{FF2B5EF4-FFF2-40B4-BE49-F238E27FC236}">
                      <a16:creationId xmlns:a16="http://schemas.microsoft.com/office/drawing/2014/main" id="{6448566C-3CEB-4C96-968A-8EDDC9E727E9}"/>
                    </a:ext>
                  </a:extLst>
                </p:cNvPr>
                <p:cNvSpPr>
                  <a:spLocks/>
                </p:cNvSpPr>
                <p:nvPr/>
              </p:nvSpPr>
              <p:spPr bwMode="auto">
                <a:xfrm>
                  <a:off x="348" y="970"/>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8 h 91"/>
                    <a:gd name="T12" fmla="*/ 9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8"/>
                      </a:lnTo>
                      <a:lnTo>
                        <a:pt x="9"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21" name="Group 18">
                <a:extLst>
                  <a:ext uri="{FF2B5EF4-FFF2-40B4-BE49-F238E27FC236}">
                    <a16:creationId xmlns:a16="http://schemas.microsoft.com/office/drawing/2014/main" id="{7FB93FDE-1BF6-4963-95C3-771E600BEB87}"/>
                  </a:ext>
                </a:extLst>
              </p:cNvPr>
              <p:cNvGrpSpPr>
                <a:grpSpLocks/>
              </p:cNvGrpSpPr>
              <p:nvPr/>
            </p:nvGrpSpPr>
            <p:grpSpPr bwMode="auto">
              <a:xfrm>
                <a:off x="422" y="881"/>
                <a:ext cx="44" cy="172"/>
                <a:chOff x="422" y="881"/>
                <a:chExt cx="44" cy="172"/>
              </a:xfrm>
            </p:grpSpPr>
            <p:sp>
              <p:nvSpPr>
                <p:cNvPr id="65836" name="Freeform 19">
                  <a:extLst>
                    <a:ext uri="{FF2B5EF4-FFF2-40B4-BE49-F238E27FC236}">
                      <a16:creationId xmlns:a16="http://schemas.microsoft.com/office/drawing/2014/main" id="{BBDA932C-9D9B-45D7-962E-8B3E0579B44A}"/>
                    </a:ext>
                  </a:extLst>
                </p:cNvPr>
                <p:cNvSpPr>
                  <a:spLocks/>
                </p:cNvSpPr>
                <p:nvPr/>
              </p:nvSpPr>
              <p:spPr bwMode="auto">
                <a:xfrm>
                  <a:off x="422" y="881"/>
                  <a:ext cx="44" cy="172"/>
                </a:xfrm>
                <a:custGeom>
                  <a:avLst/>
                  <a:gdLst>
                    <a:gd name="T0" fmla="*/ 0 w 44"/>
                    <a:gd name="T1" fmla="*/ 0 h 172"/>
                    <a:gd name="T2" fmla="*/ 31 w 44"/>
                    <a:gd name="T3" fmla="*/ 72 h 172"/>
                    <a:gd name="T4" fmla="*/ 32 w 44"/>
                    <a:gd name="T5" fmla="*/ 83 h 172"/>
                    <a:gd name="T6" fmla="*/ 30 w 44"/>
                    <a:gd name="T7" fmla="*/ 106 h 172"/>
                    <a:gd name="T8" fmla="*/ 25 w 44"/>
                    <a:gd name="T9" fmla="*/ 127 h 172"/>
                    <a:gd name="T10" fmla="*/ 17 w 44"/>
                    <a:gd name="T11" fmla="*/ 146 h 172"/>
                    <a:gd name="T12" fmla="*/ 6 w 44"/>
                    <a:gd name="T13" fmla="*/ 162 h 172"/>
                    <a:gd name="T14" fmla="*/ 2 w 44"/>
                    <a:gd name="T15" fmla="*/ 171 h 172"/>
                    <a:gd name="T16" fmla="*/ 18 w 44"/>
                    <a:gd name="T17" fmla="*/ 158 h 172"/>
                    <a:gd name="T18" fmla="*/ 30 w 44"/>
                    <a:gd name="T19" fmla="*/ 141 h 172"/>
                    <a:gd name="T20" fmla="*/ 38 w 44"/>
                    <a:gd name="T21" fmla="*/ 123 h 172"/>
                    <a:gd name="T22" fmla="*/ 43 w 44"/>
                    <a:gd name="T23" fmla="*/ 102 h 172"/>
                    <a:gd name="T24" fmla="*/ 42 w 44"/>
                    <a:gd name="T25" fmla="*/ 76 h 172"/>
                    <a:gd name="T26" fmla="*/ 39 w 44"/>
                    <a:gd name="T27" fmla="*/ 53 h 172"/>
                    <a:gd name="T28" fmla="*/ 33 w 44"/>
                    <a:gd name="T29" fmla="*/ 33 h 172"/>
                    <a:gd name="T30" fmla="*/ 24 w 44"/>
                    <a:gd name="T31" fmla="*/ 17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1" y="72"/>
                      </a:lnTo>
                      <a:lnTo>
                        <a:pt x="32" y="83"/>
                      </a:lnTo>
                      <a:lnTo>
                        <a:pt x="30" y="106"/>
                      </a:lnTo>
                      <a:lnTo>
                        <a:pt x="25" y="127"/>
                      </a:lnTo>
                      <a:lnTo>
                        <a:pt x="17" y="146"/>
                      </a:lnTo>
                      <a:lnTo>
                        <a:pt x="6" y="162"/>
                      </a:lnTo>
                      <a:lnTo>
                        <a:pt x="2" y="171"/>
                      </a:lnTo>
                      <a:lnTo>
                        <a:pt x="18" y="158"/>
                      </a:lnTo>
                      <a:lnTo>
                        <a:pt x="30" y="141"/>
                      </a:lnTo>
                      <a:lnTo>
                        <a:pt x="38" y="123"/>
                      </a:lnTo>
                      <a:lnTo>
                        <a:pt x="43" y="102"/>
                      </a:lnTo>
                      <a:lnTo>
                        <a:pt x="42" y="76"/>
                      </a:lnTo>
                      <a:lnTo>
                        <a:pt x="39" y="53"/>
                      </a:lnTo>
                      <a:lnTo>
                        <a:pt x="33" y="33"/>
                      </a:lnTo>
                      <a:lnTo>
                        <a:pt x="24" y="17"/>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22" name="Group 14">
                <a:extLst>
                  <a:ext uri="{FF2B5EF4-FFF2-40B4-BE49-F238E27FC236}">
                    <a16:creationId xmlns:a16="http://schemas.microsoft.com/office/drawing/2014/main" id="{23069CCA-E2EE-40B4-A5B3-4E41B8EDACE8}"/>
                  </a:ext>
                </a:extLst>
              </p:cNvPr>
              <p:cNvGrpSpPr>
                <a:grpSpLocks/>
              </p:cNvGrpSpPr>
              <p:nvPr/>
            </p:nvGrpSpPr>
            <p:grpSpPr bwMode="auto">
              <a:xfrm>
                <a:off x="552" y="1326"/>
                <a:ext cx="141" cy="131"/>
                <a:chOff x="552" y="1326"/>
                <a:chExt cx="141" cy="131"/>
              </a:xfrm>
            </p:grpSpPr>
            <p:sp>
              <p:nvSpPr>
                <p:cNvPr id="65833" name="Freeform 17">
                  <a:extLst>
                    <a:ext uri="{FF2B5EF4-FFF2-40B4-BE49-F238E27FC236}">
                      <a16:creationId xmlns:a16="http://schemas.microsoft.com/office/drawing/2014/main" id="{87284768-D7C6-4F4A-8E2A-FAD3BB4DBAF2}"/>
                    </a:ext>
                  </a:extLst>
                </p:cNvPr>
                <p:cNvSpPr>
                  <a:spLocks/>
                </p:cNvSpPr>
                <p:nvPr/>
              </p:nvSpPr>
              <p:spPr bwMode="auto">
                <a:xfrm>
                  <a:off x="552" y="1326"/>
                  <a:ext cx="141" cy="131"/>
                </a:xfrm>
                <a:custGeom>
                  <a:avLst/>
                  <a:gdLst>
                    <a:gd name="T0" fmla="*/ 52 w 141"/>
                    <a:gd name="T1" fmla="*/ 0 h 131"/>
                    <a:gd name="T2" fmla="*/ 0 w 141"/>
                    <a:gd name="T3" fmla="*/ 0 h 131"/>
                    <a:gd name="T4" fmla="*/ 0 w 141"/>
                    <a:gd name="T5" fmla="*/ 5 h 131"/>
                    <a:gd name="T6" fmla="*/ 17 w 141"/>
                    <a:gd name="T7" fmla="*/ 6 h 131"/>
                    <a:gd name="T8" fmla="*/ 18 w 141"/>
                    <a:gd name="T9" fmla="*/ 7 h 131"/>
                    <a:gd name="T10" fmla="*/ 18 w 141"/>
                    <a:gd name="T11" fmla="*/ 123 h 131"/>
                    <a:gd name="T12" fmla="*/ 17 w 141"/>
                    <a:gd name="T13" fmla="*/ 124 h 131"/>
                    <a:gd name="T14" fmla="*/ 0 w 141"/>
                    <a:gd name="T15" fmla="*/ 126 h 131"/>
                    <a:gd name="T16" fmla="*/ 0 w 141"/>
                    <a:gd name="T17" fmla="*/ 130 h 131"/>
                    <a:gd name="T18" fmla="*/ 53 w 141"/>
                    <a:gd name="T19" fmla="*/ 130 h 131"/>
                    <a:gd name="T20" fmla="*/ 53 w 141"/>
                    <a:gd name="T21" fmla="*/ 126 h 131"/>
                    <a:gd name="T22" fmla="*/ 37 w 141"/>
                    <a:gd name="T23" fmla="*/ 124 h 131"/>
                    <a:gd name="T24" fmla="*/ 35 w 141"/>
                    <a:gd name="T25" fmla="*/ 123 h 131"/>
                    <a:gd name="T26" fmla="*/ 35 w 141"/>
                    <a:gd name="T27" fmla="*/ 65 h 131"/>
                    <a:gd name="T28" fmla="*/ 122 w 141"/>
                    <a:gd name="T29" fmla="*/ 65 h 131"/>
                    <a:gd name="T30" fmla="*/ 122 w 141"/>
                    <a:gd name="T31" fmla="*/ 57 h 131"/>
                    <a:gd name="T32" fmla="*/ 35 w 141"/>
                    <a:gd name="T33" fmla="*/ 57 h 131"/>
                    <a:gd name="T34" fmla="*/ 35 w 141"/>
                    <a:gd name="T35" fmla="*/ 7 h 131"/>
                    <a:gd name="T36" fmla="*/ 37 w 141"/>
                    <a:gd name="T37" fmla="*/ 6 h 131"/>
                    <a:gd name="T38" fmla="*/ 52 w 141"/>
                    <a:gd name="T39" fmla="*/ 5 h 131"/>
                    <a:gd name="T40" fmla="*/ 52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2" y="0"/>
                      </a:moveTo>
                      <a:lnTo>
                        <a:pt x="0" y="0"/>
                      </a:lnTo>
                      <a:lnTo>
                        <a:pt x="0" y="5"/>
                      </a:lnTo>
                      <a:lnTo>
                        <a:pt x="17" y="6"/>
                      </a:lnTo>
                      <a:lnTo>
                        <a:pt x="18" y="7"/>
                      </a:lnTo>
                      <a:lnTo>
                        <a:pt x="18" y="123"/>
                      </a:lnTo>
                      <a:lnTo>
                        <a:pt x="17" y="124"/>
                      </a:lnTo>
                      <a:lnTo>
                        <a:pt x="0" y="126"/>
                      </a:lnTo>
                      <a:lnTo>
                        <a:pt x="0" y="130"/>
                      </a:lnTo>
                      <a:lnTo>
                        <a:pt x="53" y="130"/>
                      </a:lnTo>
                      <a:lnTo>
                        <a:pt x="53" y="126"/>
                      </a:lnTo>
                      <a:lnTo>
                        <a:pt x="37" y="124"/>
                      </a:lnTo>
                      <a:lnTo>
                        <a:pt x="35" y="123"/>
                      </a:lnTo>
                      <a:lnTo>
                        <a:pt x="35" y="65"/>
                      </a:lnTo>
                      <a:lnTo>
                        <a:pt x="122" y="65"/>
                      </a:lnTo>
                      <a:lnTo>
                        <a:pt x="122" y="57"/>
                      </a:lnTo>
                      <a:lnTo>
                        <a:pt x="35" y="57"/>
                      </a:lnTo>
                      <a:lnTo>
                        <a:pt x="35" y="7"/>
                      </a:lnTo>
                      <a:lnTo>
                        <a:pt x="37" y="6"/>
                      </a:lnTo>
                      <a:lnTo>
                        <a:pt x="52" y="5"/>
                      </a:lnTo>
                      <a:lnTo>
                        <a:pt x="5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4" name="Freeform 16">
                  <a:extLst>
                    <a:ext uri="{FF2B5EF4-FFF2-40B4-BE49-F238E27FC236}">
                      <a16:creationId xmlns:a16="http://schemas.microsoft.com/office/drawing/2014/main" id="{C517443D-0CB4-4239-83CE-5EE8E3F8A7E8}"/>
                    </a:ext>
                  </a:extLst>
                </p:cNvPr>
                <p:cNvSpPr>
                  <a:spLocks/>
                </p:cNvSpPr>
                <p:nvPr/>
              </p:nvSpPr>
              <p:spPr bwMode="auto">
                <a:xfrm>
                  <a:off x="552" y="1326"/>
                  <a:ext cx="141" cy="131"/>
                </a:xfrm>
                <a:custGeom>
                  <a:avLst/>
                  <a:gdLst>
                    <a:gd name="T0" fmla="*/ 122 w 141"/>
                    <a:gd name="T1" fmla="*/ 65 h 131"/>
                    <a:gd name="T2" fmla="*/ 105 w 141"/>
                    <a:gd name="T3" fmla="*/ 65 h 131"/>
                    <a:gd name="T4" fmla="*/ 105 w 141"/>
                    <a:gd name="T5" fmla="*/ 123 h 131"/>
                    <a:gd name="T6" fmla="*/ 103 w 141"/>
                    <a:gd name="T7" fmla="*/ 124 h 131"/>
                    <a:gd name="T8" fmla="*/ 86 w 141"/>
                    <a:gd name="T9" fmla="*/ 126 h 131"/>
                    <a:gd name="T10" fmla="*/ 86 w 141"/>
                    <a:gd name="T11" fmla="*/ 130 h 131"/>
                    <a:gd name="T12" fmla="*/ 140 w 141"/>
                    <a:gd name="T13" fmla="*/ 130 h 131"/>
                    <a:gd name="T14" fmla="*/ 140 w 141"/>
                    <a:gd name="T15" fmla="*/ 126 h 131"/>
                    <a:gd name="T16" fmla="*/ 123 w 141"/>
                    <a:gd name="T17" fmla="*/ 124 h 131"/>
                    <a:gd name="T18" fmla="*/ 122 w 141"/>
                    <a:gd name="T19" fmla="*/ 123 h 131"/>
                    <a:gd name="T20" fmla="*/ 122 w 141"/>
                    <a:gd name="T21" fmla="*/ 6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5"/>
                      </a:moveTo>
                      <a:lnTo>
                        <a:pt x="105" y="65"/>
                      </a:lnTo>
                      <a:lnTo>
                        <a:pt x="105" y="123"/>
                      </a:lnTo>
                      <a:lnTo>
                        <a:pt x="103" y="124"/>
                      </a:lnTo>
                      <a:lnTo>
                        <a:pt x="86" y="126"/>
                      </a:lnTo>
                      <a:lnTo>
                        <a:pt x="86" y="130"/>
                      </a:lnTo>
                      <a:lnTo>
                        <a:pt x="140" y="130"/>
                      </a:lnTo>
                      <a:lnTo>
                        <a:pt x="140" y="126"/>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5" name="Freeform 15">
                  <a:extLst>
                    <a:ext uri="{FF2B5EF4-FFF2-40B4-BE49-F238E27FC236}">
                      <a16:creationId xmlns:a16="http://schemas.microsoft.com/office/drawing/2014/main" id="{1440CD50-CA56-4D99-B0CF-3BDCBFEAE4F6}"/>
                    </a:ext>
                  </a:extLst>
                </p:cNvPr>
                <p:cNvSpPr>
                  <a:spLocks/>
                </p:cNvSpPr>
                <p:nvPr/>
              </p:nvSpPr>
              <p:spPr bwMode="auto">
                <a:xfrm>
                  <a:off x="552" y="1326"/>
                  <a:ext cx="141" cy="131"/>
                </a:xfrm>
                <a:custGeom>
                  <a:avLst/>
                  <a:gdLst>
                    <a:gd name="T0" fmla="*/ 140 w 141"/>
                    <a:gd name="T1" fmla="*/ 0 h 131"/>
                    <a:gd name="T2" fmla="*/ 87 w 141"/>
                    <a:gd name="T3" fmla="*/ 0 h 131"/>
                    <a:gd name="T4" fmla="*/ 87 w 141"/>
                    <a:gd name="T5" fmla="*/ 5 h 131"/>
                    <a:gd name="T6" fmla="*/ 103 w 141"/>
                    <a:gd name="T7" fmla="*/ 6 h 131"/>
                    <a:gd name="T8" fmla="*/ 105 w 141"/>
                    <a:gd name="T9" fmla="*/ 7 h 131"/>
                    <a:gd name="T10" fmla="*/ 105 w 141"/>
                    <a:gd name="T11" fmla="*/ 57 h 131"/>
                    <a:gd name="T12" fmla="*/ 122 w 141"/>
                    <a:gd name="T13" fmla="*/ 57 h 131"/>
                    <a:gd name="T14" fmla="*/ 122 w 141"/>
                    <a:gd name="T15" fmla="*/ 7 h 131"/>
                    <a:gd name="T16" fmla="*/ 123 w 141"/>
                    <a:gd name="T17" fmla="*/ 6 h 131"/>
                    <a:gd name="T18" fmla="*/ 140 w 141"/>
                    <a:gd name="T19" fmla="*/ 5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23" name="Group 12">
                <a:extLst>
                  <a:ext uri="{FF2B5EF4-FFF2-40B4-BE49-F238E27FC236}">
                    <a16:creationId xmlns:a16="http://schemas.microsoft.com/office/drawing/2014/main" id="{8681A8AA-60D9-4EFE-9115-E5388F3333A9}"/>
                  </a:ext>
                </a:extLst>
              </p:cNvPr>
              <p:cNvGrpSpPr>
                <a:grpSpLocks/>
              </p:cNvGrpSpPr>
              <p:nvPr/>
            </p:nvGrpSpPr>
            <p:grpSpPr bwMode="auto">
              <a:xfrm>
                <a:off x="623" y="1071"/>
                <a:ext cx="2" cy="211"/>
                <a:chOff x="623" y="1071"/>
                <a:chExt cx="2" cy="211"/>
              </a:xfrm>
            </p:grpSpPr>
            <p:sp>
              <p:nvSpPr>
                <p:cNvPr id="65832" name="Freeform 13">
                  <a:extLst>
                    <a:ext uri="{FF2B5EF4-FFF2-40B4-BE49-F238E27FC236}">
                      <a16:creationId xmlns:a16="http://schemas.microsoft.com/office/drawing/2014/main" id="{1FA7870B-70C3-455D-87C1-933C7FCFA811}"/>
                    </a:ext>
                  </a:extLst>
                </p:cNvPr>
                <p:cNvSpPr>
                  <a:spLocks/>
                </p:cNvSpPr>
                <p:nvPr/>
              </p:nvSpPr>
              <p:spPr bwMode="auto">
                <a:xfrm>
                  <a:off x="623" y="1071"/>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824" name="Group 8">
                <a:extLst>
                  <a:ext uri="{FF2B5EF4-FFF2-40B4-BE49-F238E27FC236}">
                    <a16:creationId xmlns:a16="http://schemas.microsoft.com/office/drawing/2014/main" id="{B34CE041-CFDC-4801-BF83-299388A92E6D}"/>
                  </a:ext>
                </a:extLst>
              </p:cNvPr>
              <p:cNvGrpSpPr>
                <a:grpSpLocks/>
              </p:cNvGrpSpPr>
              <p:nvPr/>
            </p:nvGrpSpPr>
            <p:grpSpPr bwMode="auto">
              <a:xfrm>
                <a:off x="488" y="970"/>
                <a:ext cx="57" cy="90"/>
                <a:chOff x="488" y="970"/>
                <a:chExt cx="57" cy="90"/>
              </a:xfrm>
            </p:grpSpPr>
            <p:sp>
              <p:nvSpPr>
                <p:cNvPr id="65829" name="Freeform 11">
                  <a:extLst>
                    <a:ext uri="{FF2B5EF4-FFF2-40B4-BE49-F238E27FC236}">
                      <a16:creationId xmlns:a16="http://schemas.microsoft.com/office/drawing/2014/main" id="{4F9912B6-C567-4A01-9D20-9597D51095D4}"/>
                    </a:ext>
                  </a:extLst>
                </p:cNvPr>
                <p:cNvSpPr>
                  <a:spLocks/>
                </p:cNvSpPr>
                <p:nvPr/>
              </p:nvSpPr>
              <p:spPr bwMode="auto">
                <a:xfrm>
                  <a:off x="488" y="970"/>
                  <a:ext cx="57" cy="90"/>
                </a:xfrm>
                <a:custGeom>
                  <a:avLst/>
                  <a:gdLst>
                    <a:gd name="T0" fmla="*/ 50 w 57"/>
                    <a:gd name="T1" fmla="*/ 8 h 90"/>
                    <a:gd name="T2" fmla="*/ 34 w 57"/>
                    <a:gd name="T3" fmla="*/ 8 h 90"/>
                    <a:gd name="T4" fmla="*/ 40 w 57"/>
                    <a:gd name="T5" fmla="*/ 15 h 90"/>
                    <a:gd name="T6" fmla="*/ 40 w 57"/>
                    <a:gd name="T7" fmla="*/ 41 h 90"/>
                    <a:gd name="T8" fmla="*/ 30 w 57"/>
                    <a:gd name="T9" fmla="*/ 53 h 90"/>
                    <a:gd name="T10" fmla="*/ 22 w 57"/>
                    <a:gd name="T11" fmla="*/ 62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8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5"/>
                      </a:lnTo>
                      <a:lnTo>
                        <a:pt x="40" y="41"/>
                      </a:lnTo>
                      <a:lnTo>
                        <a:pt x="30" y="53"/>
                      </a:lnTo>
                      <a:lnTo>
                        <a:pt x="22" y="62"/>
                      </a:lnTo>
                      <a:lnTo>
                        <a:pt x="15" y="71"/>
                      </a:lnTo>
                      <a:lnTo>
                        <a:pt x="0" y="87"/>
                      </a:lnTo>
                      <a:lnTo>
                        <a:pt x="0" y="89"/>
                      </a:lnTo>
                      <a:lnTo>
                        <a:pt x="52" y="89"/>
                      </a:lnTo>
                      <a:lnTo>
                        <a:pt x="53" y="83"/>
                      </a:lnTo>
                      <a:lnTo>
                        <a:pt x="54" y="79"/>
                      </a:lnTo>
                      <a:lnTo>
                        <a:pt x="13" y="79"/>
                      </a:lnTo>
                      <a:lnTo>
                        <a:pt x="44" y="44"/>
                      </a:lnTo>
                      <a:lnTo>
                        <a:pt x="51" y="35"/>
                      </a:lnTo>
                      <a:lnTo>
                        <a:pt x="51" y="8"/>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0" name="Freeform 10">
                  <a:extLst>
                    <a:ext uri="{FF2B5EF4-FFF2-40B4-BE49-F238E27FC236}">
                      <a16:creationId xmlns:a16="http://schemas.microsoft.com/office/drawing/2014/main" id="{E300EAAB-9B94-4855-98E3-E843BD26CE47}"/>
                    </a:ext>
                  </a:extLst>
                </p:cNvPr>
                <p:cNvSpPr>
                  <a:spLocks/>
                </p:cNvSpPr>
                <p:nvPr/>
              </p:nvSpPr>
              <p:spPr bwMode="auto">
                <a:xfrm>
                  <a:off x="488" y="970"/>
                  <a:ext cx="57" cy="90"/>
                </a:xfrm>
                <a:custGeom>
                  <a:avLst/>
                  <a:gdLst>
                    <a:gd name="T0" fmla="*/ 53 w 57"/>
                    <a:gd name="T1" fmla="*/ 71 h 90"/>
                    <a:gd name="T2" fmla="*/ 49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31" name="Freeform 9">
                  <a:extLst>
                    <a:ext uri="{FF2B5EF4-FFF2-40B4-BE49-F238E27FC236}">
                      <a16:creationId xmlns:a16="http://schemas.microsoft.com/office/drawing/2014/main" id="{19BC701D-F55F-40DC-98A3-0507D9FB3276}"/>
                    </a:ext>
                  </a:extLst>
                </p:cNvPr>
                <p:cNvSpPr>
                  <a:spLocks/>
                </p:cNvSpPr>
                <p:nvPr/>
              </p:nvSpPr>
              <p:spPr bwMode="auto">
                <a:xfrm>
                  <a:off x="488" y="970"/>
                  <a:ext cx="57" cy="90"/>
                </a:xfrm>
                <a:custGeom>
                  <a:avLst/>
                  <a:gdLst>
                    <a:gd name="T0" fmla="*/ 40 w 57"/>
                    <a:gd name="T1" fmla="*/ 0 h 90"/>
                    <a:gd name="T2" fmla="*/ 20 w 57"/>
                    <a:gd name="T3" fmla="*/ 0 h 90"/>
                    <a:gd name="T4" fmla="*/ 13 w 57"/>
                    <a:gd name="T5" fmla="*/ 3 h 90"/>
                    <a:gd name="T6" fmla="*/ 9 w 57"/>
                    <a:gd name="T7" fmla="*/ 7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7"/>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825" name="Group 4">
                <a:extLst>
                  <a:ext uri="{FF2B5EF4-FFF2-40B4-BE49-F238E27FC236}">
                    <a16:creationId xmlns:a16="http://schemas.microsoft.com/office/drawing/2014/main" id="{CE888DE6-ADCE-4209-891E-9224DDAA7044}"/>
                  </a:ext>
                </a:extLst>
              </p:cNvPr>
              <p:cNvGrpSpPr>
                <a:grpSpLocks/>
              </p:cNvGrpSpPr>
              <p:nvPr/>
            </p:nvGrpSpPr>
            <p:grpSpPr bwMode="auto">
              <a:xfrm>
                <a:off x="559" y="886"/>
                <a:ext cx="120" cy="137"/>
                <a:chOff x="559" y="886"/>
                <a:chExt cx="120" cy="137"/>
              </a:xfrm>
            </p:grpSpPr>
            <p:sp>
              <p:nvSpPr>
                <p:cNvPr id="65826" name="Freeform 7">
                  <a:extLst>
                    <a:ext uri="{FF2B5EF4-FFF2-40B4-BE49-F238E27FC236}">
                      <a16:creationId xmlns:a16="http://schemas.microsoft.com/office/drawing/2014/main" id="{7D522F1F-F1D1-4ACD-9B35-2CE969128FDD}"/>
                    </a:ext>
                  </a:extLst>
                </p:cNvPr>
                <p:cNvSpPr>
                  <a:spLocks/>
                </p:cNvSpPr>
                <p:nvPr/>
              </p:nvSpPr>
              <p:spPr bwMode="auto">
                <a:xfrm>
                  <a:off x="559" y="886"/>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5 h 137"/>
                    <a:gd name="T10" fmla="*/ 4 w 120"/>
                    <a:gd name="T11" fmla="*/ 44 h 137"/>
                    <a:gd name="T12" fmla="*/ 0 w 120"/>
                    <a:gd name="T13" fmla="*/ 66 h 137"/>
                    <a:gd name="T14" fmla="*/ 3 w 120"/>
                    <a:gd name="T15" fmla="*/ 87 h 137"/>
                    <a:gd name="T16" fmla="*/ 11 w 120"/>
                    <a:gd name="T17" fmla="*/ 106 h 137"/>
                    <a:gd name="T18" fmla="*/ 24 w 120"/>
                    <a:gd name="T19" fmla="*/ 121 h 137"/>
                    <a:gd name="T20" fmla="*/ 45 w 120"/>
                    <a:gd name="T21" fmla="*/ 132 h 137"/>
                    <a:gd name="T22" fmla="*/ 71 w 120"/>
                    <a:gd name="T23" fmla="*/ 136 h 137"/>
                    <a:gd name="T24" fmla="*/ 86 w 120"/>
                    <a:gd name="T25" fmla="*/ 136 h 137"/>
                    <a:gd name="T26" fmla="*/ 104 w 120"/>
                    <a:gd name="T27" fmla="*/ 131 h 137"/>
                    <a:gd name="T28" fmla="*/ 109 w 120"/>
                    <a:gd name="T29" fmla="*/ 130 h 137"/>
                    <a:gd name="T30" fmla="*/ 111 w 120"/>
                    <a:gd name="T31" fmla="*/ 127 h 137"/>
                    <a:gd name="T32" fmla="*/ 87 w 120"/>
                    <a:gd name="T33" fmla="*/ 127 h 137"/>
                    <a:gd name="T34" fmla="*/ 60 w 120"/>
                    <a:gd name="T35" fmla="*/ 125 h 137"/>
                    <a:gd name="T36" fmla="*/ 41 w 120"/>
                    <a:gd name="T37" fmla="*/ 116 h 137"/>
                    <a:gd name="T38" fmla="*/ 28 w 120"/>
                    <a:gd name="T39" fmla="*/ 101 h 137"/>
                    <a:gd name="T40" fmla="*/ 21 w 120"/>
                    <a:gd name="T41" fmla="*/ 81 h 137"/>
                    <a:gd name="T42" fmla="*/ 23 w 120"/>
                    <a:gd name="T43" fmla="*/ 53 h 137"/>
                    <a:gd name="T44" fmla="*/ 29 w 120"/>
                    <a:gd name="T45" fmla="*/ 31 h 137"/>
                    <a:gd name="T46" fmla="*/ 41 w 120"/>
                    <a:gd name="T47" fmla="*/ 16 h 137"/>
                    <a:gd name="T48" fmla="*/ 59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5"/>
                      </a:lnTo>
                      <a:lnTo>
                        <a:pt x="4" y="44"/>
                      </a:lnTo>
                      <a:lnTo>
                        <a:pt x="0" y="66"/>
                      </a:lnTo>
                      <a:lnTo>
                        <a:pt x="3" y="87"/>
                      </a:lnTo>
                      <a:lnTo>
                        <a:pt x="11" y="106"/>
                      </a:lnTo>
                      <a:lnTo>
                        <a:pt x="24" y="121"/>
                      </a:lnTo>
                      <a:lnTo>
                        <a:pt x="45" y="132"/>
                      </a:lnTo>
                      <a:lnTo>
                        <a:pt x="71" y="136"/>
                      </a:lnTo>
                      <a:lnTo>
                        <a:pt x="86" y="136"/>
                      </a:lnTo>
                      <a:lnTo>
                        <a:pt x="104" y="131"/>
                      </a:lnTo>
                      <a:lnTo>
                        <a:pt x="109" y="130"/>
                      </a:lnTo>
                      <a:lnTo>
                        <a:pt x="111" y="127"/>
                      </a:lnTo>
                      <a:lnTo>
                        <a:pt x="87" y="127"/>
                      </a:lnTo>
                      <a:lnTo>
                        <a:pt x="60" y="125"/>
                      </a:lnTo>
                      <a:lnTo>
                        <a:pt x="41" y="116"/>
                      </a:lnTo>
                      <a:lnTo>
                        <a:pt x="28" y="101"/>
                      </a:lnTo>
                      <a:lnTo>
                        <a:pt x="21" y="81"/>
                      </a:lnTo>
                      <a:lnTo>
                        <a:pt x="23" y="53"/>
                      </a:lnTo>
                      <a:lnTo>
                        <a:pt x="29"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27" name="Freeform 6">
                  <a:extLst>
                    <a:ext uri="{FF2B5EF4-FFF2-40B4-BE49-F238E27FC236}">
                      <a16:creationId xmlns:a16="http://schemas.microsoft.com/office/drawing/2014/main" id="{F376A278-C864-46FF-84AD-D7AF17291E7B}"/>
                    </a:ext>
                  </a:extLst>
                </p:cNvPr>
                <p:cNvSpPr>
                  <a:spLocks/>
                </p:cNvSpPr>
                <p:nvPr/>
              </p:nvSpPr>
              <p:spPr bwMode="auto">
                <a:xfrm>
                  <a:off x="559" y="886"/>
                  <a:ext cx="120" cy="137"/>
                </a:xfrm>
                <a:custGeom>
                  <a:avLst/>
                  <a:gdLst>
                    <a:gd name="T0" fmla="*/ 115 w 120"/>
                    <a:gd name="T1" fmla="*/ 97 h 137"/>
                    <a:gd name="T2" fmla="*/ 103 w 120"/>
                    <a:gd name="T3" fmla="*/ 117 h 137"/>
                    <a:gd name="T4" fmla="*/ 87 w 120"/>
                    <a:gd name="T5" fmla="*/ 127 h 137"/>
                    <a:gd name="T6" fmla="*/ 111 w 120"/>
                    <a:gd name="T7" fmla="*/ 127 h 137"/>
                    <a:gd name="T8" fmla="*/ 113 w 120"/>
                    <a:gd name="T9" fmla="*/ 122 h 137"/>
                    <a:gd name="T10" fmla="*/ 117 w 120"/>
                    <a:gd name="T11" fmla="*/ 106 h 137"/>
                    <a:gd name="T12" fmla="*/ 120 w 120"/>
                    <a:gd name="T13" fmla="*/ 98 h 137"/>
                    <a:gd name="T14" fmla="*/ 115 w 120"/>
                    <a:gd name="T15" fmla="*/ 97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7"/>
                      </a:moveTo>
                      <a:lnTo>
                        <a:pt x="103" y="117"/>
                      </a:lnTo>
                      <a:lnTo>
                        <a:pt x="87" y="127"/>
                      </a:lnTo>
                      <a:lnTo>
                        <a:pt x="111" y="127"/>
                      </a:lnTo>
                      <a:lnTo>
                        <a:pt x="113" y="122"/>
                      </a:lnTo>
                      <a:lnTo>
                        <a:pt x="117" y="106"/>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828" name="Freeform 5">
                  <a:extLst>
                    <a:ext uri="{FF2B5EF4-FFF2-40B4-BE49-F238E27FC236}">
                      <a16:creationId xmlns:a16="http://schemas.microsoft.com/office/drawing/2014/main" id="{4864371E-4643-48EE-8ED0-7BFD8EF5199A}"/>
                    </a:ext>
                  </a:extLst>
                </p:cNvPr>
                <p:cNvSpPr>
                  <a:spLocks/>
                </p:cNvSpPr>
                <p:nvPr/>
              </p:nvSpPr>
              <p:spPr bwMode="auto">
                <a:xfrm>
                  <a:off x="559" y="886"/>
                  <a:ext cx="120" cy="137"/>
                </a:xfrm>
                <a:custGeom>
                  <a:avLst/>
                  <a:gdLst>
                    <a:gd name="T0" fmla="*/ 112 w 120"/>
                    <a:gd name="T1" fmla="*/ 8 h 137"/>
                    <a:gd name="T2" fmla="*/ 59 w 120"/>
                    <a:gd name="T3" fmla="*/ 8 h 137"/>
                    <a:gd name="T4" fmla="*/ 85 w 120"/>
                    <a:gd name="T5" fmla="*/ 9 h 137"/>
                    <a:gd name="T6" fmla="*/ 101 w 120"/>
                    <a:gd name="T7" fmla="*/ 18 h 137"/>
                    <a:gd name="T8" fmla="*/ 110 w 120"/>
                    <a:gd name="T9" fmla="*/ 35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9" y="8"/>
                      </a:lnTo>
                      <a:lnTo>
                        <a:pt x="85" y="9"/>
                      </a:lnTo>
                      <a:lnTo>
                        <a:pt x="101" y="18"/>
                      </a:lnTo>
                      <a:lnTo>
                        <a:pt x="110" y="35"/>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grpSp>
          <p:nvGrpSpPr>
            <p:cNvPr id="65549" name="Group 141">
              <a:extLst>
                <a:ext uri="{FF2B5EF4-FFF2-40B4-BE49-F238E27FC236}">
                  <a16:creationId xmlns:a16="http://schemas.microsoft.com/office/drawing/2014/main" id="{69A364D0-96DA-434E-B63B-1B4565E71639}"/>
                </a:ext>
              </a:extLst>
            </p:cNvPr>
            <p:cNvGrpSpPr>
              <a:grpSpLocks/>
            </p:cNvGrpSpPr>
            <p:nvPr/>
          </p:nvGrpSpPr>
          <p:grpSpPr bwMode="auto">
            <a:xfrm>
              <a:off x="395536" y="1628800"/>
              <a:ext cx="1152128" cy="216024"/>
              <a:chOff x="0" y="0"/>
              <a:chExt cx="1288" cy="184"/>
            </a:xfrm>
          </p:grpSpPr>
          <p:grpSp>
            <p:nvGrpSpPr>
              <p:cNvPr id="65754" name="Group 173">
                <a:extLst>
                  <a:ext uri="{FF2B5EF4-FFF2-40B4-BE49-F238E27FC236}">
                    <a16:creationId xmlns:a16="http://schemas.microsoft.com/office/drawing/2014/main" id="{FF08CE26-2CC7-445F-91F6-9D76F04E7B7C}"/>
                  </a:ext>
                </a:extLst>
              </p:cNvPr>
              <p:cNvGrpSpPr>
                <a:grpSpLocks/>
              </p:cNvGrpSpPr>
              <p:nvPr/>
            </p:nvGrpSpPr>
            <p:grpSpPr bwMode="auto">
              <a:xfrm>
                <a:off x="949" y="8"/>
                <a:ext cx="271" cy="137"/>
                <a:chOff x="949" y="8"/>
                <a:chExt cx="271" cy="137"/>
              </a:xfrm>
            </p:grpSpPr>
            <p:sp>
              <p:nvSpPr>
                <p:cNvPr id="65786" name="Freeform 179">
                  <a:extLst>
                    <a:ext uri="{FF2B5EF4-FFF2-40B4-BE49-F238E27FC236}">
                      <a16:creationId xmlns:a16="http://schemas.microsoft.com/office/drawing/2014/main" id="{FE74DF07-3832-46BE-A1F9-0CAEF4EC33CC}"/>
                    </a:ext>
                  </a:extLst>
                </p:cNvPr>
                <p:cNvSpPr>
                  <a:spLocks/>
                </p:cNvSpPr>
                <p:nvPr/>
              </p:nvSpPr>
              <p:spPr bwMode="auto">
                <a:xfrm>
                  <a:off x="949" y="8"/>
                  <a:ext cx="271" cy="137"/>
                </a:xfrm>
                <a:custGeom>
                  <a:avLst/>
                  <a:gdLst>
                    <a:gd name="T0" fmla="*/ 93 w 271"/>
                    <a:gd name="T1" fmla="*/ 0 h 137"/>
                    <a:gd name="T2" fmla="*/ 76 w 271"/>
                    <a:gd name="T3" fmla="*/ 0 h 137"/>
                    <a:gd name="T4" fmla="*/ 52 w 271"/>
                    <a:gd name="T5" fmla="*/ 3 h 137"/>
                    <a:gd name="T6" fmla="*/ 32 w 271"/>
                    <a:gd name="T7" fmla="*/ 12 h 137"/>
                    <a:gd name="T8" fmla="*/ 16 w 271"/>
                    <a:gd name="T9" fmla="*/ 26 h 137"/>
                    <a:gd name="T10" fmla="*/ 5 w 271"/>
                    <a:gd name="T11" fmla="*/ 44 h 137"/>
                    <a:gd name="T12" fmla="*/ 0 w 271"/>
                    <a:gd name="T13" fmla="*/ 66 h 137"/>
                    <a:gd name="T14" fmla="*/ 3 w 271"/>
                    <a:gd name="T15" fmla="*/ 87 h 137"/>
                    <a:gd name="T16" fmla="*/ 11 w 271"/>
                    <a:gd name="T17" fmla="*/ 106 h 137"/>
                    <a:gd name="T18" fmla="*/ 25 w 271"/>
                    <a:gd name="T19" fmla="*/ 122 h 137"/>
                    <a:gd name="T20" fmla="*/ 45 w 271"/>
                    <a:gd name="T21" fmla="*/ 132 h 137"/>
                    <a:gd name="T22" fmla="*/ 72 w 271"/>
                    <a:gd name="T23" fmla="*/ 136 h 137"/>
                    <a:gd name="T24" fmla="*/ 86 w 271"/>
                    <a:gd name="T25" fmla="*/ 136 h 137"/>
                    <a:gd name="T26" fmla="*/ 104 w 271"/>
                    <a:gd name="T27" fmla="*/ 132 h 137"/>
                    <a:gd name="T28" fmla="*/ 110 w 271"/>
                    <a:gd name="T29" fmla="*/ 130 h 137"/>
                    <a:gd name="T30" fmla="*/ 111 w 271"/>
                    <a:gd name="T31" fmla="*/ 127 h 137"/>
                    <a:gd name="T32" fmla="*/ 87 w 271"/>
                    <a:gd name="T33" fmla="*/ 127 h 137"/>
                    <a:gd name="T34" fmla="*/ 61 w 271"/>
                    <a:gd name="T35" fmla="*/ 125 h 137"/>
                    <a:gd name="T36" fmla="*/ 41 w 271"/>
                    <a:gd name="T37" fmla="*/ 116 h 137"/>
                    <a:gd name="T38" fmla="*/ 28 w 271"/>
                    <a:gd name="T39" fmla="*/ 101 h 137"/>
                    <a:gd name="T40" fmla="*/ 22 w 271"/>
                    <a:gd name="T41" fmla="*/ 82 h 137"/>
                    <a:gd name="T42" fmla="*/ 23 w 271"/>
                    <a:gd name="T43" fmla="*/ 54 h 137"/>
                    <a:gd name="T44" fmla="*/ 30 w 271"/>
                    <a:gd name="T45" fmla="*/ 32 h 137"/>
                    <a:gd name="T46" fmla="*/ 42 w 271"/>
                    <a:gd name="T47" fmla="*/ 16 h 137"/>
                    <a:gd name="T48" fmla="*/ 59 w 271"/>
                    <a:gd name="T49" fmla="*/ 8 h 137"/>
                    <a:gd name="T50" fmla="*/ 112 w 271"/>
                    <a:gd name="T51" fmla="*/ 8 h 137"/>
                    <a:gd name="T52" fmla="*/ 112 w 271"/>
                    <a:gd name="T53" fmla="*/ 5 h 137"/>
                    <a:gd name="T54" fmla="*/ 106 w 271"/>
                    <a:gd name="T55" fmla="*/ 4 h 137"/>
                    <a:gd name="T56" fmla="*/ 93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3"/>
                      </a:lnTo>
                      <a:lnTo>
                        <a:pt x="32" y="12"/>
                      </a:lnTo>
                      <a:lnTo>
                        <a:pt x="16" y="26"/>
                      </a:lnTo>
                      <a:lnTo>
                        <a:pt x="5" y="44"/>
                      </a:lnTo>
                      <a:lnTo>
                        <a:pt x="0" y="66"/>
                      </a:lnTo>
                      <a:lnTo>
                        <a:pt x="3" y="87"/>
                      </a:lnTo>
                      <a:lnTo>
                        <a:pt x="11" y="106"/>
                      </a:lnTo>
                      <a:lnTo>
                        <a:pt x="25" y="122"/>
                      </a:lnTo>
                      <a:lnTo>
                        <a:pt x="45" y="132"/>
                      </a:lnTo>
                      <a:lnTo>
                        <a:pt x="72" y="136"/>
                      </a:lnTo>
                      <a:lnTo>
                        <a:pt x="86" y="136"/>
                      </a:lnTo>
                      <a:lnTo>
                        <a:pt x="104" y="132"/>
                      </a:lnTo>
                      <a:lnTo>
                        <a:pt x="110" y="130"/>
                      </a:lnTo>
                      <a:lnTo>
                        <a:pt x="111" y="127"/>
                      </a:lnTo>
                      <a:lnTo>
                        <a:pt x="87" y="127"/>
                      </a:lnTo>
                      <a:lnTo>
                        <a:pt x="61" y="125"/>
                      </a:lnTo>
                      <a:lnTo>
                        <a:pt x="41" y="116"/>
                      </a:lnTo>
                      <a:lnTo>
                        <a:pt x="28" y="101"/>
                      </a:lnTo>
                      <a:lnTo>
                        <a:pt x="22" y="82"/>
                      </a:lnTo>
                      <a:lnTo>
                        <a:pt x="23" y="54"/>
                      </a:lnTo>
                      <a:lnTo>
                        <a:pt x="30" y="32"/>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7" name="Freeform 178">
                  <a:extLst>
                    <a:ext uri="{FF2B5EF4-FFF2-40B4-BE49-F238E27FC236}">
                      <a16:creationId xmlns:a16="http://schemas.microsoft.com/office/drawing/2014/main" id="{E7365687-F3AA-4FF7-9AF5-2B0D2FE8A885}"/>
                    </a:ext>
                  </a:extLst>
                </p:cNvPr>
                <p:cNvSpPr>
                  <a:spLocks/>
                </p:cNvSpPr>
                <p:nvPr/>
              </p:nvSpPr>
              <p:spPr bwMode="auto">
                <a:xfrm>
                  <a:off x="949" y="8"/>
                  <a:ext cx="271" cy="137"/>
                </a:xfrm>
                <a:custGeom>
                  <a:avLst/>
                  <a:gdLst>
                    <a:gd name="T0" fmla="*/ 115 w 271"/>
                    <a:gd name="T1" fmla="*/ 98 h 137"/>
                    <a:gd name="T2" fmla="*/ 103 w 271"/>
                    <a:gd name="T3" fmla="*/ 117 h 137"/>
                    <a:gd name="T4" fmla="*/ 87 w 271"/>
                    <a:gd name="T5" fmla="*/ 127 h 137"/>
                    <a:gd name="T6" fmla="*/ 111 w 271"/>
                    <a:gd name="T7" fmla="*/ 127 h 137"/>
                    <a:gd name="T8" fmla="*/ 113 w 271"/>
                    <a:gd name="T9" fmla="*/ 123 h 137"/>
                    <a:gd name="T10" fmla="*/ 117 w 271"/>
                    <a:gd name="T11" fmla="*/ 107 h 137"/>
                    <a:gd name="T12" fmla="*/ 120 w 271"/>
                    <a:gd name="T13" fmla="*/ 98 h 137"/>
                    <a:gd name="T14" fmla="*/ 115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7"/>
                      </a:lnTo>
                      <a:lnTo>
                        <a:pt x="87" y="127"/>
                      </a:lnTo>
                      <a:lnTo>
                        <a:pt x="111"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8" name="Freeform 177">
                  <a:extLst>
                    <a:ext uri="{FF2B5EF4-FFF2-40B4-BE49-F238E27FC236}">
                      <a16:creationId xmlns:a16="http://schemas.microsoft.com/office/drawing/2014/main" id="{4F06CA20-4242-44BA-B5BE-D0FF140C3C3A}"/>
                    </a:ext>
                  </a:extLst>
                </p:cNvPr>
                <p:cNvSpPr>
                  <a:spLocks/>
                </p:cNvSpPr>
                <p:nvPr/>
              </p:nvSpPr>
              <p:spPr bwMode="auto">
                <a:xfrm>
                  <a:off x="949" y="8"/>
                  <a:ext cx="271" cy="137"/>
                </a:xfrm>
                <a:custGeom>
                  <a:avLst/>
                  <a:gdLst>
                    <a:gd name="T0" fmla="*/ 112 w 271"/>
                    <a:gd name="T1" fmla="*/ 8 h 137"/>
                    <a:gd name="T2" fmla="*/ 59 w 271"/>
                    <a:gd name="T3" fmla="*/ 8 h 137"/>
                    <a:gd name="T4" fmla="*/ 86 w 271"/>
                    <a:gd name="T5" fmla="*/ 9 h 137"/>
                    <a:gd name="T6" fmla="*/ 102 w 271"/>
                    <a:gd name="T7" fmla="*/ 18 h 137"/>
                    <a:gd name="T8" fmla="*/ 111 w 271"/>
                    <a:gd name="T9" fmla="*/ 36 h 137"/>
                    <a:gd name="T10" fmla="*/ 116 w 271"/>
                    <a:gd name="T11" fmla="*/ 35 h 137"/>
                    <a:gd name="T12" fmla="*/ 114 w 271"/>
                    <a:gd name="T13" fmla="*/ 25 h 137"/>
                    <a:gd name="T14" fmla="*/ 114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6" y="9"/>
                      </a:lnTo>
                      <a:lnTo>
                        <a:pt x="102" y="18"/>
                      </a:lnTo>
                      <a:lnTo>
                        <a:pt x="111" y="36"/>
                      </a:lnTo>
                      <a:lnTo>
                        <a:pt x="116" y="35"/>
                      </a:lnTo>
                      <a:lnTo>
                        <a:pt x="114" y="25"/>
                      </a:lnTo>
                      <a:lnTo>
                        <a:pt x="114"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9" name="Freeform 176">
                  <a:extLst>
                    <a:ext uri="{FF2B5EF4-FFF2-40B4-BE49-F238E27FC236}">
                      <a16:creationId xmlns:a16="http://schemas.microsoft.com/office/drawing/2014/main" id="{049C0082-0843-4B1D-83EF-ACB8B04DFC9D}"/>
                    </a:ext>
                  </a:extLst>
                </p:cNvPr>
                <p:cNvSpPr>
                  <a:spLocks/>
                </p:cNvSpPr>
                <p:nvPr/>
              </p:nvSpPr>
              <p:spPr bwMode="auto">
                <a:xfrm>
                  <a:off x="949" y="8"/>
                  <a:ext cx="271" cy="137"/>
                </a:xfrm>
                <a:custGeom>
                  <a:avLst/>
                  <a:gdLst>
                    <a:gd name="T0" fmla="*/ 183 w 271"/>
                    <a:gd name="T1" fmla="*/ 3 h 137"/>
                    <a:gd name="T2" fmla="*/ 130 w 271"/>
                    <a:gd name="T3" fmla="*/ 3 h 137"/>
                    <a:gd name="T4" fmla="*/ 130 w 271"/>
                    <a:gd name="T5" fmla="*/ 8 h 137"/>
                    <a:gd name="T6" fmla="*/ 147 w 271"/>
                    <a:gd name="T7" fmla="*/ 9 h 137"/>
                    <a:gd name="T8" fmla="*/ 149 w 271"/>
                    <a:gd name="T9" fmla="*/ 10 h 137"/>
                    <a:gd name="T10" fmla="*/ 149 w 271"/>
                    <a:gd name="T11" fmla="*/ 126 h 137"/>
                    <a:gd name="T12" fmla="*/ 147 w 271"/>
                    <a:gd name="T13" fmla="*/ 127 h 137"/>
                    <a:gd name="T14" fmla="*/ 131 w 271"/>
                    <a:gd name="T15" fmla="*/ 128 h 137"/>
                    <a:gd name="T16" fmla="*/ 131 w 271"/>
                    <a:gd name="T17" fmla="*/ 133 h 137"/>
                    <a:gd name="T18" fmla="*/ 184 w 271"/>
                    <a:gd name="T19" fmla="*/ 133 h 137"/>
                    <a:gd name="T20" fmla="*/ 184 w 271"/>
                    <a:gd name="T21" fmla="*/ 128 h 137"/>
                    <a:gd name="T22" fmla="*/ 167 w 271"/>
                    <a:gd name="T23" fmla="*/ 127 h 137"/>
                    <a:gd name="T24" fmla="*/ 166 w 271"/>
                    <a:gd name="T25" fmla="*/ 126 h 137"/>
                    <a:gd name="T26" fmla="*/ 166 w 271"/>
                    <a:gd name="T27" fmla="*/ 68 h 137"/>
                    <a:gd name="T28" fmla="*/ 252 w 271"/>
                    <a:gd name="T29" fmla="*/ 68 h 137"/>
                    <a:gd name="T30" fmla="*/ 252 w 271"/>
                    <a:gd name="T31" fmla="*/ 60 h 137"/>
                    <a:gd name="T32" fmla="*/ 166 w 271"/>
                    <a:gd name="T33" fmla="*/ 60 h 137"/>
                    <a:gd name="T34" fmla="*/ 166 w 271"/>
                    <a:gd name="T35" fmla="*/ 10 h 137"/>
                    <a:gd name="T36" fmla="*/ 167 w 271"/>
                    <a:gd name="T37" fmla="*/ 9 h 137"/>
                    <a:gd name="T38" fmla="*/ 183 w 271"/>
                    <a:gd name="T39" fmla="*/ 8 h 137"/>
                    <a:gd name="T40" fmla="*/ 183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90" name="Freeform 175">
                  <a:extLst>
                    <a:ext uri="{FF2B5EF4-FFF2-40B4-BE49-F238E27FC236}">
                      <a16:creationId xmlns:a16="http://schemas.microsoft.com/office/drawing/2014/main" id="{D9D7D42C-C694-4850-9B5C-1DC62B921B8F}"/>
                    </a:ext>
                  </a:extLst>
                </p:cNvPr>
                <p:cNvSpPr>
                  <a:spLocks/>
                </p:cNvSpPr>
                <p:nvPr/>
              </p:nvSpPr>
              <p:spPr bwMode="auto">
                <a:xfrm>
                  <a:off x="949" y="8"/>
                  <a:ext cx="271" cy="137"/>
                </a:xfrm>
                <a:custGeom>
                  <a:avLst/>
                  <a:gdLst>
                    <a:gd name="T0" fmla="*/ 252 w 271"/>
                    <a:gd name="T1" fmla="*/ 68 h 137"/>
                    <a:gd name="T2" fmla="*/ 235 w 271"/>
                    <a:gd name="T3" fmla="*/ 68 h 137"/>
                    <a:gd name="T4" fmla="*/ 235 w 271"/>
                    <a:gd name="T5" fmla="*/ 126 h 137"/>
                    <a:gd name="T6" fmla="*/ 234 w 271"/>
                    <a:gd name="T7" fmla="*/ 127 h 137"/>
                    <a:gd name="T8" fmla="*/ 216 w 271"/>
                    <a:gd name="T9" fmla="*/ 128 h 137"/>
                    <a:gd name="T10" fmla="*/ 216 w 271"/>
                    <a:gd name="T11" fmla="*/ 133 h 137"/>
                    <a:gd name="T12" fmla="*/ 270 w 271"/>
                    <a:gd name="T13" fmla="*/ 133 h 137"/>
                    <a:gd name="T14" fmla="*/ 270 w 271"/>
                    <a:gd name="T15" fmla="*/ 128 h 137"/>
                    <a:gd name="T16" fmla="*/ 254 w 271"/>
                    <a:gd name="T17" fmla="*/ 127 h 137"/>
                    <a:gd name="T18" fmla="*/ 252 w 271"/>
                    <a:gd name="T19" fmla="*/ 126 h 137"/>
                    <a:gd name="T20" fmla="*/ 252 w 271"/>
                    <a:gd name="T21" fmla="*/ 68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8"/>
                      </a:moveTo>
                      <a:lnTo>
                        <a:pt x="235" y="68"/>
                      </a:lnTo>
                      <a:lnTo>
                        <a:pt x="235" y="126"/>
                      </a:lnTo>
                      <a:lnTo>
                        <a:pt x="234" y="127"/>
                      </a:lnTo>
                      <a:lnTo>
                        <a:pt x="216" y="128"/>
                      </a:lnTo>
                      <a:lnTo>
                        <a:pt x="216" y="133"/>
                      </a:lnTo>
                      <a:lnTo>
                        <a:pt x="270" y="133"/>
                      </a:lnTo>
                      <a:lnTo>
                        <a:pt x="270" y="128"/>
                      </a:lnTo>
                      <a:lnTo>
                        <a:pt x="254" y="127"/>
                      </a:lnTo>
                      <a:lnTo>
                        <a:pt x="252" y="126"/>
                      </a:lnTo>
                      <a:lnTo>
                        <a:pt x="252"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91" name="Freeform 174">
                  <a:extLst>
                    <a:ext uri="{FF2B5EF4-FFF2-40B4-BE49-F238E27FC236}">
                      <a16:creationId xmlns:a16="http://schemas.microsoft.com/office/drawing/2014/main" id="{DB7228A9-47BC-42C2-9799-639785F80F9A}"/>
                    </a:ext>
                  </a:extLst>
                </p:cNvPr>
                <p:cNvSpPr>
                  <a:spLocks/>
                </p:cNvSpPr>
                <p:nvPr/>
              </p:nvSpPr>
              <p:spPr bwMode="auto">
                <a:xfrm>
                  <a:off x="949" y="8"/>
                  <a:ext cx="271" cy="137"/>
                </a:xfrm>
                <a:custGeom>
                  <a:avLst/>
                  <a:gdLst>
                    <a:gd name="T0" fmla="*/ 270 w 271"/>
                    <a:gd name="T1" fmla="*/ 3 h 137"/>
                    <a:gd name="T2" fmla="*/ 218 w 271"/>
                    <a:gd name="T3" fmla="*/ 3 h 137"/>
                    <a:gd name="T4" fmla="*/ 218 w 271"/>
                    <a:gd name="T5" fmla="*/ 8 h 137"/>
                    <a:gd name="T6" fmla="*/ 234 w 271"/>
                    <a:gd name="T7" fmla="*/ 9 h 137"/>
                    <a:gd name="T8" fmla="*/ 235 w 271"/>
                    <a:gd name="T9" fmla="*/ 10 h 137"/>
                    <a:gd name="T10" fmla="*/ 235 w 271"/>
                    <a:gd name="T11" fmla="*/ 60 h 137"/>
                    <a:gd name="T12" fmla="*/ 252 w 271"/>
                    <a:gd name="T13" fmla="*/ 60 h 137"/>
                    <a:gd name="T14" fmla="*/ 252 w 271"/>
                    <a:gd name="T15" fmla="*/ 10 h 137"/>
                    <a:gd name="T16" fmla="*/ 254 w 271"/>
                    <a:gd name="T17" fmla="*/ 9 h 137"/>
                    <a:gd name="T18" fmla="*/ 270 w 271"/>
                    <a:gd name="T19" fmla="*/ 8 h 137"/>
                    <a:gd name="T20" fmla="*/ 270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0" y="3"/>
                      </a:moveTo>
                      <a:lnTo>
                        <a:pt x="218" y="3"/>
                      </a:lnTo>
                      <a:lnTo>
                        <a:pt x="218" y="8"/>
                      </a:lnTo>
                      <a:lnTo>
                        <a:pt x="234" y="9"/>
                      </a:lnTo>
                      <a:lnTo>
                        <a:pt x="235" y="10"/>
                      </a:lnTo>
                      <a:lnTo>
                        <a:pt x="235" y="60"/>
                      </a:lnTo>
                      <a:lnTo>
                        <a:pt x="252" y="60"/>
                      </a:lnTo>
                      <a:lnTo>
                        <a:pt x="252" y="10"/>
                      </a:lnTo>
                      <a:lnTo>
                        <a:pt x="254"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55" name="Group 169">
                <a:extLst>
                  <a:ext uri="{FF2B5EF4-FFF2-40B4-BE49-F238E27FC236}">
                    <a16:creationId xmlns:a16="http://schemas.microsoft.com/office/drawing/2014/main" id="{63B88351-02FF-468E-A34C-E82AFF67E55C}"/>
                  </a:ext>
                </a:extLst>
              </p:cNvPr>
              <p:cNvGrpSpPr>
                <a:grpSpLocks/>
              </p:cNvGrpSpPr>
              <p:nvPr/>
            </p:nvGrpSpPr>
            <p:grpSpPr bwMode="auto">
              <a:xfrm>
                <a:off x="1231" y="90"/>
                <a:ext cx="57" cy="90"/>
                <a:chOff x="1231" y="90"/>
                <a:chExt cx="57" cy="90"/>
              </a:xfrm>
            </p:grpSpPr>
            <p:sp>
              <p:nvSpPr>
                <p:cNvPr id="65783" name="Freeform 172">
                  <a:extLst>
                    <a:ext uri="{FF2B5EF4-FFF2-40B4-BE49-F238E27FC236}">
                      <a16:creationId xmlns:a16="http://schemas.microsoft.com/office/drawing/2014/main" id="{1283F952-C3B7-4BFF-86D2-6C39DFD139E2}"/>
                    </a:ext>
                  </a:extLst>
                </p:cNvPr>
                <p:cNvSpPr>
                  <a:spLocks/>
                </p:cNvSpPr>
                <p:nvPr/>
              </p:nvSpPr>
              <p:spPr bwMode="auto">
                <a:xfrm>
                  <a:off x="1231" y="90"/>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4 h 90"/>
                    <a:gd name="T22" fmla="*/ 54 w 57"/>
                    <a:gd name="T23" fmla="*/ 79 h 90"/>
                    <a:gd name="T24" fmla="*/ 13 w 57"/>
                    <a:gd name="T25" fmla="*/ 79 h 90"/>
                    <a:gd name="T26" fmla="*/ 45 w 57"/>
                    <a:gd name="T27" fmla="*/ 45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4"/>
                      </a:lnTo>
                      <a:lnTo>
                        <a:pt x="54" y="79"/>
                      </a:lnTo>
                      <a:lnTo>
                        <a:pt x="13" y="79"/>
                      </a:lnTo>
                      <a:lnTo>
                        <a:pt x="45" y="45"/>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4" name="Freeform 171">
                  <a:extLst>
                    <a:ext uri="{FF2B5EF4-FFF2-40B4-BE49-F238E27FC236}">
                      <a16:creationId xmlns:a16="http://schemas.microsoft.com/office/drawing/2014/main" id="{E0E19311-0859-4F24-A86E-AA3BC6FA055B}"/>
                    </a:ext>
                  </a:extLst>
                </p:cNvPr>
                <p:cNvSpPr>
                  <a:spLocks/>
                </p:cNvSpPr>
                <p:nvPr/>
              </p:nvSpPr>
              <p:spPr bwMode="auto">
                <a:xfrm>
                  <a:off x="1231" y="90"/>
                  <a:ext cx="57" cy="90"/>
                </a:xfrm>
                <a:custGeom>
                  <a:avLst/>
                  <a:gdLst>
                    <a:gd name="T0" fmla="*/ 53 w 57"/>
                    <a:gd name="T1" fmla="*/ 71 h 90"/>
                    <a:gd name="T2" fmla="*/ 50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5" name="Freeform 170">
                  <a:extLst>
                    <a:ext uri="{FF2B5EF4-FFF2-40B4-BE49-F238E27FC236}">
                      <a16:creationId xmlns:a16="http://schemas.microsoft.com/office/drawing/2014/main" id="{D51E3E69-34D6-465B-ADC9-DB76FF9883B6}"/>
                    </a:ext>
                  </a:extLst>
                </p:cNvPr>
                <p:cNvSpPr>
                  <a:spLocks/>
                </p:cNvSpPr>
                <p:nvPr/>
              </p:nvSpPr>
              <p:spPr bwMode="auto">
                <a:xfrm>
                  <a:off x="1231" y="90"/>
                  <a:ext cx="57" cy="90"/>
                </a:xfrm>
                <a:custGeom>
                  <a:avLst/>
                  <a:gdLst>
                    <a:gd name="T0" fmla="*/ 40 w 57"/>
                    <a:gd name="T1" fmla="*/ 0 h 90"/>
                    <a:gd name="T2" fmla="*/ 20 w 57"/>
                    <a:gd name="T3" fmla="*/ 0 h 90"/>
                    <a:gd name="T4" fmla="*/ 13 w 57"/>
                    <a:gd name="T5" fmla="*/ 3 h 90"/>
                    <a:gd name="T6" fmla="*/ 9 w 57"/>
                    <a:gd name="T7" fmla="*/ 8 h 90"/>
                    <a:gd name="T8" fmla="*/ 2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2" y="19"/>
                      </a:lnTo>
                      <a:lnTo>
                        <a:pt x="4" y="21"/>
                      </a:lnTo>
                      <a:lnTo>
                        <a:pt x="8" y="16"/>
                      </a:lnTo>
                      <a:lnTo>
                        <a:pt x="13"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56" name="Group 167">
                <a:extLst>
                  <a:ext uri="{FF2B5EF4-FFF2-40B4-BE49-F238E27FC236}">
                    <a16:creationId xmlns:a16="http://schemas.microsoft.com/office/drawing/2014/main" id="{9F6985A0-5EA0-4B63-B5B3-71E774646EA9}"/>
                  </a:ext>
                </a:extLst>
              </p:cNvPr>
              <p:cNvGrpSpPr>
                <a:grpSpLocks/>
              </p:cNvGrpSpPr>
              <p:nvPr/>
            </p:nvGrpSpPr>
            <p:grpSpPr bwMode="auto">
              <a:xfrm>
                <a:off x="710" y="58"/>
                <a:ext cx="210" cy="2"/>
                <a:chOff x="710" y="58"/>
                <a:chExt cx="210" cy="2"/>
              </a:xfrm>
            </p:grpSpPr>
            <p:sp>
              <p:nvSpPr>
                <p:cNvPr id="65782" name="Freeform 168">
                  <a:extLst>
                    <a:ext uri="{FF2B5EF4-FFF2-40B4-BE49-F238E27FC236}">
                      <a16:creationId xmlns:a16="http://schemas.microsoft.com/office/drawing/2014/main" id="{A4AA418D-8884-4648-ACA4-CAE2D9E714F5}"/>
                    </a:ext>
                  </a:extLst>
                </p:cNvPr>
                <p:cNvSpPr>
                  <a:spLocks/>
                </p:cNvSpPr>
                <p:nvPr/>
              </p:nvSpPr>
              <p:spPr bwMode="auto">
                <a:xfrm>
                  <a:off x="710" y="5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757" name="Group 165">
                <a:extLst>
                  <a:ext uri="{FF2B5EF4-FFF2-40B4-BE49-F238E27FC236}">
                    <a16:creationId xmlns:a16="http://schemas.microsoft.com/office/drawing/2014/main" id="{B13BAC54-465E-4724-A94B-FEE6406AE046}"/>
                  </a:ext>
                </a:extLst>
              </p:cNvPr>
              <p:cNvGrpSpPr>
                <a:grpSpLocks/>
              </p:cNvGrpSpPr>
              <p:nvPr/>
            </p:nvGrpSpPr>
            <p:grpSpPr bwMode="auto">
              <a:xfrm>
                <a:off x="710" y="94"/>
                <a:ext cx="210" cy="2"/>
                <a:chOff x="710" y="94"/>
                <a:chExt cx="210" cy="2"/>
              </a:xfrm>
            </p:grpSpPr>
            <p:sp>
              <p:nvSpPr>
                <p:cNvPr id="65781" name="Freeform 166">
                  <a:extLst>
                    <a:ext uri="{FF2B5EF4-FFF2-40B4-BE49-F238E27FC236}">
                      <a16:creationId xmlns:a16="http://schemas.microsoft.com/office/drawing/2014/main" id="{E80575E4-CBFE-49C7-A3C4-59E021050B4D}"/>
                    </a:ext>
                  </a:extLst>
                </p:cNvPr>
                <p:cNvSpPr>
                  <a:spLocks/>
                </p:cNvSpPr>
                <p:nvPr/>
              </p:nvSpPr>
              <p:spPr bwMode="auto">
                <a:xfrm>
                  <a:off x="710" y="94"/>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758" name="Group 157">
                <a:extLst>
                  <a:ext uri="{FF2B5EF4-FFF2-40B4-BE49-F238E27FC236}">
                    <a16:creationId xmlns:a16="http://schemas.microsoft.com/office/drawing/2014/main" id="{2CC9456F-FF19-4220-8179-FBAF63C0B54E}"/>
                  </a:ext>
                </a:extLst>
              </p:cNvPr>
              <p:cNvGrpSpPr>
                <a:grpSpLocks/>
              </p:cNvGrpSpPr>
              <p:nvPr/>
            </p:nvGrpSpPr>
            <p:grpSpPr bwMode="auto">
              <a:xfrm>
                <a:off x="0" y="0"/>
                <a:ext cx="335" cy="172"/>
                <a:chOff x="0" y="0"/>
                <a:chExt cx="335" cy="172"/>
              </a:xfrm>
            </p:grpSpPr>
            <p:sp>
              <p:nvSpPr>
                <p:cNvPr id="65774" name="Freeform 164">
                  <a:extLst>
                    <a:ext uri="{FF2B5EF4-FFF2-40B4-BE49-F238E27FC236}">
                      <a16:creationId xmlns:a16="http://schemas.microsoft.com/office/drawing/2014/main" id="{F50AD7A4-64A3-4065-9C5D-4FF61F82A024}"/>
                    </a:ext>
                  </a:extLst>
                </p:cNvPr>
                <p:cNvSpPr>
                  <a:spLocks/>
                </p:cNvSpPr>
                <p:nvPr/>
              </p:nvSpPr>
              <p:spPr bwMode="auto">
                <a:xfrm>
                  <a:off x="0" y="0"/>
                  <a:ext cx="335" cy="172"/>
                </a:xfrm>
                <a:custGeom>
                  <a:avLst/>
                  <a:gdLst>
                    <a:gd name="T0" fmla="*/ 40 w 335"/>
                    <a:gd name="T1" fmla="*/ 0 h 172"/>
                    <a:gd name="T2" fmla="*/ 25 w 335"/>
                    <a:gd name="T3" fmla="*/ 14 h 172"/>
                    <a:gd name="T4" fmla="*/ 13 w 335"/>
                    <a:gd name="T5" fmla="*/ 30 h 172"/>
                    <a:gd name="T6" fmla="*/ 5 w 335"/>
                    <a:gd name="T7" fmla="*/ 49 h 172"/>
                    <a:gd name="T8" fmla="*/ 0 w 335"/>
                    <a:gd name="T9" fmla="*/ 69 h 172"/>
                    <a:gd name="T10" fmla="*/ 1 w 335"/>
                    <a:gd name="T11" fmla="*/ 96 h 172"/>
                    <a:gd name="T12" fmla="*/ 18 w 335"/>
                    <a:gd name="T13" fmla="*/ 154 h 172"/>
                    <a:gd name="T14" fmla="*/ 43 w 335"/>
                    <a:gd name="T15" fmla="*/ 172 h 172"/>
                    <a:gd name="T16" fmla="*/ 31 w 335"/>
                    <a:gd name="T17" fmla="*/ 159 h 172"/>
                    <a:gd name="T18" fmla="*/ 21 w 335"/>
                    <a:gd name="T19" fmla="*/ 142 h 172"/>
                    <a:gd name="T20" fmla="*/ 15 w 335"/>
                    <a:gd name="T21" fmla="*/ 121 h 172"/>
                    <a:gd name="T22" fmla="*/ 12 w 335"/>
                    <a:gd name="T23" fmla="*/ 99 h 172"/>
                    <a:gd name="T24" fmla="*/ 11 w 335"/>
                    <a:gd name="T25" fmla="*/ 88 h 172"/>
                    <a:gd name="T26" fmla="*/ 13 w 335"/>
                    <a:gd name="T27" fmla="*/ 65 h 172"/>
                    <a:gd name="T28" fmla="*/ 18 w 335"/>
                    <a:gd name="T29" fmla="*/ 44 h 172"/>
                    <a:gd name="T30" fmla="*/ 26 w 335"/>
                    <a:gd name="T31" fmla="*/ 25 h 172"/>
                    <a:gd name="T32" fmla="*/ 37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5" y="14"/>
                      </a:lnTo>
                      <a:lnTo>
                        <a:pt x="13" y="30"/>
                      </a:lnTo>
                      <a:lnTo>
                        <a:pt x="5" y="49"/>
                      </a:lnTo>
                      <a:lnTo>
                        <a:pt x="0" y="69"/>
                      </a:lnTo>
                      <a:lnTo>
                        <a:pt x="1" y="96"/>
                      </a:lnTo>
                      <a:lnTo>
                        <a:pt x="18" y="154"/>
                      </a:lnTo>
                      <a:lnTo>
                        <a:pt x="43" y="172"/>
                      </a:lnTo>
                      <a:lnTo>
                        <a:pt x="31" y="159"/>
                      </a:lnTo>
                      <a:lnTo>
                        <a:pt x="21" y="142"/>
                      </a:lnTo>
                      <a:lnTo>
                        <a:pt x="15" y="121"/>
                      </a:lnTo>
                      <a:lnTo>
                        <a:pt x="12" y="99"/>
                      </a:lnTo>
                      <a:lnTo>
                        <a:pt x="11" y="88"/>
                      </a:lnTo>
                      <a:lnTo>
                        <a:pt x="13" y="65"/>
                      </a:lnTo>
                      <a:lnTo>
                        <a:pt x="18" y="44"/>
                      </a:lnTo>
                      <a:lnTo>
                        <a:pt x="26" y="25"/>
                      </a:lnTo>
                      <a:lnTo>
                        <a:pt x="37"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5" name="Freeform 163">
                  <a:extLst>
                    <a:ext uri="{FF2B5EF4-FFF2-40B4-BE49-F238E27FC236}">
                      <a16:creationId xmlns:a16="http://schemas.microsoft.com/office/drawing/2014/main" id="{2AEC7C5E-A39E-4CDF-BABE-9709E3FC9167}"/>
                    </a:ext>
                  </a:extLst>
                </p:cNvPr>
                <p:cNvSpPr>
                  <a:spLocks/>
                </p:cNvSpPr>
                <p:nvPr/>
              </p:nvSpPr>
              <p:spPr bwMode="auto">
                <a:xfrm>
                  <a:off x="0" y="0"/>
                  <a:ext cx="335" cy="172"/>
                </a:xfrm>
                <a:custGeom>
                  <a:avLst/>
                  <a:gdLst>
                    <a:gd name="T0" fmla="*/ 157 w 335"/>
                    <a:gd name="T1" fmla="*/ 9 h 172"/>
                    <a:gd name="T2" fmla="*/ 140 w 335"/>
                    <a:gd name="T3" fmla="*/ 9 h 172"/>
                    <a:gd name="T4" fmla="*/ 116 w 335"/>
                    <a:gd name="T5" fmla="*/ 12 h 172"/>
                    <a:gd name="T6" fmla="*/ 96 w 335"/>
                    <a:gd name="T7" fmla="*/ 21 h 172"/>
                    <a:gd name="T8" fmla="*/ 80 w 335"/>
                    <a:gd name="T9" fmla="*/ 35 h 172"/>
                    <a:gd name="T10" fmla="*/ 69 w 335"/>
                    <a:gd name="T11" fmla="*/ 53 h 172"/>
                    <a:gd name="T12" fmla="*/ 65 w 335"/>
                    <a:gd name="T13" fmla="*/ 75 h 172"/>
                    <a:gd name="T14" fmla="*/ 67 w 335"/>
                    <a:gd name="T15" fmla="*/ 96 h 172"/>
                    <a:gd name="T16" fmla="*/ 75 w 335"/>
                    <a:gd name="T17" fmla="*/ 115 h 172"/>
                    <a:gd name="T18" fmla="*/ 89 w 335"/>
                    <a:gd name="T19" fmla="*/ 131 h 172"/>
                    <a:gd name="T20" fmla="*/ 109 w 335"/>
                    <a:gd name="T21" fmla="*/ 141 h 172"/>
                    <a:gd name="T22" fmla="*/ 136 w 335"/>
                    <a:gd name="T23" fmla="*/ 145 h 172"/>
                    <a:gd name="T24" fmla="*/ 150 w 335"/>
                    <a:gd name="T25" fmla="*/ 145 h 172"/>
                    <a:gd name="T26" fmla="*/ 168 w 335"/>
                    <a:gd name="T27" fmla="*/ 141 h 172"/>
                    <a:gd name="T28" fmla="*/ 174 w 335"/>
                    <a:gd name="T29" fmla="*/ 140 h 172"/>
                    <a:gd name="T30" fmla="*/ 175 w 335"/>
                    <a:gd name="T31" fmla="*/ 137 h 172"/>
                    <a:gd name="T32" fmla="*/ 151 w 335"/>
                    <a:gd name="T33" fmla="*/ 137 h 172"/>
                    <a:gd name="T34" fmla="*/ 125 w 335"/>
                    <a:gd name="T35" fmla="*/ 134 h 172"/>
                    <a:gd name="T36" fmla="*/ 105 w 335"/>
                    <a:gd name="T37" fmla="*/ 125 h 172"/>
                    <a:gd name="T38" fmla="*/ 93 w 335"/>
                    <a:gd name="T39" fmla="*/ 111 h 172"/>
                    <a:gd name="T40" fmla="*/ 86 w 335"/>
                    <a:gd name="T41" fmla="*/ 91 h 172"/>
                    <a:gd name="T42" fmla="*/ 87 w 335"/>
                    <a:gd name="T43" fmla="*/ 63 h 172"/>
                    <a:gd name="T44" fmla="*/ 94 w 335"/>
                    <a:gd name="T45" fmla="*/ 41 h 172"/>
                    <a:gd name="T46" fmla="*/ 106 w 335"/>
                    <a:gd name="T47" fmla="*/ 25 h 172"/>
                    <a:gd name="T48" fmla="*/ 123 w 335"/>
                    <a:gd name="T49" fmla="*/ 17 h 172"/>
                    <a:gd name="T50" fmla="*/ 177 w 335"/>
                    <a:gd name="T51" fmla="*/ 17 h 172"/>
                    <a:gd name="T52" fmla="*/ 176 w 335"/>
                    <a:gd name="T53" fmla="*/ 14 h 172"/>
                    <a:gd name="T54" fmla="*/ 171 w 335"/>
                    <a:gd name="T55" fmla="*/ 13 h 172"/>
                    <a:gd name="T56" fmla="*/ 157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9"/>
                      </a:moveTo>
                      <a:lnTo>
                        <a:pt x="140" y="9"/>
                      </a:lnTo>
                      <a:lnTo>
                        <a:pt x="116" y="12"/>
                      </a:lnTo>
                      <a:lnTo>
                        <a:pt x="96" y="21"/>
                      </a:lnTo>
                      <a:lnTo>
                        <a:pt x="80" y="35"/>
                      </a:lnTo>
                      <a:lnTo>
                        <a:pt x="69" y="53"/>
                      </a:lnTo>
                      <a:lnTo>
                        <a:pt x="65" y="75"/>
                      </a:lnTo>
                      <a:lnTo>
                        <a:pt x="67" y="96"/>
                      </a:lnTo>
                      <a:lnTo>
                        <a:pt x="75" y="115"/>
                      </a:lnTo>
                      <a:lnTo>
                        <a:pt x="89" y="131"/>
                      </a:lnTo>
                      <a:lnTo>
                        <a:pt x="109" y="141"/>
                      </a:lnTo>
                      <a:lnTo>
                        <a:pt x="136" y="145"/>
                      </a:lnTo>
                      <a:lnTo>
                        <a:pt x="150" y="145"/>
                      </a:lnTo>
                      <a:lnTo>
                        <a:pt x="168" y="141"/>
                      </a:lnTo>
                      <a:lnTo>
                        <a:pt x="174" y="140"/>
                      </a:lnTo>
                      <a:lnTo>
                        <a:pt x="175" y="137"/>
                      </a:lnTo>
                      <a:lnTo>
                        <a:pt x="151" y="137"/>
                      </a:lnTo>
                      <a:lnTo>
                        <a:pt x="125" y="134"/>
                      </a:lnTo>
                      <a:lnTo>
                        <a:pt x="105" y="125"/>
                      </a:lnTo>
                      <a:lnTo>
                        <a:pt x="93" y="111"/>
                      </a:lnTo>
                      <a:lnTo>
                        <a:pt x="86" y="91"/>
                      </a:lnTo>
                      <a:lnTo>
                        <a:pt x="87" y="63"/>
                      </a:lnTo>
                      <a:lnTo>
                        <a:pt x="94" y="41"/>
                      </a:lnTo>
                      <a:lnTo>
                        <a:pt x="106" y="25"/>
                      </a:lnTo>
                      <a:lnTo>
                        <a:pt x="123" y="17"/>
                      </a:lnTo>
                      <a:lnTo>
                        <a:pt x="177" y="17"/>
                      </a:lnTo>
                      <a:lnTo>
                        <a:pt x="176" y="14"/>
                      </a:lnTo>
                      <a:lnTo>
                        <a:pt x="171" y="13"/>
                      </a:lnTo>
                      <a:lnTo>
                        <a:pt x="157"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6" name="Freeform 162">
                  <a:extLst>
                    <a:ext uri="{FF2B5EF4-FFF2-40B4-BE49-F238E27FC236}">
                      <a16:creationId xmlns:a16="http://schemas.microsoft.com/office/drawing/2014/main" id="{E99866F5-F771-47CD-A2C9-2CA090032707}"/>
                    </a:ext>
                  </a:extLst>
                </p:cNvPr>
                <p:cNvSpPr>
                  <a:spLocks/>
                </p:cNvSpPr>
                <p:nvPr/>
              </p:nvSpPr>
              <p:spPr bwMode="auto">
                <a:xfrm>
                  <a:off x="0" y="0"/>
                  <a:ext cx="335" cy="172"/>
                </a:xfrm>
                <a:custGeom>
                  <a:avLst/>
                  <a:gdLst>
                    <a:gd name="T0" fmla="*/ 179 w 335"/>
                    <a:gd name="T1" fmla="*/ 107 h 172"/>
                    <a:gd name="T2" fmla="*/ 167 w 335"/>
                    <a:gd name="T3" fmla="*/ 126 h 172"/>
                    <a:gd name="T4" fmla="*/ 151 w 335"/>
                    <a:gd name="T5" fmla="*/ 137 h 172"/>
                    <a:gd name="T6" fmla="*/ 175 w 335"/>
                    <a:gd name="T7" fmla="*/ 137 h 172"/>
                    <a:gd name="T8" fmla="*/ 177 w 335"/>
                    <a:gd name="T9" fmla="*/ 132 h 172"/>
                    <a:gd name="T10" fmla="*/ 182 w 335"/>
                    <a:gd name="T11" fmla="*/ 116 h 172"/>
                    <a:gd name="T12" fmla="*/ 184 w 335"/>
                    <a:gd name="T13" fmla="*/ 107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6"/>
                      </a:lnTo>
                      <a:lnTo>
                        <a:pt x="151" y="137"/>
                      </a:lnTo>
                      <a:lnTo>
                        <a:pt x="175" y="137"/>
                      </a:lnTo>
                      <a:lnTo>
                        <a:pt x="177" y="132"/>
                      </a:lnTo>
                      <a:lnTo>
                        <a:pt x="182" y="116"/>
                      </a:lnTo>
                      <a:lnTo>
                        <a:pt x="184" y="107"/>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7" name="Freeform 161">
                  <a:extLst>
                    <a:ext uri="{FF2B5EF4-FFF2-40B4-BE49-F238E27FC236}">
                      <a16:creationId xmlns:a16="http://schemas.microsoft.com/office/drawing/2014/main" id="{D40863F1-21C4-46B9-8D94-F67EEBFFBA99}"/>
                    </a:ext>
                  </a:extLst>
                </p:cNvPr>
                <p:cNvSpPr>
                  <a:spLocks/>
                </p:cNvSpPr>
                <p:nvPr/>
              </p:nvSpPr>
              <p:spPr bwMode="auto">
                <a:xfrm>
                  <a:off x="0" y="0"/>
                  <a:ext cx="335" cy="172"/>
                </a:xfrm>
                <a:custGeom>
                  <a:avLst/>
                  <a:gdLst>
                    <a:gd name="T0" fmla="*/ 177 w 335"/>
                    <a:gd name="T1" fmla="*/ 17 h 172"/>
                    <a:gd name="T2" fmla="*/ 123 w 335"/>
                    <a:gd name="T3" fmla="*/ 17 h 172"/>
                    <a:gd name="T4" fmla="*/ 150 w 335"/>
                    <a:gd name="T5" fmla="*/ 19 h 172"/>
                    <a:gd name="T6" fmla="*/ 166 w 335"/>
                    <a:gd name="T7" fmla="*/ 27 h 172"/>
                    <a:gd name="T8" fmla="*/ 175 w 335"/>
                    <a:gd name="T9" fmla="*/ 45 h 172"/>
                    <a:gd name="T10" fmla="*/ 180 w 335"/>
                    <a:gd name="T11" fmla="*/ 44 h 172"/>
                    <a:gd name="T12" fmla="*/ 179 w 335"/>
                    <a:gd name="T13" fmla="*/ 34 h 172"/>
                    <a:gd name="T14" fmla="*/ 178 w 335"/>
                    <a:gd name="T15" fmla="*/ 25 h 172"/>
                    <a:gd name="T16" fmla="*/ 177 w 335"/>
                    <a:gd name="T17" fmla="*/ 17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7"/>
                      </a:moveTo>
                      <a:lnTo>
                        <a:pt x="123" y="17"/>
                      </a:lnTo>
                      <a:lnTo>
                        <a:pt x="150" y="19"/>
                      </a:lnTo>
                      <a:lnTo>
                        <a:pt x="166" y="27"/>
                      </a:lnTo>
                      <a:lnTo>
                        <a:pt x="175" y="45"/>
                      </a:lnTo>
                      <a:lnTo>
                        <a:pt x="180" y="44"/>
                      </a:lnTo>
                      <a:lnTo>
                        <a:pt x="179" y="34"/>
                      </a:lnTo>
                      <a:lnTo>
                        <a:pt x="178" y="25"/>
                      </a:lnTo>
                      <a:lnTo>
                        <a:pt x="177" y="1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8" name="Freeform 160">
                  <a:extLst>
                    <a:ext uri="{FF2B5EF4-FFF2-40B4-BE49-F238E27FC236}">
                      <a16:creationId xmlns:a16="http://schemas.microsoft.com/office/drawing/2014/main" id="{9D52A2E1-AF2F-48C5-9773-4DA5333E39A4}"/>
                    </a:ext>
                  </a:extLst>
                </p:cNvPr>
                <p:cNvSpPr>
                  <a:spLocks/>
                </p:cNvSpPr>
                <p:nvPr/>
              </p:nvSpPr>
              <p:spPr bwMode="auto">
                <a:xfrm>
                  <a:off x="0" y="0"/>
                  <a:ext cx="335" cy="172"/>
                </a:xfrm>
                <a:custGeom>
                  <a:avLst/>
                  <a:gdLst>
                    <a:gd name="T0" fmla="*/ 247 w 335"/>
                    <a:gd name="T1" fmla="*/ 12 h 172"/>
                    <a:gd name="T2" fmla="*/ 194 w 335"/>
                    <a:gd name="T3" fmla="*/ 12 h 172"/>
                    <a:gd name="T4" fmla="*/ 194 w 335"/>
                    <a:gd name="T5" fmla="*/ 17 h 172"/>
                    <a:gd name="T6" fmla="*/ 212 w 335"/>
                    <a:gd name="T7" fmla="*/ 18 h 172"/>
                    <a:gd name="T8" fmla="*/ 213 w 335"/>
                    <a:gd name="T9" fmla="*/ 19 h 172"/>
                    <a:gd name="T10" fmla="*/ 213 w 335"/>
                    <a:gd name="T11" fmla="*/ 135 h 172"/>
                    <a:gd name="T12" fmla="*/ 212 w 335"/>
                    <a:gd name="T13" fmla="*/ 136 h 172"/>
                    <a:gd name="T14" fmla="*/ 195 w 335"/>
                    <a:gd name="T15" fmla="*/ 138 h 172"/>
                    <a:gd name="T16" fmla="*/ 195 w 335"/>
                    <a:gd name="T17" fmla="*/ 142 h 172"/>
                    <a:gd name="T18" fmla="*/ 248 w 335"/>
                    <a:gd name="T19" fmla="*/ 142 h 172"/>
                    <a:gd name="T20" fmla="*/ 248 w 335"/>
                    <a:gd name="T21" fmla="*/ 138 h 172"/>
                    <a:gd name="T22" fmla="*/ 232 w 335"/>
                    <a:gd name="T23" fmla="*/ 136 h 172"/>
                    <a:gd name="T24" fmla="*/ 230 w 335"/>
                    <a:gd name="T25" fmla="*/ 135 h 172"/>
                    <a:gd name="T26" fmla="*/ 230 w 335"/>
                    <a:gd name="T27" fmla="*/ 78 h 172"/>
                    <a:gd name="T28" fmla="*/ 316 w 335"/>
                    <a:gd name="T29" fmla="*/ 78 h 172"/>
                    <a:gd name="T30" fmla="*/ 316 w 335"/>
                    <a:gd name="T31" fmla="*/ 70 h 172"/>
                    <a:gd name="T32" fmla="*/ 230 w 335"/>
                    <a:gd name="T33" fmla="*/ 70 h 172"/>
                    <a:gd name="T34" fmla="*/ 230 w 335"/>
                    <a:gd name="T35" fmla="*/ 19 h 172"/>
                    <a:gd name="T36" fmla="*/ 232 w 335"/>
                    <a:gd name="T37" fmla="*/ 18 h 172"/>
                    <a:gd name="T38" fmla="*/ 247 w 335"/>
                    <a:gd name="T39" fmla="*/ 17 h 172"/>
                    <a:gd name="T40" fmla="*/ 247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2"/>
                      </a:moveTo>
                      <a:lnTo>
                        <a:pt x="194" y="12"/>
                      </a:lnTo>
                      <a:lnTo>
                        <a:pt x="194" y="17"/>
                      </a:lnTo>
                      <a:lnTo>
                        <a:pt x="212" y="18"/>
                      </a:lnTo>
                      <a:lnTo>
                        <a:pt x="213" y="19"/>
                      </a:lnTo>
                      <a:lnTo>
                        <a:pt x="213" y="135"/>
                      </a:lnTo>
                      <a:lnTo>
                        <a:pt x="212" y="136"/>
                      </a:lnTo>
                      <a:lnTo>
                        <a:pt x="195" y="138"/>
                      </a:lnTo>
                      <a:lnTo>
                        <a:pt x="195" y="142"/>
                      </a:lnTo>
                      <a:lnTo>
                        <a:pt x="248" y="142"/>
                      </a:lnTo>
                      <a:lnTo>
                        <a:pt x="248" y="138"/>
                      </a:lnTo>
                      <a:lnTo>
                        <a:pt x="232" y="136"/>
                      </a:lnTo>
                      <a:lnTo>
                        <a:pt x="230" y="135"/>
                      </a:lnTo>
                      <a:lnTo>
                        <a:pt x="230" y="78"/>
                      </a:lnTo>
                      <a:lnTo>
                        <a:pt x="316" y="78"/>
                      </a:lnTo>
                      <a:lnTo>
                        <a:pt x="316" y="70"/>
                      </a:lnTo>
                      <a:lnTo>
                        <a:pt x="230" y="70"/>
                      </a:lnTo>
                      <a:lnTo>
                        <a:pt x="230" y="19"/>
                      </a:lnTo>
                      <a:lnTo>
                        <a:pt x="232" y="18"/>
                      </a:lnTo>
                      <a:lnTo>
                        <a:pt x="247" y="17"/>
                      </a:lnTo>
                      <a:lnTo>
                        <a:pt x="247"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9" name="Freeform 159">
                  <a:extLst>
                    <a:ext uri="{FF2B5EF4-FFF2-40B4-BE49-F238E27FC236}">
                      <a16:creationId xmlns:a16="http://schemas.microsoft.com/office/drawing/2014/main" id="{022C0FF9-03CF-46B0-BBC3-3706F6C0E3EE}"/>
                    </a:ext>
                  </a:extLst>
                </p:cNvPr>
                <p:cNvSpPr>
                  <a:spLocks/>
                </p:cNvSpPr>
                <p:nvPr/>
              </p:nvSpPr>
              <p:spPr bwMode="auto">
                <a:xfrm>
                  <a:off x="0" y="0"/>
                  <a:ext cx="335" cy="172"/>
                </a:xfrm>
                <a:custGeom>
                  <a:avLst/>
                  <a:gdLst>
                    <a:gd name="T0" fmla="*/ 316 w 335"/>
                    <a:gd name="T1" fmla="*/ 78 h 172"/>
                    <a:gd name="T2" fmla="*/ 299 w 335"/>
                    <a:gd name="T3" fmla="*/ 78 h 172"/>
                    <a:gd name="T4" fmla="*/ 299 w 335"/>
                    <a:gd name="T5" fmla="*/ 135 h 172"/>
                    <a:gd name="T6" fmla="*/ 298 w 335"/>
                    <a:gd name="T7" fmla="*/ 136 h 172"/>
                    <a:gd name="T8" fmla="*/ 280 w 335"/>
                    <a:gd name="T9" fmla="*/ 138 h 172"/>
                    <a:gd name="T10" fmla="*/ 280 w 335"/>
                    <a:gd name="T11" fmla="*/ 142 h 172"/>
                    <a:gd name="T12" fmla="*/ 334 w 335"/>
                    <a:gd name="T13" fmla="*/ 142 h 172"/>
                    <a:gd name="T14" fmla="*/ 334 w 335"/>
                    <a:gd name="T15" fmla="*/ 138 h 172"/>
                    <a:gd name="T16" fmla="*/ 318 w 335"/>
                    <a:gd name="T17" fmla="*/ 136 h 172"/>
                    <a:gd name="T18" fmla="*/ 316 w 335"/>
                    <a:gd name="T19" fmla="*/ 135 h 172"/>
                    <a:gd name="T20" fmla="*/ 316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8"/>
                      </a:moveTo>
                      <a:lnTo>
                        <a:pt x="299" y="78"/>
                      </a:lnTo>
                      <a:lnTo>
                        <a:pt x="299" y="135"/>
                      </a:lnTo>
                      <a:lnTo>
                        <a:pt x="298" y="136"/>
                      </a:lnTo>
                      <a:lnTo>
                        <a:pt x="280" y="138"/>
                      </a:lnTo>
                      <a:lnTo>
                        <a:pt x="280" y="142"/>
                      </a:lnTo>
                      <a:lnTo>
                        <a:pt x="334" y="142"/>
                      </a:lnTo>
                      <a:lnTo>
                        <a:pt x="334" y="138"/>
                      </a:lnTo>
                      <a:lnTo>
                        <a:pt x="318" y="136"/>
                      </a:lnTo>
                      <a:lnTo>
                        <a:pt x="316" y="135"/>
                      </a:lnTo>
                      <a:lnTo>
                        <a:pt x="316"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80" name="Freeform 158">
                  <a:extLst>
                    <a:ext uri="{FF2B5EF4-FFF2-40B4-BE49-F238E27FC236}">
                      <a16:creationId xmlns:a16="http://schemas.microsoft.com/office/drawing/2014/main" id="{B7C130AA-D571-4519-9FC9-91462326D163}"/>
                    </a:ext>
                  </a:extLst>
                </p:cNvPr>
                <p:cNvSpPr>
                  <a:spLocks/>
                </p:cNvSpPr>
                <p:nvPr/>
              </p:nvSpPr>
              <p:spPr bwMode="auto">
                <a:xfrm>
                  <a:off x="0" y="0"/>
                  <a:ext cx="335" cy="172"/>
                </a:xfrm>
                <a:custGeom>
                  <a:avLst/>
                  <a:gdLst>
                    <a:gd name="T0" fmla="*/ 335 w 335"/>
                    <a:gd name="T1" fmla="*/ 12 h 172"/>
                    <a:gd name="T2" fmla="*/ 282 w 335"/>
                    <a:gd name="T3" fmla="*/ 12 h 172"/>
                    <a:gd name="T4" fmla="*/ 282 w 335"/>
                    <a:gd name="T5" fmla="*/ 17 h 172"/>
                    <a:gd name="T6" fmla="*/ 298 w 335"/>
                    <a:gd name="T7" fmla="*/ 18 h 172"/>
                    <a:gd name="T8" fmla="*/ 299 w 335"/>
                    <a:gd name="T9" fmla="*/ 19 h 172"/>
                    <a:gd name="T10" fmla="*/ 299 w 335"/>
                    <a:gd name="T11" fmla="*/ 70 h 172"/>
                    <a:gd name="T12" fmla="*/ 316 w 335"/>
                    <a:gd name="T13" fmla="*/ 70 h 172"/>
                    <a:gd name="T14" fmla="*/ 316 w 335"/>
                    <a:gd name="T15" fmla="*/ 19 h 172"/>
                    <a:gd name="T16" fmla="*/ 318 w 335"/>
                    <a:gd name="T17" fmla="*/ 18 h 172"/>
                    <a:gd name="T18" fmla="*/ 335 w 335"/>
                    <a:gd name="T19" fmla="*/ 17 h 172"/>
                    <a:gd name="T20" fmla="*/ 335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2"/>
                      </a:moveTo>
                      <a:lnTo>
                        <a:pt x="282" y="12"/>
                      </a:lnTo>
                      <a:lnTo>
                        <a:pt x="282" y="17"/>
                      </a:lnTo>
                      <a:lnTo>
                        <a:pt x="298" y="18"/>
                      </a:lnTo>
                      <a:lnTo>
                        <a:pt x="299" y="19"/>
                      </a:lnTo>
                      <a:lnTo>
                        <a:pt x="299" y="70"/>
                      </a:lnTo>
                      <a:lnTo>
                        <a:pt x="316" y="70"/>
                      </a:lnTo>
                      <a:lnTo>
                        <a:pt x="316" y="19"/>
                      </a:lnTo>
                      <a:lnTo>
                        <a:pt x="318" y="18"/>
                      </a:lnTo>
                      <a:lnTo>
                        <a:pt x="335" y="17"/>
                      </a:lnTo>
                      <a:lnTo>
                        <a:pt x="335"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59" name="Group 152">
                <a:extLst>
                  <a:ext uri="{FF2B5EF4-FFF2-40B4-BE49-F238E27FC236}">
                    <a16:creationId xmlns:a16="http://schemas.microsoft.com/office/drawing/2014/main" id="{3BCCCD28-C6D9-4CB0-B852-EA2E2856F61F}"/>
                  </a:ext>
                </a:extLst>
              </p:cNvPr>
              <p:cNvGrpSpPr>
                <a:grpSpLocks/>
              </p:cNvGrpSpPr>
              <p:nvPr/>
            </p:nvGrpSpPr>
            <p:grpSpPr bwMode="auto">
              <a:xfrm>
                <a:off x="348" y="93"/>
                <a:ext cx="49" cy="91"/>
                <a:chOff x="348" y="93"/>
                <a:chExt cx="49" cy="91"/>
              </a:xfrm>
            </p:grpSpPr>
            <p:sp>
              <p:nvSpPr>
                <p:cNvPr id="65770" name="Freeform 156">
                  <a:extLst>
                    <a:ext uri="{FF2B5EF4-FFF2-40B4-BE49-F238E27FC236}">
                      <a16:creationId xmlns:a16="http://schemas.microsoft.com/office/drawing/2014/main" id="{EA1E5B2C-B5A2-45D3-8569-09B6DDCB810A}"/>
                    </a:ext>
                  </a:extLst>
                </p:cNvPr>
                <p:cNvSpPr>
                  <a:spLocks/>
                </p:cNvSpPr>
                <p:nvPr/>
              </p:nvSpPr>
              <p:spPr bwMode="auto">
                <a:xfrm>
                  <a:off x="348" y="93"/>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5 w 49"/>
                    <a:gd name="T11" fmla="*/ 91 h 91"/>
                    <a:gd name="T12" fmla="*/ 32 w 49"/>
                    <a:gd name="T13" fmla="*/ 86 h 91"/>
                    <a:gd name="T14" fmla="*/ 34 w 49"/>
                    <a:gd name="T15" fmla="*/ 84 h 91"/>
                    <a:gd name="T16" fmla="*/ 15 w 49"/>
                    <a:gd name="T17" fmla="*/ 84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5" y="91"/>
                      </a:lnTo>
                      <a:lnTo>
                        <a:pt x="32" y="86"/>
                      </a:lnTo>
                      <a:lnTo>
                        <a:pt x="34" y="84"/>
                      </a:lnTo>
                      <a:lnTo>
                        <a:pt x="15" y="84"/>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1" name="Freeform 155">
                  <a:extLst>
                    <a:ext uri="{FF2B5EF4-FFF2-40B4-BE49-F238E27FC236}">
                      <a16:creationId xmlns:a16="http://schemas.microsoft.com/office/drawing/2014/main" id="{C750DE3C-D309-43EE-B4A2-B16568E2B9E0}"/>
                    </a:ext>
                  </a:extLst>
                </p:cNvPr>
                <p:cNvSpPr>
                  <a:spLocks/>
                </p:cNvSpPr>
                <p:nvPr/>
              </p:nvSpPr>
              <p:spPr bwMode="auto">
                <a:xfrm>
                  <a:off x="348" y="93"/>
                  <a:ext cx="49" cy="91"/>
                </a:xfrm>
                <a:custGeom>
                  <a:avLst/>
                  <a:gdLst>
                    <a:gd name="T0" fmla="*/ 43 w 49"/>
                    <a:gd name="T1" fmla="*/ 41 h 91"/>
                    <a:gd name="T2" fmla="*/ 32 w 49"/>
                    <a:gd name="T3" fmla="*/ 41 h 91"/>
                    <a:gd name="T4" fmla="*/ 41 w 49"/>
                    <a:gd name="T5" fmla="*/ 46 h 91"/>
                    <a:gd name="T6" fmla="*/ 41 w 49"/>
                    <a:gd name="T7" fmla="*/ 76 h 91"/>
                    <a:gd name="T8" fmla="*/ 31 w 49"/>
                    <a:gd name="T9" fmla="*/ 84 h 91"/>
                    <a:gd name="T10" fmla="*/ 34 w 49"/>
                    <a:gd name="T11" fmla="*/ 84 h 91"/>
                    <a:gd name="T12" fmla="*/ 49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6"/>
                      </a:lnTo>
                      <a:lnTo>
                        <a:pt x="41" y="76"/>
                      </a:lnTo>
                      <a:lnTo>
                        <a:pt x="31" y="84"/>
                      </a:lnTo>
                      <a:lnTo>
                        <a:pt x="34" y="84"/>
                      </a:lnTo>
                      <a:lnTo>
                        <a:pt x="49"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2" name="Freeform 154">
                  <a:extLst>
                    <a:ext uri="{FF2B5EF4-FFF2-40B4-BE49-F238E27FC236}">
                      <a16:creationId xmlns:a16="http://schemas.microsoft.com/office/drawing/2014/main" id="{0F7309A6-43BB-4399-B5A8-366E5F898A2F}"/>
                    </a:ext>
                  </a:extLst>
                </p:cNvPr>
                <p:cNvSpPr>
                  <a:spLocks/>
                </p:cNvSpPr>
                <p:nvPr/>
              </p:nvSpPr>
              <p:spPr bwMode="auto">
                <a:xfrm>
                  <a:off x="348" y="93"/>
                  <a:ext cx="49" cy="91"/>
                </a:xfrm>
                <a:custGeom>
                  <a:avLst/>
                  <a:gdLst>
                    <a:gd name="T0" fmla="*/ 46 w 49"/>
                    <a:gd name="T1" fmla="*/ 7 h 91"/>
                    <a:gd name="T2" fmla="*/ 30 w 49"/>
                    <a:gd name="T3" fmla="*/ 7 h 91"/>
                    <a:gd name="T4" fmla="*/ 35 w 49"/>
                    <a:gd name="T5" fmla="*/ 11 h 91"/>
                    <a:gd name="T6" fmla="*/ 35 w 49"/>
                    <a:gd name="T7" fmla="*/ 29 h 91"/>
                    <a:gd name="T8" fmla="*/ 26 w 49"/>
                    <a:gd name="T9" fmla="*/ 34 h 91"/>
                    <a:gd name="T10" fmla="*/ 11 w 49"/>
                    <a:gd name="T11" fmla="*/ 40 h 91"/>
                    <a:gd name="T12" fmla="*/ 12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7 w 49"/>
                    <a:gd name="T25" fmla="*/ 31 h 91"/>
                    <a:gd name="T26" fmla="*/ 41 w 49"/>
                    <a:gd name="T27" fmla="*/ 28 h 91"/>
                    <a:gd name="T28" fmla="*/ 45 w 49"/>
                    <a:gd name="T29" fmla="*/ 24 h 91"/>
                    <a:gd name="T30" fmla="*/ 47 w 49"/>
                    <a:gd name="T31" fmla="*/ 21 h 91"/>
                    <a:gd name="T32" fmla="*/ 47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30" y="7"/>
                      </a:lnTo>
                      <a:lnTo>
                        <a:pt x="35" y="11"/>
                      </a:lnTo>
                      <a:lnTo>
                        <a:pt x="35" y="29"/>
                      </a:lnTo>
                      <a:lnTo>
                        <a:pt x="26" y="34"/>
                      </a:lnTo>
                      <a:lnTo>
                        <a:pt x="11" y="40"/>
                      </a:lnTo>
                      <a:lnTo>
                        <a:pt x="12" y="43"/>
                      </a:lnTo>
                      <a:lnTo>
                        <a:pt x="14" y="43"/>
                      </a:lnTo>
                      <a:lnTo>
                        <a:pt x="18" y="41"/>
                      </a:lnTo>
                      <a:lnTo>
                        <a:pt x="43" y="41"/>
                      </a:lnTo>
                      <a:lnTo>
                        <a:pt x="35" y="35"/>
                      </a:lnTo>
                      <a:lnTo>
                        <a:pt x="31" y="34"/>
                      </a:lnTo>
                      <a:lnTo>
                        <a:pt x="37" y="31"/>
                      </a:lnTo>
                      <a:lnTo>
                        <a:pt x="41" y="28"/>
                      </a:lnTo>
                      <a:lnTo>
                        <a:pt x="45" y="24"/>
                      </a:lnTo>
                      <a:lnTo>
                        <a:pt x="47" y="21"/>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73" name="Freeform 153">
                  <a:extLst>
                    <a:ext uri="{FF2B5EF4-FFF2-40B4-BE49-F238E27FC236}">
                      <a16:creationId xmlns:a16="http://schemas.microsoft.com/office/drawing/2014/main" id="{38ED3A99-264A-4584-A775-78DC7B237C50}"/>
                    </a:ext>
                  </a:extLst>
                </p:cNvPr>
                <p:cNvSpPr>
                  <a:spLocks/>
                </p:cNvSpPr>
                <p:nvPr/>
              </p:nvSpPr>
              <p:spPr bwMode="auto">
                <a:xfrm>
                  <a:off x="348" y="93"/>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9 h 91"/>
                    <a:gd name="T12" fmla="*/ 9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9"/>
                      </a:lnTo>
                      <a:lnTo>
                        <a:pt x="9"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60" name="Group 150">
                <a:extLst>
                  <a:ext uri="{FF2B5EF4-FFF2-40B4-BE49-F238E27FC236}">
                    <a16:creationId xmlns:a16="http://schemas.microsoft.com/office/drawing/2014/main" id="{6A5B00F6-ADB5-495D-AF28-2F25407C70DE}"/>
                  </a:ext>
                </a:extLst>
              </p:cNvPr>
              <p:cNvGrpSpPr>
                <a:grpSpLocks/>
              </p:cNvGrpSpPr>
              <p:nvPr/>
            </p:nvGrpSpPr>
            <p:grpSpPr bwMode="auto">
              <a:xfrm>
                <a:off x="422" y="4"/>
                <a:ext cx="44" cy="172"/>
                <a:chOff x="422" y="4"/>
                <a:chExt cx="44" cy="172"/>
              </a:xfrm>
            </p:grpSpPr>
            <p:sp>
              <p:nvSpPr>
                <p:cNvPr id="65769" name="Freeform 151">
                  <a:extLst>
                    <a:ext uri="{FF2B5EF4-FFF2-40B4-BE49-F238E27FC236}">
                      <a16:creationId xmlns:a16="http://schemas.microsoft.com/office/drawing/2014/main" id="{D1261D84-091C-45F5-8DE0-96EE448A11B1}"/>
                    </a:ext>
                  </a:extLst>
                </p:cNvPr>
                <p:cNvSpPr>
                  <a:spLocks/>
                </p:cNvSpPr>
                <p:nvPr/>
              </p:nvSpPr>
              <p:spPr bwMode="auto">
                <a:xfrm>
                  <a:off x="422" y="4"/>
                  <a:ext cx="44" cy="172"/>
                </a:xfrm>
                <a:custGeom>
                  <a:avLst/>
                  <a:gdLst>
                    <a:gd name="T0" fmla="*/ 0 w 44"/>
                    <a:gd name="T1" fmla="*/ 0 h 172"/>
                    <a:gd name="T2" fmla="*/ 31 w 44"/>
                    <a:gd name="T3" fmla="*/ 73 h 172"/>
                    <a:gd name="T4" fmla="*/ 32 w 44"/>
                    <a:gd name="T5" fmla="*/ 84 h 172"/>
                    <a:gd name="T6" fmla="*/ 30 w 44"/>
                    <a:gd name="T7" fmla="*/ 107 h 172"/>
                    <a:gd name="T8" fmla="*/ 25 w 44"/>
                    <a:gd name="T9" fmla="*/ 128 h 172"/>
                    <a:gd name="T10" fmla="*/ 17 w 44"/>
                    <a:gd name="T11" fmla="*/ 147 h 172"/>
                    <a:gd name="T12" fmla="*/ 6 w 44"/>
                    <a:gd name="T13" fmla="*/ 162 h 172"/>
                    <a:gd name="T14" fmla="*/ 2 w 44"/>
                    <a:gd name="T15" fmla="*/ 172 h 172"/>
                    <a:gd name="T16" fmla="*/ 18 w 44"/>
                    <a:gd name="T17" fmla="*/ 158 h 172"/>
                    <a:gd name="T18" fmla="*/ 30 w 44"/>
                    <a:gd name="T19" fmla="*/ 142 h 172"/>
                    <a:gd name="T20" fmla="*/ 38 w 44"/>
                    <a:gd name="T21" fmla="*/ 123 h 172"/>
                    <a:gd name="T22" fmla="*/ 43 w 44"/>
                    <a:gd name="T23" fmla="*/ 103 h 172"/>
                    <a:gd name="T24" fmla="*/ 42 w 44"/>
                    <a:gd name="T25" fmla="*/ 76 h 172"/>
                    <a:gd name="T26" fmla="*/ 39 w 44"/>
                    <a:gd name="T27" fmla="*/ 53 h 172"/>
                    <a:gd name="T28" fmla="*/ 33 w 44"/>
                    <a:gd name="T29" fmla="*/ 34 h 172"/>
                    <a:gd name="T30" fmla="*/ 24 w 44"/>
                    <a:gd name="T31" fmla="*/ 18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1" y="73"/>
                      </a:lnTo>
                      <a:lnTo>
                        <a:pt x="32" y="84"/>
                      </a:lnTo>
                      <a:lnTo>
                        <a:pt x="30" y="107"/>
                      </a:lnTo>
                      <a:lnTo>
                        <a:pt x="25" y="128"/>
                      </a:lnTo>
                      <a:lnTo>
                        <a:pt x="17" y="147"/>
                      </a:lnTo>
                      <a:lnTo>
                        <a:pt x="6" y="162"/>
                      </a:lnTo>
                      <a:lnTo>
                        <a:pt x="2" y="172"/>
                      </a:lnTo>
                      <a:lnTo>
                        <a:pt x="18" y="158"/>
                      </a:lnTo>
                      <a:lnTo>
                        <a:pt x="30" y="142"/>
                      </a:lnTo>
                      <a:lnTo>
                        <a:pt x="38" y="123"/>
                      </a:lnTo>
                      <a:lnTo>
                        <a:pt x="43" y="103"/>
                      </a:lnTo>
                      <a:lnTo>
                        <a:pt x="42" y="76"/>
                      </a:lnTo>
                      <a:lnTo>
                        <a:pt x="39" y="53"/>
                      </a:lnTo>
                      <a:lnTo>
                        <a:pt x="33" y="34"/>
                      </a:lnTo>
                      <a:lnTo>
                        <a:pt x="24" y="18"/>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61" name="Group 146">
                <a:extLst>
                  <a:ext uri="{FF2B5EF4-FFF2-40B4-BE49-F238E27FC236}">
                    <a16:creationId xmlns:a16="http://schemas.microsoft.com/office/drawing/2014/main" id="{BAED5BCB-0D4D-4975-B283-DC53A1523860}"/>
                  </a:ext>
                </a:extLst>
              </p:cNvPr>
              <p:cNvGrpSpPr>
                <a:grpSpLocks/>
              </p:cNvGrpSpPr>
              <p:nvPr/>
            </p:nvGrpSpPr>
            <p:grpSpPr bwMode="auto">
              <a:xfrm>
                <a:off x="488" y="93"/>
                <a:ext cx="57" cy="90"/>
                <a:chOff x="488" y="93"/>
                <a:chExt cx="57" cy="90"/>
              </a:xfrm>
            </p:grpSpPr>
            <p:sp>
              <p:nvSpPr>
                <p:cNvPr id="65766" name="Freeform 149">
                  <a:extLst>
                    <a:ext uri="{FF2B5EF4-FFF2-40B4-BE49-F238E27FC236}">
                      <a16:creationId xmlns:a16="http://schemas.microsoft.com/office/drawing/2014/main" id="{D413588E-AF8A-4BCB-9C6E-3353346EE185}"/>
                    </a:ext>
                  </a:extLst>
                </p:cNvPr>
                <p:cNvSpPr>
                  <a:spLocks/>
                </p:cNvSpPr>
                <p:nvPr/>
              </p:nvSpPr>
              <p:spPr bwMode="auto">
                <a:xfrm>
                  <a:off x="488" y="93"/>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4 h 90"/>
                    <a:gd name="T22" fmla="*/ 54 w 57"/>
                    <a:gd name="T23" fmla="*/ 80 h 90"/>
                    <a:gd name="T24" fmla="*/ 13 w 57"/>
                    <a:gd name="T25" fmla="*/ 80 h 90"/>
                    <a:gd name="T26" fmla="*/ 44 w 57"/>
                    <a:gd name="T27" fmla="*/ 45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4"/>
                      </a:lnTo>
                      <a:lnTo>
                        <a:pt x="54" y="80"/>
                      </a:lnTo>
                      <a:lnTo>
                        <a:pt x="13" y="80"/>
                      </a:lnTo>
                      <a:lnTo>
                        <a:pt x="44" y="45"/>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67" name="Freeform 148">
                  <a:extLst>
                    <a:ext uri="{FF2B5EF4-FFF2-40B4-BE49-F238E27FC236}">
                      <a16:creationId xmlns:a16="http://schemas.microsoft.com/office/drawing/2014/main" id="{08E54055-DFDB-42DA-BF71-6F16BC0B1E45}"/>
                    </a:ext>
                  </a:extLst>
                </p:cNvPr>
                <p:cNvSpPr>
                  <a:spLocks/>
                </p:cNvSpPr>
                <p:nvPr/>
              </p:nvSpPr>
              <p:spPr bwMode="auto">
                <a:xfrm>
                  <a:off x="488" y="93"/>
                  <a:ext cx="57" cy="90"/>
                </a:xfrm>
                <a:custGeom>
                  <a:avLst/>
                  <a:gdLst>
                    <a:gd name="T0" fmla="*/ 53 w 57"/>
                    <a:gd name="T1" fmla="*/ 71 h 90"/>
                    <a:gd name="T2" fmla="*/ 49 w 57"/>
                    <a:gd name="T3" fmla="*/ 79 h 90"/>
                    <a:gd name="T4" fmla="*/ 13 w 57"/>
                    <a:gd name="T5" fmla="*/ 80 h 90"/>
                    <a:gd name="T6" fmla="*/ 54 w 57"/>
                    <a:gd name="T7" fmla="*/ 80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80"/>
                      </a:lnTo>
                      <a:lnTo>
                        <a:pt x="54" y="80"/>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68" name="Freeform 147">
                  <a:extLst>
                    <a:ext uri="{FF2B5EF4-FFF2-40B4-BE49-F238E27FC236}">
                      <a16:creationId xmlns:a16="http://schemas.microsoft.com/office/drawing/2014/main" id="{F292A3D5-72B3-4441-B96A-992CE87FC3B9}"/>
                    </a:ext>
                  </a:extLst>
                </p:cNvPr>
                <p:cNvSpPr>
                  <a:spLocks/>
                </p:cNvSpPr>
                <p:nvPr/>
              </p:nvSpPr>
              <p:spPr bwMode="auto">
                <a:xfrm>
                  <a:off x="488" y="93"/>
                  <a:ext cx="57" cy="90"/>
                </a:xfrm>
                <a:custGeom>
                  <a:avLst/>
                  <a:gdLst>
                    <a:gd name="T0" fmla="*/ 40 w 57"/>
                    <a:gd name="T1" fmla="*/ 0 h 90"/>
                    <a:gd name="T2" fmla="*/ 20 w 57"/>
                    <a:gd name="T3" fmla="*/ 0 h 90"/>
                    <a:gd name="T4" fmla="*/ 13 w 57"/>
                    <a:gd name="T5" fmla="*/ 4 h 90"/>
                    <a:gd name="T6" fmla="*/ 9 w 57"/>
                    <a:gd name="T7" fmla="*/ 8 h 90"/>
                    <a:gd name="T8" fmla="*/ 1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4"/>
                      </a:lnTo>
                      <a:lnTo>
                        <a:pt x="9" y="8"/>
                      </a:lnTo>
                      <a:lnTo>
                        <a:pt x="1" y="19"/>
                      </a:lnTo>
                      <a:lnTo>
                        <a:pt x="4" y="21"/>
                      </a:lnTo>
                      <a:lnTo>
                        <a:pt x="8" y="16"/>
                      </a:lnTo>
                      <a:lnTo>
                        <a:pt x="13"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762" name="Group 142">
                <a:extLst>
                  <a:ext uri="{FF2B5EF4-FFF2-40B4-BE49-F238E27FC236}">
                    <a16:creationId xmlns:a16="http://schemas.microsoft.com/office/drawing/2014/main" id="{82420170-63BB-4150-9AA3-1051DD4E5A23}"/>
                  </a:ext>
                </a:extLst>
              </p:cNvPr>
              <p:cNvGrpSpPr>
                <a:grpSpLocks/>
              </p:cNvGrpSpPr>
              <p:nvPr/>
            </p:nvGrpSpPr>
            <p:grpSpPr bwMode="auto">
              <a:xfrm>
                <a:off x="559" y="9"/>
                <a:ext cx="120" cy="137"/>
                <a:chOff x="559" y="9"/>
                <a:chExt cx="120" cy="137"/>
              </a:xfrm>
            </p:grpSpPr>
            <p:sp>
              <p:nvSpPr>
                <p:cNvPr id="65763" name="Freeform 145">
                  <a:extLst>
                    <a:ext uri="{FF2B5EF4-FFF2-40B4-BE49-F238E27FC236}">
                      <a16:creationId xmlns:a16="http://schemas.microsoft.com/office/drawing/2014/main" id="{6BAA17A3-3445-4370-98D3-318B0F680969}"/>
                    </a:ext>
                  </a:extLst>
                </p:cNvPr>
                <p:cNvSpPr>
                  <a:spLocks/>
                </p:cNvSpPr>
                <p:nvPr/>
              </p:nvSpPr>
              <p:spPr bwMode="auto">
                <a:xfrm>
                  <a:off x="559" y="9"/>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6 h 137"/>
                    <a:gd name="T10" fmla="*/ 4 w 120"/>
                    <a:gd name="T11" fmla="*/ 44 h 137"/>
                    <a:gd name="T12" fmla="*/ 0 w 120"/>
                    <a:gd name="T13" fmla="*/ 66 h 137"/>
                    <a:gd name="T14" fmla="*/ 3 w 120"/>
                    <a:gd name="T15" fmla="*/ 87 h 137"/>
                    <a:gd name="T16" fmla="*/ 11 w 120"/>
                    <a:gd name="T17" fmla="*/ 106 h 137"/>
                    <a:gd name="T18" fmla="*/ 24 w 120"/>
                    <a:gd name="T19" fmla="*/ 122 h 137"/>
                    <a:gd name="T20" fmla="*/ 45 w 120"/>
                    <a:gd name="T21" fmla="*/ 132 h 137"/>
                    <a:gd name="T22" fmla="*/ 71 w 120"/>
                    <a:gd name="T23" fmla="*/ 136 h 137"/>
                    <a:gd name="T24" fmla="*/ 86 w 120"/>
                    <a:gd name="T25" fmla="*/ 136 h 137"/>
                    <a:gd name="T26" fmla="*/ 104 w 120"/>
                    <a:gd name="T27" fmla="*/ 132 h 137"/>
                    <a:gd name="T28" fmla="*/ 109 w 120"/>
                    <a:gd name="T29" fmla="*/ 131 h 137"/>
                    <a:gd name="T30" fmla="*/ 111 w 120"/>
                    <a:gd name="T31" fmla="*/ 128 h 137"/>
                    <a:gd name="T32" fmla="*/ 87 w 120"/>
                    <a:gd name="T33" fmla="*/ 128 h 137"/>
                    <a:gd name="T34" fmla="*/ 60 w 120"/>
                    <a:gd name="T35" fmla="*/ 125 h 137"/>
                    <a:gd name="T36" fmla="*/ 41 w 120"/>
                    <a:gd name="T37" fmla="*/ 116 h 137"/>
                    <a:gd name="T38" fmla="*/ 28 w 120"/>
                    <a:gd name="T39" fmla="*/ 102 h 137"/>
                    <a:gd name="T40" fmla="*/ 21 w 120"/>
                    <a:gd name="T41" fmla="*/ 82 h 137"/>
                    <a:gd name="T42" fmla="*/ 23 w 120"/>
                    <a:gd name="T43" fmla="*/ 54 h 137"/>
                    <a:gd name="T44" fmla="*/ 29 w 120"/>
                    <a:gd name="T45" fmla="*/ 32 h 137"/>
                    <a:gd name="T46" fmla="*/ 41 w 120"/>
                    <a:gd name="T47" fmla="*/ 16 h 137"/>
                    <a:gd name="T48" fmla="*/ 59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6"/>
                      </a:lnTo>
                      <a:lnTo>
                        <a:pt x="4" y="44"/>
                      </a:lnTo>
                      <a:lnTo>
                        <a:pt x="0" y="66"/>
                      </a:lnTo>
                      <a:lnTo>
                        <a:pt x="3" y="87"/>
                      </a:lnTo>
                      <a:lnTo>
                        <a:pt x="11" y="106"/>
                      </a:lnTo>
                      <a:lnTo>
                        <a:pt x="24" y="122"/>
                      </a:lnTo>
                      <a:lnTo>
                        <a:pt x="45"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64" name="Freeform 144">
                  <a:extLst>
                    <a:ext uri="{FF2B5EF4-FFF2-40B4-BE49-F238E27FC236}">
                      <a16:creationId xmlns:a16="http://schemas.microsoft.com/office/drawing/2014/main" id="{11BA4CF0-E6C3-4AFC-8C1A-DC1B2C9A4897}"/>
                    </a:ext>
                  </a:extLst>
                </p:cNvPr>
                <p:cNvSpPr>
                  <a:spLocks/>
                </p:cNvSpPr>
                <p:nvPr/>
              </p:nvSpPr>
              <p:spPr bwMode="auto">
                <a:xfrm>
                  <a:off x="559" y="9"/>
                  <a:ext cx="120" cy="137"/>
                </a:xfrm>
                <a:custGeom>
                  <a:avLst/>
                  <a:gdLst>
                    <a:gd name="T0" fmla="*/ 115 w 120"/>
                    <a:gd name="T1" fmla="*/ 98 h 137"/>
                    <a:gd name="T2" fmla="*/ 103 w 120"/>
                    <a:gd name="T3" fmla="*/ 117 h 137"/>
                    <a:gd name="T4" fmla="*/ 87 w 120"/>
                    <a:gd name="T5" fmla="*/ 128 h 137"/>
                    <a:gd name="T6" fmla="*/ 111 w 120"/>
                    <a:gd name="T7" fmla="*/ 128 h 137"/>
                    <a:gd name="T8" fmla="*/ 113 w 120"/>
                    <a:gd name="T9" fmla="*/ 123 h 137"/>
                    <a:gd name="T10" fmla="*/ 117 w 120"/>
                    <a:gd name="T11" fmla="*/ 107 h 137"/>
                    <a:gd name="T12" fmla="*/ 120 w 120"/>
                    <a:gd name="T13" fmla="*/ 98 h 137"/>
                    <a:gd name="T14" fmla="*/ 115 w 120"/>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65" name="Freeform 143">
                  <a:extLst>
                    <a:ext uri="{FF2B5EF4-FFF2-40B4-BE49-F238E27FC236}">
                      <a16:creationId xmlns:a16="http://schemas.microsoft.com/office/drawing/2014/main" id="{2286E8B7-262D-4E50-94FF-FB10D72325D3}"/>
                    </a:ext>
                  </a:extLst>
                </p:cNvPr>
                <p:cNvSpPr>
                  <a:spLocks/>
                </p:cNvSpPr>
                <p:nvPr/>
              </p:nvSpPr>
              <p:spPr bwMode="auto">
                <a:xfrm>
                  <a:off x="559" y="9"/>
                  <a:ext cx="120" cy="137"/>
                </a:xfrm>
                <a:custGeom>
                  <a:avLst/>
                  <a:gdLst>
                    <a:gd name="T0" fmla="*/ 112 w 120"/>
                    <a:gd name="T1" fmla="*/ 8 h 137"/>
                    <a:gd name="T2" fmla="*/ 59 w 120"/>
                    <a:gd name="T3" fmla="*/ 8 h 137"/>
                    <a:gd name="T4" fmla="*/ 85 w 120"/>
                    <a:gd name="T5" fmla="*/ 10 h 137"/>
                    <a:gd name="T6" fmla="*/ 101 w 120"/>
                    <a:gd name="T7" fmla="*/ 18 h 137"/>
                    <a:gd name="T8" fmla="*/ 110 w 120"/>
                    <a:gd name="T9" fmla="*/ 36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9" y="8"/>
                      </a:lnTo>
                      <a:lnTo>
                        <a:pt x="85" y="10"/>
                      </a:lnTo>
                      <a:lnTo>
                        <a:pt x="101" y="18"/>
                      </a:lnTo>
                      <a:lnTo>
                        <a:pt x="110" y="36"/>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grpSp>
          <p:nvGrpSpPr>
            <p:cNvPr id="65550" name="Group 181">
              <a:extLst>
                <a:ext uri="{FF2B5EF4-FFF2-40B4-BE49-F238E27FC236}">
                  <a16:creationId xmlns:a16="http://schemas.microsoft.com/office/drawing/2014/main" id="{AA276656-AD3B-4381-A399-FD77D1443B61}"/>
                </a:ext>
              </a:extLst>
            </p:cNvPr>
            <p:cNvGrpSpPr>
              <a:grpSpLocks/>
            </p:cNvGrpSpPr>
            <p:nvPr/>
          </p:nvGrpSpPr>
          <p:grpSpPr bwMode="auto">
            <a:xfrm>
              <a:off x="5724128" y="4293096"/>
              <a:ext cx="2825353" cy="1645593"/>
              <a:chOff x="0" y="0"/>
              <a:chExt cx="2636" cy="1457"/>
            </a:xfrm>
          </p:grpSpPr>
          <p:grpSp>
            <p:nvGrpSpPr>
              <p:cNvPr id="65618" name="Group 314">
                <a:extLst>
                  <a:ext uri="{FF2B5EF4-FFF2-40B4-BE49-F238E27FC236}">
                    <a16:creationId xmlns:a16="http://schemas.microsoft.com/office/drawing/2014/main" id="{04712510-7AD4-465D-9330-C8EE32716A7A}"/>
                  </a:ext>
                </a:extLst>
              </p:cNvPr>
              <p:cNvGrpSpPr>
                <a:grpSpLocks/>
              </p:cNvGrpSpPr>
              <p:nvPr/>
            </p:nvGrpSpPr>
            <p:grpSpPr bwMode="auto">
              <a:xfrm>
                <a:off x="1950" y="460"/>
                <a:ext cx="120" cy="137"/>
                <a:chOff x="1950" y="460"/>
                <a:chExt cx="120" cy="137"/>
              </a:xfrm>
            </p:grpSpPr>
            <p:sp>
              <p:nvSpPr>
                <p:cNvPr id="65751" name="Freeform 317">
                  <a:extLst>
                    <a:ext uri="{FF2B5EF4-FFF2-40B4-BE49-F238E27FC236}">
                      <a16:creationId xmlns:a16="http://schemas.microsoft.com/office/drawing/2014/main" id="{E9A15856-7883-46D1-B0CC-B50A050BDB1E}"/>
                    </a:ext>
                  </a:extLst>
                </p:cNvPr>
                <p:cNvSpPr>
                  <a:spLocks/>
                </p:cNvSpPr>
                <p:nvPr/>
              </p:nvSpPr>
              <p:spPr bwMode="auto">
                <a:xfrm>
                  <a:off x="1950" y="460"/>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6 h 137"/>
                    <a:gd name="T10" fmla="*/ 4 w 120"/>
                    <a:gd name="T11" fmla="*/ 44 h 137"/>
                    <a:gd name="T12" fmla="*/ 0 w 120"/>
                    <a:gd name="T13" fmla="*/ 66 h 137"/>
                    <a:gd name="T14" fmla="*/ 3 w 120"/>
                    <a:gd name="T15" fmla="*/ 87 h 137"/>
                    <a:gd name="T16" fmla="*/ 11 w 120"/>
                    <a:gd name="T17" fmla="*/ 106 h 137"/>
                    <a:gd name="T18" fmla="*/ 24 w 120"/>
                    <a:gd name="T19" fmla="*/ 122 h 137"/>
                    <a:gd name="T20" fmla="*/ 45 w 120"/>
                    <a:gd name="T21" fmla="*/ 132 h 137"/>
                    <a:gd name="T22" fmla="*/ 71 w 120"/>
                    <a:gd name="T23" fmla="*/ 136 h 137"/>
                    <a:gd name="T24" fmla="*/ 86 w 120"/>
                    <a:gd name="T25" fmla="*/ 136 h 137"/>
                    <a:gd name="T26" fmla="*/ 104 w 120"/>
                    <a:gd name="T27" fmla="*/ 132 h 137"/>
                    <a:gd name="T28" fmla="*/ 109 w 120"/>
                    <a:gd name="T29" fmla="*/ 131 h 137"/>
                    <a:gd name="T30" fmla="*/ 111 w 120"/>
                    <a:gd name="T31" fmla="*/ 128 h 137"/>
                    <a:gd name="T32" fmla="*/ 87 w 120"/>
                    <a:gd name="T33" fmla="*/ 128 h 137"/>
                    <a:gd name="T34" fmla="*/ 60 w 120"/>
                    <a:gd name="T35" fmla="*/ 125 h 137"/>
                    <a:gd name="T36" fmla="*/ 41 w 120"/>
                    <a:gd name="T37" fmla="*/ 116 h 137"/>
                    <a:gd name="T38" fmla="*/ 28 w 120"/>
                    <a:gd name="T39" fmla="*/ 102 h 137"/>
                    <a:gd name="T40" fmla="*/ 21 w 120"/>
                    <a:gd name="T41" fmla="*/ 82 h 137"/>
                    <a:gd name="T42" fmla="*/ 23 w 120"/>
                    <a:gd name="T43" fmla="*/ 54 h 137"/>
                    <a:gd name="T44" fmla="*/ 29 w 120"/>
                    <a:gd name="T45" fmla="*/ 32 h 137"/>
                    <a:gd name="T46" fmla="*/ 41 w 120"/>
                    <a:gd name="T47" fmla="*/ 16 h 137"/>
                    <a:gd name="T48" fmla="*/ 58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6"/>
                      </a:lnTo>
                      <a:lnTo>
                        <a:pt x="4" y="44"/>
                      </a:lnTo>
                      <a:lnTo>
                        <a:pt x="0" y="66"/>
                      </a:lnTo>
                      <a:lnTo>
                        <a:pt x="3" y="87"/>
                      </a:lnTo>
                      <a:lnTo>
                        <a:pt x="11" y="106"/>
                      </a:lnTo>
                      <a:lnTo>
                        <a:pt x="24" y="122"/>
                      </a:lnTo>
                      <a:lnTo>
                        <a:pt x="45"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8"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52" name="Freeform 316">
                  <a:extLst>
                    <a:ext uri="{FF2B5EF4-FFF2-40B4-BE49-F238E27FC236}">
                      <a16:creationId xmlns:a16="http://schemas.microsoft.com/office/drawing/2014/main" id="{810BFB78-E354-4297-8BEB-6A704A78D2C9}"/>
                    </a:ext>
                  </a:extLst>
                </p:cNvPr>
                <p:cNvSpPr>
                  <a:spLocks/>
                </p:cNvSpPr>
                <p:nvPr/>
              </p:nvSpPr>
              <p:spPr bwMode="auto">
                <a:xfrm>
                  <a:off x="1950" y="460"/>
                  <a:ext cx="120" cy="137"/>
                </a:xfrm>
                <a:custGeom>
                  <a:avLst/>
                  <a:gdLst>
                    <a:gd name="T0" fmla="*/ 115 w 120"/>
                    <a:gd name="T1" fmla="*/ 98 h 137"/>
                    <a:gd name="T2" fmla="*/ 103 w 120"/>
                    <a:gd name="T3" fmla="*/ 117 h 137"/>
                    <a:gd name="T4" fmla="*/ 87 w 120"/>
                    <a:gd name="T5" fmla="*/ 128 h 137"/>
                    <a:gd name="T6" fmla="*/ 111 w 120"/>
                    <a:gd name="T7" fmla="*/ 128 h 137"/>
                    <a:gd name="T8" fmla="*/ 113 w 120"/>
                    <a:gd name="T9" fmla="*/ 123 h 137"/>
                    <a:gd name="T10" fmla="*/ 117 w 120"/>
                    <a:gd name="T11" fmla="*/ 107 h 137"/>
                    <a:gd name="T12" fmla="*/ 120 w 120"/>
                    <a:gd name="T13" fmla="*/ 98 h 137"/>
                    <a:gd name="T14" fmla="*/ 115 w 120"/>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53" name="Freeform 315">
                  <a:extLst>
                    <a:ext uri="{FF2B5EF4-FFF2-40B4-BE49-F238E27FC236}">
                      <a16:creationId xmlns:a16="http://schemas.microsoft.com/office/drawing/2014/main" id="{3332A452-FDFB-4714-ACD6-F461DCBE9914}"/>
                    </a:ext>
                  </a:extLst>
                </p:cNvPr>
                <p:cNvSpPr>
                  <a:spLocks/>
                </p:cNvSpPr>
                <p:nvPr/>
              </p:nvSpPr>
              <p:spPr bwMode="auto">
                <a:xfrm>
                  <a:off x="1950" y="460"/>
                  <a:ext cx="120" cy="137"/>
                </a:xfrm>
                <a:custGeom>
                  <a:avLst/>
                  <a:gdLst>
                    <a:gd name="T0" fmla="*/ 112 w 120"/>
                    <a:gd name="T1" fmla="*/ 8 h 137"/>
                    <a:gd name="T2" fmla="*/ 58 w 120"/>
                    <a:gd name="T3" fmla="*/ 8 h 137"/>
                    <a:gd name="T4" fmla="*/ 85 w 120"/>
                    <a:gd name="T5" fmla="*/ 10 h 137"/>
                    <a:gd name="T6" fmla="*/ 101 w 120"/>
                    <a:gd name="T7" fmla="*/ 18 h 137"/>
                    <a:gd name="T8" fmla="*/ 110 w 120"/>
                    <a:gd name="T9" fmla="*/ 36 h 137"/>
                    <a:gd name="T10" fmla="*/ 115 w 120"/>
                    <a:gd name="T11" fmla="*/ 36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8" y="8"/>
                      </a:lnTo>
                      <a:lnTo>
                        <a:pt x="85" y="10"/>
                      </a:lnTo>
                      <a:lnTo>
                        <a:pt x="101" y="18"/>
                      </a:lnTo>
                      <a:lnTo>
                        <a:pt x="110" y="36"/>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19" name="Group 306">
                <a:extLst>
                  <a:ext uri="{FF2B5EF4-FFF2-40B4-BE49-F238E27FC236}">
                    <a16:creationId xmlns:a16="http://schemas.microsoft.com/office/drawing/2014/main" id="{7955B7E5-A8A5-4FA7-86A3-EE0D77F4969F}"/>
                  </a:ext>
                </a:extLst>
              </p:cNvPr>
              <p:cNvGrpSpPr>
                <a:grpSpLocks/>
              </p:cNvGrpSpPr>
              <p:nvPr/>
            </p:nvGrpSpPr>
            <p:grpSpPr bwMode="auto">
              <a:xfrm>
                <a:off x="2091" y="451"/>
                <a:ext cx="335" cy="172"/>
                <a:chOff x="2091" y="451"/>
                <a:chExt cx="335" cy="172"/>
              </a:xfrm>
            </p:grpSpPr>
            <p:sp>
              <p:nvSpPr>
                <p:cNvPr id="65744" name="Freeform 313">
                  <a:extLst>
                    <a:ext uri="{FF2B5EF4-FFF2-40B4-BE49-F238E27FC236}">
                      <a16:creationId xmlns:a16="http://schemas.microsoft.com/office/drawing/2014/main" id="{9FE498A7-FE00-4AFC-9D52-06670F5C0139}"/>
                    </a:ext>
                  </a:extLst>
                </p:cNvPr>
                <p:cNvSpPr>
                  <a:spLocks/>
                </p:cNvSpPr>
                <p:nvPr/>
              </p:nvSpPr>
              <p:spPr bwMode="auto">
                <a:xfrm>
                  <a:off x="2091" y="451"/>
                  <a:ext cx="335" cy="172"/>
                </a:xfrm>
                <a:custGeom>
                  <a:avLst/>
                  <a:gdLst>
                    <a:gd name="T0" fmla="*/ 41 w 335"/>
                    <a:gd name="T1" fmla="*/ 0 h 172"/>
                    <a:gd name="T2" fmla="*/ 25 w 335"/>
                    <a:gd name="T3" fmla="*/ 14 h 172"/>
                    <a:gd name="T4" fmla="*/ 13 w 335"/>
                    <a:gd name="T5" fmla="*/ 30 h 172"/>
                    <a:gd name="T6" fmla="*/ 5 w 335"/>
                    <a:gd name="T7" fmla="*/ 49 h 172"/>
                    <a:gd name="T8" fmla="*/ 0 w 335"/>
                    <a:gd name="T9" fmla="*/ 69 h 172"/>
                    <a:gd name="T10" fmla="*/ 1 w 335"/>
                    <a:gd name="T11" fmla="*/ 96 h 172"/>
                    <a:gd name="T12" fmla="*/ 19 w 335"/>
                    <a:gd name="T13" fmla="*/ 154 h 172"/>
                    <a:gd name="T14" fmla="*/ 44 w 335"/>
                    <a:gd name="T15" fmla="*/ 172 h 172"/>
                    <a:gd name="T16" fmla="*/ 31 w 335"/>
                    <a:gd name="T17" fmla="*/ 159 h 172"/>
                    <a:gd name="T18" fmla="*/ 22 w 335"/>
                    <a:gd name="T19" fmla="*/ 142 h 172"/>
                    <a:gd name="T20" fmla="*/ 15 w 335"/>
                    <a:gd name="T21" fmla="*/ 122 h 172"/>
                    <a:gd name="T22" fmla="*/ 12 w 335"/>
                    <a:gd name="T23" fmla="*/ 99 h 172"/>
                    <a:gd name="T24" fmla="*/ 12 w 335"/>
                    <a:gd name="T25" fmla="*/ 88 h 172"/>
                    <a:gd name="T26" fmla="*/ 13 w 335"/>
                    <a:gd name="T27" fmla="*/ 65 h 172"/>
                    <a:gd name="T28" fmla="*/ 18 w 335"/>
                    <a:gd name="T29" fmla="*/ 44 h 172"/>
                    <a:gd name="T30" fmla="*/ 26 w 335"/>
                    <a:gd name="T31" fmla="*/ 25 h 172"/>
                    <a:gd name="T32" fmla="*/ 37 w 335"/>
                    <a:gd name="T33" fmla="*/ 10 h 172"/>
                    <a:gd name="T34" fmla="*/ 41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1" y="0"/>
                      </a:moveTo>
                      <a:lnTo>
                        <a:pt x="25" y="14"/>
                      </a:lnTo>
                      <a:lnTo>
                        <a:pt x="13" y="30"/>
                      </a:lnTo>
                      <a:lnTo>
                        <a:pt x="5" y="49"/>
                      </a:lnTo>
                      <a:lnTo>
                        <a:pt x="0" y="69"/>
                      </a:lnTo>
                      <a:lnTo>
                        <a:pt x="1" y="96"/>
                      </a:lnTo>
                      <a:lnTo>
                        <a:pt x="19" y="154"/>
                      </a:lnTo>
                      <a:lnTo>
                        <a:pt x="44" y="172"/>
                      </a:lnTo>
                      <a:lnTo>
                        <a:pt x="31" y="159"/>
                      </a:lnTo>
                      <a:lnTo>
                        <a:pt x="22" y="142"/>
                      </a:lnTo>
                      <a:lnTo>
                        <a:pt x="15" y="122"/>
                      </a:lnTo>
                      <a:lnTo>
                        <a:pt x="12" y="99"/>
                      </a:lnTo>
                      <a:lnTo>
                        <a:pt x="12" y="88"/>
                      </a:lnTo>
                      <a:lnTo>
                        <a:pt x="13" y="65"/>
                      </a:lnTo>
                      <a:lnTo>
                        <a:pt x="18" y="44"/>
                      </a:lnTo>
                      <a:lnTo>
                        <a:pt x="26" y="25"/>
                      </a:lnTo>
                      <a:lnTo>
                        <a:pt x="37" y="10"/>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5" name="Freeform 312">
                  <a:extLst>
                    <a:ext uri="{FF2B5EF4-FFF2-40B4-BE49-F238E27FC236}">
                      <a16:creationId xmlns:a16="http://schemas.microsoft.com/office/drawing/2014/main" id="{4FAD5C26-EE93-45F9-9111-1B980C69DBDF}"/>
                    </a:ext>
                  </a:extLst>
                </p:cNvPr>
                <p:cNvSpPr>
                  <a:spLocks/>
                </p:cNvSpPr>
                <p:nvPr/>
              </p:nvSpPr>
              <p:spPr bwMode="auto">
                <a:xfrm>
                  <a:off x="2091" y="451"/>
                  <a:ext cx="335" cy="172"/>
                </a:xfrm>
                <a:custGeom>
                  <a:avLst/>
                  <a:gdLst>
                    <a:gd name="T0" fmla="*/ 158 w 335"/>
                    <a:gd name="T1" fmla="*/ 9 h 172"/>
                    <a:gd name="T2" fmla="*/ 141 w 335"/>
                    <a:gd name="T3" fmla="*/ 9 h 172"/>
                    <a:gd name="T4" fmla="*/ 117 w 335"/>
                    <a:gd name="T5" fmla="*/ 12 h 172"/>
                    <a:gd name="T6" fmla="*/ 96 w 335"/>
                    <a:gd name="T7" fmla="*/ 21 h 172"/>
                    <a:gd name="T8" fmla="*/ 80 w 335"/>
                    <a:gd name="T9" fmla="*/ 35 h 172"/>
                    <a:gd name="T10" fmla="*/ 70 w 335"/>
                    <a:gd name="T11" fmla="*/ 53 h 172"/>
                    <a:gd name="T12" fmla="*/ 65 w 335"/>
                    <a:gd name="T13" fmla="*/ 75 h 172"/>
                    <a:gd name="T14" fmla="*/ 68 w 335"/>
                    <a:gd name="T15" fmla="*/ 96 h 172"/>
                    <a:gd name="T16" fmla="*/ 76 w 335"/>
                    <a:gd name="T17" fmla="*/ 115 h 172"/>
                    <a:gd name="T18" fmla="*/ 90 w 335"/>
                    <a:gd name="T19" fmla="*/ 131 h 172"/>
                    <a:gd name="T20" fmla="*/ 110 w 335"/>
                    <a:gd name="T21" fmla="*/ 141 h 172"/>
                    <a:gd name="T22" fmla="*/ 136 w 335"/>
                    <a:gd name="T23" fmla="*/ 145 h 172"/>
                    <a:gd name="T24" fmla="*/ 151 w 335"/>
                    <a:gd name="T25" fmla="*/ 145 h 172"/>
                    <a:gd name="T26" fmla="*/ 169 w 335"/>
                    <a:gd name="T27" fmla="*/ 141 h 172"/>
                    <a:gd name="T28" fmla="*/ 175 w 335"/>
                    <a:gd name="T29" fmla="*/ 140 h 172"/>
                    <a:gd name="T30" fmla="*/ 176 w 335"/>
                    <a:gd name="T31" fmla="*/ 137 h 172"/>
                    <a:gd name="T32" fmla="*/ 152 w 335"/>
                    <a:gd name="T33" fmla="*/ 137 h 172"/>
                    <a:gd name="T34" fmla="*/ 125 w 335"/>
                    <a:gd name="T35" fmla="*/ 134 h 172"/>
                    <a:gd name="T36" fmla="*/ 106 w 335"/>
                    <a:gd name="T37" fmla="*/ 125 h 172"/>
                    <a:gd name="T38" fmla="*/ 93 w 335"/>
                    <a:gd name="T39" fmla="*/ 111 h 172"/>
                    <a:gd name="T40" fmla="*/ 86 w 335"/>
                    <a:gd name="T41" fmla="*/ 91 h 172"/>
                    <a:gd name="T42" fmla="*/ 88 w 335"/>
                    <a:gd name="T43" fmla="*/ 63 h 172"/>
                    <a:gd name="T44" fmla="*/ 94 w 335"/>
                    <a:gd name="T45" fmla="*/ 41 h 172"/>
                    <a:gd name="T46" fmla="*/ 106 w 335"/>
                    <a:gd name="T47" fmla="*/ 25 h 172"/>
                    <a:gd name="T48" fmla="*/ 124 w 335"/>
                    <a:gd name="T49" fmla="*/ 17 h 172"/>
                    <a:gd name="T50" fmla="*/ 177 w 335"/>
                    <a:gd name="T51" fmla="*/ 17 h 172"/>
                    <a:gd name="T52" fmla="*/ 177 w 335"/>
                    <a:gd name="T53" fmla="*/ 14 h 172"/>
                    <a:gd name="T54" fmla="*/ 171 w 335"/>
                    <a:gd name="T55" fmla="*/ 13 h 172"/>
                    <a:gd name="T56" fmla="*/ 158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8" y="9"/>
                      </a:moveTo>
                      <a:lnTo>
                        <a:pt x="141" y="9"/>
                      </a:lnTo>
                      <a:lnTo>
                        <a:pt x="117" y="12"/>
                      </a:lnTo>
                      <a:lnTo>
                        <a:pt x="96" y="21"/>
                      </a:lnTo>
                      <a:lnTo>
                        <a:pt x="80" y="35"/>
                      </a:lnTo>
                      <a:lnTo>
                        <a:pt x="70" y="53"/>
                      </a:lnTo>
                      <a:lnTo>
                        <a:pt x="65" y="75"/>
                      </a:lnTo>
                      <a:lnTo>
                        <a:pt x="68" y="96"/>
                      </a:lnTo>
                      <a:lnTo>
                        <a:pt x="76" y="115"/>
                      </a:lnTo>
                      <a:lnTo>
                        <a:pt x="90" y="131"/>
                      </a:lnTo>
                      <a:lnTo>
                        <a:pt x="110" y="141"/>
                      </a:lnTo>
                      <a:lnTo>
                        <a:pt x="136" y="145"/>
                      </a:lnTo>
                      <a:lnTo>
                        <a:pt x="151" y="145"/>
                      </a:lnTo>
                      <a:lnTo>
                        <a:pt x="169" y="141"/>
                      </a:lnTo>
                      <a:lnTo>
                        <a:pt x="175" y="140"/>
                      </a:lnTo>
                      <a:lnTo>
                        <a:pt x="176" y="137"/>
                      </a:lnTo>
                      <a:lnTo>
                        <a:pt x="152" y="137"/>
                      </a:lnTo>
                      <a:lnTo>
                        <a:pt x="125" y="134"/>
                      </a:lnTo>
                      <a:lnTo>
                        <a:pt x="106" y="125"/>
                      </a:lnTo>
                      <a:lnTo>
                        <a:pt x="93" y="111"/>
                      </a:lnTo>
                      <a:lnTo>
                        <a:pt x="86" y="91"/>
                      </a:lnTo>
                      <a:lnTo>
                        <a:pt x="88" y="63"/>
                      </a:lnTo>
                      <a:lnTo>
                        <a:pt x="94" y="41"/>
                      </a:lnTo>
                      <a:lnTo>
                        <a:pt x="106" y="25"/>
                      </a:lnTo>
                      <a:lnTo>
                        <a:pt x="124" y="17"/>
                      </a:lnTo>
                      <a:lnTo>
                        <a:pt x="177" y="17"/>
                      </a:lnTo>
                      <a:lnTo>
                        <a:pt x="177" y="14"/>
                      </a:lnTo>
                      <a:lnTo>
                        <a:pt x="171" y="13"/>
                      </a:lnTo>
                      <a:lnTo>
                        <a:pt x="158"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6" name="Freeform 311">
                  <a:extLst>
                    <a:ext uri="{FF2B5EF4-FFF2-40B4-BE49-F238E27FC236}">
                      <a16:creationId xmlns:a16="http://schemas.microsoft.com/office/drawing/2014/main" id="{A010BD42-CCF4-4796-A7F8-1E0B66AE77A2}"/>
                    </a:ext>
                  </a:extLst>
                </p:cNvPr>
                <p:cNvSpPr>
                  <a:spLocks/>
                </p:cNvSpPr>
                <p:nvPr/>
              </p:nvSpPr>
              <p:spPr bwMode="auto">
                <a:xfrm>
                  <a:off x="2091" y="451"/>
                  <a:ext cx="335" cy="172"/>
                </a:xfrm>
                <a:custGeom>
                  <a:avLst/>
                  <a:gdLst>
                    <a:gd name="T0" fmla="*/ 180 w 335"/>
                    <a:gd name="T1" fmla="*/ 107 h 172"/>
                    <a:gd name="T2" fmla="*/ 168 w 335"/>
                    <a:gd name="T3" fmla="*/ 126 h 172"/>
                    <a:gd name="T4" fmla="*/ 152 w 335"/>
                    <a:gd name="T5" fmla="*/ 137 h 172"/>
                    <a:gd name="T6" fmla="*/ 176 w 335"/>
                    <a:gd name="T7" fmla="*/ 137 h 172"/>
                    <a:gd name="T8" fmla="*/ 178 w 335"/>
                    <a:gd name="T9" fmla="*/ 132 h 172"/>
                    <a:gd name="T10" fmla="*/ 182 w 335"/>
                    <a:gd name="T11" fmla="*/ 116 h 172"/>
                    <a:gd name="T12" fmla="*/ 185 w 335"/>
                    <a:gd name="T13" fmla="*/ 107 h 172"/>
                    <a:gd name="T14" fmla="*/ 180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80" y="107"/>
                      </a:moveTo>
                      <a:lnTo>
                        <a:pt x="168" y="126"/>
                      </a:lnTo>
                      <a:lnTo>
                        <a:pt x="152" y="137"/>
                      </a:lnTo>
                      <a:lnTo>
                        <a:pt x="176" y="137"/>
                      </a:lnTo>
                      <a:lnTo>
                        <a:pt x="178" y="132"/>
                      </a:lnTo>
                      <a:lnTo>
                        <a:pt x="182" y="116"/>
                      </a:lnTo>
                      <a:lnTo>
                        <a:pt x="185" y="107"/>
                      </a:lnTo>
                      <a:lnTo>
                        <a:pt x="180"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7" name="Freeform 310">
                  <a:extLst>
                    <a:ext uri="{FF2B5EF4-FFF2-40B4-BE49-F238E27FC236}">
                      <a16:creationId xmlns:a16="http://schemas.microsoft.com/office/drawing/2014/main" id="{1481AB67-49F1-4D5C-9DE8-F4ADA463A6B4}"/>
                    </a:ext>
                  </a:extLst>
                </p:cNvPr>
                <p:cNvSpPr>
                  <a:spLocks/>
                </p:cNvSpPr>
                <p:nvPr/>
              </p:nvSpPr>
              <p:spPr bwMode="auto">
                <a:xfrm>
                  <a:off x="2091" y="451"/>
                  <a:ext cx="335" cy="172"/>
                </a:xfrm>
                <a:custGeom>
                  <a:avLst/>
                  <a:gdLst>
                    <a:gd name="T0" fmla="*/ 177 w 335"/>
                    <a:gd name="T1" fmla="*/ 17 h 172"/>
                    <a:gd name="T2" fmla="*/ 124 w 335"/>
                    <a:gd name="T3" fmla="*/ 17 h 172"/>
                    <a:gd name="T4" fmla="*/ 150 w 335"/>
                    <a:gd name="T5" fmla="*/ 19 h 172"/>
                    <a:gd name="T6" fmla="*/ 167 w 335"/>
                    <a:gd name="T7" fmla="*/ 27 h 172"/>
                    <a:gd name="T8" fmla="*/ 175 w 335"/>
                    <a:gd name="T9" fmla="*/ 45 h 172"/>
                    <a:gd name="T10" fmla="*/ 180 w 335"/>
                    <a:gd name="T11" fmla="*/ 45 h 172"/>
                    <a:gd name="T12" fmla="*/ 179 w 335"/>
                    <a:gd name="T13" fmla="*/ 34 h 172"/>
                    <a:gd name="T14" fmla="*/ 178 w 335"/>
                    <a:gd name="T15" fmla="*/ 25 h 172"/>
                    <a:gd name="T16" fmla="*/ 177 w 335"/>
                    <a:gd name="T17" fmla="*/ 17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7"/>
                      </a:moveTo>
                      <a:lnTo>
                        <a:pt x="124" y="17"/>
                      </a:lnTo>
                      <a:lnTo>
                        <a:pt x="150" y="19"/>
                      </a:lnTo>
                      <a:lnTo>
                        <a:pt x="167" y="27"/>
                      </a:lnTo>
                      <a:lnTo>
                        <a:pt x="175" y="45"/>
                      </a:lnTo>
                      <a:lnTo>
                        <a:pt x="180" y="45"/>
                      </a:lnTo>
                      <a:lnTo>
                        <a:pt x="179" y="34"/>
                      </a:lnTo>
                      <a:lnTo>
                        <a:pt x="178" y="25"/>
                      </a:lnTo>
                      <a:lnTo>
                        <a:pt x="177" y="1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8" name="Freeform 309">
                  <a:extLst>
                    <a:ext uri="{FF2B5EF4-FFF2-40B4-BE49-F238E27FC236}">
                      <a16:creationId xmlns:a16="http://schemas.microsoft.com/office/drawing/2014/main" id="{8B8D7480-B43A-47DA-91CC-E96912C0E02A}"/>
                    </a:ext>
                  </a:extLst>
                </p:cNvPr>
                <p:cNvSpPr>
                  <a:spLocks/>
                </p:cNvSpPr>
                <p:nvPr/>
              </p:nvSpPr>
              <p:spPr bwMode="auto">
                <a:xfrm>
                  <a:off x="2091" y="451"/>
                  <a:ext cx="335" cy="172"/>
                </a:xfrm>
                <a:custGeom>
                  <a:avLst/>
                  <a:gdLst>
                    <a:gd name="T0" fmla="*/ 248 w 335"/>
                    <a:gd name="T1" fmla="*/ 12 h 172"/>
                    <a:gd name="T2" fmla="*/ 195 w 335"/>
                    <a:gd name="T3" fmla="*/ 12 h 172"/>
                    <a:gd name="T4" fmla="*/ 195 w 335"/>
                    <a:gd name="T5" fmla="*/ 17 h 172"/>
                    <a:gd name="T6" fmla="*/ 212 w 335"/>
                    <a:gd name="T7" fmla="*/ 18 h 172"/>
                    <a:gd name="T8" fmla="*/ 214 w 335"/>
                    <a:gd name="T9" fmla="*/ 19 h 172"/>
                    <a:gd name="T10" fmla="*/ 214 w 335"/>
                    <a:gd name="T11" fmla="*/ 135 h 172"/>
                    <a:gd name="T12" fmla="*/ 212 w 335"/>
                    <a:gd name="T13" fmla="*/ 136 h 172"/>
                    <a:gd name="T14" fmla="*/ 196 w 335"/>
                    <a:gd name="T15" fmla="*/ 138 h 172"/>
                    <a:gd name="T16" fmla="*/ 196 w 335"/>
                    <a:gd name="T17" fmla="*/ 142 h 172"/>
                    <a:gd name="T18" fmla="*/ 248 w 335"/>
                    <a:gd name="T19" fmla="*/ 142 h 172"/>
                    <a:gd name="T20" fmla="*/ 248 w 335"/>
                    <a:gd name="T21" fmla="*/ 138 h 172"/>
                    <a:gd name="T22" fmla="*/ 232 w 335"/>
                    <a:gd name="T23" fmla="*/ 136 h 172"/>
                    <a:gd name="T24" fmla="*/ 230 w 335"/>
                    <a:gd name="T25" fmla="*/ 135 h 172"/>
                    <a:gd name="T26" fmla="*/ 230 w 335"/>
                    <a:gd name="T27" fmla="*/ 78 h 172"/>
                    <a:gd name="T28" fmla="*/ 317 w 335"/>
                    <a:gd name="T29" fmla="*/ 78 h 172"/>
                    <a:gd name="T30" fmla="*/ 317 w 335"/>
                    <a:gd name="T31" fmla="*/ 70 h 172"/>
                    <a:gd name="T32" fmla="*/ 230 w 335"/>
                    <a:gd name="T33" fmla="*/ 70 h 172"/>
                    <a:gd name="T34" fmla="*/ 230 w 335"/>
                    <a:gd name="T35" fmla="*/ 19 h 172"/>
                    <a:gd name="T36" fmla="*/ 232 w 335"/>
                    <a:gd name="T37" fmla="*/ 18 h 172"/>
                    <a:gd name="T38" fmla="*/ 248 w 335"/>
                    <a:gd name="T39" fmla="*/ 17 h 172"/>
                    <a:gd name="T40" fmla="*/ 248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8" y="12"/>
                      </a:moveTo>
                      <a:lnTo>
                        <a:pt x="195" y="12"/>
                      </a:lnTo>
                      <a:lnTo>
                        <a:pt x="195" y="17"/>
                      </a:lnTo>
                      <a:lnTo>
                        <a:pt x="212" y="18"/>
                      </a:lnTo>
                      <a:lnTo>
                        <a:pt x="214" y="19"/>
                      </a:lnTo>
                      <a:lnTo>
                        <a:pt x="214" y="135"/>
                      </a:lnTo>
                      <a:lnTo>
                        <a:pt x="212" y="136"/>
                      </a:lnTo>
                      <a:lnTo>
                        <a:pt x="196" y="138"/>
                      </a:lnTo>
                      <a:lnTo>
                        <a:pt x="196" y="142"/>
                      </a:lnTo>
                      <a:lnTo>
                        <a:pt x="248" y="142"/>
                      </a:lnTo>
                      <a:lnTo>
                        <a:pt x="248" y="138"/>
                      </a:lnTo>
                      <a:lnTo>
                        <a:pt x="232" y="136"/>
                      </a:lnTo>
                      <a:lnTo>
                        <a:pt x="230" y="135"/>
                      </a:lnTo>
                      <a:lnTo>
                        <a:pt x="230" y="78"/>
                      </a:lnTo>
                      <a:lnTo>
                        <a:pt x="317" y="78"/>
                      </a:lnTo>
                      <a:lnTo>
                        <a:pt x="317" y="70"/>
                      </a:lnTo>
                      <a:lnTo>
                        <a:pt x="230" y="70"/>
                      </a:lnTo>
                      <a:lnTo>
                        <a:pt x="230" y="19"/>
                      </a:lnTo>
                      <a:lnTo>
                        <a:pt x="232" y="18"/>
                      </a:lnTo>
                      <a:lnTo>
                        <a:pt x="248" y="17"/>
                      </a:lnTo>
                      <a:lnTo>
                        <a:pt x="248"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9" name="Freeform 308">
                  <a:extLst>
                    <a:ext uri="{FF2B5EF4-FFF2-40B4-BE49-F238E27FC236}">
                      <a16:creationId xmlns:a16="http://schemas.microsoft.com/office/drawing/2014/main" id="{E31F9507-E0CD-4DD4-A366-FD34632A1829}"/>
                    </a:ext>
                  </a:extLst>
                </p:cNvPr>
                <p:cNvSpPr>
                  <a:spLocks/>
                </p:cNvSpPr>
                <p:nvPr/>
              </p:nvSpPr>
              <p:spPr bwMode="auto">
                <a:xfrm>
                  <a:off x="2091" y="451"/>
                  <a:ext cx="335" cy="172"/>
                </a:xfrm>
                <a:custGeom>
                  <a:avLst/>
                  <a:gdLst>
                    <a:gd name="T0" fmla="*/ 317 w 335"/>
                    <a:gd name="T1" fmla="*/ 78 h 172"/>
                    <a:gd name="T2" fmla="*/ 300 w 335"/>
                    <a:gd name="T3" fmla="*/ 78 h 172"/>
                    <a:gd name="T4" fmla="*/ 300 w 335"/>
                    <a:gd name="T5" fmla="*/ 135 h 172"/>
                    <a:gd name="T6" fmla="*/ 298 w 335"/>
                    <a:gd name="T7" fmla="*/ 136 h 172"/>
                    <a:gd name="T8" fmla="*/ 281 w 335"/>
                    <a:gd name="T9" fmla="*/ 138 h 172"/>
                    <a:gd name="T10" fmla="*/ 281 w 335"/>
                    <a:gd name="T11" fmla="*/ 142 h 172"/>
                    <a:gd name="T12" fmla="*/ 335 w 335"/>
                    <a:gd name="T13" fmla="*/ 142 h 172"/>
                    <a:gd name="T14" fmla="*/ 335 w 335"/>
                    <a:gd name="T15" fmla="*/ 138 h 172"/>
                    <a:gd name="T16" fmla="*/ 318 w 335"/>
                    <a:gd name="T17" fmla="*/ 136 h 172"/>
                    <a:gd name="T18" fmla="*/ 317 w 335"/>
                    <a:gd name="T19" fmla="*/ 135 h 172"/>
                    <a:gd name="T20" fmla="*/ 317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7" y="78"/>
                      </a:moveTo>
                      <a:lnTo>
                        <a:pt x="300" y="78"/>
                      </a:lnTo>
                      <a:lnTo>
                        <a:pt x="300" y="135"/>
                      </a:lnTo>
                      <a:lnTo>
                        <a:pt x="298" y="136"/>
                      </a:lnTo>
                      <a:lnTo>
                        <a:pt x="281" y="138"/>
                      </a:lnTo>
                      <a:lnTo>
                        <a:pt x="281" y="142"/>
                      </a:lnTo>
                      <a:lnTo>
                        <a:pt x="335" y="142"/>
                      </a:lnTo>
                      <a:lnTo>
                        <a:pt x="335" y="138"/>
                      </a:lnTo>
                      <a:lnTo>
                        <a:pt x="318" y="136"/>
                      </a:lnTo>
                      <a:lnTo>
                        <a:pt x="317" y="135"/>
                      </a:lnTo>
                      <a:lnTo>
                        <a:pt x="317"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50" name="Freeform 307">
                  <a:extLst>
                    <a:ext uri="{FF2B5EF4-FFF2-40B4-BE49-F238E27FC236}">
                      <a16:creationId xmlns:a16="http://schemas.microsoft.com/office/drawing/2014/main" id="{0390AE8B-CF8F-4CEC-8B02-C06C3AA2B255}"/>
                    </a:ext>
                  </a:extLst>
                </p:cNvPr>
                <p:cNvSpPr>
                  <a:spLocks/>
                </p:cNvSpPr>
                <p:nvPr/>
              </p:nvSpPr>
              <p:spPr bwMode="auto">
                <a:xfrm>
                  <a:off x="2091" y="451"/>
                  <a:ext cx="335" cy="172"/>
                </a:xfrm>
                <a:custGeom>
                  <a:avLst/>
                  <a:gdLst>
                    <a:gd name="T0" fmla="*/ 335 w 335"/>
                    <a:gd name="T1" fmla="*/ 12 h 172"/>
                    <a:gd name="T2" fmla="*/ 282 w 335"/>
                    <a:gd name="T3" fmla="*/ 12 h 172"/>
                    <a:gd name="T4" fmla="*/ 282 w 335"/>
                    <a:gd name="T5" fmla="*/ 17 h 172"/>
                    <a:gd name="T6" fmla="*/ 298 w 335"/>
                    <a:gd name="T7" fmla="*/ 18 h 172"/>
                    <a:gd name="T8" fmla="*/ 300 w 335"/>
                    <a:gd name="T9" fmla="*/ 19 h 172"/>
                    <a:gd name="T10" fmla="*/ 300 w 335"/>
                    <a:gd name="T11" fmla="*/ 70 h 172"/>
                    <a:gd name="T12" fmla="*/ 317 w 335"/>
                    <a:gd name="T13" fmla="*/ 70 h 172"/>
                    <a:gd name="T14" fmla="*/ 317 w 335"/>
                    <a:gd name="T15" fmla="*/ 19 h 172"/>
                    <a:gd name="T16" fmla="*/ 318 w 335"/>
                    <a:gd name="T17" fmla="*/ 18 h 172"/>
                    <a:gd name="T18" fmla="*/ 335 w 335"/>
                    <a:gd name="T19" fmla="*/ 17 h 172"/>
                    <a:gd name="T20" fmla="*/ 335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2"/>
                      </a:moveTo>
                      <a:lnTo>
                        <a:pt x="282" y="12"/>
                      </a:lnTo>
                      <a:lnTo>
                        <a:pt x="282" y="17"/>
                      </a:lnTo>
                      <a:lnTo>
                        <a:pt x="298" y="18"/>
                      </a:lnTo>
                      <a:lnTo>
                        <a:pt x="300" y="19"/>
                      </a:lnTo>
                      <a:lnTo>
                        <a:pt x="300" y="70"/>
                      </a:lnTo>
                      <a:lnTo>
                        <a:pt x="317" y="70"/>
                      </a:lnTo>
                      <a:lnTo>
                        <a:pt x="317" y="19"/>
                      </a:lnTo>
                      <a:lnTo>
                        <a:pt x="318" y="18"/>
                      </a:lnTo>
                      <a:lnTo>
                        <a:pt x="335" y="17"/>
                      </a:lnTo>
                      <a:lnTo>
                        <a:pt x="335"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0" name="Group 301">
                <a:extLst>
                  <a:ext uri="{FF2B5EF4-FFF2-40B4-BE49-F238E27FC236}">
                    <a16:creationId xmlns:a16="http://schemas.microsoft.com/office/drawing/2014/main" id="{83751C45-D7C5-485C-8E4C-E82CE4316B2E}"/>
                  </a:ext>
                </a:extLst>
              </p:cNvPr>
              <p:cNvGrpSpPr>
                <a:grpSpLocks/>
              </p:cNvGrpSpPr>
              <p:nvPr/>
            </p:nvGrpSpPr>
            <p:grpSpPr bwMode="auto">
              <a:xfrm>
                <a:off x="2440" y="544"/>
                <a:ext cx="49" cy="91"/>
                <a:chOff x="2440" y="544"/>
                <a:chExt cx="49" cy="91"/>
              </a:xfrm>
            </p:grpSpPr>
            <p:sp>
              <p:nvSpPr>
                <p:cNvPr id="65740" name="Freeform 305">
                  <a:extLst>
                    <a:ext uri="{FF2B5EF4-FFF2-40B4-BE49-F238E27FC236}">
                      <a16:creationId xmlns:a16="http://schemas.microsoft.com/office/drawing/2014/main" id="{3AB5C9C1-35B2-49F4-B87F-B01CC6DDB0C8}"/>
                    </a:ext>
                  </a:extLst>
                </p:cNvPr>
                <p:cNvSpPr>
                  <a:spLocks/>
                </p:cNvSpPr>
                <p:nvPr/>
              </p:nvSpPr>
              <p:spPr bwMode="auto">
                <a:xfrm>
                  <a:off x="2440" y="544"/>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4 w 49"/>
                    <a:gd name="T11" fmla="*/ 91 h 91"/>
                    <a:gd name="T12" fmla="*/ 31 w 49"/>
                    <a:gd name="T13" fmla="*/ 86 h 91"/>
                    <a:gd name="T14" fmla="*/ 34 w 49"/>
                    <a:gd name="T15" fmla="*/ 84 h 91"/>
                    <a:gd name="T16" fmla="*/ 15 w 49"/>
                    <a:gd name="T17" fmla="*/ 84 h 91"/>
                    <a:gd name="T18" fmla="*/ 10 w 49"/>
                    <a:gd name="T19" fmla="*/ 80 h 91"/>
                    <a:gd name="T20" fmla="*/ 7 w 49"/>
                    <a:gd name="T21" fmla="*/ 78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4" y="91"/>
                      </a:lnTo>
                      <a:lnTo>
                        <a:pt x="31" y="86"/>
                      </a:lnTo>
                      <a:lnTo>
                        <a:pt x="34" y="84"/>
                      </a:lnTo>
                      <a:lnTo>
                        <a:pt x="15" y="84"/>
                      </a:lnTo>
                      <a:lnTo>
                        <a:pt x="10" y="80"/>
                      </a:lnTo>
                      <a:lnTo>
                        <a:pt x="7" y="78"/>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1" name="Freeform 304">
                  <a:extLst>
                    <a:ext uri="{FF2B5EF4-FFF2-40B4-BE49-F238E27FC236}">
                      <a16:creationId xmlns:a16="http://schemas.microsoft.com/office/drawing/2014/main" id="{FB82EBD5-1975-438A-A591-3029C3A45359}"/>
                    </a:ext>
                  </a:extLst>
                </p:cNvPr>
                <p:cNvSpPr>
                  <a:spLocks/>
                </p:cNvSpPr>
                <p:nvPr/>
              </p:nvSpPr>
              <p:spPr bwMode="auto">
                <a:xfrm>
                  <a:off x="2440" y="544"/>
                  <a:ext cx="49" cy="91"/>
                </a:xfrm>
                <a:custGeom>
                  <a:avLst/>
                  <a:gdLst>
                    <a:gd name="T0" fmla="*/ 43 w 49"/>
                    <a:gd name="T1" fmla="*/ 41 h 91"/>
                    <a:gd name="T2" fmla="*/ 31 w 49"/>
                    <a:gd name="T3" fmla="*/ 41 h 91"/>
                    <a:gd name="T4" fmla="*/ 41 w 49"/>
                    <a:gd name="T5" fmla="*/ 46 h 91"/>
                    <a:gd name="T6" fmla="*/ 41 w 49"/>
                    <a:gd name="T7" fmla="*/ 76 h 91"/>
                    <a:gd name="T8" fmla="*/ 31 w 49"/>
                    <a:gd name="T9" fmla="*/ 84 h 91"/>
                    <a:gd name="T10" fmla="*/ 34 w 49"/>
                    <a:gd name="T11" fmla="*/ 84 h 91"/>
                    <a:gd name="T12" fmla="*/ 48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1" y="41"/>
                      </a:lnTo>
                      <a:lnTo>
                        <a:pt x="41" y="46"/>
                      </a:lnTo>
                      <a:lnTo>
                        <a:pt x="41" y="76"/>
                      </a:lnTo>
                      <a:lnTo>
                        <a:pt x="31" y="84"/>
                      </a:lnTo>
                      <a:lnTo>
                        <a:pt x="34" y="84"/>
                      </a:lnTo>
                      <a:lnTo>
                        <a:pt x="48"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2" name="Freeform 303">
                  <a:extLst>
                    <a:ext uri="{FF2B5EF4-FFF2-40B4-BE49-F238E27FC236}">
                      <a16:creationId xmlns:a16="http://schemas.microsoft.com/office/drawing/2014/main" id="{5B985DEE-3157-445F-A0A7-600841F79160}"/>
                    </a:ext>
                  </a:extLst>
                </p:cNvPr>
                <p:cNvSpPr>
                  <a:spLocks/>
                </p:cNvSpPr>
                <p:nvPr/>
              </p:nvSpPr>
              <p:spPr bwMode="auto">
                <a:xfrm>
                  <a:off x="2440" y="544"/>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1 w 49"/>
                    <a:gd name="T11" fmla="*/ 40 h 91"/>
                    <a:gd name="T12" fmla="*/ 11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6 w 49"/>
                    <a:gd name="T25" fmla="*/ 31 h 91"/>
                    <a:gd name="T26" fmla="*/ 40 w 49"/>
                    <a:gd name="T27" fmla="*/ 28 h 91"/>
                    <a:gd name="T28" fmla="*/ 45 w 49"/>
                    <a:gd name="T29" fmla="*/ 24 h 91"/>
                    <a:gd name="T30" fmla="*/ 46 w 49"/>
                    <a:gd name="T31" fmla="*/ 21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1" y="40"/>
                      </a:lnTo>
                      <a:lnTo>
                        <a:pt x="11" y="43"/>
                      </a:lnTo>
                      <a:lnTo>
                        <a:pt x="14" y="43"/>
                      </a:lnTo>
                      <a:lnTo>
                        <a:pt x="18" y="41"/>
                      </a:lnTo>
                      <a:lnTo>
                        <a:pt x="43" y="41"/>
                      </a:lnTo>
                      <a:lnTo>
                        <a:pt x="35" y="35"/>
                      </a:lnTo>
                      <a:lnTo>
                        <a:pt x="31" y="34"/>
                      </a:lnTo>
                      <a:lnTo>
                        <a:pt x="36" y="31"/>
                      </a:lnTo>
                      <a:lnTo>
                        <a:pt x="40" y="28"/>
                      </a:lnTo>
                      <a:lnTo>
                        <a:pt x="45" y="24"/>
                      </a:lnTo>
                      <a:lnTo>
                        <a:pt x="46" y="21"/>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43" name="Freeform 302">
                  <a:extLst>
                    <a:ext uri="{FF2B5EF4-FFF2-40B4-BE49-F238E27FC236}">
                      <a16:creationId xmlns:a16="http://schemas.microsoft.com/office/drawing/2014/main" id="{0C1D7EAA-DED2-49C8-BFF4-71E9D5E91C69}"/>
                    </a:ext>
                  </a:extLst>
                </p:cNvPr>
                <p:cNvSpPr>
                  <a:spLocks/>
                </p:cNvSpPr>
                <p:nvPr/>
              </p:nvSpPr>
              <p:spPr bwMode="auto">
                <a:xfrm>
                  <a:off x="2440" y="544"/>
                  <a:ext cx="49" cy="91"/>
                </a:xfrm>
                <a:custGeom>
                  <a:avLst/>
                  <a:gdLst>
                    <a:gd name="T0" fmla="*/ 39 w 49"/>
                    <a:gd name="T1" fmla="*/ 0 h 91"/>
                    <a:gd name="T2" fmla="*/ 18 w 49"/>
                    <a:gd name="T3" fmla="*/ 0 h 91"/>
                    <a:gd name="T4" fmla="*/ 12 w 49"/>
                    <a:gd name="T5" fmla="*/ 3 h 91"/>
                    <a:gd name="T6" fmla="*/ 8 w 49"/>
                    <a:gd name="T7" fmla="*/ 7 h 91"/>
                    <a:gd name="T8" fmla="*/ 3 w 49"/>
                    <a:gd name="T9" fmla="*/ 16 h 91"/>
                    <a:gd name="T10" fmla="*/ 5 w 49"/>
                    <a:gd name="T11" fmla="*/ 19 h 91"/>
                    <a:gd name="T12" fmla="*/ 8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8" y="0"/>
                      </a:lnTo>
                      <a:lnTo>
                        <a:pt x="12" y="3"/>
                      </a:lnTo>
                      <a:lnTo>
                        <a:pt x="8" y="7"/>
                      </a:lnTo>
                      <a:lnTo>
                        <a:pt x="3" y="16"/>
                      </a:lnTo>
                      <a:lnTo>
                        <a:pt x="5" y="19"/>
                      </a:lnTo>
                      <a:lnTo>
                        <a:pt x="8"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1" name="Group 299">
                <a:extLst>
                  <a:ext uri="{FF2B5EF4-FFF2-40B4-BE49-F238E27FC236}">
                    <a16:creationId xmlns:a16="http://schemas.microsoft.com/office/drawing/2014/main" id="{6105A94A-8601-4498-A6DA-D9B37E242394}"/>
                  </a:ext>
                </a:extLst>
              </p:cNvPr>
              <p:cNvGrpSpPr>
                <a:grpSpLocks/>
              </p:cNvGrpSpPr>
              <p:nvPr/>
            </p:nvGrpSpPr>
            <p:grpSpPr bwMode="auto">
              <a:xfrm>
                <a:off x="2513" y="455"/>
                <a:ext cx="44" cy="172"/>
                <a:chOff x="2513" y="455"/>
                <a:chExt cx="44" cy="172"/>
              </a:xfrm>
            </p:grpSpPr>
            <p:sp>
              <p:nvSpPr>
                <p:cNvPr id="65739" name="Freeform 300">
                  <a:extLst>
                    <a:ext uri="{FF2B5EF4-FFF2-40B4-BE49-F238E27FC236}">
                      <a16:creationId xmlns:a16="http://schemas.microsoft.com/office/drawing/2014/main" id="{F3DB7D8D-60CC-453D-9D9F-E60AC1EE5A0F}"/>
                    </a:ext>
                  </a:extLst>
                </p:cNvPr>
                <p:cNvSpPr>
                  <a:spLocks/>
                </p:cNvSpPr>
                <p:nvPr/>
              </p:nvSpPr>
              <p:spPr bwMode="auto">
                <a:xfrm>
                  <a:off x="2513" y="455"/>
                  <a:ext cx="44" cy="172"/>
                </a:xfrm>
                <a:custGeom>
                  <a:avLst/>
                  <a:gdLst>
                    <a:gd name="T0" fmla="*/ 0 w 44"/>
                    <a:gd name="T1" fmla="*/ 0 h 172"/>
                    <a:gd name="T2" fmla="*/ 32 w 44"/>
                    <a:gd name="T3" fmla="*/ 73 h 172"/>
                    <a:gd name="T4" fmla="*/ 32 w 44"/>
                    <a:gd name="T5" fmla="*/ 84 h 172"/>
                    <a:gd name="T6" fmla="*/ 30 w 44"/>
                    <a:gd name="T7" fmla="*/ 107 h 172"/>
                    <a:gd name="T8" fmla="*/ 26 w 44"/>
                    <a:gd name="T9" fmla="*/ 128 h 172"/>
                    <a:gd name="T10" fmla="*/ 18 w 44"/>
                    <a:gd name="T11" fmla="*/ 147 h 172"/>
                    <a:gd name="T12" fmla="*/ 7 w 44"/>
                    <a:gd name="T13" fmla="*/ 162 h 172"/>
                    <a:gd name="T14" fmla="*/ 3 w 44"/>
                    <a:gd name="T15" fmla="*/ 172 h 172"/>
                    <a:gd name="T16" fmla="*/ 19 w 44"/>
                    <a:gd name="T17" fmla="*/ 158 h 172"/>
                    <a:gd name="T18" fmla="*/ 31 w 44"/>
                    <a:gd name="T19" fmla="*/ 142 h 172"/>
                    <a:gd name="T20" fmla="*/ 39 w 44"/>
                    <a:gd name="T21" fmla="*/ 123 h 172"/>
                    <a:gd name="T22" fmla="*/ 43 w 44"/>
                    <a:gd name="T23" fmla="*/ 103 h 172"/>
                    <a:gd name="T24" fmla="*/ 43 w 44"/>
                    <a:gd name="T25" fmla="*/ 76 h 172"/>
                    <a:gd name="T26" fmla="*/ 39 w 44"/>
                    <a:gd name="T27" fmla="*/ 53 h 172"/>
                    <a:gd name="T28" fmla="*/ 34 w 44"/>
                    <a:gd name="T29" fmla="*/ 34 h 172"/>
                    <a:gd name="T30" fmla="*/ 25 w 44"/>
                    <a:gd name="T31" fmla="*/ 18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2" y="73"/>
                      </a:lnTo>
                      <a:lnTo>
                        <a:pt x="32" y="84"/>
                      </a:lnTo>
                      <a:lnTo>
                        <a:pt x="30" y="107"/>
                      </a:lnTo>
                      <a:lnTo>
                        <a:pt x="26" y="128"/>
                      </a:lnTo>
                      <a:lnTo>
                        <a:pt x="18" y="147"/>
                      </a:lnTo>
                      <a:lnTo>
                        <a:pt x="7" y="162"/>
                      </a:lnTo>
                      <a:lnTo>
                        <a:pt x="3" y="172"/>
                      </a:lnTo>
                      <a:lnTo>
                        <a:pt x="19" y="158"/>
                      </a:lnTo>
                      <a:lnTo>
                        <a:pt x="31" y="142"/>
                      </a:lnTo>
                      <a:lnTo>
                        <a:pt x="39" y="123"/>
                      </a:lnTo>
                      <a:lnTo>
                        <a:pt x="43" y="103"/>
                      </a:lnTo>
                      <a:lnTo>
                        <a:pt x="43" y="76"/>
                      </a:lnTo>
                      <a:lnTo>
                        <a:pt x="39" y="53"/>
                      </a:lnTo>
                      <a:lnTo>
                        <a:pt x="34" y="34"/>
                      </a:lnTo>
                      <a:lnTo>
                        <a:pt x="25" y="18"/>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2" name="Group 295">
                <a:extLst>
                  <a:ext uri="{FF2B5EF4-FFF2-40B4-BE49-F238E27FC236}">
                    <a16:creationId xmlns:a16="http://schemas.microsoft.com/office/drawing/2014/main" id="{84DED517-740C-40B2-9FA5-F52D5CD6E08F}"/>
                  </a:ext>
                </a:extLst>
              </p:cNvPr>
              <p:cNvGrpSpPr>
                <a:grpSpLocks/>
              </p:cNvGrpSpPr>
              <p:nvPr/>
            </p:nvGrpSpPr>
            <p:grpSpPr bwMode="auto">
              <a:xfrm>
                <a:off x="2579" y="544"/>
                <a:ext cx="57" cy="90"/>
                <a:chOff x="2579" y="544"/>
                <a:chExt cx="57" cy="90"/>
              </a:xfrm>
            </p:grpSpPr>
            <p:sp>
              <p:nvSpPr>
                <p:cNvPr id="65736" name="Freeform 298">
                  <a:extLst>
                    <a:ext uri="{FF2B5EF4-FFF2-40B4-BE49-F238E27FC236}">
                      <a16:creationId xmlns:a16="http://schemas.microsoft.com/office/drawing/2014/main" id="{29E5EAF1-722B-4039-91EC-B9806B0A514E}"/>
                    </a:ext>
                  </a:extLst>
                </p:cNvPr>
                <p:cNvSpPr>
                  <a:spLocks/>
                </p:cNvSpPr>
                <p:nvPr/>
              </p:nvSpPr>
              <p:spPr bwMode="auto">
                <a:xfrm>
                  <a:off x="2579" y="544"/>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80 h 90"/>
                    <a:gd name="T24" fmla="*/ 13 w 57"/>
                    <a:gd name="T25" fmla="*/ 80 h 90"/>
                    <a:gd name="T26" fmla="*/ 45 w 57"/>
                    <a:gd name="T27" fmla="*/ 45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80"/>
                      </a:lnTo>
                      <a:lnTo>
                        <a:pt x="13" y="80"/>
                      </a:lnTo>
                      <a:lnTo>
                        <a:pt x="45" y="45"/>
                      </a:lnTo>
                      <a:lnTo>
                        <a:pt x="52" y="35"/>
                      </a:lnTo>
                      <a:lnTo>
                        <a:pt x="52"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7" name="Freeform 297">
                  <a:extLst>
                    <a:ext uri="{FF2B5EF4-FFF2-40B4-BE49-F238E27FC236}">
                      <a16:creationId xmlns:a16="http://schemas.microsoft.com/office/drawing/2014/main" id="{829CF331-D3A7-4FC3-BDA5-62544864E4EF}"/>
                    </a:ext>
                  </a:extLst>
                </p:cNvPr>
                <p:cNvSpPr>
                  <a:spLocks/>
                </p:cNvSpPr>
                <p:nvPr/>
              </p:nvSpPr>
              <p:spPr bwMode="auto">
                <a:xfrm>
                  <a:off x="2579" y="544"/>
                  <a:ext cx="57" cy="90"/>
                </a:xfrm>
                <a:custGeom>
                  <a:avLst/>
                  <a:gdLst>
                    <a:gd name="T0" fmla="*/ 53 w 57"/>
                    <a:gd name="T1" fmla="*/ 71 h 90"/>
                    <a:gd name="T2" fmla="*/ 50 w 57"/>
                    <a:gd name="T3" fmla="*/ 79 h 90"/>
                    <a:gd name="T4" fmla="*/ 13 w 57"/>
                    <a:gd name="T5" fmla="*/ 80 h 90"/>
                    <a:gd name="T6" fmla="*/ 55 w 57"/>
                    <a:gd name="T7" fmla="*/ 80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80"/>
                      </a:lnTo>
                      <a:lnTo>
                        <a:pt x="55" y="80"/>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8" name="Freeform 296">
                  <a:extLst>
                    <a:ext uri="{FF2B5EF4-FFF2-40B4-BE49-F238E27FC236}">
                      <a16:creationId xmlns:a16="http://schemas.microsoft.com/office/drawing/2014/main" id="{3AAB1C45-83BF-43B2-AE0C-B0D517235198}"/>
                    </a:ext>
                  </a:extLst>
                </p:cNvPr>
                <p:cNvSpPr>
                  <a:spLocks/>
                </p:cNvSpPr>
                <p:nvPr/>
              </p:nvSpPr>
              <p:spPr bwMode="auto">
                <a:xfrm>
                  <a:off x="2579" y="544"/>
                  <a:ext cx="57" cy="90"/>
                </a:xfrm>
                <a:custGeom>
                  <a:avLst/>
                  <a:gdLst>
                    <a:gd name="T0" fmla="*/ 41 w 57"/>
                    <a:gd name="T1" fmla="*/ 0 h 90"/>
                    <a:gd name="T2" fmla="*/ 20 w 57"/>
                    <a:gd name="T3" fmla="*/ 0 h 90"/>
                    <a:gd name="T4" fmla="*/ 14 w 57"/>
                    <a:gd name="T5" fmla="*/ 4 h 90"/>
                    <a:gd name="T6" fmla="*/ 10 w 57"/>
                    <a:gd name="T7" fmla="*/ 8 h 90"/>
                    <a:gd name="T8" fmla="*/ 2 w 57"/>
                    <a:gd name="T9" fmla="*/ 19 h 90"/>
                    <a:gd name="T10" fmla="*/ 5 w 57"/>
                    <a:gd name="T11" fmla="*/ 22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19"/>
                      </a:lnTo>
                      <a:lnTo>
                        <a:pt x="5" y="22"/>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3" name="Group 293">
                <a:extLst>
                  <a:ext uri="{FF2B5EF4-FFF2-40B4-BE49-F238E27FC236}">
                    <a16:creationId xmlns:a16="http://schemas.microsoft.com/office/drawing/2014/main" id="{0AD948F6-9847-4745-9D52-9FFC47EA5963}"/>
                  </a:ext>
                </a:extLst>
              </p:cNvPr>
              <p:cNvGrpSpPr>
                <a:grpSpLocks/>
              </p:cNvGrpSpPr>
              <p:nvPr/>
            </p:nvGrpSpPr>
            <p:grpSpPr bwMode="auto">
              <a:xfrm>
                <a:off x="1710" y="528"/>
                <a:ext cx="210" cy="2"/>
                <a:chOff x="1710" y="528"/>
                <a:chExt cx="210" cy="2"/>
              </a:xfrm>
            </p:grpSpPr>
            <p:sp>
              <p:nvSpPr>
                <p:cNvPr id="65735" name="Freeform 294">
                  <a:extLst>
                    <a:ext uri="{FF2B5EF4-FFF2-40B4-BE49-F238E27FC236}">
                      <a16:creationId xmlns:a16="http://schemas.microsoft.com/office/drawing/2014/main" id="{A25FCA0C-EB8B-4672-9F1A-72FDE443F0C1}"/>
                    </a:ext>
                  </a:extLst>
                </p:cNvPr>
                <p:cNvSpPr>
                  <a:spLocks/>
                </p:cNvSpPr>
                <p:nvPr/>
              </p:nvSpPr>
              <p:spPr bwMode="auto">
                <a:xfrm>
                  <a:off x="1710" y="52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24" name="Group 286">
                <a:extLst>
                  <a:ext uri="{FF2B5EF4-FFF2-40B4-BE49-F238E27FC236}">
                    <a16:creationId xmlns:a16="http://schemas.microsoft.com/office/drawing/2014/main" id="{4D2010FA-64CD-4538-A751-807622C24483}"/>
                  </a:ext>
                </a:extLst>
              </p:cNvPr>
              <p:cNvGrpSpPr>
                <a:grpSpLocks/>
              </p:cNvGrpSpPr>
              <p:nvPr/>
            </p:nvGrpSpPr>
            <p:grpSpPr bwMode="auto">
              <a:xfrm>
                <a:off x="1342" y="460"/>
                <a:ext cx="271" cy="137"/>
                <a:chOff x="1342" y="460"/>
                <a:chExt cx="271" cy="137"/>
              </a:xfrm>
            </p:grpSpPr>
            <p:sp>
              <p:nvSpPr>
                <p:cNvPr id="65729" name="Freeform 292">
                  <a:extLst>
                    <a:ext uri="{FF2B5EF4-FFF2-40B4-BE49-F238E27FC236}">
                      <a16:creationId xmlns:a16="http://schemas.microsoft.com/office/drawing/2014/main" id="{86AB10B8-6FDB-4D5B-BB2E-4DBDC534CC6F}"/>
                    </a:ext>
                  </a:extLst>
                </p:cNvPr>
                <p:cNvSpPr>
                  <a:spLocks/>
                </p:cNvSpPr>
                <p:nvPr/>
              </p:nvSpPr>
              <p:spPr bwMode="auto">
                <a:xfrm>
                  <a:off x="1342" y="460"/>
                  <a:ext cx="271" cy="137"/>
                </a:xfrm>
                <a:custGeom>
                  <a:avLst/>
                  <a:gdLst>
                    <a:gd name="T0" fmla="*/ 92 w 271"/>
                    <a:gd name="T1" fmla="*/ 0 h 137"/>
                    <a:gd name="T2" fmla="*/ 75 w 271"/>
                    <a:gd name="T3" fmla="*/ 0 h 137"/>
                    <a:gd name="T4" fmla="*/ 51 w 271"/>
                    <a:gd name="T5" fmla="*/ 3 h 137"/>
                    <a:gd name="T6" fmla="*/ 31 w 271"/>
                    <a:gd name="T7" fmla="*/ 12 h 137"/>
                    <a:gd name="T8" fmla="*/ 15 w 271"/>
                    <a:gd name="T9" fmla="*/ 26 h 137"/>
                    <a:gd name="T10" fmla="*/ 4 w 271"/>
                    <a:gd name="T11" fmla="*/ 44 h 137"/>
                    <a:gd name="T12" fmla="*/ 0 w 271"/>
                    <a:gd name="T13" fmla="*/ 66 h 137"/>
                    <a:gd name="T14" fmla="*/ 2 w 271"/>
                    <a:gd name="T15" fmla="*/ 87 h 137"/>
                    <a:gd name="T16" fmla="*/ 10 w 271"/>
                    <a:gd name="T17" fmla="*/ 106 h 137"/>
                    <a:gd name="T18" fmla="*/ 24 w 271"/>
                    <a:gd name="T19" fmla="*/ 122 h 137"/>
                    <a:gd name="T20" fmla="*/ 44 w 271"/>
                    <a:gd name="T21" fmla="*/ 132 h 137"/>
                    <a:gd name="T22" fmla="*/ 71 w 271"/>
                    <a:gd name="T23" fmla="*/ 136 h 137"/>
                    <a:gd name="T24" fmla="*/ 85 w 271"/>
                    <a:gd name="T25" fmla="*/ 136 h 137"/>
                    <a:gd name="T26" fmla="*/ 103 w 271"/>
                    <a:gd name="T27" fmla="*/ 132 h 137"/>
                    <a:gd name="T28" fmla="*/ 109 w 271"/>
                    <a:gd name="T29" fmla="*/ 131 h 137"/>
                    <a:gd name="T30" fmla="*/ 110 w 271"/>
                    <a:gd name="T31" fmla="*/ 128 h 137"/>
                    <a:gd name="T32" fmla="*/ 86 w 271"/>
                    <a:gd name="T33" fmla="*/ 128 h 137"/>
                    <a:gd name="T34" fmla="*/ 60 w 271"/>
                    <a:gd name="T35" fmla="*/ 125 h 137"/>
                    <a:gd name="T36" fmla="*/ 40 w 271"/>
                    <a:gd name="T37" fmla="*/ 116 h 137"/>
                    <a:gd name="T38" fmla="*/ 27 w 271"/>
                    <a:gd name="T39" fmla="*/ 102 h 137"/>
                    <a:gd name="T40" fmla="*/ 21 w 271"/>
                    <a:gd name="T41" fmla="*/ 82 h 137"/>
                    <a:gd name="T42" fmla="*/ 22 w 271"/>
                    <a:gd name="T43" fmla="*/ 54 h 137"/>
                    <a:gd name="T44" fmla="*/ 29 w 271"/>
                    <a:gd name="T45" fmla="*/ 32 h 137"/>
                    <a:gd name="T46" fmla="*/ 41 w 271"/>
                    <a:gd name="T47" fmla="*/ 16 h 137"/>
                    <a:gd name="T48" fmla="*/ 58 w 271"/>
                    <a:gd name="T49" fmla="*/ 8 h 137"/>
                    <a:gd name="T50" fmla="*/ 112 w 271"/>
                    <a:gd name="T51" fmla="*/ 8 h 137"/>
                    <a:gd name="T52" fmla="*/ 111 w 271"/>
                    <a:gd name="T53" fmla="*/ 5 h 137"/>
                    <a:gd name="T54" fmla="*/ 106 w 271"/>
                    <a:gd name="T55" fmla="*/ 4 h 137"/>
                    <a:gd name="T56" fmla="*/ 92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2" y="0"/>
                      </a:moveTo>
                      <a:lnTo>
                        <a:pt x="75" y="0"/>
                      </a:lnTo>
                      <a:lnTo>
                        <a:pt x="51" y="3"/>
                      </a:lnTo>
                      <a:lnTo>
                        <a:pt x="31" y="12"/>
                      </a:lnTo>
                      <a:lnTo>
                        <a:pt x="15" y="26"/>
                      </a:lnTo>
                      <a:lnTo>
                        <a:pt x="4" y="44"/>
                      </a:lnTo>
                      <a:lnTo>
                        <a:pt x="0" y="66"/>
                      </a:lnTo>
                      <a:lnTo>
                        <a:pt x="2" y="87"/>
                      </a:lnTo>
                      <a:lnTo>
                        <a:pt x="10" y="106"/>
                      </a:lnTo>
                      <a:lnTo>
                        <a:pt x="24" y="122"/>
                      </a:lnTo>
                      <a:lnTo>
                        <a:pt x="44" y="132"/>
                      </a:lnTo>
                      <a:lnTo>
                        <a:pt x="71" y="136"/>
                      </a:lnTo>
                      <a:lnTo>
                        <a:pt x="85" y="136"/>
                      </a:lnTo>
                      <a:lnTo>
                        <a:pt x="103" y="132"/>
                      </a:lnTo>
                      <a:lnTo>
                        <a:pt x="109" y="131"/>
                      </a:lnTo>
                      <a:lnTo>
                        <a:pt x="110" y="128"/>
                      </a:lnTo>
                      <a:lnTo>
                        <a:pt x="86" y="128"/>
                      </a:lnTo>
                      <a:lnTo>
                        <a:pt x="60" y="125"/>
                      </a:lnTo>
                      <a:lnTo>
                        <a:pt x="40" y="116"/>
                      </a:lnTo>
                      <a:lnTo>
                        <a:pt x="27" y="102"/>
                      </a:lnTo>
                      <a:lnTo>
                        <a:pt x="21" y="82"/>
                      </a:lnTo>
                      <a:lnTo>
                        <a:pt x="22" y="54"/>
                      </a:lnTo>
                      <a:lnTo>
                        <a:pt x="29" y="32"/>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0" name="Freeform 291">
                  <a:extLst>
                    <a:ext uri="{FF2B5EF4-FFF2-40B4-BE49-F238E27FC236}">
                      <a16:creationId xmlns:a16="http://schemas.microsoft.com/office/drawing/2014/main" id="{909935E2-82E8-46CD-8173-228C790F0A37}"/>
                    </a:ext>
                  </a:extLst>
                </p:cNvPr>
                <p:cNvSpPr>
                  <a:spLocks/>
                </p:cNvSpPr>
                <p:nvPr/>
              </p:nvSpPr>
              <p:spPr bwMode="auto">
                <a:xfrm>
                  <a:off x="1342" y="460"/>
                  <a:ext cx="271" cy="137"/>
                </a:xfrm>
                <a:custGeom>
                  <a:avLst/>
                  <a:gdLst>
                    <a:gd name="T0" fmla="*/ 114 w 271"/>
                    <a:gd name="T1" fmla="*/ 98 h 137"/>
                    <a:gd name="T2" fmla="*/ 102 w 271"/>
                    <a:gd name="T3" fmla="*/ 117 h 137"/>
                    <a:gd name="T4" fmla="*/ 86 w 271"/>
                    <a:gd name="T5" fmla="*/ 128 h 137"/>
                    <a:gd name="T6" fmla="*/ 110 w 271"/>
                    <a:gd name="T7" fmla="*/ 128 h 137"/>
                    <a:gd name="T8" fmla="*/ 112 w 271"/>
                    <a:gd name="T9" fmla="*/ 123 h 137"/>
                    <a:gd name="T10" fmla="*/ 117 w 271"/>
                    <a:gd name="T11" fmla="*/ 107 h 137"/>
                    <a:gd name="T12" fmla="*/ 119 w 271"/>
                    <a:gd name="T13" fmla="*/ 98 h 137"/>
                    <a:gd name="T14" fmla="*/ 114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4" y="98"/>
                      </a:moveTo>
                      <a:lnTo>
                        <a:pt x="102" y="117"/>
                      </a:lnTo>
                      <a:lnTo>
                        <a:pt x="86" y="128"/>
                      </a:lnTo>
                      <a:lnTo>
                        <a:pt x="110" y="128"/>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1" name="Freeform 290">
                  <a:extLst>
                    <a:ext uri="{FF2B5EF4-FFF2-40B4-BE49-F238E27FC236}">
                      <a16:creationId xmlns:a16="http://schemas.microsoft.com/office/drawing/2014/main" id="{8E980C4D-BC98-4595-BE3E-7B466B2B7CE1}"/>
                    </a:ext>
                  </a:extLst>
                </p:cNvPr>
                <p:cNvSpPr>
                  <a:spLocks/>
                </p:cNvSpPr>
                <p:nvPr/>
              </p:nvSpPr>
              <p:spPr bwMode="auto">
                <a:xfrm>
                  <a:off x="1342" y="460"/>
                  <a:ext cx="271" cy="137"/>
                </a:xfrm>
                <a:custGeom>
                  <a:avLst/>
                  <a:gdLst>
                    <a:gd name="T0" fmla="*/ 112 w 271"/>
                    <a:gd name="T1" fmla="*/ 8 h 137"/>
                    <a:gd name="T2" fmla="*/ 58 w 271"/>
                    <a:gd name="T3" fmla="*/ 8 h 137"/>
                    <a:gd name="T4" fmla="*/ 85 w 271"/>
                    <a:gd name="T5" fmla="*/ 10 h 137"/>
                    <a:gd name="T6" fmla="*/ 101 w 271"/>
                    <a:gd name="T7" fmla="*/ 18 h 137"/>
                    <a:gd name="T8" fmla="*/ 110 w 271"/>
                    <a:gd name="T9" fmla="*/ 36 h 137"/>
                    <a:gd name="T10" fmla="*/ 115 w 271"/>
                    <a:gd name="T11" fmla="*/ 36 h 137"/>
                    <a:gd name="T12" fmla="*/ 114 w 271"/>
                    <a:gd name="T13" fmla="*/ 25 h 137"/>
                    <a:gd name="T14" fmla="*/ 113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8" y="8"/>
                      </a:lnTo>
                      <a:lnTo>
                        <a:pt x="85" y="10"/>
                      </a:lnTo>
                      <a:lnTo>
                        <a:pt x="101" y="18"/>
                      </a:lnTo>
                      <a:lnTo>
                        <a:pt x="110" y="36"/>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2" name="Freeform 289">
                  <a:extLst>
                    <a:ext uri="{FF2B5EF4-FFF2-40B4-BE49-F238E27FC236}">
                      <a16:creationId xmlns:a16="http://schemas.microsoft.com/office/drawing/2014/main" id="{5311FCEF-62B5-41EA-9422-500AF28AD2EA}"/>
                    </a:ext>
                  </a:extLst>
                </p:cNvPr>
                <p:cNvSpPr>
                  <a:spLocks/>
                </p:cNvSpPr>
                <p:nvPr/>
              </p:nvSpPr>
              <p:spPr bwMode="auto">
                <a:xfrm>
                  <a:off x="1342" y="460"/>
                  <a:ext cx="271" cy="137"/>
                </a:xfrm>
                <a:custGeom>
                  <a:avLst/>
                  <a:gdLst>
                    <a:gd name="T0" fmla="*/ 182 w 271"/>
                    <a:gd name="T1" fmla="*/ 3 h 137"/>
                    <a:gd name="T2" fmla="*/ 129 w 271"/>
                    <a:gd name="T3" fmla="*/ 3 h 137"/>
                    <a:gd name="T4" fmla="*/ 129 w 271"/>
                    <a:gd name="T5" fmla="*/ 8 h 137"/>
                    <a:gd name="T6" fmla="*/ 147 w 271"/>
                    <a:gd name="T7" fmla="*/ 9 h 137"/>
                    <a:gd name="T8" fmla="*/ 148 w 271"/>
                    <a:gd name="T9" fmla="*/ 10 h 137"/>
                    <a:gd name="T10" fmla="*/ 148 w 271"/>
                    <a:gd name="T11" fmla="*/ 126 h 137"/>
                    <a:gd name="T12" fmla="*/ 147 w 271"/>
                    <a:gd name="T13" fmla="*/ 127 h 137"/>
                    <a:gd name="T14" fmla="*/ 130 w 271"/>
                    <a:gd name="T15" fmla="*/ 129 h 137"/>
                    <a:gd name="T16" fmla="*/ 130 w 271"/>
                    <a:gd name="T17" fmla="*/ 133 h 137"/>
                    <a:gd name="T18" fmla="*/ 183 w 271"/>
                    <a:gd name="T19" fmla="*/ 133 h 137"/>
                    <a:gd name="T20" fmla="*/ 183 w 271"/>
                    <a:gd name="T21" fmla="*/ 129 h 137"/>
                    <a:gd name="T22" fmla="*/ 167 w 271"/>
                    <a:gd name="T23" fmla="*/ 127 h 137"/>
                    <a:gd name="T24" fmla="*/ 165 w 271"/>
                    <a:gd name="T25" fmla="*/ 126 h 137"/>
                    <a:gd name="T26" fmla="*/ 165 w 271"/>
                    <a:gd name="T27" fmla="*/ 69 h 137"/>
                    <a:gd name="T28" fmla="*/ 251 w 271"/>
                    <a:gd name="T29" fmla="*/ 69 h 137"/>
                    <a:gd name="T30" fmla="*/ 251 w 271"/>
                    <a:gd name="T31" fmla="*/ 61 h 137"/>
                    <a:gd name="T32" fmla="*/ 165 w 271"/>
                    <a:gd name="T33" fmla="*/ 61 h 137"/>
                    <a:gd name="T34" fmla="*/ 165 w 271"/>
                    <a:gd name="T35" fmla="*/ 10 h 137"/>
                    <a:gd name="T36" fmla="*/ 167 w 271"/>
                    <a:gd name="T37" fmla="*/ 9 h 137"/>
                    <a:gd name="T38" fmla="*/ 182 w 271"/>
                    <a:gd name="T39" fmla="*/ 8 h 137"/>
                    <a:gd name="T40" fmla="*/ 182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2" y="3"/>
                      </a:moveTo>
                      <a:lnTo>
                        <a:pt x="129" y="3"/>
                      </a:lnTo>
                      <a:lnTo>
                        <a:pt x="129" y="8"/>
                      </a:lnTo>
                      <a:lnTo>
                        <a:pt x="147" y="9"/>
                      </a:lnTo>
                      <a:lnTo>
                        <a:pt x="148" y="10"/>
                      </a:lnTo>
                      <a:lnTo>
                        <a:pt x="148" y="126"/>
                      </a:lnTo>
                      <a:lnTo>
                        <a:pt x="147" y="127"/>
                      </a:lnTo>
                      <a:lnTo>
                        <a:pt x="130" y="129"/>
                      </a:lnTo>
                      <a:lnTo>
                        <a:pt x="130" y="133"/>
                      </a:lnTo>
                      <a:lnTo>
                        <a:pt x="183" y="133"/>
                      </a:lnTo>
                      <a:lnTo>
                        <a:pt x="183" y="129"/>
                      </a:lnTo>
                      <a:lnTo>
                        <a:pt x="167" y="127"/>
                      </a:lnTo>
                      <a:lnTo>
                        <a:pt x="165" y="126"/>
                      </a:lnTo>
                      <a:lnTo>
                        <a:pt x="165" y="69"/>
                      </a:lnTo>
                      <a:lnTo>
                        <a:pt x="251" y="69"/>
                      </a:lnTo>
                      <a:lnTo>
                        <a:pt x="251" y="61"/>
                      </a:lnTo>
                      <a:lnTo>
                        <a:pt x="165" y="61"/>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3" name="Freeform 288">
                  <a:extLst>
                    <a:ext uri="{FF2B5EF4-FFF2-40B4-BE49-F238E27FC236}">
                      <a16:creationId xmlns:a16="http://schemas.microsoft.com/office/drawing/2014/main" id="{FFCF1BF3-6C34-4416-A86A-98A760CE634D}"/>
                    </a:ext>
                  </a:extLst>
                </p:cNvPr>
                <p:cNvSpPr>
                  <a:spLocks/>
                </p:cNvSpPr>
                <p:nvPr/>
              </p:nvSpPr>
              <p:spPr bwMode="auto">
                <a:xfrm>
                  <a:off x="1342" y="460"/>
                  <a:ext cx="271" cy="137"/>
                </a:xfrm>
                <a:custGeom>
                  <a:avLst/>
                  <a:gdLst>
                    <a:gd name="T0" fmla="*/ 251 w 271"/>
                    <a:gd name="T1" fmla="*/ 69 h 137"/>
                    <a:gd name="T2" fmla="*/ 234 w 271"/>
                    <a:gd name="T3" fmla="*/ 69 h 137"/>
                    <a:gd name="T4" fmla="*/ 234 w 271"/>
                    <a:gd name="T5" fmla="*/ 126 h 137"/>
                    <a:gd name="T6" fmla="*/ 233 w 271"/>
                    <a:gd name="T7" fmla="*/ 127 h 137"/>
                    <a:gd name="T8" fmla="*/ 215 w 271"/>
                    <a:gd name="T9" fmla="*/ 129 h 137"/>
                    <a:gd name="T10" fmla="*/ 215 w 271"/>
                    <a:gd name="T11" fmla="*/ 133 h 137"/>
                    <a:gd name="T12" fmla="*/ 269 w 271"/>
                    <a:gd name="T13" fmla="*/ 133 h 137"/>
                    <a:gd name="T14" fmla="*/ 269 w 271"/>
                    <a:gd name="T15" fmla="*/ 129 h 137"/>
                    <a:gd name="T16" fmla="*/ 253 w 271"/>
                    <a:gd name="T17" fmla="*/ 127 h 137"/>
                    <a:gd name="T18" fmla="*/ 251 w 271"/>
                    <a:gd name="T19" fmla="*/ 126 h 137"/>
                    <a:gd name="T20" fmla="*/ 251 w 271"/>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1" y="69"/>
                      </a:moveTo>
                      <a:lnTo>
                        <a:pt x="234" y="69"/>
                      </a:lnTo>
                      <a:lnTo>
                        <a:pt x="234" y="126"/>
                      </a:lnTo>
                      <a:lnTo>
                        <a:pt x="233" y="127"/>
                      </a:lnTo>
                      <a:lnTo>
                        <a:pt x="215" y="129"/>
                      </a:lnTo>
                      <a:lnTo>
                        <a:pt x="215" y="133"/>
                      </a:lnTo>
                      <a:lnTo>
                        <a:pt x="269" y="133"/>
                      </a:lnTo>
                      <a:lnTo>
                        <a:pt x="269" y="129"/>
                      </a:lnTo>
                      <a:lnTo>
                        <a:pt x="253" y="127"/>
                      </a:lnTo>
                      <a:lnTo>
                        <a:pt x="251" y="126"/>
                      </a:lnTo>
                      <a:lnTo>
                        <a:pt x="251"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34" name="Freeform 287">
                  <a:extLst>
                    <a:ext uri="{FF2B5EF4-FFF2-40B4-BE49-F238E27FC236}">
                      <a16:creationId xmlns:a16="http://schemas.microsoft.com/office/drawing/2014/main" id="{B4A2422F-43B7-44A2-B5FA-B88F83C2650A}"/>
                    </a:ext>
                  </a:extLst>
                </p:cNvPr>
                <p:cNvSpPr>
                  <a:spLocks/>
                </p:cNvSpPr>
                <p:nvPr/>
              </p:nvSpPr>
              <p:spPr bwMode="auto">
                <a:xfrm>
                  <a:off x="1342" y="460"/>
                  <a:ext cx="271" cy="137"/>
                </a:xfrm>
                <a:custGeom>
                  <a:avLst/>
                  <a:gdLst>
                    <a:gd name="T0" fmla="*/ 270 w 271"/>
                    <a:gd name="T1" fmla="*/ 3 h 137"/>
                    <a:gd name="T2" fmla="*/ 217 w 271"/>
                    <a:gd name="T3" fmla="*/ 3 h 137"/>
                    <a:gd name="T4" fmla="*/ 217 w 271"/>
                    <a:gd name="T5" fmla="*/ 8 h 137"/>
                    <a:gd name="T6" fmla="*/ 233 w 271"/>
                    <a:gd name="T7" fmla="*/ 9 h 137"/>
                    <a:gd name="T8" fmla="*/ 234 w 271"/>
                    <a:gd name="T9" fmla="*/ 10 h 137"/>
                    <a:gd name="T10" fmla="*/ 234 w 271"/>
                    <a:gd name="T11" fmla="*/ 61 h 137"/>
                    <a:gd name="T12" fmla="*/ 251 w 271"/>
                    <a:gd name="T13" fmla="*/ 61 h 137"/>
                    <a:gd name="T14" fmla="*/ 251 w 271"/>
                    <a:gd name="T15" fmla="*/ 10 h 137"/>
                    <a:gd name="T16" fmla="*/ 253 w 271"/>
                    <a:gd name="T17" fmla="*/ 9 h 137"/>
                    <a:gd name="T18" fmla="*/ 270 w 271"/>
                    <a:gd name="T19" fmla="*/ 8 h 137"/>
                    <a:gd name="T20" fmla="*/ 270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0" y="3"/>
                      </a:moveTo>
                      <a:lnTo>
                        <a:pt x="217" y="3"/>
                      </a:lnTo>
                      <a:lnTo>
                        <a:pt x="217" y="8"/>
                      </a:lnTo>
                      <a:lnTo>
                        <a:pt x="233" y="9"/>
                      </a:lnTo>
                      <a:lnTo>
                        <a:pt x="234" y="10"/>
                      </a:lnTo>
                      <a:lnTo>
                        <a:pt x="234" y="61"/>
                      </a:lnTo>
                      <a:lnTo>
                        <a:pt x="251" y="61"/>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5" name="Group 282">
                <a:extLst>
                  <a:ext uri="{FF2B5EF4-FFF2-40B4-BE49-F238E27FC236}">
                    <a16:creationId xmlns:a16="http://schemas.microsoft.com/office/drawing/2014/main" id="{BED39916-4041-4DBA-9735-E40DDCBE9802}"/>
                  </a:ext>
                </a:extLst>
              </p:cNvPr>
              <p:cNvGrpSpPr>
                <a:grpSpLocks/>
              </p:cNvGrpSpPr>
              <p:nvPr/>
            </p:nvGrpSpPr>
            <p:grpSpPr bwMode="auto">
              <a:xfrm>
                <a:off x="1623" y="542"/>
                <a:ext cx="57" cy="90"/>
                <a:chOff x="1623" y="542"/>
                <a:chExt cx="57" cy="90"/>
              </a:xfrm>
            </p:grpSpPr>
            <p:sp>
              <p:nvSpPr>
                <p:cNvPr id="65726" name="Freeform 285">
                  <a:extLst>
                    <a:ext uri="{FF2B5EF4-FFF2-40B4-BE49-F238E27FC236}">
                      <a16:creationId xmlns:a16="http://schemas.microsoft.com/office/drawing/2014/main" id="{8D0984AF-6848-42F9-ABD9-871BC829D12C}"/>
                    </a:ext>
                  </a:extLst>
                </p:cNvPr>
                <p:cNvSpPr>
                  <a:spLocks/>
                </p:cNvSpPr>
                <p:nvPr/>
              </p:nvSpPr>
              <p:spPr bwMode="auto">
                <a:xfrm>
                  <a:off x="1623" y="54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80 h 90"/>
                    <a:gd name="T24" fmla="*/ 14 w 57"/>
                    <a:gd name="T25" fmla="*/ 80 h 90"/>
                    <a:gd name="T26" fmla="*/ 45 w 57"/>
                    <a:gd name="T27" fmla="*/ 45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80"/>
                      </a:lnTo>
                      <a:lnTo>
                        <a:pt x="14" y="80"/>
                      </a:lnTo>
                      <a:lnTo>
                        <a:pt x="45" y="45"/>
                      </a:lnTo>
                      <a:lnTo>
                        <a:pt x="52" y="35"/>
                      </a:lnTo>
                      <a:lnTo>
                        <a:pt x="52"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7" name="Freeform 284">
                  <a:extLst>
                    <a:ext uri="{FF2B5EF4-FFF2-40B4-BE49-F238E27FC236}">
                      <a16:creationId xmlns:a16="http://schemas.microsoft.com/office/drawing/2014/main" id="{B5B44108-0B28-4E97-84E8-AC4AAE509974}"/>
                    </a:ext>
                  </a:extLst>
                </p:cNvPr>
                <p:cNvSpPr>
                  <a:spLocks/>
                </p:cNvSpPr>
                <p:nvPr/>
              </p:nvSpPr>
              <p:spPr bwMode="auto">
                <a:xfrm>
                  <a:off x="1623" y="542"/>
                  <a:ext cx="57" cy="90"/>
                </a:xfrm>
                <a:custGeom>
                  <a:avLst/>
                  <a:gdLst>
                    <a:gd name="T0" fmla="*/ 53 w 57"/>
                    <a:gd name="T1" fmla="*/ 71 h 90"/>
                    <a:gd name="T2" fmla="*/ 50 w 57"/>
                    <a:gd name="T3" fmla="*/ 79 h 90"/>
                    <a:gd name="T4" fmla="*/ 14 w 57"/>
                    <a:gd name="T5" fmla="*/ 80 h 90"/>
                    <a:gd name="T6" fmla="*/ 55 w 57"/>
                    <a:gd name="T7" fmla="*/ 80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80"/>
                      </a:lnTo>
                      <a:lnTo>
                        <a:pt x="55" y="80"/>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8" name="Freeform 283">
                  <a:extLst>
                    <a:ext uri="{FF2B5EF4-FFF2-40B4-BE49-F238E27FC236}">
                      <a16:creationId xmlns:a16="http://schemas.microsoft.com/office/drawing/2014/main" id="{E1296333-EB7C-47A9-A450-E895BC4007AA}"/>
                    </a:ext>
                  </a:extLst>
                </p:cNvPr>
                <p:cNvSpPr>
                  <a:spLocks/>
                </p:cNvSpPr>
                <p:nvPr/>
              </p:nvSpPr>
              <p:spPr bwMode="auto">
                <a:xfrm>
                  <a:off x="1623" y="542"/>
                  <a:ext cx="57" cy="90"/>
                </a:xfrm>
                <a:custGeom>
                  <a:avLst/>
                  <a:gdLst>
                    <a:gd name="T0" fmla="*/ 41 w 57"/>
                    <a:gd name="T1" fmla="*/ 0 h 90"/>
                    <a:gd name="T2" fmla="*/ 20 w 57"/>
                    <a:gd name="T3" fmla="*/ 0 h 90"/>
                    <a:gd name="T4" fmla="*/ 14 w 57"/>
                    <a:gd name="T5" fmla="*/ 4 h 90"/>
                    <a:gd name="T6" fmla="*/ 10 w 57"/>
                    <a:gd name="T7" fmla="*/ 8 h 90"/>
                    <a:gd name="T8" fmla="*/ 2 w 57"/>
                    <a:gd name="T9" fmla="*/ 19 h 90"/>
                    <a:gd name="T10" fmla="*/ 5 w 57"/>
                    <a:gd name="T11" fmla="*/ 22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19"/>
                      </a:lnTo>
                      <a:lnTo>
                        <a:pt x="5" y="22"/>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6" name="Group 280">
                <a:extLst>
                  <a:ext uri="{FF2B5EF4-FFF2-40B4-BE49-F238E27FC236}">
                    <a16:creationId xmlns:a16="http://schemas.microsoft.com/office/drawing/2014/main" id="{541ACD3F-9582-4B96-83B2-4E2AE4CFC0C3}"/>
                  </a:ext>
                </a:extLst>
              </p:cNvPr>
              <p:cNvGrpSpPr>
                <a:grpSpLocks/>
              </p:cNvGrpSpPr>
              <p:nvPr/>
            </p:nvGrpSpPr>
            <p:grpSpPr bwMode="auto">
              <a:xfrm>
                <a:off x="1101" y="528"/>
                <a:ext cx="210" cy="2"/>
                <a:chOff x="1101" y="528"/>
                <a:chExt cx="210" cy="2"/>
              </a:xfrm>
            </p:grpSpPr>
            <p:sp>
              <p:nvSpPr>
                <p:cNvPr id="65725" name="Freeform 281">
                  <a:extLst>
                    <a:ext uri="{FF2B5EF4-FFF2-40B4-BE49-F238E27FC236}">
                      <a16:creationId xmlns:a16="http://schemas.microsoft.com/office/drawing/2014/main" id="{F3092FCC-A8FC-4039-8364-DB60E474F9D4}"/>
                    </a:ext>
                  </a:extLst>
                </p:cNvPr>
                <p:cNvSpPr>
                  <a:spLocks/>
                </p:cNvSpPr>
                <p:nvPr/>
              </p:nvSpPr>
              <p:spPr bwMode="auto">
                <a:xfrm>
                  <a:off x="1101" y="528"/>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27" name="Group 276">
                <a:extLst>
                  <a:ext uri="{FF2B5EF4-FFF2-40B4-BE49-F238E27FC236}">
                    <a16:creationId xmlns:a16="http://schemas.microsoft.com/office/drawing/2014/main" id="{B46B0470-B2E6-42EE-B49F-CD09D04815D8}"/>
                  </a:ext>
                </a:extLst>
              </p:cNvPr>
              <p:cNvGrpSpPr>
                <a:grpSpLocks/>
              </p:cNvGrpSpPr>
              <p:nvPr/>
            </p:nvGrpSpPr>
            <p:grpSpPr bwMode="auto">
              <a:xfrm>
                <a:off x="965" y="463"/>
                <a:ext cx="103" cy="131"/>
                <a:chOff x="965" y="463"/>
                <a:chExt cx="103" cy="131"/>
              </a:xfrm>
            </p:grpSpPr>
            <p:sp>
              <p:nvSpPr>
                <p:cNvPr id="65722" name="Freeform 279">
                  <a:extLst>
                    <a:ext uri="{FF2B5EF4-FFF2-40B4-BE49-F238E27FC236}">
                      <a16:creationId xmlns:a16="http://schemas.microsoft.com/office/drawing/2014/main" id="{ABB857BF-4E8D-474F-907F-53E5CEB5AAC3}"/>
                    </a:ext>
                  </a:extLst>
                </p:cNvPr>
                <p:cNvSpPr>
                  <a:spLocks/>
                </p:cNvSpPr>
                <p:nvPr/>
              </p:nvSpPr>
              <p:spPr bwMode="auto">
                <a:xfrm>
                  <a:off x="965" y="463"/>
                  <a:ext cx="103" cy="131"/>
                </a:xfrm>
                <a:custGeom>
                  <a:avLst/>
                  <a:gdLst>
                    <a:gd name="T0" fmla="*/ 69 w 103"/>
                    <a:gd name="T1" fmla="*/ 0 h 131"/>
                    <a:gd name="T2" fmla="*/ 1 w 103"/>
                    <a:gd name="T3" fmla="*/ 0 h 131"/>
                    <a:gd name="T4" fmla="*/ 1 w 103"/>
                    <a:gd name="T5" fmla="*/ 5 h 131"/>
                    <a:gd name="T6" fmla="*/ 17 w 103"/>
                    <a:gd name="T7" fmla="*/ 6 h 131"/>
                    <a:gd name="T8" fmla="*/ 18 w 103"/>
                    <a:gd name="T9" fmla="*/ 7 h 131"/>
                    <a:gd name="T10" fmla="*/ 18 w 103"/>
                    <a:gd name="T11" fmla="*/ 8 h 131"/>
                    <a:gd name="T12" fmla="*/ 18 w 103"/>
                    <a:gd name="T13" fmla="*/ 123 h 131"/>
                    <a:gd name="T14" fmla="*/ 16 w 103"/>
                    <a:gd name="T15" fmla="*/ 125 h 131"/>
                    <a:gd name="T16" fmla="*/ 0 w 103"/>
                    <a:gd name="T17" fmla="*/ 126 h 131"/>
                    <a:gd name="T18" fmla="*/ 0 w 103"/>
                    <a:gd name="T19" fmla="*/ 130 h 131"/>
                    <a:gd name="T20" fmla="*/ 61 w 103"/>
                    <a:gd name="T21" fmla="*/ 130 h 131"/>
                    <a:gd name="T22" fmla="*/ 74 w 103"/>
                    <a:gd name="T23" fmla="*/ 128 h 131"/>
                    <a:gd name="T24" fmla="*/ 81 w 103"/>
                    <a:gd name="T25" fmla="*/ 124 h 131"/>
                    <a:gd name="T26" fmla="*/ 37 w 103"/>
                    <a:gd name="T27" fmla="*/ 124 h 131"/>
                    <a:gd name="T28" fmla="*/ 35 w 103"/>
                    <a:gd name="T29" fmla="*/ 120 h 131"/>
                    <a:gd name="T30" fmla="*/ 35 w 103"/>
                    <a:gd name="T31" fmla="*/ 63 h 131"/>
                    <a:gd name="T32" fmla="*/ 81 w 103"/>
                    <a:gd name="T33" fmla="*/ 63 h 131"/>
                    <a:gd name="T34" fmla="*/ 77 w 103"/>
                    <a:gd name="T35" fmla="*/ 60 h 131"/>
                    <a:gd name="T36" fmla="*/ 68 w 103"/>
                    <a:gd name="T37" fmla="*/ 58 h 131"/>
                    <a:gd name="T38" fmla="*/ 72 w 103"/>
                    <a:gd name="T39" fmla="*/ 57 h 131"/>
                    <a:gd name="T40" fmla="*/ 35 w 103"/>
                    <a:gd name="T41" fmla="*/ 57 h 131"/>
                    <a:gd name="T42" fmla="*/ 35 w 103"/>
                    <a:gd name="T43" fmla="*/ 9 h 131"/>
                    <a:gd name="T44" fmla="*/ 35 w 103"/>
                    <a:gd name="T45" fmla="*/ 8 h 131"/>
                    <a:gd name="T46" fmla="*/ 37 w 103"/>
                    <a:gd name="T47" fmla="*/ 7 h 131"/>
                    <a:gd name="T48" fmla="*/ 38 w 103"/>
                    <a:gd name="T49" fmla="*/ 7 h 131"/>
                    <a:gd name="T50" fmla="*/ 41 w 103"/>
                    <a:gd name="T51" fmla="*/ 6 h 131"/>
                    <a:gd name="T52" fmla="*/ 82 w 103"/>
                    <a:gd name="T53" fmla="*/ 6 h 131"/>
                    <a:gd name="T54" fmla="*/ 77 w 103"/>
                    <a:gd name="T55" fmla="*/ 3 h 131"/>
                    <a:gd name="T56" fmla="*/ 69 w 103"/>
                    <a:gd name="T57" fmla="*/ 0 h 131"/>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03"/>
                    <a:gd name="T88" fmla="*/ 0 h 131"/>
                    <a:gd name="T89" fmla="*/ 103 w 103"/>
                    <a:gd name="T90" fmla="*/ 131 h 131"/>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03" h="131">
                      <a:moveTo>
                        <a:pt x="69" y="0"/>
                      </a:moveTo>
                      <a:lnTo>
                        <a:pt x="1" y="0"/>
                      </a:lnTo>
                      <a:lnTo>
                        <a:pt x="1" y="5"/>
                      </a:lnTo>
                      <a:lnTo>
                        <a:pt x="17" y="6"/>
                      </a:lnTo>
                      <a:lnTo>
                        <a:pt x="18" y="7"/>
                      </a:lnTo>
                      <a:lnTo>
                        <a:pt x="18" y="8"/>
                      </a:lnTo>
                      <a:lnTo>
                        <a:pt x="18" y="123"/>
                      </a:lnTo>
                      <a:lnTo>
                        <a:pt x="16" y="125"/>
                      </a:lnTo>
                      <a:lnTo>
                        <a:pt x="0" y="126"/>
                      </a:lnTo>
                      <a:lnTo>
                        <a:pt x="0" y="130"/>
                      </a:lnTo>
                      <a:lnTo>
                        <a:pt x="61" y="130"/>
                      </a:lnTo>
                      <a:lnTo>
                        <a:pt x="74" y="128"/>
                      </a:lnTo>
                      <a:lnTo>
                        <a:pt x="81" y="124"/>
                      </a:lnTo>
                      <a:lnTo>
                        <a:pt x="37" y="124"/>
                      </a:lnTo>
                      <a:lnTo>
                        <a:pt x="35" y="120"/>
                      </a:lnTo>
                      <a:lnTo>
                        <a:pt x="35" y="63"/>
                      </a:lnTo>
                      <a:lnTo>
                        <a:pt x="81" y="63"/>
                      </a:lnTo>
                      <a:lnTo>
                        <a:pt x="77" y="60"/>
                      </a:lnTo>
                      <a:lnTo>
                        <a:pt x="68" y="58"/>
                      </a:lnTo>
                      <a:lnTo>
                        <a:pt x="72" y="57"/>
                      </a:lnTo>
                      <a:lnTo>
                        <a:pt x="35" y="57"/>
                      </a:lnTo>
                      <a:lnTo>
                        <a:pt x="35" y="9"/>
                      </a:lnTo>
                      <a:lnTo>
                        <a:pt x="35" y="8"/>
                      </a:lnTo>
                      <a:lnTo>
                        <a:pt x="37" y="7"/>
                      </a:lnTo>
                      <a:lnTo>
                        <a:pt x="38" y="7"/>
                      </a:lnTo>
                      <a:lnTo>
                        <a:pt x="41" y="6"/>
                      </a:lnTo>
                      <a:lnTo>
                        <a:pt x="82" y="6"/>
                      </a:lnTo>
                      <a:lnTo>
                        <a:pt x="77" y="3"/>
                      </a:lnTo>
                      <a:lnTo>
                        <a:pt x="69" y="0"/>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3" name="Freeform 278">
                  <a:extLst>
                    <a:ext uri="{FF2B5EF4-FFF2-40B4-BE49-F238E27FC236}">
                      <a16:creationId xmlns:a16="http://schemas.microsoft.com/office/drawing/2014/main" id="{52D3605B-05F6-4B26-B035-228C82B793B5}"/>
                    </a:ext>
                  </a:extLst>
                </p:cNvPr>
                <p:cNvSpPr>
                  <a:spLocks/>
                </p:cNvSpPr>
                <p:nvPr/>
              </p:nvSpPr>
              <p:spPr bwMode="auto">
                <a:xfrm>
                  <a:off x="965" y="463"/>
                  <a:ext cx="103" cy="131"/>
                </a:xfrm>
                <a:custGeom>
                  <a:avLst/>
                  <a:gdLst>
                    <a:gd name="T0" fmla="*/ 81 w 103"/>
                    <a:gd name="T1" fmla="*/ 63 h 131"/>
                    <a:gd name="T2" fmla="*/ 46 w 103"/>
                    <a:gd name="T3" fmla="*/ 63 h 131"/>
                    <a:gd name="T4" fmla="*/ 69 w 103"/>
                    <a:gd name="T5" fmla="*/ 68 h 131"/>
                    <a:gd name="T6" fmla="*/ 82 w 103"/>
                    <a:gd name="T7" fmla="*/ 84 h 131"/>
                    <a:gd name="T8" fmla="*/ 77 w 103"/>
                    <a:gd name="T9" fmla="*/ 111 h 131"/>
                    <a:gd name="T10" fmla="*/ 63 w 103"/>
                    <a:gd name="T11" fmla="*/ 123 h 131"/>
                    <a:gd name="T12" fmla="*/ 37 w 103"/>
                    <a:gd name="T13" fmla="*/ 124 h 131"/>
                    <a:gd name="T14" fmla="*/ 81 w 103"/>
                    <a:gd name="T15" fmla="*/ 124 h 131"/>
                    <a:gd name="T16" fmla="*/ 84 w 103"/>
                    <a:gd name="T17" fmla="*/ 123 h 131"/>
                    <a:gd name="T18" fmla="*/ 95 w 103"/>
                    <a:gd name="T19" fmla="*/ 116 h 131"/>
                    <a:gd name="T20" fmla="*/ 103 w 103"/>
                    <a:gd name="T21" fmla="*/ 106 h 131"/>
                    <a:gd name="T22" fmla="*/ 103 w 103"/>
                    <a:gd name="T23" fmla="*/ 92 h 131"/>
                    <a:gd name="T24" fmla="*/ 95 w 103"/>
                    <a:gd name="T25" fmla="*/ 72 h 131"/>
                    <a:gd name="T26" fmla="*/ 81 w 103"/>
                    <a:gd name="T27" fmla="*/ 63 h 131"/>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03"/>
                    <a:gd name="T43" fmla="*/ 0 h 131"/>
                    <a:gd name="T44" fmla="*/ 103 w 103"/>
                    <a:gd name="T45" fmla="*/ 131 h 131"/>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03" h="131">
                      <a:moveTo>
                        <a:pt x="81" y="63"/>
                      </a:moveTo>
                      <a:lnTo>
                        <a:pt x="46" y="63"/>
                      </a:lnTo>
                      <a:lnTo>
                        <a:pt x="69" y="68"/>
                      </a:lnTo>
                      <a:lnTo>
                        <a:pt x="82" y="84"/>
                      </a:lnTo>
                      <a:lnTo>
                        <a:pt x="77" y="111"/>
                      </a:lnTo>
                      <a:lnTo>
                        <a:pt x="63" y="123"/>
                      </a:lnTo>
                      <a:lnTo>
                        <a:pt x="37" y="124"/>
                      </a:lnTo>
                      <a:lnTo>
                        <a:pt x="81" y="124"/>
                      </a:lnTo>
                      <a:lnTo>
                        <a:pt x="84" y="123"/>
                      </a:lnTo>
                      <a:lnTo>
                        <a:pt x="95" y="116"/>
                      </a:lnTo>
                      <a:lnTo>
                        <a:pt x="103" y="106"/>
                      </a:lnTo>
                      <a:lnTo>
                        <a:pt x="103" y="92"/>
                      </a:lnTo>
                      <a:lnTo>
                        <a:pt x="95" y="72"/>
                      </a:lnTo>
                      <a:lnTo>
                        <a:pt x="81" y="63"/>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4" name="Freeform 277">
                  <a:extLst>
                    <a:ext uri="{FF2B5EF4-FFF2-40B4-BE49-F238E27FC236}">
                      <a16:creationId xmlns:a16="http://schemas.microsoft.com/office/drawing/2014/main" id="{DA4E87ED-B63D-47C4-A313-D551B5E24680}"/>
                    </a:ext>
                  </a:extLst>
                </p:cNvPr>
                <p:cNvSpPr>
                  <a:spLocks/>
                </p:cNvSpPr>
                <p:nvPr/>
              </p:nvSpPr>
              <p:spPr bwMode="auto">
                <a:xfrm>
                  <a:off x="965" y="463"/>
                  <a:ext cx="103" cy="131"/>
                </a:xfrm>
                <a:custGeom>
                  <a:avLst/>
                  <a:gdLst>
                    <a:gd name="T0" fmla="*/ 82 w 103"/>
                    <a:gd name="T1" fmla="*/ 6 h 131"/>
                    <a:gd name="T2" fmla="*/ 71 w 103"/>
                    <a:gd name="T3" fmla="*/ 6 h 131"/>
                    <a:gd name="T4" fmla="*/ 76 w 103"/>
                    <a:gd name="T5" fmla="*/ 19 h 131"/>
                    <a:gd name="T6" fmla="*/ 76 w 103"/>
                    <a:gd name="T7" fmla="*/ 48 h 131"/>
                    <a:gd name="T8" fmla="*/ 67 w 103"/>
                    <a:gd name="T9" fmla="*/ 57 h 131"/>
                    <a:gd name="T10" fmla="*/ 72 w 103"/>
                    <a:gd name="T11" fmla="*/ 57 h 131"/>
                    <a:gd name="T12" fmla="*/ 77 w 103"/>
                    <a:gd name="T13" fmla="*/ 56 h 131"/>
                    <a:gd name="T14" fmla="*/ 94 w 103"/>
                    <a:gd name="T15" fmla="*/ 47 h 131"/>
                    <a:gd name="T16" fmla="*/ 94 w 103"/>
                    <a:gd name="T17" fmla="*/ 19 h 131"/>
                    <a:gd name="T18" fmla="*/ 91 w 103"/>
                    <a:gd name="T19" fmla="*/ 12 h 131"/>
                    <a:gd name="T20" fmla="*/ 82 w 103"/>
                    <a:gd name="T21" fmla="*/ 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03"/>
                    <a:gd name="T34" fmla="*/ 0 h 131"/>
                    <a:gd name="T35" fmla="*/ 103 w 103"/>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03" h="131">
                      <a:moveTo>
                        <a:pt x="82" y="6"/>
                      </a:moveTo>
                      <a:lnTo>
                        <a:pt x="71" y="6"/>
                      </a:lnTo>
                      <a:lnTo>
                        <a:pt x="76" y="19"/>
                      </a:lnTo>
                      <a:lnTo>
                        <a:pt x="76" y="48"/>
                      </a:lnTo>
                      <a:lnTo>
                        <a:pt x="67" y="57"/>
                      </a:lnTo>
                      <a:lnTo>
                        <a:pt x="72" y="57"/>
                      </a:lnTo>
                      <a:lnTo>
                        <a:pt x="77" y="56"/>
                      </a:lnTo>
                      <a:lnTo>
                        <a:pt x="94" y="47"/>
                      </a:lnTo>
                      <a:lnTo>
                        <a:pt x="94" y="19"/>
                      </a:lnTo>
                      <a:lnTo>
                        <a:pt x="91" y="12"/>
                      </a:lnTo>
                      <a:lnTo>
                        <a:pt x="82" y="6"/>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8" name="Group 272">
                <a:extLst>
                  <a:ext uri="{FF2B5EF4-FFF2-40B4-BE49-F238E27FC236}">
                    <a16:creationId xmlns:a16="http://schemas.microsoft.com/office/drawing/2014/main" id="{A8586C8C-E569-4F7F-91A0-C16D648BB2F7}"/>
                  </a:ext>
                </a:extLst>
              </p:cNvPr>
              <p:cNvGrpSpPr>
                <a:grpSpLocks/>
              </p:cNvGrpSpPr>
              <p:nvPr/>
            </p:nvGrpSpPr>
            <p:grpSpPr bwMode="auto">
              <a:xfrm>
                <a:off x="1951" y="874"/>
                <a:ext cx="141" cy="131"/>
                <a:chOff x="1951" y="874"/>
                <a:chExt cx="141" cy="131"/>
              </a:xfrm>
            </p:grpSpPr>
            <p:sp>
              <p:nvSpPr>
                <p:cNvPr id="65719" name="Freeform 275">
                  <a:extLst>
                    <a:ext uri="{FF2B5EF4-FFF2-40B4-BE49-F238E27FC236}">
                      <a16:creationId xmlns:a16="http://schemas.microsoft.com/office/drawing/2014/main" id="{F8F7BD2F-3522-4BF9-ACC0-0B9020275007}"/>
                    </a:ext>
                  </a:extLst>
                </p:cNvPr>
                <p:cNvSpPr>
                  <a:spLocks/>
                </p:cNvSpPr>
                <p:nvPr/>
              </p:nvSpPr>
              <p:spPr bwMode="auto">
                <a:xfrm>
                  <a:off x="1951" y="874"/>
                  <a:ext cx="141" cy="131"/>
                </a:xfrm>
                <a:custGeom>
                  <a:avLst/>
                  <a:gdLst>
                    <a:gd name="T0" fmla="*/ 53 w 141"/>
                    <a:gd name="T1" fmla="*/ 0 h 131"/>
                    <a:gd name="T2" fmla="*/ 0 w 141"/>
                    <a:gd name="T3" fmla="*/ 0 h 131"/>
                    <a:gd name="T4" fmla="*/ 0 w 141"/>
                    <a:gd name="T5" fmla="*/ 4 h 131"/>
                    <a:gd name="T6" fmla="*/ 17 w 141"/>
                    <a:gd name="T7" fmla="*/ 5 h 131"/>
                    <a:gd name="T8" fmla="*/ 18 w 141"/>
                    <a:gd name="T9" fmla="*/ 7 h 131"/>
                    <a:gd name="T10" fmla="*/ 18 w 141"/>
                    <a:gd name="T11" fmla="*/ 123 h 131"/>
                    <a:gd name="T12" fmla="*/ 17 w 141"/>
                    <a:gd name="T13" fmla="*/ 124 h 131"/>
                    <a:gd name="T14" fmla="*/ 0 w 141"/>
                    <a:gd name="T15" fmla="*/ 125 h 131"/>
                    <a:gd name="T16" fmla="*/ 0 w 141"/>
                    <a:gd name="T17" fmla="*/ 130 h 131"/>
                    <a:gd name="T18" fmla="*/ 53 w 141"/>
                    <a:gd name="T19" fmla="*/ 130 h 131"/>
                    <a:gd name="T20" fmla="*/ 53 w 141"/>
                    <a:gd name="T21" fmla="*/ 125 h 131"/>
                    <a:gd name="T22" fmla="*/ 37 w 141"/>
                    <a:gd name="T23" fmla="*/ 124 h 131"/>
                    <a:gd name="T24" fmla="*/ 35 w 141"/>
                    <a:gd name="T25" fmla="*/ 123 h 131"/>
                    <a:gd name="T26" fmla="*/ 35 w 141"/>
                    <a:gd name="T27" fmla="*/ 65 h 131"/>
                    <a:gd name="T28" fmla="*/ 122 w 141"/>
                    <a:gd name="T29" fmla="*/ 65 h 131"/>
                    <a:gd name="T30" fmla="*/ 122 w 141"/>
                    <a:gd name="T31" fmla="*/ 57 h 131"/>
                    <a:gd name="T32" fmla="*/ 35 w 141"/>
                    <a:gd name="T33" fmla="*/ 57 h 131"/>
                    <a:gd name="T34" fmla="*/ 35 w 141"/>
                    <a:gd name="T35" fmla="*/ 7 h 131"/>
                    <a:gd name="T36" fmla="*/ 37 w 141"/>
                    <a:gd name="T37" fmla="*/ 5 h 131"/>
                    <a:gd name="T38" fmla="*/ 53 w 141"/>
                    <a:gd name="T39" fmla="*/ 4 h 131"/>
                    <a:gd name="T40" fmla="*/ 53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3" y="0"/>
                      </a:moveTo>
                      <a:lnTo>
                        <a:pt x="0" y="0"/>
                      </a:lnTo>
                      <a:lnTo>
                        <a:pt x="0" y="4"/>
                      </a:lnTo>
                      <a:lnTo>
                        <a:pt x="17" y="5"/>
                      </a:lnTo>
                      <a:lnTo>
                        <a:pt x="18" y="7"/>
                      </a:lnTo>
                      <a:lnTo>
                        <a:pt x="18" y="123"/>
                      </a:lnTo>
                      <a:lnTo>
                        <a:pt x="17" y="124"/>
                      </a:lnTo>
                      <a:lnTo>
                        <a:pt x="0" y="125"/>
                      </a:lnTo>
                      <a:lnTo>
                        <a:pt x="0" y="130"/>
                      </a:lnTo>
                      <a:lnTo>
                        <a:pt x="53" y="130"/>
                      </a:lnTo>
                      <a:lnTo>
                        <a:pt x="53" y="125"/>
                      </a:lnTo>
                      <a:lnTo>
                        <a:pt x="37" y="124"/>
                      </a:lnTo>
                      <a:lnTo>
                        <a:pt x="35" y="123"/>
                      </a:lnTo>
                      <a:lnTo>
                        <a:pt x="35" y="65"/>
                      </a:lnTo>
                      <a:lnTo>
                        <a:pt x="122" y="65"/>
                      </a:lnTo>
                      <a:lnTo>
                        <a:pt x="122" y="57"/>
                      </a:lnTo>
                      <a:lnTo>
                        <a:pt x="35" y="57"/>
                      </a:lnTo>
                      <a:lnTo>
                        <a:pt x="35" y="7"/>
                      </a:lnTo>
                      <a:lnTo>
                        <a:pt x="37" y="5"/>
                      </a:lnTo>
                      <a:lnTo>
                        <a:pt x="53" y="4"/>
                      </a:lnTo>
                      <a:lnTo>
                        <a:pt x="5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0" name="Freeform 274">
                  <a:extLst>
                    <a:ext uri="{FF2B5EF4-FFF2-40B4-BE49-F238E27FC236}">
                      <a16:creationId xmlns:a16="http://schemas.microsoft.com/office/drawing/2014/main" id="{D397C3E0-FF82-44B3-BC9A-26E2EFB0E87E}"/>
                    </a:ext>
                  </a:extLst>
                </p:cNvPr>
                <p:cNvSpPr>
                  <a:spLocks/>
                </p:cNvSpPr>
                <p:nvPr/>
              </p:nvSpPr>
              <p:spPr bwMode="auto">
                <a:xfrm>
                  <a:off x="1951" y="874"/>
                  <a:ext cx="141" cy="131"/>
                </a:xfrm>
                <a:custGeom>
                  <a:avLst/>
                  <a:gdLst>
                    <a:gd name="T0" fmla="*/ 122 w 141"/>
                    <a:gd name="T1" fmla="*/ 65 h 131"/>
                    <a:gd name="T2" fmla="*/ 105 w 141"/>
                    <a:gd name="T3" fmla="*/ 65 h 131"/>
                    <a:gd name="T4" fmla="*/ 105 w 141"/>
                    <a:gd name="T5" fmla="*/ 123 h 131"/>
                    <a:gd name="T6" fmla="*/ 103 w 141"/>
                    <a:gd name="T7" fmla="*/ 124 h 131"/>
                    <a:gd name="T8" fmla="*/ 86 w 141"/>
                    <a:gd name="T9" fmla="*/ 125 h 131"/>
                    <a:gd name="T10" fmla="*/ 86 w 141"/>
                    <a:gd name="T11" fmla="*/ 130 h 131"/>
                    <a:gd name="T12" fmla="*/ 140 w 141"/>
                    <a:gd name="T13" fmla="*/ 130 h 131"/>
                    <a:gd name="T14" fmla="*/ 140 w 141"/>
                    <a:gd name="T15" fmla="*/ 125 h 131"/>
                    <a:gd name="T16" fmla="*/ 123 w 141"/>
                    <a:gd name="T17" fmla="*/ 124 h 131"/>
                    <a:gd name="T18" fmla="*/ 122 w 141"/>
                    <a:gd name="T19" fmla="*/ 123 h 131"/>
                    <a:gd name="T20" fmla="*/ 122 w 141"/>
                    <a:gd name="T21" fmla="*/ 6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21" name="Freeform 273">
                  <a:extLst>
                    <a:ext uri="{FF2B5EF4-FFF2-40B4-BE49-F238E27FC236}">
                      <a16:creationId xmlns:a16="http://schemas.microsoft.com/office/drawing/2014/main" id="{0E5DD121-E6D2-44AF-93F7-4EE05411D1F3}"/>
                    </a:ext>
                  </a:extLst>
                </p:cNvPr>
                <p:cNvSpPr>
                  <a:spLocks/>
                </p:cNvSpPr>
                <p:nvPr/>
              </p:nvSpPr>
              <p:spPr bwMode="auto">
                <a:xfrm>
                  <a:off x="1951" y="874"/>
                  <a:ext cx="141" cy="131"/>
                </a:xfrm>
                <a:custGeom>
                  <a:avLst/>
                  <a:gdLst>
                    <a:gd name="T0" fmla="*/ 140 w 141"/>
                    <a:gd name="T1" fmla="*/ 0 h 131"/>
                    <a:gd name="T2" fmla="*/ 87 w 141"/>
                    <a:gd name="T3" fmla="*/ 0 h 131"/>
                    <a:gd name="T4" fmla="*/ 87 w 141"/>
                    <a:gd name="T5" fmla="*/ 4 h 131"/>
                    <a:gd name="T6" fmla="*/ 103 w 141"/>
                    <a:gd name="T7" fmla="*/ 5 h 131"/>
                    <a:gd name="T8" fmla="*/ 105 w 141"/>
                    <a:gd name="T9" fmla="*/ 7 h 131"/>
                    <a:gd name="T10" fmla="*/ 105 w 141"/>
                    <a:gd name="T11" fmla="*/ 57 h 131"/>
                    <a:gd name="T12" fmla="*/ 122 w 141"/>
                    <a:gd name="T13" fmla="*/ 57 h 131"/>
                    <a:gd name="T14" fmla="*/ 122 w 141"/>
                    <a:gd name="T15" fmla="*/ 7 h 131"/>
                    <a:gd name="T16" fmla="*/ 123 w 141"/>
                    <a:gd name="T17" fmla="*/ 5 h 131"/>
                    <a:gd name="T18" fmla="*/ 140 w 141"/>
                    <a:gd name="T19" fmla="*/ 4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29" name="Group 270">
                <a:extLst>
                  <a:ext uri="{FF2B5EF4-FFF2-40B4-BE49-F238E27FC236}">
                    <a16:creationId xmlns:a16="http://schemas.microsoft.com/office/drawing/2014/main" id="{24A22C2E-8B8F-49AB-981C-0DB1FAAE1724}"/>
                  </a:ext>
                </a:extLst>
              </p:cNvPr>
              <p:cNvGrpSpPr>
                <a:grpSpLocks/>
              </p:cNvGrpSpPr>
              <p:nvPr/>
            </p:nvGrpSpPr>
            <p:grpSpPr bwMode="auto">
              <a:xfrm>
                <a:off x="2022" y="633"/>
                <a:ext cx="2" cy="211"/>
                <a:chOff x="2022" y="633"/>
                <a:chExt cx="2" cy="211"/>
              </a:xfrm>
            </p:grpSpPr>
            <p:sp>
              <p:nvSpPr>
                <p:cNvPr id="65718" name="Freeform 271">
                  <a:extLst>
                    <a:ext uri="{FF2B5EF4-FFF2-40B4-BE49-F238E27FC236}">
                      <a16:creationId xmlns:a16="http://schemas.microsoft.com/office/drawing/2014/main" id="{BCF3D863-0942-4D4E-A85B-88D604916AEB}"/>
                    </a:ext>
                  </a:extLst>
                </p:cNvPr>
                <p:cNvSpPr>
                  <a:spLocks/>
                </p:cNvSpPr>
                <p:nvPr/>
              </p:nvSpPr>
              <p:spPr bwMode="auto">
                <a:xfrm>
                  <a:off x="2022" y="633"/>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0" name="Group 263">
                <a:extLst>
                  <a:ext uri="{FF2B5EF4-FFF2-40B4-BE49-F238E27FC236}">
                    <a16:creationId xmlns:a16="http://schemas.microsoft.com/office/drawing/2014/main" id="{D3E20BD1-9DB8-4F4E-875A-9D80B1D08496}"/>
                  </a:ext>
                </a:extLst>
              </p:cNvPr>
              <p:cNvGrpSpPr>
                <a:grpSpLocks/>
              </p:cNvGrpSpPr>
              <p:nvPr/>
            </p:nvGrpSpPr>
            <p:grpSpPr bwMode="auto">
              <a:xfrm>
                <a:off x="956" y="886"/>
                <a:ext cx="271" cy="137"/>
                <a:chOff x="956" y="886"/>
                <a:chExt cx="271" cy="137"/>
              </a:xfrm>
            </p:grpSpPr>
            <p:sp>
              <p:nvSpPr>
                <p:cNvPr id="65712" name="Freeform 269">
                  <a:extLst>
                    <a:ext uri="{FF2B5EF4-FFF2-40B4-BE49-F238E27FC236}">
                      <a16:creationId xmlns:a16="http://schemas.microsoft.com/office/drawing/2014/main" id="{872BD148-CF0C-403A-938D-8F5E7457B62E}"/>
                    </a:ext>
                  </a:extLst>
                </p:cNvPr>
                <p:cNvSpPr>
                  <a:spLocks/>
                </p:cNvSpPr>
                <p:nvPr/>
              </p:nvSpPr>
              <p:spPr bwMode="auto">
                <a:xfrm>
                  <a:off x="956" y="886"/>
                  <a:ext cx="271" cy="137"/>
                </a:xfrm>
                <a:custGeom>
                  <a:avLst/>
                  <a:gdLst>
                    <a:gd name="T0" fmla="*/ 93 w 271"/>
                    <a:gd name="T1" fmla="*/ 0 h 137"/>
                    <a:gd name="T2" fmla="*/ 76 w 271"/>
                    <a:gd name="T3" fmla="*/ 0 h 137"/>
                    <a:gd name="T4" fmla="*/ 52 w 271"/>
                    <a:gd name="T5" fmla="*/ 3 h 137"/>
                    <a:gd name="T6" fmla="*/ 32 w 271"/>
                    <a:gd name="T7" fmla="*/ 12 h 137"/>
                    <a:gd name="T8" fmla="*/ 16 w 271"/>
                    <a:gd name="T9" fmla="*/ 26 h 137"/>
                    <a:gd name="T10" fmla="*/ 5 w 271"/>
                    <a:gd name="T11" fmla="*/ 44 h 137"/>
                    <a:gd name="T12" fmla="*/ 0 w 271"/>
                    <a:gd name="T13" fmla="*/ 66 h 137"/>
                    <a:gd name="T14" fmla="*/ 3 w 271"/>
                    <a:gd name="T15" fmla="*/ 87 h 137"/>
                    <a:gd name="T16" fmla="*/ 11 w 271"/>
                    <a:gd name="T17" fmla="*/ 106 h 137"/>
                    <a:gd name="T18" fmla="*/ 25 w 271"/>
                    <a:gd name="T19" fmla="*/ 122 h 137"/>
                    <a:gd name="T20" fmla="*/ 45 w 271"/>
                    <a:gd name="T21" fmla="*/ 132 h 137"/>
                    <a:gd name="T22" fmla="*/ 72 w 271"/>
                    <a:gd name="T23" fmla="*/ 136 h 137"/>
                    <a:gd name="T24" fmla="*/ 86 w 271"/>
                    <a:gd name="T25" fmla="*/ 136 h 137"/>
                    <a:gd name="T26" fmla="*/ 104 w 271"/>
                    <a:gd name="T27" fmla="*/ 132 h 137"/>
                    <a:gd name="T28" fmla="*/ 110 w 271"/>
                    <a:gd name="T29" fmla="*/ 130 h 137"/>
                    <a:gd name="T30" fmla="*/ 111 w 271"/>
                    <a:gd name="T31" fmla="*/ 127 h 137"/>
                    <a:gd name="T32" fmla="*/ 87 w 271"/>
                    <a:gd name="T33" fmla="*/ 127 h 137"/>
                    <a:gd name="T34" fmla="*/ 61 w 271"/>
                    <a:gd name="T35" fmla="*/ 125 h 137"/>
                    <a:gd name="T36" fmla="*/ 41 w 271"/>
                    <a:gd name="T37" fmla="*/ 116 h 137"/>
                    <a:gd name="T38" fmla="*/ 28 w 271"/>
                    <a:gd name="T39" fmla="*/ 101 h 137"/>
                    <a:gd name="T40" fmla="*/ 22 w 271"/>
                    <a:gd name="T41" fmla="*/ 82 h 137"/>
                    <a:gd name="T42" fmla="*/ 23 w 271"/>
                    <a:gd name="T43" fmla="*/ 54 h 137"/>
                    <a:gd name="T44" fmla="*/ 30 w 271"/>
                    <a:gd name="T45" fmla="*/ 32 h 137"/>
                    <a:gd name="T46" fmla="*/ 42 w 271"/>
                    <a:gd name="T47" fmla="*/ 16 h 137"/>
                    <a:gd name="T48" fmla="*/ 59 w 271"/>
                    <a:gd name="T49" fmla="*/ 8 h 137"/>
                    <a:gd name="T50" fmla="*/ 112 w 271"/>
                    <a:gd name="T51" fmla="*/ 8 h 137"/>
                    <a:gd name="T52" fmla="*/ 112 w 271"/>
                    <a:gd name="T53" fmla="*/ 5 h 137"/>
                    <a:gd name="T54" fmla="*/ 106 w 271"/>
                    <a:gd name="T55" fmla="*/ 4 h 137"/>
                    <a:gd name="T56" fmla="*/ 93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3"/>
                      </a:lnTo>
                      <a:lnTo>
                        <a:pt x="32" y="12"/>
                      </a:lnTo>
                      <a:lnTo>
                        <a:pt x="16" y="26"/>
                      </a:lnTo>
                      <a:lnTo>
                        <a:pt x="5" y="44"/>
                      </a:lnTo>
                      <a:lnTo>
                        <a:pt x="0" y="66"/>
                      </a:lnTo>
                      <a:lnTo>
                        <a:pt x="3" y="87"/>
                      </a:lnTo>
                      <a:lnTo>
                        <a:pt x="11" y="106"/>
                      </a:lnTo>
                      <a:lnTo>
                        <a:pt x="25" y="122"/>
                      </a:lnTo>
                      <a:lnTo>
                        <a:pt x="45" y="132"/>
                      </a:lnTo>
                      <a:lnTo>
                        <a:pt x="72" y="136"/>
                      </a:lnTo>
                      <a:lnTo>
                        <a:pt x="86" y="136"/>
                      </a:lnTo>
                      <a:lnTo>
                        <a:pt x="104" y="132"/>
                      </a:lnTo>
                      <a:lnTo>
                        <a:pt x="110" y="130"/>
                      </a:lnTo>
                      <a:lnTo>
                        <a:pt x="111" y="127"/>
                      </a:lnTo>
                      <a:lnTo>
                        <a:pt x="87" y="127"/>
                      </a:lnTo>
                      <a:lnTo>
                        <a:pt x="61" y="125"/>
                      </a:lnTo>
                      <a:lnTo>
                        <a:pt x="41" y="116"/>
                      </a:lnTo>
                      <a:lnTo>
                        <a:pt x="28" y="101"/>
                      </a:lnTo>
                      <a:lnTo>
                        <a:pt x="22" y="82"/>
                      </a:lnTo>
                      <a:lnTo>
                        <a:pt x="23" y="54"/>
                      </a:lnTo>
                      <a:lnTo>
                        <a:pt x="30" y="32"/>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3" name="Freeform 268">
                  <a:extLst>
                    <a:ext uri="{FF2B5EF4-FFF2-40B4-BE49-F238E27FC236}">
                      <a16:creationId xmlns:a16="http://schemas.microsoft.com/office/drawing/2014/main" id="{C930F3AE-252B-493B-9CD0-17EA3FBC4C39}"/>
                    </a:ext>
                  </a:extLst>
                </p:cNvPr>
                <p:cNvSpPr>
                  <a:spLocks/>
                </p:cNvSpPr>
                <p:nvPr/>
              </p:nvSpPr>
              <p:spPr bwMode="auto">
                <a:xfrm>
                  <a:off x="956" y="886"/>
                  <a:ext cx="271" cy="137"/>
                </a:xfrm>
                <a:custGeom>
                  <a:avLst/>
                  <a:gdLst>
                    <a:gd name="T0" fmla="*/ 115 w 271"/>
                    <a:gd name="T1" fmla="*/ 98 h 137"/>
                    <a:gd name="T2" fmla="*/ 103 w 271"/>
                    <a:gd name="T3" fmla="*/ 117 h 137"/>
                    <a:gd name="T4" fmla="*/ 87 w 271"/>
                    <a:gd name="T5" fmla="*/ 127 h 137"/>
                    <a:gd name="T6" fmla="*/ 111 w 271"/>
                    <a:gd name="T7" fmla="*/ 127 h 137"/>
                    <a:gd name="T8" fmla="*/ 113 w 271"/>
                    <a:gd name="T9" fmla="*/ 123 h 137"/>
                    <a:gd name="T10" fmla="*/ 117 w 271"/>
                    <a:gd name="T11" fmla="*/ 107 h 137"/>
                    <a:gd name="T12" fmla="*/ 120 w 271"/>
                    <a:gd name="T13" fmla="*/ 98 h 137"/>
                    <a:gd name="T14" fmla="*/ 115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7"/>
                      </a:lnTo>
                      <a:lnTo>
                        <a:pt x="87" y="127"/>
                      </a:lnTo>
                      <a:lnTo>
                        <a:pt x="111"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4" name="Freeform 267">
                  <a:extLst>
                    <a:ext uri="{FF2B5EF4-FFF2-40B4-BE49-F238E27FC236}">
                      <a16:creationId xmlns:a16="http://schemas.microsoft.com/office/drawing/2014/main" id="{8DB49FF4-059C-4520-B665-2A4D39271213}"/>
                    </a:ext>
                  </a:extLst>
                </p:cNvPr>
                <p:cNvSpPr>
                  <a:spLocks/>
                </p:cNvSpPr>
                <p:nvPr/>
              </p:nvSpPr>
              <p:spPr bwMode="auto">
                <a:xfrm>
                  <a:off x="956" y="886"/>
                  <a:ext cx="271" cy="137"/>
                </a:xfrm>
                <a:custGeom>
                  <a:avLst/>
                  <a:gdLst>
                    <a:gd name="T0" fmla="*/ 112 w 271"/>
                    <a:gd name="T1" fmla="*/ 8 h 137"/>
                    <a:gd name="T2" fmla="*/ 59 w 271"/>
                    <a:gd name="T3" fmla="*/ 8 h 137"/>
                    <a:gd name="T4" fmla="*/ 86 w 271"/>
                    <a:gd name="T5" fmla="*/ 9 h 137"/>
                    <a:gd name="T6" fmla="*/ 102 w 271"/>
                    <a:gd name="T7" fmla="*/ 18 h 137"/>
                    <a:gd name="T8" fmla="*/ 111 w 271"/>
                    <a:gd name="T9" fmla="*/ 36 h 137"/>
                    <a:gd name="T10" fmla="*/ 116 w 271"/>
                    <a:gd name="T11" fmla="*/ 35 h 137"/>
                    <a:gd name="T12" fmla="*/ 114 w 271"/>
                    <a:gd name="T13" fmla="*/ 25 h 137"/>
                    <a:gd name="T14" fmla="*/ 114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6" y="9"/>
                      </a:lnTo>
                      <a:lnTo>
                        <a:pt x="102" y="18"/>
                      </a:lnTo>
                      <a:lnTo>
                        <a:pt x="111" y="36"/>
                      </a:lnTo>
                      <a:lnTo>
                        <a:pt x="116" y="35"/>
                      </a:lnTo>
                      <a:lnTo>
                        <a:pt x="114" y="25"/>
                      </a:lnTo>
                      <a:lnTo>
                        <a:pt x="114"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5" name="Freeform 266">
                  <a:extLst>
                    <a:ext uri="{FF2B5EF4-FFF2-40B4-BE49-F238E27FC236}">
                      <a16:creationId xmlns:a16="http://schemas.microsoft.com/office/drawing/2014/main" id="{AB358CF6-7BAD-4396-B8C7-357A38BAFFF3}"/>
                    </a:ext>
                  </a:extLst>
                </p:cNvPr>
                <p:cNvSpPr>
                  <a:spLocks/>
                </p:cNvSpPr>
                <p:nvPr/>
              </p:nvSpPr>
              <p:spPr bwMode="auto">
                <a:xfrm>
                  <a:off x="956" y="886"/>
                  <a:ext cx="271" cy="137"/>
                </a:xfrm>
                <a:custGeom>
                  <a:avLst/>
                  <a:gdLst>
                    <a:gd name="T0" fmla="*/ 183 w 271"/>
                    <a:gd name="T1" fmla="*/ 3 h 137"/>
                    <a:gd name="T2" fmla="*/ 130 w 271"/>
                    <a:gd name="T3" fmla="*/ 3 h 137"/>
                    <a:gd name="T4" fmla="*/ 130 w 271"/>
                    <a:gd name="T5" fmla="*/ 8 h 137"/>
                    <a:gd name="T6" fmla="*/ 147 w 271"/>
                    <a:gd name="T7" fmla="*/ 9 h 137"/>
                    <a:gd name="T8" fmla="*/ 149 w 271"/>
                    <a:gd name="T9" fmla="*/ 10 h 137"/>
                    <a:gd name="T10" fmla="*/ 149 w 271"/>
                    <a:gd name="T11" fmla="*/ 126 h 137"/>
                    <a:gd name="T12" fmla="*/ 147 w 271"/>
                    <a:gd name="T13" fmla="*/ 127 h 137"/>
                    <a:gd name="T14" fmla="*/ 131 w 271"/>
                    <a:gd name="T15" fmla="*/ 128 h 137"/>
                    <a:gd name="T16" fmla="*/ 131 w 271"/>
                    <a:gd name="T17" fmla="*/ 133 h 137"/>
                    <a:gd name="T18" fmla="*/ 184 w 271"/>
                    <a:gd name="T19" fmla="*/ 133 h 137"/>
                    <a:gd name="T20" fmla="*/ 184 w 271"/>
                    <a:gd name="T21" fmla="*/ 128 h 137"/>
                    <a:gd name="T22" fmla="*/ 167 w 271"/>
                    <a:gd name="T23" fmla="*/ 127 h 137"/>
                    <a:gd name="T24" fmla="*/ 166 w 271"/>
                    <a:gd name="T25" fmla="*/ 126 h 137"/>
                    <a:gd name="T26" fmla="*/ 166 w 271"/>
                    <a:gd name="T27" fmla="*/ 68 h 137"/>
                    <a:gd name="T28" fmla="*/ 252 w 271"/>
                    <a:gd name="T29" fmla="*/ 68 h 137"/>
                    <a:gd name="T30" fmla="*/ 252 w 271"/>
                    <a:gd name="T31" fmla="*/ 60 h 137"/>
                    <a:gd name="T32" fmla="*/ 166 w 271"/>
                    <a:gd name="T33" fmla="*/ 60 h 137"/>
                    <a:gd name="T34" fmla="*/ 166 w 271"/>
                    <a:gd name="T35" fmla="*/ 10 h 137"/>
                    <a:gd name="T36" fmla="*/ 167 w 271"/>
                    <a:gd name="T37" fmla="*/ 9 h 137"/>
                    <a:gd name="T38" fmla="*/ 183 w 271"/>
                    <a:gd name="T39" fmla="*/ 8 h 137"/>
                    <a:gd name="T40" fmla="*/ 183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6" name="Freeform 265">
                  <a:extLst>
                    <a:ext uri="{FF2B5EF4-FFF2-40B4-BE49-F238E27FC236}">
                      <a16:creationId xmlns:a16="http://schemas.microsoft.com/office/drawing/2014/main" id="{A0F92A50-D938-48AE-9CE9-C1EE1A2857FF}"/>
                    </a:ext>
                  </a:extLst>
                </p:cNvPr>
                <p:cNvSpPr>
                  <a:spLocks/>
                </p:cNvSpPr>
                <p:nvPr/>
              </p:nvSpPr>
              <p:spPr bwMode="auto">
                <a:xfrm>
                  <a:off x="956" y="886"/>
                  <a:ext cx="271" cy="137"/>
                </a:xfrm>
                <a:custGeom>
                  <a:avLst/>
                  <a:gdLst>
                    <a:gd name="T0" fmla="*/ 252 w 271"/>
                    <a:gd name="T1" fmla="*/ 68 h 137"/>
                    <a:gd name="T2" fmla="*/ 235 w 271"/>
                    <a:gd name="T3" fmla="*/ 68 h 137"/>
                    <a:gd name="T4" fmla="*/ 235 w 271"/>
                    <a:gd name="T5" fmla="*/ 126 h 137"/>
                    <a:gd name="T6" fmla="*/ 234 w 271"/>
                    <a:gd name="T7" fmla="*/ 127 h 137"/>
                    <a:gd name="T8" fmla="*/ 216 w 271"/>
                    <a:gd name="T9" fmla="*/ 128 h 137"/>
                    <a:gd name="T10" fmla="*/ 216 w 271"/>
                    <a:gd name="T11" fmla="*/ 133 h 137"/>
                    <a:gd name="T12" fmla="*/ 270 w 271"/>
                    <a:gd name="T13" fmla="*/ 133 h 137"/>
                    <a:gd name="T14" fmla="*/ 270 w 271"/>
                    <a:gd name="T15" fmla="*/ 128 h 137"/>
                    <a:gd name="T16" fmla="*/ 254 w 271"/>
                    <a:gd name="T17" fmla="*/ 127 h 137"/>
                    <a:gd name="T18" fmla="*/ 252 w 271"/>
                    <a:gd name="T19" fmla="*/ 126 h 137"/>
                    <a:gd name="T20" fmla="*/ 252 w 271"/>
                    <a:gd name="T21" fmla="*/ 68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8"/>
                      </a:moveTo>
                      <a:lnTo>
                        <a:pt x="235" y="68"/>
                      </a:lnTo>
                      <a:lnTo>
                        <a:pt x="235" y="126"/>
                      </a:lnTo>
                      <a:lnTo>
                        <a:pt x="234" y="127"/>
                      </a:lnTo>
                      <a:lnTo>
                        <a:pt x="216" y="128"/>
                      </a:lnTo>
                      <a:lnTo>
                        <a:pt x="216" y="133"/>
                      </a:lnTo>
                      <a:lnTo>
                        <a:pt x="270" y="133"/>
                      </a:lnTo>
                      <a:lnTo>
                        <a:pt x="270" y="128"/>
                      </a:lnTo>
                      <a:lnTo>
                        <a:pt x="254" y="127"/>
                      </a:lnTo>
                      <a:lnTo>
                        <a:pt x="252" y="126"/>
                      </a:lnTo>
                      <a:lnTo>
                        <a:pt x="252"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7" name="Freeform 264">
                  <a:extLst>
                    <a:ext uri="{FF2B5EF4-FFF2-40B4-BE49-F238E27FC236}">
                      <a16:creationId xmlns:a16="http://schemas.microsoft.com/office/drawing/2014/main" id="{895D8048-4EFF-447F-BD1F-CDB061154672}"/>
                    </a:ext>
                  </a:extLst>
                </p:cNvPr>
                <p:cNvSpPr>
                  <a:spLocks/>
                </p:cNvSpPr>
                <p:nvPr/>
              </p:nvSpPr>
              <p:spPr bwMode="auto">
                <a:xfrm>
                  <a:off x="956" y="886"/>
                  <a:ext cx="271" cy="137"/>
                </a:xfrm>
                <a:custGeom>
                  <a:avLst/>
                  <a:gdLst>
                    <a:gd name="T0" fmla="*/ 271 w 271"/>
                    <a:gd name="T1" fmla="*/ 3 h 137"/>
                    <a:gd name="T2" fmla="*/ 218 w 271"/>
                    <a:gd name="T3" fmla="*/ 3 h 137"/>
                    <a:gd name="T4" fmla="*/ 218 w 271"/>
                    <a:gd name="T5" fmla="*/ 8 h 137"/>
                    <a:gd name="T6" fmla="*/ 234 w 271"/>
                    <a:gd name="T7" fmla="*/ 9 h 137"/>
                    <a:gd name="T8" fmla="*/ 235 w 271"/>
                    <a:gd name="T9" fmla="*/ 10 h 137"/>
                    <a:gd name="T10" fmla="*/ 235 w 271"/>
                    <a:gd name="T11" fmla="*/ 60 h 137"/>
                    <a:gd name="T12" fmla="*/ 252 w 271"/>
                    <a:gd name="T13" fmla="*/ 60 h 137"/>
                    <a:gd name="T14" fmla="*/ 252 w 271"/>
                    <a:gd name="T15" fmla="*/ 10 h 137"/>
                    <a:gd name="T16" fmla="*/ 254 w 271"/>
                    <a:gd name="T17" fmla="*/ 9 h 137"/>
                    <a:gd name="T18" fmla="*/ 271 w 271"/>
                    <a:gd name="T19" fmla="*/ 8 h 137"/>
                    <a:gd name="T20" fmla="*/ 271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1" y="3"/>
                      </a:moveTo>
                      <a:lnTo>
                        <a:pt x="218" y="3"/>
                      </a:lnTo>
                      <a:lnTo>
                        <a:pt x="218" y="8"/>
                      </a:lnTo>
                      <a:lnTo>
                        <a:pt x="234" y="9"/>
                      </a:lnTo>
                      <a:lnTo>
                        <a:pt x="235" y="10"/>
                      </a:lnTo>
                      <a:lnTo>
                        <a:pt x="235" y="60"/>
                      </a:lnTo>
                      <a:lnTo>
                        <a:pt x="252" y="60"/>
                      </a:lnTo>
                      <a:lnTo>
                        <a:pt x="252" y="10"/>
                      </a:lnTo>
                      <a:lnTo>
                        <a:pt x="254" y="9"/>
                      </a:lnTo>
                      <a:lnTo>
                        <a:pt x="271" y="8"/>
                      </a:lnTo>
                      <a:lnTo>
                        <a:pt x="27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31" name="Group 259">
                <a:extLst>
                  <a:ext uri="{FF2B5EF4-FFF2-40B4-BE49-F238E27FC236}">
                    <a16:creationId xmlns:a16="http://schemas.microsoft.com/office/drawing/2014/main" id="{CA753E19-0730-4C2A-8D97-5068B3EFD2F8}"/>
                  </a:ext>
                </a:extLst>
              </p:cNvPr>
              <p:cNvGrpSpPr>
                <a:grpSpLocks/>
              </p:cNvGrpSpPr>
              <p:nvPr/>
            </p:nvGrpSpPr>
            <p:grpSpPr bwMode="auto">
              <a:xfrm>
                <a:off x="1238" y="968"/>
                <a:ext cx="57" cy="90"/>
                <a:chOff x="1238" y="968"/>
                <a:chExt cx="57" cy="90"/>
              </a:xfrm>
            </p:grpSpPr>
            <p:sp>
              <p:nvSpPr>
                <p:cNvPr id="65709" name="Freeform 262">
                  <a:extLst>
                    <a:ext uri="{FF2B5EF4-FFF2-40B4-BE49-F238E27FC236}">
                      <a16:creationId xmlns:a16="http://schemas.microsoft.com/office/drawing/2014/main" id="{909451E8-8299-410A-B665-B7278D27C155}"/>
                    </a:ext>
                  </a:extLst>
                </p:cNvPr>
                <p:cNvSpPr>
                  <a:spLocks/>
                </p:cNvSpPr>
                <p:nvPr/>
              </p:nvSpPr>
              <p:spPr bwMode="auto">
                <a:xfrm>
                  <a:off x="1238" y="968"/>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79 h 90"/>
                    <a:gd name="T24" fmla="*/ 13 w 57"/>
                    <a:gd name="T25" fmla="*/ 79 h 90"/>
                    <a:gd name="T26" fmla="*/ 45 w 57"/>
                    <a:gd name="T27" fmla="*/ 45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4"/>
                      </a:lnTo>
                      <a:lnTo>
                        <a:pt x="55" y="79"/>
                      </a:lnTo>
                      <a:lnTo>
                        <a:pt x="13" y="79"/>
                      </a:lnTo>
                      <a:lnTo>
                        <a:pt x="45" y="45"/>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0" name="Freeform 261">
                  <a:extLst>
                    <a:ext uri="{FF2B5EF4-FFF2-40B4-BE49-F238E27FC236}">
                      <a16:creationId xmlns:a16="http://schemas.microsoft.com/office/drawing/2014/main" id="{725F9FDE-333D-4DA1-94D6-CAA05AD6AF81}"/>
                    </a:ext>
                  </a:extLst>
                </p:cNvPr>
                <p:cNvSpPr>
                  <a:spLocks/>
                </p:cNvSpPr>
                <p:nvPr/>
              </p:nvSpPr>
              <p:spPr bwMode="auto">
                <a:xfrm>
                  <a:off x="1238" y="968"/>
                  <a:ext cx="57" cy="90"/>
                </a:xfrm>
                <a:custGeom>
                  <a:avLst/>
                  <a:gdLst>
                    <a:gd name="T0" fmla="*/ 53 w 57"/>
                    <a:gd name="T1" fmla="*/ 71 h 90"/>
                    <a:gd name="T2" fmla="*/ 50 w 57"/>
                    <a:gd name="T3" fmla="*/ 79 h 90"/>
                    <a:gd name="T4" fmla="*/ 13 w 57"/>
                    <a:gd name="T5" fmla="*/ 79 h 90"/>
                    <a:gd name="T6" fmla="*/ 55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5"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11" name="Freeform 260">
                  <a:extLst>
                    <a:ext uri="{FF2B5EF4-FFF2-40B4-BE49-F238E27FC236}">
                      <a16:creationId xmlns:a16="http://schemas.microsoft.com/office/drawing/2014/main" id="{5BB0FACF-649F-496B-AA18-C4EAE501B898}"/>
                    </a:ext>
                  </a:extLst>
                </p:cNvPr>
                <p:cNvSpPr>
                  <a:spLocks/>
                </p:cNvSpPr>
                <p:nvPr/>
              </p:nvSpPr>
              <p:spPr bwMode="auto">
                <a:xfrm>
                  <a:off x="1238" y="968"/>
                  <a:ext cx="57" cy="90"/>
                </a:xfrm>
                <a:custGeom>
                  <a:avLst/>
                  <a:gdLst>
                    <a:gd name="T0" fmla="*/ 40 w 57"/>
                    <a:gd name="T1" fmla="*/ 0 h 90"/>
                    <a:gd name="T2" fmla="*/ 20 w 57"/>
                    <a:gd name="T3" fmla="*/ 0 h 90"/>
                    <a:gd name="T4" fmla="*/ 14 w 57"/>
                    <a:gd name="T5" fmla="*/ 3 h 90"/>
                    <a:gd name="T6" fmla="*/ 9 w 57"/>
                    <a:gd name="T7" fmla="*/ 8 h 90"/>
                    <a:gd name="T8" fmla="*/ 2 w 57"/>
                    <a:gd name="T9" fmla="*/ 19 h 90"/>
                    <a:gd name="T10" fmla="*/ 4 w 57"/>
                    <a:gd name="T11" fmla="*/ 21 h 90"/>
                    <a:gd name="T12" fmla="*/ 8 w 57"/>
                    <a:gd name="T13" fmla="*/ 16 h 90"/>
                    <a:gd name="T14" fmla="*/ 14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3"/>
                      </a:lnTo>
                      <a:lnTo>
                        <a:pt x="9" y="8"/>
                      </a:lnTo>
                      <a:lnTo>
                        <a:pt x="2" y="19"/>
                      </a:lnTo>
                      <a:lnTo>
                        <a:pt x="4" y="21"/>
                      </a:lnTo>
                      <a:lnTo>
                        <a:pt x="8" y="16"/>
                      </a:lnTo>
                      <a:lnTo>
                        <a:pt x="14"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32" name="Group 257">
                <a:extLst>
                  <a:ext uri="{FF2B5EF4-FFF2-40B4-BE49-F238E27FC236}">
                    <a16:creationId xmlns:a16="http://schemas.microsoft.com/office/drawing/2014/main" id="{1AFECA64-A380-42DF-98E2-55014E7C4BC3}"/>
                  </a:ext>
                </a:extLst>
              </p:cNvPr>
              <p:cNvGrpSpPr>
                <a:grpSpLocks/>
              </p:cNvGrpSpPr>
              <p:nvPr/>
            </p:nvGrpSpPr>
            <p:grpSpPr bwMode="auto">
              <a:xfrm>
                <a:off x="716" y="953"/>
                <a:ext cx="210" cy="2"/>
                <a:chOff x="716" y="953"/>
                <a:chExt cx="210" cy="2"/>
              </a:xfrm>
            </p:grpSpPr>
            <p:sp>
              <p:nvSpPr>
                <p:cNvPr id="65708" name="Freeform 258">
                  <a:extLst>
                    <a:ext uri="{FF2B5EF4-FFF2-40B4-BE49-F238E27FC236}">
                      <a16:creationId xmlns:a16="http://schemas.microsoft.com/office/drawing/2014/main" id="{F5AB6F89-888F-46FB-A43F-10F09EE16585}"/>
                    </a:ext>
                  </a:extLst>
                </p:cNvPr>
                <p:cNvSpPr>
                  <a:spLocks/>
                </p:cNvSpPr>
                <p:nvPr/>
              </p:nvSpPr>
              <p:spPr bwMode="auto">
                <a:xfrm>
                  <a:off x="716" y="953"/>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3" name="Group 250">
                <a:extLst>
                  <a:ext uri="{FF2B5EF4-FFF2-40B4-BE49-F238E27FC236}">
                    <a16:creationId xmlns:a16="http://schemas.microsoft.com/office/drawing/2014/main" id="{CF452263-746F-4843-902D-B8C87347A554}"/>
                  </a:ext>
                </a:extLst>
              </p:cNvPr>
              <p:cNvGrpSpPr>
                <a:grpSpLocks/>
              </p:cNvGrpSpPr>
              <p:nvPr/>
            </p:nvGrpSpPr>
            <p:grpSpPr bwMode="auto">
              <a:xfrm>
                <a:off x="956" y="9"/>
                <a:ext cx="271" cy="137"/>
                <a:chOff x="956" y="9"/>
                <a:chExt cx="271" cy="137"/>
              </a:xfrm>
            </p:grpSpPr>
            <p:sp>
              <p:nvSpPr>
                <p:cNvPr id="65702" name="Freeform 256">
                  <a:extLst>
                    <a:ext uri="{FF2B5EF4-FFF2-40B4-BE49-F238E27FC236}">
                      <a16:creationId xmlns:a16="http://schemas.microsoft.com/office/drawing/2014/main" id="{19C64779-2A85-4BEB-BB1F-EEB3E28D1527}"/>
                    </a:ext>
                  </a:extLst>
                </p:cNvPr>
                <p:cNvSpPr>
                  <a:spLocks/>
                </p:cNvSpPr>
                <p:nvPr/>
              </p:nvSpPr>
              <p:spPr bwMode="auto">
                <a:xfrm>
                  <a:off x="956" y="9"/>
                  <a:ext cx="271" cy="137"/>
                </a:xfrm>
                <a:custGeom>
                  <a:avLst/>
                  <a:gdLst>
                    <a:gd name="T0" fmla="*/ 93 w 271"/>
                    <a:gd name="T1" fmla="*/ 0 h 137"/>
                    <a:gd name="T2" fmla="*/ 76 w 271"/>
                    <a:gd name="T3" fmla="*/ 0 h 137"/>
                    <a:gd name="T4" fmla="*/ 52 w 271"/>
                    <a:gd name="T5" fmla="*/ 4 h 137"/>
                    <a:gd name="T6" fmla="*/ 32 w 271"/>
                    <a:gd name="T7" fmla="*/ 12 h 137"/>
                    <a:gd name="T8" fmla="*/ 16 w 271"/>
                    <a:gd name="T9" fmla="*/ 26 h 137"/>
                    <a:gd name="T10" fmla="*/ 5 w 271"/>
                    <a:gd name="T11" fmla="*/ 45 h 137"/>
                    <a:gd name="T12" fmla="*/ 0 w 271"/>
                    <a:gd name="T13" fmla="*/ 67 h 137"/>
                    <a:gd name="T14" fmla="*/ 3 w 271"/>
                    <a:gd name="T15" fmla="*/ 88 h 137"/>
                    <a:gd name="T16" fmla="*/ 11 w 271"/>
                    <a:gd name="T17" fmla="*/ 107 h 137"/>
                    <a:gd name="T18" fmla="*/ 25 w 271"/>
                    <a:gd name="T19" fmla="*/ 122 h 137"/>
                    <a:gd name="T20" fmla="*/ 45 w 271"/>
                    <a:gd name="T21" fmla="*/ 133 h 137"/>
                    <a:gd name="T22" fmla="*/ 72 w 271"/>
                    <a:gd name="T23" fmla="*/ 137 h 137"/>
                    <a:gd name="T24" fmla="*/ 86 w 271"/>
                    <a:gd name="T25" fmla="*/ 137 h 137"/>
                    <a:gd name="T26" fmla="*/ 104 w 271"/>
                    <a:gd name="T27" fmla="*/ 132 h 137"/>
                    <a:gd name="T28" fmla="*/ 110 w 271"/>
                    <a:gd name="T29" fmla="*/ 131 h 137"/>
                    <a:gd name="T30" fmla="*/ 111 w 271"/>
                    <a:gd name="T31" fmla="*/ 128 h 137"/>
                    <a:gd name="T32" fmla="*/ 87 w 271"/>
                    <a:gd name="T33" fmla="*/ 128 h 137"/>
                    <a:gd name="T34" fmla="*/ 61 w 271"/>
                    <a:gd name="T35" fmla="*/ 126 h 137"/>
                    <a:gd name="T36" fmla="*/ 41 w 271"/>
                    <a:gd name="T37" fmla="*/ 117 h 137"/>
                    <a:gd name="T38" fmla="*/ 28 w 271"/>
                    <a:gd name="T39" fmla="*/ 102 h 137"/>
                    <a:gd name="T40" fmla="*/ 22 w 271"/>
                    <a:gd name="T41" fmla="*/ 82 h 137"/>
                    <a:gd name="T42" fmla="*/ 23 w 271"/>
                    <a:gd name="T43" fmla="*/ 54 h 137"/>
                    <a:gd name="T44" fmla="*/ 30 w 271"/>
                    <a:gd name="T45" fmla="*/ 32 h 137"/>
                    <a:gd name="T46" fmla="*/ 42 w 271"/>
                    <a:gd name="T47" fmla="*/ 17 h 137"/>
                    <a:gd name="T48" fmla="*/ 59 w 271"/>
                    <a:gd name="T49" fmla="*/ 8 h 137"/>
                    <a:gd name="T50" fmla="*/ 112 w 271"/>
                    <a:gd name="T51" fmla="*/ 8 h 137"/>
                    <a:gd name="T52" fmla="*/ 112 w 271"/>
                    <a:gd name="T53" fmla="*/ 6 h 137"/>
                    <a:gd name="T54" fmla="*/ 106 w 271"/>
                    <a:gd name="T55" fmla="*/ 4 h 137"/>
                    <a:gd name="T56" fmla="*/ 93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3" y="0"/>
                      </a:moveTo>
                      <a:lnTo>
                        <a:pt x="76" y="0"/>
                      </a:lnTo>
                      <a:lnTo>
                        <a:pt x="52" y="4"/>
                      </a:lnTo>
                      <a:lnTo>
                        <a:pt x="32" y="12"/>
                      </a:lnTo>
                      <a:lnTo>
                        <a:pt x="16" y="26"/>
                      </a:lnTo>
                      <a:lnTo>
                        <a:pt x="5" y="45"/>
                      </a:lnTo>
                      <a:lnTo>
                        <a:pt x="0" y="67"/>
                      </a:lnTo>
                      <a:lnTo>
                        <a:pt x="3" y="88"/>
                      </a:lnTo>
                      <a:lnTo>
                        <a:pt x="11" y="107"/>
                      </a:lnTo>
                      <a:lnTo>
                        <a:pt x="25" y="122"/>
                      </a:lnTo>
                      <a:lnTo>
                        <a:pt x="45" y="133"/>
                      </a:lnTo>
                      <a:lnTo>
                        <a:pt x="72" y="137"/>
                      </a:lnTo>
                      <a:lnTo>
                        <a:pt x="86" y="137"/>
                      </a:lnTo>
                      <a:lnTo>
                        <a:pt x="104" y="132"/>
                      </a:lnTo>
                      <a:lnTo>
                        <a:pt x="110" y="131"/>
                      </a:lnTo>
                      <a:lnTo>
                        <a:pt x="111" y="128"/>
                      </a:lnTo>
                      <a:lnTo>
                        <a:pt x="87" y="128"/>
                      </a:lnTo>
                      <a:lnTo>
                        <a:pt x="61" y="126"/>
                      </a:lnTo>
                      <a:lnTo>
                        <a:pt x="41" y="117"/>
                      </a:lnTo>
                      <a:lnTo>
                        <a:pt x="28" y="102"/>
                      </a:lnTo>
                      <a:lnTo>
                        <a:pt x="22" y="82"/>
                      </a:lnTo>
                      <a:lnTo>
                        <a:pt x="23" y="54"/>
                      </a:lnTo>
                      <a:lnTo>
                        <a:pt x="30" y="32"/>
                      </a:lnTo>
                      <a:lnTo>
                        <a:pt x="42" y="17"/>
                      </a:lnTo>
                      <a:lnTo>
                        <a:pt x="59" y="8"/>
                      </a:lnTo>
                      <a:lnTo>
                        <a:pt x="112" y="8"/>
                      </a:lnTo>
                      <a:lnTo>
                        <a:pt x="112" y="6"/>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3" name="Freeform 255">
                  <a:extLst>
                    <a:ext uri="{FF2B5EF4-FFF2-40B4-BE49-F238E27FC236}">
                      <a16:creationId xmlns:a16="http://schemas.microsoft.com/office/drawing/2014/main" id="{E0789FB9-FD4F-4E1B-AAB1-950A5C480F86}"/>
                    </a:ext>
                  </a:extLst>
                </p:cNvPr>
                <p:cNvSpPr>
                  <a:spLocks/>
                </p:cNvSpPr>
                <p:nvPr/>
              </p:nvSpPr>
              <p:spPr bwMode="auto">
                <a:xfrm>
                  <a:off x="956" y="9"/>
                  <a:ext cx="271" cy="137"/>
                </a:xfrm>
                <a:custGeom>
                  <a:avLst/>
                  <a:gdLst>
                    <a:gd name="T0" fmla="*/ 115 w 271"/>
                    <a:gd name="T1" fmla="*/ 98 h 137"/>
                    <a:gd name="T2" fmla="*/ 103 w 271"/>
                    <a:gd name="T3" fmla="*/ 118 h 137"/>
                    <a:gd name="T4" fmla="*/ 87 w 271"/>
                    <a:gd name="T5" fmla="*/ 128 h 137"/>
                    <a:gd name="T6" fmla="*/ 111 w 271"/>
                    <a:gd name="T7" fmla="*/ 128 h 137"/>
                    <a:gd name="T8" fmla="*/ 113 w 271"/>
                    <a:gd name="T9" fmla="*/ 123 h 137"/>
                    <a:gd name="T10" fmla="*/ 117 w 271"/>
                    <a:gd name="T11" fmla="*/ 107 h 137"/>
                    <a:gd name="T12" fmla="*/ 120 w 271"/>
                    <a:gd name="T13" fmla="*/ 99 h 137"/>
                    <a:gd name="T14" fmla="*/ 115 w 271"/>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5" y="98"/>
                      </a:moveTo>
                      <a:lnTo>
                        <a:pt x="103" y="118"/>
                      </a:lnTo>
                      <a:lnTo>
                        <a:pt x="87" y="128"/>
                      </a:lnTo>
                      <a:lnTo>
                        <a:pt x="111" y="128"/>
                      </a:lnTo>
                      <a:lnTo>
                        <a:pt x="113" y="123"/>
                      </a:lnTo>
                      <a:lnTo>
                        <a:pt x="117" y="107"/>
                      </a:lnTo>
                      <a:lnTo>
                        <a:pt x="120" y="99"/>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4" name="Freeform 254">
                  <a:extLst>
                    <a:ext uri="{FF2B5EF4-FFF2-40B4-BE49-F238E27FC236}">
                      <a16:creationId xmlns:a16="http://schemas.microsoft.com/office/drawing/2014/main" id="{9626FAC9-9B19-4AA3-9838-0E14693BFCA0}"/>
                    </a:ext>
                  </a:extLst>
                </p:cNvPr>
                <p:cNvSpPr>
                  <a:spLocks/>
                </p:cNvSpPr>
                <p:nvPr/>
              </p:nvSpPr>
              <p:spPr bwMode="auto">
                <a:xfrm>
                  <a:off x="956" y="9"/>
                  <a:ext cx="271" cy="137"/>
                </a:xfrm>
                <a:custGeom>
                  <a:avLst/>
                  <a:gdLst>
                    <a:gd name="T0" fmla="*/ 112 w 271"/>
                    <a:gd name="T1" fmla="*/ 8 h 137"/>
                    <a:gd name="T2" fmla="*/ 59 w 271"/>
                    <a:gd name="T3" fmla="*/ 8 h 137"/>
                    <a:gd name="T4" fmla="*/ 86 w 271"/>
                    <a:gd name="T5" fmla="*/ 10 h 137"/>
                    <a:gd name="T6" fmla="*/ 102 w 271"/>
                    <a:gd name="T7" fmla="*/ 18 h 137"/>
                    <a:gd name="T8" fmla="*/ 111 w 271"/>
                    <a:gd name="T9" fmla="*/ 36 h 137"/>
                    <a:gd name="T10" fmla="*/ 116 w 271"/>
                    <a:gd name="T11" fmla="*/ 36 h 137"/>
                    <a:gd name="T12" fmla="*/ 114 w 271"/>
                    <a:gd name="T13" fmla="*/ 25 h 137"/>
                    <a:gd name="T14" fmla="*/ 114 w 271"/>
                    <a:gd name="T15" fmla="*/ 17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9" y="8"/>
                      </a:lnTo>
                      <a:lnTo>
                        <a:pt x="86" y="10"/>
                      </a:lnTo>
                      <a:lnTo>
                        <a:pt x="102" y="18"/>
                      </a:lnTo>
                      <a:lnTo>
                        <a:pt x="111" y="36"/>
                      </a:lnTo>
                      <a:lnTo>
                        <a:pt x="116" y="36"/>
                      </a:lnTo>
                      <a:lnTo>
                        <a:pt x="114" y="25"/>
                      </a:lnTo>
                      <a:lnTo>
                        <a:pt x="114" y="17"/>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5" name="Freeform 253">
                  <a:extLst>
                    <a:ext uri="{FF2B5EF4-FFF2-40B4-BE49-F238E27FC236}">
                      <a16:creationId xmlns:a16="http://schemas.microsoft.com/office/drawing/2014/main" id="{ADE82B87-6E13-4502-A24F-24DEE2129964}"/>
                    </a:ext>
                  </a:extLst>
                </p:cNvPr>
                <p:cNvSpPr>
                  <a:spLocks/>
                </p:cNvSpPr>
                <p:nvPr/>
              </p:nvSpPr>
              <p:spPr bwMode="auto">
                <a:xfrm>
                  <a:off x="956" y="9"/>
                  <a:ext cx="271" cy="137"/>
                </a:xfrm>
                <a:custGeom>
                  <a:avLst/>
                  <a:gdLst>
                    <a:gd name="T0" fmla="*/ 183 w 271"/>
                    <a:gd name="T1" fmla="*/ 3 h 137"/>
                    <a:gd name="T2" fmla="*/ 130 w 271"/>
                    <a:gd name="T3" fmla="*/ 3 h 137"/>
                    <a:gd name="T4" fmla="*/ 130 w 271"/>
                    <a:gd name="T5" fmla="*/ 8 h 137"/>
                    <a:gd name="T6" fmla="*/ 147 w 271"/>
                    <a:gd name="T7" fmla="*/ 9 h 137"/>
                    <a:gd name="T8" fmla="*/ 149 w 271"/>
                    <a:gd name="T9" fmla="*/ 11 h 137"/>
                    <a:gd name="T10" fmla="*/ 149 w 271"/>
                    <a:gd name="T11" fmla="*/ 126 h 137"/>
                    <a:gd name="T12" fmla="*/ 147 w 271"/>
                    <a:gd name="T13" fmla="*/ 128 h 137"/>
                    <a:gd name="T14" fmla="*/ 131 w 271"/>
                    <a:gd name="T15" fmla="*/ 129 h 137"/>
                    <a:gd name="T16" fmla="*/ 131 w 271"/>
                    <a:gd name="T17" fmla="*/ 134 h 137"/>
                    <a:gd name="T18" fmla="*/ 184 w 271"/>
                    <a:gd name="T19" fmla="*/ 134 h 137"/>
                    <a:gd name="T20" fmla="*/ 184 w 271"/>
                    <a:gd name="T21" fmla="*/ 129 h 137"/>
                    <a:gd name="T22" fmla="*/ 167 w 271"/>
                    <a:gd name="T23" fmla="*/ 128 h 137"/>
                    <a:gd name="T24" fmla="*/ 166 w 271"/>
                    <a:gd name="T25" fmla="*/ 126 h 137"/>
                    <a:gd name="T26" fmla="*/ 166 w 271"/>
                    <a:gd name="T27" fmla="*/ 69 h 137"/>
                    <a:gd name="T28" fmla="*/ 252 w 271"/>
                    <a:gd name="T29" fmla="*/ 69 h 137"/>
                    <a:gd name="T30" fmla="*/ 252 w 271"/>
                    <a:gd name="T31" fmla="*/ 61 h 137"/>
                    <a:gd name="T32" fmla="*/ 166 w 271"/>
                    <a:gd name="T33" fmla="*/ 61 h 137"/>
                    <a:gd name="T34" fmla="*/ 166 w 271"/>
                    <a:gd name="T35" fmla="*/ 11 h 137"/>
                    <a:gd name="T36" fmla="*/ 167 w 271"/>
                    <a:gd name="T37" fmla="*/ 9 h 137"/>
                    <a:gd name="T38" fmla="*/ 183 w 271"/>
                    <a:gd name="T39" fmla="*/ 8 h 137"/>
                    <a:gd name="T40" fmla="*/ 183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3" y="3"/>
                      </a:moveTo>
                      <a:lnTo>
                        <a:pt x="130" y="3"/>
                      </a:lnTo>
                      <a:lnTo>
                        <a:pt x="130" y="8"/>
                      </a:lnTo>
                      <a:lnTo>
                        <a:pt x="147" y="9"/>
                      </a:lnTo>
                      <a:lnTo>
                        <a:pt x="149" y="11"/>
                      </a:lnTo>
                      <a:lnTo>
                        <a:pt x="149" y="126"/>
                      </a:lnTo>
                      <a:lnTo>
                        <a:pt x="147" y="128"/>
                      </a:lnTo>
                      <a:lnTo>
                        <a:pt x="131" y="129"/>
                      </a:lnTo>
                      <a:lnTo>
                        <a:pt x="131" y="134"/>
                      </a:lnTo>
                      <a:lnTo>
                        <a:pt x="184" y="134"/>
                      </a:lnTo>
                      <a:lnTo>
                        <a:pt x="184" y="129"/>
                      </a:lnTo>
                      <a:lnTo>
                        <a:pt x="167" y="128"/>
                      </a:lnTo>
                      <a:lnTo>
                        <a:pt x="166" y="126"/>
                      </a:lnTo>
                      <a:lnTo>
                        <a:pt x="166" y="69"/>
                      </a:lnTo>
                      <a:lnTo>
                        <a:pt x="252" y="69"/>
                      </a:lnTo>
                      <a:lnTo>
                        <a:pt x="252" y="61"/>
                      </a:lnTo>
                      <a:lnTo>
                        <a:pt x="166" y="61"/>
                      </a:lnTo>
                      <a:lnTo>
                        <a:pt x="166" y="11"/>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6" name="Freeform 252">
                  <a:extLst>
                    <a:ext uri="{FF2B5EF4-FFF2-40B4-BE49-F238E27FC236}">
                      <a16:creationId xmlns:a16="http://schemas.microsoft.com/office/drawing/2014/main" id="{967750FF-945B-4ADD-B949-8948F47FDE9F}"/>
                    </a:ext>
                  </a:extLst>
                </p:cNvPr>
                <p:cNvSpPr>
                  <a:spLocks/>
                </p:cNvSpPr>
                <p:nvPr/>
              </p:nvSpPr>
              <p:spPr bwMode="auto">
                <a:xfrm>
                  <a:off x="956" y="9"/>
                  <a:ext cx="271" cy="137"/>
                </a:xfrm>
                <a:custGeom>
                  <a:avLst/>
                  <a:gdLst>
                    <a:gd name="T0" fmla="*/ 252 w 271"/>
                    <a:gd name="T1" fmla="*/ 69 h 137"/>
                    <a:gd name="T2" fmla="*/ 235 w 271"/>
                    <a:gd name="T3" fmla="*/ 69 h 137"/>
                    <a:gd name="T4" fmla="*/ 235 w 271"/>
                    <a:gd name="T5" fmla="*/ 126 h 137"/>
                    <a:gd name="T6" fmla="*/ 234 w 271"/>
                    <a:gd name="T7" fmla="*/ 128 h 137"/>
                    <a:gd name="T8" fmla="*/ 216 w 271"/>
                    <a:gd name="T9" fmla="*/ 129 h 137"/>
                    <a:gd name="T10" fmla="*/ 216 w 271"/>
                    <a:gd name="T11" fmla="*/ 134 h 137"/>
                    <a:gd name="T12" fmla="*/ 270 w 271"/>
                    <a:gd name="T13" fmla="*/ 134 h 137"/>
                    <a:gd name="T14" fmla="*/ 270 w 271"/>
                    <a:gd name="T15" fmla="*/ 129 h 137"/>
                    <a:gd name="T16" fmla="*/ 254 w 271"/>
                    <a:gd name="T17" fmla="*/ 128 h 137"/>
                    <a:gd name="T18" fmla="*/ 252 w 271"/>
                    <a:gd name="T19" fmla="*/ 126 h 137"/>
                    <a:gd name="T20" fmla="*/ 252 w 271"/>
                    <a:gd name="T21" fmla="*/ 69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2" y="69"/>
                      </a:moveTo>
                      <a:lnTo>
                        <a:pt x="235" y="69"/>
                      </a:lnTo>
                      <a:lnTo>
                        <a:pt x="235" y="126"/>
                      </a:lnTo>
                      <a:lnTo>
                        <a:pt x="234" y="128"/>
                      </a:lnTo>
                      <a:lnTo>
                        <a:pt x="216" y="129"/>
                      </a:lnTo>
                      <a:lnTo>
                        <a:pt x="216" y="134"/>
                      </a:lnTo>
                      <a:lnTo>
                        <a:pt x="270" y="134"/>
                      </a:lnTo>
                      <a:lnTo>
                        <a:pt x="270" y="129"/>
                      </a:lnTo>
                      <a:lnTo>
                        <a:pt x="254" y="128"/>
                      </a:lnTo>
                      <a:lnTo>
                        <a:pt x="252" y="126"/>
                      </a:lnTo>
                      <a:lnTo>
                        <a:pt x="25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7" name="Freeform 251">
                  <a:extLst>
                    <a:ext uri="{FF2B5EF4-FFF2-40B4-BE49-F238E27FC236}">
                      <a16:creationId xmlns:a16="http://schemas.microsoft.com/office/drawing/2014/main" id="{4A2B65B1-24AE-4DDE-ADC5-90D45E16B0F4}"/>
                    </a:ext>
                  </a:extLst>
                </p:cNvPr>
                <p:cNvSpPr>
                  <a:spLocks/>
                </p:cNvSpPr>
                <p:nvPr/>
              </p:nvSpPr>
              <p:spPr bwMode="auto">
                <a:xfrm>
                  <a:off x="956" y="9"/>
                  <a:ext cx="271" cy="137"/>
                </a:xfrm>
                <a:custGeom>
                  <a:avLst/>
                  <a:gdLst>
                    <a:gd name="T0" fmla="*/ 271 w 271"/>
                    <a:gd name="T1" fmla="*/ 3 h 137"/>
                    <a:gd name="T2" fmla="*/ 218 w 271"/>
                    <a:gd name="T3" fmla="*/ 3 h 137"/>
                    <a:gd name="T4" fmla="*/ 218 w 271"/>
                    <a:gd name="T5" fmla="*/ 8 h 137"/>
                    <a:gd name="T6" fmla="*/ 234 w 271"/>
                    <a:gd name="T7" fmla="*/ 9 h 137"/>
                    <a:gd name="T8" fmla="*/ 235 w 271"/>
                    <a:gd name="T9" fmla="*/ 11 h 137"/>
                    <a:gd name="T10" fmla="*/ 235 w 271"/>
                    <a:gd name="T11" fmla="*/ 61 h 137"/>
                    <a:gd name="T12" fmla="*/ 252 w 271"/>
                    <a:gd name="T13" fmla="*/ 61 h 137"/>
                    <a:gd name="T14" fmla="*/ 252 w 271"/>
                    <a:gd name="T15" fmla="*/ 11 h 137"/>
                    <a:gd name="T16" fmla="*/ 254 w 271"/>
                    <a:gd name="T17" fmla="*/ 9 h 137"/>
                    <a:gd name="T18" fmla="*/ 271 w 271"/>
                    <a:gd name="T19" fmla="*/ 8 h 137"/>
                    <a:gd name="T20" fmla="*/ 271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1" y="3"/>
                      </a:moveTo>
                      <a:lnTo>
                        <a:pt x="218" y="3"/>
                      </a:lnTo>
                      <a:lnTo>
                        <a:pt x="218" y="8"/>
                      </a:lnTo>
                      <a:lnTo>
                        <a:pt x="234" y="9"/>
                      </a:lnTo>
                      <a:lnTo>
                        <a:pt x="235" y="11"/>
                      </a:lnTo>
                      <a:lnTo>
                        <a:pt x="235" y="61"/>
                      </a:lnTo>
                      <a:lnTo>
                        <a:pt x="252" y="61"/>
                      </a:lnTo>
                      <a:lnTo>
                        <a:pt x="252" y="11"/>
                      </a:lnTo>
                      <a:lnTo>
                        <a:pt x="254" y="9"/>
                      </a:lnTo>
                      <a:lnTo>
                        <a:pt x="271" y="8"/>
                      </a:lnTo>
                      <a:lnTo>
                        <a:pt x="27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34" name="Group 246">
                <a:extLst>
                  <a:ext uri="{FF2B5EF4-FFF2-40B4-BE49-F238E27FC236}">
                    <a16:creationId xmlns:a16="http://schemas.microsoft.com/office/drawing/2014/main" id="{356677DA-3A53-4D72-A860-F24FF268017A}"/>
                  </a:ext>
                </a:extLst>
              </p:cNvPr>
              <p:cNvGrpSpPr>
                <a:grpSpLocks/>
              </p:cNvGrpSpPr>
              <p:nvPr/>
            </p:nvGrpSpPr>
            <p:grpSpPr bwMode="auto">
              <a:xfrm>
                <a:off x="1238" y="91"/>
                <a:ext cx="57" cy="90"/>
                <a:chOff x="1238" y="91"/>
                <a:chExt cx="57" cy="90"/>
              </a:xfrm>
            </p:grpSpPr>
            <p:sp>
              <p:nvSpPr>
                <p:cNvPr id="65699" name="Freeform 249">
                  <a:extLst>
                    <a:ext uri="{FF2B5EF4-FFF2-40B4-BE49-F238E27FC236}">
                      <a16:creationId xmlns:a16="http://schemas.microsoft.com/office/drawing/2014/main" id="{60A4A904-FA6F-4840-A98B-E7D689BF04DC}"/>
                    </a:ext>
                  </a:extLst>
                </p:cNvPr>
                <p:cNvSpPr>
                  <a:spLocks/>
                </p:cNvSpPr>
                <p:nvPr/>
              </p:nvSpPr>
              <p:spPr bwMode="auto">
                <a:xfrm>
                  <a:off x="1238" y="91"/>
                  <a:ext cx="57" cy="90"/>
                </a:xfrm>
                <a:custGeom>
                  <a:avLst/>
                  <a:gdLst>
                    <a:gd name="T0" fmla="*/ 51 w 57"/>
                    <a:gd name="T1" fmla="*/ 9 h 90"/>
                    <a:gd name="T2" fmla="*/ 34 w 57"/>
                    <a:gd name="T3" fmla="*/ 9 h 90"/>
                    <a:gd name="T4" fmla="*/ 40 w 57"/>
                    <a:gd name="T5" fmla="*/ 16 h 90"/>
                    <a:gd name="T6" fmla="*/ 40 w 57"/>
                    <a:gd name="T7" fmla="*/ 42 h 90"/>
                    <a:gd name="T8" fmla="*/ 30 w 57"/>
                    <a:gd name="T9" fmla="*/ 54 h 90"/>
                    <a:gd name="T10" fmla="*/ 22 w 57"/>
                    <a:gd name="T11" fmla="*/ 63 h 90"/>
                    <a:gd name="T12" fmla="*/ 15 w 57"/>
                    <a:gd name="T13" fmla="*/ 71 h 90"/>
                    <a:gd name="T14" fmla="*/ 0 w 57"/>
                    <a:gd name="T15" fmla="*/ 88 h 90"/>
                    <a:gd name="T16" fmla="*/ 0 w 57"/>
                    <a:gd name="T17" fmla="*/ 90 h 90"/>
                    <a:gd name="T18" fmla="*/ 52 w 57"/>
                    <a:gd name="T19" fmla="*/ 90 h 90"/>
                    <a:gd name="T20" fmla="*/ 54 w 57"/>
                    <a:gd name="T21" fmla="*/ 84 h 90"/>
                    <a:gd name="T22" fmla="*/ 55 w 57"/>
                    <a:gd name="T23" fmla="*/ 80 h 90"/>
                    <a:gd name="T24" fmla="*/ 13 w 57"/>
                    <a:gd name="T25" fmla="*/ 80 h 90"/>
                    <a:gd name="T26" fmla="*/ 45 w 57"/>
                    <a:gd name="T27" fmla="*/ 45 h 90"/>
                    <a:gd name="T28" fmla="*/ 51 w 57"/>
                    <a:gd name="T29" fmla="*/ 36 h 90"/>
                    <a:gd name="T30" fmla="*/ 51 w 57"/>
                    <a:gd name="T31" fmla="*/ 9 h 90"/>
                    <a:gd name="T32" fmla="*/ 51 w 57"/>
                    <a:gd name="T33" fmla="*/ 9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9"/>
                      </a:moveTo>
                      <a:lnTo>
                        <a:pt x="34" y="9"/>
                      </a:lnTo>
                      <a:lnTo>
                        <a:pt x="40" y="16"/>
                      </a:lnTo>
                      <a:lnTo>
                        <a:pt x="40" y="42"/>
                      </a:lnTo>
                      <a:lnTo>
                        <a:pt x="30" y="54"/>
                      </a:lnTo>
                      <a:lnTo>
                        <a:pt x="22" y="63"/>
                      </a:lnTo>
                      <a:lnTo>
                        <a:pt x="15" y="71"/>
                      </a:lnTo>
                      <a:lnTo>
                        <a:pt x="0" y="88"/>
                      </a:lnTo>
                      <a:lnTo>
                        <a:pt x="0" y="90"/>
                      </a:lnTo>
                      <a:lnTo>
                        <a:pt x="52" y="90"/>
                      </a:lnTo>
                      <a:lnTo>
                        <a:pt x="54" y="84"/>
                      </a:lnTo>
                      <a:lnTo>
                        <a:pt x="55" y="80"/>
                      </a:lnTo>
                      <a:lnTo>
                        <a:pt x="13" y="80"/>
                      </a:lnTo>
                      <a:lnTo>
                        <a:pt x="45" y="45"/>
                      </a:lnTo>
                      <a:lnTo>
                        <a:pt x="51" y="36"/>
                      </a:lnTo>
                      <a:lnTo>
                        <a:pt x="51"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0" name="Freeform 248">
                  <a:extLst>
                    <a:ext uri="{FF2B5EF4-FFF2-40B4-BE49-F238E27FC236}">
                      <a16:creationId xmlns:a16="http://schemas.microsoft.com/office/drawing/2014/main" id="{288DA85B-DF53-402C-8832-5DBD74E230A2}"/>
                    </a:ext>
                  </a:extLst>
                </p:cNvPr>
                <p:cNvSpPr>
                  <a:spLocks/>
                </p:cNvSpPr>
                <p:nvPr/>
              </p:nvSpPr>
              <p:spPr bwMode="auto">
                <a:xfrm>
                  <a:off x="1238" y="91"/>
                  <a:ext cx="57" cy="90"/>
                </a:xfrm>
                <a:custGeom>
                  <a:avLst/>
                  <a:gdLst>
                    <a:gd name="T0" fmla="*/ 53 w 57"/>
                    <a:gd name="T1" fmla="*/ 72 h 90"/>
                    <a:gd name="T2" fmla="*/ 50 w 57"/>
                    <a:gd name="T3" fmla="*/ 80 h 90"/>
                    <a:gd name="T4" fmla="*/ 13 w 57"/>
                    <a:gd name="T5" fmla="*/ 80 h 90"/>
                    <a:gd name="T6" fmla="*/ 55 w 57"/>
                    <a:gd name="T7" fmla="*/ 80 h 90"/>
                    <a:gd name="T8" fmla="*/ 55 w 57"/>
                    <a:gd name="T9" fmla="*/ 78 h 90"/>
                    <a:gd name="T10" fmla="*/ 56 w 57"/>
                    <a:gd name="T11" fmla="*/ 73 h 90"/>
                    <a:gd name="T12" fmla="*/ 53 w 57"/>
                    <a:gd name="T13" fmla="*/ 72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2"/>
                      </a:moveTo>
                      <a:lnTo>
                        <a:pt x="50" y="80"/>
                      </a:lnTo>
                      <a:lnTo>
                        <a:pt x="13" y="80"/>
                      </a:lnTo>
                      <a:lnTo>
                        <a:pt x="55" y="80"/>
                      </a:lnTo>
                      <a:lnTo>
                        <a:pt x="55" y="78"/>
                      </a:lnTo>
                      <a:lnTo>
                        <a:pt x="56" y="73"/>
                      </a:lnTo>
                      <a:lnTo>
                        <a:pt x="53" y="7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701" name="Freeform 247">
                  <a:extLst>
                    <a:ext uri="{FF2B5EF4-FFF2-40B4-BE49-F238E27FC236}">
                      <a16:creationId xmlns:a16="http://schemas.microsoft.com/office/drawing/2014/main" id="{70161B9C-BA14-4846-9B5F-80BE48B8A312}"/>
                    </a:ext>
                  </a:extLst>
                </p:cNvPr>
                <p:cNvSpPr>
                  <a:spLocks/>
                </p:cNvSpPr>
                <p:nvPr/>
              </p:nvSpPr>
              <p:spPr bwMode="auto">
                <a:xfrm>
                  <a:off x="1238" y="91"/>
                  <a:ext cx="57" cy="90"/>
                </a:xfrm>
                <a:custGeom>
                  <a:avLst/>
                  <a:gdLst>
                    <a:gd name="T0" fmla="*/ 40 w 57"/>
                    <a:gd name="T1" fmla="*/ 0 h 90"/>
                    <a:gd name="T2" fmla="*/ 20 w 57"/>
                    <a:gd name="T3" fmla="*/ 0 h 90"/>
                    <a:gd name="T4" fmla="*/ 14 w 57"/>
                    <a:gd name="T5" fmla="*/ 4 h 90"/>
                    <a:gd name="T6" fmla="*/ 9 w 57"/>
                    <a:gd name="T7" fmla="*/ 8 h 90"/>
                    <a:gd name="T8" fmla="*/ 2 w 57"/>
                    <a:gd name="T9" fmla="*/ 20 h 90"/>
                    <a:gd name="T10" fmla="*/ 4 w 57"/>
                    <a:gd name="T11" fmla="*/ 22 h 90"/>
                    <a:gd name="T12" fmla="*/ 8 w 57"/>
                    <a:gd name="T13" fmla="*/ 17 h 90"/>
                    <a:gd name="T14" fmla="*/ 14 w 57"/>
                    <a:gd name="T15" fmla="*/ 9 h 90"/>
                    <a:gd name="T16" fmla="*/ 51 w 57"/>
                    <a:gd name="T17" fmla="*/ 9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4"/>
                      </a:lnTo>
                      <a:lnTo>
                        <a:pt x="9" y="8"/>
                      </a:lnTo>
                      <a:lnTo>
                        <a:pt x="2" y="20"/>
                      </a:lnTo>
                      <a:lnTo>
                        <a:pt x="4" y="22"/>
                      </a:lnTo>
                      <a:lnTo>
                        <a:pt x="8" y="17"/>
                      </a:lnTo>
                      <a:lnTo>
                        <a:pt x="14" y="9"/>
                      </a:lnTo>
                      <a:lnTo>
                        <a:pt x="51" y="9"/>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35" name="Group 244">
                <a:extLst>
                  <a:ext uri="{FF2B5EF4-FFF2-40B4-BE49-F238E27FC236}">
                    <a16:creationId xmlns:a16="http://schemas.microsoft.com/office/drawing/2014/main" id="{05CBFAFB-32CD-45D0-830E-3CBB23BAF3C5}"/>
                  </a:ext>
                </a:extLst>
              </p:cNvPr>
              <p:cNvGrpSpPr>
                <a:grpSpLocks/>
              </p:cNvGrpSpPr>
              <p:nvPr/>
            </p:nvGrpSpPr>
            <p:grpSpPr bwMode="auto">
              <a:xfrm>
                <a:off x="716" y="77"/>
                <a:ext cx="210" cy="2"/>
                <a:chOff x="716" y="77"/>
                <a:chExt cx="210" cy="2"/>
              </a:xfrm>
            </p:grpSpPr>
            <p:sp>
              <p:nvSpPr>
                <p:cNvPr id="65698" name="Freeform 245">
                  <a:extLst>
                    <a:ext uri="{FF2B5EF4-FFF2-40B4-BE49-F238E27FC236}">
                      <a16:creationId xmlns:a16="http://schemas.microsoft.com/office/drawing/2014/main" id="{7958BDCE-36D9-44E3-B4B9-58BEE84923E1}"/>
                    </a:ext>
                  </a:extLst>
                </p:cNvPr>
                <p:cNvSpPr>
                  <a:spLocks/>
                </p:cNvSpPr>
                <p:nvPr/>
              </p:nvSpPr>
              <p:spPr bwMode="auto">
                <a:xfrm>
                  <a:off x="716" y="77"/>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41">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6" name="Group 242">
                <a:extLst>
                  <a:ext uri="{FF2B5EF4-FFF2-40B4-BE49-F238E27FC236}">
                    <a16:creationId xmlns:a16="http://schemas.microsoft.com/office/drawing/2014/main" id="{65FD89C6-8782-4FB0-BE50-04F05A6D4943}"/>
                  </a:ext>
                </a:extLst>
              </p:cNvPr>
              <p:cNvGrpSpPr>
                <a:grpSpLocks/>
              </p:cNvGrpSpPr>
              <p:nvPr/>
            </p:nvGrpSpPr>
            <p:grpSpPr bwMode="auto">
              <a:xfrm>
                <a:off x="1016" y="176"/>
                <a:ext cx="2" cy="258"/>
                <a:chOff x="1016" y="176"/>
                <a:chExt cx="2" cy="258"/>
              </a:xfrm>
            </p:grpSpPr>
            <p:sp>
              <p:nvSpPr>
                <p:cNvPr id="65697" name="Freeform 243">
                  <a:extLst>
                    <a:ext uri="{FF2B5EF4-FFF2-40B4-BE49-F238E27FC236}">
                      <a16:creationId xmlns:a16="http://schemas.microsoft.com/office/drawing/2014/main" id="{914AD931-1D7B-4C9E-A7E6-1C90ADED021F}"/>
                    </a:ext>
                  </a:extLst>
                </p:cNvPr>
                <p:cNvSpPr>
                  <a:spLocks/>
                </p:cNvSpPr>
                <p:nvPr/>
              </p:nvSpPr>
              <p:spPr bwMode="auto">
                <a:xfrm>
                  <a:off x="1016" y="176"/>
                  <a:ext cx="2" cy="258"/>
                </a:xfrm>
                <a:custGeom>
                  <a:avLst/>
                  <a:gdLst>
                    <a:gd name="T0" fmla="*/ 0 w 2"/>
                    <a:gd name="T1" fmla="*/ 0 h 258"/>
                    <a:gd name="T2" fmla="*/ 0 w 2"/>
                    <a:gd name="T3" fmla="*/ 257 h 258"/>
                    <a:gd name="T4" fmla="*/ 0 60000 65536"/>
                    <a:gd name="T5" fmla="*/ 0 60000 65536"/>
                    <a:gd name="T6" fmla="*/ 0 w 2"/>
                    <a:gd name="T7" fmla="*/ 0 h 258"/>
                    <a:gd name="T8" fmla="*/ 2 w 2"/>
                    <a:gd name="T9" fmla="*/ 258 h 258"/>
                  </a:gdLst>
                  <a:ahLst/>
                  <a:cxnLst>
                    <a:cxn ang="T4">
                      <a:pos x="T0" y="T1"/>
                    </a:cxn>
                    <a:cxn ang="T5">
                      <a:pos x="T2" y="T3"/>
                    </a:cxn>
                  </a:cxnLst>
                  <a:rect l="T6" t="T7" r="T8" b="T9"/>
                  <a:pathLst>
                    <a:path w="2" h="258">
                      <a:moveTo>
                        <a:pt x="0" y="0"/>
                      </a:moveTo>
                      <a:lnTo>
                        <a:pt x="0" y="257"/>
                      </a:lnTo>
                    </a:path>
                  </a:pathLst>
                </a:custGeom>
                <a:noFill/>
                <a:ln w="636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7" name="Group 240">
                <a:extLst>
                  <a:ext uri="{FF2B5EF4-FFF2-40B4-BE49-F238E27FC236}">
                    <a16:creationId xmlns:a16="http://schemas.microsoft.com/office/drawing/2014/main" id="{3225BB93-72C5-43B5-97DA-6DCC6BF4C12C}"/>
                  </a:ext>
                </a:extLst>
              </p:cNvPr>
              <p:cNvGrpSpPr>
                <a:grpSpLocks/>
              </p:cNvGrpSpPr>
              <p:nvPr/>
            </p:nvGrpSpPr>
            <p:grpSpPr bwMode="auto">
              <a:xfrm>
                <a:off x="1016" y="624"/>
                <a:ext cx="2" cy="223"/>
                <a:chOff x="1016" y="624"/>
                <a:chExt cx="2" cy="223"/>
              </a:xfrm>
            </p:grpSpPr>
            <p:sp>
              <p:nvSpPr>
                <p:cNvPr id="65696" name="Freeform 241">
                  <a:extLst>
                    <a:ext uri="{FF2B5EF4-FFF2-40B4-BE49-F238E27FC236}">
                      <a16:creationId xmlns:a16="http://schemas.microsoft.com/office/drawing/2014/main" id="{460D30FF-A011-4088-AA45-1DC2D02E97C0}"/>
                    </a:ext>
                  </a:extLst>
                </p:cNvPr>
                <p:cNvSpPr>
                  <a:spLocks/>
                </p:cNvSpPr>
                <p:nvPr/>
              </p:nvSpPr>
              <p:spPr bwMode="auto">
                <a:xfrm>
                  <a:off x="1016" y="624"/>
                  <a:ext cx="2" cy="223"/>
                </a:xfrm>
                <a:custGeom>
                  <a:avLst/>
                  <a:gdLst>
                    <a:gd name="T0" fmla="*/ 0 w 2"/>
                    <a:gd name="T1" fmla="*/ 0 h 223"/>
                    <a:gd name="T2" fmla="*/ 0 w 2"/>
                    <a:gd name="T3" fmla="*/ 222 h 223"/>
                    <a:gd name="T4" fmla="*/ 0 60000 65536"/>
                    <a:gd name="T5" fmla="*/ 0 60000 65536"/>
                    <a:gd name="T6" fmla="*/ 0 w 2"/>
                    <a:gd name="T7" fmla="*/ 0 h 223"/>
                    <a:gd name="T8" fmla="*/ 2 w 2"/>
                    <a:gd name="T9" fmla="*/ 223 h 223"/>
                  </a:gdLst>
                  <a:ahLst/>
                  <a:cxnLst>
                    <a:cxn ang="T4">
                      <a:pos x="T0" y="T1"/>
                    </a:cxn>
                    <a:cxn ang="T5">
                      <a:pos x="T2" y="T3"/>
                    </a:cxn>
                  </a:cxnLst>
                  <a:rect l="T6" t="T7" r="T8" b="T9"/>
                  <a:pathLst>
                    <a:path w="2" h="223">
                      <a:moveTo>
                        <a:pt x="0" y="0"/>
                      </a:moveTo>
                      <a:lnTo>
                        <a:pt x="0" y="222"/>
                      </a:lnTo>
                    </a:path>
                  </a:pathLst>
                </a:custGeom>
                <a:noFill/>
                <a:ln w="6363">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8" name="Group 238">
                <a:extLst>
                  <a:ext uri="{FF2B5EF4-FFF2-40B4-BE49-F238E27FC236}">
                    <a16:creationId xmlns:a16="http://schemas.microsoft.com/office/drawing/2014/main" id="{9FEE2A4F-F965-42FE-B3B0-4AAF63292F45}"/>
                  </a:ext>
                </a:extLst>
              </p:cNvPr>
              <p:cNvGrpSpPr>
                <a:grpSpLocks/>
              </p:cNvGrpSpPr>
              <p:nvPr/>
            </p:nvGrpSpPr>
            <p:grpSpPr bwMode="auto">
              <a:xfrm>
                <a:off x="623" y="176"/>
                <a:ext cx="2" cy="211"/>
                <a:chOff x="623" y="176"/>
                <a:chExt cx="2" cy="211"/>
              </a:xfrm>
            </p:grpSpPr>
            <p:sp>
              <p:nvSpPr>
                <p:cNvPr id="65695" name="Freeform 239">
                  <a:extLst>
                    <a:ext uri="{FF2B5EF4-FFF2-40B4-BE49-F238E27FC236}">
                      <a16:creationId xmlns:a16="http://schemas.microsoft.com/office/drawing/2014/main" id="{1CB0C1DB-8FFB-4EC3-97CD-875DF0F71774}"/>
                    </a:ext>
                  </a:extLst>
                </p:cNvPr>
                <p:cNvSpPr>
                  <a:spLocks/>
                </p:cNvSpPr>
                <p:nvPr/>
              </p:nvSpPr>
              <p:spPr bwMode="auto">
                <a:xfrm>
                  <a:off x="623" y="176"/>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39" name="Group 234">
                <a:extLst>
                  <a:ext uri="{FF2B5EF4-FFF2-40B4-BE49-F238E27FC236}">
                    <a16:creationId xmlns:a16="http://schemas.microsoft.com/office/drawing/2014/main" id="{64EB98F8-D4F3-43F5-9A4C-1F02A8FF3BC3}"/>
                  </a:ext>
                </a:extLst>
              </p:cNvPr>
              <p:cNvGrpSpPr>
                <a:grpSpLocks/>
              </p:cNvGrpSpPr>
              <p:nvPr/>
            </p:nvGrpSpPr>
            <p:grpSpPr bwMode="auto">
              <a:xfrm>
                <a:off x="552" y="420"/>
                <a:ext cx="141" cy="131"/>
                <a:chOff x="552" y="420"/>
                <a:chExt cx="141" cy="131"/>
              </a:xfrm>
            </p:grpSpPr>
            <p:sp>
              <p:nvSpPr>
                <p:cNvPr id="65692" name="Freeform 237">
                  <a:extLst>
                    <a:ext uri="{FF2B5EF4-FFF2-40B4-BE49-F238E27FC236}">
                      <a16:creationId xmlns:a16="http://schemas.microsoft.com/office/drawing/2014/main" id="{29F353F1-4524-49BA-BB0D-A35338CAEDC8}"/>
                    </a:ext>
                  </a:extLst>
                </p:cNvPr>
                <p:cNvSpPr>
                  <a:spLocks/>
                </p:cNvSpPr>
                <p:nvPr/>
              </p:nvSpPr>
              <p:spPr bwMode="auto">
                <a:xfrm>
                  <a:off x="552" y="420"/>
                  <a:ext cx="141" cy="131"/>
                </a:xfrm>
                <a:custGeom>
                  <a:avLst/>
                  <a:gdLst>
                    <a:gd name="T0" fmla="*/ 52 w 141"/>
                    <a:gd name="T1" fmla="*/ 0 h 131"/>
                    <a:gd name="T2" fmla="*/ 0 w 141"/>
                    <a:gd name="T3" fmla="*/ 0 h 131"/>
                    <a:gd name="T4" fmla="*/ 0 w 141"/>
                    <a:gd name="T5" fmla="*/ 5 h 131"/>
                    <a:gd name="T6" fmla="*/ 17 w 141"/>
                    <a:gd name="T7" fmla="*/ 6 h 131"/>
                    <a:gd name="T8" fmla="*/ 18 w 141"/>
                    <a:gd name="T9" fmla="*/ 7 h 131"/>
                    <a:gd name="T10" fmla="*/ 18 w 141"/>
                    <a:gd name="T11" fmla="*/ 123 h 131"/>
                    <a:gd name="T12" fmla="*/ 17 w 141"/>
                    <a:gd name="T13" fmla="*/ 124 h 131"/>
                    <a:gd name="T14" fmla="*/ 0 w 141"/>
                    <a:gd name="T15" fmla="*/ 126 h 131"/>
                    <a:gd name="T16" fmla="*/ 0 w 141"/>
                    <a:gd name="T17" fmla="*/ 130 h 131"/>
                    <a:gd name="T18" fmla="*/ 53 w 141"/>
                    <a:gd name="T19" fmla="*/ 130 h 131"/>
                    <a:gd name="T20" fmla="*/ 53 w 141"/>
                    <a:gd name="T21" fmla="*/ 126 h 131"/>
                    <a:gd name="T22" fmla="*/ 37 w 141"/>
                    <a:gd name="T23" fmla="*/ 124 h 131"/>
                    <a:gd name="T24" fmla="*/ 35 w 141"/>
                    <a:gd name="T25" fmla="*/ 123 h 131"/>
                    <a:gd name="T26" fmla="*/ 35 w 141"/>
                    <a:gd name="T27" fmla="*/ 66 h 131"/>
                    <a:gd name="T28" fmla="*/ 122 w 141"/>
                    <a:gd name="T29" fmla="*/ 66 h 131"/>
                    <a:gd name="T30" fmla="*/ 122 w 141"/>
                    <a:gd name="T31" fmla="*/ 57 h 131"/>
                    <a:gd name="T32" fmla="*/ 35 w 141"/>
                    <a:gd name="T33" fmla="*/ 57 h 131"/>
                    <a:gd name="T34" fmla="*/ 35 w 141"/>
                    <a:gd name="T35" fmla="*/ 7 h 131"/>
                    <a:gd name="T36" fmla="*/ 37 w 141"/>
                    <a:gd name="T37" fmla="*/ 6 h 131"/>
                    <a:gd name="T38" fmla="*/ 52 w 141"/>
                    <a:gd name="T39" fmla="*/ 5 h 131"/>
                    <a:gd name="T40" fmla="*/ 52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2" y="0"/>
                      </a:moveTo>
                      <a:lnTo>
                        <a:pt x="0" y="0"/>
                      </a:lnTo>
                      <a:lnTo>
                        <a:pt x="0" y="5"/>
                      </a:lnTo>
                      <a:lnTo>
                        <a:pt x="17" y="6"/>
                      </a:lnTo>
                      <a:lnTo>
                        <a:pt x="18" y="7"/>
                      </a:lnTo>
                      <a:lnTo>
                        <a:pt x="18" y="123"/>
                      </a:lnTo>
                      <a:lnTo>
                        <a:pt x="17" y="124"/>
                      </a:lnTo>
                      <a:lnTo>
                        <a:pt x="0" y="126"/>
                      </a:lnTo>
                      <a:lnTo>
                        <a:pt x="0" y="130"/>
                      </a:lnTo>
                      <a:lnTo>
                        <a:pt x="53" y="130"/>
                      </a:lnTo>
                      <a:lnTo>
                        <a:pt x="53" y="126"/>
                      </a:lnTo>
                      <a:lnTo>
                        <a:pt x="37" y="124"/>
                      </a:lnTo>
                      <a:lnTo>
                        <a:pt x="35" y="123"/>
                      </a:lnTo>
                      <a:lnTo>
                        <a:pt x="35" y="66"/>
                      </a:lnTo>
                      <a:lnTo>
                        <a:pt x="122" y="66"/>
                      </a:lnTo>
                      <a:lnTo>
                        <a:pt x="122" y="57"/>
                      </a:lnTo>
                      <a:lnTo>
                        <a:pt x="35" y="57"/>
                      </a:lnTo>
                      <a:lnTo>
                        <a:pt x="35" y="7"/>
                      </a:lnTo>
                      <a:lnTo>
                        <a:pt x="37" y="6"/>
                      </a:lnTo>
                      <a:lnTo>
                        <a:pt x="52" y="5"/>
                      </a:lnTo>
                      <a:lnTo>
                        <a:pt x="5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93" name="Freeform 236">
                  <a:extLst>
                    <a:ext uri="{FF2B5EF4-FFF2-40B4-BE49-F238E27FC236}">
                      <a16:creationId xmlns:a16="http://schemas.microsoft.com/office/drawing/2014/main" id="{43F74094-EED8-4188-9ECD-5201F9BC3C13}"/>
                    </a:ext>
                  </a:extLst>
                </p:cNvPr>
                <p:cNvSpPr>
                  <a:spLocks/>
                </p:cNvSpPr>
                <p:nvPr/>
              </p:nvSpPr>
              <p:spPr bwMode="auto">
                <a:xfrm>
                  <a:off x="552" y="420"/>
                  <a:ext cx="141" cy="131"/>
                </a:xfrm>
                <a:custGeom>
                  <a:avLst/>
                  <a:gdLst>
                    <a:gd name="T0" fmla="*/ 122 w 141"/>
                    <a:gd name="T1" fmla="*/ 66 h 131"/>
                    <a:gd name="T2" fmla="*/ 105 w 141"/>
                    <a:gd name="T3" fmla="*/ 66 h 131"/>
                    <a:gd name="T4" fmla="*/ 105 w 141"/>
                    <a:gd name="T5" fmla="*/ 123 h 131"/>
                    <a:gd name="T6" fmla="*/ 103 w 141"/>
                    <a:gd name="T7" fmla="*/ 124 h 131"/>
                    <a:gd name="T8" fmla="*/ 86 w 141"/>
                    <a:gd name="T9" fmla="*/ 126 h 131"/>
                    <a:gd name="T10" fmla="*/ 86 w 141"/>
                    <a:gd name="T11" fmla="*/ 130 h 131"/>
                    <a:gd name="T12" fmla="*/ 140 w 141"/>
                    <a:gd name="T13" fmla="*/ 130 h 131"/>
                    <a:gd name="T14" fmla="*/ 140 w 141"/>
                    <a:gd name="T15" fmla="*/ 126 h 131"/>
                    <a:gd name="T16" fmla="*/ 123 w 141"/>
                    <a:gd name="T17" fmla="*/ 124 h 131"/>
                    <a:gd name="T18" fmla="*/ 122 w 141"/>
                    <a:gd name="T19" fmla="*/ 123 h 131"/>
                    <a:gd name="T20" fmla="*/ 122 w 141"/>
                    <a:gd name="T21" fmla="*/ 6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6"/>
                      </a:moveTo>
                      <a:lnTo>
                        <a:pt x="105" y="66"/>
                      </a:lnTo>
                      <a:lnTo>
                        <a:pt x="105" y="123"/>
                      </a:lnTo>
                      <a:lnTo>
                        <a:pt x="103" y="124"/>
                      </a:lnTo>
                      <a:lnTo>
                        <a:pt x="86" y="126"/>
                      </a:lnTo>
                      <a:lnTo>
                        <a:pt x="86" y="130"/>
                      </a:lnTo>
                      <a:lnTo>
                        <a:pt x="140" y="130"/>
                      </a:lnTo>
                      <a:lnTo>
                        <a:pt x="140" y="126"/>
                      </a:lnTo>
                      <a:lnTo>
                        <a:pt x="123" y="124"/>
                      </a:lnTo>
                      <a:lnTo>
                        <a:pt x="122" y="123"/>
                      </a:lnTo>
                      <a:lnTo>
                        <a:pt x="122" y="6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94" name="Freeform 235">
                  <a:extLst>
                    <a:ext uri="{FF2B5EF4-FFF2-40B4-BE49-F238E27FC236}">
                      <a16:creationId xmlns:a16="http://schemas.microsoft.com/office/drawing/2014/main" id="{BB30A13B-830D-4030-8B59-3E4EDF169286}"/>
                    </a:ext>
                  </a:extLst>
                </p:cNvPr>
                <p:cNvSpPr>
                  <a:spLocks/>
                </p:cNvSpPr>
                <p:nvPr/>
              </p:nvSpPr>
              <p:spPr bwMode="auto">
                <a:xfrm>
                  <a:off x="552" y="420"/>
                  <a:ext cx="141" cy="131"/>
                </a:xfrm>
                <a:custGeom>
                  <a:avLst/>
                  <a:gdLst>
                    <a:gd name="T0" fmla="*/ 140 w 141"/>
                    <a:gd name="T1" fmla="*/ 0 h 131"/>
                    <a:gd name="T2" fmla="*/ 87 w 141"/>
                    <a:gd name="T3" fmla="*/ 0 h 131"/>
                    <a:gd name="T4" fmla="*/ 87 w 141"/>
                    <a:gd name="T5" fmla="*/ 5 h 131"/>
                    <a:gd name="T6" fmla="*/ 103 w 141"/>
                    <a:gd name="T7" fmla="*/ 6 h 131"/>
                    <a:gd name="T8" fmla="*/ 105 w 141"/>
                    <a:gd name="T9" fmla="*/ 7 h 131"/>
                    <a:gd name="T10" fmla="*/ 105 w 141"/>
                    <a:gd name="T11" fmla="*/ 57 h 131"/>
                    <a:gd name="T12" fmla="*/ 122 w 141"/>
                    <a:gd name="T13" fmla="*/ 57 h 131"/>
                    <a:gd name="T14" fmla="*/ 122 w 141"/>
                    <a:gd name="T15" fmla="*/ 7 h 131"/>
                    <a:gd name="T16" fmla="*/ 123 w 141"/>
                    <a:gd name="T17" fmla="*/ 6 h 131"/>
                    <a:gd name="T18" fmla="*/ 140 w 141"/>
                    <a:gd name="T19" fmla="*/ 5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0" name="Group 226">
                <a:extLst>
                  <a:ext uri="{FF2B5EF4-FFF2-40B4-BE49-F238E27FC236}">
                    <a16:creationId xmlns:a16="http://schemas.microsoft.com/office/drawing/2014/main" id="{17D5FA39-B8E1-493E-9907-AFA2CFECC52F}"/>
                  </a:ext>
                </a:extLst>
              </p:cNvPr>
              <p:cNvGrpSpPr>
                <a:grpSpLocks/>
              </p:cNvGrpSpPr>
              <p:nvPr/>
            </p:nvGrpSpPr>
            <p:grpSpPr bwMode="auto">
              <a:xfrm>
                <a:off x="0" y="0"/>
                <a:ext cx="335" cy="172"/>
                <a:chOff x="0" y="0"/>
                <a:chExt cx="335" cy="172"/>
              </a:xfrm>
            </p:grpSpPr>
            <p:sp>
              <p:nvSpPr>
                <p:cNvPr id="65685" name="Freeform 233">
                  <a:extLst>
                    <a:ext uri="{FF2B5EF4-FFF2-40B4-BE49-F238E27FC236}">
                      <a16:creationId xmlns:a16="http://schemas.microsoft.com/office/drawing/2014/main" id="{44E3A411-732F-4282-87B8-7111D88CFEC1}"/>
                    </a:ext>
                  </a:extLst>
                </p:cNvPr>
                <p:cNvSpPr>
                  <a:spLocks/>
                </p:cNvSpPr>
                <p:nvPr/>
              </p:nvSpPr>
              <p:spPr bwMode="auto">
                <a:xfrm>
                  <a:off x="0" y="0"/>
                  <a:ext cx="335" cy="172"/>
                </a:xfrm>
                <a:custGeom>
                  <a:avLst/>
                  <a:gdLst>
                    <a:gd name="T0" fmla="*/ 40 w 335"/>
                    <a:gd name="T1" fmla="*/ 0 h 172"/>
                    <a:gd name="T2" fmla="*/ 25 w 335"/>
                    <a:gd name="T3" fmla="*/ 14 h 172"/>
                    <a:gd name="T4" fmla="*/ 13 w 335"/>
                    <a:gd name="T5" fmla="*/ 30 h 172"/>
                    <a:gd name="T6" fmla="*/ 5 w 335"/>
                    <a:gd name="T7" fmla="*/ 49 h 172"/>
                    <a:gd name="T8" fmla="*/ 0 w 335"/>
                    <a:gd name="T9" fmla="*/ 69 h 172"/>
                    <a:gd name="T10" fmla="*/ 1 w 335"/>
                    <a:gd name="T11" fmla="*/ 96 h 172"/>
                    <a:gd name="T12" fmla="*/ 18 w 335"/>
                    <a:gd name="T13" fmla="*/ 154 h 172"/>
                    <a:gd name="T14" fmla="*/ 43 w 335"/>
                    <a:gd name="T15" fmla="*/ 172 h 172"/>
                    <a:gd name="T16" fmla="*/ 31 w 335"/>
                    <a:gd name="T17" fmla="*/ 159 h 172"/>
                    <a:gd name="T18" fmla="*/ 21 w 335"/>
                    <a:gd name="T19" fmla="*/ 142 h 172"/>
                    <a:gd name="T20" fmla="*/ 15 w 335"/>
                    <a:gd name="T21" fmla="*/ 121 h 172"/>
                    <a:gd name="T22" fmla="*/ 12 w 335"/>
                    <a:gd name="T23" fmla="*/ 99 h 172"/>
                    <a:gd name="T24" fmla="*/ 11 w 335"/>
                    <a:gd name="T25" fmla="*/ 88 h 172"/>
                    <a:gd name="T26" fmla="*/ 13 w 335"/>
                    <a:gd name="T27" fmla="*/ 65 h 172"/>
                    <a:gd name="T28" fmla="*/ 18 w 335"/>
                    <a:gd name="T29" fmla="*/ 44 h 172"/>
                    <a:gd name="T30" fmla="*/ 26 w 335"/>
                    <a:gd name="T31" fmla="*/ 25 h 172"/>
                    <a:gd name="T32" fmla="*/ 37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5" y="14"/>
                      </a:lnTo>
                      <a:lnTo>
                        <a:pt x="13" y="30"/>
                      </a:lnTo>
                      <a:lnTo>
                        <a:pt x="5" y="49"/>
                      </a:lnTo>
                      <a:lnTo>
                        <a:pt x="0" y="69"/>
                      </a:lnTo>
                      <a:lnTo>
                        <a:pt x="1" y="96"/>
                      </a:lnTo>
                      <a:lnTo>
                        <a:pt x="18" y="154"/>
                      </a:lnTo>
                      <a:lnTo>
                        <a:pt x="43" y="172"/>
                      </a:lnTo>
                      <a:lnTo>
                        <a:pt x="31" y="159"/>
                      </a:lnTo>
                      <a:lnTo>
                        <a:pt x="21" y="142"/>
                      </a:lnTo>
                      <a:lnTo>
                        <a:pt x="15" y="121"/>
                      </a:lnTo>
                      <a:lnTo>
                        <a:pt x="12" y="99"/>
                      </a:lnTo>
                      <a:lnTo>
                        <a:pt x="11" y="88"/>
                      </a:lnTo>
                      <a:lnTo>
                        <a:pt x="13" y="65"/>
                      </a:lnTo>
                      <a:lnTo>
                        <a:pt x="18" y="44"/>
                      </a:lnTo>
                      <a:lnTo>
                        <a:pt x="26" y="25"/>
                      </a:lnTo>
                      <a:lnTo>
                        <a:pt x="37"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6" name="Freeform 232">
                  <a:extLst>
                    <a:ext uri="{FF2B5EF4-FFF2-40B4-BE49-F238E27FC236}">
                      <a16:creationId xmlns:a16="http://schemas.microsoft.com/office/drawing/2014/main" id="{96D82F14-FC1B-4F59-A56F-B16F92DA18AA}"/>
                    </a:ext>
                  </a:extLst>
                </p:cNvPr>
                <p:cNvSpPr>
                  <a:spLocks/>
                </p:cNvSpPr>
                <p:nvPr/>
              </p:nvSpPr>
              <p:spPr bwMode="auto">
                <a:xfrm>
                  <a:off x="0" y="0"/>
                  <a:ext cx="335" cy="172"/>
                </a:xfrm>
                <a:custGeom>
                  <a:avLst/>
                  <a:gdLst>
                    <a:gd name="T0" fmla="*/ 157 w 335"/>
                    <a:gd name="T1" fmla="*/ 9 h 172"/>
                    <a:gd name="T2" fmla="*/ 140 w 335"/>
                    <a:gd name="T3" fmla="*/ 9 h 172"/>
                    <a:gd name="T4" fmla="*/ 116 w 335"/>
                    <a:gd name="T5" fmla="*/ 12 h 172"/>
                    <a:gd name="T6" fmla="*/ 96 w 335"/>
                    <a:gd name="T7" fmla="*/ 21 h 172"/>
                    <a:gd name="T8" fmla="*/ 80 w 335"/>
                    <a:gd name="T9" fmla="*/ 35 h 172"/>
                    <a:gd name="T10" fmla="*/ 69 w 335"/>
                    <a:gd name="T11" fmla="*/ 53 h 172"/>
                    <a:gd name="T12" fmla="*/ 65 w 335"/>
                    <a:gd name="T13" fmla="*/ 75 h 172"/>
                    <a:gd name="T14" fmla="*/ 67 w 335"/>
                    <a:gd name="T15" fmla="*/ 96 h 172"/>
                    <a:gd name="T16" fmla="*/ 75 w 335"/>
                    <a:gd name="T17" fmla="*/ 115 h 172"/>
                    <a:gd name="T18" fmla="*/ 89 w 335"/>
                    <a:gd name="T19" fmla="*/ 131 h 172"/>
                    <a:gd name="T20" fmla="*/ 109 w 335"/>
                    <a:gd name="T21" fmla="*/ 141 h 172"/>
                    <a:gd name="T22" fmla="*/ 136 w 335"/>
                    <a:gd name="T23" fmla="*/ 145 h 172"/>
                    <a:gd name="T24" fmla="*/ 150 w 335"/>
                    <a:gd name="T25" fmla="*/ 145 h 172"/>
                    <a:gd name="T26" fmla="*/ 168 w 335"/>
                    <a:gd name="T27" fmla="*/ 141 h 172"/>
                    <a:gd name="T28" fmla="*/ 174 w 335"/>
                    <a:gd name="T29" fmla="*/ 140 h 172"/>
                    <a:gd name="T30" fmla="*/ 175 w 335"/>
                    <a:gd name="T31" fmla="*/ 137 h 172"/>
                    <a:gd name="T32" fmla="*/ 151 w 335"/>
                    <a:gd name="T33" fmla="*/ 137 h 172"/>
                    <a:gd name="T34" fmla="*/ 125 w 335"/>
                    <a:gd name="T35" fmla="*/ 134 h 172"/>
                    <a:gd name="T36" fmla="*/ 105 w 335"/>
                    <a:gd name="T37" fmla="*/ 125 h 172"/>
                    <a:gd name="T38" fmla="*/ 93 w 335"/>
                    <a:gd name="T39" fmla="*/ 111 h 172"/>
                    <a:gd name="T40" fmla="*/ 86 w 335"/>
                    <a:gd name="T41" fmla="*/ 91 h 172"/>
                    <a:gd name="T42" fmla="*/ 87 w 335"/>
                    <a:gd name="T43" fmla="*/ 63 h 172"/>
                    <a:gd name="T44" fmla="*/ 94 w 335"/>
                    <a:gd name="T45" fmla="*/ 41 h 172"/>
                    <a:gd name="T46" fmla="*/ 106 w 335"/>
                    <a:gd name="T47" fmla="*/ 25 h 172"/>
                    <a:gd name="T48" fmla="*/ 123 w 335"/>
                    <a:gd name="T49" fmla="*/ 17 h 172"/>
                    <a:gd name="T50" fmla="*/ 177 w 335"/>
                    <a:gd name="T51" fmla="*/ 17 h 172"/>
                    <a:gd name="T52" fmla="*/ 176 w 335"/>
                    <a:gd name="T53" fmla="*/ 14 h 172"/>
                    <a:gd name="T54" fmla="*/ 171 w 335"/>
                    <a:gd name="T55" fmla="*/ 13 h 172"/>
                    <a:gd name="T56" fmla="*/ 157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9"/>
                      </a:moveTo>
                      <a:lnTo>
                        <a:pt x="140" y="9"/>
                      </a:lnTo>
                      <a:lnTo>
                        <a:pt x="116" y="12"/>
                      </a:lnTo>
                      <a:lnTo>
                        <a:pt x="96" y="21"/>
                      </a:lnTo>
                      <a:lnTo>
                        <a:pt x="80" y="35"/>
                      </a:lnTo>
                      <a:lnTo>
                        <a:pt x="69" y="53"/>
                      </a:lnTo>
                      <a:lnTo>
                        <a:pt x="65" y="75"/>
                      </a:lnTo>
                      <a:lnTo>
                        <a:pt x="67" y="96"/>
                      </a:lnTo>
                      <a:lnTo>
                        <a:pt x="75" y="115"/>
                      </a:lnTo>
                      <a:lnTo>
                        <a:pt x="89" y="131"/>
                      </a:lnTo>
                      <a:lnTo>
                        <a:pt x="109" y="141"/>
                      </a:lnTo>
                      <a:lnTo>
                        <a:pt x="136" y="145"/>
                      </a:lnTo>
                      <a:lnTo>
                        <a:pt x="150" y="145"/>
                      </a:lnTo>
                      <a:lnTo>
                        <a:pt x="168" y="141"/>
                      </a:lnTo>
                      <a:lnTo>
                        <a:pt x="174" y="140"/>
                      </a:lnTo>
                      <a:lnTo>
                        <a:pt x="175" y="137"/>
                      </a:lnTo>
                      <a:lnTo>
                        <a:pt x="151" y="137"/>
                      </a:lnTo>
                      <a:lnTo>
                        <a:pt x="125" y="134"/>
                      </a:lnTo>
                      <a:lnTo>
                        <a:pt x="105" y="125"/>
                      </a:lnTo>
                      <a:lnTo>
                        <a:pt x="93" y="111"/>
                      </a:lnTo>
                      <a:lnTo>
                        <a:pt x="86" y="91"/>
                      </a:lnTo>
                      <a:lnTo>
                        <a:pt x="87" y="63"/>
                      </a:lnTo>
                      <a:lnTo>
                        <a:pt x="94" y="41"/>
                      </a:lnTo>
                      <a:lnTo>
                        <a:pt x="106" y="25"/>
                      </a:lnTo>
                      <a:lnTo>
                        <a:pt x="123" y="17"/>
                      </a:lnTo>
                      <a:lnTo>
                        <a:pt x="177" y="17"/>
                      </a:lnTo>
                      <a:lnTo>
                        <a:pt x="176" y="14"/>
                      </a:lnTo>
                      <a:lnTo>
                        <a:pt x="171" y="13"/>
                      </a:lnTo>
                      <a:lnTo>
                        <a:pt x="157"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7" name="Freeform 231">
                  <a:extLst>
                    <a:ext uri="{FF2B5EF4-FFF2-40B4-BE49-F238E27FC236}">
                      <a16:creationId xmlns:a16="http://schemas.microsoft.com/office/drawing/2014/main" id="{BAA6AB86-9104-4105-A393-D75A9B67DF80}"/>
                    </a:ext>
                  </a:extLst>
                </p:cNvPr>
                <p:cNvSpPr>
                  <a:spLocks/>
                </p:cNvSpPr>
                <p:nvPr/>
              </p:nvSpPr>
              <p:spPr bwMode="auto">
                <a:xfrm>
                  <a:off x="0" y="0"/>
                  <a:ext cx="335" cy="172"/>
                </a:xfrm>
                <a:custGeom>
                  <a:avLst/>
                  <a:gdLst>
                    <a:gd name="T0" fmla="*/ 179 w 335"/>
                    <a:gd name="T1" fmla="*/ 107 h 172"/>
                    <a:gd name="T2" fmla="*/ 167 w 335"/>
                    <a:gd name="T3" fmla="*/ 126 h 172"/>
                    <a:gd name="T4" fmla="*/ 151 w 335"/>
                    <a:gd name="T5" fmla="*/ 137 h 172"/>
                    <a:gd name="T6" fmla="*/ 175 w 335"/>
                    <a:gd name="T7" fmla="*/ 137 h 172"/>
                    <a:gd name="T8" fmla="*/ 177 w 335"/>
                    <a:gd name="T9" fmla="*/ 132 h 172"/>
                    <a:gd name="T10" fmla="*/ 182 w 335"/>
                    <a:gd name="T11" fmla="*/ 116 h 172"/>
                    <a:gd name="T12" fmla="*/ 184 w 335"/>
                    <a:gd name="T13" fmla="*/ 107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6"/>
                      </a:lnTo>
                      <a:lnTo>
                        <a:pt x="151" y="137"/>
                      </a:lnTo>
                      <a:lnTo>
                        <a:pt x="175" y="137"/>
                      </a:lnTo>
                      <a:lnTo>
                        <a:pt x="177" y="132"/>
                      </a:lnTo>
                      <a:lnTo>
                        <a:pt x="182" y="116"/>
                      </a:lnTo>
                      <a:lnTo>
                        <a:pt x="184" y="107"/>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8" name="Freeform 230">
                  <a:extLst>
                    <a:ext uri="{FF2B5EF4-FFF2-40B4-BE49-F238E27FC236}">
                      <a16:creationId xmlns:a16="http://schemas.microsoft.com/office/drawing/2014/main" id="{A302F8BB-B023-4373-8170-760A2EBF515F}"/>
                    </a:ext>
                  </a:extLst>
                </p:cNvPr>
                <p:cNvSpPr>
                  <a:spLocks/>
                </p:cNvSpPr>
                <p:nvPr/>
              </p:nvSpPr>
              <p:spPr bwMode="auto">
                <a:xfrm>
                  <a:off x="0" y="0"/>
                  <a:ext cx="335" cy="172"/>
                </a:xfrm>
                <a:custGeom>
                  <a:avLst/>
                  <a:gdLst>
                    <a:gd name="T0" fmla="*/ 177 w 335"/>
                    <a:gd name="T1" fmla="*/ 17 h 172"/>
                    <a:gd name="T2" fmla="*/ 123 w 335"/>
                    <a:gd name="T3" fmla="*/ 17 h 172"/>
                    <a:gd name="T4" fmla="*/ 150 w 335"/>
                    <a:gd name="T5" fmla="*/ 19 h 172"/>
                    <a:gd name="T6" fmla="*/ 166 w 335"/>
                    <a:gd name="T7" fmla="*/ 27 h 172"/>
                    <a:gd name="T8" fmla="*/ 175 w 335"/>
                    <a:gd name="T9" fmla="*/ 45 h 172"/>
                    <a:gd name="T10" fmla="*/ 180 w 335"/>
                    <a:gd name="T11" fmla="*/ 44 h 172"/>
                    <a:gd name="T12" fmla="*/ 179 w 335"/>
                    <a:gd name="T13" fmla="*/ 34 h 172"/>
                    <a:gd name="T14" fmla="*/ 178 w 335"/>
                    <a:gd name="T15" fmla="*/ 25 h 172"/>
                    <a:gd name="T16" fmla="*/ 177 w 335"/>
                    <a:gd name="T17" fmla="*/ 17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7"/>
                      </a:moveTo>
                      <a:lnTo>
                        <a:pt x="123" y="17"/>
                      </a:lnTo>
                      <a:lnTo>
                        <a:pt x="150" y="19"/>
                      </a:lnTo>
                      <a:lnTo>
                        <a:pt x="166" y="27"/>
                      </a:lnTo>
                      <a:lnTo>
                        <a:pt x="175" y="45"/>
                      </a:lnTo>
                      <a:lnTo>
                        <a:pt x="180" y="44"/>
                      </a:lnTo>
                      <a:lnTo>
                        <a:pt x="179" y="34"/>
                      </a:lnTo>
                      <a:lnTo>
                        <a:pt x="178" y="25"/>
                      </a:lnTo>
                      <a:lnTo>
                        <a:pt x="177" y="1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9" name="Freeform 229">
                  <a:extLst>
                    <a:ext uri="{FF2B5EF4-FFF2-40B4-BE49-F238E27FC236}">
                      <a16:creationId xmlns:a16="http://schemas.microsoft.com/office/drawing/2014/main" id="{CBD02BF6-5672-4218-AD93-FB8A31B52E9A}"/>
                    </a:ext>
                  </a:extLst>
                </p:cNvPr>
                <p:cNvSpPr>
                  <a:spLocks/>
                </p:cNvSpPr>
                <p:nvPr/>
              </p:nvSpPr>
              <p:spPr bwMode="auto">
                <a:xfrm>
                  <a:off x="0" y="0"/>
                  <a:ext cx="335" cy="172"/>
                </a:xfrm>
                <a:custGeom>
                  <a:avLst/>
                  <a:gdLst>
                    <a:gd name="T0" fmla="*/ 247 w 335"/>
                    <a:gd name="T1" fmla="*/ 12 h 172"/>
                    <a:gd name="T2" fmla="*/ 194 w 335"/>
                    <a:gd name="T3" fmla="*/ 12 h 172"/>
                    <a:gd name="T4" fmla="*/ 194 w 335"/>
                    <a:gd name="T5" fmla="*/ 17 h 172"/>
                    <a:gd name="T6" fmla="*/ 212 w 335"/>
                    <a:gd name="T7" fmla="*/ 18 h 172"/>
                    <a:gd name="T8" fmla="*/ 213 w 335"/>
                    <a:gd name="T9" fmla="*/ 19 h 172"/>
                    <a:gd name="T10" fmla="*/ 213 w 335"/>
                    <a:gd name="T11" fmla="*/ 135 h 172"/>
                    <a:gd name="T12" fmla="*/ 212 w 335"/>
                    <a:gd name="T13" fmla="*/ 136 h 172"/>
                    <a:gd name="T14" fmla="*/ 195 w 335"/>
                    <a:gd name="T15" fmla="*/ 138 h 172"/>
                    <a:gd name="T16" fmla="*/ 195 w 335"/>
                    <a:gd name="T17" fmla="*/ 142 h 172"/>
                    <a:gd name="T18" fmla="*/ 248 w 335"/>
                    <a:gd name="T19" fmla="*/ 142 h 172"/>
                    <a:gd name="T20" fmla="*/ 248 w 335"/>
                    <a:gd name="T21" fmla="*/ 138 h 172"/>
                    <a:gd name="T22" fmla="*/ 232 w 335"/>
                    <a:gd name="T23" fmla="*/ 136 h 172"/>
                    <a:gd name="T24" fmla="*/ 230 w 335"/>
                    <a:gd name="T25" fmla="*/ 135 h 172"/>
                    <a:gd name="T26" fmla="*/ 230 w 335"/>
                    <a:gd name="T27" fmla="*/ 77 h 172"/>
                    <a:gd name="T28" fmla="*/ 316 w 335"/>
                    <a:gd name="T29" fmla="*/ 77 h 172"/>
                    <a:gd name="T30" fmla="*/ 316 w 335"/>
                    <a:gd name="T31" fmla="*/ 70 h 172"/>
                    <a:gd name="T32" fmla="*/ 230 w 335"/>
                    <a:gd name="T33" fmla="*/ 70 h 172"/>
                    <a:gd name="T34" fmla="*/ 230 w 335"/>
                    <a:gd name="T35" fmla="*/ 19 h 172"/>
                    <a:gd name="T36" fmla="*/ 232 w 335"/>
                    <a:gd name="T37" fmla="*/ 18 h 172"/>
                    <a:gd name="T38" fmla="*/ 247 w 335"/>
                    <a:gd name="T39" fmla="*/ 17 h 172"/>
                    <a:gd name="T40" fmla="*/ 247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2"/>
                      </a:moveTo>
                      <a:lnTo>
                        <a:pt x="194" y="12"/>
                      </a:lnTo>
                      <a:lnTo>
                        <a:pt x="194" y="17"/>
                      </a:lnTo>
                      <a:lnTo>
                        <a:pt x="212" y="18"/>
                      </a:lnTo>
                      <a:lnTo>
                        <a:pt x="213" y="19"/>
                      </a:lnTo>
                      <a:lnTo>
                        <a:pt x="213" y="135"/>
                      </a:lnTo>
                      <a:lnTo>
                        <a:pt x="212" y="136"/>
                      </a:lnTo>
                      <a:lnTo>
                        <a:pt x="195" y="138"/>
                      </a:lnTo>
                      <a:lnTo>
                        <a:pt x="195" y="142"/>
                      </a:lnTo>
                      <a:lnTo>
                        <a:pt x="248" y="142"/>
                      </a:lnTo>
                      <a:lnTo>
                        <a:pt x="248" y="138"/>
                      </a:lnTo>
                      <a:lnTo>
                        <a:pt x="232" y="136"/>
                      </a:lnTo>
                      <a:lnTo>
                        <a:pt x="230" y="135"/>
                      </a:lnTo>
                      <a:lnTo>
                        <a:pt x="230" y="77"/>
                      </a:lnTo>
                      <a:lnTo>
                        <a:pt x="316" y="77"/>
                      </a:lnTo>
                      <a:lnTo>
                        <a:pt x="316" y="70"/>
                      </a:lnTo>
                      <a:lnTo>
                        <a:pt x="230" y="70"/>
                      </a:lnTo>
                      <a:lnTo>
                        <a:pt x="230" y="19"/>
                      </a:lnTo>
                      <a:lnTo>
                        <a:pt x="232" y="18"/>
                      </a:lnTo>
                      <a:lnTo>
                        <a:pt x="247" y="17"/>
                      </a:lnTo>
                      <a:lnTo>
                        <a:pt x="247"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90" name="Freeform 228">
                  <a:extLst>
                    <a:ext uri="{FF2B5EF4-FFF2-40B4-BE49-F238E27FC236}">
                      <a16:creationId xmlns:a16="http://schemas.microsoft.com/office/drawing/2014/main" id="{B7312FB7-C8C5-412B-BEDF-8CA9BFC640BC}"/>
                    </a:ext>
                  </a:extLst>
                </p:cNvPr>
                <p:cNvSpPr>
                  <a:spLocks/>
                </p:cNvSpPr>
                <p:nvPr/>
              </p:nvSpPr>
              <p:spPr bwMode="auto">
                <a:xfrm>
                  <a:off x="0" y="0"/>
                  <a:ext cx="335" cy="172"/>
                </a:xfrm>
                <a:custGeom>
                  <a:avLst/>
                  <a:gdLst>
                    <a:gd name="T0" fmla="*/ 316 w 335"/>
                    <a:gd name="T1" fmla="*/ 77 h 172"/>
                    <a:gd name="T2" fmla="*/ 299 w 335"/>
                    <a:gd name="T3" fmla="*/ 77 h 172"/>
                    <a:gd name="T4" fmla="*/ 299 w 335"/>
                    <a:gd name="T5" fmla="*/ 135 h 172"/>
                    <a:gd name="T6" fmla="*/ 298 w 335"/>
                    <a:gd name="T7" fmla="*/ 136 h 172"/>
                    <a:gd name="T8" fmla="*/ 280 w 335"/>
                    <a:gd name="T9" fmla="*/ 138 h 172"/>
                    <a:gd name="T10" fmla="*/ 280 w 335"/>
                    <a:gd name="T11" fmla="*/ 142 h 172"/>
                    <a:gd name="T12" fmla="*/ 334 w 335"/>
                    <a:gd name="T13" fmla="*/ 142 h 172"/>
                    <a:gd name="T14" fmla="*/ 334 w 335"/>
                    <a:gd name="T15" fmla="*/ 138 h 172"/>
                    <a:gd name="T16" fmla="*/ 318 w 335"/>
                    <a:gd name="T17" fmla="*/ 136 h 172"/>
                    <a:gd name="T18" fmla="*/ 316 w 335"/>
                    <a:gd name="T19" fmla="*/ 135 h 172"/>
                    <a:gd name="T20" fmla="*/ 316 w 335"/>
                    <a:gd name="T21" fmla="*/ 77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7"/>
                      </a:moveTo>
                      <a:lnTo>
                        <a:pt x="299" y="77"/>
                      </a:lnTo>
                      <a:lnTo>
                        <a:pt x="299" y="135"/>
                      </a:lnTo>
                      <a:lnTo>
                        <a:pt x="298" y="136"/>
                      </a:lnTo>
                      <a:lnTo>
                        <a:pt x="280" y="138"/>
                      </a:lnTo>
                      <a:lnTo>
                        <a:pt x="280" y="142"/>
                      </a:lnTo>
                      <a:lnTo>
                        <a:pt x="334" y="142"/>
                      </a:lnTo>
                      <a:lnTo>
                        <a:pt x="334" y="138"/>
                      </a:lnTo>
                      <a:lnTo>
                        <a:pt x="318" y="136"/>
                      </a:lnTo>
                      <a:lnTo>
                        <a:pt x="316" y="135"/>
                      </a:lnTo>
                      <a:lnTo>
                        <a:pt x="316"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91" name="Freeform 227">
                  <a:extLst>
                    <a:ext uri="{FF2B5EF4-FFF2-40B4-BE49-F238E27FC236}">
                      <a16:creationId xmlns:a16="http://schemas.microsoft.com/office/drawing/2014/main" id="{B665B142-1265-4AA8-B984-94BD6FE07D95}"/>
                    </a:ext>
                  </a:extLst>
                </p:cNvPr>
                <p:cNvSpPr>
                  <a:spLocks/>
                </p:cNvSpPr>
                <p:nvPr/>
              </p:nvSpPr>
              <p:spPr bwMode="auto">
                <a:xfrm>
                  <a:off x="0" y="0"/>
                  <a:ext cx="335" cy="172"/>
                </a:xfrm>
                <a:custGeom>
                  <a:avLst/>
                  <a:gdLst>
                    <a:gd name="T0" fmla="*/ 335 w 335"/>
                    <a:gd name="T1" fmla="*/ 12 h 172"/>
                    <a:gd name="T2" fmla="*/ 282 w 335"/>
                    <a:gd name="T3" fmla="*/ 12 h 172"/>
                    <a:gd name="T4" fmla="*/ 282 w 335"/>
                    <a:gd name="T5" fmla="*/ 17 h 172"/>
                    <a:gd name="T6" fmla="*/ 298 w 335"/>
                    <a:gd name="T7" fmla="*/ 18 h 172"/>
                    <a:gd name="T8" fmla="*/ 299 w 335"/>
                    <a:gd name="T9" fmla="*/ 19 h 172"/>
                    <a:gd name="T10" fmla="*/ 299 w 335"/>
                    <a:gd name="T11" fmla="*/ 70 h 172"/>
                    <a:gd name="T12" fmla="*/ 316 w 335"/>
                    <a:gd name="T13" fmla="*/ 70 h 172"/>
                    <a:gd name="T14" fmla="*/ 316 w 335"/>
                    <a:gd name="T15" fmla="*/ 19 h 172"/>
                    <a:gd name="T16" fmla="*/ 318 w 335"/>
                    <a:gd name="T17" fmla="*/ 18 h 172"/>
                    <a:gd name="T18" fmla="*/ 335 w 335"/>
                    <a:gd name="T19" fmla="*/ 17 h 172"/>
                    <a:gd name="T20" fmla="*/ 335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2"/>
                      </a:moveTo>
                      <a:lnTo>
                        <a:pt x="282" y="12"/>
                      </a:lnTo>
                      <a:lnTo>
                        <a:pt x="282" y="17"/>
                      </a:lnTo>
                      <a:lnTo>
                        <a:pt x="298" y="18"/>
                      </a:lnTo>
                      <a:lnTo>
                        <a:pt x="299" y="19"/>
                      </a:lnTo>
                      <a:lnTo>
                        <a:pt x="299" y="70"/>
                      </a:lnTo>
                      <a:lnTo>
                        <a:pt x="316" y="70"/>
                      </a:lnTo>
                      <a:lnTo>
                        <a:pt x="316" y="19"/>
                      </a:lnTo>
                      <a:lnTo>
                        <a:pt x="318" y="18"/>
                      </a:lnTo>
                      <a:lnTo>
                        <a:pt x="335" y="17"/>
                      </a:lnTo>
                      <a:lnTo>
                        <a:pt x="335"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1" name="Group 221">
                <a:extLst>
                  <a:ext uri="{FF2B5EF4-FFF2-40B4-BE49-F238E27FC236}">
                    <a16:creationId xmlns:a16="http://schemas.microsoft.com/office/drawing/2014/main" id="{1D70669C-DF54-4B49-A6E3-FF89F68D1E75}"/>
                  </a:ext>
                </a:extLst>
              </p:cNvPr>
              <p:cNvGrpSpPr>
                <a:grpSpLocks/>
              </p:cNvGrpSpPr>
              <p:nvPr/>
            </p:nvGrpSpPr>
            <p:grpSpPr bwMode="auto">
              <a:xfrm>
                <a:off x="348" y="93"/>
                <a:ext cx="49" cy="91"/>
                <a:chOff x="348" y="93"/>
                <a:chExt cx="49" cy="91"/>
              </a:xfrm>
            </p:grpSpPr>
            <p:sp>
              <p:nvSpPr>
                <p:cNvPr id="65681" name="Freeform 225">
                  <a:extLst>
                    <a:ext uri="{FF2B5EF4-FFF2-40B4-BE49-F238E27FC236}">
                      <a16:creationId xmlns:a16="http://schemas.microsoft.com/office/drawing/2014/main" id="{CF5E28B1-D827-4DCD-82EE-3A770A771C92}"/>
                    </a:ext>
                  </a:extLst>
                </p:cNvPr>
                <p:cNvSpPr>
                  <a:spLocks/>
                </p:cNvSpPr>
                <p:nvPr/>
              </p:nvSpPr>
              <p:spPr bwMode="auto">
                <a:xfrm>
                  <a:off x="348" y="93"/>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5 w 49"/>
                    <a:gd name="T11" fmla="*/ 91 h 91"/>
                    <a:gd name="T12" fmla="*/ 32 w 49"/>
                    <a:gd name="T13" fmla="*/ 86 h 91"/>
                    <a:gd name="T14" fmla="*/ 34 w 49"/>
                    <a:gd name="T15" fmla="*/ 84 h 91"/>
                    <a:gd name="T16" fmla="*/ 15 w 49"/>
                    <a:gd name="T17" fmla="*/ 84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5" y="91"/>
                      </a:lnTo>
                      <a:lnTo>
                        <a:pt x="32" y="86"/>
                      </a:lnTo>
                      <a:lnTo>
                        <a:pt x="34" y="84"/>
                      </a:lnTo>
                      <a:lnTo>
                        <a:pt x="15" y="84"/>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2" name="Freeform 224">
                  <a:extLst>
                    <a:ext uri="{FF2B5EF4-FFF2-40B4-BE49-F238E27FC236}">
                      <a16:creationId xmlns:a16="http://schemas.microsoft.com/office/drawing/2014/main" id="{A6046867-61CD-4ED8-88C8-046DE9441C69}"/>
                    </a:ext>
                  </a:extLst>
                </p:cNvPr>
                <p:cNvSpPr>
                  <a:spLocks/>
                </p:cNvSpPr>
                <p:nvPr/>
              </p:nvSpPr>
              <p:spPr bwMode="auto">
                <a:xfrm>
                  <a:off x="348" y="93"/>
                  <a:ext cx="49" cy="91"/>
                </a:xfrm>
                <a:custGeom>
                  <a:avLst/>
                  <a:gdLst>
                    <a:gd name="T0" fmla="*/ 43 w 49"/>
                    <a:gd name="T1" fmla="*/ 41 h 91"/>
                    <a:gd name="T2" fmla="*/ 32 w 49"/>
                    <a:gd name="T3" fmla="*/ 41 h 91"/>
                    <a:gd name="T4" fmla="*/ 41 w 49"/>
                    <a:gd name="T5" fmla="*/ 46 h 91"/>
                    <a:gd name="T6" fmla="*/ 41 w 49"/>
                    <a:gd name="T7" fmla="*/ 76 h 91"/>
                    <a:gd name="T8" fmla="*/ 31 w 49"/>
                    <a:gd name="T9" fmla="*/ 84 h 91"/>
                    <a:gd name="T10" fmla="*/ 34 w 49"/>
                    <a:gd name="T11" fmla="*/ 84 h 91"/>
                    <a:gd name="T12" fmla="*/ 49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6"/>
                      </a:lnTo>
                      <a:lnTo>
                        <a:pt x="41" y="76"/>
                      </a:lnTo>
                      <a:lnTo>
                        <a:pt x="31" y="84"/>
                      </a:lnTo>
                      <a:lnTo>
                        <a:pt x="34" y="84"/>
                      </a:lnTo>
                      <a:lnTo>
                        <a:pt x="49"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3" name="Freeform 223">
                  <a:extLst>
                    <a:ext uri="{FF2B5EF4-FFF2-40B4-BE49-F238E27FC236}">
                      <a16:creationId xmlns:a16="http://schemas.microsoft.com/office/drawing/2014/main" id="{0AFE8174-8169-4D43-9B61-04836BF6415F}"/>
                    </a:ext>
                  </a:extLst>
                </p:cNvPr>
                <p:cNvSpPr>
                  <a:spLocks/>
                </p:cNvSpPr>
                <p:nvPr/>
              </p:nvSpPr>
              <p:spPr bwMode="auto">
                <a:xfrm>
                  <a:off x="348" y="93"/>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1 w 49"/>
                    <a:gd name="T11" fmla="*/ 40 h 91"/>
                    <a:gd name="T12" fmla="*/ 12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7 w 49"/>
                    <a:gd name="T25" fmla="*/ 31 h 91"/>
                    <a:gd name="T26" fmla="*/ 41 w 49"/>
                    <a:gd name="T27" fmla="*/ 28 h 91"/>
                    <a:gd name="T28" fmla="*/ 45 w 49"/>
                    <a:gd name="T29" fmla="*/ 24 h 91"/>
                    <a:gd name="T30" fmla="*/ 47 w 49"/>
                    <a:gd name="T31" fmla="*/ 21 h 91"/>
                    <a:gd name="T32" fmla="*/ 47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1" y="40"/>
                      </a:lnTo>
                      <a:lnTo>
                        <a:pt x="12" y="43"/>
                      </a:lnTo>
                      <a:lnTo>
                        <a:pt x="14" y="43"/>
                      </a:lnTo>
                      <a:lnTo>
                        <a:pt x="18" y="41"/>
                      </a:lnTo>
                      <a:lnTo>
                        <a:pt x="43" y="41"/>
                      </a:lnTo>
                      <a:lnTo>
                        <a:pt x="35" y="35"/>
                      </a:lnTo>
                      <a:lnTo>
                        <a:pt x="31" y="34"/>
                      </a:lnTo>
                      <a:lnTo>
                        <a:pt x="37" y="31"/>
                      </a:lnTo>
                      <a:lnTo>
                        <a:pt x="41" y="28"/>
                      </a:lnTo>
                      <a:lnTo>
                        <a:pt x="45" y="24"/>
                      </a:lnTo>
                      <a:lnTo>
                        <a:pt x="47" y="21"/>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84" name="Freeform 222">
                  <a:extLst>
                    <a:ext uri="{FF2B5EF4-FFF2-40B4-BE49-F238E27FC236}">
                      <a16:creationId xmlns:a16="http://schemas.microsoft.com/office/drawing/2014/main" id="{405A59A8-311E-4840-A541-921D7F185994}"/>
                    </a:ext>
                  </a:extLst>
                </p:cNvPr>
                <p:cNvSpPr>
                  <a:spLocks/>
                </p:cNvSpPr>
                <p:nvPr/>
              </p:nvSpPr>
              <p:spPr bwMode="auto">
                <a:xfrm>
                  <a:off x="348" y="93"/>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9 h 91"/>
                    <a:gd name="T12" fmla="*/ 9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9"/>
                      </a:lnTo>
                      <a:lnTo>
                        <a:pt x="9"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2" name="Group 219">
                <a:extLst>
                  <a:ext uri="{FF2B5EF4-FFF2-40B4-BE49-F238E27FC236}">
                    <a16:creationId xmlns:a16="http://schemas.microsoft.com/office/drawing/2014/main" id="{5D2BFF01-EB14-47FD-AD2B-B9DBEC756F59}"/>
                  </a:ext>
                </a:extLst>
              </p:cNvPr>
              <p:cNvGrpSpPr>
                <a:grpSpLocks/>
              </p:cNvGrpSpPr>
              <p:nvPr/>
            </p:nvGrpSpPr>
            <p:grpSpPr bwMode="auto">
              <a:xfrm>
                <a:off x="422" y="4"/>
                <a:ext cx="44" cy="172"/>
                <a:chOff x="422" y="4"/>
                <a:chExt cx="44" cy="172"/>
              </a:xfrm>
            </p:grpSpPr>
            <p:sp>
              <p:nvSpPr>
                <p:cNvPr id="65680" name="Freeform 220">
                  <a:extLst>
                    <a:ext uri="{FF2B5EF4-FFF2-40B4-BE49-F238E27FC236}">
                      <a16:creationId xmlns:a16="http://schemas.microsoft.com/office/drawing/2014/main" id="{266A35A9-AD6C-47E9-944C-A776E336A931}"/>
                    </a:ext>
                  </a:extLst>
                </p:cNvPr>
                <p:cNvSpPr>
                  <a:spLocks/>
                </p:cNvSpPr>
                <p:nvPr/>
              </p:nvSpPr>
              <p:spPr bwMode="auto">
                <a:xfrm>
                  <a:off x="422" y="4"/>
                  <a:ext cx="44" cy="172"/>
                </a:xfrm>
                <a:custGeom>
                  <a:avLst/>
                  <a:gdLst>
                    <a:gd name="T0" fmla="*/ 0 w 44"/>
                    <a:gd name="T1" fmla="*/ 0 h 172"/>
                    <a:gd name="T2" fmla="*/ 31 w 44"/>
                    <a:gd name="T3" fmla="*/ 73 h 172"/>
                    <a:gd name="T4" fmla="*/ 32 w 44"/>
                    <a:gd name="T5" fmla="*/ 84 h 172"/>
                    <a:gd name="T6" fmla="*/ 30 w 44"/>
                    <a:gd name="T7" fmla="*/ 107 h 172"/>
                    <a:gd name="T8" fmla="*/ 25 w 44"/>
                    <a:gd name="T9" fmla="*/ 128 h 172"/>
                    <a:gd name="T10" fmla="*/ 17 w 44"/>
                    <a:gd name="T11" fmla="*/ 147 h 172"/>
                    <a:gd name="T12" fmla="*/ 6 w 44"/>
                    <a:gd name="T13" fmla="*/ 162 h 172"/>
                    <a:gd name="T14" fmla="*/ 2 w 44"/>
                    <a:gd name="T15" fmla="*/ 172 h 172"/>
                    <a:gd name="T16" fmla="*/ 18 w 44"/>
                    <a:gd name="T17" fmla="*/ 158 h 172"/>
                    <a:gd name="T18" fmla="*/ 30 w 44"/>
                    <a:gd name="T19" fmla="*/ 142 h 172"/>
                    <a:gd name="T20" fmla="*/ 38 w 44"/>
                    <a:gd name="T21" fmla="*/ 123 h 172"/>
                    <a:gd name="T22" fmla="*/ 43 w 44"/>
                    <a:gd name="T23" fmla="*/ 103 h 172"/>
                    <a:gd name="T24" fmla="*/ 42 w 44"/>
                    <a:gd name="T25" fmla="*/ 76 h 172"/>
                    <a:gd name="T26" fmla="*/ 39 w 44"/>
                    <a:gd name="T27" fmla="*/ 53 h 172"/>
                    <a:gd name="T28" fmla="*/ 33 w 44"/>
                    <a:gd name="T29" fmla="*/ 34 h 172"/>
                    <a:gd name="T30" fmla="*/ 24 w 44"/>
                    <a:gd name="T31" fmla="*/ 18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1" y="73"/>
                      </a:lnTo>
                      <a:lnTo>
                        <a:pt x="32" y="84"/>
                      </a:lnTo>
                      <a:lnTo>
                        <a:pt x="30" y="107"/>
                      </a:lnTo>
                      <a:lnTo>
                        <a:pt x="25" y="128"/>
                      </a:lnTo>
                      <a:lnTo>
                        <a:pt x="17" y="147"/>
                      </a:lnTo>
                      <a:lnTo>
                        <a:pt x="6" y="162"/>
                      </a:lnTo>
                      <a:lnTo>
                        <a:pt x="2" y="172"/>
                      </a:lnTo>
                      <a:lnTo>
                        <a:pt x="18" y="158"/>
                      </a:lnTo>
                      <a:lnTo>
                        <a:pt x="30" y="142"/>
                      </a:lnTo>
                      <a:lnTo>
                        <a:pt x="38" y="123"/>
                      </a:lnTo>
                      <a:lnTo>
                        <a:pt x="43" y="103"/>
                      </a:lnTo>
                      <a:lnTo>
                        <a:pt x="42" y="76"/>
                      </a:lnTo>
                      <a:lnTo>
                        <a:pt x="39" y="53"/>
                      </a:lnTo>
                      <a:lnTo>
                        <a:pt x="33" y="34"/>
                      </a:lnTo>
                      <a:lnTo>
                        <a:pt x="24" y="18"/>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3" name="Group 215">
                <a:extLst>
                  <a:ext uri="{FF2B5EF4-FFF2-40B4-BE49-F238E27FC236}">
                    <a16:creationId xmlns:a16="http://schemas.microsoft.com/office/drawing/2014/main" id="{FF1B85B4-3179-48F0-9C70-9139B0ED2CB5}"/>
                  </a:ext>
                </a:extLst>
              </p:cNvPr>
              <p:cNvGrpSpPr>
                <a:grpSpLocks/>
              </p:cNvGrpSpPr>
              <p:nvPr/>
            </p:nvGrpSpPr>
            <p:grpSpPr bwMode="auto">
              <a:xfrm>
                <a:off x="488" y="93"/>
                <a:ext cx="57" cy="90"/>
                <a:chOff x="488" y="93"/>
                <a:chExt cx="57" cy="90"/>
              </a:xfrm>
            </p:grpSpPr>
            <p:sp>
              <p:nvSpPr>
                <p:cNvPr id="65677" name="Freeform 218">
                  <a:extLst>
                    <a:ext uri="{FF2B5EF4-FFF2-40B4-BE49-F238E27FC236}">
                      <a16:creationId xmlns:a16="http://schemas.microsoft.com/office/drawing/2014/main" id="{C2DE407B-3A09-430F-8F9A-5963381AF55C}"/>
                    </a:ext>
                  </a:extLst>
                </p:cNvPr>
                <p:cNvSpPr>
                  <a:spLocks/>
                </p:cNvSpPr>
                <p:nvPr/>
              </p:nvSpPr>
              <p:spPr bwMode="auto">
                <a:xfrm>
                  <a:off x="488" y="93"/>
                  <a:ext cx="57" cy="90"/>
                </a:xfrm>
                <a:custGeom>
                  <a:avLst/>
                  <a:gdLst>
                    <a:gd name="T0" fmla="*/ 50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4 h 90"/>
                    <a:gd name="T22" fmla="*/ 54 w 57"/>
                    <a:gd name="T23" fmla="*/ 80 h 90"/>
                    <a:gd name="T24" fmla="*/ 13 w 57"/>
                    <a:gd name="T25" fmla="*/ 80 h 90"/>
                    <a:gd name="T26" fmla="*/ 44 w 57"/>
                    <a:gd name="T27" fmla="*/ 45 h 90"/>
                    <a:gd name="T28" fmla="*/ 51 w 57"/>
                    <a:gd name="T29" fmla="*/ 35 h 90"/>
                    <a:gd name="T30" fmla="*/ 51 w 57"/>
                    <a:gd name="T31" fmla="*/ 9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6"/>
                      </a:lnTo>
                      <a:lnTo>
                        <a:pt x="40" y="41"/>
                      </a:lnTo>
                      <a:lnTo>
                        <a:pt x="30" y="53"/>
                      </a:lnTo>
                      <a:lnTo>
                        <a:pt x="22" y="63"/>
                      </a:lnTo>
                      <a:lnTo>
                        <a:pt x="15" y="71"/>
                      </a:lnTo>
                      <a:lnTo>
                        <a:pt x="0" y="87"/>
                      </a:lnTo>
                      <a:lnTo>
                        <a:pt x="0" y="89"/>
                      </a:lnTo>
                      <a:lnTo>
                        <a:pt x="52" y="89"/>
                      </a:lnTo>
                      <a:lnTo>
                        <a:pt x="53" y="84"/>
                      </a:lnTo>
                      <a:lnTo>
                        <a:pt x="54" y="80"/>
                      </a:lnTo>
                      <a:lnTo>
                        <a:pt x="13" y="80"/>
                      </a:lnTo>
                      <a:lnTo>
                        <a:pt x="44" y="45"/>
                      </a:lnTo>
                      <a:lnTo>
                        <a:pt x="51" y="35"/>
                      </a:lnTo>
                      <a:lnTo>
                        <a:pt x="51" y="9"/>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8" name="Freeform 217">
                  <a:extLst>
                    <a:ext uri="{FF2B5EF4-FFF2-40B4-BE49-F238E27FC236}">
                      <a16:creationId xmlns:a16="http://schemas.microsoft.com/office/drawing/2014/main" id="{AC0C2176-80C2-4217-8221-08C472D79B5F}"/>
                    </a:ext>
                  </a:extLst>
                </p:cNvPr>
                <p:cNvSpPr>
                  <a:spLocks/>
                </p:cNvSpPr>
                <p:nvPr/>
              </p:nvSpPr>
              <p:spPr bwMode="auto">
                <a:xfrm>
                  <a:off x="488" y="93"/>
                  <a:ext cx="57" cy="90"/>
                </a:xfrm>
                <a:custGeom>
                  <a:avLst/>
                  <a:gdLst>
                    <a:gd name="T0" fmla="*/ 53 w 57"/>
                    <a:gd name="T1" fmla="*/ 71 h 90"/>
                    <a:gd name="T2" fmla="*/ 49 w 57"/>
                    <a:gd name="T3" fmla="*/ 79 h 90"/>
                    <a:gd name="T4" fmla="*/ 13 w 57"/>
                    <a:gd name="T5" fmla="*/ 80 h 90"/>
                    <a:gd name="T6" fmla="*/ 54 w 57"/>
                    <a:gd name="T7" fmla="*/ 80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80"/>
                      </a:lnTo>
                      <a:lnTo>
                        <a:pt x="54" y="80"/>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9" name="Freeform 216">
                  <a:extLst>
                    <a:ext uri="{FF2B5EF4-FFF2-40B4-BE49-F238E27FC236}">
                      <a16:creationId xmlns:a16="http://schemas.microsoft.com/office/drawing/2014/main" id="{CC295F6A-1B2C-4614-86E1-A02F944269B4}"/>
                    </a:ext>
                  </a:extLst>
                </p:cNvPr>
                <p:cNvSpPr>
                  <a:spLocks/>
                </p:cNvSpPr>
                <p:nvPr/>
              </p:nvSpPr>
              <p:spPr bwMode="auto">
                <a:xfrm>
                  <a:off x="488" y="93"/>
                  <a:ext cx="57" cy="90"/>
                </a:xfrm>
                <a:custGeom>
                  <a:avLst/>
                  <a:gdLst>
                    <a:gd name="T0" fmla="*/ 40 w 57"/>
                    <a:gd name="T1" fmla="*/ 0 h 90"/>
                    <a:gd name="T2" fmla="*/ 20 w 57"/>
                    <a:gd name="T3" fmla="*/ 0 h 90"/>
                    <a:gd name="T4" fmla="*/ 13 w 57"/>
                    <a:gd name="T5" fmla="*/ 4 h 90"/>
                    <a:gd name="T6" fmla="*/ 9 w 57"/>
                    <a:gd name="T7" fmla="*/ 8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4"/>
                      </a:lnTo>
                      <a:lnTo>
                        <a:pt x="9" y="8"/>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4" name="Group 211">
                <a:extLst>
                  <a:ext uri="{FF2B5EF4-FFF2-40B4-BE49-F238E27FC236}">
                    <a16:creationId xmlns:a16="http://schemas.microsoft.com/office/drawing/2014/main" id="{CB8DD5C5-34BF-4117-B61D-EE9760453ECD}"/>
                  </a:ext>
                </a:extLst>
              </p:cNvPr>
              <p:cNvGrpSpPr>
                <a:grpSpLocks/>
              </p:cNvGrpSpPr>
              <p:nvPr/>
            </p:nvGrpSpPr>
            <p:grpSpPr bwMode="auto">
              <a:xfrm>
                <a:off x="559" y="9"/>
                <a:ext cx="120" cy="137"/>
                <a:chOff x="559" y="9"/>
                <a:chExt cx="120" cy="137"/>
              </a:xfrm>
            </p:grpSpPr>
            <p:sp>
              <p:nvSpPr>
                <p:cNvPr id="65674" name="Freeform 214">
                  <a:extLst>
                    <a:ext uri="{FF2B5EF4-FFF2-40B4-BE49-F238E27FC236}">
                      <a16:creationId xmlns:a16="http://schemas.microsoft.com/office/drawing/2014/main" id="{A264A46B-2E69-4AB3-A7EB-85B4468E37FF}"/>
                    </a:ext>
                  </a:extLst>
                </p:cNvPr>
                <p:cNvSpPr>
                  <a:spLocks/>
                </p:cNvSpPr>
                <p:nvPr/>
              </p:nvSpPr>
              <p:spPr bwMode="auto">
                <a:xfrm>
                  <a:off x="559" y="9"/>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6 h 137"/>
                    <a:gd name="T10" fmla="*/ 4 w 120"/>
                    <a:gd name="T11" fmla="*/ 44 h 137"/>
                    <a:gd name="T12" fmla="*/ 0 w 120"/>
                    <a:gd name="T13" fmla="*/ 66 h 137"/>
                    <a:gd name="T14" fmla="*/ 3 w 120"/>
                    <a:gd name="T15" fmla="*/ 87 h 137"/>
                    <a:gd name="T16" fmla="*/ 11 w 120"/>
                    <a:gd name="T17" fmla="*/ 106 h 137"/>
                    <a:gd name="T18" fmla="*/ 24 w 120"/>
                    <a:gd name="T19" fmla="*/ 122 h 137"/>
                    <a:gd name="T20" fmla="*/ 45 w 120"/>
                    <a:gd name="T21" fmla="*/ 132 h 137"/>
                    <a:gd name="T22" fmla="*/ 71 w 120"/>
                    <a:gd name="T23" fmla="*/ 136 h 137"/>
                    <a:gd name="T24" fmla="*/ 86 w 120"/>
                    <a:gd name="T25" fmla="*/ 136 h 137"/>
                    <a:gd name="T26" fmla="*/ 104 w 120"/>
                    <a:gd name="T27" fmla="*/ 132 h 137"/>
                    <a:gd name="T28" fmla="*/ 109 w 120"/>
                    <a:gd name="T29" fmla="*/ 131 h 137"/>
                    <a:gd name="T30" fmla="*/ 111 w 120"/>
                    <a:gd name="T31" fmla="*/ 128 h 137"/>
                    <a:gd name="T32" fmla="*/ 87 w 120"/>
                    <a:gd name="T33" fmla="*/ 128 h 137"/>
                    <a:gd name="T34" fmla="*/ 60 w 120"/>
                    <a:gd name="T35" fmla="*/ 125 h 137"/>
                    <a:gd name="T36" fmla="*/ 41 w 120"/>
                    <a:gd name="T37" fmla="*/ 116 h 137"/>
                    <a:gd name="T38" fmla="*/ 28 w 120"/>
                    <a:gd name="T39" fmla="*/ 102 h 137"/>
                    <a:gd name="T40" fmla="*/ 21 w 120"/>
                    <a:gd name="T41" fmla="*/ 82 h 137"/>
                    <a:gd name="T42" fmla="*/ 23 w 120"/>
                    <a:gd name="T43" fmla="*/ 54 h 137"/>
                    <a:gd name="T44" fmla="*/ 29 w 120"/>
                    <a:gd name="T45" fmla="*/ 32 h 137"/>
                    <a:gd name="T46" fmla="*/ 41 w 120"/>
                    <a:gd name="T47" fmla="*/ 16 h 137"/>
                    <a:gd name="T48" fmla="*/ 59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6"/>
                      </a:lnTo>
                      <a:lnTo>
                        <a:pt x="4" y="44"/>
                      </a:lnTo>
                      <a:lnTo>
                        <a:pt x="0" y="66"/>
                      </a:lnTo>
                      <a:lnTo>
                        <a:pt x="3" y="87"/>
                      </a:lnTo>
                      <a:lnTo>
                        <a:pt x="11" y="106"/>
                      </a:lnTo>
                      <a:lnTo>
                        <a:pt x="24" y="122"/>
                      </a:lnTo>
                      <a:lnTo>
                        <a:pt x="45" y="132"/>
                      </a:lnTo>
                      <a:lnTo>
                        <a:pt x="71" y="136"/>
                      </a:lnTo>
                      <a:lnTo>
                        <a:pt x="86" y="136"/>
                      </a:lnTo>
                      <a:lnTo>
                        <a:pt x="104" y="132"/>
                      </a:lnTo>
                      <a:lnTo>
                        <a:pt x="109" y="131"/>
                      </a:lnTo>
                      <a:lnTo>
                        <a:pt x="111" y="128"/>
                      </a:lnTo>
                      <a:lnTo>
                        <a:pt x="87" y="128"/>
                      </a:lnTo>
                      <a:lnTo>
                        <a:pt x="60" y="125"/>
                      </a:lnTo>
                      <a:lnTo>
                        <a:pt x="41" y="116"/>
                      </a:lnTo>
                      <a:lnTo>
                        <a:pt x="28" y="102"/>
                      </a:lnTo>
                      <a:lnTo>
                        <a:pt x="21" y="82"/>
                      </a:lnTo>
                      <a:lnTo>
                        <a:pt x="23" y="54"/>
                      </a:lnTo>
                      <a:lnTo>
                        <a:pt x="29" y="32"/>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5" name="Freeform 213">
                  <a:extLst>
                    <a:ext uri="{FF2B5EF4-FFF2-40B4-BE49-F238E27FC236}">
                      <a16:creationId xmlns:a16="http://schemas.microsoft.com/office/drawing/2014/main" id="{CD9AEE10-AAE5-4A5A-8CBA-B3625FF4FB78}"/>
                    </a:ext>
                  </a:extLst>
                </p:cNvPr>
                <p:cNvSpPr>
                  <a:spLocks/>
                </p:cNvSpPr>
                <p:nvPr/>
              </p:nvSpPr>
              <p:spPr bwMode="auto">
                <a:xfrm>
                  <a:off x="559" y="9"/>
                  <a:ext cx="120" cy="137"/>
                </a:xfrm>
                <a:custGeom>
                  <a:avLst/>
                  <a:gdLst>
                    <a:gd name="T0" fmla="*/ 115 w 120"/>
                    <a:gd name="T1" fmla="*/ 98 h 137"/>
                    <a:gd name="T2" fmla="*/ 103 w 120"/>
                    <a:gd name="T3" fmla="*/ 117 h 137"/>
                    <a:gd name="T4" fmla="*/ 87 w 120"/>
                    <a:gd name="T5" fmla="*/ 128 h 137"/>
                    <a:gd name="T6" fmla="*/ 111 w 120"/>
                    <a:gd name="T7" fmla="*/ 128 h 137"/>
                    <a:gd name="T8" fmla="*/ 113 w 120"/>
                    <a:gd name="T9" fmla="*/ 123 h 137"/>
                    <a:gd name="T10" fmla="*/ 117 w 120"/>
                    <a:gd name="T11" fmla="*/ 107 h 137"/>
                    <a:gd name="T12" fmla="*/ 120 w 120"/>
                    <a:gd name="T13" fmla="*/ 98 h 137"/>
                    <a:gd name="T14" fmla="*/ 115 w 120"/>
                    <a:gd name="T15" fmla="*/ 98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8"/>
                      </a:moveTo>
                      <a:lnTo>
                        <a:pt x="103" y="117"/>
                      </a:lnTo>
                      <a:lnTo>
                        <a:pt x="87" y="128"/>
                      </a:lnTo>
                      <a:lnTo>
                        <a:pt x="111"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6" name="Freeform 212">
                  <a:extLst>
                    <a:ext uri="{FF2B5EF4-FFF2-40B4-BE49-F238E27FC236}">
                      <a16:creationId xmlns:a16="http://schemas.microsoft.com/office/drawing/2014/main" id="{D8F1BA52-141D-4CA7-9FBF-5477FD1361FA}"/>
                    </a:ext>
                  </a:extLst>
                </p:cNvPr>
                <p:cNvSpPr>
                  <a:spLocks/>
                </p:cNvSpPr>
                <p:nvPr/>
              </p:nvSpPr>
              <p:spPr bwMode="auto">
                <a:xfrm>
                  <a:off x="559" y="9"/>
                  <a:ext cx="120" cy="137"/>
                </a:xfrm>
                <a:custGeom>
                  <a:avLst/>
                  <a:gdLst>
                    <a:gd name="T0" fmla="*/ 112 w 120"/>
                    <a:gd name="T1" fmla="*/ 8 h 137"/>
                    <a:gd name="T2" fmla="*/ 59 w 120"/>
                    <a:gd name="T3" fmla="*/ 8 h 137"/>
                    <a:gd name="T4" fmla="*/ 85 w 120"/>
                    <a:gd name="T5" fmla="*/ 10 h 137"/>
                    <a:gd name="T6" fmla="*/ 101 w 120"/>
                    <a:gd name="T7" fmla="*/ 18 h 137"/>
                    <a:gd name="T8" fmla="*/ 110 w 120"/>
                    <a:gd name="T9" fmla="*/ 36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9" y="8"/>
                      </a:lnTo>
                      <a:lnTo>
                        <a:pt x="85" y="10"/>
                      </a:lnTo>
                      <a:lnTo>
                        <a:pt x="101" y="18"/>
                      </a:lnTo>
                      <a:lnTo>
                        <a:pt x="110" y="36"/>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5" name="Group 203">
                <a:extLst>
                  <a:ext uri="{FF2B5EF4-FFF2-40B4-BE49-F238E27FC236}">
                    <a16:creationId xmlns:a16="http://schemas.microsoft.com/office/drawing/2014/main" id="{6C3FBB3B-1BAD-455A-B6ED-981B65AFDAB7}"/>
                  </a:ext>
                </a:extLst>
              </p:cNvPr>
              <p:cNvGrpSpPr>
                <a:grpSpLocks/>
              </p:cNvGrpSpPr>
              <p:nvPr/>
            </p:nvGrpSpPr>
            <p:grpSpPr bwMode="auto">
              <a:xfrm>
                <a:off x="0" y="876"/>
                <a:ext cx="335" cy="172"/>
                <a:chOff x="0" y="876"/>
                <a:chExt cx="335" cy="172"/>
              </a:xfrm>
            </p:grpSpPr>
            <p:sp>
              <p:nvSpPr>
                <p:cNvPr id="65667" name="Freeform 210">
                  <a:extLst>
                    <a:ext uri="{FF2B5EF4-FFF2-40B4-BE49-F238E27FC236}">
                      <a16:creationId xmlns:a16="http://schemas.microsoft.com/office/drawing/2014/main" id="{E0ECDCB3-C306-4559-B9D8-D2DB5C62921F}"/>
                    </a:ext>
                  </a:extLst>
                </p:cNvPr>
                <p:cNvSpPr>
                  <a:spLocks/>
                </p:cNvSpPr>
                <p:nvPr/>
              </p:nvSpPr>
              <p:spPr bwMode="auto">
                <a:xfrm>
                  <a:off x="0" y="876"/>
                  <a:ext cx="335" cy="172"/>
                </a:xfrm>
                <a:custGeom>
                  <a:avLst/>
                  <a:gdLst>
                    <a:gd name="T0" fmla="*/ 40 w 335"/>
                    <a:gd name="T1" fmla="*/ 0 h 172"/>
                    <a:gd name="T2" fmla="*/ 25 w 335"/>
                    <a:gd name="T3" fmla="*/ 14 h 172"/>
                    <a:gd name="T4" fmla="*/ 13 w 335"/>
                    <a:gd name="T5" fmla="*/ 30 h 172"/>
                    <a:gd name="T6" fmla="*/ 5 w 335"/>
                    <a:gd name="T7" fmla="*/ 49 h 172"/>
                    <a:gd name="T8" fmla="*/ 0 w 335"/>
                    <a:gd name="T9" fmla="*/ 70 h 172"/>
                    <a:gd name="T10" fmla="*/ 1 w 335"/>
                    <a:gd name="T11" fmla="*/ 96 h 172"/>
                    <a:gd name="T12" fmla="*/ 18 w 335"/>
                    <a:gd name="T13" fmla="*/ 155 h 172"/>
                    <a:gd name="T14" fmla="*/ 43 w 335"/>
                    <a:gd name="T15" fmla="*/ 173 h 172"/>
                    <a:gd name="T16" fmla="*/ 31 w 335"/>
                    <a:gd name="T17" fmla="*/ 159 h 172"/>
                    <a:gd name="T18" fmla="*/ 21 w 335"/>
                    <a:gd name="T19" fmla="*/ 142 h 172"/>
                    <a:gd name="T20" fmla="*/ 15 w 335"/>
                    <a:gd name="T21" fmla="*/ 122 h 172"/>
                    <a:gd name="T22" fmla="*/ 12 w 335"/>
                    <a:gd name="T23" fmla="*/ 100 h 172"/>
                    <a:gd name="T24" fmla="*/ 11 w 335"/>
                    <a:gd name="T25" fmla="*/ 88 h 172"/>
                    <a:gd name="T26" fmla="*/ 13 w 335"/>
                    <a:gd name="T27" fmla="*/ 66 h 172"/>
                    <a:gd name="T28" fmla="*/ 18 w 335"/>
                    <a:gd name="T29" fmla="*/ 44 h 172"/>
                    <a:gd name="T30" fmla="*/ 26 w 335"/>
                    <a:gd name="T31" fmla="*/ 25 h 172"/>
                    <a:gd name="T32" fmla="*/ 37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5" y="14"/>
                      </a:lnTo>
                      <a:lnTo>
                        <a:pt x="13" y="30"/>
                      </a:lnTo>
                      <a:lnTo>
                        <a:pt x="5" y="49"/>
                      </a:lnTo>
                      <a:lnTo>
                        <a:pt x="0" y="70"/>
                      </a:lnTo>
                      <a:lnTo>
                        <a:pt x="1" y="96"/>
                      </a:lnTo>
                      <a:lnTo>
                        <a:pt x="18" y="155"/>
                      </a:lnTo>
                      <a:lnTo>
                        <a:pt x="43" y="173"/>
                      </a:lnTo>
                      <a:lnTo>
                        <a:pt x="31" y="159"/>
                      </a:lnTo>
                      <a:lnTo>
                        <a:pt x="21" y="142"/>
                      </a:lnTo>
                      <a:lnTo>
                        <a:pt x="15" y="122"/>
                      </a:lnTo>
                      <a:lnTo>
                        <a:pt x="12" y="100"/>
                      </a:lnTo>
                      <a:lnTo>
                        <a:pt x="11" y="88"/>
                      </a:lnTo>
                      <a:lnTo>
                        <a:pt x="13" y="66"/>
                      </a:lnTo>
                      <a:lnTo>
                        <a:pt x="18" y="44"/>
                      </a:lnTo>
                      <a:lnTo>
                        <a:pt x="26" y="25"/>
                      </a:lnTo>
                      <a:lnTo>
                        <a:pt x="37"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8" name="Freeform 209">
                  <a:extLst>
                    <a:ext uri="{FF2B5EF4-FFF2-40B4-BE49-F238E27FC236}">
                      <a16:creationId xmlns:a16="http://schemas.microsoft.com/office/drawing/2014/main" id="{F5923FE3-750C-455D-B5F1-E207F43820D6}"/>
                    </a:ext>
                  </a:extLst>
                </p:cNvPr>
                <p:cNvSpPr>
                  <a:spLocks/>
                </p:cNvSpPr>
                <p:nvPr/>
              </p:nvSpPr>
              <p:spPr bwMode="auto">
                <a:xfrm>
                  <a:off x="0" y="876"/>
                  <a:ext cx="335" cy="172"/>
                </a:xfrm>
                <a:custGeom>
                  <a:avLst/>
                  <a:gdLst>
                    <a:gd name="T0" fmla="*/ 157 w 335"/>
                    <a:gd name="T1" fmla="*/ 10 h 172"/>
                    <a:gd name="T2" fmla="*/ 140 w 335"/>
                    <a:gd name="T3" fmla="*/ 10 h 172"/>
                    <a:gd name="T4" fmla="*/ 116 w 335"/>
                    <a:gd name="T5" fmla="*/ 13 h 172"/>
                    <a:gd name="T6" fmla="*/ 96 w 335"/>
                    <a:gd name="T7" fmla="*/ 22 h 172"/>
                    <a:gd name="T8" fmla="*/ 80 w 335"/>
                    <a:gd name="T9" fmla="*/ 35 h 172"/>
                    <a:gd name="T10" fmla="*/ 69 w 335"/>
                    <a:gd name="T11" fmla="*/ 54 h 172"/>
                    <a:gd name="T12" fmla="*/ 65 w 335"/>
                    <a:gd name="T13" fmla="*/ 76 h 172"/>
                    <a:gd name="T14" fmla="*/ 67 w 335"/>
                    <a:gd name="T15" fmla="*/ 97 h 172"/>
                    <a:gd name="T16" fmla="*/ 75 w 335"/>
                    <a:gd name="T17" fmla="*/ 116 h 172"/>
                    <a:gd name="T18" fmla="*/ 89 w 335"/>
                    <a:gd name="T19" fmla="*/ 131 h 172"/>
                    <a:gd name="T20" fmla="*/ 109 w 335"/>
                    <a:gd name="T21" fmla="*/ 142 h 172"/>
                    <a:gd name="T22" fmla="*/ 136 w 335"/>
                    <a:gd name="T23" fmla="*/ 146 h 172"/>
                    <a:gd name="T24" fmla="*/ 150 w 335"/>
                    <a:gd name="T25" fmla="*/ 146 h 172"/>
                    <a:gd name="T26" fmla="*/ 168 w 335"/>
                    <a:gd name="T27" fmla="*/ 141 h 172"/>
                    <a:gd name="T28" fmla="*/ 174 w 335"/>
                    <a:gd name="T29" fmla="*/ 140 h 172"/>
                    <a:gd name="T30" fmla="*/ 175 w 335"/>
                    <a:gd name="T31" fmla="*/ 137 h 172"/>
                    <a:gd name="T32" fmla="*/ 151 w 335"/>
                    <a:gd name="T33" fmla="*/ 137 h 172"/>
                    <a:gd name="T34" fmla="*/ 125 w 335"/>
                    <a:gd name="T35" fmla="*/ 135 h 172"/>
                    <a:gd name="T36" fmla="*/ 105 w 335"/>
                    <a:gd name="T37" fmla="*/ 126 h 172"/>
                    <a:gd name="T38" fmla="*/ 93 w 335"/>
                    <a:gd name="T39" fmla="*/ 111 h 172"/>
                    <a:gd name="T40" fmla="*/ 86 w 335"/>
                    <a:gd name="T41" fmla="*/ 91 h 172"/>
                    <a:gd name="T42" fmla="*/ 87 w 335"/>
                    <a:gd name="T43" fmla="*/ 63 h 172"/>
                    <a:gd name="T44" fmla="*/ 94 w 335"/>
                    <a:gd name="T45" fmla="*/ 41 h 172"/>
                    <a:gd name="T46" fmla="*/ 106 w 335"/>
                    <a:gd name="T47" fmla="*/ 26 h 172"/>
                    <a:gd name="T48" fmla="*/ 123 w 335"/>
                    <a:gd name="T49" fmla="*/ 18 h 172"/>
                    <a:gd name="T50" fmla="*/ 177 w 335"/>
                    <a:gd name="T51" fmla="*/ 18 h 172"/>
                    <a:gd name="T52" fmla="*/ 176 w 335"/>
                    <a:gd name="T53" fmla="*/ 15 h 172"/>
                    <a:gd name="T54" fmla="*/ 171 w 335"/>
                    <a:gd name="T55" fmla="*/ 14 h 172"/>
                    <a:gd name="T56" fmla="*/ 157 w 335"/>
                    <a:gd name="T57" fmla="*/ 10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10"/>
                      </a:moveTo>
                      <a:lnTo>
                        <a:pt x="140" y="10"/>
                      </a:lnTo>
                      <a:lnTo>
                        <a:pt x="116" y="13"/>
                      </a:lnTo>
                      <a:lnTo>
                        <a:pt x="96" y="22"/>
                      </a:lnTo>
                      <a:lnTo>
                        <a:pt x="80" y="35"/>
                      </a:lnTo>
                      <a:lnTo>
                        <a:pt x="69" y="54"/>
                      </a:lnTo>
                      <a:lnTo>
                        <a:pt x="65" y="76"/>
                      </a:lnTo>
                      <a:lnTo>
                        <a:pt x="67" y="97"/>
                      </a:lnTo>
                      <a:lnTo>
                        <a:pt x="75" y="116"/>
                      </a:lnTo>
                      <a:lnTo>
                        <a:pt x="89" y="131"/>
                      </a:lnTo>
                      <a:lnTo>
                        <a:pt x="109" y="142"/>
                      </a:lnTo>
                      <a:lnTo>
                        <a:pt x="136" y="146"/>
                      </a:lnTo>
                      <a:lnTo>
                        <a:pt x="150" y="146"/>
                      </a:lnTo>
                      <a:lnTo>
                        <a:pt x="168" y="141"/>
                      </a:lnTo>
                      <a:lnTo>
                        <a:pt x="174" y="140"/>
                      </a:lnTo>
                      <a:lnTo>
                        <a:pt x="175" y="137"/>
                      </a:lnTo>
                      <a:lnTo>
                        <a:pt x="151" y="137"/>
                      </a:lnTo>
                      <a:lnTo>
                        <a:pt x="125" y="135"/>
                      </a:lnTo>
                      <a:lnTo>
                        <a:pt x="105" y="126"/>
                      </a:lnTo>
                      <a:lnTo>
                        <a:pt x="93" y="111"/>
                      </a:lnTo>
                      <a:lnTo>
                        <a:pt x="86" y="91"/>
                      </a:lnTo>
                      <a:lnTo>
                        <a:pt x="87" y="63"/>
                      </a:lnTo>
                      <a:lnTo>
                        <a:pt x="94" y="41"/>
                      </a:lnTo>
                      <a:lnTo>
                        <a:pt x="106" y="26"/>
                      </a:lnTo>
                      <a:lnTo>
                        <a:pt x="123" y="18"/>
                      </a:lnTo>
                      <a:lnTo>
                        <a:pt x="177" y="18"/>
                      </a:lnTo>
                      <a:lnTo>
                        <a:pt x="176" y="15"/>
                      </a:lnTo>
                      <a:lnTo>
                        <a:pt x="171" y="14"/>
                      </a:lnTo>
                      <a:lnTo>
                        <a:pt x="157" y="1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9" name="Freeform 208">
                  <a:extLst>
                    <a:ext uri="{FF2B5EF4-FFF2-40B4-BE49-F238E27FC236}">
                      <a16:creationId xmlns:a16="http://schemas.microsoft.com/office/drawing/2014/main" id="{DA2F1066-9C8B-45DF-B990-82E2A1C1F3E2}"/>
                    </a:ext>
                  </a:extLst>
                </p:cNvPr>
                <p:cNvSpPr>
                  <a:spLocks/>
                </p:cNvSpPr>
                <p:nvPr/>
              </p:nvSpPr>
              <p:spPr bwMode="auto">
                <a:xfrm>
                  <a:off x="0" y="876"/>
                  <a:ext cx="335" cy="172"/>
                </a:xfrm>
                <a:custGeom>
                  <a:avLst/>
                  <a:gdLst>
                    <a:gd name="T0" fmla="*/ 179 w 335"/>
                    <a:gd name="T1" fmla="*/ 107 h 172"/>
                    <a:gd name="T2" fmla="*/ 167 w 335"/>
                    <a:gd name="T3" fmla="*/ 127 h 172"/>
                    <a:gd name="T4" fmla="*/ 151 w 335"/>
                    <a:gd name="T5" fmla="*/ 137 h 172"/>
                    <a:gd name="T6" fmla="*/ 175 w 335"/>
                    <a:gd name="T7" fmla="*/ 137 h 172"/>
                    <a:gd name="T8" fmla="*/ 177 w 335"/>
                    <a:gd name="T9" fmla="*/ 132 h 172"/>
                    <a:gd name="T10" fmla="*/ 182 w 335"/>
                    <a:gd name="T11" fmla="*/ 116 h 172"/>
                    <a:gd name="T12" fmla="*/ 184 w 335"/>
                    <a:gd name="T13" fmla="*/ 108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7"/>
                      </a:lnTo>
                      <a:lnTo>
                        <a:pt x="151" y="137"/>
                      </a:lnTo>
                      <a:lnTo>
                        <a:pt x="175" y="137"/>
                      </a:lnTo>
                      <a:lnTo>
                        <a:pt x="177" y="132"/>
                      </a:lnTo>
                      <a:lnTo>
                        <a:pt x="182" y="116"/>
                      </a:lnTo>
                      <a:lnTo>
                        <a:pt x="184" y="108"/>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0" name="Freeform 207">
                  <a:extLst>
                    <a:ext uri="{FF2B5EF4-FFF2-40B4-BE49-F238E27FC236}">
                      <a16:creationId xmlns:a16="http://schemas.microsoft.com/office/drawing/2014/main" id="{EAF520E3-6855-4608-80BC-4C3AD4BFCADA}"/>
                    </a:ext>
                  </a:extLst>
                </p:cNvPr>
                <p:cNvSpPr>
                  <a:spLocks/>
                </p:cNvSpPr>
                <p:nvPr/>
              </p:nvSpPr>
              <p:spPr bwMode="auto">
                <a:xfrm>
                  <a:off x="0" y="876"/>
                  <a:ext cx="335" cy="172"/>
                </a:xfrm>
                <a:custGeom>
                  <a:avLst/>
                  <a:gdLst>
                    <a:gd name="T0" fmla="*/ 177 w 335"/>
                    <a:gd name="T1" fmla="*/ 18 h 172"/>
                    <a:gd name="T2" fmla="*/ 123 w 335"/>
                    <a:gd name="T3" fmla="*/ 18 h 172"/>
                    <a:gd name="T4" fmla="*/ 150 w 335"/>
                    <a:gd name="T5" fmla="*/ 19 h 172"/>
                    <a:gd name="T6" fmla="*/ 166 w 335"/>
                    <a:gd name="T7" fmla="*/ 28 h 172"/>
                    <a:gd name="T8" fmla="*/ 175 w 335"/>
                    <a:gd name="T9" fmla="*/ 45 h 172"/>
                    <a:gd name="T10" fmla="*/ 180 w 335"/>
                    <a:gd name="T11" fmla="*/ 45 h 172"/>
                    <a:gd name="T12" fmla="*/ 179 w 335"/>
                    <a:gd name="T13" fmla="*/ 35 h 172"/>
                    <a:gd name="T14" fmla="*/ 178 w 335"/>
                    <a:gd name="T15" fmla="*/ 26 h 172"/>
                    <a:gd name="T16" fmla="*/ 177 w 335"/>
                    <a:gd name="T17" fmla="*/ 18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7" y="18"/>
                      </a:moveTo>
                      <a:lnTo>
                        <a:pt x="123" y="18"/>
                      </a:lnTo>
                      <a:lnTo>
                        <a:pt x="150" y="19"/>
                      </a:lnTo>
                      <a:lnTo>
                        <a:pt x="166" y="28"/>
                      </a:lnTo>
                      <a:lnTo>
                        <a:pt x="175" y="45"/>
                      </a:lnTo>
                      <a:lnTo>
                        <a:pt x="180" y="45"/>
                      </a:lnTo>
                      <a:lnTo>
                        <a:pt x="179" y="35"/>
                      </a:lnTo>
                      <a:lnTo>
                        <a:pt x="178" y="26"/>
                      </a:lnTo>
                      <a:lnTo>
                        <a:pt x="177" y="1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1" name="Freeform 206">
                  <a:extLst>
                    <a:ext uri="{FF2B5EF4-FFF2-40B4-BE49-F238E27FC236}">
                      <a16:creationId xmlns:a16="http://schemas.microsoft.com/office/drawing/2014/main" id="{C9B3032B-1BB3-49FE-BB47-6D7DA68D8BFE}"/>
                    </a:ext>
                  </a:extLst>
                </p:cNvPr>
                <p:cNvSpPr>
                  <a:spLocks/>
                </p:cNvSpPr>
                <p:nvPr/>
              </p:nvSpPr>
              <p:spPr bwMode="auto">
                <a:xfrm>
                  <a:off x="0" y="876"/>
                  <a:ext cx="335" cy="172"/>
                </a:xfrm>
                <a:custGeom>
                  <a:avLst/>
                  <a:gdLst>
                    <a:gd name="T0" fmla="*/ 247 w 335"/>
                    <a:gd name="T1" fmla="*/ 13 h 172"/>
                    <a:gd name="T2" fmla="*/ 194 w 335"/>
                    <a:gd name="T3" fmla="*/ 13 h 172"/>
                    <a:gd name="T4" fmla="*/ 194 w 335"/>
                    <a:gd name="T5" fmla="*/ 17 h 172"/>
                    <a:gd name="T6" fmla="*/ 212 w 335"/>
                    <a:gd name="T7" fmla="*/ 18 h 172"/>
                    <a:gd name="T8" fmla="*/ 213 w 335"/>
                    <a:gd name="T9" fmla="*/ 20 h 172"/>
                    <a:gd name="T10" fmla="*/ 213 w 335"/>
                    <a:gd name="T11" fmla="*/ 135 h 172"/>
                    <a:gd name="T12" fmla="*/ 212 w 335"/>
                    <a:gd name="T13" fmla="*/ 137 h 172"/>
                    <a:gd name="T14" fmla="*/ 195 w 335"/>
                    <a:gd name="T15" fmla="*/ 138 h 172"/>
                    <a:gd name="T16" fmla="*/ 195 w 335"/>
                    <a:gd name="T17" fmla="*/ 143 h 172"/>
                    <a:gd name="T18" fmla="*/ 248 w 335"/>
                    <a:gd name="T19" fmla="*/ 143 h 172"/>
                    <a:gd name="T20" fmla="*/ 248 w 335"/>
                    <a:gd name="T21" fmla="*/ 138 h 172"/>
                    <a:gd name="T22" fmla="*/ 232 w 335"/>
                    <a:gd name="T23" fmla="*/ 137 h 172"/>
                    <a:gd name="T24" fmla="*/ 230 w 335"/>
                    <a:gd name="T25" fmla="*/ 135 h 172"/>
                    <a:gd name="T26" fmla="*/ 230 w 335"/>
                    <a:gd name="T27" fmla="*/ 78 h 172"/>
                    <a:gd name="T28" fmla="*/ 316 w 335"/>
                    <a:gd name="T29" fmla="*/ 78 h 172"/>
                    <a:gd name="T30" fmla="*/ 316 w 335"/>
                    <a:gd name="T31" fmla="*/ 70 h 172"/>
                    <a:gd name="T32" fmla="*/ 230 w 335"/>
                    <a:gd name="T33" fmla="*/ 70 h 172"/>
                    <a:gd name="T34" fmla="*/ 230 w 335"/>
                    <a:gd name="T35" fmla="*/ 20 h 172"/>
                    <a:gd name="T36" fmla="*/ 232 w 335"/>
                    <a:gd name="T37" fmla="*/ 18 h 172"/>
                    <a:gd name="T38" fmla="*/ 247 w 335"/>
                    <a:gd name="T39" fmla="*/ 17 h 172"/>
                    <a:gd name="T40" fmla="*/ 247 w 335"/>
                    <a:gd name="T41" fmla="*/ 13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3"/>
                      </a:moveTo>
                      <a:lnTo>
                        <a:pt x="194" y="13"/>
                      </a:lnTo>
                      <a:lnTo>
                        <a:pt x="194" y="17"/>
                      </a:lnTo>
                      <a:lnTo>
                        <a:pt x="212" y="18"/>
                      </a:lnTo>
                      <a:lnTo>
                        <a:pt x="213" y="20"/>
                      </a:lnTo>
                      <a:lnTo>
                        <a:pt x="213" y="135"/>
                      </a:lnTo>
                      <a:lnTo>
                        <a:pt x="212" y="137"/>
                      </a:lnTo>
                      <a:lnTo>
                        <a:pt x="195" y="138"/>
                      </a:lnTo>
                      <a:lnTo>
                        <a:pt x="195" y="143"/>
                      </a:lnTo>
                      <a:lnTo>
                        <a:pt x="248" y="143"/>
                      </a:lnTo>
                      <a:lnTo>
                        <a:pt x="248" y="138"/>
                      </a:lnTo>
                      <a:lnTo>
                        <a:pt x="232" y="137"/>
                      </a:lnTo>
                      <a:lnTo>
                        <a:pt x="230" y="135"/>
                      </a:lnTo>
                      <a:lnTo>
                        <a:pt x="230" y="78"/>
                      </a:lnTo>
                      <a:lnTo>
                        <a:pt x="316" y="78"/>
                      </a:lnTo>
                      <a:lnTo>
                        <a:pt x="316" y="70"/>
                      </a:lnTo>
                      <a:lnTo>
                        <a:pt x="230" y="70"/>
                      </a:lnTo>
                      <a:lnTo>
                        <a:pt x="230" y="20"/>
                      </a:lnTo>
                      <a:lnTo>
                        <a:pt x="232" y="18"/>
                      </a:lnTo>
                      <a:lnTo>
                        <a:pt x="247" y="17"/>
                      </a:lnTo>
                      <a:lnTo>
                        <a:pt x="247"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2" name="Freeform 205">
                  <a:extLst>
                    <a:ext uri="{FF2B5EF4-FFF2-40B4-BE49-F238E27FC236}">
                      <a16:creationId xmlns:a16="http://schemas.microsoft.com/office/drawing/2014/main" id="{E143361D-D38F-413E-A6C1-3588B070C7D5}"/>
                    </a:ext>
                  </a:extLst>
                </p:cNvPr>
                <p:cNvSpPr>
                  <a:spLocks/>
                </p:cNvSpPr>
                <p:nvPr/>
              </p:nvSpPr>
              <p:spPr bwMode="auto">
                <a:xfrm>
                  <a:off x="0" y="876"/>
                  <a:ext cx="335" cy="172"/>
                </a:xfrm>
                <a:custGeom>
                  <a:avLst/>
                  <a:gdLst>
                    <a:gd name="T0" fmla="*/ 316 w 335"/>
                    <a:gd name="T1" fmla="*/ 78 h 172"/>
                    <a:gd name="T2" fmla="*/ 299 w 335"/>
                    <a:gd name="T3" fmla="*/ 78 h 172"/>
                    <a:gd name="T4" fmla="*/ 299 w 335"/>
                    <a:gd name="T5" fmla="*/ 135 h 172"/>
                    <a:gd name="T6" fmla="*/ 298 w 335"/>
                    <a:gd name="T7" fmla="*/ 137 h 172"/>
                    <a:gd name="T8" fmla="*/ 280 w 335"/>
                    <a:gd name="T9" fmla="*/ 138 h 172"/>
                    <a:gd name="T10" fmla="*/ 280 w 335"/>
                    <a:gd name="T11" fmla="*/ 143 h 172"/>
                    <a:gd name="T12" fmla="*/ 334 w 335"/>
                    <a:gd name="T13" fmla="*/ 143 h 172"/>
                    <a:gd name="T14" fmla="*/ 334 w 335"/>
                    <a:gd name="T15" fmla="*/ 138 h 172"/>
                    <a:gd name="T16" fmla="*/ 318 w 335"/>
                    <a:gd name="T17" fmla="*/ 137 h 172"/>
                    <a:gd name="T18" fmla="*/ 316 w 335"/>
                    <a:gd name="T19" fmla="*/ 135 h 172"/>
                    <a:gd name="T20" fmla="*/ 316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8"/>
                      </a:moveTo>
                      <a:lnTo>
                        <a:pt x="299" y="78"/>
                      </a:lnTo>
                      <a:lnTo>
                        <a:pt x="299" y="135"/>
                      </a:lnTo>
                      <a:lnTo>
                        <a:pt x="298" y="137"/>
                      </a:lnTo>
                      <a:lnTo>
                        <a:pt x="280" y="138"/>
                      </a:lnTo>
                      <a:lnTo>
                        <a:pt x="280" y="143"/>
                      </a:lnTo>
                      <a:lnTo>
                        <a:pt x="334" y="143"/>
                      </a:lnTo>
                      <a:lnTo>
                        <a:pt x="334" y="138"/>
                      </a:lnTo>
                      <a:lnTo>
                        <a:pt x="318" y="137"/>
                      </a:lnTo>
                      <a:lnTo>
                        <a:pt x="316" y="135"/>
                      </a:lnTo>
                      <a:lnTo>
                        <a:pt x="316"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73" name="Freeform 204">
                  <a:extLst>
                    <a:ext uri="{FF2B5EF4-FFF2-40B4-BE49-F238E27FC236}">
                      <a16:creationId xmlns:a16="http://schemas.microsoft.com/office/drawing/2014/main" id="{D06B46F3-1B10-4AEB-9947-F1B9E065D7A6}"/>
                    </a:ext>
                  </a:extLst>
                </p:cNvPr>
                <p:cNvSpPr>
                  <a:spLocks/>
                </p:cNvSpPr>
                <p:nvPr/>
              </p:nvSpPr>
              <p:spPr bwMode="auto">
                <a:xfrm>
                  <a:off x="0" y="876"/>
                  <a:ext cx="335" cy="172"/>
                </a:xfrm>
                <a:custGeom>
                  <a:avLst/>
                  <a:gdLst>
                    <a:gd name="T0" fmla="*/ 335 w 335"/>
                    <a:gd name="T1" fmla="*/ 13 h 172"/>
                    <a:gd name="T2" fmla="*/ 282 w 335"/>
                    <a:gd name="T3" fmla="*/ 13 h 172"/>
                    <a:gd name="T4" fmla="*/ 282 w 335"/>
                    <a:gd name="T5" fmla="*/ 17 h 172"/>
                    <a:gd name="T6" fmla="*/ 298 w 335"/>
                    <a:gd name="T7" fmla="*/ 18 h 172"/>
                    <a:gd name="T8" fmla="*/ 299 w 335"/>
                    <a:gd name="T9" fmla="*/ 20 h 172"/>
                    <a:gd name="T10" fmla="*/ 299 w 335"/>
                    <a:gd name="T11" fmla="*/ 70 h 172"/>
                    <a:gd name="T12" fmla="*/ 316 w 335"/>
                    <a:gd name="T13" fmla="*/ 70 h 172"/>
                    <a:gd name="T14" fmla="*/ 316 w 335"/>
                    <a:gd name="T15" fmla="*/ 20 h 172"/>
                    <a:gd name="T16" fmla="*/ 318 w 335"/>
                    <a:gd name="T17" fmla="*/ 18 h 172"/>
                    <a:gd name="T18" fmla="*/ 335 w 335"/>
                    <a:gd name="T19" fmla="*/ 17 h 172"/>
                    <a:gd name="T20" fmla="*/ 335 w 335"/>
                    <a:gd name="T21" fmla="*/ 13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5" y="13"/>
                      </a:moveTo>
                      <a:lnTo>
                        <a:pt x="282" y="13"/>
                      </a:lnTo>
                      <a:lnTo>
                        <a:pt x="282" y="17"/>
                      </a:lnTo>
                      <a:lnTo>
                        <a:pt x="298" y="18"/>
                      </a:lnTo>
                      <a:lnTo>
                        <a:pt x="299" y="20"/>
                      </a:lnTo>
                      <a:lnTo>
                        <a:pt x="299" y="70"/>
                      </a:lnTo>
                      <a:lnTo>
                        <a:pt x="316" y="70"/>
                      </a:lnTo>
                      <a:lnTo>
                        <a:pt x="316" y="20"/>
                      </a:lnTo>
                      <a:lnTo>
                        <a:pt x="318" y="18"/>
                      </a:lnTo>
                      <a:lnTo>
                        <a:pt x="335" y="17"/>
                      </a:lnTo>
                      <a:lnTo>
                        <a:pt x="335" y="1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6" name="Group 198">
                <a:extLst>
                  <a:ext uri="{FF2B5EF4-FFF2-40B4-BE49-F238E27FC236}">
                    <a16:creationId xmlns:a16="http://schemas.microsoft.com/office/drawing/2014/main" id="{B4D2CD27-ECA7-4C12-B1DE-5FF769FCD8DC}"/>
                  </a:ext>
                </a:extLst>
              </p:cNvPr>
              <p:cNvGrpSpPr>
                <a:grpSpLocks/>
              </p:cNvGrpSpPr>
              <p:nvPr/>
            </p:nvGrpSpPr>
            <p:grpSpPr bwMode="auto">
              <a:xfrm>
                <a:off x="348" y="970"/>
                <a:ext cx="49" cy="91"/>
                <a:chOff x="348" y="970"/>
                <a:chExt cx="49" cy="91"/>
              </a:xfrm>
            </p:grpSpPr>
            <p:sp>
              <p:nvSpPr>
                <p:cNvPr id="65663" name="Freeform 202">
                  <a:extLst>
                    <a:ext uri="{FF2B5EF4-FFF2-40B4-BE49-F238E27FC236}">
                      <a16:creationId xmlns:a16="http://schemas.microsoft.com/office/drawing/2014/main" id="{EFD11644-6380-4FA0-A167-3CFB4F4804FD}"/>
                    </a:ext>
                  </a:extLst>
                </p:cNvPr>
                <p:cNvSpPr>
                  <a:spLocks/>
                </p:cNvSpPr>
                <p:nvPr/>
              </p:nvSpPr>
              <p:spPr bwMode="auto">
                <a:xfrm>
                  <a:off x="348" y="970"/>
                  <a:ext cx="49" cy="91"/>
                </a:xfrm>
                <a:custGeom>
                  <a:avLst/>
                  <a:gdLst>
                    <a:gd name="T0" fmla="*/ 3 w 49"/>
                    <a:gd name="T1" fmla="*/ 77 h 91"/>
                    <a:gd name="T2" fmla="*/ 0 w 49"/>
                    <a:gd name="T3" fmla="*/ 81 h 91"/>
                    <a:gd name="T4" fmla="*/ 1 w 49"/>
                    <a:gd name="T5" fmla="*/ 85 h 91"/>
                    <a:gd name="T6" fmla="*/ 4 w 49"/>
                    <a:gd name="T7" fmla="*/ 88 h 91"/>
                    <a:gd name="T8" fmla="*/ 9 w 49"/>
                    <a:gd name="T9" fmla="*/ 90 h 91"/>
                    <a:gd name="T10" fmla="*/ 15 w 49"/>
                    <a:gd name="T11" fmla="*/ 90 h 91"/>
                    <a:gd name="T12" fmla="*/ 32 w 49"/>
                    <a:gd name="T13" fmla="*/ 86 h 91"/>
                    <a:gd name="T14" fmla="*/ 34 w 49"/>
                    <a:gd name="T15" fmla="*/ 83 h 91"/>
                    <a:gd name="T16" fmla="*/ 15 w 49"/>
                    <a:gd name="T17" fmla="*/ 83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9" y="90"/>
                      </a:lnTo>
                      <a:lnTo>
                        <a:pt x="15" y="90"/>
                      </a:lnTo>
                      <a:lnTo>
                        <a:pt x="32" y="86"/>
                      </a:lnTo>
                      <a:lnTo>
                        <a:pt x="34" y="83"/>
                      </a:lnTo>
                      <a:lnTo>
                        <a:pt x="15" y="83"/>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4" name="Freeform 201">
                  <a:extLst>
                    <a:ext uri="{FF2B5EF4-FFF2-40B4-BE49-F238E27FC236}">
                      <a16:creationId xmlns:a16="http://schemas.microsoft.com/office/drawing/2014/main" id="{F3FBEFA7-25A3-4096-8F25-111B75781C29}"/>
                    </a:ext>
                  </a:extLst>
                </p:cNvPr>
                <p:cNvSpPr>
                  <a:spLocks/>
                </p:cNvSpPr>
                <p:nvPr/>
              </p:nvSpPr>
              <p:spPr bwMode="auto">
                <a:xfrm>
                  <a:off x="348" y="970"/>
                  <a:ext cx="49" cy="91"/>
                </a:xfrm>
                <a:custGeom>
                  <a:avLst/>
                  <a:gdLst>
                    <a:gd name="T0" fmla="*/ 43 w 49"/>
                    <a:gd name="T1" fmla="*/ 41 h 91"/>
                    <a:gd name="T2" fmla="*/ 32 w 49"/>
                    <a:gd name="T3" fmla="*/ 41 h 91"/>
                    <a:gd name="T4" fmla="*/ 41 w 49"/>
                    <a:gd name="T5" fmla="*/ 45 h 91"/>
                    <a:gd name="T6" fmla="*/ 41 w 49"/>
                    <a:gd name="T7" fmla="*/ 76 h 91"/>
                    <a:gd name="T8" fmla="*/ 31 w 49"/>
                    <a:gd name="T9" fmla="*/ 83 h 91"/>
                    <a:gd name="T10" fmla="*/ 34 w 49"/>
                    <a:gd name="T11" fmla="*/ 83 h 91"/>
                    <a:gd name="T12" fmla="*/ 49 w 49"/>
                    <a:gd name="T13" fmla="*/ 70 h 91"/>
                    <a:gd name="T14" fmla="*/ 47 w 49"/>
                    <a:gd name="T15" fmla="*/ 44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5"/>
                      </a:lnTo>
                      <a:lnTo>
                        <a:pt x="41" y="76"/>
                      </a:lnTo>
                      <a:lnTo>
                        <a:pt x="31" y="83"/>
                      </a:lnTo>
                      <a:lnTo>
                        <a:pt x="34" y="83"/>
                      </a:lnTo>
                      <a:lnTo>
                        <a:pt x="49" y="70"/>
                      </a:lnTo>
                      <a:lnTo>
                        <a:pt x="47" y="44"/>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5" name="Freeform 200">
                  <a:extLst>
                    <a:ext uri="{FF2B5EF4-FFF2-40B4-BE49-F238E27FC236}">
                      <a16:creationId xmlns:a16="http://schemas.microsoft.com/office/drawing/2014/main" id="{30B1FA9E-45DE-4075-896C-8646BC07EC45}"/>
                    </a:ext>
                  </a:extLst>
                </p:cNvPr>
                <p:cNvSpPr>
                  <a:spLocks/>
                </p:cNvSpPr>
                <p:nvPr/>
              </p:nvSpPr>
              <p:spPr bwMode="auto">
                <a:xfrm>
                  <a:off x="348" y="970"/>
                  <a:ext cx="49" cy="91"/>
                </a:xfrm>
                <a:custGeom>
                  <a:avLst/>
                  <a:gdLst>
                    <a:gd name="T0" fmla="*/ 46 w 49"/>
                    <a:gd name="T1" fmla="*/ 7 h 91"/>
                    <a:gd name="T2" fmla="*/ 29 w 49"/>
                    <a:gd name="T3" fmla="*/ 7 h 91"/>
                    <a:gd name="T4" fmla="*/ 35 w 49"/>
                    <a:gd name="T5" fmla="*/ 11 h 91"/>
                    <a:gd name="T6" fmla="*/ 35 w 49"/>
                    <a:gd name="T7" fmla="*/ 28 h 91"/>
                    <a:gd name="T8" fmla="*/ 26 w 49"/>
                    <a:gd name="T9" fmla="*/ 33 h 91"/>
                    <a:gd name="T10" fmla="*/ 11 w 49"/>
                    <a:gd name="T11" fmla="*/ 40 h 91"/>
                    <a:gd name="T12" fmla="*/ 12 w 49"/>
                    <a:gd name="T13" fmla="*/ 43 h 91"/>
                    <a:gd name="T14" fmla="*/ 18 w 49"/>
                    <a:gd name="T15" fmla="*/ 41 h 91"/>
                    <a:gd name="T16" fmla="*/ 43 w 49"/>
                    <a:gd name="T17" fmla="*/ 41 h 91"/>
                    <a:gd name="T18" fmla="*/ 35 w 49"/>
                    <a:gd name="T19" fmla="*/ 34 h 91"/>
                    <a:gd name="T20" fmla="*/ 31 w 49"/>
                    <a:gd name="T21" fmla="*/ 33 h 91"/>
                    <a:gd name="T22" fmla="*/ 37 w 49"/>
                    <a:gd name="T23" fmla="*/ 30 h 91"/>
                    <a:gd name="T24" fmla="*/ 41 w 49"/>
                    <a:gd name="T25" fmla="*/ 28 h 91"/>
                    <a:gd name="T26" fmla="*/ 45 w 49"/>
                    <a:gd name="T27" fmla="*/ 23 h 91"/>
                    <a:gd name="T28" fmla="*/ 47 w 49"/>
                    <a:gd name="T29" fmla="*/ 20 h 91"/>
                    <a:gd name="T30" fmla="*/ 47 w 49"/>
                    <a:gd name="T31" fmla="*/ 7 h 91"/>
                    <a:gd name="T32" fmla="*/ 46 w 49"/>
                    <a:gd name="T33" fmla="*/ 7 h 9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49"/>
                    <a:gd name="T52" fmla="*/ 0 h 91"/>
                    <a:gd name="T53" fmla="*/ 49 w 49"/>
                    <a:gd name="T54" fmla="*/ 91 h 9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49" h="91">
                      <a:moveTo>
                        <a:pt x="46" y="7"/>
                      </a:moveTo>
                      <a:lnTo>
                        <a:pt x="29" y="7"/>
                      </a:lnTo>
                      <a:lnTo>
                        <a:pt x="35" y="11"/>
                      </a:lnTo>
                      <a:lnTo>
                        <a:pt x="35" y="28"/>
                      </a:lnTo>
                      <a:lnTo>
                        <a:pt x="26" y="33"/>
                      </a:lnTo>
                      <a:lnTo>
                        <a:pt x="11" y="40"/>
                      </a:lnTo>
                      <a:lnTo>
                        <a:pt x="12" y="43"/>
                      </a:lnTo>
                      <a:lnTo>
                        <a:pt x="18" y="41"/>
                      </a:lnTo>
                      <a:lnTo>
                        <a:pt x="43" y="41"/>
                      </a:lnTo>
                      <a:lnTo>
                        <a:pt x="35" y="34"/>
                      </a:lnTo>
                      <a:lnTo>
                        <a:pt x="31" y="33"/>
                      </a:lnTo>
                      <a:lnTo>
                        <a:pt x="37" y="30"/>
                      </a:lnTo>
                      <a:lnTo>
                        <a:pt x="41" y="28"/>
                      </a:lnTo>
                      <a:lnTo>
                        <a:pt x="45" y="23"/>
                      </a:lnTo>
                      <a:lnTo>
                        <a:pt x="47" y="20"/>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6" name="Freeform 199">
                  <a:extLst>
                    <a:ext uri="{FF2B5EF4-FFF2-40B4-BE49-F238E27FC236}">
                      <a16:creationId xmlns:a16="http://schemas.microsoft.com/office/drawing/2014/main" id="{99FDAB31-9C9C-4F4D-B678-86046D9484E7}"/>
                    </a:ext>
                  </a:extLst>
                </p:cNvPr>
                <p:cNvSpPr>
                  <a:spLocks/>
                </p:cNvSpPr>
                <p:nvPr/>
              </p:nvSpPr>
              <p:spPr bwMode="auto">
                <a:xfrm>
                  <a:off x="348" y="970"/>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8 h 91"/>
                    <a:gd name="T12" fmla="*/ 9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8"/>
                      </a:lnTo>
                      <a:lnTo>
                        <a:pt x="9"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7" name="Group 196">
                <a:extLst>
                  <a:ext uri="{FF2B5EF4-FFF2-40B4-BE49-F238E27FC236}">
                    <a16:creationId xmlns:a16="http://schemas.microsoft.com/office/drawing/2014/main" id="{E01658FF-AE96-4318-9687-6251B31B3225}"/>
                  </a:ext>
                </a:extLst>
              </p:cNvPr>
              <p:cNvGrpSpPr>
                <a:grpSpLocks/>
              </p:cNvGrpSpPr>
              <p:nvPr/>
            </p:nvGrpSpPr>
            <p:grpSpPr bwMode="auto">
              <a:xfrm>
                <a:off x="422" y="881"/>
                <a:ext cx="44" cy="172"/>
                <a:chOff x="422" y="881"/>
                <a:chExt cx="44" cy="172"/>
              </a:xfrm>
            </p:grpSpPr>
            <p:sp>
              <p:nvSpPr>
                <p:cNvPr id="65662" name="Freeform 197">
                  <a:extLst>
                    <a:ext uri="{FF2B5EF4-FFF2-40B4-BE49-F238E27FC236}">
                      <a16:creationId xmlns:a16="http://schemas.microsoft.com/office/drawing/2014/main" id="{4E094578-108D-4080-BD6E-928AB3AB5027}"/>
                    </a:ext>
                  </a:extLst>
                </p:cNvPr>
                <p:cNvSpPr>
                  <a:spLocks/>
                </p:cNvSpPr>
                <p:nvPr/>
              </p:nvSpPr>
              <p:spPr bwMode="auto">
                <a:xfrm>
                  <a:off x="422" y="881"/>
                  <a:ext cx="44" cy="172"/>
                </a:xfrm>
                <a:custGeom>
                  <a:avLst/>
                  <a:gdLst>
                    <a:gd name="T0" fmla="*/ 0 w 44"/>
                    <a:gd name="T1" fmla="*/ 0 h 172"/>
                    <a:gd name="T2" fmla="*/ 31 w 44"/>
                    <a:gd name="T3" fmla="*/ 72 h 172"/>
                    <a:gd name="T4" fmla="*/ 32 w 44"/>
                    <a:gd name="T5" fmla="*/ 83 h 172"/>
                    <a:gd name="T6" fmla="*/ 30 w 44"/>
                    <a:gd name="T7" fmla="*/ 106 h 172"/>
                    <a:gd name="T8" fmla="*/ 25 w 44"/>
                    <a:gd name="T9" fmla="*/ 127 h 172"/>
                    <a:gd name="T10" fmla="*/ 17 w 44"/>
                    <a:gd name="T11" fmla="*/ 146 h 172"/>
                    <a:gd name="T12" fmla="*/ 6 w 44"/>
                    <a:gd name="T13" fmla="*/ 162 h 172"/>
                    <a:gd name="T14" fmla="*/ 2 w 44"/>
                    <a:gd name="T15" fmla="*/ 171 h 172"/>
                    <a:gd name="T16" fmla="*/ 18 w 44"/>
                    <a:gd name="T17" fmla="*/ 158 h 172"/>
                    <a:gd name="T18" fmla="*/ 30 w 44"/>
                    <a:gd name="T19" fmla="*/ 141 h 172"/>
                    <a:gd name="T20" fmla="*/ 38 w 44"/>
                    <a:gd name="T21" fmla="*/ 123 h 172"/>
                    <a:gd name="T22" fmla="*/ 43 w 44"/>
                    <a:gd name="T23" fmla="*/ 102 h 172"/>
                    <a:gd name="T24" fmla="*/ 42 w 44"/>
                    <a:gd name="T25" fmla="*/ 76 h 172"/>
                    <a:gd name="T26" fmla="*/ 39 w 44"/>
                    <a:gd name="T27" fmla="*/ 53 h 172"/>
                    <a:gd name="T28" fmla="*/ 33 w 44"/>
                    <a:gd name="T29" fmla="*/ 33 h 172"/>
                    <a:gd name="T30" fmla="*/ 24 w 44"/>
                    <a:gd name="T31" fmla="*/ 17 h 172"/>
                    <a:gd name="T32" fmla="*/ 13 w 44"/>
                    <a:gd name="T33" fmla="*/ 4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1" y="72"/>
                      </a:lnTo>
                      <a:lnTo>
                        <a:pt x="32" y="83"/>
                      </a:lnTo>
                      <a:lnTo>
                        <a:pt x="30" y="106"/>
                      </a:lnTo>
                      <a:lnTo>
                        <a:pt x="25" y="127"/>
                      </a:lnTo>
                      <a:lnTo>
                        <a:pt x="17" y="146"/>
                      </a:lnTo>
                      <a:lnTo>
                        <a:pt x="6" y="162"/>
                      </a:lnTo>
                      <a:lnTo>
                        <a:pt x="2" y="171"/>
                      </a:lnTo>
                      <a:lnTo>
                        <a:pt x="18" y="158"/>
                      </a:lnTo>
                      <a:lnTo>
                        <a:pt x="30" y="141"/>
                      </a:lnTo>
                      <a:lnTo>
                        <a:pt x="38" y="123"/>
                      </a:lnTo>
                      <a:lnTo>
                        <a:pt x="43" y="102"/>
                      </a:lnTo>
                      <a:lnTo>
                        <a:pt x="42" y="76"/>
                      </a:lnTo>
                      <a:lnTo>
                        <a:pt x="39" y="53"/>
                      </a:lnTo>
                      <a:lnTo>
                        <a:pt x="33" y="33"/>
                      </a:lnTo>
                      <a:lnTo>
                        <a:pt x="24" y="17"/>
                      </a:lnTo>
                      <a:lnTo>
                        <a:pt x="13" y="4"/>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8" name="Group 192">
                <a:extLst>
                  <a:ext uri="{FF2B5EF4-FFF2-40B4-BE49-F238E27FC236}">
                    <a16:creationId xmlns:a16="http://schemas.microsoft.com/office/drawing/2014/main" id="{C7586A36-4140-4C09-87BF-B0E780EB2351}"/>
                  </a:ext>
                </a:extLst>
              </p:cNvPr>
              <p:cNvGrpSpPr>
                <a:grpSpLocks/>
              </p:cNvGrpSpPr>
              <p:nvPr/>
            </p:nvGrpSpPr>
            <p:grpSpPr bwMode="auto">
              <a:xfrm>
                <a:off x="552" y="1326"/>
                <a:ext cx="141" cy="131"/>
                <a:chOff x="552" y="1326"/>
                <a:chExt cx="141" cy="131"/>
              </a:xfrm>
            </p:grpSpPr>
            <p:sp>
              <p:nvSpPr>
                <p:cNvPr id="65659" name="Freeform 195">
                  <a:extLst>
                    <a:ext uri="{FF2B5EF4-FFF2-40B4-BE49-F238E27FC236}">
                      <a16:creationId xmlns:a16="http://schemas.microsoft.com/office/drawing/2014/main" id="{3E4DF398-820D-4C99-BCA4-98B9797C16C2}"/>
                    </a:ext>
                  </a:extLst>
                </p:cNvPr>
                <p:cNvSpPr>
                  <a:spLocks/>
                </p:cNvSpPr>
                <p:nvPr/>
              </p:nvSpPr>
              <p:spPr bwMode="auto">
                <a:xfrm>
                  <a:off x="552" y="1326"/>
                  <a:ext cx="141" cy="131"/>
                </a:xfrm>
                <a:custGeom>
                  <a:avLst/>
                  <a:gdLst>
                    <a:gd name="T0" fmla="*/ 52 w 141"/>
                    <a:gd name="T1" fmla="*/ 0 h 131"/>
                    <a:gd name="T2" fmla="*/ 0 w 141"/>
                    <a:gd name="T3" fmla="*/ 0 h 131"/>
                    <a:gd name="T4" fmla="*/ 0 w 141"/>
                    <a:gd name="T5" fmla="*/ 5 h 131"/>
                    <a:gd name="T6" fmla="*/ 17 w 141"/>
                    <a:gd name="T7" fmla="*/ 6 h 131"/>
                    <a:gd name="T8" fmla="*/ 18 w 141"/>
                    <a:gd name="T9" fmla="*/ 7 h 131"/>
                    <a:gd name="T10" fmla="*/ 18 w 141"/>
                    <a:gd name="T11" fmla="*/ 123 h 131"/>
                    <a:gd name="T12" fmla="*/ 17 w 141"/>
                    <a:gd name="T13" fmla="*/ 124 h 131"/>
                    <a:gd name="T14" fmla="*/ 0 w 141"/>
                    <a:gd name="T15" fmla="*/ 126 h 131"/>
                    <a:gd name="T16" fmla="*/ 0 w 141"/>
                    <a:gd name="T17" fmla="*/ 130 h 131"/>
                    <a:gd name="T18" fmla="*/ 53 w 141"/>
                    <a:gd name="T19" fmla="*/ 130 h 131"/>
                    <a:gd name="T20" fmla="*/ 53 w 141"/>
                    <a:gd name="T21" fmla="*/ 126 h 131"/>
                    <a:gd name="T22" fmla="*/ 37 w 141"/>
                    <a:gd name="T23" fmla="*/ 124 h 131"/>
                    <a:gd name="T24" fmla="*/ 35 w 141"/>
                    <a:gd name="T25" fmla="*/ 123 h 131"/>
                    <a:gd name="T26" fmla="*/ 35 w 141"/>
                    <a:gd name="T27" fmla="*/ 65 h 131"/>
                    <a:gd name="T28" fmla="*/ 122 w 141"/>
                    <a:gd name="T29" fmla="*/ 65 h 131"/>
                    <a:gd name="T30" fmla="*/ 122 w 141"/>
                    <a:gd name="T31" fmla="*/ 57 h 131"/>
                    <a:gd name="T32" fmla="*/ 35 w 141"/>
                    <a:gd name="T33" fmla="*/ 57 h 131"/>
                    <a:gd name="T34" fmla="*/ 35 w 141"/>
                    <a:gd name="T35" fmla="*/ 7 h 131"/>
                    <a:gd name="T36" fmla="*/ 37 w 141"/>
                    <a:gd name="T37" fmla="*/ 6 h 131"/>
                    <a:gd name="T38" fmla="*/ 52 w 141"/>
                    <a:gd name="T39" fmla="*/ 5 h 131"/>
                    <a:gd name="T40" fmla="*/ 52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2" y="0"/>
                      </a:moveTo>
                      <a:lnTo>
                        <a:pt x="0" y="0"/>
                      </a:lnTo>
                      <a:lnTo>
                        <a:pt x="0" y="5"/>
                      </a:lnTo>
                      <a:lnTo>
                        <a:pt x="17" y="6"/>
                      </a:lnTo>
                      <a:lnTo>
                        <a:pt x="18" y="7"/>
                      </a:lnTo>
                      <a:lnTo>
                        <a:pt x="18" y="123"/>
                      </a:lnTo>
                      <a:lnTo>
                        <a:pt x="17" y="124"/>
                      </a:lnTo>
                      <a:lnTo>
                        <a:pt x="0" y="126"/>
                      </a:lnTo>
                      <a:lnTo>
                        <a:pt x="0" y="130"/>
                      </a:lnTo>
                      <a:lnTo>
                        <a:pt x="53" y="130"/>
                      </a:lnTo>
                      <a:lnTo>
                        <a:pt x="53" y="126"/>
                      </a:lnTo>
                      <a:lnTo>
                        <a:pt x="37" y="124"/>
                      </a:lnTo>
                      <a:lnTo>
                        <a:pt x="35" y="123"/>
                      </a:lnTo>
                      <a:lnTo>
                        <a:pt x="35" y="65"/>
                      </a:lnTo>
                      <a:lnTo>
                        <a:pt x="122" y="65"/>
                      </a:lnTo>
                      <a:lnTo>
                        <a:pt x="122" y="57"/>
                      </a:lnTo>
                      <a:lnTo>
                        <a:pt x="35" y="57"/>
                      </a:lnTo>
                      <a:lnTo>
                        <a:pt x="35" y="7"/>
                      </a:lnTo>
                      <a:lnTo>
                        <a:pt x="37" y="6"/>
                      </a:lnTo>
                      <a:lnTo>
                        <a:pt x="52" y="5"/>
                      </a:lnTo>
                      <a:lnTo>
                        <a:pt x="5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0" name="Freeform 194">
                  <a:extLst>
                    <a:ext uri="{FF2B5EF4-FFF2-40B4-BE49-F238E27FC236}">
                      <a16:creationId xmlns:a16="http://schemas.microsoft.com/office/drawing/2014/main" id="{98547335-3F69-4A21-A4D9-D85C35B49325}"/>
                    </a:ext>
                  </a:extLst>
                </p:cNvPr>
                <p:cNvSpPr>
                  <a:spLocks/>
                </p:cNvSpPr>
                <p:nvPr/>
              </p:nvSpPr>
              <p:spPr bwMode="auto">
                <a:xfrm>
                  <a:off x="552" y="1326"/>
                  <a:ext cx="141" cy="131"/>
                </a:xfrm>
                <a:custGeom>
                  <a:avLst/>
                  <a:gdLst>
                    <a:gd name="T0" fmla="*/ 122 w 141"/>
                    <a:gd name="T1" fmla="*/ 65 h 131"/>
                    <a:gd name="T2" fmla="*/ 105 w 141"/>
                    <a:gd name="T3" fmla="*/ 65 h 131"/>
                    <a:gd name="T4" fmla="*/ 105 w 141"/>
                    <a:gd name="T5" fmla="*/ 123 h 131"/>
                    <a:gd name="T6" fmla="*/ 103 w 141"/>
                    <a:gd name="T7" fmla="*/ 124 h 131"/>
                    <a:gd name="T8" fmla="*/ 86 w 141"/>
                    <a:gd name="T9" fmla="*/ 126 h 131"/>
                    <a:gd name="T10" fmla="*/ 86 w 141"/>
                    <a:gd name="T11" fmla="*/ 130 h 131"/>
                    <a:gd name="T12" fmla="*/ 140 w 141"/>
                    <a:gd name="T13" fmla="*/ 130 h 131"/>
                    <a:gd name="T14" fmla="*/ 140 w 141"/>
                    <a:gd name="T15" fmla="*/ 126 h 131"/>
                    <a:gd name="T16" fmla="*/ 123 w 141"/>
                    <a:gd name="T17" fmla="*/ 124 h 131"/>
                    <a:gd name="T18" fmla="*/ 122 w 141"/>
                    <a:gd name="T19" fmla="*/ 123 h 131"/>
                    <a:gd name="T20" fmla="*/ 122 w 141"/>
                    <a:gd name="T21" fmla="*/ 6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5"/>
                      </a:moveTo>
                      <a:lnTo>
                        <a:pt x="105" y="65"/>
                      </a:lnTo>
                      <a:lnTo>
                        <a:pt x="105" y="123"/>
                      </a:lnTo>
                      <a:lnTo>
                        <a:pt x="103" y="124"/>
                      </a:lnTo>
                      <a:lnTo>
                        <a:pt x="86" y="126"/>
                      </a:lnTo>
                      <a:lnTo>
                        <a:pt x="86" y="130"/>
                      </a:lnTo>
                      <a:lnTo>
                        <a:pt x="140" y="130"/>
                      </a:lnTo>
                      <a:lnTo>
                        <a:pt x="140" y="126"/>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61" name="Freeform 193">
                  <a:extLst>
                    <a:ext uri="{FF2B5EF4-FFF2-40B4-BE49-F238E27FC236}">
                      <a16:creationId xmlns:a16="http://schemas.microsoft.com/office/drawing/2014/main" id="{3FA45BFE-6C86-40F1-8804-78B3D39F41E0}"/>
                    </a:ext>
                  </a:extLst>
                </p:cNvPr>
                <p:cNvSpPr>
                  <a:spLocks/>
                </p:cNvSpPr>
                <p:nvPr/>
              </p:nvSpPr>
              <p:spPr bwMode="auto">
                <a:xfrm>
                  <a:off x="552" y="1326"/>
                  <a:ext cx="141" cy="131"/>
                </a:xfrm>
                <a:custGeom>
                  <a:avLst/>
                  <a:gdLst>
                    <a:gd name="T0" fmla="*/ 140 w 141"/>
                    <a:gd name="T1" fmla="*/ 0 h 131"/>
                    <a:gd name="T2" fmla="*/ 87 w 141"/>
                    <a:gd name="T3" fmla="*/ 0 h 131"/>
                    <a:gd name="T4" fmla="*/ 87 w 141"/>
                    <a:gd name="T5" fmla="*/ 5 h 131"/>
                    <a:gd name="T6" fmla="*/ 103 w 141"/>
                    <a:gd name="T7" fmla="*/ 6 h 131"/>
                    <a:gd name="T8" fmla="*/ 105 w 141"/>
                    <a:gd name="T9" fmla="*/ 7 h 131"/>
                    <a:gd name="T10" fmla="*/ 105 w 141"/>
                    <a:gd name="T11" fmla="*/ 57 h 131"/>
                    <a:gd name="T12" fmla="*/ 122 w 141"/>
                    <a:gd name="T13" fmla="*/ 57 h 131"/>
                    <a:gd name="T14" fmla="*/ 122 w 141"/>
                    <a:gd name="T15" fmla="*/ 7 h 131"/>
                    <a:gd name="T16" fmla="*/ 123 w 141"/>
                    <a:gd name="T17" fmla="*/ 6 h 131"/>
                    <a:gd name="T18" fmla="*/ 140 w 141"/>
                    <a:gd name="T19" fmla="*/ 5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49" name="Group 190">
                <a:extLst>
                  <a:ext uri="{FF2B5EF4-FFF2-40B4-BE49-F238E27FC236}">
                    <a16:creationId xmlns:a16="http://schemas.microsoft.com/office/drawing/2014/main" id="{CAB1F15D-CC18-4FC5-A5BA-AB4D50BCA20B}"/>
                  </a:ext>
                </a:extLst>
              </p:cNvPr>
              <p:cNvGrpSpPr>
                <a:grpSpLocks/>
              </p:cNvGrpSpPr>
              <p:nvPr/>
            </p:nvGrpSpPr>
            <p:grpSpPr bwMode="auto">
              <a:xfrm>
                <a:off x="623" y="1071"/>
                <a:ext cx="2" cy="211"/>
                <a:chOff x="623" y="1071"/>
                <a:chExt cx="2" cy="211"/>
              </a:xfrm>
            </p:grpSpPr>
            <p:sp>
              <p:nvSpPr>
                <p:cNvPr id="65658" name="Freeform 191">
                  <a:extLst>
                    <a:ext uri="{FF2B5EF4-FFF2-40B4-BE49-F238E27FC236}">
                      <a16:creationId xmlns:a16="http://schemas.microsoft.com/office/drawing/2014/main" id="{787625F9-AA7E-4016-A7A3-30A62E8A9D9A}"/>
                    </a:ext>
                  </a:extLst>
                </p:cNvPr>
                <p:cNvSpPr>
                  <a:spLocks/>
                </p:cNvSpPr>
                <p:nvPr/>
              </p:nvSpPr>
              <p:spPr bwMode="auto">
                <a:xfrm>
                  <a:off x="623" y="1071"/>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650" name="Group 186">
                <a:extLst>
                  <a:ext uri="{FF2B5EF4-FFF2-40B4-BE49-F238E27FC236}">
                    <a16:creationId xmlns:a16="http://schemas.microsoft.com/office/drawing/2014/main" id="{BB94029C-D67D-4953-BD65-9DCFDCFC6503}"/>
                  </a:ext>
                </a:extLst>
              </p:cNvPr>
              <p:cNvGrpSpPr>
                <a:grpSpLocks/>
              </p:cNvGrpSpPr>
              <p:nvPr/>
            </p:nvGrpSpPr>
            <p:grpSpPr bwMode="auto">
              <a:xfrm>
                <a:off x="488" y="970"/>
                <a:ext cx="57" cy="90"/>
                <a:chOff x="488" y="970"/>
                <a:chExt cx="57" cy="90"/>
              </a:xfrm>
            </p:grpSpPr>
            <p:sp>
              <p:nvSpPr>
                <p:cNvPr id="65655" name="Freeform 189">
                  <a:extLst>
                    <a:ext uri="{FF2B5EF4-FFF2-40B4-BE49-F238E27FC236}">
                      <a16:creationId xmlns:a16="http://schemas.microsoft.com/office/drawing/2014/main" id="{949EF677-C2C0-4442-902D-06B0015BC483}"/>
                    </a:ext>
                  </a:extLst>
                </p:cNvPr>
                <p:cNvSpPr>
                  <a:spLocks/>
                </p:cNvSpPr>
                <p:nvPr/>
              </p:nvSpPr>
              <p:spPr bwMode="auto">
                <a:xfrm>
                  <a:off x="488" y="970"/>
                  <a:ext cx="57" cy="90"/>
                </a:xfrm>
                <a:custGeom>
                  <a:avLst/>
                  <a:gdLst>
                    <a:gd name="T0" fmla="*/ 50 w 57"/>
                    <a:gd name="T1" fmla="*/ 8 h 90"/>
                    <a:gd name="T2" fmla="*/ 34 w 57"/>
                    <a:gd name="T3" fmla="*/ 8 h 90"/>
                    <a:gd name="T4" fmla="*/ 40 w 57"/>
                    <a:gd name="T5" fmla="*/ 15 h 90"/>
                    <a:gd name="T6" fmla="*/ 40 w 57"/>
                    <a:gd name="T7" fmla="*/ 41 h 90"/>
                    <a:gd name="T8" fmla="*/ 30 w 57"/>
                    <a:gd name="T9" fmla="*/ 53 h 90"/>
                    <a:gd name="T10" fmla="*/ 22 w 57"/>
                    <a:gd name="T11" fmla="*/ 62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8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5"/>
                      </a:lnTo>
                      <a:lnTo>
                        <a:pt x="40" y="41"/>
                      </a:lnTo>
                      <a:lnTo>
                        <a:pt x="30" y="53"/>
                      </a:lnTo>
                      <a:lnTo>
                        <a:pt x="22" y="62"/>
                      </a:lnTo>
                      <a:lnTo>
                        <a:pt x="15" y="71"/>
                      </a:lnTo>
                      <a:lnTo>
                        <a:pt x="0" y="87"/>
                      </a:lnTo>
                      <a:lnTo>
                        <a:pt x="0" y="89"/>
                      </a:lnTo>
                      <a:lnTo>
                        <a:pt x="52" y="89"/>
                      </a:lnTo>
                      <a:lnTo>
                        <a:pt x="53" y="83"/>
                      </a:lnTo>
                      <a:lnTo>
                        <a:pt x="54" y="79"/>
                      </a:lnTo>
                      <a:lnTo>
                        <a:pt x="13" y="79"/>
                      </a:lnTo>
                      <a:lnTo>
                        <a:pt x="44" y="44"/>
                      </a:lnTo>
                      <a:lnTo>
                        <a:pt x="51" y="35"/>
                      </a:lnTo>
                      <a:lnTo>
                        <a:pt x="51" y="8"/>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56" name="Freeform 188">
                  <a:extLst>
                    <a:ext uri="{FF2B5EF4-FFF2-40B4-BE49-F238E27FC236}">
                      <a16:creationId xmlns:a16="http://schemas.microsoft.com/office/drawing/2014/main" id="{98EA2B03-72F1-40C7-B214-783D0977878C}"/>
                    </a:ext>
                  </a:extLst>
                </p:cNvPr>
                <p:cNvSpPr>
                  <a:spLocks/>
                </p:cNvSpPr>
                <p:nvPr/>
              </p:nvSpPr>
              <p:spPr bwMode="auto">
                <a:xfrm>
                  <a:off x="488" y="970"/>
                  <a:ext cx="57" cy="90"/>
                </a:xfrm>
                <a:custGeom>
                  <a:avLst/>
                  <a:gdLst>
                    <a:gd name="T0" fmla="*/ 53 w 57"/>
                    <a:gd name="T1" fmla="*/ 71 h 90"/>
                    <a:gd name="T2" fmla="*/ 49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57" name="Freeform 187">
                  <a:extLst>
                    <a:ext uri="{FF2B5EF4-FFF2-40B4-BE49-F238E27FC236}">
                      <a16:creationId xmlns:a16="http://schemas.microsoft.com/office/drawing/2014/main" id="{A5108ED3-4ED1-4C57-8549-04517C1FD124}"/>
                    </a:ext>
                  </a:extLst>
                </p:cNvPr>
                <p:cNvSpPr>
                  <a:spLocks/>
                </p:cNvSpPr>
                <p:nvPr/>
              </p:nvSpPr>
              <p:spPr bwMode="auto">
                <a:xfrm>
                  <a:off x="488" y="970"/>
                  <a:ext cx="57" cy="90"/>
                </a:xfrm>
                <a:custGeom>
                  <a:avLst/>
                  <a:gdLst>
                    <a:gd name="T0" fmla="*/ 40 w 57"/>
                    <a:gd name="T1" fmla="*/ 0 h 90"/>
                    <a:gd name="T2" fmla="*/ 20 w 57"/>
                    <a:gd name="T3" fmla="*/ 0 h 90"/>
                    <a:gd name="T4" fmla="*/ 13 w 57"/>
                    <a:gd name="T5" fmla="*/ 3 h 90"/>
                    <a:gd name="T6" fmla="*/ 9 w 57"/>
                    <a:gd name="T7" fmla="*/ 7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7"/>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651" name="Group 182">
                <a:extLst>
                  <a:ext uri="{FF2B5EF4-FFF2-40B4-BE49-F238E27FC236}">
                    <a16:creationId xmlns:a16="http://schemas.microsoft.com/office/drawing/2014/main" id="{DDACEFB8-5A2E-49A0-B1A2-587E69AD9D1E}"/>
                  </a:ext>
                </a:extLst>
              </p:cNvPr>
              <p:cNvGrpSpPr>
                <a:grpSpLocks/>
              </p:cNvGrpSpPr>
              <p:nvPr/>
            </p:nvGrpSpPr>
            <p:grpSpPr bwMode="auto">
              <a:xfrm>
                <a:off x="559" y="886"/>
                <a:ext cx="120" cy="137"/>
                <a:chOff x="559" y="886"/>
                <a:chExt cx="120" cy="137"/>
              </a:xfrm>
            </p:grpSpPr>
            <p:sp>
              <p:nvSpPr>
                <p:cNvPr id="65652" name="Freeform 185">
                  <a:extLst>
                    <a:ext uri="{FF2B5EF4-FFF2-40B4-BE49-F238E27FC236}">
                      <a16:creationId xmlns:a16="http://schemas.microsoft.com/office/drawing/2014/main" id="{5F60ED99-42A1-44BE-B3E6-382E05BB949A}"/>
                    </a:ext>
                  </a:extLst>
                </p:cNvPr>
                <p:cNvSpPr>
                  <a:spLocks/>
                </p:cNvSpPr>
                <p:nvPr/>
              </p:nvSpPr>
              <p:spPr bwMode="auto">
                <a:xfrm>
                  <a:off x="559" y="886"/>
                  <a:ext cx="120" cy="137"/>
                </a:xfrm>
                <a:custGeom>
                  <a:avLst/>
                  <a:gdLst>
                    <a:gd name="T0" fmla="*/ 93 w 120"/>
                    <a:gd name="T1" fmla="*/ 0 h 137"/>
                    <a:gd name="T2" fmla="*/ 76 w 120"/>
                    <a:gd name="T3" fmla="*/ 0 h 137"/>
                    <a:gd name="T4" fmla="*/ 52 w 120"/>
                    <a:gd name="T5" fmla="*/ 3 h 137"/>
                    <a:gd name="T6" fmla="*/ 31 w 120"/>
                    <a:gd name="T7" fmla="*/ 12 h 137"/>
                    <a:gd name="T8" fmla="*/ 15 w 120"/>
                    <a:gd name="T9" fmla="*/ 25 h 137"/>
                    <a:gd name="T10" fmla="*/ 4 w 120"/>
                    <a:gd name="T11" fmla="*/ 44 h 137"/>
                    <a:gd name="T12" fmla="*/ 0 w 120"/>
                    <a:gd name="T13" fmla="*/ 66 h 137"/>
                    <a:gd name="T14" fmla="*/ 3 w 120"/>
                    <a:gd name="T15" fmla="*/ 87 h 137"/>
                    <a:gd name="T16" fmla="*/ 11 w 120"/>
                    <a:gd name="T17" fmla="*/ 106 h 137"/>
                    <a:gd name="T18" fmla="*/ 24 w 120"/>
                    <a:gd name="T19" fmla="*/ 121 h 137"/>
                    <a:gd name="T20" fmla="*/ 45 w 120"/>
                    <a:gd name="T21" fmla="*/ 132 h 137"/>
                    <a:gd name="T22" fmla="*/ 71 w 120"/>
                    <a:gd name="T23" fmla="*/ 136 h 137"/>
                    <a:gd name="T24" fmla="*/ 86 w 120"/>
                    <a:gd name="T25" fmla="*/ 136 h 137"/>
                    <a:gd name="T26" fmla="*/ 104 w 120"/>
                    <a:gd name="T27" fmla="*/ 131 h 137"/>
                    <a:gd name="T28" fmla="*/ 109 w 120"/>
                    <a:gd name="T29" fmla="*/ 130 h 137"/>
                    <a:gd name="T30" fmla="*/ 111 w 120"/>
                    <a:gd name="T31" fmla="*/ 127 h 137"/>
                    <a:gd name="T32" fmla="*/ 87 w 120"/>
                    <a:gd name="T33" fmla="*/ 127 h 137"/>
                    <a:gd name="T34" fmla="*/ 60 w 120"/>
                    <a:gd name="T35" fmla="*/ 125 h 137"/>
                    <a:gd name="T36" fmla="*/ 41 w 120"/>
                    <a:gd name="T37" fmla="*/ 116 h 137"/>
                    <a:gd name="T38" fmla="*/ 28 w 120"/>
                    <a:gd name="T39" fmla="*/ 101 h 137"/>
                    <a:gd name="T40" fmla="*/ 21 w 120"/>
                    <a:gd name="T41" fmla="*/ 81 h 137"/>
                    <a:gd name="T42" fmla="*/ 23 w 120"/>
                    <a:gd name="T43" fmla="*/ 53 h 137"/>
                    <a:gd name="T44" fmla="*/ 29 w 120"/>
                    <a:gd name="T45" fmla="*/ 31 h 137"/>
                    <a:gd name="T46" fmla="*/ 41 w 120"/>
                    <a:gd name="T47" fmla="*/ 16 h 137"/>
                    <a:gd name="T48" fmla="*/ 59 w 120"/>
                    <a:gd name="T49" fmla="*/ 8 h 137"/>
                    <a:gd name="T50" fmla="*/ 112 w 120"/>
                    <a:gd name="T51" fmla="*/ 8 h 137"/>
                    <a:gd name="T52" fmla="*/ 112 w 120"/>
                    <a:gd name="T53" fmla="*/ 5 h 137"/>
                    <a:gd name="T54" fmla="*/ 106 w 120"/>
                    <a:gd name="T55" fmla="*/ 4 h 137"/>
                    <a:gd name="T56" fmla="*/ 93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3" y="0"/>
                      </a:moveTo>
                      <a:lnTo>
                        <a:pt x="76" y="0"/>
                      </a:lnTo>
                      <a:lnTo>
                        <a:pt x="52" y="3"/>
                      </a:lnTo>
                      <a:lnTo>
                        <a:pt x="31" y="12"/>
                      </a:lnTo>
                      <a:lnTo>
                        <a:pt x="15" y="25"/>
                      </a:lnTo>
                      <a:lnTo>
                        <a:pt x="4" y="44"/>
                      </a:lnTo>
                      <a:lnTo>
                        <a:pt x="0" y="66"/>
                      </a:lnTo>
                      <a:lnTo>
                        <a:pt x="3" y="87"/>
                      </a:lnTo>
                      <a:lnTo>
                        <a:pt x="11" y="106"/>
                      </a:lnTo>
                      <a:lnTo>
                        <a:pt x="24" y="121"/>
                      </a:lnTo>
                      <a:lnTo>
                        <a:pt x="45" y="132"/>
                      </a:lnTo>
                      <a:lnTo>
                        <a:pt x="71" y="136"/>
                      </a:lnTo>
                      <a:lnTo>
                        <a:pt x="86" y="136"/>
                      </a:lnTo>
                      <a:lnTo>
                        <a:pt x="104" y="131"/>
                      </a:lnTo>
                      <a:lnTo>
                        <a:pt x="109" y="130"/>
                      </a:lnTo>
                      <a:lnTo>
                        <a:pt x="111" y="127"/>
                      </a:lnTo>
                      <a:lnTo>
                        <a:pt x="87" y="127"/>
                      </a:lnTo>
                      <a:lnTo>
                        <a:pt x="60" y="125"/>
                      </a:lnTo>
                      <a:lnTo>
                        <a:pt x="41" y="116"/>
                      </a:lnTo>
                      <a:lnTo>
                        <a:pt x="28" y="101"/>
                      </a:lnTo>
                      <a:lnTo>
                        <a:pt x="21" y="81"/>
                      </a:lnTo>
                      <a:lnTo>
                        <a:pt x="23" y="53"/>
                      </a:lnTo>
                      <a:lnTo>
                        <a:pt x="29"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53" name="Freeform 184">
                  <a:extLst>
                    <a:ext uri="{FF2B5EF4-FFF2-40B4-BE49-F238E27FC236}">
                      <a16:creationId xmlns:a16="http://schemas.microsoft.com/office/drawing/2014/main" id="{9AED87E4-0D15-4CD1-80DA-CEA0C6253E06}"/>
                    </a:ext>
                  </a:extLst>
                </p:cNvPr>
                <p:cNvSpPr>
                  <a:spLocks/>
                </p:cNvSpPr>
                <p:nvPr/>
              </p:nvSpPr>
              <p:spPr bwMode="auto">
                <a:xfrm>
                  <a:off x="559" y="886"/>
                  <a:ext cx="120" cy="137"/>
                </a:xfrm>
                <a:custGeom>
                  <a:avLst/>
                  <a:gdLst>
                    <a:gd name="T0" fmla="*/ 115 w 120"/>
                    <a:gd name="T1" fmla="*/ 97 h 137"/>
                    <a:gd name="T2" fmla="*/ 103 w 120"/>
                    <a:gd name="T3" fmla="*/ 117 h 137"/>
                    <a:gd name="T4" fmla="*/ 87 w 120"/>
                    <a:gd name="T5" fmla="*/ 127 h 137"/>
                    <a:gd name="T6" fmla="*/ 111 w 120"/>
                    <a:gd name="T7" fmla="*/ 127 h 137"/>
                    <a:gd name="T8" fmla="*/ 113 w 120"/>
                    <a:gd name="T9" fmla="*/ 122 h 137"/>
                    <a:gd name="T10" fmla="*/ 117 w 120"/>
                    <a:gd name="T11" fmla="*/ 106 h 137"/>
                    <a:gd name="T12" fmla="*/ 120 w 120"/>
                    <a:gd name="T13" fmla="*/ 98 h 137"/>
                    <a:gd name="T14" fmla="*/ 115 w 120"/>
                    <a:gd name="T15" fmla="*/ 97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5" y="97"/>
                      </a:moveTo>
                      <a:lnTo>
                        <a:pt x="103" y="117"/>
                      </a:lnTo>
                      <a:lnTo>
                        <a:pt x="87" y="127"/>
                      </a:lnTo>
                      <a:lnTo>
                        <a:pt x="111" y="127"/>
                      </a:lnTo>
                      <a:lnTo>
                        <a:pt x="113" y="122"/>
                      </a:lnTo>
                      <a:lnTo>
                        <a:pt x="117" y="106"/>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54" name="Freeform 183">
                  <a:extLst>
                    <a:ext uri="{FF2B5EF4-FFF2-40B4-BE49-F238E27FC236}">
                      <a16:creationId xmlns:a16="http://schemas.microsoft.com/office/drawing/2014/main" id="{BD8205F6-9E43-47E9-BB26-37B88BD10F66}"/>
                    </a:ext>
                  </a:extLst>
                </p:cNvPr>
                <p:cNvSpPr>
                  <a:spLocks/>
                </p:cNvSpPr>
                <p:nvPr/>
              </p:nvSpPr>
              <p:spPr bwMode="auto">
                <a:xfrm>
                  <a:off x="559" y="886"/>
                  <a:ext cx="120" cy="137"/>
                </a:xfrm>
                <a:custGeom>
                  <a:avLst/>
                  <a:gdLst>
                    <a:gd name="T0" fmla="*/ 112 w 120"/>
                    <a:gd name="T1" fmla="*/ 8 h 137"/>
                    <a:gd name="T2" fmla="*/ 59 w 120"/>
                    <a:gd name="T3" fmla="*/ 8 h 137"/>
                    <a:gd name="T4" fmla="*/ 85 w 120"/>
                    <a:gd name="T5" fmla="*/ 9 h 137"/>
                    <a:gd name="T6" fmla="*/ 101 w 120"/>
                    <a:gd name="T7" fmla="*/ 18 h 137"/>
                    <a:gd name="T8" fmla="*/ 110 w 120"/>
                    <a:gd name="T9" fmla="*/ 35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9" y="8"/>
                      </a:lnTo>
                      <a:lnTo>
                        <a:pt x="85" y="9"/>
                      </a:lnTo>
                      <a:lnTo>
                        <a:pt x="101" y="18"/>
                      </a:lnTo>
                      <a:lnTo>
                        <a:pt x="110" y="35"/>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cxnSp>
          <p:nvCxnSpPr>
            <p:cNvPr id="325" name="324 - Ευθύγραμμο βέλος σύνδεσης">
              <a:extLst>
                <a:ext uri="{FF2B5EF4-FFF2-40B4-BE49-F238E27FC236}">
                  <a16:creationId xmlns:a16="http://schemas.microsoft.com/office/drawing/2014/main" id="{74979E8E-36D0-406A-8253-F68510058243}"/>
                </a:ext>
              </a:extLst>
            </p:cNvPr>
            <p:cNvCxnSpPr/>
            <p:nvPr/>
          </p:nvCxnSpPr>
          <p:spPr>
            <a:xfrm>
              <a:off x="1475079" y="1916140"/>
              <a:ext cx="649333" cy="43339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27" name="326 - Ευθύγραμμο βέλος σύνδεσης">
              <a:extLst>
                <a:ext uri="{FF2B5EF4-FFF2-40B4-BE49-F238E27FC236}">
                  <a16:creationId xmlns:a16="http://schemas.microsoft.com/office/drawing/2014/main" id="{62F94D41-8484-4D99-906E-65E4DCB8BDD4}"/>
                </a:ext>
              </a:extLst>
            </p:cNvPr>
            <p:cNvCxnSpPr/>
            <p:nvPr/>
          </p:nvCxnSpPr>
          <p:spPr>
            <a:xfrm>
              <a:off x="4428039" y="3716378"/>
              <a:ext cx="1152607" cy="79216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65553" name="328 - Ορθογώνιο">
              <a:extLst>
                <a:ext uri="{FF2B5EF4-FFF2-40B4-BE49-F238E27FC236}">
                  <a16:creationId xmlns:a16="http://schemas.microsoft.com/office/drawing/2014/main" id="{79638A0C-4365-44B3-B212-E88C9DBB5B42}"/>
                </a:ext>
              </a:extLst>
            </p:cNvPr>
            <p:cNvSpPr>
              <a:spLocks noChangeArrowheads="1"/>
            </p:cNvSpPr>
            <p:nvPr/>
          </p:nvSpPr>
          <p:spPr bwMode="auto">
            <a:xfrm>
              <a:off x="330410" y="1844824"/>
              <a:ext cx="1361270" cy="2462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000" b="1">
                  <a:solidFill>
                    <a:srgbClr val="000000"/>
                  </a:solidFill>
                </a:rPr>
                <a:t>2- μεθυλοπροπένιο</a:t>
              </a:r>
              <a:endParaRPr lang="el-GR" altLang="el-GR" sz="1000"/>
            </a:p>
          </p:txBody>
        </p:sp>
        <p:sp>
          <p:nvSpPr>
            <p:cNvPr id="65554" name="330 - Ορθογώνιο">
              <a:extLst>
                <a:ext uri="{FF2B5EF4-FFF2-40B4-BE49-F238E27FC236}">
                  <a16:creationId xmlns:a16="http://schemas.microsoft.com/office/drawing/2014/main" id="{E4BB926A-2265-4BE1-81B4-61CD6F0E4FEC}"/>
                </a:ext>
              </a:extLst>
            </p:cNvPr>
            <p:cNvSpPr>
              <a:spLocks noChangeArrowheads="1"/>
            </p:cNvSpPr>
            <p:nvPr/>
          </p:nvSpPr>
          <p:spPr bwMode="auto">
            <a:xfrm>
              <a:off x="6300192" y="6021288"/>
              <a:ext cx="1571264" cy="2462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000" b="1"/>
                <a:t>τριισοβουτυλοβοράνιο</a:t>
              </a:r>
              <a:endParaRPr lang="el-GR" altLang="el-GR" sz="1000"/>
            </a:p>
          </p:txBody>
        </p:sp>
        <p:grpSp>
          <p:nvGrpSpPr>
            <p:cNvPr id="65555" name="Group 320">
              <a:extLst>
                <a:ext uri="{FF2B5EF4-FFF2-40B4-BE49-F238E27FC236}">
                  <a16:creationId xmlns:a16="http://schemas.microsoft.com/office/drawing/2014/main" id="{A4C05070-202A-49C2-820F-0C2FFB01B2DB}"/>
                </a:ext>
              </a:extLst>
            </p:cNvPr>
            <p:cNvGrpSpPr>
              <a:grpSpLocks/>
            </p:cNvGrpSpPr>
            <p:nvPr/>
          </p:nvGrpSpPr>
          <p:grpSpPr bwMode="auto">
            <a:xfrm>
              <a:off x="3131840" y="5013176"/>
              <a:ext cx="2016224" cy="792088"/>
              <a:chOff x="9316" y="900"/>
              <a:chExt cx="1720" cy="663"/>
            </a:xfrm>
          </p:grpSpPr>
          <p:grpSp>
            <p:nvGrpSpPr>
              <p:cNvPr id="65557" name="Group 321">
                <a:extLst>
                  <a:ext uri="{FF2B5EF4-FFF2-40B4-BE49-F238E27FC236}">
                    <a16:creationId xmlns:a16="http://schemas.microsoft.com/office/drawing/2014/main" id="{1394FDC4-52B7-4244-8A50-174AE5101C2B}"/>
                  </a:ext>
                </a:extLst>
              </p:cNvPr>
              <p:cNvGrpSpPr>
                <a:grpSpLocks/>
              </p:cNvGrpSpPr>
              <p:nvPr/>
            </p:nvGrpSpPr>
            <p:grpSpPr bwMode="auto">
              <a:xfrm>
                <a:off x="10023" y="1187"/>
                <a:ext cx="2" cy="211"/>
                <a:chOff x="10023" y="1187"/>
                <a:chExt cx="2" cy="211"/>
              </a:xfrm>
            </p:grpSpPr>
            <p:sp>
              <p:nvSpPr>
                <p:cNvPr id="65617" name="Freeform 322">
                  <a:extLst>
                    <a:ext uri="{FF2B5EF4-FFF2-40B4-BE49-F238E27FC236}">
                      <a16:creationId xmlns:a16="http://schemas.microsoft.com/office/drawing/2014/main" id="{628035A2-3BAD-47B8-96C2-257E3B20D730}"/>
                    </a:ext>
                  </a:extLst>
                </p:cNvPr>
                <p:cNvSpPr>
                  <a:spLocks/>
                </p:cNvSpPr>
                <p:nvPr/>
              </p:nvSpPr>
              <p:spPr bwMode="auto">
                <a:xfrm>
                  <a:off x="10023" y="1187"/>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95">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558" name="Group 323">
                <a:extLst>
                  <a:ext uri="{FF2B5EF4-FFF2-40B4-BE49-F238E27FC236}">
                    <a16:creationId xmlns:a16="http://schemas.microsoft.com/office/drawing/2014/main" id="{FCE1680B-0D8F-4A4B-93BC-1AD6FAE8ED03}"/>
                  </a:ext>
                </a:extLst>
              </p:cNvPr>
              <p:cNvGrpSpPr>
                <a:grpSpLocks/>
              </p:cNvGrpSpPr>
              <p:nvPr/>
            </p:nvGrpSpPr>
            <p:grpSpPr bwMode="auto">
              <a:xfrm>
                <a:off x="9952" y="1432"/>
                <a:ext cx="141" cy="131"/>
                <a:chOff x="9952" y="1432"/>
                <a:chExt cx="141" cy="131"/>
              </a:xfrm>
            </p:grpSpPr>
            <p:sp>
              <p:nvSpPr>
                <p:cNvPr id="65614" name="Freeform 324">
                  <a:extLst>
                    <a:ext uri="{FF2B5EF4-FFF2-40B4-BE49-F238E27FC236}">
                      <a16:creationId xmlns:a16="http://schemas.microsoft.com/office/drawing/2014/main" id="{B5786AD2-B3F9-4213-86EF-DFA946EA1E9B}"/>
                    </a:ext>
                  </a:extLst>
                </p:cNvPr>
                <p:cNvSpPr>
                  <a:spLocks/>
                </p:cNvSpPr>
                <p:nvPr/>
              </p:nvSpPr>
              <p:spPr bwMode="auto">
                <a:xfrm>
                  <a:off x="9952" y="1432"/>
                  <a:ext cx="141" cy="131"/>
                </a:xfrm>
                <a:custGeom>
                  <a:avLst/>
                  <a:gdLst>
                    <a:gd name="T0" fmla="*/ 53 w 141"/>
                    <a:gd name="T1" fmla="*/ 0 h 131"/>
                    <a:gd name="T2" fmla="*/ 0 w 141"/>
                    <a:gd name="T3" fmla="*/ 0 h 131"/>
                    <a:gd name="T4" fmla="*/ 0 w 141"/>
                    <a:gd name="T5" fmla="*/ 4 h 131"/>
                    <a:gd name="T6" fmla="*/ 17 w 141"/>
                    <a:gd name="T7" fmla="*/ 5 h 131"/>
                    <a:gd name="T8" fmla="*/ 18 w 141"/>
                    <a:gd name="T9" fmla="*/ 7 h 131"/>
                    <a:gd name="T10" fmla="*/ 18 w 141"/>
                    <a:gd name="T11" fmla="*/ 123 h 131"/>
                    <a:gd name="T12" fmla="*/ 17 w 141"/>
                    <a:gd name="T13" fmla="*/ 124 h 131"/>
                    <a:gd name="T14" fmla="*/ 0 w 141"/>
                    <a:gd name="T15" fmla="*/ 125 h 131"/>
                    <a:gd name="T16" fmla="*/ 0 w 141"/>
                    <a:gd name="T17" fmla="*/ 130 h 131"/>
                    <a:gd name="T18" fmla="*/ 53 w 141"/>
                    <a:gd name="T19" fmla="*/ 130 h 131"/>
                    <a:gd name="T20" fmla="*/ 53 w 141"/>
                    <a:gd name="T21" fmla="*/ 125 h 131"/>
                    <a:gd name="T22" fmla="*/ 37 w 141"/>
                    <a:gd name="T23" fmla="*/ 124 h 131"/>
                    <a:gd name="T24" fmla="*/ 35 w 141"/>
                    <a:gd name="T25" fmla="*/ 123 h 131"/>
                    <a:gd name="T26" fmla="*/ 35 w 141"/>
                    <a:gd name="T27" fmla="*/ 65 h 131"/>
                    <a:gd name="T28" fmla="*/ 122 w 141"/>
                    <a:gd name="T29" fmla="*/ 65 h 131"/>
                    <a:gd name="T30" fmla="*/ 122 w 141"/>
                    <a:gd name="T31" fmla="*/ 57 h 131"/>
                    <a:gd name="T32" fmla="*/ 35 w 141"/>
                    <a:gd name="T33" fmla="*/ 57 h 131"/>
                    <a:gd name="T34" fmla="*/ 35 w 141"/>
                    <a:gd name="T35" fmla="*/ 7 h 131"/>
                    <a:gd name="T36" fmla="*/ 37 w 141"/>
                    <a:gd name="T37" fmla="*/ 5 h 131"/>
                    <a:gd name="T38" fmla="*/ 53 w 141"/>
                    <a:gd name="T39" fmla="*/ 4 h 131"/>
                    <a:gd name="T40" fmla="*/ 53 w 141"/>
                    <a:gd name="T41" fmla="*/ 0 h 1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1"/>
                    <a:gd name="T65" fmla="*/ 141 w 141"/>
                    <a:gd name="T66" fmla="*/ 131 h 13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1">
                      <a:moveTo>
                        <a:pt x="53" y="0"/>
                      </a:moveTo>
                      <a:lnTo>
                        <a:pt x="0" y="0"/>
                      </a:lnTo>
                      <a:lnTo>
                        <a:pt x="0" y="4"/>
                      </a:lnTo>
                      <a:lnTo>
                        <a:pt x="17" y="5"/>
                      </a:lnTo>
                      <a:lnTo>
                        <a:pt x="18" y="7"/>
                      </a:lnTo>
                      <a:lnTo>
                        <a:pt x="18" y="123"/>
                      </a:lnTo>
                      <a:lnTo>
                        <a:pt x="17" y="124"/>
                      </a:lnTo>
                      <a:lnTo>
                        <a:pt x="0" y="125"/>
                      </a:lnTo>
                      <a:lnTo>
                        <a:pt x="0" y="130"/>
                      </a:lnTo>
                      <a:lnTo>
                        <a:pt x="53" y="130"/>
                      </a:lnTo>
                      <a:lnTo>
                        <a:pt x="53" y="125"/>
                      </a:lnTo>
                      <a:lnTo>
                        <a:pt x="37" y="124"/>
                      </a:lnTo>
                      <a:lnTo>
                        <a:pt x="35" y="123"/>
                      </a:lnTo>
                      <a:lnTo>
                        <a:pt x="35" y="65"/>
                      </a:lnTo>
                      <a:lnTo>
                        <a:pt x="122" y="65"/>
                      </a:lnTo>
                      <a:lnTo>
                        <a:pt x="122" y="57"/>
                      </a:lnTo>
                      <a:lnTo>
                        <a:pt x="35" y="57"/>
                      </a:lnTo>
                      <a:lnTo>
                        <a:pt x="35" y="7"/>
                      </a:lnTo>
                      <a:lnTo>
                        <a:pt x="37" y="5"/>
                      </a:lnTo>
                      <a:lnTo>
                        <a:pt x="53" y="4"/>
                      </a:lnTo>
                      <a:lnTo>
                        <a:pt x="5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15" name="Freeform 325">
                  <a:extLst>
                    <a:ext uri="{FF2B5EF4-FFF2-40B4-BE49-F238E27FC236}">
                      <a16:creationId xmlns:a16="http://schemas.microsoft.com/office/drawing/2014/main" id="{C48CF9F4-99C5-4440-8AAD-C58F98C859A3}"/>
                    </a:ext>
                  </a:extLst>
                </p:cNvPr>
                <p:cNvSpPr>
                  <a:spLocks/>
                </p:cNvSpPr>
                <p:nvPr/>
              </p:nvSpPr>
              <p:spPr bwMode="auto">
                <a:xfrm>
                  <a:off x="9952" y="1432"/>
                  <a:ext cx="141" cy="131"/>
                </a:xfrm>
                <a:custGeom>
                  <a:avLst/>
                  <a:gdLst>
                    <a:gd name="T0" fmla="*/ 122 w 141"/>
                    <a:gd name="T1" fmla="*/ 65 h 131"/>
                    <a:gd name="T2" fmla="*/ 105 w 141"/>
                    <a:gd name="T3" fmla="*/ 65 h 131"/>
                    <a:gd name="T4" fmla="*/ 105 w 141"/>
                    <a:gd name="T5" fmla="*/ 123 h 131"/>
                    <a:gd name="T6" fmla="*/ 103 w 141"/>
                    <a:gd name="T7" fmla="*/ 124 h 131"/>
                    <a:gd name="T8" fmla="*/ 86 w 141"/>
                    <a:gd name="T9" fmla="*/ 125 h 131"/>
                    <a:gd name="T10" fmla="*/ 86 w 141"/>
                    <a:gd name="T11" fmla="*/ 130 h 131"/>
                    <a:gd name="T12" fmla="*/ 140 w 141"/>
                    <a:gd name="T13" fmla="*/ 130 h 131"/>
                    <a:gd name="T14" fmla="*/ 140 w 141"/>
                    <a:gd name="T15" fmla="*/ 125 h 131"/>
                    <a:gd name="T16" fmla="*/ 123 w 141"/>
                    <a:gd name="T17" fmla="*/ 124 h 131"/>
                    <a:gd name="T18" fmla="*/ 122 w 141"/>
                    <a:gd name="T19" fmla="*/ 123 h 131"/>
                    <a:gd name="T20" fmla="*/ 122 w 141"/>
                    <a:gd name="T21" fmla="*/ 65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16" name="Freeform 326">
                  <a:extLst>
                    <a:ext uri="{FF2B5EF4-FFF2-40B4-BE49-F238E27FC236}">
                      <a16:creationId xmlns:a16="http://schemas.microsoft.com/office/drawing/2014/main" id="{C889CBE6-F33D-4018-8C37-B4E3BD6B3810}"/>
                    </a:ext>
                  </a:extLst>
                </p:cNvPr>
                <p:cNvSpPr>
                  <a:spLocks/>
                </p:cNvSpPr>
                <p:nvPr/>
              </p:nvSpPr>
              <p:spPr bwMode="auto">
                <a:xfrm>
                  <a:off x="9952" y="1432"/>
                  <a:ext cx="141" cy="131"/>
                </a:xfrm>
                <a:custGeom>
                  <a:avLst/>
                  <a:gdLst>
                    <a:gd name="T0" fmla="*/ 140 w 141"/>
                    <a:gd name="T1" fmla="*/ 0 h 131"/>
                    <a:gd name="T2" fmla="*/ 87 w 141"/>
                    <a:gd name="T3" fmla="*/ 0 h 131"/>
                    <a:gd name="T4" fmla="*/ 87 w 141"/>
                    <a:gd name="T5" fmla="*/ 4 h 131"/>
                    <a:gd name="T6" fmla="*/ 103 w 141"/>
                    <a:gd name="T7" fmla="*/ 5 h 131"/>
                    <a:gd name="T8" fmla="*/ 105 w 141"/>
                    <a:gd name="T9" fmla="*/ 7 h 131"/>
                    <a:gd name="T10" fmla="*/ 105 w 141"/>
                    <a:gd name="T11" fmla="*/ 57 h 131"/>
                    <a:gd name="T12" fmla="*/ 122 w 141"/>
                    <a:gd name="T13" fmla="*/ 57 h 131"/>
                    <a:gd name="T14" fmla="*/ 122 w 141"/>
                    <a:gd name="T15" fmla="*/ 7 h 131"/>
                    <a:gd name="T16" fmla="*/ 123 w 141"/>
                    <a:gd name="T17" fmla="*/ 5 h 131"/>
                    <a:gd name="T18" fmla="*/ 140 w 141"/>
                    <a:gd name="T19" fmla="*/ 4 h 131"/>
                    <a:gd name="T20" fmla="*/ 140 w 141"/>
                    <a:gd name="T21" fmla="*/ 0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1"/>
                    <a:gd name="T35" fmla="*/ 141 w 141"/>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1">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59" name="Group 327">
                <a:extLst>
                  <a:ext uri="{FF2B5EF4-FFF2-40B4-BE49-F238E27FC236}">
                    <a16:creationId xmlns:a16="http://schemas.microsoft.com/office/drawing/2014/main" id="{24B6539D-52D3-4A57-9DF1-6D922806625A}"/>
                  </a:ext>
                </a:extLst>
              </p:cNvPr>
              <p:cNvGrpSpPr>
                <a:grpSpLocks/>
              </p:cNvGrpSpPr>
              <p:nvPr/>
            </p:nvGrpSpPr>
            <p:grpSpPr bwMode="auto">
              <a:xfrm>
                <a:off x="9316" y="900"/>
                <a:ext cx="57" cy="183"/>
                <a:chOff x="9316" y="900"/>
                <a:chExt cx="57" cy="183"/>
              </a:xfrm>
            </p:grpSpPr>
            <p:sp>
              <p:nvSpPr>
                <p:cNvPr id="65613" name="Freeform 328">
                  <a:extLst>
                    <a:ext uri="{FF2B5EF4-FFF2-40B4-BE49-F238E27FC236}">
                      <a16:creationId xmlns:a16="http://schemas.microsoft.com/office/drawing/2014/main" id="{5E97EFFB-5B35-4515-88E0-620985A0B948}"/>
                    </a:ext>
                  </a:extLst>
                </p:cNvPr>
                <p:cNvSpPr>
                  <a:spLocks/>
                </p:cNvSpPr>
                <p:nvPr/>
              </p:nvSpPr>
              <p:spPr bwMode="auto">
                <a:xfrm>
                  <a:off x="9316" y="900"/>
                  <a:ext cx="57" cy="183"/>
                </a:xfrm>
                <a:custGeom>
                  <a:avLst/>
                  <a:gdLst>
                    <a:gd name="T0" fmla="*/ 57 w 57"/>
                    <a:gd name="T1" fmla="*/ 0 h 183"/>
                    <a:gd name="T2" fmla="*/ 21 w 57"/>
                    <a:gd name="T3" fmla="*/ 60 h 183"/>
                    <a:gd name="T4" fmla="*/ 5 w 57"/>
                    <a:gd name="T5" fmla="*/ 120 h 183"/>
                    <a:gd name="T6" fmla="*/ 0 w 57"/>
                    <a:gd name="T7" fmla="*/ 182 h 183"/>
                    <a:gd name="T8" fmla="*/ 9 w 57"/>
                    <a:gd name="T9" fmla="*/ 173 h 183"/>
                    <a:gd name="T10" fmla="*/ 10 w 57"/>
                    <a:gd name="T11" fmla="*/ 153 h 183"/>
                    <a:gd name="T12" fmla="*/ 11 w 57"/>
                    <a:gd name="T13" fmla="*/ 133 h 183"/>
                    <a:gd name="T14" fmla="*/ 23 w 57"/>
                    <a:gd name="T15" fmla="*/ 72 h 183"/>
                    <a:gd name="T16" fmla="*/ 46 w 57"/>
                    <a:gd name="T17" fmla="*/ 16 h 183"/>
                    <a:gd name="T18" fmla="*/ 57 w 57"/>
                    <a:gd name="T19" fmla="*/ 0 h 183"/>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183"/>
                    <a:gd name="T32" fmla="*/ 57 w 57"/>
                    <a:gd name="T33" fmla="*/ 183 h 183"/>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183">
                      <a:moveTo>
                        <a:pt x="57" y="0"/>
                      </a:moveTo>
                      <a:lnTo>
                        <a:pt x="21" y="60"/>
                      </a:lnTo>
                      <a:lnTo>
                        <a:pt x="5" y="120"/>
                      </a:lnTo>
                      <a:lnTo>
                        <a:pt x="0" y="182"/>
                      </a:lnTo>
                      <a:lnTo>
                        <a:pt x="9" y="173"/>
                      </a:lnTo>
                      <a:lnTo>
                        <a:pt x="10" y="153"/>
                      </a:lnTo>
                      <a:lnTo>
                        <a:pt x="11" y="133"/>
                      </a:lnTo>
                      <a:lnTo>
                        <a:pt x="23" y="72"/>
                      </a:lnTo>
                      <a:lnTo>
                        <a:pt x="46" y="16"/>
                      </a:lnTo>
                      <a:lnTo>
                        <a:pt x="5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0" name="Group 329">
                <a:extLst>
                  <a:ext uri="{FF2B5EF4-FFF2-40B4-BE49-F238E27FC236}">
                    <a16:creationId xmlns:a16="http://schemas.microsoft.com/office/drawing/2014/main" id="{CD0C043D-C69D-407C-8988-35E2BDE7025D}"/>
                  </a:ext>
                </a:extLst>
              </p:cNvPr>
              <p:cNvGrpSpPr>
                <a:grpSpLocks/>
              </p:cNvGrpSpPr>
              <p:nvPr/>
            </p:nvGrpSpPr>
            <p:grpSpPr bwMode="auto">
              <a:xfrm>
                <a:off x="9316" y="1083"/>
                <a:ext cx="57" cy="187"/>
                <a:chOff x="9316" y="1083"/>
                <a:chExt cx="57" cy="187"/>
              </a:xfrm>
            </p:grpSpPr>
            <p:sp>
              <p:nvSpPr>
                <p:cNvPr id="65612" name="Freeform 330">
                  <a:extLst>
                    <a:ext uri="{FF2B5EF4-FFF2-40B4-BE49-F238E27FC236}">
                      <a16:creationId xmlns:a16="http://schemas.microsoft.com/office/drawing/2014/main" id="{2BC77FED-7BE5-4034-A666-38D1E602E287}"/>
                    </a:ext>
                  </a:extLst>
                </p:cNvPr>
                <p:cNvSpPr>
                  <a:spLocks/>
                </p:cNvSpPr>
                <p:nvPr/>
              </p:nvSpPr>
              <p:spPr bwMode="auto">
                <a:xfrm>
                  <a:off x="9316" y="1083"/>
                  <a:ext cx="57" cy="187"/>
                </a:xfrm>
                <a:custGeom>
                  <a:avLst/>
                  <a:gdLst>
                    <a:gd name="T0" fmla="*/ 9 w 57"/>
                    <a:gd name="T1" fmla="*/ 0 h 187"/>
                    <a:gd name="T2" fmla="*/ 0 w 57"/>
                    <a:gd name="T3" fmla="*/ 15 h 187"/>
                    <a:gd name="T4" fmla="*/ 1 w 57"/>
                    <a:gd name="T5" fmla="*/ 36 h 187"/>
                    <a:gd name="T6" fmla="*/ 4 w 57"/>
                    <a:gd name="T7" fmla="*/ 57 h 187"/>
                    <a:gd name="T8" fmla="*/ 20 w 57"/>
                    <a:gd name="T9" fmla="*/ 117 h 187"/>
                    <a:gd name="T10" fmla="*/ 57 w 57"/>
                    <a:gd name="T11" fmla="*/ 186 h 187"/>
                    <a:gd name="T12" fmla="*/ 52 w 57"/>
                    <a:gd name="T13" fmla="*/ 175 h 187"/>
                    <a:gd name="T14" fmla="*/ 42 w 57"/>
                    <a:gd name="T15" fmla="*/ 158 h 187"/>
                    <a:gd name="T16" fmla="*/ 33 w 57"/>
                    <a:gd name="T17" fmla="*/ 140 h 187"/>
                    <a:gd name="T18" fmla="*/ 16 w 57"/>
                    <a:gd name="T19" fmla="*/ 81 h 187"/>
                    <a:gd name="T20" fmla="*/ 9 w 57"/>
                    <a:gd name="T21" fmla="*/ 19 h 187"/>
                    <a:gd name="T22" fmla="*/ 9 w 57"/>
                    <a:gd name="T23" fmla="*/ 0 h 18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57"/>
                    <a:gd name="T37" fmla="*/ 0 h 187"/>
                    <a:gd name="T38" fmla="*/ 57 w 57"/>
                    <a:gd name="T39" fmla="*/ 187 h 18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57" h="187">
                      <a:moveTo>
                        <a:pt x="9" y="0"/>
                      </a:moveTo>
                      <a:lnTo>
                        <a:pt x="0" y="15"/>
                      </a:lnTo>
                      <a:lnTo>
                        <a:pt x="1" y="36"/>
                      </a:lnTo>
                      <a:lnTo>
                        <a:pt x="4" y="57"/>
                      </a:lnTo>
                      <a:lnTo>
                        <a:pt x="20" y="117"/>
                      </a:lnTo>
                      <a:lnTo>
                        <a:pt x="57" y="186"/>
                      </a:lnTo>
                      <a:lnTo>
                        <a:pt x="52" y="175"/>
                      </a:lnTo>
                      <a:lnTo>
                        <a:pt x="42" y="158"/>
                      </a:lnTo>
                      <a:lnTo>
                        <a:pt x="33" y="140"/>
                      </a:lnTo>
                      <a:lnTo>
                        <a:pt x="16" y="81"/>
                      </a:lnTo>
                      <a:lnTo>
                        <a:pt x="9" y="19"/>
                      </a:lnTo>
                      <a:lnTo>
                        <a:pt x="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1" name="Group 331">
                <a:extLst>
                  <a:ext uri="{FF2B5EF4-FFF2-40B4-BE49-F238E27FC236}">
                    <a16:creationId xmlns:a16="http://schemas.microsoft.com/office/drawing/2014/main" id="{EF842A02-3C8C-40C8-8709-D7513593D4E8}"/>
                  </a:ext>
                </a:extLst>
              </p:cNvPr>
              <p:cNvGrpSpPr>
                <a:grpSpLocks/>
              </p:cNvGrpSpPr>
              <p:nvPr/>
            </p:nvGrpSpPr>
            <p:grpSpPr bwMode="auto">
              <a:xfrm>
                <a:off x="9393" y="1011"/>
                <a:ext cx="335" cy="172"/>
                <a:chOff x="9393" y="1011"/>
                <a:chExt cx="335" cy="172"/>
              </a:xfrm>
            </p:grpSpPr>
            <p:sp>
              <p:nvSpPr>
                <p:cNvPr id="65605" name="Freeform 332">
                  <a:extLst>
                    <a:ext uri="{FF2B5EF4-FFF2-40B4-BE49-F238E27FC236}">
                      <a16:creationId xmlns:a16="http://schemas.microsoft.com/office/drawing/2014/main" id="{CC8E91AE-FDB4-4204-BEF9-96B8ABA7849A}"/>
                    </a:ext>
                  </a:extLst>
                </p:cNvPr>
                <p:cNvSpPr>
                  <a:spLocks/>
                </p:cNvSpPr>
                <p:nvPr/>
              </p:nvSpPr>
              <p:spPr bwMode="auto">
                <a:xfrm>
                  <a:off x="9393" y="1011"/>
                  <a:ext cx="335" cy="172"/>
                </a:xfrm>
                <a:custGeom>
                  <a:avLst/>
                  <a:gdLst>
                    <a:gd name="T0" fmla="*/ 40 w 335"/>
                    <a:gd name="T1" fmla="*/ 0 h 172"/>
                    <a:gd name="T2" fmla="*/ 24 w 335"/>
                    <a:gd name="T3" fmla="*/ 14 h 172"/>
                    <a:gd name="T4" fmla="*/ 12 w 335"/>
                    <a:gd name="T5" fmla="*/ 30 h 172"/>
                    <a:gd name="T6" fmla="*/ 4 w 335"/>
                    <a:gd name="T7" fmla="*/ 49 h 172"/>
                    <a:gd name="T8" fmla="*/ 0 w 335"/>
                    <a:gd name="T9" fmla="*/ 70 h 172"/>
                    <a:gd name="T10" fmla="*/ 0 w 335"/>
                    <a:gd name="T11" fmla="*/ 96 h 172"/>
                    <a:gd name="T12" fmla="*/ 18 w 335"/>
                    <a:gd name="T13" fmla="*/ 155 h 172"/>
                    <a:gd name="T14" fmla="*/ 43 w 335"/>
                    <a:gd name="T15" fmla="*/ 172 h 172"/>
                    <a:gd name="T16" fmla="*/ 30 w 335"/>
                    <a:gd name="T17" fmla="*/ 159 h 172"/>
                    <a:gd name="T18" fmla="*/ 21 w 335"/>
                    <a:gd name="T19" fmla="*/ 142 h 172"/>
                    <a:gd name="T20" fmla="*/ 14 w 335"/>
                    <a:gd name="T21" fmla="*/ 122 h 172"/>
                    <a:gd name="T22" fmla="*/ 11 w 335"/>
                    <a:gd name="T23" fmla="*/ 100 h 172"/>
                    <a:gd name="T24" fmla="*/ 11 w 335"/>
                    <a:gd name="T25" fmla="*/ 88 h 172"/>
                    <a:gd name="T26" fmla="*/ 12 w 335"/>
                    <a:gd name="T27" fmla="*/ 66 h 172"/>
                    <a:gd name="T28" fmla="*/ 17 w 335"/>
                    <a:gd name="T29" fmla="*/ 44 h 172"/>
                    <a:gd name="T30" fmla="*/ 25 w 335"/>
                    <a:gd name="T31" fmla="*/ 25 h 172"/>
                    <a:gd name="T32" fmla="*/ 36 w 335"/>
                    <a:gd name="T33" fmla="*/ 10 h 172"/>
                    <a:gd name="T34" fmla="*/ 40 w 335"/>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335"/>
                    <a:gd name="T55" fmla="*/ 0 h 172"/>
                    <a:gd name="T56" fmla="*/ 335 w 335"/>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335" h="172">
                      <a:moveTo>
                        <a:pt x="40" y="0"/>
                      </a:moveTo>
                      <a:lnTo>
                        <a:pt x="24" y="14"/>
                      </a:lnTo>
                      <a:lnTo>
                        <a:pt x="12" y="30"/>
                      </a:lnTo>
                      <a:lnTo>
                        <a:pt x="4" y="49"/>
                      </a:lnTo>
                      <a:lnTo>
                        <a:pt x="0" y="70"/>
                      </a:lnTo>
                      <a:lnTo>
                        <a:pt x="0" y="96"/>
                      </a:lnTo>
                      <a:lnTo>
                        <a:pt x="18" y="155"/>
                      </a:lnTo>
                      <a:lnTo>
                        <a:pt x="43" y="172"/>
                      </a:lnTo>
                      <a:lnTo>
                        <a:pt x="30" y="159"/>
                      </a:lnTo>
                      <a:lnTo>
                        <a:pt x="21" y="142"/>
                      </a:lnTo>
                      <a:lnTo>
                        <a:pt x="14" y="122"/>
                      </a:lnTo>
                      <a:lnTo>
                        <a:pt x="11" y="100"/>
                      </a:lnTo>
                      <a:lnTo>
                        <a:pt x="11" y="88"/>
                      </a:lnTo>
                      <a:lnTo>
                        <a:pt x="12" y="66"/>
                      </a:lnTo>
                      <a:lnTo>
                        <a:pt x="17" y="44"/>
                      </a:lnTo>
                      <a:lnTo>
                        <a:pt x="25" y="25"/>
                      </a:lnTo>
                      <a:lnTo>
                        <a:pt x="36" y="10"/>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6" name="Freeform 333">
                  <a:extLst>
                    <a:ext uri="{FF2B5EF4-FFF2-40B4-BE49-F238E27FC236}">
                      <a16:creationId xmlns:a16="http://schemas.microsoft.com/office/drawing/2014/main" id="{634826E3-5DC4-478C-817D-4745D33B1D11}"/>
                    </a:ext>
                  </a:extLst>
                </p:cNvPr>
                <p:cNvSpPr>
                  <a:spLocks/>
                </p:cNvSpPr>
                <p:nvPr/>
              </p:nvSpPr>
              <p:spPr bwMode="auto">
                <a:xfrm>
                  <a:off x="9393" y="1011"/>
                  <a:ext cx="335" cy="172"/>
                </a:xfrm>
                <a:custGeom>
                  <a:avLst/>
                  <a:gdLst>
                    <a:gd name="T0" fmla="*/ 157 w 335"/>
                    <a:gd name="T1" fmla="*/ 9 h 172"/>
                    <a:gd name="T2" fmla="*/ 140 w 335"/>
                    <a:gd name="T3" fmla="*/ 9 h 172"/>
                    <a:gd name="T4" fmla="*/ 116 w 335"/>
                    <a:gd name="T5" fmla="*/ 13 h 172"/>
                    <a:gd name="T6" fmla="*/ 95 w 335"/>
                    <a:gd name="T7" fmla="*/ 22 h 172"/>
                    <a:gd name="T8" fmla="*/ 79 w 335"/>
                    <a:gd name="T9" fmla="*/ 35 h 172"/>
                    <a:gd name="T10" fmla="*/ 69 w 335"/>
                    <a:gd name="T11" fmla="*/ 54 h 172"/>
                    <a:gd name="T12" fmla="*/ 64 w 335"/>
                    <a:gd name="T13" fmla="*/ 76 h 172"/>
                    <a:gd name="T14" fmla="*/ 67 w 335"/>
                    <a:gd name="T15" fmla="*/ 97 h 172"/>
                    <a:gd name="T16" fmla="*/ 75 w 335"/>
                    <a:gd name="T17" fmla="*/ 116 h 172"/>
                    <a:gd name="T18" fmla="*/ 89 w 335"/>
                    <a:gd name="T19" fmla="*/ 131 h 172"/>
                    <a:gd name="T20" fmla="*/ 109 w 335"/>
                    <a:gd name="T21" fmla="*/ 142 h 172"/>
                    <a:gd name="T22" fmla="*/ 136 w 335"/>
                    <a:gd name="T23" fmla="*/ 146 h 172"/>
                    <a:gd name="T24" fmla="*/ 150 w 335"/>
                    <a:gd name="T25" fmla="*/ 146 h 172"/>
                    <a:gd name="T26" fmla="*/ 168 w 335"/>
                    <a:gd name="T27" fmla="*/ 141 h 172"/>
                    <a:gd name="T28" fmla="*/ 174 w 335"/>
                    <a:gd name="T29" fmla="*/ 140 h 172"/>
                    <a:gd name="T30" fmla="*/ 175 w 335"/>
                    <a:gd name="T31" fmla="*/ 137 h 172"/>
                    <a:gd name="T32" fmla="*/ 151 w 335"/>
                    <a:gd name="T33" fmla="*/ 137 h 172"/>
                    <a:gd name="T34" fmla="*/ 124 w 335"/>
                    <a:gd name="T35" fmla="*/ 135 h 172"/>
                    <a:gd name="T36" fmla="*/ 105 w 335"/>
                    <a:gd name="T37" fmla="*/ 126 h 172"/>
                    <a:gd name="T38" fmla="*/ 92 w 335"/>
                    <a:gd name="T39" fmla="*/ 111 h 172"/>
                    <a:gd name="T40" fmla="*/ 85 w 335"/>
                    <a:gd name="T41" fmla="*/ 91 h 172"/>
                    <a:gd name="T42" fmla="*/ 87 w 335"/>
                    <a:gd name="T43" fmla="*/ 63 h 172"/>
                    <a:gd name="T44" fmla="*/ 93 w 335"/>
                    <a:gd name="T45" fmla="*/ 41 h 172"/>
                    <a:gd name="T46" fmla="*/ 105 w 335"/>
                    <a:gd name="T47" fmla="*/ 26 h 172"/>
                    <a:gd name="T48" fmla="*/ 123 w 335"/>
                    <a:gd name="T49" fmla="*/ 18 h 172"/>
                    <a:gd name="T50" fmla="*/ 176 w 335"/>
                    <a:gd name="T51" fmla="*/ 18 h 172"/>
                    <a:gd name="T52" fmla="*/ 176 w 335"/>
                    <a:gd name="T53" fmla="*/ 15 h 172"/>
                    <a:gd name="T54" fmla="*/ 170 w 335"/>
                    <a:gd name="T55" fmla="*/ 14 h 172"/>
                    <a:gd name="T56" fmla="*/ 157 w 335"/>
                    <a:gd name="T57" fmla="*/ 9 h 1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335"/>
                    <a:gd name="T88" fmla="*/ 0 h 172"/>
                    <a:gd name="T89" fmla="*/ 335 w 335"/>
                    <a:gd name="T90" fmla="*/ 172 h 1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335" h="172">
                      <a:moveTo>
                        <a:pt x="157" y="9"/>
                      </a:moveTo>
                      <a:lnTo>
                        <a:pt x="140" y="9"/>
                      </a:lnTo>
                      <a:lnTo>
                        <a:pt x="116" y="13"/>
                      </a:lnTo>
                      <a:lnTo>
                        <a:pt x="95" y="22"/>
                      </a:lnTo>
                      <a:lnTo>
                        <a:pt x="79" y="35"/>
                      </a:lnTo>
                      <a:lnTo>
                        <a:pt x="69" y="54"/>
                      </a:lnTo>
                      <a:lnTo>
                        <a:pt x="64" y="76"/>
                      </a:lnTo>
                      <a:lnTo>
                        <a:pt x="67" y="97"/>
                      </a:lnTo>
                      <a:lnTo>
                        <a:pt x="75" y="116"/>
                      </a:lnTo>
                      <a:lnTo>
                        <a:pt x="89" y="131"/>
                      </a:lnTo>
                      <a:lnTo>
                        <a:pt x="109" y="142"/>
                      </a:lnTo>
                      <a:lnTo>
                        <a:pt x="136" y="146"/>
                      </a:lnTo>
                      <a:lnTo>
                        <a:pt x="150" y="146"/>
                      </a:lnTo>
                      <a:lnTo>
                        <a:pt x="168" y="141"/>
                      </a:lnTo>
                      <a:lnTo>
                        <a:pt x="174" y="140"/>
                      </a:lnTo>
                      <a:lnTo>
                        <a:pt x="175" y="137"/>
                      </a:lnTo>
                      <a:lnTo>
                        <a:pt x="151" y="137"/>
                      </a:lnTo>
                      <a:lnTo>
                        <a:pt x="124" y="135"/>
                      </a:lnTo>
                      <a:lnTo>
                        <a:pt x="105" y="126"/>
                      </a:lnTo>
                      <a:lnTo>
                        <a:pt x="92" y="111"/>
                      </a:lnTo>
                      <a:lnTo>
                        <a:pt x="85" y="91"/>
                      </a:lnTo>
                      <a:lnTo>
                        <a:pt x="87" y="63"/>
                      </a:lnTo>
                      <a:lnTo>
                        <a:pt x="93" y="41"/>
                      </a:lnTo>
                      <a:lnTo>
                        <a:pt x="105" y="26"/>
                      </a:lnTo>
                      <a:lnTo>
                        <a:pt x="123" y="18"/>
                      </a:lnTo>
                      <a:lnTo>
                        <a:pt x="176" y="18"/>
                      </a:lnTo>
                      <a:lnTo>
                        <a:pt x="176" y="15"/>
                      </a:lnTo>
                      <a:lnTo>
                        <a:pt x="170" y="14"/>
                      </a:lnTo>
                      <a:lnTo>
                        <a:pt x="157"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7" name="Freeform 334">
                  <a:extLst>
                    <a:ext uri="{FF2B5EF4-FFF2-40B4-BE49-F238E27FC236}">
                      <a16:creationId xmlns:a16="http://schemas.microsoft.com/office/drawing/2014/main" id="{D48C386B-1857-435F-A78B-700A62D89A44}"/>
                    </a:ext>
                  </a:extLst>
                </p:cNvPr>
                <p:cNvSpPr>
                  <a:spLocks/>
                </p:cNvSpPr>
                <p:nvPr/>
              </p:nvSpPr>
              <p:spPr bwMode="auto">
                <a:xfrm>
                  <a:off x="9393" y="1011"/>
                  <a:ext cx="335" cy="172"/>
                </a:xfrm>
                <a:custGeom>
                  <a:avLst/>
                  <a:gdLst>
                    <a:gd name="T0" fmla="*/ 179 w 335"/>
                    <a:gd name="T1" fmla="*/ 107 h 172"/>
                    <a:gd name="T2" fmla="*/ 167 w 335"/>
                    <a:gd name="T3" fmla="*/ 127 h 172"/>
                    <a:gd name="T4" fmla="*/ 151 w 335"/>
                    <a:gd name="T5" fmla="*/ 137 h 172"/>
                    <a:gd name="T6" fmla="*/ 175 w 335"/>
                    <a:gd name="T7" fmla="*/ 137 h 172"/>
                    <a:gd name="T8" fmla="*/ 177 w 335"/>
                    <a:gd name="T9" fmla="*/ 132 h 172"/>
                    <a:gd name="T10" fmla="*/ 181 w 335"/>
                    <a:gd name="T11" fmla="*/ 116 h 172"/>
                    <a:gd name="T12" fmla="*/ 184 w 335"/>
                    <a:gd name="T13" fmla="*/ 108 h 172"/>
                    <a:gd name="T14" fmla="*/ 179 w 335"/>
                    <a:gd name="T15" fmla="*/ 107 h 172"/>
                    <a:gd name="T16" fmla="*/ 0 60000 65536"/>
                    <a:gd name="T17" fmla="*/ 0 60000 65536"/>
                    <a:gd name="T18" fmla="*/ 0 60000 65536"/>
                    <a:gd name="T19" fmla="*/ 0 60000 65536"/>
                    <a:gd name="T20" fmla="*/ 0 60000 65536"/>
                    <a:gd name="T21" fmla="*/ 0 60000 65536"/>
                    <a:gd name="T22" fmla="*/ 0 60000 65536"/>
                    <a:gd name="T23" fmla="*/ 0 60000 65536"/>
                    <a:gd name="T24" fmla="*/ 0 w 335"/>
                    <a:gd name="T25" fmla="*/ 0 h 172"/>
                    <a:gd name="T26" fmla="*/ 335 w 335"/>
                    <a:gd name="T27" fmla="*/ 172 h 17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35" h="172">
                      <a:moveTo>
                        <a:pt x="179" y="107"/>
                      </a:moveTo>
                      <a:lnTo>
                        <a:pt x="167" y="127"/>
                      </a:lnTo>
                      <a:lnTo>
                        <a:pt x="151" y="137"/>
                      </a:lnTo>
                      <a:lnTo>
                        <a:pt x="175" y="137"/>
                      </a:lnTo>
                      <a:lnTo>
                        <a:pt x="177" y="132"/>
                      </a:lnTo>
                      <a:lnTo>
                        <a:pt x="181" y="116"/>
                      </a:lnTo>
                      <a:lnTo>
                        <a:pt x="184" y="108"/>
                      </a:lnTo>
                      <a:lnTo>
                        <a:pt x="179" y="10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8" name="Freeform 335">
                  <a:extLst>
                    <a:ext uri="{FF2B5EF4-FFF2-40B4-BE49-F238E27FC236}">
                      <a16:creationId xmlns:a16="http://schemas.microsoft.com/office/drawing/2014/main" id="{6D8006BA-4208-467B-AA02-46C38782544E}"/>
                    </a:ext>
                  </a:extLst>
                </p:cNvPr>
                <p:cNvSpPr>
                  <a:spLocks/>
                </p:cNvSpPr>
                <p:nvPr/>
              </p:nvSpPr>
              <p:spPr bwMode="auto">
                <a:xfrm>
                  <a:off x="9393" y="1011"/>
                  <a:ext cx="335" cy="172"/>
                </a:xfrm>
                <a:custGeom>
                  <a:avLst/>
                  <a:gdLst>
                    <a:gd name="T0" fmla="*/ 176 w 335"/>
                    <a:gd name="T1" fmla="*/ 18 h 172"/>
                    <a:gd name="T2" fmla="*/ 123 w 335"/>
                    <a:gd name="T3" fmla="*/ 18 h 172"/>
                    <a:gd name="T4" fmla="*/ 149 w 335"/>
                    <a:gd name="T5" fmla="*/ 19 h 172"/>
                    <a:gd name="T6" fmla="*/ 166 w 335"/>
                    <a:gd name="T7" fmla="*/ 28 h 172"/>
                    <a:gd name="T8" fmla="*/ 174 w 335"/>
                    <a:gd name="T9" fmla="*/ 45 h 172"/>
                    <a:gd name="T10" fmla="*/ 179 w 335"/>
                    <a:gd name="T11" fmla="*/ 45 h 172"/>
                    <a:gd name="T12" fmla="*/ 178 w 335"/>
                    <a:gd name="T13" fmla="*/ 35 h 172"/>
                    <a:gd name="T14" fmla="*/ 177 w 335"/>
                    <a:gd name="T15" fmla="*/ 26 h 172"/>
                    <a:gd name="T16" fmla="*/ 176 w 335"/>
                    <a:gd name="T17" fmla="*/ 18 h 17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35"/>
                    <a:gd name="T28" fmla="*/ 0 h 172"/>
                    <a:gd name="T29" fmla="*/ 335 w 335"/>
                    <a:gd name="T30" fmla="*/ 172 h 17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35" h="172">
                      <a:moveTo>
                        <a:pt x="176" y="18"/>
                      </a:moveTo>
                      <a:lnTo>
                        <a:pt x="123" y="18"/>
                      </a:lnTo>
                      <a:lnTo>
                        <a:pt x="149" y="19"/>
                      </a:lnTo>
                      <a:lnTo>
                        <a:pt x="166" y="28"/>
                      </a:lnTo>
                      <a:lnTo>
                        <a:pt x="174" y="45"/>
                      </a:lnTo>
                      <a:lnTo>
                        <a:pt x="179" y="45"/>
                      </a:lnTo>
                      <a:lnTo>
                        <a:pt x="178" y="35"/>
                      </a:lnTo>
                      <a:lnTo>
                        <a:pt x="177" y="26"/>
                      </a:lnTo>
                      <a:lnTo>
                        <a:pt x="176" y="1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9" name="Freeform 336">
                  <a:extLst>
                    <a:ext uri="{FF2B5EF4-FFF2-40B4-BE49-F238E27FC236}">
                      <a16:creationId xmlns:a16="http://schemas.microsoft.com/office/drawing/2014/main" id="{FA82E5BE-AC5D-4345-A5E0-86A91077B974}"/>
                    </a:ext>
                  </a:extLst>
                </p:cNvPr>
                <p:cNvSpPr>
                  <a:spLocks/>
                </p:cNvSpPr>
                <p:nvPr/>
              </p:nvSpPr>
              <p:spPr bwMode="auto">
                <a:xfrm>
                  <a:off x="9393" y="1011"/>
                  <a:ext cx="335" cy="172"/>
                </a:xfrm>
                <a:custGeom>
                  <a:avLst/>
                  <a:gdLst>
                    <a:gd name="T0" fmla="*/ 247 w 335"/>
                    <a:gd name="T1" fmla="*/ 12 h 172"/>
                    <a:gd name="T2" fmla="*/ 194 w 335"/>
                    <a:gd name="T3" fmla="*/ 12 h 172"/>
                    <a:gd name="T4" fmla="*/ 194 w 335"/>
                    <a:gd name="T5" fmla="*/ 17 h 172"/>
                    <a:gd name="T6" fmla="*/ 211 w 335"/>
                    <a:gd name="T7" fmla="*/ 18 h 172"/>
                    <a:gd name="T8" fmla="*/ 213 w 335"/>
                    <a:gd name="T9" fmla="*/ 20 h 172"/>
                    <a:gd name="T10" fmla="*/ 213 w 335"/>
                    <a:gd name="T11" fmla="*/ 135 h 172"/>
                    <a:gd name="T12" fmla="*/ 211 w 335"/>
                    <a:gd name="T13" fmla="*/ 137 h 172"/>
                    <a:gd name="T14" fmla="*/ 195 w 335"/>
                    <a:gd name="T15" fmla="*/ 138 h 172"/>
                    <a:gd name="T16" fmla="*/ 195 w 335"/>
                    <a:gd name="T17" fmla="*/ 143 h 172"/>
                    <a:gd name="T18" fmla="*/ 248 w 335"/>
                    <a:gd name="T19" fmla="*/ 143 h 172"/>
                    <a:gd name="T20" fmla="*/ 248 w 335"/>
                    <a:gd name="T21" fmla="*/ 138 h 172"/>
                    <a:gd name="T22" fmla="*/ 231 w 335"/>
                    <a:gd name="T23" fmla="*/ 137 h 172"/>
                    <a:gd name="T24" fmla="*/ 230 w 335"/>
                    <a:gd name="T25" fmla="*/ 135 h 172"/>
                    <a:gd name="T26" fmla="*/ 230 w 335"/>
                    <a:gd name="T27" fmla="*/ 78 h 172"/>
                    <a:gd name="T28" fmla="*/ 316 w 335"/>
                    <a:gd name="T29" fmla="*/ 78 h 172"/>
                    <a:gd name="T30" fmla="*/ 316 w 335"/>
                    <a:gd name="T31" fmla="*/ 70 h 172"/>
                    <a:gd name="T32" fmla="*/ 230 w 335"/>
                    <a:gd name="T33" fmla="*/ 70 h 172"/>
                    <a:gd name="T34" fmla="*/ 230 w 335"/>
                    <a:gd name="T35" fmla="*/ 20 h 172"/>
                    <a:gd name="T36" fmla="*/ 231 w 335"/>
                    <a:gd name="T37" fmla="*/ 18 h 172"/>
                    <a:gd name="T38" fmla="*/ 247 w 335"/>
                    <a:gd name="T39" fmla="*/ 17 h 172"/>
                    <a:gd name="T40" fmla="*/ 247 w 335"/>
                    <a:gd name="T41" fmla="*/ 12 h 17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335"/>
                    <a:gd name="T64" fmla="*/ 0 h 172"/>
                    <a:gd name="T65" fmla="*/ 335 w 335"/>
                    <a:gd name="T66" fmla="*/ 172 h 17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335" h="172">
                      <a:moveTo>
                        <a:pt x="247" y="12"/>
                      </a:moveTo>
                      <a:lnTo>
                        <a:pt x="194" y="12"/>
                      </a:lnTo>
                      <a:lnTo>
                        <a:pt x="194" y="17"/>
                      </a:lnTo>
                      <a:lnTo>
                        <a:pt x="211" y="18"/>
                      </a:lnTo>
                      <a:lnTo>
                        <a:pt x="213" y="20"/>
                      </a:lnTo>
                      <a:lnTo>
                        <a:pt x="213" y="135"/>
                      </a:lnTo>
                      <a:lnTo>
                        <a:pt x="211" y="137"/>
                      </a:lnTo>
                      <a:lnTo>
                        <a:pt x="195" y="138"/>
                      </a:lnTo>
                      <a:lnTo>
                        <a:pt x="195" y="143"/>
                      </a:lnTo>
                      <a:lnTo>
                        <a:pt x="248" y="143"/>
                      </a:lnTo>
                      <a:lnTo>
                        <a:pt x="248" y="138"/>
                      </a:lnTo>
                      <a:lnTo>
                        <a:pt x="231" y="137"/>
                      </a:lnTo>
                      <a:lnTo>
                        <a:pt x="230" y="135"/>
                      </a:lnTo>
                      <a:lnTo>
                        <a:pt x="230" y="78"/>
                      </a:lnTo>
                      <a:lnTo>
                        <a:pt x="316" y="78"/>
                      </a:lnTo>
                      <a:lnTo>
                        <a:pt x="316" y="70"/>
                      </a:lnTo>
                      <a:lnTo>
                        <a:pt x="230" y="70"/>
                      </a:lnTo>
                      <a:lnTo>
                        <a:pt x="230" y="20"/>
                      </a:lnTo>
                      <a:lnTo>
                        <a:pt x="231" y="18"/>
                      </a:lnTo>
                      <a:lnTo>
                        <a:pt x="247" y="17"/>
                      </a:lnTo>
                      <a:lnTo>
                        <a:pt x="247"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10" name="Freeform 337">
                  <a:extLst>
                    <a:ext uri="{FF2B5EF4-FFF2-40B4-BE49-F238E27FC236}">
                      <a16:creationId xmlns:a16="http://schemas.microsoft.com/office/drawing/2014/main" id="{5B328064-5B2F-4AE8-B7AE-E74D0E600B22}"/>
                    </a:ext>
                  </a:extLst>
                </p:cNvPr>
                <p:cNvSpPr>
                  <a:spLocks/>
                </p:cNvSpPr>
                <p:nvPr/>
              </p:nvSpPr>
              <p:spPr bwMode="auto">
                <a:xfrm>
                  <a:off x="9393" y="1011"/>
                  <a:ext cx="335" cy="172"/>
                </a:xfrm>
                <a:custGeom>
                  <a:avLst/>
                  <a:gdLst>
                    <a:gd name="T0" fmla="*/ 316 w 335"/>
                    <a:gd name="T1" fmla="*/ 78 h 172"/>
                    <a:gd name="T2" fmla="*/ 299 w 335"/>
                    <a:gd name="T3" fmla="*/ 78 h 172"/>
                    <a:gd name="T4" fmla="*/ 299 w 335"/>
                    <a:gd name="T5" fmla="*/ 135 h 172"/>
                    <a:gd name="T6" fmla="*/ 297 w 335"/>
                    <a:gd name="T7" fmla="*/ 137 h 172"/>
                    <a:gd name="T8" fmla="*/ 280 w 335"/>
                    <a:gd name="T9" fmla="*/ 138 h 172"/>
                    <a:gd name="T10" fmla="*/ 280 w 335"/>
                    <a:gd name="T11" fmla="*/ 143 h 172"/>
                    <a:gd name="T12" fmla="*/ 334 w 335"/>
                    <a:gd name="T13" fmla="*/ 143 h 172"/>
                    <a:gd name="T14" fmla="*/ 334 w 335"/>
                    <a:gd name="T15" fmla="*/ 138 h 172"/>
                    <a:gd name="T16" fmla="*/ 317 w 335"/>
                    <a:gd name="T17" fmla="*/ 137 h 172"/>
                    <a:gd name="T18" fmla="*/ 316 w 335"/>
                    <a:gd name="T19" fmla="*/ 135 h 172"/>
                    <a:gd name="T20" fmla="*/ 316 w 335"/>
                    <a:gd name="T21" fmla="*/ 78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16" y="78"/>
                      </a:moveTo>
                      <a:lnTo>
                        <a:pt x="299" y="78"/>
                      </a:lnTo>
                      <a:lnTo>
                        <a:pt x="299" y="135"/>
                      </a:lnTo>
                      <a:lnTo>
                        <a:pt x="297" y="137"/>
                      </a:lnTo>
                      <a:lnTo>
                        <a:pt x="280" y="138"/>
                      </a:lnTo>
                      <a:lnTo>
                        <a:pt x="280" y="143"/>
                      </a:lnTo>
                      <a:lnTo>
                        <a:pt x="334" y="143"/>
                      </a:lnTo>
                      <a:lnTo>
                        <a:pt x="334" y="138"/>
                      </a:lnTo>
                      <a:lnTo>
                        <a:pt x="317" y="137"/>
                      </a:lnTo>
                      <a:lnTo>
                        <a:pt x="316" y="135"/>
                      </a:lnTo>
                      <a:lnTo>
                        <a:pt x="316"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11" name="Freeform 338">
                  <a:extLst>
                    <a:ext uri="{FF2B5EF4-FFF2-40B4-BE49-F238E27FC236}">
                      <a16:creationId xmlns:a16="http://schemas.microsoft.com/office/drawing/2014/main" id="{CCB14343-8AC1-42F5-8EE3-0982AC9009A8}"/>
                    </a:ext>
                  </a:extLst>
                </p:cNvPr>
                <p:cNvSpPr>
                  <a:spLocks/>
                </p:cNvSpPr>
                <p:nvPr/>
              </p:nvSpPr>
              <p:spPr bwMode="auto">
                <a:xfrm>
                  <a:off x="9393" y="1011"/>
                  <a:ext cx="335" cy="172"/>
                </a:xfrm>
                <a:custGeom>
                  <a:avLst/>
                  <a:gdLst>
                    <a:gd name="T0" fmla="*/ 334 w 335"/>
                    <a:gd name="T1" fmla="*/ 12 h 172"/>
                    <a:gd name="T2" fmla="*/ 281 w 335"/>
                    <a:gd name="T3" fmla="*/ 12 h 172"/>
                    <a:gd name="T4" fmla="*/ 281 w 335"/>
                    <a:gd name="T5" fmla="*/ 17 h 172"/>
                    <a:gd name="T6" fmla="*/ 297 w 335"/>
                    <a:gd name="T7" fmla="*/ 18 h 172"/>
                    <a:gd name="T8" fmla="*/ 299 w 335"/>
                    <a:gd name="T9" fmla="*/ 20 h 172"/>
                    <a:gd name="T10" fmla="*/ 299 w 335"/>
                    <a:gd name="T11" fmla="*/ 70 h 172"/>
                    <a:gd name="T12" fmla="*/ 316 w 335"/>
                    <a:gd name="T13" fmla="*/ 70 h 172"/>
                    <a:gd name="T14" fmla="*/ 316 w 335"/>
                    <a:gd name="T15" fmla="*/ 20 h 172"/>
                    <a:gd name="T16" fmla="*/ 317 w 335"/>
                    <a:gd name="T17" fmla="*/ 18 h 172"/>
                    <a:gd name="T18" fmla="*/ 334 w 335"/>
                    <a:gd name="T19" fmla="*/ 17 h 172"/>
                    <a:gd name="T20" fmla="*/ 334 w 335"/>
                    <a:gd name="T21" fmla="*/ 12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35"/>
                    <a:gd name="T34" fmla="*/ 0 h 172"/>
                    <a:gd name="T35" fmla="*/ 335 w 335"/>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35" h="172">
                      <a:moveTo>
                        <a:pt x="334" y="12"/>
                      </a:moveTo>
                      <a:lnTo>
                        <a:pt x="281" y="12"/>
                      </a:lnTo>
                      <a:lnTo>
                        <a:pt x="281" y="17"/>
                      </a:lnTo>
                      <a:lnTo>
                        <a:pt x="297" y="18"/>
                      </a:lnTo>
                      <a:lnTo>
                        <a:pt x="299" y="20"/>
                      </a:lnTo>
                      <a:lnTo>
                        <a:pt x="299" y="70"/>
                      </a:lnTo>
                      <a:lnTo>
                        <a:pt x="316" y="70"/>
                      </a:lnTo>
                      <a:lnTo>
                        <a:pt x="316" y="20"/>
                      </a:lnTo>
                      <a:lnTo>
                        <a:pt x="317" y="18"/>
                      </a:lnTo>
                      <a:lnTo>
                        <a:pt x="334" y="17"/>
                      </a:lnTo>
                      <a:lnTo>
                        <a:pt x="334" y="1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2" name="Group 339">
                <a:extLst>
                  <a:ext uri="{FF2B5EF4-FFF2-40B4-BE49-F238E27FC236}">
                    <a16:creationId xmlns:a16="http://schemas.microsoft.com/office/drawing/2014/main" id="{E8B97D85-F6B0-4CC1-B7F8-CB49F8C1E284}"/>
                  </a:ext>
                </a:extLst>
              </p:cNvPr>
              <p:cNvGrpSpPr>
                <a:grpSpLocks/>
              </p:cNvGrpSpPr>
              <p:nvPr/>
            </p:nvGrpSpPr>
            <p:grpSpPr bwMode="auto">
              <a:xfrm>
                <a:off x="9741" y="1104"/>
                <a:ext cx="49" cy="91"/>
                <a:chOff x="9741" y="1104"/>
                <a:chExt cx="49" cy="91"/>
              </a:xfrm>
            </p:grpSpPr>
            <p:sp>
              <p:nvSpPr>
                <p:cNvPr id="65601" name="Freeform 340">
                  <a:extLst>
                    <a:ext uri="{FF2B5EF4-FFF2-40B4-BE49-F238E27FC236}">
                      <a16:creationId xmlns:a16="http://schemas.microsoft.com/office/drawing/2014/main" id="{51D362DC-47B9-454B-A8F0-15A08B353319}"/>
                    </a:ext>
                  </a:extLst>
                </p:cNvPr>
                <p:cNvSpPr>
                  <a:spLocks/>
                </p:cNvSpPr>
                <p:nvPr/>
              </p:nvSpPr>
              <p:spPr bwMode="auto">
                <a:xfrm>
                  <a:off x="9741" y="1104"/>
                  <a:ext cx="49" cy="91"/>
                </a:xfrm>
                <a:custGeom>
                  <a:avLst/>
                  <a:gdLst>
                    <a:gd name="T0" fmla="*/ 3 w 49"/>
                    <a:gd name="T1" fmla="*/ 78 h 91"/>
                    <a:gd name="T2" fmla="*/ 0 w 49"/>
                    <a:gd name="T3" fmla="*/ 82 h 91"/>
                    <a:gd name="T4" fmla="*/ 1 w 49"/>
                    <a:gd name="T5" fmla="*/ 86 h 91"/>
                    <a:gd name="T6" fmla="*/ 4 w 49"/>
                    <a:gd name="T7" fmla="*/ 89 h 91"/>
                    <a:gd name="T8" fmla="*/ 9 w 49"/>
                    <a:gd name="T9" fmla="*/ 91 h 91"/>
                    <a:gd name="T10" fmla="*/ 14 w 49"/>
                    <a:gd name="T11" fmla="*/ 91 h 91"/>
                    <a:gd name="T12" fmla="*/ 31 w 49"/>
                    <a:gd name="T13" fmla="*/ 87 h 91"/>
                    <a:gd name="T14" fmla="*/ 34 w 49"/>
                    <a:gd name="T15" fmla="*/ 84 h 91"/>
                    <a:gd name="T16" fmla="*/ 15 w 49"/>
                    <a:gd name="T17" fmla="*/ 84 h 91"/>
                    <a:gd name="T18" fmla="*/ 10 w 49"/>
                    <a:gd name="T19" fmla="*/ 81 h 91"/>
                    <a:gd name="T20" fmla="*/ 7 w 49"/>
                    <a:gd name="T21" fmla="*/ 78 h 91"/>
                    <a:gd name="T22" fmla="*/ 3 w 49"/>
                    <a:gd name="T23" fmla="*/ 78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8"/>
                      </a:moveTo>
                      <a:lnTo>
                        <a:pt x="0" y="82"/>
                      </a:lnTo>
                      <a:lnTo>
                        <a:pt x="1" y="86"/>
                      </a:lnTo>
                      <a:lnTo>
                        <a:pt x="4" y="89"/>
                      </a:lnTo>
                      <a:lnTo>
                        <a:pt x="9" y="91"/>
                      </a:lnTo>
                      <a:lnTo>
                        <a:pt x="14" y="91"/>
                      </a:lnTo>
                      <a:lnTo>
                        <a:pt x="31" y="87"/>
                      </a:lnTo>
                      <a:lnTo>
                        <a:pt x="34" y="84"/>
                      </a:lnTo>
                      <a:lnTo>
                        <a:pt x="15" y="84"/>
                      </a:lnTo>
                      <a:lnTo>
                        <a:pt x="10" y="81"/>
                      </a:lnTo>
                      <a:lnTo>
                        <a:pt x="7" y="78"/>
                      </a:lnTo>
                      <a:lnTo>
                        <a:pt x="3"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2" name="Freeform 341">
                  <a:extLst>
                    <a:ext uri="{FF2B5EF4-FFF2-40B4-BE49-F238E27FC236}">
                      <a16:creationId xmlns:a16="http://schemas.microsoft.com/office/drawing/2014/main" id="{47D58384-C88C-40F5-8D44-7901AA705869}"/>
                    </a:ext>
                  </a:extLst>
                </p:cNvPr>
                <p:cNvSpPr>
                  <a:spLocks/>
                </p:cNvSpPr>
                <p:nvPr/>
              </p:nvSpPr>
              <p:spPr bwMode="auto">
                <a:xfrm>
                  <a:off x="9741" y="1104"/>
                  <a:ext cx="49" cy="91"/>
                </a:xfrm>
                <a:custGeom>
                  <a:avLst/>
                  <a:gdLst>
                    <a:gd name="T0" fmla="*/ 43 w 49"/>
                    <a:gd name="T1" fmla="*/ 42 h 91"/>
                    <a:gd name="T2" fmla="*/ 31 w 49"/>
                    <a:gd name="T3" fmla="*/ 42 h 91"/>
                    <a:gd name="T4" fmla="*/ 41 w 49"/>
                    <a:gd name="T5" fmla="*/ 46 h 91"/>
                    <a:gd name="T6" fmla="*/ 41 w 49"/>
                    <a:gd name="T7" fmla="*/ 77 h 91"/>
                    <a:gd name="T8" fmla="*/ 31 w 49"/>
                    <a:gd name="T9" fmla="*/ 84 h 91"/>
                    <a:gd name="T10" fmla="*/ 34 w 49"/>
                    <a:gd name="T11" fmla="*/ 84 h 91"/>
                    <a:gd name="T12" fmla="*/ 48 w 49"/>
                    <a:gd name="T13" fmla="*/ 71 h 91"/>
                    <a:gd name="T14" fmla="*/ 47 w 49"/>
                    <a:gd name="T15" fmla="*/ 45 h 91"/>
                    <a:gd name="T16" fmla="*/ 43 w 49"/>
                    <a:gd name="T17" fmla="*/ 42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2"/>
                      </a:moveTo>
                      <a:lnTo>
                        <a:pt x="31" y="42"/>
                      </a:lnTo>
                      <a:lnTo>
                        <a:pt x="41" y="46"/>
                      </a:lnTo>
                      <a:lnTo>
                        <a:pt x="41" y="77"/>
                      </a:lnTo>
                      <a:lnTo>
                        <a:pt x="31" y="84"/>
                      </a:lnTo>
                      <a:lnTo>
                        <a:pt x="34" y="84"/>
                      </a:lnTo>
                      <a:lnTo>
                        <a:pt x="48" y="71"/>
                      </a:lnTo>
                      <a:lnTo>
                        <a:pt x="47" y="45"/>
                      </a:lnTo>
                      <a:lnTo>
                        <a:pt x="43" y="4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3" name="Freeform 342">
                  <a:extLst>
                    <a:ext uri="{FF2B5EF4-FFF2-40B4-BE49-F238E27FC236}">
                      <a16:creationId xmlns:a16="http://schemas.microsoft.com/office/drawing/2014/main" id="{72EBFBCA-87C2-4F26-9E03-63E9477E0A98}"/>
                    </a:ext>
                  </a:extLst>
                </p:cNvPr>
                <p:cNvSpPr>
                  <a:spLocks/>
                </p:cNvSpPr>
                <p:nvPr/>
              </p:nvSpPr>
              <p:spPr bwMode="auto">
                <a:xfrm>
                  <a:off x="9741" y="1104"/>
                  <a:ext cx="49" cy="91"/>
                </a:xfrm>
                <a:custGeom>
                  <a:avLst/>
                  <a:gdLst>
                    <a:gd name="T0" fmla="*/ 46 w 49"/>
                    <a:gd name="T1" fmla="*/ 8 h 91"/>
                    <a:gd name="T2" fmla="*/ 29 w 49"/>
                    <a:gd name="T3" fmla="*/ 8 h 91"/>
                    <a:gd name="T4" fmla="*/ 35 w 49"/>
                    <a:gd name="T5" fmla="*/ 12 h 91"/>
                    <a:gd name="T6" fmla="*/ 35 w 49"/>
                    <a:gd name="T7" fmla="*/ 29 h 91"/>
                    <a:gd name="T8" fmla="*/ 26 w 49"/>
                    <a:gd name="T9" fmla="*/ 34 h 91"/>
                    <a:gd name="T10" fmla="*/ 11 w 49"/>
                    <a:gd name="T11" fmla="*/ 41 h 91"/>
                    <a:gd name="T12" fmla="*/ 12 w 49"/>
                    <a:gd name="T13" fmla="*/ 44 h 91"/>
                    <a:gd name="T14" fmla="*/ 14 w 49"/>
                    <a:gd name="T15" fmla="*/ 43 h 91"/>
                    <a:gd name="T16" fmla="*/ 18 w 49"/>
                    <a:gd name="T17" fmla="*/ 42 h 91"/>
                    <a:gd name="T18" fmla="*/ 43 w 49"/>
                    <a:gd name="T19" fmla="*/ 42 h 91"/>
                    <a:gd name="T20" fmla="*/ 35 w 49"/>
                    <a:gd name="T21" fmla="*/ 35 h 91"/>
                    <a:gd name="T22" fmla="*/ 31 w 49"/>
                    <a:gd name="T23" fmla="*/ 34 h 91"/>
                    <a:gd name="T24" fmla="*/ 36 w 49"/>
                    <a:gd name="T25" fmla="*/ 31 h 91"/>
                    <a:gd name="T26" fmla="*/ 40 w 49"/>
                    <a:gd name="T27" fmla="*/ 29 h 91"/>
                    <a:gd name="T28" fmla="*/ 45 w 49"/>
                    <a:gd name="T29" fmla="*/ 24 h 91"/>
                    <a:gd name="T30" fmla="*/ 46 w 49"/>
                    <a:gd name="T31" fmla="*/ 21 h 91"/>
                    <a:gd name="T32" fmla="*/ 46 w 49"/>
                    <a:gd name="T33" fmla="*/ 8 h 91"/>
                    <a:gd name="T34" fmla="*/ 46 w 49"/>
                    <a:gd name="T35" fmla="*/ 8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8"/>
                      </a:moveTo>
                      <a:lnTo>
                        <a:pt x="29" y="8"/>
                      </a:lnTo>
                      <a:lnTo>
                        <a:pt x="35" y="12"/>
                      </a:lnTo>
                      <a:lnTo>
                        <a:pt x="35" y="29"/>
                      </a:lnTo>
                      <a:lnTo>
                        <a:pt x="26" y="34"/>
                      </a:lnTo>
                      <a:lnTo>
                        <a:pt x="11" y="41"/>
                      </a:lnTo>
                      <a:lnTo>
                        <a:pt x="12" y="44"/>
                      </a:lnTo>
                      <a:lnTo>
                        <a:pt x="14" y="43"/>
                      </a:lnTo>
                      <a:lnTo>
                        <a:pt x="18" y="42"/>
                      </a:lnTo>
                      <a:lnTo>
                        <a:pt x="43" y="42"/>
                      </a:lnTo>
                      <a:lnTo>
                        <a:pt x="35" y="35"/>
                      </a:lnTo>
                      <a:lnTo>
                        <a:pt x="31" y="34"/>
                      </a:lnTo>
                      <a:lnTo>
                        <a:pt x="36" y="31"/>
                      </a:lnTo>
                      <a:lnTo>
                        <a:pt x="40" y="29"/>
                      </a:lnTo>
                      <a:lnTo>
                        <a:pt x="45" y="24"/>
                      </a:lnTo>
                      <a:lnTo>
                        <a:pt x="46" y="21"/>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604" name="Freeform 343">
                  <a:extLst>
                    <a:ext uri="{FF2B5EF4-FFF2-40B4-BE49-F238E27FC236}">
                      <a16:creationId xmlns:a16="http://schemas.microsoft.com/office/drawing/2014/main" id="{35AF09C3-9CFF-4A8E-9441-CFDF10E1F736}"/>
                    </a:ext>
                  </a:extLst>
                </p:cNvPr>
                <p:cNvSpPr>
                  <a:spLocks/>
                </p:cNvSpPr>
                <p:nvPr/>
              </p:nvSpPr>
              <p:spPr bwMode="auto">
                <a:xfrm>
                  <a:off x="9741" y="1104"/>
                  <a:ext cx="49" cy="91"/>
                </a:xfrm>
                <a:custGeom>
                  <a:avLst/>
                  <a:gdLst>
                    <a:gd name="T0" fmla="*/ 39 w 49"/>
                    <a:gd name="T1" fmla="*/ 0 h 91"/>
                    <a:gd name="T2" fmla="*/ 19 w 49"/>
                    <a:gd name="T3" fmla="*/ 0 h 91"/>
                    <a:gd name="T4" fmla="*/ 12 w 49"/>
                    <a:gd name="T5" fmla="*/ 4 h 91"/>
                    <a:gd name="T6" fmla="*/ 8 w 49"/>
                    <a:gd name="T7" fmla="*/ 8 h 91"/>
                    <a:gd name="T8" fmla="*/ 3 w 49"/>
                    <a:gd name="T9" fmla="*/ 17 h 91"/>
                    <a:gd name="T10" fmla="*/ 5 w 49"/>
                    <a:gd name="T11" fmla="*/ 19 h 91"/>
                    <a:gd name="T12" fmla="*/ 8 w 49"/>
                    <a:gd name="T13" fmla="*/ 14 h 91"/>
                    <a:gd name="T14" fmla="*/ 14 w 49"/>
                    <a:gd name="T15" fmla="*/ 8 h 91"/>
                    <a:gd name="T16" fmla="*/ 46 w 49"/>
                    <a:gd name="T17" fmla="*/ 8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2" y="4"/>
                      </a:lnTo>
                      <a:lnTo>
                        <a:pt x="8" y="8"/>
                      </a:lnTo>
                      <a:lnTo>
                        <a:pt x="3" y="17"/>
                      </a:lnTo>
                      <a:lnTo>
                        <a:pt x="5" y="19"/>
                      </a:lnTo>
                      <a:lnTo>
                        <a:pt x="8" y="14"/>
                      </a:lnTo>
                      <a:lnTo>
                        <a:pt x="14" y="8"/>
                      </a:lnTo>
                      <a:lnTo>
                        <a:pt x="46" y="8"/>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3" name="Group 344">
                <a:extLst>
                  <a:ext uri="{FF2B5EF4-FFF2-40B4-BE49-F238E27FC236}">
                    <a16:creationId xmlns:a16="http://schemas.microsoft.com/office/drawing/2014/main" id="{D468833E-F772-4A72-804A-FE11644A9CFF}"/>
                  </a:ext>
                </a:extLst>
              </p:cNvPr>
              <p:cNvGrpSpPr>
                <a:grpSpLocks/>
              </p:cNvGrpSpPr>
              <p:nvPr/>
            </p:nvGrpSpPr>
            <p:grpSpPr bwMode="auto">
              <a:xfrm>
                <a:off x="9814" y="1015"/>
                <a:ext cx="44" cy="172"/>
                <a:chOff x="9814" y="1015"/>
                <a:chExt cx="44" cy="172"/>
              </a:xfrm>
            </p:grpSpPr>
            <p:sp>
              <p:nvSpPr>
                <p:cNvPr id="65600" name="Freeform 345">
                  <a:extLst>
                    <a:ext uri="{FF2B5EF4-FFF2-40B4-BE49-F238E27FC236}">
                      <a16:creationId xmlns:a16="http://schemas.microsoft.com/office/drawing/2014/main" id="{02E92CFF-2334-46D0-913C-D1D9245A06FF}"/>
                    </a:ext>
                  </a:extLst>
                </p:cNvPr>
                <p:cNvSpPr>
                  <a:spLocks/>
                </p:cNvSpPr>
                <p:nvPr/>
              </p:nvSpPr>
              <p:spPr bwMode="auto">
                <a:xfrm>
                  <a:off x="9814" y="1015"/>
                  <a:ext cx="44" cy="172"/>
                </a:xfrm>
                <a:custGeom>
                  <a:avLst/>
                  <a:gdLst>
                    <a:gd name="T0" fmla="*/ 0 w 44"/>
                    <a:gd name="T1" fmla="*/ 0 h 172"/>
                    <a:gd name="T2" fmla="*/ 32 w 44"/>
                    <a:gd name="T3" fmla="*/ 73 h 172"/>
                    <a:gd name="T4" fmla="*/ 32 w 44"/>
                    <a:gd name="T5" fmla="*/ 84 h 172"/>
                    <a:gd name="T6" fmla="*/ 30 w 44"/>
                    <a:gd name="T7" fmla="*/ 107 h 172"/>
                    <a:gd name="T8" fmla="*/ 26 w 44"/>
                    <a:gd name="T9" fmla="*/ 128 h 172"/>
                    <a:gd name="T10" fmla="*/ 18 w 44"/>
                    <a:gd name="T11" fmla="*/ 147 h 172"/>
                    <a:gd name="T12" fmla="*/ 7 w 44"/>
                    <a:gd name="T13" fmla="*/ 163 h 172"/>
                    <a:gd name="T14" fmla="*/ 3 w 44"/>
                    <a:gd name="T15" fmla="*/ 172 h 172"/>
                    <a:gd name="T16" fmla="*/ 19 w 44"/>
                    <a:gd name="T17" fmla="*/ 159 h 172"/>
                    <a:gd name="T18" fmla="*/ 31 w 44"/>
                    <a:gd name="T19" fmla="*/ 142 h 172"/>
                    <a:gd name="T20" fmla="*/ 39 w 44"/>
                    <a:gd name="T21" fmla="*/ 124 h 172"/>
                    <a:gd name="T22" fmla="*/ 43 w 44"/>
                    <a:gd name="T23" fmla="*/ 103 h 172"/>
                    <a:gd name="T24" fmla="*/ 43 w 44"/>
                    <a:gd name="T25" fmla="*/ 77 h 172"/>
                    <a:gd name="T26" fmla="*/ 39 w 44"/>
                    <a:gd name="T27" fmla="*/ 54 h 172"/>
                    <a:gd name="T28" fmla="*/ 34 w 44"/>
                    <a:gd name="T29" fmla="*/ 34 h 172"/>
                    <a:gd name="T30" fmla="*/ 25 w 44"/>
                    <a:gd name="T31" fmla="*/ 18 h 172"/>
                    <a:gd name="T32" fmla="*/ 13 w 44"/>
                    <a:gd name="T33" fmla="*/ 5 h 172"/>
                    <a:gd name="T34" fmla="*/ 0 w 44"/>
                    <a:gd name="T35" fmla="*/ 0 h 17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4"/>
                    <a:gd name="T55" fmla="*/ 0 h 172"/>
                    <a:gd name="T56" fmla="*/ 44 w 44"/>
                    <a:gd name="T57" fmla="*/ 172 h 172"/>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4" h="172">
                      <a:moveTo>
                        <a:pt x="0" y="0"/>
                      </a:moveTo>
                      <a:lnTo>
                        <a:pt x="32" y="73"/>
                      </a:lnTo>
                      <a:lnTo>
                        <a:pt x="32" y="84"/>
                      </a:lnTo>
                      <a:lnTo>
                        <a:pt x="30" y="107"/>
                      </a:lnTo>
                      <a:lnTo>
                        <a:pt x="26" y="128"/>
                      </a:lnTo>
                      <a:lnTo>
                        <a:pt x="18" y="147"/>
                      </a:lnTo>
                      <a:lnTo>
                        <a:pt x="7" y="163"/>
                      </a:lnTo>
                      <a:lnTo>
                        <a:pt x="3" y="172"/>
                      </a:lnTo>
                      <a:lnTo>
                        <a:pt x="19" y="159"/>
                      </a:lnTo>
                      <a:lnTo>
                        <a:pt x="31" y="142"/>
                      </a:lnTo>
                      <a:lnTo>
                        <a:pt x="39" y="124"/>
                      </a:lnTo>
                      <a:lnTo>
                        <a:pt x="43" y="103"/>
                      </a:lnTo>
                      <a:lnTo>
                        <a:pt x="43" y="77"/>
                      </a:lnTo>
                      <a:lnTo>
                        <a:pt x="39" y="54"/>
                      </a:lnTo>
                      <a:lnTo>
                        <a:pt x="34" y="34"/>
                      </a:lnTo>
                      <a:lnTo>
                        <a:pt x="25" y="18"/>
                      </a:lnTo>
                      <a:lnTo>
                        <a:pt x="13" y="5"/>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4" name="Group 346">
                <a:extLst>
                  <a:ext uri="{FF2B5EF4-FFF2-40B4-BE49-F238E27FC236}">
                    <a16:creationId xmlns:a16="http://schemas.microsoft.com/office/drawing/2014/main" id="{3A68AD61-17F3-4CA1-9EA9-EF4CB15E4DC5}"/>
                  </a:ext>
                </a:extLst>
              </p:cNvPr>
              <p:cNvGrpSpPr>
                <a:grpSpLocks/>
              </p:cNvGrpSpPr>
              <p:nvPr/>
            </p:nvGrpSpPr>
            <p:grpSpPr bwMode="auto">
              <a:xfrm>
                <a:off x="9880" y="1104"/>
                <a:ext cx="57" cy="90"/>
                <a:chOff x="9880" y="1104"/>
                <a:chExt cx="57" cy="90"/>
              </a:xfrm>
            </p:grpSpPr>
            <p:sp>
              <p:nvSpPr>
                <p:cNvPr id="65597" name="Freeform 347">
                  <a:extLst>
                    <a:ext uri="{FF2B5EF4-FFF2-40B4-BE49-F238E27FC236}">
                      <a16:creationId xmlns:a16="http://schemas.microsoft.com/office/drawing/2014/main" id="{347AC2D0-834A-4CEB-BB14-6B1DEF9B644E}"/>
                    </a:ext>
                  </a:extLst>
                </p:cNvPr>
                <p:cNvSpPr>
                  <a:spLocks/>
                </p:cNvSpPr>
                <p:nvPr/>
              </p:nvSpPr>
              <p:spPr bwMode="auto">
                <a:xfrm>
                  <a:off x="9880" y="1104"/>
                  <a:ext cx="57" cy="90"/>
                </a:xfrm>
                <a:custGeom>
                  <a:avLst/>
                  <a:gdLst>
                    <a:gd name="T0" fmla="*/ 51 w 57"/>
                    <a:gd name="T1" fmla="*/ 9 h 90"/>
                    <a:gd name="T2" fmla="*/ 34 w 57"/>
                    <a:gd name="T3" fmla="*/ 9 h 90"/>
                    <a:gd name="T4" fmla="*/ 40 w 57"/>
                    <a:gd name="T5" fmla="*/ 16 h 90"/>
                    <a:gd name="T6" fmla="*/ 40 w 57"/>
                    <a:gd name="T7" fmla="*/ 42 h 90"/>
                    <a:gd name="T8" fmla="*/ 30 w 57"/>
                    <a:gd name="T9" fmla="*/ 54 h 90"/>
                    <a:gd name="T10" fmla="*/ 22 w 57"/>
                    <a:gd name="T11" fmla="*/ 63 h 90"/>
                    <a:gd name="T12" fmla="*/ 15 w 57"/>
                    <a:gd name="T13" fmla="*/ 71 h 90"/>
                    <a:gd name="T14" fmla="*/ 0 w 57"/>
                    <a:gd name="T15" fmla="*/ 88 h 90"/>
                    <a:gd name="T16" fmla="*/ 0 w 57"/>
                    <a:gd name="T17" fmla="*/ 90 h 90"/>
                    <a:gd name="T18" fmla="*/ 52 w 57"/>
                    <a:gd name="T19" fmla="*/ 90 h 90"/>
                    <a:gd name="T20" fmla="*/ 54 w 57"/>
                    <a:gd name="T21" fmla="*/ 84 h 90"/>
                    <a:gd name="T22" fmla="*/ 55 w 57"/>
                    <a:gd name="T23" fmla="*/ 80 h 90"/>
                    <a:gd name="T24" fmla="*/ 14 w 57"/>
                    <a:gd name="T25" fmla="*/ 80 h 90"/>
                    <a:gd name="T26" fmla="*/ 45 w 57"/>
                    <a:gd name="T27" fmla="*/ 45 h 90"/>
                    <a:gd name="T28" fmla="*/ 52 w 57"/>
                    <a:gd name="T29" fmla="*/ 36 h 90"/>
                    <a:gd name="T30" fmla="*/ 52 w 57"/>
                    <a:gd name="T31" fmla="*/ 9 h 90"/>
                    <a:gd name="T32" fmla="*/ 51 w 57"/>
                    <a:gd name="T33" fmla="*/ 9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9"/>
                      </a:moveTo>
                      <a:lnTo>
                        <a:pt x="34" y="9"/>
                      </a:lnTo>
                      <a:lnTo>
                        <a:pt x="40" y="16"/>
                      </a:lnTo>
                      <a:lnTo>
                        <a:pt x="40" y="42"/>
                      </a:lnTo>
                      <a:lnTo>
                        <a:pt x="30" y="54"/>
                      </a:lnTo>
                      <a:lnTo>
                        <a:pt x="22" y="63"/>
                      </a:lnTo>
                      <a:lnTo>
                        <a:pt x="15" y="71"/>
                      </a:lnTo>
                      <a:lnTo>
                        <a:pt x="0" y="88"/>
                      </a:lnTo>
                      <a:lnTo>
                        <a:pt x="0" y="90"/>
                      </a:lnTo>
                      <a:lnTo>
                        <a:pt x="52" y="90"/>
                      </a:lnTo>
                      <a:lnTo>
                        <a:pt x="54" y="84"/>
                      </a:lnTo>
                      <a:lnTo>
                        <a:pt x="55" y="80"/>
                      </a:lnTo>
                      <a:lnTo>
                        <a:pt x="14" y="80"/>
                      </a:lnTo>
                      <a:lnTo>
                        <a:pt x="45" y="45"/>
                      </a:lnTo>
                      <a:lnTo>
                        <a:pt x="52" y="36"/>
                      </a:lnTo>
                      <a:lnTo>
                        <a:pt x="52" y="9"/>
                      </a:lnTo>
                      <a:lnTo>
                        <a:pt x="51"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8" name="Freeform 348">
                  <a:extLst>
                    <a:ext uri="{FF2B5EF4-FFF2-40B4-BE49-F238E27FC236}">
                      <a16:creationId xmlns:a16="http://schemas.microsoft.com/office/drawing/2014/main" id="{F89E2555-30E8-498A-9629-3FCBC2481D83}"/>
                    </a:ext>
                  </a:extLst>
                </p:cNvPr>
                <p:cNvSpPr>
                  <a:spLocks/>
                </p:cNvSpPr>
                <p:nvPr/>
              </p:nvSpPr>
              <p:spPr bwMode="auto">
                <a:xfrm>
                  <a:off x="9880" y="1104"/>
                  <a:ext cx="57" cy="90"/>
                </a:xfrm>
                <a:custGeom>
                  <a:avLst/>
                  <a:gdLst>
                    <a:gd name="T0" fmla="*/ 53 w 57"/>
                    <a:gd name="T1" fmla="*/ 72 h 90"/>
                    <a:gd name="T2" fmla="*/ 50 w 57"/>
                    <a:gd name="T3" fmla="*/ 80 h 90"/>
                    <a:gd name="T4" fmla="*/ 14 w 57"/>
                    <a:gd name="T5" fmla="*/ 80 h 90"/>
                    <a:gd name="T6" fmla="*/ 55 w 57"/>
                    <a:gd name="T7" fmla="*/ 80 h 90"/>
                    <a:gd name="T8" fmla="*/ 55 w 57"/>
                    <a:gd name="T9" fmla="*/ 79 h 90"/>
                    <a:gd name="T10" fmla="*/ 57 w 57"/>
                    <a:gd name="T11" fmla="*/ 73 h 90"/>
                    <a:gd name="T12" fmla="*/ 53 w 57"/>
                    <a:gd name="T13" fmla="*/ 72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2"/>
                      </a:moveTo>
                      <a:lnTo>
                        <a:pt x="50" y="80"/>
                      </a:lnTo>
                      <a:lnTo>
                        <a:pt x="14" y="80"/>
                      </a:lnTo>
                      <a:lnTo>
                        <a:pt x="55" y="80"/>
                      </a:lnTo>
                      <a:lnTo>
                        <a:pt x="55" y="79"/>
                      </a:lnTo>
                      <a:lnTo>
                        <a:pt x="57" y="73"/>
                      </a:lnTo>
                      <a:lnTo>
                        <a:pt x="53" y="7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9" name="Freeform 349">
                  <a:extLst>
                    <a:ext uri="{FF2B5EF4-FFF2-40B4-BE49-F238E27FC236}">
                      <a16:creationId xmlns:a16="http://schemas.microsoft.com/office/drawing/2014/main" id="{B7B49934-7211-4FD6-94A4-37495094AF54}"/>
                    </a:ext>
                  </a:extLst>
                </p:cNvPr>
                <p:cNvSpPr>
                  <a:spLocks/>
                </p:cNvSpPr>
                <p:nvPr/>
              </p:nvSpPr>
              <p:spPr bwMode="auto">
                <a:xfrm>
                  <a:off x="9880" y="1104"/>
                  <a:ext cx="57" cy="90"/>
                </a:xfrm>
                <a:custGeom>
                  <a:avLst/>
                  <a:gdLst>
                    <a:gd name="T0" fmla="*/ 41 w 57"/>
                    <a:gd name="T1" fmla="*/ 0 h 90"/>
                    <a:gd name="T2" fmla="*/ 20 w 57"/>
                    <a:gd name="T3" fmla="*/ 0 h 90"/>
                    <a:gd name="T4" fmla="*/ 14 w 57"/>
                    <a:gd name="T5" fmla="*/ 4 h 90"/>
                    <a:gd name="T6" fmla="*/ 10 w 57"/>
                    <a:gd name="T7" fmla="*/ 8 h 90"/>
                    <a:gd name="T8" fmla="*/ 2 w 57"/>
                    <a:gd name="T9" fmla="*/ 20 h 90"/>
                    <a:gd name="T10" fmla="*/ 5 w 57"/>
                    <a:gd name="T11" fmla="*/ 22 h 90"/>
                    <a:gd name="T12" fmla="*/ 8 w 57"/>
                    <a:gd name="T13" fmla="*/ 17 h 90"/>
                    <a:gd name="T14" fmla="*/ 14 w 57"/>
                    <a:gd name="T15" fmla="*/ 9 h 90"/>
                    <a:gd name="T16" fmla="*/ 51 w 57"/>
                    <a:gd name="T17" fmla="*/ 9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20"/>
                      </a:lnTo>
                      <a:lnTo>
                        <a:pt x="5" y="22"/>
                      </a:lnTo>
                      <a:lnTo>
                        <a:pt x="8" y="17"/>
                      </a:lnTo>
                      <a:lnTo>
                        <a:pt x="14" y="9"/>
                      </a:lnTo>
                      <a:lnTo>
                        <a:pt x="51" y="9"/>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5" name="Group 350">
                <a:extLst>
                  <a:ext uri="{FF2B5EF4-FFF2-40B4-BE49-F238E27FC236}">
                    <a16:creationId xmlns:a16="http://schemas.microsoft.com/office/drawing/2014/main" id="{3BF8F015-A865-47B3-8C28-A90F8ED9CA77}"/>
                  </a:ext>
                </a:extLst>
              </p:cNvPr>
              <p:cNvGrpSpPr>
                <a:grpSpLocks/>
              </p:cNvGrpSpPr>
              <p:nvPr/>
            </p:nvGrpSpPr>
            <p:grpSpPr bwMode="auto">
              <a:xfrm>
                <a:off x="10796" y="1268"/>
                <a:ext cx="49" cy="91"/>
                <a:chOff x="10796" y="1268"/>
                <a:chExt cx="49" cy="91"/>
              </a:xfrm>
            </p:grpSpPr>
            <p:sp>
              <p:nvSpPr>
                <p:cNvPr id="65593" name="Freeform 351">
                  <a:extLst>
                    <a:ext uri="{FF2B5EF4-FFF2-40B4-BE49-F238E27FC236}">
                      <a16:creationId xmlns:a16="http://schemas.microsoft.com/office/drawing/2014/main" id="{87F853AA-B743-48CC-B9F1-AE0397E5A2E6}"/>
                    </a:ext>
                  </a:extLst>
                </p:cNvPr>
                <p:cNvSpPr>
                  <a:spLocks/>
                </p:cNvSpPr>
                <p:nvPr/>
              </p:nvSpPr>
              <p:spPr bwMode="auto">
                <a:xfrm>
                  <a:off x="10796" y="1268"/>
                  <a:ext cx="49" cy="91"/>
                </a:xfrm>
                <a:custGeom>
                  <a:avLst/>
                  <a:gdLst>
                    <a:gd name="T0" fmla="*/ 3 w 49"/>
                    <a:gd name="T1" fmla="*/ 77 h 91"/>
                    <a:gd name="T2" fmla="*/ 0 w 49"/>
                    <a:gd name="T3" fmla="*/ 81 h 91"/>
                    <a:gd name="T4" fmla="*/ 1 w 49"/>
                    <a:gd name="T5" fmla="*/ 86 h 91"/>
                    <a:gd name="T6" fmla="*/ 4 w 49"/>
                    <a:gd name="T7" fmla="*/ 88 h 91"/>
                    <a:gd name="T8" fmla="*/ 9 w 49"/>
                    <a:gd name="T9" fmla="*/ 91 h 91"/>
                    <a:gd name="T10" fmla="*/ 14 w 49"/>
                    <a:gd name="T11" fmla="*/ 91 h 91"/>
                    <a:gd name="T12" fmla="*/ 31 w 49"/>
                    <a:gd name="T13" fmla="*/ 86 h 91"/>
                    <a:gd name="T14" fmla="*/ 34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9" y="91"/>
                      </a:lnTo>
                      <a:lnTo>
                        <a:pt x="14" y="91"/>
                      </a:lnTo>
                      <a:lnTo>
                        <a:pt x="31" y="86"/>
                      </a:lnTo>
                      <a:lnTo>
                        <a:pt x="34" y="84"/>
                      </a:lnTo>
                      <a:lnTo>
                        <a:pt x="15"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4" name="Freeform 352">
                  <a:extLst>
                    <a:ext uri="{FF2B5EF4-FFF2-40B4-BE49-F238E27FC236}">
                      <a16:creationId xmlns:a16="http://schemas.microsoft.com/office/drawing/2014/main" id="{1AF7AD83-6B9A-4F76-A715-4C688814DABD}"/>
                    </a:ext>
                  </a:extLst>
                </p:cNvPr>
                <p:cNvSpPr>
                  <a:spLocks/>
                </p:cNvSpPr>
                <p:nvPr/>
              </p:nvSpPr>
              <p:spPr bwMode="auto">
                <a:xfrm>
                  <a:off x="10796" y="1268"/>
                  <a:ext cx="49" cy="91"/>
                </a:xfrm>
                <a:custGeom>
                  <a:avLst/>
                  <a:gdLst>
                    <a:gd name="T0" fmla="*/ 43 w 49"/>
                    <a:gd name="T1" fmla="*/ 41 h 91"/>
                    <a:gd name="T2" fmla="*/ 31 w 49"/>
                    <a:gd name="T3" fmla="*/ 41 h 91"/>
                    <a:gd name="T4" fmla="*/ 41 w 49"/>
                    <a:gd name="T5" fmla="*/ 46 h 91"/>
                    <a:gd name="T6" fmla="*/ 41 w 49"/>
                    <a:gd name="T7" fmla="*/ 76 h 91"/>
                    <a:gd name="T8" fmla="*/ 31 w 49"/>
                    <a:gd name="T9" fmla="*/ 84 h 91"/>
                    <a:gd name="T10" fmla="*/ 34 w 49"/>
                    <a:gd name="T11" fmla="*/ 84 h 91"/>
                    <a:gd name="T12" fmla="*/ 48 w 49"/>
                    <a:gd name="T13" fmla="*/ 71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1" y="41"/>
                      </a:lnTo>
                      <a:lnTo>
                        <a:pt x="41" y="46"/>
                      </a:lnTo>
                      <a:lnTo>
                        <a:pt x="41" y="76"/>
                      </a:lnTo>
                      <a:lnTo>
                        <a:pt x="31" y="84"/>
                      </a:lnTo>
                      <a:lnTo>
                        <a:pt x="34" y="84"/>
                      </a:lnTo>
                      <a:lnTo>
                        <a:pt x="48" y="71"/>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5" name="Freeform 353">
                  <a:extLst>
                    <a:ext uri="{FF2B5EF4-FFF2-40B4-BE49-F238E27FC236}">
                      <a16:creationId xmlns:a16="http://schemas.microsoft.com/office/drawing/2014/main" id="{F7181E27-1D05-49A3-85CB-02E4CC3A8913}"/>
                    </a:ext>
                  </a:extLst>
                </p:cNvPr>
                <p:cNvSpPr>
                  <a:spLocks/>
                </p:cNvSpPr>
                <p:nvPr/>
              </p:nvSpPr>
              <p:spPr bwMode="auto">
                <a:xfrm>
                  <a:off x="10796" y="1268"/>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1 w 49"/>
                    <a:gd name="T11" fmla="*/ 40 h 91"/>
                    <a:gd name="T12" fmla="*/ 12 w 49"/>
                    <a:gd name="T13" fmla="*/ 43 h 91"/>
                    <a:gd name="T14" fmla="*/ 14 w 49"/>
                    <a:gd name="T15" fmla="*/ 43 h 91"/>
                    <a:gd name="T16" fmla="*/ 18 w 49"/>
                    <a:gd name="T17" fmla="*/ 41 h 91"/>
                    <a:gd name="T18" fmla="*/ 43 w 49"/>
                    <a:gd name="T19" fmla="*/ 41 h 91"/>
                    <a:gd name="T20" fmla="*/ 35 w 49"/>
                    <a:gd name="T21" fmla="*/ 35 h 91"/>
                    <a:gd name="T22" fmla="*/ 31 w 49"/>
                    <a:gd name="T23" fmla="*/ 34 h 91"/>
                    <a:gd name="T24" fmla="*/ 37 w 49"/>
                    <a:gd name="T25" fmla="*/ 31 h 91"/>
                    <a:gd name="T26" fmla="*/ 40 w 49"/>
                    <a:gd name="T27" fmla="*/ 28 h 91"/>
                    <a:gd name="T28" fmla="*/ 45 w 49"/>
                    <a:gd name="T29" fmla="*/ 24 h 91"/>
                    <a:gd name="T30" fmla="*/ 46 w 49"/>
                    <a:gd name="T31" fmla="*/ 21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1" y="40"/>
                      </a:lnTo>
                      <a:lnTo>
                        <a:pt x="12" y="43"/>
                      </a:lnTo>
                      <a:lnTo>
                        <a:pt x="14" y="43"/>
                      </a:lnTo>
                      <a:lnTo>
                        <a:pt x="18" y="41"/>
                      </a:lnTo>
                      <a:lnTo>
                        <a:pt x="43" y="41"/>
                      </a:lnTo>
                      <a:lnTo>
                        <a:pt x="35" y="35"/>
                      </a:lnTo>
                      <a:lnTo>
                        <a:pt x="31" y="34"/>
                      </a:lnTo>
                      <a:lnTo>
                        <a:pt x="37" y="31"/>
                      </a:lnTo>
                      <a:lnTo>
                        <a:pt x="40" y="28"/>
                      </a:lnTo>
                      <a:lnTo>
                        <a:pt x="45" y="24"/>
                      </a:lnTo>
                      <a:lnTo>
                        <a:pt x="46" y="21"/>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6" name="Freeform 354">
                  <a:extLst>
                    <a:ext uri="{FF2B5EF4-FFF2-40B4-BE49-F238E27FC236}">
                      <a16:creationId xmlns:a16="http://schemas.microsoft.com/office/drawing/2014/main" id="{CEFC0D7A-41CF-4F30-A196-A3F444B2A620}"/>
                    </a:ext>
                  </a:extLst>
                </p:cNvPr>
                <p:cNvSpPr>
                  <a:spLocks/>
                </p:cNvSpPr>
                <p:nvPr/>
              </p:nvSpPr>
              <p:spPr bwMode="auto">
                <a:xfrm>
                  <a:off x="10796" y="1268"/>
                  <a:ext cx="49" cy="91"/>
                </a:xfrm>
                <a:custGeom>
                  <a:avLst/>
                  <a:gdLst>
                    <a:gd name="T0" fmla="*/ 39 w 49"/>
                    <a:gd name="T1" fmla="*/ 0 h 91"/>
                    <a:gd name="T2" fmla="*/ 19 w 49"/>
                    <a:gd name="T3" fmla="*/ 0 h 91"/>
                    <a:gd name="T4" fmla="*/ 12 w 49"/>
                    <a:gd name="T5" fmla="*/ 3 h 91"/>
                    <a:gd name="T6" fmla="*/ 8 w 49"/>
                    <a:gd name="T7" fmla="*/ 7 h 91"/>
                    <a:gd name="T8" fmla="*/ 3 w 49"/>
                    <a:gd name="T9" fmla="*/ 16 h 91"/>
                    <a:gd name="T10" fmla="*/ 5 w 49"/>
                    <a:gd name="T11" fmla="*/ 19 h 91"/>
                    <a:gd name="T12" fmla="*/ 8 w 49"/>
                    <a:gd name="T13" fmla="*/ 14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2" y="3"/>
                      </a:lnTo>
                      <a:lnTo>
                        <a:pt x="8" y="7"/>
                      </a:lnTo>
                      <a:lnTo>
                        <a:pt x="3" y="16"/>
                      </a:lnTo>
                      <a:lnTo>
                        <a:pt x="5" y="19"/>
                      </a:lnTo>
                      <a:lnTo>
                        <a:pt x="8" y="14"/>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6" name="Group 355">
                <a:extLst>
                  <a:ext uri="{FF2B5EF4-FFF2-40B4-BE49-F238E27FC236}">
                    <a16:creationId xmlns:a16="http://schemas.microsoft.com/office/drawing/2014/main" id="{B27947A5-D875-40A3-B75C-AFA7A0BCE1D0}"/>
                  </a:ext>
                </a:extLst>
              </p:cNvPr>
              <p:cNvGrpSpPr>
                <a:grpSpLocks/>
              </p:cNvGrpSpPr>
              <p:nvPr/>
            </p:nvGrpSpPr>
            <p:grpSpPr bwMode="auto">
              <a:xfrm>
                <a:off x="10744" y="900"/>
                <a:ext cx="57" cy="187"/>
                <a:chOff x="10744" y="900"/>
                <a:chExt cx="57" cy="187"/>
              </a:xfrm>
            </p:grpSpPr>
            <p:sp>
              <p:nvSpPr>
                <p:cNvPr id="65592" name="Freeform 356">
                  <a:extLst>
                    <a:ext uri="{FF2B5EF4-FFF2-40B4-BE49-F238E27FC236}">
                      <a16:creationId xmlns:a16="http://schemas.microsoft.com/office/drawing/2014/main" id="{0F780507-0BA6-42C6-838A-BC8319F1A2AE}"/>
                    </a:ext>
                  </a:extLst>
                </p:cNvPr>
                <p:cNvSpPr>
                  <a:spLocks/>
                </p:cNvSpPr>
                <p:nvPr/>
              </p:nvSpPr>
              <p:spPr bwMode="auto">
                <a:xfrm>
                  <a:off x="10744" y="900"/>
                  <a:ext cx="57" cy="187"/>
                </a:xfrm>
                <a:custGeom>
                  <a:avLst/>
                  <a:gdLst>
                    <a:gd name="T0" fmla="*/ 0 w 57"/>
                    <a:gd name="T1" fmla="*/ 0 h 187"/>
                    <a:gd name="T2" fmla="*/ 5 w 57"/>
                    <a:gd name="T3" fmla="*/ 11 h 187"/>
                    <a:gd name="T4" fmla="*/ 15 w 57"/>
                    <a:gd name="T5" fmla="*/ 28 h 187"/>
                    <a:gd name="T6" fmla="*/ 24 w 57"/>
                    <a:gd name="T7" fmla="*/ 46 h 187"/>
                    <a:gd name="T8" fmla="*/ 41 w 57"/>
                    <a:gd name="T9" fmla="*/ 105 h 187"/>
                    <a:gd name="T10" fmla="*/ 48 w 57"/>
                    <a:gd name="T11" fmla="*/ 167 h 187"/>
                    <a:gd name="T12" fmla="*/ 48 w 57"/>
                    <a:gd name="T13" fmla="*/ 186 h 187"/>
                    <a:gd name="T14" fmla="*/ 57 w 57"/>
                    <a:gd name="T15" fmla="*/ 171 h 187"/>
                    <a:gd name="T16" fmla="*/ 49 w 57"/>
                    <a:gd name="T17" fmla="*/ 109 h 187"/>
                    <a:gd name="T18" fmla="*/ 30 w 57"/>
                    <a:gd name="T19" fmla="*/ 50 h 187"/>
                    <a:gd name="T20" fmla="*/ 11 w 57"/>
                    <a:gd name="T21" fmla="*/ 16 h 187"/>
                    <a:gd name="T22" fmla="*/ 0 w 57"/>
                    <a:gd name="T23" fmla="*/ 0 h 18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57"/>
                    <a:gd name="T37" fmla="*/ 0 h 187"/>
                    <a:gd name="T38" fmla="*/ 57 w 57"/>
                    <a:gd name="T39" fmla="*/ 187 h 18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57" h="187">
                      <a:moveTo>
                        <a:pt x="0" y="0"/>
                      </a:moveTo>
                      <a:lnTo>
                        <a:pt x="5" y="11"/>
                      </a:lnTo>
                      <a:lnTo>
                        <a:pt x="15" y="28"/>
                      </a:lnTo>
                      <a:lnTo>
                        <a:pt x="24" y="46"/>
                      </a:lnTo>
                      <a:lnTo>
                        <a:pt x="41" y="105"/>
                      </a:lnTo>
                      <a:lnTo>
                        <a:pt x="48" y="167"/>
                      </a:lnTo>
                      <a:lnTo>
                        <a:pt x="48" y="186"/>
                      </a:lnTo>
                      <a:lnTo>
                        <a:pt x="57" y="171"/>
                      </a:lnTo>
                      <a:lnTo>
                        <a:pt x="49" y="109"/>
                      </a:lnTo>
                      <a:lnTo>
                        <a:pt x="30" y="50"/>
                      </a:lnTo>
                      <a:lnTo>
                        <a:pt x="11" y="16"/>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7" name="Group 357">
                <a:extLst>
                  <a:ext uri="{FF2B5EF4-FFF2-40B4-BE49-F238E27FC236}">
                    <a16:creationId xmlns:a16="http://schemas.microsoft.com/office/drawing/2014/main" id="{DA0E97C6-BE36-45DA-994B-E77B8743BC98}"/>
                  </a:ext>
                </a:extLst>
              </p:cNvPr>
              <p:cNvGrpSpPr>
                <a:grpSpLocks/>
              </p:cNvGrpSpPr>
              <p:nvPr/>
            </p:nvGrpSpPr>
            <p:grpSpPr bwMode="auto">
              <a:xfrm>
                <a:off x="10744" y="1087"/>
                <a:ext cx="58" cy="183"/>
                <a:chOff x="10744" y="1087"/>
                <a:chExt cx="58" cy="183"/>
              </a:xfrm>
            </p:grpSpPr>
            <p:sp>
              <p:nvSpPr>
                <p:cNvPr id="65591" name="Freeform 358">
                  <a:extLst>
                    <a:ext uri="{FF2B5EF4-FFF2-40B4-BE49-F238E27FC236}">
                      <a16:creationId xmlns:a16="http://schemas.microsoft.com/office/drawing/2014/main" id="{60998E06-8DB6-4760-8940-E8A60F0BA381}"/>
                    </a:ext>
                  </a:extLst>
                </p:cNvPr>
                <p:cNvSpPr>
                  <a:spLocks/>
                </p:cNvSpPr>
                <p:nvPr/>
              </p:nvSpPr>
              <p:spPr bwMode="auto">
                <a:xfrm>
                  <a:off x="10744" y="1087"/>
                  <a:ext cx="58" cy="183"/>
                </a:xfrm>
                <a:custGeom>
                  <a:avLst/>
                  <a:gdLst>
                    <a:gd name="T0" fmla="*/ 57 w 58"/>
                    <a:gd name="T1" fmla="*/ 0 h 183"/>
                    <a:gd name="T2" fmla="*/ 48 w 58"/>
                    <a:gd name="T3" fmla="*/ 9 h 183"/>
                    <a:gd name="T4" fmla="*/ 47 w 58"/>
                    <a:gd name="T5" fmla="*/ 29 h 183"/>
                    <a:gd name="T6" fmla="*/ 45 w 58"/>
                    <a:gd name="T7" fmla="*/ 49 h 183"/>
                    <a:gd name="T8" fmla="*/ 34 w 58"/>
                    <a:gd name="T9" fmla="*/ 110 h 183"/>
                    <a:gd name="T10" fmla="*/ 11 w 58"/>
                    <a:gd name="T11" fmla="*/ 166 h 183"/>
                    <a:gd name="T12" fmla="*/ 0 w 58"/>
                    <a:gd name="T13" fmla="*/ 182 h 183"/>
                    <a:gd name="T14" fmla="*/ 8 w 58"/>
                    <a:gd name="T15" fmla="*/ 174 h 183"/>
                    <a:gd name="T16" fmla="*/ 42 w 58"/>
                    <a:gd name="T17" fmla="*/ 102 h 183"/>
                    <a:gd name="T18" fmla="*/ 55 w 58"/>
                    <a:gd name="T19" fmla="*/ 41 h 183"/>
                    <a:gd name="T20" fmla="*/ 57 w 58"/>
                    <a:gd name="T21" fmla="*/ 20 h 183"/>
                    <a:gd name="T22" fmla="*/ 57 w 58"/>
                    <a:gd name="T23" fmla="*/ 0 h 18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58"/>
                    <a:gd name="T37" fmla="*/ 0 h 183"/>
                    <a:gd name="T38" fmla="*/ 58 w 58"/>
                    <a:gd name="T39" fmla="*/ 183 h 183"/>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58" h="183">
                      <a:moveTo>
                        <a:pt x="57" y="0"/>
                      </a:moveTo>
                      <a:lnTo>
                        <a:pt x="48" y="9"/>
                      </a:lnTo>
                      <a:lnTo>
                        <a:pt x="47" y="29"/>
                      </a:lnTo>
                      <a:lnTo>
                        <a:pt x="45" y="49"/>
                      </a:lnTo>
                      <a:lnTo>
                        <a:pt x="34" y="110"/>
                      </a:lnTo>
                      <a:lnTo>
                        <a:pt x="11" y="166"/>
                      </a:lnTo>
                      <a:lnTo>
                        <a:pt x="0" y="182"/>
                      </a:lnTo>
                      <a:lnTo>
                        <a:pt x="8" y="174"/>
                      </a:lnTo>
                      <a:lnTo>
                        <a:pt x="42" y="102"/>
                      </a:lnTo>
                      <a:lnTo>
                        <a:pt x="55" y="41"/>
                      </a:lnTo>
                      <a:lnTo>
                        <a:pt x="57" y="20"/>
                      </a:lnTo>
                      <a:lnTo>
                        <a:pt x="5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8" name="Group 359">
                <a:extLst>
                  <a:ext uri="{FF2B5EF4-FFF2-40B4-BE49-F238E27FC236}">
                    <a16:creationId xmlns:a16="http://schemas.microsoft.com/office/drawing/2014/main" id="{74B9088A-28C7-4042-8DB2-4A337CD35191}"/>
                  </a:ext>
                </a:extLst>
              </p:cNvPr>
              <p:cNvGrpSpPr>
                <a:grpSpLocks/>
              </p:cNvGrpSpPr>
              <p:nvPr/>
            </p:nvGrpSpPr>
            <p:grpSpPr bwMode="auto">
              <a:xfrm>
                <a:off x="10334" y="1023"/>
                <a:ext cx="271" cy="137"/>
                <a:chOff x="10334" y="1023"/>
                <a:chExt cx="271" cy="137"/>
              </a:xfrm>
            </p:grpSpPr>
            <p:sp>
              <p:nvSpPr>
                <p:cNvPr id="65585" name="Freeform 360">
                  <a:extLst>
                    <a:ext uri="{FF2B5EF4-FFF2-40B4-BE49-F238E27FC236}">
                      <a16:creationId xmlns:a16="http://schemas.microsoft.com/office/drawing/2014/main" id="{1BB12901-5CFA-4D14-B10D-9678C8C61DB4}"/>
                    </a:ext>
                  </a:extLst>
                </p:cNvPr>
                <p:cNvSpPr>
                  <a:spLocks/>
                </p:cNvSpPr>
                <p:nvPr/>
              </p:nvSpPr>
              <p:spPr bwMode="auto">
                <a:xfrm>
                  <a:off x="10334" y="1023"/>
                  <a:ext cx="271" cy="137"/>
                </a:xfrm>
                <a:custGeom>
                  <a:avLst/>
                  <a:gdLst>
                    <a:gd name="T0" fmla="*/ 92 w 271"/>
                    <a:gd name="T1" fmla="*/ 0 h 137"/>
                    <a:gd name="T2" fmla="*/ 75 w 271"/>
                    <a:gd name="T3" fmla="*/ 0 h 137"/>
                    <a:gd name="T4" fmla="*/ 51 w 271"/>
                    <a:gd name="T5" fmla="*/ 3 h 137"/>
                    <a:gd name="T6" fmla="*/ 31 w 271"/>
                    <a:gd name="T7" fmla="*/ 12 h 137"/>
                    <a:gd name="T8" fmla="*/ 15 w 271"/>
                    <a:gd name="T9" fmla="*/ 25 h 137"/>
                    <a:gd name="T10" fmla="*/ 4 w 271"/>
                    <a:gd name="T11" fmla="*/ 44 h 137"/>
                    <a:gd name="T12" fmla="*/ 0 w 271"/>
                    <a:gd name="T13" fmla="*/ 66 h 137"/>
                    <a:gd name="T14" fmla="*/ 2 w 271"/>
                    <a:gd name="T15" fmla="*/ 87 h 137"/>
                    <a:gd name="T16" fmla="*/ 10 w 271"/>
                    <a:gd name="T17" fmla="*/ 106 h 137"/>
                    <a:gd name="T18" fmla="*/ 24 w 271"/>
                    <a:gd name="T19" fmla="*/ 121 h 137"/>
                    <a:gd name="T20" fmla="*/ 44 w 271"/>
                    <a:gd name="T21" fmla="*/ 132 h 137"/>
                    <a:gd name="T22" fmla="*/ 71 w 271"/>
                    <a:gd name="T23" fmla="*/ 136 h 137"/>
                    <a:gd name="T24" fmla="*/ 85 w 271"/>
                    <a:gd name="T25" fmla="*/ 136 h 137"/>
                    <a:gd name="T26" fmla="*/ 103 w 271"/>
                    <a:gd name="T27" fmla="*/ 131 h 137"/>
                    <a:gd name="T28" fmla="*/ 109 w 271"/>
                    <a:gd name="T29" fmla="*/ 130 h 137"/>
                    <a:gd name="T30" fmla="*/ 110 w 271"/>
                    <a:gd name="T31" fmla="*/ 127 h 137"/>
                    <a:gd name="T32" fmla="*/ 86 w 271"/>
                    <a:gd name="T33" fmla="*/ 127 h 137"/>
                    <a:gd name="T34" fmla="*/ 60 w 271"/>
                    <a:gd name="T35" fmla="*/ 125 h 137"/>
                    <a:gd name="T36" fmla="*/ 40 w 271"/>
                    <a:gd name="T37" fmla="*/ 116 h 137"/>
                    <a:gd name="T38" fmla="*/ 27 w 271"/>
                    <a:gd name="T39" fmla="*/ 101 h 137"/>
                    <a:gd name="T40" fmla="*/ 21 w 271"/>
                    <a:gd name="T41" fmla="*/ 81 h 137"/>
                    <a:gd name="T42" fmla="*/ 22 w 271"/>
                    <a:gd name="T43" fmla="*/ 53 h 137"/>
                    <a:gd name="T44" fmla="*/ 29 w 271"/>
                    <a:gd name="T45" fmla="*/ 31 h 137"/>
                    <a:gd name="T46" fmla="*/ 41 w 271"/>
                    <a:gd name="T47" fmla="*/ 16 h 137"/>
                    <a:gd name="T48" fmla="*/ 58 w 271"/>
                    <a:gd name="T49" fmla="*/ 8 h 137"/>
                    <a:gd name="T50" fmla="*/ 112 w 271"/>
                    <a:gd name="T51" fmla="*/ 8 h 137"/>
                    <a:gd name="T52" fmla="*/ 111 w 271"/>
                    <a:gd name="T53" fmla="*/ 5 h 137"/>
                    <a:gd name="T54" fmla="*/ 106 w 271"/>
                    <a:gd name="T55" fmla="*/ 4 h 137"/>
                    <a:gd name="T56" fmla="*/ 92 w 271"/>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271"/>
                    <a:gd name="T88" fmla="*/ 0 h 137"/>
                    <a:gd name="T89" fmla="*/ 271 w 271"/>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271" h="137">
                      <a:moveTo>
                        <a:pt x="92" y="0"/>
                      </a:moveTo>
                      <a:lnTo>
                        <a:pt x="75" y="0"/>
                      </a:lnTo>
                      <a:lnTo>
                        <a:pt x="51" y="3"/>
                      </a:lnTo>
                      <a:lnTo>
                        <a:pt x="31" y="12"/>
                      </a:lnTo>
                      <a:lnTo>
                        <a:pt x="15" y="25"/>
                      </a:lnTo>
                      <a:lnTo>
                        <a:pt x="4" y="44"/>
                      </a:lnTo>
                      <a:lnTo>
                        <a:pt x="0" y="66"/>
                      </a:lnTo>
                      <a:lnTo>
                        <a:pt x="2" y="87"/>
                      </a:lnTo>
                      <a:lnTo>
                        <a:pt x="10" y="106"/>
                      </a:lnTo>
                      <a:lnTo>
                        <a:pt x="24" y="121"/>
                      </a:lnTo>
                      <a:lnTo>
                        <a:pt x="44" y="132"/>
                      </a:lnTo>
                      <a:lnTo>
                        <a:pt x="71" y="136"/>
                      </a:lnTo>
                      <a:lnTo>
                        <a:pt x="85" y="136"/>
                      </a:lnTo>
                      <a:lnTo>
                        <a:pt x="103" y="131"/>
                      </a:lnTo>
                      <a:lnTo>
                        <a:pt x="109" y="130"/>
                      </a:lnTo>
                      <a:lnTo>
                        <a:pt x="110" y="127"/>
                      </a:lnTo>
                      <a:lnTo>
                        <a:pt x="86" y="127"/>
                      </a:lnTo>
                      <a:lnTo>
                        <a:pt x="60" y="125"/>
                      </a:lnTo>
                      <a:lnTo>
                        <a:pt x="40" y="116"/>
                      </a:lnTo>
                      <a:lnTo>
                        <a:pt x="27"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6" name="Freeform 361">
                  <a:extLst>
                    <a:ext uri="{FF2B5EF4-FFF2-40B4-BE49-F238E27FC236}">
                      <a16:creationId xmlns:a16="http://schemas.microsoft.com/office/drawing/2014/main" id="{8A7424D5-6939-4D2D-B22E-FF0CB8D36B2E}"/>
                    </a:ext>
                  </a:extLst>
                </p:cNvPr>
                <p:cNvSpPr>
                  <a:spLocks/>
                </p:cNvSpPr>
                <p:nvPr/>
              </p:nvSpPr>
              <p:spPr bwMode="auto">
                <a:xfrm>
                  <a:off x="10334" y="1023"/>
                  <a:ext cx="271" cy="137"/>
                </a:xfrm>
                <a:custGeom>
                  <a:avLst/>
                  <a:gdLst>
                    <a:gd name="T0" fmla="*/ 114 w 271"/>
                    <a:gd name="T1" fmla="*/ 97 h 137"/>
                    <a:gd name="T2" fmla="*/ 102 w 271"/>
                    <a:gd name="T3" fmla="*/ 117 h 137"/>
                    <a:gd name="T4" fmla="*/ 86 w 271"/>
                    <a:gd name="T5" fmla="*/ 127 h 137"/>
                    <a:gd name="T6" fmla="*/ 110 w 271"/>
                    <a:gd name="T7" fmla="*/ 127 h 137"/>
                    <a:gd name="T8" fmla="*/ 112 w 271"/>
                    <a:gd name="T9" fmla="*/ 122 h 137"/>
                    <a:gd name="T10" fmla="*/ 117 w 271"/>
                    <a:gd name="T11" fmla="*/ 106 h 137"/>
                    <a:gd name="T12" fmla="*/ 119 w 271"/>
                    <a:gd name="T13" fmla="*/ 98 h 137"/>
                    <a:gd name="T14" fmla="*/ 114 w 271"/>
                    <a:gd name="T15" fmla="*/ 97 h 137"/>
                    <a:gd name="T16" fmla="*/ 0 60000 65536"/>
                    <a:gd name="T17" fmla="*/ 0 60000 65536"/>
                    <a:gd name="T18" fmla="*/ 0 60000 65536"/>
                    <a:gd name="T19" fmla="*/ 0 60000 65536"/>
                    <a:gd name="T20" fmla="*/ 0 60000 65536"/>
                    <a:gd name="T21" fmla="*/ 0 60000 65536"/>
                    <a:gd name="T22" fmla="*/ 0 60000 65536"/>
                    <a:gd name="T23" fmla="*/ 0 60000 65536"/>
                    <a:gd name="T24" fmla="*/ 0 w 271"/>
                    <a:gd name="T25" fmla="*/ 0 h 137"/>
                    <a:gd name="T26" fmla="*/ 271 w 271"/>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1" h="137">
                      <a:moveTo>
                        <a:pt x="114" y="97"/>
                      </a:moveTo>
                      <a:lnTo>
                        <a:pt x="102" y="117"/>
                      </a:lnTo>
                      <a:lnTo>
                        <a:pt x="86" y="127"/>
                      </a:lnTo>
                      <a:lnTo>
                        <a:pt x="110" y="127"/>
                      </a:lnTo>
                      <a:lnTo>
                        <a:pt x="112" y="122"/>
                      </a:lnTo>
                      <a:lnTo>
                        <a:pt x="117" y="106"/>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7" name="Freeform 362">
                  <a:extLst>
                    <a:ext uri="{FF2B5EF4-FFF2-40B4-BE49-F238E27FC236}">
                      <a16:creationId xmlns:a16="http://schemas.microsoft.com/office/drawing/2014/main" id="{7AA90019-46E5-4B35-907D-98563C1BF3C7}"/>
                    </a:ext>
                  </a:extLst>
                </p:cNvPr>
                <p:cNvSpPr>
                  <a:spLocks/>
                </p:cNvSpPr>
                <p:nvPr/>
              </p:nvSpPr>
              <p:spPr bwMode="auto">
                <a:xfrm>
                  <a:off x="10334" y="1023"/>
                  <a:ext cx="271" cy="137"/>
                </a:xfrm>
                <a:custGeom>
                  <a:avLst/>
                  <a:gdLst>
                    <a:gd name="T0" fmla="*/ 112 w 271"/>
                    <a:gd name="T1" fmla="*/ 8 h 137"/>
                    <a:gd name="T2" fmla="*/ 58 w 271"/>
                    <a:gd name="T3" fmla="*/ 8 h 137"/>
                    <a:gd name="T4" fmla="*/ 85 w 271"/>
                    <a:gd name="T5" fmla="*/ 9 h 137"/>
                    <a:gd name="T6" fmla="*/ 101 w 271"/>
                    <a:gd name="T7" fmla="*/ 18 h 137"/>
                    <a:gd name="T8" fmla="*/ 110 w 271"/>
                    <a:gd name="T9" fmla="*/ 35 h 137"/>
                    <a:gd name="T10" fmla="*/ 115 w 271"/>
                    <a:gd name="T11" fmla="*/ 35 h 137"/>
                    <a:gd name="T12" fmla="*/ 114 w 271"/>
                    <a:gd name="T13" fmla="*/ 25 h 137"/>
                    <a:gd name="T14" fmla="*/ 113 w 271"/>
                    <a:gd name="T15" fmla="*/ 16 h 137"/>
                    <a:gd name="T16" fmla="*/ 112 w 271"/>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1"/>
                    <a:gd name="T28" fmla="*/ 0 h 137"/>
                    <a:gd name="T29" fmla="*/ 271 w 271"/>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1" h="137">
                      <a:moveTo>
                        <a:pt x="112" y="8"/>
                      </a:moveTo>
                      <a:lnTo>
                        <a:pt x="58" y="8"/>
                      </a:lnTo>
                      <a:lnTo>
                        <a:pt x="85" y="9"/>
                      </a:lnTo>
                      <a:lnTo>
                        <a:pt x="101" y="18"/>
                      </a:lnTo>
                      <a:lnTo>
                        <a:pt x="110" y="35"/>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8" name="Freeform 363">
                  <a:extLst>
                    <a:ext uri="{FF2B5EF4-FFF2-40B4-BE49-F238E27FC236}">
                      <a16:creationId xmlns:a16="http://schemas.microsoft.com/office/drawing/2014/main" id="{169AF19F-2413-4E0B-B56A-09829E0886FF}"/>
                    </a:ext>
                  </a:extLst>
                </p:cNvPr>
                <p:cNvSpPr>
                  <a:spLocks/>
                </p:cNvSpPr>
                <p:nvPr/>
              </p:nvSpPr>
              <p:spPr bwMode="auto">
                <a:xfrm>
                  <a:off x="10334" y="1023"/>
                  <a:ext cx="271" cy="137"/>
                </a:xfrm>
                <a:custGeom>
                  <a:avLst/>
                  <a:gdLst>
                    <a:gd name="T0" fmla="*/ 182 w 271"/>
                    <a:gd name="T1" fmla="*/ 3 h 137"/>
                    <a:gd name="T2" fmla="*/ 129 w 271"/>
                    <a:gd name="T3" fmla="*/ 3 h 137"/>
                    <a:gd name="T4" fmla="*/ 129 w 271"/>
                    <a:gd name="T5" fmla="*/ 7 h 137"/>
                    <a:gd name="T6" fmla="*/ 147 w 271"/>
                    <a:gd name="T7" fmla="*/ 8 h 137"/>
                    <a:gd name="T8" fmla="*/ 148 w 271"/>
                    <a:gd name="T9" fmla="*/ 10 h 137"/>
                    <a:gd name="T10" fmla="*/ 148 w 271"/>
                    <a:gd name="T11" fmla="*/ 125 h 137"/>
                    <a:gd name="T12" fmla="*/ 147 w 271"/>
                    <a:gd name="T13" fmla="*/ 127 h 137"/>
                    <a:gd name="T14" fmla="*/ 130 w 271"/>
                    <a:gd name="T15" fmla="*/ 128 h 137"/>
                    <a:gd name="T16" fmla="*/ 130 w 271"/>
                    <a:gd name="T17" fmla="*/ 133 h 137"/>
                    <a:gd name="T18" fmla="*/ 183 w 271"/>
                    <a:gd name="T19" fmla="*/ 133 h 137"/>
                    <a:gd name="T20" fmla="*/ 183 w 271"/>
                    <a:gd name="T21" fmla="*/ 128 h 137"/>
                    <a:gd name="T22" fmla="*/ 167 w 271"/>
                    <a:gd name="T23" fmla="*/ 127 h 137"/>
                    <a:gd name="T24" fmla="*/ 165 w 271"/>
                    <a:gd name="T25" fmla="*/ 125 h 137"/>
                    <a:gd name="T26" fmla="*/ 165 w 271"/>
                    <a:gd name="T27" fmla="*/ 68 h 137"/>
                    <a:gd name="T28" fmla="*/ 251 w 271"/>
                    <a:gd name="T29" fmla="*/ 68 h 137"/>
                    <a:gd name="T30" fmla="*/ 251 w 271"/>
                    <a:gd name="T31" fmla="*/ 60 h 137"/>
                    <a:gd name="T32" fmla="*/ 165 w 271"/>
                    <a:gd name="T33" fmla="*/ 60 h 137"/>
                    <a:gd name="T34" fmla="*/ 165 w 271"/>
                    <a:gd name="T35" fmla="*/ 10 h 137"/>
                    <a:gd name="T36" fmla="*/ 167 w 271"/>
                    <a:gd name="T37" fmla="*/ 8 h 137"/>
                    <a:gd name="T38" fmla="*/ 182 w 271"/>
                    <a:gd name="T39" fmla="*/ 7 h 137"/>
                    <a:gd name="T40" fmla="*/ 182 w 271"/>
                    <a:gd name="T41" fmla="*/ 3 h 13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1"/>
                    <a:gd name="T64" fmla="*/ 0 h 137"/>
                    <a:gd name="T65" fmla="*/ 271 w 271"/>
                    <a:gd name="T66" fmla="*/ 137 h 13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1" h="137">
                      <a:moveTo>
                        <a:pt x="182" y="3"/>
                      </a:moveTo>
                      <a:lnTo>
                        <a:pt x="129" y="3"/>
                      </a:lnTo>
                      <a:lnTo>
                        <a:pt x="129" y="7"/>
                      </a:lnTo>
                      <a:lnTo>
                        <a:pt x="147" y="8"/>
                      </a:lnTo>
                      <a:lnTo>
                        <a:pt x="148" y="10"/>
                      </a:lnTo>
                      <a:lnTo>
                        <a:pt x="148" y="125"/>
                      </a:lnTo>
                      <a:lnTo>
                        <a:pt x="147" y="127"/>
                      </a:lnTo>
                      <a:lnTo>
                        <a:pt x="130" y="128"/>
                      </a:lnTo>
                      <a:lnTo>
                        <a:pt x="130" y="133"/>
                      </a:lnTo>
                      <a:lnTo>
                        <a:pt x="183" y="133"/>
                      </a:lnTo>
                      <a:lnTo>
                        <a:pt x="183" y="128"/>
                      </a:lnTo>
                      <a:lnTo>
                        <a:pt x="167" y="127"/>
                      </a:lnTo>
                      <a:lnTo>
                        <a:pt x="165" y="125"/>
                      </a:lnTo>
                      <a:lnTo>
                        <a:pt x="165" y="68"/>
                      </a:lnTo>
                      <a:lnTo>
                        <a:pt x="251" y="68"/>
                      </a:lnTo>
                      <a:lnTo>
                        <a:pt x="251" y="60"/>
                      </a:lnTo>
                      <a:lnTo>
                        <a:pt x="165" y="60"/>
                      </a:lnTo>
                      <a:lnTo>
                        <a:pt x="165" y="10"/>
                      </a:lnTo>
                      <a:lnTo>
                        <a:pt x="167" y="8"/>
                      </a:lnTo>
                      <a:lnTo>
                        <a:pt x="182" y="7"/>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9" name="Freeform 364">
                  <a:extLst>
                    <a:ext uri="{FF2B5EF4-FFF2-40B4-BE49-F238E27FC236}">
                      <a16:creationId xmlns:a16="http://schemas.microsoft.com/office/drawing/2014/main" id="{288D9C0A-9B07-4164-B664-F68A039DC849}"/>
                    </a:ext>
                  </a:extLst>
                </p:cNvPr>
                <p:cNvSpPr>
                  <a:spLocks/>
                </p:cNvSpPr>
                <p:nvPr/>
              </p:nvSpPr>
              <p:spPr bwMode="auto">
                <a:xfrm>
                  <a:off x="10334" y="1023"/>
                  <a:ext cx="271" cy="137"/>
                </a:xfrm>
                <a:custGeom>
                  <a:avLst/>
                  <a:gdLst>
                    <a:gd name="T0" fmla="*/ 251 w 271"/>
                    <a:gd name="T1" fmla="*/ 68 h 137"/>
                    <a:gd name="T2" fmla="*/ 234 w 271"/>
                    <a:gd name="T3" fmla="*/ 68 h 137"/>
                    <a:gd name="T4" fmla="*/ 234 w 271"/>
                    <a:gd name="T5" fmla="*/ 125 h 137"/>
                    <a:gd name="T6" fmla="*/ 233 w 271"/>
                    <a:gd name="T7" fmla="*/ 127 h 137"/>
                    <a:gd name="T8" fmla="*/ 215 w 271"/>
                    <a:gd name="T9" fmla="*/ 128 h 137"/>
                    <a:gd name="T10" fmla="*/ 215 w 271"/>
                    <a:gd name="T11" fmla="*/ 133 h 137"/>
                    <a:gd name="T12" fmla="*/ 269 w 271"/>
                    <a:gd name="T13" fmla="*/ 133 h 137"/>
                    <a:gd name="T14" fmla="*/ 269 w 271"/>
                    <a:gd name="T15" fmla="*/ 128 h 137"/>
                    <a:gd name="T16" fmla="*/ 253 w 271"/>
                    <a:gd name="T17" fmla="*/ 127 h 137"/>
                    <a:gd name="T18" fmla="*/ 251 w 271"/>
                    <a:gd name="T19" fmla="*/ 125 h 137"/>
                    <a:gd name="T20" fmla="*/ 251 w 271"/>
                    <a:gd name="T21" fmla="*/ 68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51" y="68"/>
                      </a:moveTo>
                      <a:lnTo>
                        <a:pt x="234" y="68"/>
                      </a:lnTo>
                      <a:lnTo>
                        <a:pt x="234" y="125"/>
                      </a:lnTo>
                      <a:lnTo>
                        <a:pt x="233" y="127"/>
                      </a:lnTo>
                      <a:lnTo>
                        <a:pt x="215" y="128"/>
                      </a:lnTo>
                      <a:lnTo>
                        <a:pt x="215" y="133"/>
                      </a:lnTo>
                      <a:lnTo>
                        <a:pt x="269" y="133"/>
                      </a:lnTo>
                      <a:lnTo>
                        <a:pt x="269" y="128"/>
                      </a:lnTo>
                      <a:lnTo>
                        <a:pt x="253" y="127"/>
                      </a:lnTo>
                      <a:lnTo>
                        <a:pt x="251" y="125"/>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90" name="Freeform 365">
                  <a:extLst>
                    <a:ext uri="{FF2B5EF4-FFF2-40B4-BE49-F238E27FC236}">
                      <a16:creationId xmlns:a16="http://schemas.microsoft.com/office/drawing/2014/main" id="{1901C86C-712F-4323-B2E7-A4AEB7998CE5}"/>
                    </a:ext>
                  </a:extLst>
                </p:cNvPr>
                <p:cNvSpPr>
                  <a:spLocks/>
                </p:cNvSpPr>
                <p:nvPr/>
              </p:nvSpPr>
              <p:spPr bwMode="auto">
                <a:xfrm>
                  <a:off x="10334" y="1023"/>
                  <a:ext cx="271" cy="137"/>
                </a:xfrm>
                <a:custGeom>
                  <a:avLst/>
                  <a:gdLst>
                    <a:gd name="T0" fmla="*/ 270 w 271"/>
                    <a:gd name="T1" fmla="*/ 3 h 137"/>
                    <a:gd name="T2" fmla="*/ 217 w 271"/>
                    <a:gd name="T3" fmla="*/ 3 h 137"/>
                    <a:gd name="T4" fmla="*/ 217 w 271"/>
                    <a:gd name="T5" fmla="*/ 7 h 137"/>
                    <a:gd name="T6" fmla="*/ 233 w 271"/>
                    <a:gd name="T7" fmla="*/ 8 h 137"/>
                    <a:gd name="T8" fmla="*/ 234 w 271"/>
                    <a:gd name="T9" fmla="*/ 10 h 137"/>
                    <a:gd name="T10" fmla="*/ 234 w 271"/>
                    <a:gd name="T11" fmla="*/ 60 h 137"/>
                    <a:gd name="T12" fmla="*/ 251 w 271"/>
                    <a:gd name="T13" fmla="*/ 60 h 137"/>
                    <a:gd name="T14" fmla="*/ 251 w 271"/>
                    <a:gd name="T15" fmla="*/ 10 h 137"/>
                    <a:gd name="T16" fmla="*/ 253 w 271"/>
                    <a:gd name="T17" fmla="*/ 8 h 137"/>
                    <a:gd name="T18" fmla="*/ 270 w 271"/>
                    <a:gd name="T19" fmla="*/ 7 h 137"/>
                    <a:gd name="T20" fmla="*/ 270 w 271"/>
                    <a:gd name="T21" fmla="*/ 3 h 137"/>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1"/>
                    <a:gd name="T34" fmla="*/ 0 h 137"/>
                    <a:gd name="T35" fmla="*/ 271 w 271"/>
                    <a:gd name="T36" fmla="*/ 137 h 137"/>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1" h="137">
                      <a:moveTo>
                        <a:pt x="270" y="3"/>
                      </a:moveTo>
                      <a:lnTo>
                        <a:pt x="217" y="3"/>
                      </a:lnTo>
                      <a:lnTo>
                        <a:pt x="217" y="7"/>
                      </a:lnTo>
                      <a:lnTo>
                        <a:pt x="233" y="8"/>
                      </a:lnTo>
                      <a:lnTo>
                        <a:pt x="234" y="10"/>
                      </a:lnTo>
                      <a:lnTo>
                        <a:pt x="234" y="60"/>
                      </a:lnTo>
                      <a:lnTo>
                        <a:pt x="251" y="60"/>
                      </a:lnTo>
                      <a:lnTo>
                        <a:pt x="251" y="10"/>
                      </a:lnTo>
                      <a:lnTo>
                        <a:pt x="253" y="8"/>
                      </a:lnTo>
                      <a:lnTo>
                        <a:pt x="270" y="7"/>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69" name="Group 366">
                <a:extLst>
                  <a:ext uri="{FF2B5EF4-FFF2-40B4-BE49-F238E27FC236}">
                    <a16:creationId xmlns:a16="http://schemas.microsoft.com/office/drawing/2014/main" id="{D2CB695D-3B2A-41EF-BF2D-81A60F966EF9}"/>
                  </a:ext>
                </a:extLst>
              </p:cNvPr>
              <p:cNvGrpSpPr>
                <a:grpSpLocks/>
              </p:cNvGrpSpPr>
              <p:nvPr/>
            </p:nvGrpSpPr>
            <p:grpSpPr bwMode="auto">
              <a:xfrm>
                <a:off x="10615" y="1104"/>
                <a:ext cx="57" cy="90"/>
                <a:chOff x="10615" y="1104"/>
                <a:chExt cx="57" cy="90"/>
              </a:xfrm>
            </p:grpSpPr>
            <p:sp>
              <p:nvSpPr>
                <p:cNvPr id="65582" name="Freeform 367">
                  <a:extLst>
                    <a:ext uri="{FF2B5EF4-FFF2-40B4-BE49-F238E27FC236}">
                      <a16:creationId xmlns:a16="http://schemas.microsoft.com/office/drawing/2014/main" id="{50466ACD-8EB1-43D6-8B0C-531E79AE1BF2}"/>
                    </a:ext>
                  </a:extLst>
                </p:cNvPr>
                <p:cNvSpPr>
                  <a:spLocks/>
                </p:cNvSpPr>
                <p:nvPr/>
              </p:nvSpPr>
              <p:spPr bwMode="auto">
                <a:xfrm>
                  <a:off x="10615" y="1104"/>
                  <a:ext cx="57" cy="90"/>
                </a:xfrm>
                <a:custGeom>
                  <a:avLst/>
                  <a:gdLst>
                    <a:gd name="T0" fmla="*/ 51 w 57"/>
                    <a:gd name="T1" fmla="*/ 9 h 90"/>
                    <a:gd name="T2" fmla="*/ 34 w 57"/>
                    <a:gd name="T3" fmla="*/ 9 h 90"/>
                    <a:gd name="T4" fmla="*/ 40 w 57"/>
                    <a:gd name="T5" fmla="*/ 16 h 90"/>
                    <a:gd name="T6" fmla="*/ 40 w 57"/>
                    <a:gd name="T7" fmla="*/ 42 h 90"/>
                    <a:gd name="T8" fmla="*/ 30 w 57"/>
                    <a:gd name="T9" fmla="*/ 54 h 90"/>
                    <a:gd name="T10" fmla="*/ 22 w 57"/>
                    <a:gd name="T11" fmla="*/ 63 h 90"/>
                    <a:gd name="T12" fmla="*/ 15 w 57"/>
                    <a:gd name="T13" fmla="*/ 72 h 90"/>
                    <a:gd name="T14" fmla="*/ 0 w 57"/>
                    <a:gd name="T15" fmla="*/ 88 h 90"/>
                    <a:gd name="T16" fmla="*/ 0 w 57"/>
                    <a:gd name="T17" fmla="*/ 90 h 90"/>
                    <a:gd name="T18" fmla="*/ 52 w 57"/>
                    <a:gd name="T19" fmla="*/ 90 h 90"/>
                    <a:gd name="T20" fmla="*/ 54 w 57"/>
                    <a:gd name="T21" fmla="*/ 84 h 90"/>
                    <a:gd name="T22" fmla="*/ 55 w 57"/>
                    <a:gd name="T23" fmla="*/ 80 h 90"/>
                    <a:gd name="T24" fmla="*/ 14 w 57"/>
                    <a:gd name="T25" fmla="*/ 80 h 90"/>
                    <a:gd name="T26" fmla="*/ 45 w 57"/>
                    <a:gd name="T27" fmla="*/ 45 h 90"/>
                    <a:gd name="T28" fmla="*/ 52 w 57"/>
                    <a:gd name="T29" fmla="*/ 36 h 90"/>
                    <a:gd name="T30" fmla="*/ 52 w 57"/>
                    <a:gd name="T31" fmla="*/ 9 h 90"/>
                    <a:gd name="T32" fmla="*/ 51 w 57"/>
                    <a:gd name="T33" fmla="*/ 9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9"/>
                      </a:moveTo>
                      <a:lnTo>
                        <a:pt x="34" y="9"/>
                      </a:lnTo>
                      <a:lnTo>
                        <a:pt x="40" y="16"/>
                      </a:lnTo>
                      <a:lnTo>
                        <a:pt x="40" y="42"/>
                      </a:lnTo>
                      <a:lnTo>
                        <a:pt x="30" y="54"/>
                      </a:lnTo>
                      <a:lnTo>
                        <a:pt x="22" y="63"/>
                      </a:lnTo>
                      <a:lnTo>
                        <a:pt x="15" y="72"/>
                      </a:lnTo>
                      <a:lnTo>
                        <a:pt x="0" y="88"/>
                      </a:lnTo>
                      <a:lnTo>
                        <a:pt x="0" y="90"/>
                      </a:lnTo>
                      <a:lnTo>
                        <a:pt x="52" y="90"/>
                      </a:lnTo>
                      <a:lnTo>
                        <a:pt x="54" y="84"/>
                      </a:lnTo>
                      <a:lnTo>
                        <a:pt x="55" y="80"/>
                      </a:lnTo>
                      <a:lnTo>
                        <a:pt x="14" y="80"/>
                      </a:lnTo>
                      <a:lnTo>
                        <a:pt x="45" y="45"/>
                      </a:lnTo>
                      <a:lnTo>
                        <a:pt x="52" y="36"/>
                      </a:lnTo>
                      <a:lnTo>
                        <a:pt x="52" y="9"/>
                      </a:lnTo>
                      <a:lnTo>
                        <a:pt x="51" y="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3" name="Freeform 368">
                  <a:extLst>
                    <a:ext uri="{FF2B5EF4-FFF2-40B4-BE49-F238E27FC236}">
                      <a16:creationId xmlns:a16="http://schemas.microsoft.com/office/drawing/2014/main" id="{982F832B-DE00-495C-BC9B-B8285A473F47}"/>
                    </a:ext>
                  </a:extLst>
                </p:cNvPr>
                <p:cNvSpPr>
                  <a:spLocks/>
                </p:cNvSpPr>
                <p:nvPr/>
              </p:nvSpPr>
              <p:spPr bwMode="auto">
                <a:xfrm>
                  <a:off x="10615" y="1104"/>
                  <a:ext cx="57" cy="90"/>
                </a:xfrm>
                <a:custGeom>
                  <a:avLst/>
                  <a:gdLst>
                    <a:gd name="T0" fmla="*/ 53 w 57"/>
                    <a:gd name="T1" fmla="*/ 72 h 90"/>
                    <a:gd name="T2" fmla="*/ 50 w 57"/>
                    <a:gd name="T3" fmla="*/ 80 h 90"/>
                    <a:gd name="T4" fmla="*/ 14 w 57"/>
                    <a:gd name="T5" fmla="*/ 80 h 90"/>
                    <a:gd name="T6" fmla="*/ 55 w 57"/>
                    <a:gd name="T7" fmla="*/ 80 h 90"/>
                    <a:gd name="T8" fmla="*/ 55 w 57"/>
                    <a:gd name="T9" fmla="*/ 79 h 90"/>
                    <a:gd name="T10" fmla="*/ 57 w 57"/>
                    <a:gd name="T11" fmla="*/ 73 h 90"/>
                    <a:gd name="T12" fmla="*/ 53 w 57"/>
                    <a:gd name="T13" fmla="*/ 72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2"/>
                      </a:moveTo>
                      <a:lnTo>
                        <a:pt x="50" y="80"/>
                      </a:lnTo>
                      <a:lnTo>
                        <a:pt x="14" y="80"/>
                      </a:lnTo>
                      <a:lnTo>
                        <a:pt x="55" y="80"/>
                      </a:lnTo>
                      <a:lnTo>
                        <a:pt x="55" y="79"/>
                      </a:lnTo>
                      <a:lnTo>
                        <a:pt x="57" y="73"/>
                      </a:lnTo>
                      <a:lnTo>
                        <a:pt x="53" y="7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4" name="Freeform 369">
                  <a:extLst>
                    <a:ext uri="{FF2B5EF4-FFF2-40B4-BE49-F238E27FC236}">
                      <a16:creationId xmlns:a16="http://schemas.microsoft.com/office/drawing/2014/main" id="{F4B7A0FB-E23A-4E87-BF43-0D40776673A0}"/>
                    </a:ext>
                  </a:extLst>
                </p:cNvPr>
                <p:cNvSpPr>
                  <a:spLocks/>
                </p:cNvSpPr>
                <p:nvPr/>
              </p:nvSpPr>
              <p:spPr bwMode="auto">
                <a:xfrm>
                  <a:off x="10615" y="1104"/>
                  <a:ext cx="57" cy="90"/>
                </a:xfrm>
                <a:custGeom>
                  <a:avLst/>
                  <a:gdLst>
                    <a:gd name="T0" fmla="*/ 41 w 57"/>
                    <a:gd name="T1" fmla="*/ 0 h 90"/>
                    <a:gd name="T2" fmla="*/ 20 w 57"/>
                    <a:gd name="T3" fmla="*/ 0 h 90"/>
                    <a:gd name="T4" fmla="*/ 14 w 57"/>
                    <a:gd name="T5" fmla="*/ 4 h 90"/>
                    <a:gd name="T6" fmla="*/ 10 w 57"/>
                    <a:gd name="T7" fmla="*/ 8 h 90"/>
                    <a:gd name="T8" fmla="*/ 2 w 57"/>
                    <a:gd name="T9" fmla="*/ 20 h 90"/>
                    <a:gd name="T10" fmla="*/ 5 w 57"/>
                    <a:gd name="T11" fmla="*/ 22 h 90"/>
                    <a:gd name="T12" fmla="*/ 8 w 57"/>
                    <a:gd name="T13" fmla="*/ 17 h 90"/>
                    <a:gd name="T14" fmla="*/ 14 w 57"/>
                    <a:gd name="T15" fmla="*/ 9 h 90"/>
                    <a:gd name="T16" fmla="*/ 51 w 57"/>
                    <a:gd name="T17" fmla="*/ 9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4"/>
                      </a:lnTo>
                      <a:lnTo>
                        <a:pt x="10" y="8"/>
                      </a:lnTo>
                      <a:lnTo>
                        <a:pt x="2" y="20"/>
                      </a:lnTo>
                      <a:lnTo>
                        <a:pt x="5" y="22"/>
                      </a:lnTo>
                      <a:lnTo>
                        <a:pt x="8" y="17"/>
                      </a:lnTo>
                      <a:lnTo>
                        <a:pt x="14" y="9"/>
                      </a:lnTo>
                      <a:lnTo>
                        <a:pt x="51" y="9"/>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70" name="Group 370">
                <a:extLst>
                  <a:ext uri="{FF2B5EF4-FFF2-40B4-BE49-F238E27FC236}">
                    <a16:creationId xmlns:a16="http://schemas.microsoft.com/office/drawing/2014/main" id="{00F5A4EB-66DA-4D62-A35D-AFBE46C1123A}"/>
                  </a:ext>
                </a:extLst>
              </p:cNvPr>
              <p:cNvGrpSpPr>
                <a:grpSpLocks/>
              </p:cNvGrpSpPr>
              <p:nvPr/>
            </p:nvGrpSpPr>
            <p:grpSpPr bwMode="auto">
              <a:xfrm>
                <a:off x="10093" y="1088"/>
                <a:ext cx="210" cy="2"/>
                <a:chOff x="10093" y="1088"/>
                <a:chExt cx="210" cy="2"/>
              </a:xfrm>
            </p:grpSpPr>
            <p:sp>
              <p:nvSpPr>
                <p:cNvPr id="65581" name="Freeform 371">
                  <a:extLst>
                    <a:ext uri="{FF2B5EF4-FFF2-40B4-BE49-F238E27FC236}">
                      <a16:creationId xmlns:a16="http://schemas.microsoft.com/office/drawing/2014/main" id="{E495B9AE-38A6-442A-B8D8-5A78917FC57A}"/>
                    </a:ext>
                  </a:extLst>
                </p:cNvPr>
                <p:cNvSpPr>
                  <a:spLocks/>
                </p:cNvSpPr>
                <p:nvPr/>
              </p:nvSpPr>
              <p:spPr bwMode="auto">
                <a:xfrm>
                  <a:off x="10093" y="1088"/>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571" name="Group 372">
                <a:extLst>
                  <a:ext uri="{FF2B5EF4-FFF2-40B4-BE49-F238E27FC236}">
                    <a16:creationId xmlns:a16="http://schemas.microsoft.com/office/drawing/2014/main" id="{4E3083DD-1C2C-4C07-80F7-CDF952093046}"/>
                  </a:ext>
                </a:extLst>
              </p:cNvPr>
              <p:cNvGrpSpPr>
                <a:grpSpLocks/>
              </p:cNvGrpSpPr>
              <p:nvPr/>
            </p:nvGrpSpPr>
            <p:grpSpPr bwMode="auto">
              <a:xfrm>
                <a:off x="10932" y="1024"/>
                <a:ext cx="103" cy="131"/>
                <a:chOff x="10932" y="1024"/>
                <a:chExt cx="103" cy="131"/>
              </a:xfrm>
            </p:grpSpPr>
            <p:sp>
              <p:nvSpPr>
                <p:cNvPr id="65578" name="Freeform 373">
                  <a:extLst>
                    <a:ext uri="{FF2B5EF4-FFF2-40B4-BE49-F238E27FC236}">
                      <a16:creationId xmlns:a16="http://schemas.microsoft.com/office/drawing/2014/main" id="{46F41E19-8A63-4692-8D23-B1CC468D0389}"/>
                    </a:ext>
                  </a:extLst>
                </p:cNvPr>
                <p:cNvSpPr>
                  <a:spLocks/>
                </p:cNvSpPr>
                <p:nvPr/>
              </p:nvSpPr>
              <p:spPr bwMode="auto">
                <a:xfrm>
                  <a:off x="10932" y="1024"/>
                  <a:ext cx="103" cy="131"/>
                </a:xfrm>
                <a:custGeom>
                  <a:avLst/>
                  <a:gdLst>
                    <a:gd name="T0" fmla="*/ 69 w 103"/>
                    <a:gd name="T1" fmla="*/ 0 h 131"/>
                    <a:gd name="T2" fmla="*/ 1 w 103"/>
                    <a:gd name="T3" fmla="*/ 0 h 131"/>
                    <a:gd name="T4" fmla="*/ 1 w 103"/>
                    <a:gd name="T5" fmla="*/ 4 h 131"/>
                    <a:gd name="T6" fmla="*/ 17 w 103"/>
                    <a:gd name="T7" fmla="*/ 6 h 131"/>
                    <a:gd name="T8" fmla="*/ 18 w 103"/>
                    <a:gd name="T9" fmla="*/ 7 h 131"/>
                    <a:gd name="T10" fmla="*/ 18 w 103"/>
                    <a:gd name="T11" fmla="*/ 12 h 131"/>
                    <a:gd name="T12" fmla="*/ 18 w 103"/>
                    <a:gd name="T13" fmla="*/ 123 h 131"/>
                    <a:gd name="T14" fmla="*/ 17 w 103"/>
                    <a:gd name="T15" fmla="*/ 124 h 131"/>
                    <a:gd name="T16" fmla="*/ 0 w 103"/>
                    <a:gd name="T17" fmla="*/ 125 h 131"/>
                    <a:gd name="T18" fmla="*/ 0 w 103"/>
                    <a:gd name="T19" fmla="*/ 130 h 131"/>
                    <a:gd name="T20" fmla="*/ 61 w 103"/>
                    <a:gd name="T21" fmla="*/ 130 h 131"/>
                    <a:gd name="T22" fmla="*/ 74 w 103"/>
                    <a:gd name="T23" fmla="*/ 128 h 131"/>
                    <a:gd name="T24" fmla="*/ 81 w 103"/>
                    <a:gd name="T25" fmla="*/ 124 h 131"/>
                    <a:gd name="T26" fmla="*/ 38 w 103"/>
                    <a:gd name="T27" fmla="*/ 124 h 131"/>
                    <a:gd name="T28" fmla="*/ 35 w 103"/>
                    <a:gd name="T29" fmla="*/ 119 h 131"/>
                    <a:gd name="T30" fmla="*/ 35 w 103"/>
                    <a:gd name="T31" fmla="*/ 62 h 131"/>
                    <a:gd name="T32" fmla="*/ 81 w 103"/>
                    <a:gd name="T33" fmla="*/ 62 h 131"/>
                    <a:gd name="T34" fmla="*/ 77 w 103"/>
                    <a:gd name="T35" fmla="*/ 60 h 131"/>
                    <a:gd name="T36" fmla="*/ 68 w 103"/>
                    <a:gd name="T37" fmla="*/ 57 h 131"/>
                    <a:gd name="T38" fmla="*/ 72 w 103"/>
                    <a:gd name="T39" fmla="*/ 56 h 131"/>
                    <a:gd name="T40" fmla="*/ 35 w 103"/>
                    <a:gd name="T41" fmla="*/ 56 h 131"/>
                    <a:gd name="T42" fmla="*/ 35 w 103"/>
                    <a:gd name="T43" fmla="*/ 8 h 131"/>
                    <a:gd name="T44" fmla="*/ 36 w 103"/>
                    <a:gd name="T45" fmla="*/ 7 h 131"/>
                    <a:gd name="T46" fmla="*/ 37 w 103"/>
                    <a:gd name="T47" fmla="*/ 7 h 131"/>
                    <a:gd name="T48" fmla="*/ 39 w 103"/>
                    <a:gd name="T49" fmla="*/ 6 h 131"/>
                    <a:gd name="T50" fmla="*/ 41 w 103"/>
                    <a:gd name="T51" fmla="*/ 6 h 131"/>
                    <a:gd name="T52" fmla="*/ 82 w 103"/>
                    <a:gd name="T53" fmla="*/ 6 h 131"/>
                    <a:gd name="T54" fmla="*/ 77 w 103"/>
                    <a:gd name="T55" fmla="*/ 2 h 131"/>
                    <a:gd name="T56" fmla="*/ 69 w 103"/>
                    <a:gd name="T57" fmla="*/ 0 h 131"/>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03"/>
                    <a:gd name="T88" fmla="*/ 0 h 131"/>
                    <a:gd name="T89" fmla="*/ 103 w 103"/>
                    <a:gd name="T90" fmla="*/ 131 h 131"/>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03" h="131">
                      <a:moveTo>
                        <a:pt x="69" y="0"/>
                      </a:moveTo>
                      <a:lnTo>
                        <a:pt x="1" y="0"/>
                      </a:lnTo>
                      <a:lnTo>
                        <a:pt x="1" y="4"/>
                      </a:lnTo>
                      <a:lnTo>
                        <a:pt x="17" y="6"/>
                      </a:lnTo>
                      <a:lnTo>
                        <a:pt x="18" y="7"/>
                      </a:lnTo>
                      <a:lnTo>
                        <a:pt x="18" y="12"/>
                      </a:lnTo>
                      <a:lnTo>
                        <a:pt x="18" y="123"/>
                      </a:lnTo>
                      <a:lnTo>
                        <a:pt x="17" y="124"/>
                      </a:lnTo>
                      <a:lnTo>
                        <a:pt x="0" y="125"/>
                      </a:lnTo>
                      <a:lnTo>
                        <a:pt x="0" y="130"/>
                      </a:lnTo>
                      <a:lnTo>
                        <a:pt x="61" y="130"/>
                      </a:lnTo>
                      <a:lnTo>
                        <a:pt x="74" y="128"/>
                      </a:lnTo>
                      <a:lnTo>
                        <a:pt x="81" y="124"/>
                      </a:lnTo>
                      <a:lnTo>
                        <a:pt x="38" y="124"/>
                      </a:lnTo>
                      <a:lnTo>
                        <a:pt x="35" y="119"/>
                      </a:lnTo>
                      <a:lnTo>
                        <a:pt x="35" y="62"/>
                      </a:lnTo>
                      <a:lnTo>
                        <a:pt x="81" y="62"/>
                      </a:lnTo>
                      <a:lnTo>
                        <a:pt x="77" y="60"/>
                      </a:lnTo>
                      <a:lnTo>
                        <a:pt x="68" y="57"/>
                      </a:lnTo>
                      <a:lnTo>
                        <a:pt x="72" y="56"/>
                      </a:lnTo>
                      <a:lnTo>
                        <a:pt x="35" y="56"/>
                      </a:lnTo>
                      <a:lnTo>
                        <a:pt x="35" y="8"/>
                      </a:lnTo>
                      <a:lnTo>
                        <a:pt x="36" y="7"/>
                      </a:lnTo>
                      <a:lnTo>
                        <a:pt x="37" y="7"/>
                      </a:lnTo>
                      <a:lnTo>
                        <a:pt x="39" y="6"/>
                      </a:lnTo>
                      <a:lnTo>
                        <a:pt x="41" y="6"/>
                      </a:lnTo>
                      <a:lnTo>
                        <a:pt x="82" y="6"/>
                      </a:lnTo>
                      <a:lnTo>
                        <a:pt x="77" y="2"/>
                      </a:lnTo>
                      <a:lnTo>
                        <a:pt x="69" y="0"/>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79" name="Freeform 374">
                  <a:extLst>
                    <a:ext uri="{FF2B5EF4-FFF2-40B4-BE49-F238E27FC236}">
                      <a16:creationId xmlns:a16="http://schemas.microsoft.com/office/drawing/2014/main" id="{BFD46B0C-9C1A-4C4D-A15D-9DF11045A215}"/>
                    </a:ext>
                  </a:extLst>
                </p:cNvPr>
                <p:cNvSpPr>
                  <a:spLocks/>
                </p:cNvSpPr>
                <p:nvPr/>
              </p:nvSpPr>
              <p:spPr bwMode="auto">
                <a:xfrm>
                  <a:off x="10932" y="1024"/>
                  <a:ext cx="103" cy="131"/>
                </a:xfrm>
                <a:custGeom>
                  <a:avLst/>
                  <a:gdLst>
                    <a:gd name="T0" fmla="*/ 81 w 103"/>
                    <a:gd name="T1" fmla="*/ 62 h 131"/>
                    <a:gd name="T2" fmla="*/ 47 w 103"/>
                    <a:gd name="T3" fmla="*/ 62 h 131"/>
                    <a:gd name="T4" fmla="*/ 69 w 103"/>
                    <a:gd name="T5" fmla="*/ 67 h 131"/>
                    <a:gd name="T6" fmla="*/ 82 w 103"/>
                    <a:gd name="T7" fmla="*/ 84 h 131"/>
                    <a:gd name="T8" fmla="*/ 77 w 103"/>
                    <a:gd name="T9" fmla="*/ 111 h 131"/>
                    <a:gd name="T10" fmla="*/ 63 w 103"/>
                    <a:gd name="T11" fmla="*/ 122 h 131"/>
                    <a:gd name="T12" fmla="*/ 38 w 103"/>
                    <a:gd name="T13" fmla="*/ 124 h 131"/>
                    <a:gd name="T14" fmla="*/ 81 w 103"/>
                    <a:gd name="T15" fmla="*/ 124 h 131"/>
                    <a:gd name="T16" fmla="*/ 84 w 103"/>
                    <a:gd name="T17" fmla="*/ 122 h 131"/>
                    <a:gd name="T18" fmla="*/ 96 w 103"/>
                    <a:gd name="T19" fmla="*/ 116 h 131"/>
                    <a:gd name="T20" fmla="*/ 103 w 103"/>
                    <a:gd name="T21" fmla="*/ 106 h 131"/>
                    <a:gd name="T22" fmla="*/ 103 w 103"/>
                    <a:gd name="T23" fmla="*/ 92 h 131"/>
                    <a:gd name="T24" fmla="*/ 95 w 103"/>
                    <a:gd name="T25" fmla="*/ 71 h 131"/>
                    <a:gd name="T26" fmla="*/ 81 w 103"/>
                    <a:gd name="T27" fmla="*/ 62 h 131"/>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03"/>
                    <a:gd name="T43" fmla="*/ 0 h 131"/>
                    <a:gd name="T44" fmla="*/ 103 w 103"/>
                    <a:gd name="T45" fmla="*/ 131 h 131"/>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03" h="131">
                      <a:moveTo>
                        <a:pt x="81" y="62"/>
                      </a:moveTo>
                      <a:lnTo>
                        <a:pt x="47" y="62"/>
                      </a:lnTo>
                      <a:lnTo>
                        <a:pt x="69" y="67"/>
                      </a:lnTo>
                      <a:lnTo>
                        <a:pt x="82" y="84"/>
                      </a:lnTo>
                      <a:lnTo>
                        <a:pt x="77" y="111"/>
                      </a:lnTo>
                      <a:lnTo>
                        <a:pt x="63" y="122"/>
                      </a:lnTo>
                      <a:lnTo>
                        <a:pt x="38" y="124"/>
                      </a:lnTo>
                      <a:lnTo>
                        <a:pt x="81" y="124"/>
                      </a:lnTo>
                      <a:lnTo>
                        <a:pt x="84" y="122"/>
                      </a:lnTo>
                      <a:lnTo>
                        <a:pt x="96" y="116"/>
                      </a:lnTo>
                      <a:lnTo>
                        <a:pt x="103" y="106"/>
                      </a:lnTo>
                      <a:lnTo>
                        <a:pt x="103" y="92"/>
                      </a:lnTo>
                      <a:lnTo>
                        <a:pt x="95" y="71"/>
                      </a:lnTo>
                      <a:lnTo>
                        <a:pt x="81" y="62"/>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80" name="Freeform 375">
                  <a:extLst>
                    <a:ext uri="{FF2B5EF4-FFF2-40B4-BE49-F238E27FC236}">
                      <a16:creationId xmlns:a16="http://schemas.microsoft.com/office/drawing/2014/main" id="{E5FFD79A-0BB0-4DF1-B580-DE987217CC78}"/>
                    </a:ext>
                  </a:extLst>
                </p:cNvPr>
                <p:cNvSpPr>
                  <a:spLocks/>
                </p:cNvSpPr>
                <p:nvPr/>
              </p:nvSpPr>
              <p:spPr bwMode="auto">
                <a:xfrm>
                  <a:off x="10932" y="1024"/>
                  <a:ext cx="103" cy="131"/>
                </a:xfrm>
                <a:custGeom>
                  <a:avLst/>
                  <a:gdLst>
                    <a:gd name="T0" fmla="*/ 82 w 103"/>
                    <a:gd name="T1" fmla="*/ 6 h 131"/>
                    <a:gd name="T2" fmla="*/ 72 w 103"/>
                    <a:gd name="T3" fmla="*/ 6 h 131"/>
                    <a:gd name="T4" fmla="*/ 77 w 103"/>
                    <a:gd name="T5" fmla="*/ 19 h 131"/>
                    <a:gd name="T6" fmla="*/ 77 w 103"/>
                    <a:gd name="T7" fmla="*/ 47 h 131"/>
                    <a:gd name="T8" fmla="*/ 67 w 103"/>
                    <a:gd name="T9" fmla="*/ 56 h 131"/>
                    <a:gd name="T10" fmla="*/ 72 w 103"/>
                    <a:gd name="T11" fmla="*/ 56 h 131"/>
                    <a:gd name="T12" fmla="*/ 78 w 103"/>
                    <a:gd name="T13" fmla="*/ 55 h 131"/>
                    <a:gd name="T14" fmla="*/ 94 w 103"/>
                    <a:gd name="T15" fmla="*/ 46 h 131"/>
                    <a:gd name="T16" fmla="*/ 94 w 103"/>
                    <a:gd name="T17" fmla="*/ 19 h 131"/>
                    <a:gd name="T18" fmla="*/ 91 w 103"/>
                    <a:gd name="T19" fmla="*/ 12 h 131"/>
                    <a:gd name="T20" fmla="*/ 82 w 103"/>
                    <a:gd name="T21" fmla="*/ 6 h 13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03"/>
                    <a:gd name="T34" fmla="*/ 0 h 131"/>
                    <a:gd name="T35" fmla="*/ 103 w 103"/>
                    <a:gd name="T36" fmla="*/ 131 h 13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03" h="131">
                      <a:moveTo>
                        <a:pt x="82" y="6"/>
                      </a:moveTo>
                      <a:lnTo>
                        <a:pt x="72" y="6"/>
                      </a:lnTo>
                      <a:lnTo>
                        <a:pt x="77" y="19"/>
                      </a:lnTo>
                      <a:lnTo>
                        <a:pt x="77" y="47"/>
                      </a:lnTo>
                      <a:lnTo>
                        <a:pt x="67" y="56"/>
                      </a:lnTo>
                      <a:lnTo>
                        <a:pt x="72" y="56"/>
                      </a:lnTo>
                      <a:lnTo>
                        <a:pt x="78" y="55"/>
                      </a:lnTo>
                      <a:lnTo>
                        <a:pt x="94" y="46"/>
                      </a:lnTo>
                      <a:lnTo>
                        <a:pt x="94" y="19"/>
                      </a:lnTo>
                      <a:lnTo>
                        <a:pt x="91" y="12"/>
                      </a:lnTo>
                      <a:lnTo>
                        <a:pt x="82" y="6"/>
                      </a:lnTo>
                      <a:close/>
                    </a:path>
                  </a:pathLst>
                </a:custGeom>
                <a:solidFill>
                  <a:srgbClr val="00AEE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65572" name="Group 376">
                <a:extLst>
                  <a:ext uri="{FF2B5EF4-FFF2-40B4-BE49-F238E27FC236}">
                    <a16:creationId xmlns:a16="http://schemas.microsoft.com/office/drawing/2014/main" id="{B9C76AFF-DB57-4D98-B35D-DC8DB51B9E0B}"/>
                  </a:ext>
                </a:extLst>
              </p:cNvPr>
              <p:cNvGrpSpPr>
                <a:grpSpLocks/>
              </p:cNvGrpSpPr>
              <p:nvPr/>
            </p:nvGrpSpPr>
            <p:grpSpPr bwMode="auto">
              <a:xfrm>
                <a:off x="10701" y="1088"/>
                <a:ext cx="201" cy="2"/>
                <a:chOff x="10701" y="1088"/>
                <a:chExt cx="201" cy="2"/>
              </a:xfrm>
            </p:grpSpPr>
            <p:sp>
              <p:nvSpPr>
                <p:cNvPr id="65577" name="Freeform 377">
                  <a:extLst>
                    <a:ext uri="{FF2B5EF4-FFF2-40B4-BE49-F238E27FC236}">
                      <a16:creationId xmlns:a16="http://schemas.microsoft.com/office/drawing/2014/main" id="{0E4C2ED8-3798-4056-B2AF-5563031CBECF}"/>
                    </a:ext>
                  </a:extLst>
                </p:cNvPr>
                <p:cNvSpPr>
                  <a:spLocks/>
                </p:cNvSpPr>
                <p:nvPr/>
              </p:nvSpPr>
              <p:spPr bwMode="auto">
                <a:xfrm>
                  <a:off x="10701" y="1088"/>
                  <a:ext cx="201" cy="2"/>
                </a:xfrm>
                <a:custGeom>
                  <a:avLst/>
                  <a:gdLst>
                    <a:gd name="T0" fmla="*/ 200 w 201"/>
                    <a:gd name="T1" fmla="*/ 0 h 2"/>
                    <a:gd name="T2" fmla="*/ 0 w 201"/>
                    <a:gd name="T3" fmla="*/ 0 h 2"/>
                    <a:gd name="T4" fmla="*/ 0 60000 65536"/>
                    <a:gd name="T5" fmla="*/ 0 60000 65536"/>
                    <a:gd name="T6" fmla="*/ 0 w 201"/>
                    <a:gd name="T7" fmla="*/ 0 h 2"/>
                    <a:gd name="T8" fmla="*/ 201 w 201"/>
                    <a:gd name="T9" fmla="*/ 2 h 2"/>
                  </a:gdLst>
                  <a:ahLst/>
                  <a:cxnLst>
                    <a:cxn ang="T4">
                      <a:pos x="T0" y="T1"/>
                    </a:cxn>
                    <a:cxn ang="T5">
                      <a:pos x="T2" y="T3"/>
                    </a:cxn>
                  </a:cxnLst>
                  <a:rect l="T6" t="T7" r="T8" b="T9"/>
                  <a:pathLst>
                    <a:path w="201" h="2">
                      <a:moveTo>
                        <a:pt x="200" y="0"/>
                      </a:moveTo>
                      <a:lnTo>
                        <a:pt x="0" y="0"/>
                      </a:lnTo>
                    </a:path>
                  </a:pathLst>
                </a:custGeom>
                <a:noFill/>
                <a:ln w="699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65573" name="Group 378">
                <a:extLst>
                  <a:ext uri="{FF2B5EF4-FFF2-40B4-BE49-F238E27FC236}">
                    <a16:creationId xmlns:a16="http://schemas.microsoft.com/office/drawing/2014/main" id="{23BA10D9-BE20-47DD-8264-3F284680D123}"/>
                  </a:ext>
                </a:extLst>
              </p:cNvPr>
              <p:cNvGrpSpPr>
                <a:grpSpLocks/>
              </p:cNvGrpSpPr>
              <p:nvPr/>
            </p:nvGrpSpPr>
            <p:grpSpPr bwMode="auto">
              <a:xfrm>
                <a:off x="9952" y="1021"/>
                <a:ext cx="120" cy="137"/>
                <a:chOff x="9952" y="1021"/>
                <a:chExt cx="120" cy="137"/>
              </a:xfrm>
            </p:grpSpPr>
            <p:sp>
              <p:nvSpPr>
                <p:cNvPr id="65574" name="Freeform 379">
                  <a:extLst>
                    <a:ext uri="{FF2B5EF4-FFF2-40B4-BE49-F238E27FC236}">
                      <a16:creationId xmlns:a16="http://schemas.microsoft.com/office/drawing/2014/main" id="{F896AC3D-D0A7-46C2-93DE-3C6F557B5760}"/>
                    </a:ext>
                  </a:extLst>
                </p:cNvPr>
                <p:cNvSpPr>
                  <a:spLocks/>
                </p:cNvSpPr>
                <p:nvPr/>
              </p:nvSpPr>
              <p:spPr bwMode="auto">
                <a:xfrm>
                  <a:off x="9952" y="1021"/>
                  <a:ext cx="120" cy="137"/>
                </a:xfrm>
                <a:custGeom>
                  <a:avLst/>
                  <a:gdLst>
                    <a:gd name="T0" fmla="*/ 92 w 120"/>
                    <a:gd name="T1" fmla="*/ 0 h 137"/>
                    <a:gd name="T2" fmla="*/ 75 w 120"/>
                    <a:gd name="T3" fmla="*/ 0 h 137"/>
                    <a:gd name="T4" fmla="*/ 51 w 120"/>
                    <a:gd name="T5" fmla="*/ 3 h 137"/>
                    <a:gd name="T6" fmla="*/ 31 w 120"/>
                    <a:gd name="T7" fmla="*/ 12 h 137"/>
                    <a:gd name="T8" fmla="*/ 15 w 120"/>
                    <a:gd name="T9" fmla="*/ 25 h 137"/>
                    <a:gd name="T10" fmla="*/ 4 w 120"/>
                    <a:gd name="T11" fmla="*/ 44 h 137"/>
                    <a:gd name="T12" fmla="*/ 0 w 120"/>
                    <a:gd name="T13" fmla="*/ 66 h 137"/>
                    <a:gd name="T14" fmla="*/ 2 w 120"/>
                    <a:gd name="T15" fmla="*/ 87 h 137"/>
                    <a:gd name="T16" fmla="*/ 10 w 120"/>
                    <a:gd name="T17" fmla="*/ 106 h 137"/>
                    <a:gd name="T18" fmla="*/ 24 w 120"/>
                    <a:gd name="T19" fmla="*/ 121 h 137"/>
                    <a:gd name="T20" fmla="*/ 44 w 120"/>
                    <a:gd name="T21" fmla="*/ 132 h 137"/>
                    <a:gd name="T22" fmla="*/ 71 w 120"/>
                    <a:gd name="T23" fmla="*/ 136 h 137"/>
                    <a:gd name="T24" fmla="*/ 85 w 120"/>
                    <a:gd name="T25" fmla="*/ 136 h 137"/>
                    <a:gd name="T26" fmla="*/ 103 w 120"/>
                    <a:gd name="T27" fmla="*/ 131 h 137"/>
                    <a:gd name="T28" fmla="*/ 109 w 120"/>
                    <a:gd name="T29" fmla="*/ 130 h 137"/>
                    <a:gd name="T30" fmla="*/ 110 w 120"/>
                    <a:gd name="T31" fmla="*/ 127 h 137"/>
                    <a:gd name="T32" fmla="*/ 86 w 120"/>
                    <a:gd name="T33" fmla="*/ 127 h 137"/>
                    <a:gd name="T34" fmla="*/ 60 w 120"/>
                    <a:gd name="T35" fmla="*/ 125 h 137"/>
                    <a:gd name="T36" fmla="*/ 40 w 120"/>
                    <a:gd name="T37" fmla="*/ 116 h 137"/>
                    <a:gd name="T38" fmla="*/ 28 w 120"/>
                    <a:gd name="T39" fmla="*/ 101 h 137"/>
                    <a:gd name="T40" fmla="*/ 21 w 120"/>
                    <a:gd name="T41" fmla="*/ 81 h 137"/>
                    <a:gd name="T42" fmla="*/ 22 w 120"/>
                    <a:gd name="T43" fmla="*/ 53 h 137"/>
                    <a:gd name="T44" fmla="*/ 29 w 120"/>
                    <a:gd name="T45" fmla="*/ 31 h 137"/>
                    <a:gd name="T46" fmla="*/ 41 w 120"/>
                    <a:gd name="T47" fmla="*/ 16 h 137"/>
                    <a:gd name="T48" fmla="*/ 58 w 120"/>
                    <a:gd name="T49" fmla="*/ 8 h 137"/>
                    <a:gd name="T50" fmla="*/ 112 w 120"/>
                    <a:gd name="T51" fmla="*/ 8 h 137"/>
                    <a:gd name="T52" fmla="*/ 111 w 120"/>
                    <a:gd name="T53" fmla="*/ 5 h 137"/>
                    <a:gd name="T54" fmla="*/ 106 w 120"/>
                    <a:gd name="T55" fmla="*/ 4 h 137"/>
                    <a:gd name="T56" fmla="*/ 92 w 120"/>
                    <a:gd name="T57" fmla="*/ 0 h 137"/>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120"/>
                    <a:gd name="T88" fmla="*/ 0 h 137"/>
                    <a:gd name="T89" fmla="*/ 120 w 120"/>
                    <a:gd name="T90" fmla="*/ 137 h 137"/>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120" h="137">
                      <a:moveTo>
                        <a:pt x="92" y="0"/>
                      </a:moveTo>
                      <a:lnTo>
                        <a:pt x="75" y="0"/>
                      </a:lnTo>
                      <a:lnTo>
                        <a:pt x="51" y="3"/>
                      </a:lnTo>
                      <a:lnTo>
                        <a:pt x="31" y="12"/>
                      </a:lnTo>
                      <a:lnTo>
                        <a:pt x="15" y="25"/>
                      </a:lnTo>
                      <a:lnTo>
                        <a:pt x="4" y="44"/>
                      </a:lnTo>
                      <a:lnTo>
                        <a:pt x="0" y="66"/>
                      </a:lnTo>
                      <a:lnTo>
                        <a:pt x="2" y="87"/>
                      </a:lnTo>
                      <a:lnTo>
                        <a:pt x="10" y="106"/>
                      </a:lnTo>
                      <a:lnTo>
                        <a:pt x="24" y="121"/>
                      </a:lnTo>
                      <a:lnTo>
                        <a:pt x="44" y="132"/>
                      </a:lnTo>
                      <a:lnTo>
                        <a:pt x="71" y="136"/>
                      </a:lnTo>
                      <a:lnTo>
                        <a:pt x="85" y="136"/>
                      </a:lnTo>
                      <a:lnTo>
                        <a:pt x="103" y="131"/>
                      </a:lnTo>
                      <a:lnTo>
                        <a:pt x="109" y="130"/>
                      </a:lnTo>
                      <a:lnTo>
                        <a:pt x="110" y="127"/>
                      </a:lnTo>
                      <a:lnTo>
                        <a:pt x="86" y="127"/>
                      </a:lnTo>
                      <a:lnTo>
                        <a:pt x="60" y="125"/>
                      </a:lnTo>
                      <a:lnTo>
                        <a:pt x="40" y="116"/>
                      </a:lnTo>
                      <a:lnTo>
                        <a:pt x="28"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75" name="Freeform 380">
                  <a:extLst>
                    <a:ext uri="{FF2B5EF4-FFF2-40B4-BE49-F238E27FC236}">
                      <a16:creationId xmlns:a16="http://schemas.microsoft.com/office/drawing/2014/main" id="{6F87BD0D-BE0C-475E-9B04-6ACF9DF59956}"/>
                    </a:ext>
                  </a:extLst>
                </p:cNvPr>
                <p:cNvSpPr>
                  <a:spLocks/>
                </p:cNvSpPr>
                <p:nvPr/>
              </p:nvSpPr>
              <p:spPr bwMode="auto">
                <a:xfrm>
                  <a:off x="9952" y="1021"/>
                  <a:ext cx="120" cy="137"/>
                </a:xfrm>
                <a:custGeom>
                  <a:avLst/>
                  <a:gdLst>
                    <a:gd name="T0" fmla="*/ 114 w 120"/>
                    <a:gd name="T1" fmla="*/ 97 h 137"/>
                    <a:gd name="T2" fmla="*/ 102 w 120"/>
                    <a:gd name="T3" fmla="*/ 117 h 137"/>
                    <a:gd name="T4" fmla="*/ 86 w 120"/>
                    <a:gd name="T5" fmla="*/ 127 h 137"/>
                    <a:gd name="T6" fmla="*/ 110 w 120"/>
                    <a:gd name="T7" fmla="*/ 127 h 137"/>
                    <a:gd name="T8" fmla="*/ 112 w 120"/>
                    <a:gd name="T9" fmla="*/ 122 h 137"/>
                    <a:gd name="T10" fmla="*/ 117 w 120"/>
                    <a:gd name="T11" fmla="*/ 106 h 137"/>
                    <a:gd name="T12" fmla="*/ 119 w 120"/>
                    <a:gd name="T13" fmla="*/ 98 h 137"/>
                    <a:gd name="T14" fmla="*/ 114 w 120"/>
                    <a:gd name="T15" fmla="*/ 97 h 137"/>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7"/>
                    <a:gd name="T26" fmla="*/ 120 w 120"/>
                    <a:gd name="T27" fmla="*/ 137 h 1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7">
                      <a:moveTo>
                        <a:pt x="114" y="97"/>
                      </a:moveTo>
                      <a:lnTo>
                        <a:pt x="102" y="117"/>
                      </a:lnTo>
                      <a:lnTo>
                        <a:pt x="86" y="127"/>
                      </a:lnTo>
                      <a:lnTo>
                        <a:pt x="110" y="127"/>
                      </a:lnTo>
                      <a:lnTo>
                        <a:pt x="112" y="122"/>
                      </a:lnTo>
                      <a:lnTo>
                        <a:pt x="117" y="106"/>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65576" name="Freeform 381">
                  <a:extLst>
                    <a:ext uri="{FF2B5EF4-FFF2-40B4-BE49-F238E27FC236}">
                      <a16:creationId xmlns:a16="http://schemas.microsoft.com/office/drawing/2014/main" id="{1A994C48-C73D-4DE1-92DC-2B6AD6F07BB3}"/>
                    </a:ext>
                  </a:extLst>
                </p:cNvPr>
                <p:cNvSpPr>
                  <a:spLocks/>
                </p:cNvSpPr>
                <p:nvPr/>
              </p:nvSpPr>
              <p:spPr bwMode="auto">
                <a:xfrm>
                  <a:off x="9952" y="1021"/>
                  <a:ext cx="120" cy="137"/>
                </a:xfrm>
                <a:custGeom>
                  <a:avLst/>
                  <a:gdLst>
                    <a:gd name="T0" fmla="*/ 112 w 120"/>
                    <a:gd name="T1" fmla="*/ 8 h 137"/>
                    <a:gd name="T2" fmla="*/ 58 w 120"/>
                    <a:gd name="T3" fmla="*/ 8 h 137"/>
                    <a:gd name="T4" fmla="*/ 85 w 120"/>
                    <a:gd name="T5" fmla="*/ 9 h 137"/>
                    <a:gd name="T6" fmla="*/ 101 w 120"/>
                    <a:gd name="T7" fmla="*/ 18 h 137"/>
                    <a:gd name="T8" fmla="*/ 110 w 120"/>
                    <a:gd name="T9" fmla="*/ 35 h 137"/>
                    <a:gd name="T10" fmla="*/ 115 w 120"/>
                    <a:gd name="T11" fmla="*/ 35 h 137"/>
                    <a:gd name="T12" fmla="*/ 114 w 120"/>
                    <a:gd name="T13" fmla="*/ 25 h 137"/>
                    <a:gd name="T14" fmla="*/ 113 w 120"/>
                    <a:gd name="T15" fmla="*/ 16 h 137"/>
                    <a:gd name="T16" fmla="*/ 112 w 120"/>
                    <a:gd name="T17" fmla="*/ 8 h 13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20"/>
                    <a:gd name="T28" fmla="*/ 0 h 137"/>
                    <a:gd name="T29" fmla="*/ 120 w 120"/>
                    <a:gd name="T30" fmla="*/ 137 h 13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20" h="137">
                      <a:moveTo>
                        <a:pt x="112" y="8"/>
                      </a:moveTo>
                      <a:lnTo>
                        <a:pt x="58" y="8"/>
                      </a:lnTo>
                      <a:lnTo>
                        <a:pt x="85" y="9"/>
                      </a:lnTo>
                      <a:lnTo>
                        <a:pt x="101" y="18"/>
                      </a:lnTo>
                      <a:lnTo>
                        <a:pt x="110" y="35"/>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65556" name="393 - Ορθογώνιο">
              <a:extLst>
                <a:ext uri="{FF2B5EF4-FFF2-40B4-BE49-F238E27FC236}">
                  <a16:creationId xmlns:a16="http://schemas.microsoft.com/office/drawing/2014/main" id="{348B1940-0BF9-49C7-AD04-0A3E44D22969}"/>
                </a:ext>
              </a:extLst>
            </p:cNvPr>
            <p:cNvSpPr>
              <a:spLocks noChangeArrowheads="1"/>
            </p:cNvSpPr>
            <p:nvPr/>
          </p:nvSpPr>
          <p:spPr bwMode="auto">
            <a:xfrm>
              <a:off x="5292080" y="5013176"/>
              <a:ext cx="312906"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a:t>ή</a:t>
              </a:r>
            </a:p>
          </p:txBody>
        </p:sp>
      </p:grpSp>
      <p:pic>
        <p:nvPicPr>
          <p:cNvPr id="73086" name="Picture 382" descr="C:\Users\user\Desktop\400px-Hydroboration-oxidation-Brown-1957.svg (1).png">
            <a:extLst>
              <a:ext uri="{FF2B5EF4-FFF2-40B4-BE49-F238E27FC236}">
                <a16:creationId xmlns:a16="http://schemas.microsoft.com/office/drawing/2014/main" id="{08C67C40-67E4-4299-9D2B-3C30F48AB38A}"/>
              </a:ext>
            </a:extLst>
          </p:cNvPr>
          <p:cNvPicPr>
            <a:picLocks noChangeAspect="1" noChangeArrowheads="1"/>
          </p:cNvPicPr>
          <p:nvPr/>
        </p:nvPicPr>
        <p:blipFill>
          <a:blip r:embed="rId2"/>
          <a:srcRect b="55237"/>
          <a:stretch>
            <a:fillRect/>
          </a:stretch>
        </p:blipFill>
        <p:spPr bwMode="auto">
          <a:xfrm>
            <a:off x="4140200" y="1628775"/>
            <a:ext cx="4656138" cy="792163"/>
          </a:xfrm>
          <a:prstGeom prst="rect">
            <a:avLst/>
          </a:prstGeom>
          <a:solidFill>
            <a:schemeClr val="accent1">
              <a:lumMod val="40000"/>
              <a:lumOff val="60000"/>
            </a:schemeClr>
          </a:solidFill>
        </p:spPr>
      </p:pic>
      <p:pic>
        <p:nvPicPr>
          <p:cNvPr id="65546" name="Picture 391" descr="C:\Users\user\Desktop\Diglyme.png">
            <a:extLst>
              <a:ext uri="{FF2B5EF4-FFF2-40B4-BE49-F238E27FC236}">
                <a16:creationId xmlns:a16="http://schemas.microsoft.com/office/drawing/2014/main" id="{9588167C-F5CC-4E79-9E54-729A787490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3663" y="2708275"/>
            <a:ext cx="1800225" cy="273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92" name="391 - Ορθογώνιο">
            <a:extLst>
              <a:ext uri="{FF2B5EF4-FFF2-40B4-BE49-F238E27FC236}">
                <a16:creationId xmlns:a16="http://schemas.microsoft.com/office/drawing/2014/main" id="{958AE198-A65E-4923-890A-EF991DFF5E6D}"/>
              </a:ext>
            </a:extLst>
          </p:cNvPr>
          <p:cNvSpPr/>
          <p:nvPr/>
        </p:nvSpPr>
        <p:spPr>
          <a:xfrm>
            <a:off x="6948488" y="2997200"/>
            <a:ext cx="847725" cy="307975"/>
          </a:xfrm>
          <a:prstGeom prst="rect">
            <a:avLst/>
          </a:prstGeom>
        </p:spPr>
        <p:txBody>
          <a:bodyPr wrap="none">
            <a:spAutoFit/>
          </a:bodyPr>
          <a:lstStyle/>
          <a:p>
            <a:pPr>
              <a:defRPr/>
            </a:pPr>
            <a:r>
              <a:rPr lang="en-US" sz="1400" dirty="0" err="1">
                <a:latin typeface="+mn-lt"/>
              </a:rPr>
              <a:t>Diglyme</a:t>
            </a:r>
            <a:endParaRPr lang="en-US" sz="1400" dirty="0">
              <a:latin typeface="+mn-lt"/>
            </a:endParaRP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FACA6D16-F4C7-47FE-8E60-855D429F754F}"/>
              </a:ext>
            </a:extLst>
          </p:cNvPr>
          <p:cNvSpPr>
            <a:spLocks noGrp="1"/>
          </p:cNvSpPr>
          <p:nvPr>
            <p:ph type="title"/>
          </p:nvPr>
        </p:nvSpPr>
        <p:spPr/>
        <p:txBody>
          <a:bodyPr/>
          <a:lstStyle/>
          <a:p>
            <a:pPr>
              <a:defRPr/>
            </a:pPr>
            <a:r>
              <a:rPr lang="el-GR" dirty="0" err="1"/>
              <a:t>Υδροβορίωση</a:t>
            </a:r>
            <a:r>
              <a:rPr lang="en-US" dirty="0"/>
              <a:t>–</a:t>
            </a:r>
            <a:r>
              <a:rPr lang="el-GR" dirty="0"/>
              <a:t>Οξείδωση Αλκενίων</a:t>
            </a:r>
          </a:p>
        </p:txBody>
      </p:sp>
      <p:sp>
        <p:nvSpPr>
          <p:cNvPr id="66563" name="AutoShape 2" descr="ÎÏÎ¿ÏÎ­Î»ÎµÏÎ¼Î± ÎµÎ¹ÎºÏÎ½Î±Ï Î³Î¹Î± oxymercuration">
            <a:extLst>
              <a:ext uri="{FF2B5EF4-FFF2-40B4-BE49-F238E27FC236}">
                <a16:creationId xmlns:a16="http://schemas.microsoft.com/office/drawing/2014/main" id="{08AD0CC6-A3CF-44DC-A9F0-0F543B66724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6564" name="AutoShape 4" descr="ÎÏÎ¿ÏÎ­Î»ÎµÏÎ¼Î± ÎµÎ¹ÎºÏÎ½Î±Ï Î³Î¹Î± oxymercuration">
            <a:extLst>
              <a:ext uri="{FF2B5EF4-FFF2-40B4-BE49-F238E27FC236}">
                <a16:creationId xmlns:a16="http://schemas.microsoft.com/office/drawing/2014/main" id="{0DFD3DD7-4056-4954-B7E0-9F4314D2499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6565" name="Rectangle 140">
            <a:extLst>
              <a:ext uri="{FF2B5EF4-FFF2-40B4-BE49-F238E27FC236}">
                <a16:creationId xmlns:a16="http://schemas.microsoft.com/office/drawing/2014/main" id="{71B55A71-1787-4E42-98EB-083EB46B1194}"/>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6566" name="Rectangle 180">
            <a:extLst>
              <a:ext uri="{FF2B5EF4-FFF2-40B4-BE49-F238E27FC236}">
                <a16:creationId xmlns:a16="http://schemas.microsoft.com/office/drawing/2014/main" id="{9F8E8A46-BC0D-443C-A121-8803082302DA}"/>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66567" name="Rectangle 318">
            <a:extLst>
              <a:ext uri="{FF2B5EF4-FFF2-40B4-BE49-F238E27FC236}">
                <a16:creationId xmlns:a16="http://schemas.microsoft.com/office/drawing/2014/main" id="{34AF4DF5-B91A-4ABE-8215-050445C2BC82}"/>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sp>
        <p:nvSpPr>
          <p:cNvPr id="390" name="389 - Ορθογώνιο">
            <a:extLst>
              <a:ext uri="{FF2B5EF4-FFF2-40B4-BE49-F238E27FC236}">
                <a16:creationId xmlns:a16="http://schemas.microsoft.com/office/drawing/2014/main" id="{231B2FA5-F75A-4AE2-A83C-24A294E3F7D3}"/>
              </a:ext>
            </a:extLst>
          </p:cNvPr>
          <p:cNvSpPr/>
          <p:nvPr/>
        </p:nvSpPr>
        <p:spPr>
          <a:xfrm>
            <a:off x="250825" y="1484313"/>
            <a:ext cx="8569325" cy="369887"/>
          </a:xfrm>
          <a:prstGeom prst="rect">
            <a:avLst/>
          </a:prstGeom>
        </p:spPr>
        <p:txBody>
          <a:bodyPr>
            <a:spAutoFit/>
          </a:bodyPr>
          <a:lstStyle/>
          <a:p>
            <a:pPr>
              <a:buFont typeface="Wingdings" pitchFamily="2" charset="2"/>
              <a:buChar char="§"/>
              <a:defRPr/>
            </a:pPr>
            <a:r>
              <a:rPr lang="el-GR" dirty="0">
                <a:latin typeface="+mn-lt"/>
              </a:rPr>
              <a:t> Μετατροπή </a:t>
            </a:r>
            <a:r>
              <a:rPr lang="el-GR" dirty="0" err="1">
                <a:latin typeface="+mn-lt"/>
              </a:rPr>
              <a:t>Οργανοβορανίων</a:t>
            </a:r>
            <a:r>
              <a:rPr lang="el-GR" dirty="0">
                <a:latin typeface="+mn-lt"/>
              </a:rPr>
              <a:t> σε Αλκοόλες</a:t>
            </a:r>
            <a:r>
              <a:rPr lang="en-US" dirty="0">
                <a:latin typeface="+mn-lt"/>
              </a:rPr>
              <a:t> (</a:t>
            </a:r>
            <a:r>
              <a:rPr lang="el-GR" sz="1600" dirty="0">
                <a:latin typeface="+mn-lt"/>
              </a:rPr>
              <a:t>τα </a:t>
            </a:r>
            <a:r>
              <a:rPr lang="el-GR" sz="1600" dirty="0" err="1">
                <a:latin typeface="+mn-lt"/>
              </a:rPr>
              <a:t>οργανοβοράνια</a:t>
            </a:r>
            <a:r>
              <a:rPr lang="el-GR" sz="1600" dirty="0">
                <a:latin typeface="+mn-lt"/>
              </a:rPr>
              <a:t> δεν απομονώνονται) </a:t>
            </a:r>
          </a:p>
        </p:txBody>
      </p:sp>
      <p:sp>
        <p:nvSpPr>
          <p:cNvPr id="66569" name="AutoShape 182" descr="https://upload.wikimedia.org/wikipedia/commons/thumb/9/97/Hydroboration-oxidation-mechanism.svg/1280px-Hydroboration-oxidation-mechanism.svg.png">
            <a:extLst>
              <a:ext uri="{FF2B5EF4-FFF2-40B4-BE49-F238E27FC236}">
                <a16:creationId xmlns:a16="http://schemas.microsoft.com/office/drawing/2014/main" id="{B68D9C9A-5670-42CC-9F94-6A626F50A84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50187" name="Picture 11" descr="C:\Users\user\Desktop\6-step1.png">
            <a:extLst>
              <a:ext uri="{FF2B5EF4-FFF2-40B4-BE49-F238E27FC236}">
                <a16:creationId xmlns:a16="http://schemas.microsoft.com/office/drawing/2014/main" id="{49A7B6EC-CC25-4378-8D2C-0704C0C594FD}"/>
              </a:ext>
            </a:extLst>
          </p:cNvPr>
          <p:cNvPicPr>
            <a:picLocks noChangeAspect="1" noChangeArrowheads="1"/>
          </p:cNvPicPr>
          <p:nvPr/>
        </p:nvPicPr>
        <p:blipFill>
          <a:blip r:embed="rId2"/>
          <a:srcRect/>
          <a:stretch>
            <a:fillRect/>
          </a:stretch>
        </p:blipFill>
        <p:spPr bwMode="auto">
          <a:xfrm>
            <a:off x="250825" y="1844675"/>
            <a:ext cx="3681413" cy="1098550"/>
          </a:xfrm>
          <a:prstGeom prst="rect">
            <a:avLst/>
          </a:prstGeom>
          <a:solidFill>
            <a:schemeClr val="accent1">
              <a:lumMod val="20000"/>
              <a:lumOff val="80000"/>
            </a:schemeClr>
          </a:solidFill>
        </p:spPr>
      </p:pic>
      <p:pic>
        <p:nvPicPr>
          <p:cNvPr id="50188" name="Picture 12" descr="C:\Users\user\Desktop\7-step2.png">
            <a:extLst>
              <a:ext uri="{FF2B5EF4-FFF2-40B4-BE49-F238E27FC236}">
                <a16:creationId xmlns:a16="http://schemas.microsoft.com/office/drawing/2014/main" id="{EB080019-1965-4B24-B63D-03F3F7A08067}"/>
              </a:ext>
            </a:extLst>
          </p:cNvPr>
          <p:cNvPicPr>
            <a:picLocks noChangeAspect="1" noChangeArrowheads="1"/>
          </p:cNvPicPr>
          <p:nvPr/>
        </p:nvPicPr>
        <p:blipFill>
          <a:blip r:embed="rId3"/>
          <a:srcRect/>
          <a:stretch>
            <a:fillRect/>
          </a:stretch>
        </p:blipFill>
        <p:spPr bwMode="auto">
          <a:xfrm>
            <a:off x="250825" y="3284538"/>
            <a:ext cx="3384550" cy="1231900"/>
          </a:xfrm>
          <a:prstGeom prst="rect">
            <a:avLst/>
          </a:prstGeom>
          <a:solidFill>
            <a:schemeClr val="accent1">
              <a:lumMod val="20000"/>
              <a:lumOff val="80000"/>
            </a:schemeClr>
          </a:solidFill>
        </p:spPr>
      </p:pic>
      <p:pic>
        <p:nvPicPr>
          <p:cNvPr id="50189" name="Picture 13" descr="C:\Users\user\Desktop\8-step3.png">
            <a:extLst>
              <a:ext uri="{FF2B5EF4-FFF2-40B4-BE49-F238E27FC236}">
                <a16:creationId xmlns:a16="http://schemas.microsoft.com/office/drawing/2014/main" id="{39F0ED8F-0737-4EDC-99BF-562A5F4AFDEF}"/>
              </a:ext>
            </a:extLst>
          </p:cNvPr>
          <p:cNvPicPr>
            <a:picLocks noChangeAspect="1" noChangeArrowheads="1"/>
          </p:cNvPicPr>
          <p:nvPr/>
        </p:nvPicPr>
        <p:blipFill>
          <a:blip r:embed="rId4"/>
          <a:srcRect/>
          <a:stretch>
            <a:fillRect/>
          </a:stretch>
        </p:blipFill>
        <p:spPr bwMode="auto">
          <a:xfrm>
            <a:off x="250825" y="4868863"/>
            <a:ext cx="5019675" cy="1473200"/>
          </a:xfrm>
          <a:prstGeom prst="rect">
            <a:avLst/>
          </a:prstGeom>
          <a:solidFill>
            <a:schemeClr val="accent1">
              <a:lumMod val="20000"/>
              <a:lumOff val="80000"/>
            </a:schemeClr>
          </a:solidFill>
        </p:spPr>
      </p:pic>
      <p:pic>
        <p:nvPicPr>
          <p:cNvPr id="50190" name="Picture 14" descr="C:\Users\user\Desktop\9-step4.png">
            <a:extLst>
              <a:ext uri="{FF2B5EF4-FFF2-40B4-BE49-F238E27FC236}">
                <a16:creationId xmlns:a16="http://schemas.microsoft.com/office/drawing/2014/main" id="{8D84C237-7A08-4AEA-8D2B-C37AB9EE2D3B}"/>
              </a:ext>
            </a:extLst>
          </p:cNvPr>
          <p:cNvPicPr>
            <a:picLocks noChangeAspect="1" noChangeArrowheads="1"/>
          </p:cNvPicPr>
          <p:nvPr/>
        </p:nvPicPr>
        <p:blipFill>
          <a:blip r:embed="rId5"/>
          <a:srcRect/>
          <a:stretch>
            <a:fillRect/>
          </a:stretch>
        </p:blipFill>
        <p:spPr bwMode="auto">
          <a:xfrm>
            <a:off x="3995738" y="3141663"/>
            <a:ext cx="4824412" cy="1304925"/>
          </a:xfrm>
          <a:prstGeom prst="rect">
            <a:avLst/>
          </a:prstGeom>
          <a:solidFill>
            <a:schemeClr val="accent1">
              <a:lumMod val="20000"/>
              <a:lumOff val="80000"/>
            </a:schemeClr>
          </a:solidFill>
        </p:spPr>
      </p:pic>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C7E7DBE-17DD-4AAB-8111-44C7C6CF84EE}"/>
              </a:ext>
            </a:extLst>
          </p:cNvPr>
          <p:cNvSpPr>
            <a:spLocks noGrp="1"/>
          </p:cNvSpPr>
          <p:nvPr>
            <p:ph type="title"/>
          </p:nvPr>
        </p:nvSpPr>
        <p:spPr>
          <a:xfrm>
            <a:off x="301625" y="115888"/>
            <a:ext cx="8534400" cy="936625"/>
          </a:xfrm>
        </p:spPr>
        <p:txBody>
          <a:bodyPr/>
          <a:lstStyle/>
          <a:p>
            <a:pPr>
              <a:defRPr/>
            </a:pPr>
            <a:r>
              <a:rPr lang="el-GR" sz="2800" dirty="0" err="1"/>
              <a:t>οξυυδραργύρωση</a:t>
            </a:r>
            <a:r>
              <a:rPr lang="el-GR" sz="2800" dirty="0"/>
              <a:t>- αναγωγή </a:t>
            </a:r>
            <a:r>
              <a:rPr lang="en-US" sz="2800" dirty="0" err="1"/>
              <a:t>vs</a:t>
            </a:r>
            <a:r>
              <a:rPr lang="el-GR" sz="2800" dirty="0"/>
              <a:t> </a:t>
            </a:r>
            <a:br>
              <a:rPr lang="el-GR" sz="2800" dirty="0"/>
            </a:br>
            <a:r>
              <a:rPr lang="el-GR" sz="2800" dirty="0" err="1"/>
              <a:t>υδροβορίωση</a:t>
            </a:r>
            <a:r>
              <a:rPr lang="el-GR" sz="2800" dirty="0"/>
              <a:t>- οξείδωση </a:t>
            </a:r>
          </a:p>
        </p:txBody>
      </p:sp>
      <p:pic>
        <p:nvPicPr>
          <p:cNvPr id="67587" name="Picture 2" descr="C:\Users\user\Desktop\addrx2.gif">
            <a:extLst>
              <a:ext uri="{FF2B5EF4-FFF2-40B4-BE49-F238E27FC236}">
                <a16:creationId xmlns:a16="http://schemas.microsoft.com/office/drawing/2014/main" id="{06500D5E-25FA-4780-A47A-3F6484A734D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87450" y="1557338"/>
            <a:ext cx="7288213" cy="27257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D2B07B39-1F01-4F2B-B7AD-17BA4C6496D9}"/>
              </a:ext>
            </a:extLst>
          </p:cNvPr>
          <p:cNvSpPr/>
          <p:nvPr/>
        </p:nvSpPr>
        <p:spPr>
          <a:xfrm>
            <a:off x="250825" y="4508500"/>
            <a:ext cx="8642350" cy="1754188"/>
          </a:xfrm>
          <a:prstGeom prst="rect">
            <a:avLst/>
          </a:prstGeom>
        </p:spPr>
        <p:txBody>
          <a:bodyPr>
            <a:spAutoFit/>
          </a:bodyPr>
          <a:lstStyle/>
          <a:p>
            <a:pPr>
              <a:buFont typeface="Wingdings" pitchFamily="2" charset="2"/>
              <a:buChar char="v"/>
              <a:defRPr/>
            </a:pPr>
            <a:r>
              <a:rPr lang="el-GR" dirty="0">
                <a:latin typeface="+mn-lt"/>
              </a:rPr>
              <a:t> η </a:t>
            </a:r>
            <a:r>
              <a:rPr lang="el-GR" dirty="0" err="1">
                <a:latin typeface="+mn-lt"/>
              </a:rPr>
              <a:t>οξυυδραργύρωση</a:t>
            </a:r>
            <a:r>
              <a:rPr lang="el-GR" dirty="0">
                <a:latin typeface="+mn-lt"/>
              </a:rPr>
              <a:t>- αναγωγή παράγει μία αλκοόλη, στην οποία η ομάδα -</a:t>
            </a:r>
            <a:r>
              <a:rPr lang="en-US" dirty="0">
                <a:latin typeface="+mn-lt"/>
              </a:rPr>
              <a:t>OH </a:t>
            </a:r>
            <a:r>
              <a:rPr lang="el-GR" dirty="0">
                <a:latin typeface="+mn-lt"/>
              </a:rPr>
              <a:t>έχει προστεθεί στον άνθρακα του διπλού δεσμού </a:t>
            </a:r>
            <a:r>
              <a:rPr lang="el-GR" i="1" dirty="0">
                <a:latin typeface="+mn-lt"/>
              </a:rPr>
              <a:t>με τον μεγαλύτερο αριθμό </a:t>
            </a:r>
            <a:r>
              <a:rPr lang="el-GR" i="1" dirty="0" err="1">
                <a:latin typeface="+mn-lt"/>
              </a:rPr>
              <a:t>αλκυλο</a:t>
            </a:r>
            <a:r>
              <a:rPr lang="el-GR" i="1" dirty="0">
                <a:latin typeface="+mn-lt"/>
              </a:rPr>
              <a:t> </a:t>
            </a:r>
            <a:r>
              <a:rPr lang="el-GR" i="1" dirty="0" err="1">
                <a:latin typeface="+mn-lt"/>
              </a:rPr>
              <a:t>υποκαταστατών</a:t>
            </a:r>
            <a:r>
              <a:rPr lang="el-GR" dirty="0">
                <a:latin typeface="+mn-lt"/>
              </a:rPr>
              <a:t>.</a:t>
            </a:r>
          </a:p>
          <a:p>
            <a:pPr>
              <a:buFont typeface="Wingdings" pitchFamily="2" charset="2"/>
              <a:buChar char="v"/>
              <a:defRPr/>
            </a:pPr>
            <a:r>
              <a:rPr lang="el-GR" dirty="0">
                <a:latin typeface="+mn-lt"/>
              </a:rPr>
              <a:t>η </a:t>
            </a:r>
            <a:r>
              <a:rPr lang="el-GR" dirty="0" err="1">
                <a:latin typeface="+mn-lt"/>
              </a:rPr>
              <a:t>υδροβορίωση</a:t>
            </a:r>
            <a:r>
              <a:rPr lang="el-GR" dirty="0">
                <a:latin typeface="+mn-lt"/>
              </a:rPr>
              <a:t>- οξείδωση παράγει μια αλκοόλη στην οποία η ομάδα -</a:t>
            </a:r>
            <a:r>
              <a:rPr lang="en-US" dirty="0">
                <a:latin typeface="+mn-lt"/>
              </a:rPr>
              <a:t>OH </a:t>
            </a:r>
            <a:r>
              <a:rPr lang="el-GR" dirty="0">
                <a:latin typeface="+mn-lt"/>
              </a:rPr>
              <a:t>έχει προστεθεί στον άνθρακα του διπλού δεσμού </a:t>
            </a:r>
            <a:r>
              <a:rPr lang="el-GR" i="1" dirty="0">
                <a:latin typeface="+mn-lt"/>
              </a:rPr>
              <a:t>με τον μικρότερο αριθμό </a:t>
            </a:r>
            <a:r>
              <a:rPr lang="el-GR" i="1" dirty="0" err="1">
                <a:latin typeface="+mn-lt"/>
              </a:rPr>
              <a:t>αλκυλο</a:t>
            </a:r>
            <a:r>
              <a:rPr lang="el-GR" i="1" dirty="0">
                <a:latin typeface="+mn-lt"/>
              </a:rPr>
              <a:t> </a:t>
            </a:r>
            <a:r>
              <a:rPr lang="el-GR" i="1" dirty="0" err="1">
                <a:latin typeface="+mn-lt"/>
              </a:rPr>
              <a:t>υποκαταστατών</a:t>
            </a:r>
            <a:r>
              <a:rPr lang="el-GR" i="1" dirty="0">
                <a:latin typeface="+mn-lt"/>
              </a:rPr>
              <a:t>.</a:t>
            </a:r>
            <a:endParaRPr lang="el-GR" dirty="0">
              <a:latin typeface="+mn-lt"/>
            </a:endParaRP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00442DB-FCAA-4FFA-81CA-748E08C63C57}"/>
              </a:ext>
            </a:extLst>
          </p:cNvPr>
          <p:cNvSpPr>
            <a:spLocks noGrp="1"/>
          </p:cNvSpPr>
          <p:nvPr>
            <p:ph type="title"/>
          </p:nvPr>
        </p:nvSpPr>
        <p:spPr/>
        <p:txBody>
          <a:bodyPr/>
          <a:lstStyle/>
          <a:p>
            <a:pPr>
              <a:defRPr/>
            </a:pPr>
            <a:endParaRPr lang="el-GR"/>
          </a:p>
        </p:txBody>
      </p:sp>
      <p:pic>
        <p:nvPicPr>
          <p:cNvPr id="68611" name="Picture 2" descr="G:\Πασχαλίδης\Loudon Organic Chemistry\Νέος φάκελος\wetransfer-ae826c\Πρόβλημα 5.2 σελ.170.jpg">
            <a:extLst>
              <a:ext uri="{FF2B5EF4-FFF2-40B4-BE49-F238E27FC236}">
                <a16:creationId xmlns:a16="http://schemas.microsoft.com/office/drawing/2014/main" id="{E230F96C-E9F6-4A21-B314-83C64C08895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91679" y="153534"/>
            <a:ext cx="6021983" cy="64266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E7C8F869-B10B-44F6-8B67-A0DDC1EE0260}"/>
              </a:ext>
            </a:extLst>
          </p:cNvPr>
          <p:cNvSpPr>
            <a:spLocks noGrp="1"/>
          </p:cNvSpPr>
          <p:nvPr>
            <p:ph type="title"/>
          </p:nvPr>
        </p:nvSpPr>
        <p:spPr/>
        <p:txBody>
          <a:bodyPr/>
          <a:lstStyle/>
          <a:p>
            <a:pPr>
              <a:defRPr/>
            </a:pPr>
            <a:r>
              <a:rPr lang="el-GR" dirty="0" err="1"/>
              <a:t>Οζονόλυση</a:t>
            </a:r>
            <a:r>
              <a:rPr lang="el-GR" dirty="0"/>
              <a:t> αλκενίων</a:t>
            </a:r>
          </a:p>
        </p:txBody>
      </p:sp>
      <p:sp>
        <p:nvSpPr>
          <p:cNvPr id="11" name="10 - Ορθογώνιο">
            <a:extLst>
              <a:ext uri="{FF2B5EF4-FFF2-40B4-BE49-F238E27FC236}">
                <a16:creationId xmlns:a16="http://schemas.microsoft.com/office/drawing/2014/main" id="{AFB3A643-7945-4660-9DB3-36AC550BE7F7}"/>
              </a:ext>
            </a:extLst>
          </p:cNvPr>
          <p:cNvSpPr/>
          <p:nvPr/>
        </p:nvSpPr>
        <p:spPr>
          <a:xfrm>
            <a:off x="250825" y="1484313"/>
            <a:ext cx="2549525" cy="369887"/>
          </a:xfrm>
          <a:prstGeom prst="rect">
            <a:avLst/>
          </a:prstGeom>
        </p:spPr>
        <p:txBody>
          <a:bodyPr wrap="none">
            <a:spAutoFit/>
          </a:bodyPr>
          <a:lstStyle/>
          <a:p>
            <a:pPr>
              <a:defRPr/>
            </a:pPr>
            <a:r>
              <a:rPr lang="el-GR" dirty="0">
                <a:latin typeface="+mn-lt"/>
              </a:rPr>
              <a:t>Σχηματισμός </a:t>
            </a:r>
            <a:r>
              <a:rPr lang="el-GR" dirty="0" err="1">
                <a:latin typeface="+mn-lt"/>
              </a:rPr>
              <a:t>οζονιδίων</a:t>
            </a:r>
            <a:endParaRPr lang="el-GR" dirty="0">
              <a:latin typeface="+mn-lt"/>
            </a:endParaRPr>
          </a:p>
        </p:txBody>
      </p:sp>
      <p:pic>
        <p:nvPicPr>
          <p:cNvPr id="77830" name="Picture 6" descr="C:\Users\user\Desktop\dRsobDOQoe0x6VJbT3ld_adeeba.png">
            <a:extLst>
              <a:ext uri="{FF2B5EF4-FFF2-40B4-BE49-F238E27FC236}">
                <a16:creationId xmlns:a16="http://schemas.microsoft.com/office/drawing/2014/main" id="{B6E33BB3-D2E6-4253-8671-B8726D2F91C5}"/>
              </a:ext>
            </a:extLst>
          </p:cNvPr>
          <p:cNvPicPr>
            <a:picLocks noChangeAspect="1" noChangeArrowheads="1"/>
          </p:cNvPicPr>
          <p:nvPr/>
        </p:nvPicPr>
        <p:blipFill>
          <a:blip r:embed="rId2"/>
          <a:srcRect/>
          <a:stretch>
            <a:fillRect/>
          </a:stretch>
        </p:blipFill>
        <p:spPr bwMode="auto">
          <a:xfrm>
            <a:off x="250825" y="1987550"/>
            <a:ext cx="8615363" cy="3025775"/>
          </a:xfrm>
          <a:prstGeom prst="rect">
            <a:avLst/>
          </a:prstGeom>
          <a:solidFill>
            <a:schemeClr val="accent1">
              <a:lumMod val="40000"/>
              <a:lumOff val="60000"/>
            </a:schemeClr>
          </a:solidFill>
        </p:spPr>
      </p:pic>
      <p:sp>
        <p:nvSpPr>
          <p:cNvPr id="25" name="24 - Ορθογώνιο">
            <a:extLst>
              <a:ext uri="{FF2B5EF4-FFF2-40B4-BE49-F238E27FC236}">
                <a16:creationId xmlns:a16="http://schemas.microsoft.com/office/drawing/2014/main" id="{91907B9C-5FE5-47B6-AEB7-27D5A56A9C53}"/>
              </a:ext>
            </a:extLst>
          </p:cNvPr>
          <p:cNvSpPr/>
          <p:nvPr/>
        </p:nvSpPr>
        <p:spPr>
          <a:xfrm>
            <a:off x="179388" y="3933825"/>
            <a:ext cx="2286000" cy="1630363"/>
          </a:xfrm>
          <a:prstGeom prst="rect">
            <a:avLst/>
          </a:prstGeom>
        </p:spPr>
        <p:txBody>
          <a:bodyPr>
            <a:spAutoFit/>
          </a:bodyPr>
          <a:lstStyle/>
          <a:p>
            <a:pPr>
              <a:defRPr/>
            </a:pPr>
            <a:r>
              <a:rPr lang="el-GR" sz="1000" dirty="0">
                <a:latin typeface="+mn-lt"/>
              </a:rPr>
              <a:t>Το κεντρικό οξυγόνο του όζοντος είναι ένα θετικά φορτισμένο </a:t>
            </a:r>
            <a:r>
              <a:rPr lang="el-GR" sz="1000" dirty="0" err="1">
                <a:latin typeface="+mn-lt"/>
              </a:rPr>
              <a:t>ηλεκτραρνητικό</a:t>
            </a:r>
            <a:r>
              <a:rPr lang="el-GR" sz="1000" dirty="0">
                <a:latin typeface="+mn-lt"/>
              </a:rPr>
              <a:t> άτομο και επομένως έλκει ισχυρά ηλεκτρόνια. Η σημειογραφία του κυρτού βέλους δείχνει ότι αυτό το οξυγόνο μπορεί να προσλάβει ένα ζεύγος ηλεκτρονίων όταν το άλλο οξυγόνο του δεσμού </a:t>
            </a:r>
            <a:r>
              <a:rPr lang="en-US" sz="1000" dirty="0">
                <a:latin typeface="+mn-lt"/>
              </a:rPr>
              <a:t>O </a:t>
            </a:r>
            <a:r>
              <a:rPr lang="el-GR" sz="1000" dirty="0">
                <a:latin typeface="+mn-lt"/>
              </a:rPr>
              <a:t>=</a:t>
            </a:r>
            <a:r>
              <a:rPr lang="en-US" sz="1000" dirty="0">
                <a:latin typeface="+mn-lt"/>
              </a:rPr>
              <a:t>O </a:t>
            </a:r>
            <a:r>
              <a:rPr lang="el-GR" sz="1000" dirty="0">
                <a:latin typeface="+mn-lt"/>
              </a:rPr>
              <a:t>προσλαμβάνει </a:t>
            </a:r>
            <a:r>
              <a:rPr lang="el-GR" sz="1000" i="1" dirty="0">
                <a:latin typeface="+mn-lt"/>
              </a:rPr>
              <a:t>π </a:t>
            </a:r>
            <a:r>
              <a:rPr lang="el-GR" sz="1000" dirty="0">
                <a:latin typeface="+mn-lt"/>
              </a:rPr>
              <a:t>ηλεκτρόνια από το αλκένιο. </a:t>
            </a:r>
          </a:p>
        </p:txBody>
      </p:sp>
      <p:sp>
        <p:nvSpPr>
          <p:cNvPr id="26" name="25 - Ορθογώνιο">
            <a:extLst>
              <a:ext uri="{FF2B5EF4-FFF2-40B4-BE49-F238E27FC236}">
                <a16:creationId xmlns:a16="http://schemas.microsoft.com/office/drawing/2014/main" id="{21EBDC3A-D3E1-4E06-B61E-A97A2829C15A}"/>
              </a:ext>
            </a:extLst>
          </p:cNvPr>
          <p:cNvSpPr/>
          <p:nvPr/>
        </p:nvSpPr>
        <p:spPr>
          <a:xfrm>
            <a:off x="2555875" y="3284538"/>
            <a:ext cx="2016125" cy="1323975"/>
          </a:xfrm>
          <a:prstGeom prst="rect">
            <a:avLst/>
          </a:prstGeom>
        </p:spPr>
        <p:txBody>
          <a:bodyPr>
            <a:spAutoFit/>
          </a:bodyPr>
          <a:lstStyle/>
          <a:p>
            <a:pPr>
              <a:defRPr/>
            </a:pPr>
            <a:r>
              <a:rPr lang="el-GR" sz="1000" dirty="0">
                <a:latin typeface="+mn-lt"/>
              </a:rPr>
              <a:t>Το αρχικό προϊόν </a:t>
            </a:r>
            <a:r>
              <a:rPr lang="el-GR" sz="1000" dirty="0" err="1">
                <a:latin typeface="+mn-lt"/>
              </a:rPr>
              <a:t>κυκλοπροσθήκης</a:t>
            </a:r>
            <a:r>
              <a:rPr lang="el-GR" sz="1000" dirty="0">
                <a:latin typeface="+mn-lt"/>
              </a:rPr>
              <a:t> είναι ασταθές και  διασπάται προς σχηματισμό μιας αλδεΰδης και ενός </a:t>
            </a:r>
            <a:r>
              <a:rPr lang="el-GR" sz="1000" dirty="0" err="1">
                <a:latin typeface="+mn-lt"/>
              </a:rPr>
              <a:t>αλδεϋδικού</a:t>
            </a:r>
            <a:r>
              <a:rPr lang="el-GR" sz="1000" dirty="0">
                <a:latin typeface="+mn-lt"/>
              </a:rPr>
              <a:t> οξειδίου. Ένας δεσμός </a:t>
            </a:r>
            <a:r>
              <a:rPr lang="en-US" sz="1000" dirty="0">
                <a:latin typeface="+mn-lt"/>
              </a:rPr>
              <a:t>O </a:t>
            </a:r>
            <a:r>
              <a:rPr lang="el-GR" sz="1000" dirty="0">
                <a:latin typeface="+mn-lt"/>
              </a:rPr>
              <a:t>-</a:t>
            </a:r>
            <a:r>
              <a:rPr lang="en-US" sz="1000" dirty="0">
                <a:latin typeface="+mn-lt"/>
              </a:rPr>
              <a:t>O </a:t>
            </a:r>
            <a:r>
              <a:rPr lang="el-GR" sz="1000" dirty="0">
                <a:latin typeface="+mn-lt"/>
              </a:rPr>
              <a:t>(ένας πολύ ασθενής δεσμός) διασπάται στη διεργασία.</a:t>
            </a:r>
          </a:p>
        </p:txBody>
      </p:sp>
      <p:sp>
        <p:nvSpPr>
          <p:cNvPr id="27" name="26 - Ορθογώνιο">
            <a:extLst>
              <a:ext uri="{FF2B5EF4-FFF2-40B4-BE49-F238E27FC236}">
                <a16:creationId xmlns:a16="http://schemas.microsoft.com/office/drawing/2014/main" id="{30C5923C-CA6C-47E5-B314-8B182D71D8BD}"/>
              </a:ext>
            </a:extLst>
          </p:cNvPr>
          <p:cNvSpPr/>
          <p:nvPr/>
        </p:nvSpPr>
        <p:spPr>
          <a:xfrm>
            <a:off x="5435600" y="3357563"/>
            <a:ext cx="1638300" cy="1322387"/>
          </a:xfrm>
          <a:prstGeom prst="rect">
            <a:avLst/>
          </a:prstGeom>
        </p:spPr>
        <p:txBody>
          <a:bodyPr>
            <a:spAutoFit/>
          </a:bodyPr>
          <a:lstStyle/>
          <a:p>
            <a:pPr>
              <a:defRPr/>
            </a:pPr>
            <a:r>
              <a:rPr lang="el-GR" sz="1000" dirty="0">
                <a:latin typeface="+mn-lt"/>
              </a:rPr>
              <a:t>Η αλδεΰδη αναστρέφεται και μια δεύτερη </a:t>
            </a:r>
            <a:r>
              <a:rPr lang="el-GR" sz="1000" dirty="0" err="1">
                <a:latin typeface="+mn-lt"/>
              </a:rPr>
              <a:t>κυκλοπροσθήκη</a:t>
            </a:r>
            <a:r>
              <a:rPr lang="el-GR" sz="1000" dirty="0">
                <a:latin typeface="+mn-lt"/>
              </a:rPr>
              <a:t>, όπως η ίδια η </a:t>
            </a:r>
            <a:r>
              <a:rPr lang="el-GR" sz="1000" dirty="0" err="1">
                <a:latin typeface="+mn-lt"/>
              </a:rPr>
              <a:t>οζονόλυση</a:t>
            </a:r>
            <a:r>
              <a:rPr lang="el-GR" sz="1000" dirty="0">
                <a:latin typeface="+mn-lt"/>
              </a:rPr>
              <a:t> αλλά αυτή τη φορά στο δεσμό </a:t>
            </a:r>
            <a:r>
              <a:rPr lang="en-US" sz="1000" dirty="0">
                <a:latin typeface="+mn-lt"/>
              </a:rPr>
              <a:t>C</a:t>
            </a:r>
            <a:r>
              <a:rPr lang="el-GR" sz="1000" dirty="0">
                <a:latin typeface="+mn-lt"/>
              </a:rPr>
              <a:t>=</a:t>
            </a:r>
            <a:r>
              <a:rPr lang="en-US" sz="1000" dirty="0">
                <a:latin typeface="+mn-lt"/>
              </a:rPr>
              <a:t>O</a:t>
            </a:r>
            <a:r>
              <a:rPr lang="el-GR" sz="1000" dirty="0">
                <a:latin typeface="+mn-lt"/>
              </a:rPr>
              <a:t> ολοκληρώνει τον σχηματισμό του </a:t>
            </a:r>
            <a:r>
              <a:rPr lang="el-GR" sz="1000" dirty="0" err="1">
                <a:latin typeface="+mn-lt"/>
              </a:rPr>
              <a:t>οζονιδίου</a:t>
            </a:r>
            <a:r>
              <a:rPr lang="el-GR" sz="1000" dirty="0">
                <a:latin typeface="+mn-lt"/>
              </a:rPr>
              <a:t>.</a:t>
            </a:r>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D4F1E14-29BC-46A5-B74B-085D028756BF}"/>
              </a:ext>
            </a:extLst>
          </p:cNvPr>
          <p:cNvSpPr>
            <a:spLocks noGrp="1"/>
          </p:cNvSpPr>
          <p:nvPr>
            <p:ph type="title"/>
          </p:nvPr>
        </p:nvSpPr>
        <p:spPr/>
        <p:txBody>
          <a:bodyPr/>
          <a:lstStyle/>
          <a:p>
            <a:pPr>
              <a:defRPr/>
            </a:pPr>
            <a:r>
              <a:rPr lang="el-GR" dirty="0" err="1"/>
              <a:t>Οζονόλυση</a:t>
            </a:r>
            <a:r>
              <a:rPr lang="el-GR" dirty="0"/>
              <a:t> αλκενίων</a:t>
            </a:r>
          </a:p>
        </p:txBody>
      </p:sp>
      <p:sp>
        <p:nvSpPr>
          <p:cNvPr id="11" name="10 - Ορθογώνιο">
            <a:extLst>
              <a:ext uri="{FF2B5EF4-FFF2-40B4-BE49-F238E27FC236}">
                <a16:creationId xmlns:a16="http://schemas.microsoft.com/office/drawing/2014/main" id="{864409A5-7836-43AC-A34F-5DB6726F85AD}"/>
              </a:ext>
            </a:extLst>
          </p:cNvPr>
          <p:cNvSpPr/>
          <p:nvPr/>
        </p:nvSpPr>
        <p:spPr>
          <a:xfrm>
            <a:off x="250825" y="1484313"/>
            <a:ext cx="3003550" cy="369887"/>
          </a:xfrm>
          <a:prstGeom prst="rect">
            <a:avLst/>
          </a:prstGeom>
        </p:spPr>
        <p:txBody>
          <a:bodyPr wrap="none">
            <a:spAutoFit/>
          </a:bodyPr>
          <a:lstStyle/>
          <a:p>
            <a:pPr>
              <a:defRPr/>
            </a:pPr>
            <a:r>
              <a:rPr lang="el-GR" dirty="0">
                <a:latin typeface="+mn-lt"/>
              </a:rPr>
              <a:t>Αντιδράσεις των </a:t>
            </a:r>
            <a:r>
              <a:rPr lang="el-GR" dirty="0" err="1">
                <a:latin typeface="+mn-lt"/>
              </a:rPr>
              <a:t>Οζονιδίων</a:t>
            </a:r>
            <a:r>
              <a:rPr lang="el-GR" dirty="0">
                <a:latin typeface="+mn-lt"/>
              </a:rPr>
              <a:t> </a:t>
            </a:r>
          </a:p>
        </p:txBody>
      </p:sp>
      <p:pic>
        <p:nvPicPr>
          <p:cNvPr id="78853" name="Picture 5" descr="C:\Users\user\Desktop\Oz7.gif">
            <a:extLst>
              <a:ext uri="{FF2B5EF4-FFF2-40B4-BE49-F238E27FC236}">
                <a16:creationId xmlns:a16="http://schemas.microsoft.com/office/drawing/2014/main" id="{764BD93E-3D27-4202-B350-0A116587A399}"/>
              </a:ext>
            </a:extLst>
          </p:cNvPr>
          <p:cNvPicPr>
            <a:picLocks noChangeAspect="1" noChangeArrowheads="1"/>
          </p:cNvPicPr>
          <p:nvPr/>
        </p:nvPicPr>
        <p:blipFill>
          <a:blip r:embed="rId2"/>
          <a:srcRect/>
          <a:stretch>
            <a:fillRect/>
          </a:stretch>
        </p:blipFill>
        <p:spPr bwMode="auto">
          <a:xfrm>
            <a:off x="684213" y="1916113"/>
            <a:ext cx="7023100" cy="2017712"/>
          </a:xfrm>
          <a:prstGeom prst="rect">
            <a:avLst/>
          </a:prstGeom>
          <a:solidFill>
            <a:schemeClr val="accent1">
              <a:lumMod val="40000"/>
              <a:lumOff val="60000"/>
            </a:schemeClr>
          </a:solidFill>
        </p:spPr>
      </p:pic>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3C5389DB-8639-4AD8-826F-2EE58AC2C3A4}"/>
              </a:ext>
            </a:extLst>
          </p:cNvPr>
          <p:cNvSpPr>
            <a:spLocks noGrp="1"/>
          </p:cNvSpPr>
          <p:nvPr>
            <p:ph type="title"/>
          </p:nvPr>
        </p:nvSpPr>
        <p:spPr/>
        <p:txBody>
          <a:bodyPr/>
          <a:lstStyle/>
          <a:p>
            <a:pPr>
              <a:defRPr/>
            </a:pPr>
            <a:r>
              <a:rPr lang="el-GR" dirty="0" err="1"/>
              <a:t>Οζονόλυση</a:t>
            </a:r>
            <a:r>
              <a:rPr lang="el-GR" dirty="0"/>
              <a:t> αλκενίων</a:t>
            </a:r>
          </a:p>
        </p:txBody>
      </p:sp>
      <p:sp>
        <p:nvSpPr>
          <p:cNvPr id="71683" name="Rectangle 404">
            <a:extLst>
              <a:ext uri="{FF2B5EF4-FFF2-40B4-BE49-F238E27FC236}">
                <a16:creationId xmlns:a16="http://schemas.microsoft.com/office/drawing/2014/main" id="{4764E997-D798-415E-BB5F-4C75E3F2B754}"/>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l-GR" altLang="el-GR"/>
          </a:p>
        </p:txBody>
      </p:sp>
      <p:pic>
        <p:nvPicPr>
          <p:cNvPr id="71684" name="Picture 3" descr="C:\Users\user\Desktop\350px-Ozonolysis_Scheme.png">
            <a:extLst>
              <a:ext uri="{FF2B5EF4-FFF2-40B4-BE49-F238E27FC236}">
                <a16:creationId xmlns:a16="http://schemas.microsoft.com/office/drawing/2014/main" id="{D71538AF-002A-4EF6-ABCA-281A6A7CB60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484438" y="1628775"/>
            <a:ext cx="4298950" cy="1044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685" name="Picture 2" descr="G:\Πασχαλίδης\Loudon Organic Chemistry\Νέος φάκελος\wetransfer-d575aa\Πίνακας 5.1.jpg">
            <a:extLst>
              <a:ext uri="{FF2B5EF4-FFF2-40B4-BE49-F238E27FC236}">
                <a16:creationId xmlns:a16="http://schemas.microsoft.com/office/drawing/2014/main" id="{EBE9FC1D-367B-4E7B-B2B3-EE027684E4B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1188" y="2708275"/>
            <a:ext cx="7999412" cy="3641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25D0E27-83BF-439A-ACC7-7FF6E04EFB2D}"/>
              </a:ext>
            </a:extLst>
          </p:cNvPr>
          <p:cNvSpPr>
            <a:spLocks noGrp="1"/>
          </p:cNvSpPr>
          <p:nvPr>
            <p:ph type="title"/>
          </p:nvPr>
        </p:nvSpPr>
        <p:spPr/>
        <p:txBody>
          <a:bodyPr/>
          <a:lstStyle/>
          <a:p>
            <a:pPr>
              <a:defRPr/>
            </a:pPr>
            <a:endParaRPr lang="el-GR" dirty="0"/>
          </a:p>
        </p:txBody>
      </p:sp>
      <p:pic>
        <p:nvPicPr>
          <p:cNvPr id="72707" name="Picture 2" descr="G:\Πασχαλίδης\Loudon Organic Chemistry\Νέος φάκελος\wetransfer-ae826c\Πρόβλημα 5.3 σελ.173.jpg">
            <a:extLst>
              <a:ext uri="{FF2B5EF4-FFF2-40B4-BE49-F238E27FC236}">
                <a16:creationId xmlns:a16="http://schemas.microsoft.com/office/drawing/2014/main" id="{6D1EB331-A1B1-4031-890C-2460107B9F7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55650" y="1412875"/>
            <a:ext cx="7488238" cy="4948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730" name="Picture 2" descr="G:\Πασχαλίδης\Loudon Organic Chemistry\Νέος φάκελος\wetransfer-ae826c\Πρόβληματα σελ.173.jpg">
            <a:extLst>
              <a:ext uri="{FF2B5EF4-FFF2-40B4-BE49-F238E27FC236}">
                <a16:creationId xmlns:a16="http://schemas.microsoft.com/office/drawing/2014/main" id="{1F9C3486-1AE5-4DBE-9A38-420BB9CCE8A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34029"/>
          <a:stretch>
            <a:fillRect/>
          </a:stretch>
        </p:blipFill>
        <p:spPr bwMode="auto">
          <a:xfrm>
            <a:off x="250825" y="1700213"/>
            <a:ext cx="8524875"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3731" name="Picture 5" descr="cyclohexane-1,4-dione - an overview | ScienceDirect Topics">
            <a:extLst>
              <a:ext uri="{FF2B5EF4-FFF2-40B4-BE49-F238E27FC236}">
                <a16:creationId xmlns:a16="http://schemas.microsoft.com/office/drawing/2014/main" id="{666FC80C-997A-4DA8-BA8C-D1AD4666D44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45378"/>
          <a:stretch>
            <a:fillRect/>
          </a:stretch>
        </p:blipFill>
        <p:spPr bwMode="auto">
          <a:xfrm>
            <a:off x="5219700" y="228600"/>
            <a:ext cx="3394075" cy="1343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604E6B8-4AE0-48AA-BDD8-3B836A05EBC1}"/>
              </a:ext>
            </a:extLst>
          </p:cNvPr>
          <p:cNvSpPr>
            <a:spLocks noGrp="1"/>
          </p:cNvSpPr>
          <p:nvPr>
            <p:ph type="title"/>
          </p:nvPr>
        </p:nvSpPr>
        <p:spPr/>
        <p:txBody>
          <a:bodyPr/>
          <a:lstStyle/>
          <a:p>
            <a:pPr>
              <a:defRPr/>
            </a:pPr>
            <a:r>
              <a:rPr lang="el-GR" dirty="0"/>
              <a:t>Προσθήκη μέσω ελεύθερης ρίζας</a:t>
            </a:r>
          </a:p>
        </p:txBody>
      </p:sp>
      <p:pic>
        <p:nvPicPr>
          <p:cNvPr id="80898" name="Picture 2" descr="C:\Users\user\Desktop\prophbrchoice.gif">
            <a:extLst>
              <a:ext uri="{FF2B5EF4-FFF2-40B4-BE49-F238E27FC236}">
                <a16:creationId xmlns:a16="http://schemas.microsoft.com/office/drawing/2014/main" id="{B464EFD0-68B4-4DFB-B06B-F04EEC049AC6}"/>
              </a:ext>
            </a:extLst>
          </p:cNvPr>
          <p:cNvPicPr>
            <a:picLocks noChangeAspect="1" noChangeArrowheads="1"/>
          </p:cNvPicPr>
          <p:nvPr/>
        </p:nvPicPr>
        <p:blipFill>
          <a:blip r:embed="rId2"/>
          <a:srcRect/>
          <a:stretch>
            <a:fillRect/>
          </a:stretch>
        </p:blipFill>
        <p:spPr bwMode="auto">
          <a:xfrm>
            <a:off x="250825" y="1916113"/>
            <a:ext cx="6053138" cy="2736850"/>
          </a:xfrm>
          <a:prstGeom prst="rect">
            <a:avLst/>
          </a:prstGeom>
          <a:solidFill>
            <a:schemeClr val="accent1">
              <a:lumMod val="40000"/>
              <a:lumOff val="60000"/>
            </a:schemeClr>
          </a:solidFill>
        </p:spPr>
      </p:pic>
      <p:sp>
        <p:nvSpPr>
          <p:cNvPr id="4" name="3 - Ορθογώνιο">
            <a:extLst>
              <a:ext uri="{FF2B5EF4-FFF2-40B4-BE49-F238E27FC236}">
                <a16:creationId xmlns:a16="http://schemas.microsoft.com/office/drawing/2014/main" id="{ED31506C-7319-4FE3-8CD5-62D75EFEF03F}"/>
              </a:ext>
            </a:extLst>
          </p:cNvPr>
          <p:cNvSpPr/>
          <p:nvPr/>
        </p:nvSpPr>
        <p:spPr>
          <a:xfrm>
            <a:off x="250825" y="1484313"/>
            <a:ext cx="1831975" cy="369887"/>
          </a:xfrm>
          <a:prstGeom prst="rect">
            <a:avLst/>
          </a:prstGeom>
        </p:spPr>
        <p:txBody>
          <a:bodyPr wrap="none">
            <a:spAutoFit/>
          </a:bodyPr>
          <a:lstStyle/>
          <a:p>
            <a:pPr>
              <a:defRPr/>
            </a:pPr>
            <a:r>
              <a:rPr lang="el-GR" dirty="0">
                <a:latin typeface="+mn-lt"/>
              </a:rPr>
              <a:t>Προσθήκη </a:t>
            </a:r>
            <a:r>
              <a:rPr lang="en-US" dirty="0" err="1">
                <a:latin typeface="+mn-lt"/>
              </a:rPr>
              <a:t>HBr</a:t>
            </a:r>
            <a:r>
              <a:rPr lang="en-US" dirty="0">
                <a:latin typeface="+mn-lt"/>
              </a:rPr>
              <a:t>:</a:t>
            </a:r>
            <a:endParaRPr lang="el-GR" dirty="0">
              <a:latin typeface="+mn-lt"/>
            </a:endParaRPr>
          </a:p>
        </p:txBody>
      </p:sp>
      <p:sp>
        <p:nvSpPr>
          <p:cNvPr id="5" name="4 - Ορθογώνιο">
            <a:extLst>
              <a:ext uri="{FF2B5EF4-FFF2-40B4-BE49-F238E27FC236}">
                <a16:creationId xmlns:a16="http://schemas.microsoft.com/office/drawing/2014/main" id="{F013CC11-27E2-40DE-BDD5-9D5934B740BF}"/>
              </a:ext>
            </a:extLst>
          </p:cNvPr>
          <p:cNvSpPr/>
          <p:nvPr/>
        </p:nvSpPr>
        <p:spPr>
          <a:xfrm>
            <a:off x="684213" y="4797425"/>
            <a:ext cx="5219700" cy="1476375"/>
          </a:xfrm>
          <a:prstGeom prst="rect">
            <a:avLst/>
          </a:prstGeom>
        </p:spPr>
        <p:txBody>
          <a:bodyPr>
            <a:spAutoFit/>
          </a:bodyPr>
          <a:lstStyle/>
          <a:p>
            <a:pPr>
              <a:defRPr/>
            </a:pPr>
            <a:r>
              <a:rPr lang="el-GR" i="1" dirty="0">
                <a:latin typeface="+mn-lt"/>
              </a:rPr>
              <a:t>Παρουσία υπεροξειδίων, η προσθήκη </a:t>
            </a:r>
            <a:r>
              <a:rPr lang="en-US" i="1" dirty="0" err="1">
                <a:latin typeface="+mn-lt"/>
              </a:rPr>
              <a:t>HBr</a:t>
            </a:r>
            <a:r>
              <a:rPr lang="en-US" i="1" dirty="0">
                <a:latin typeface="+mn-lt"/>
              </a:rPr>
              <a:t> </a:t>
            </a:r>
            <a:r>
              <a:rPr lang="el-GR" i="1" dirty="0">
                <a:latin typeface="+mn-lt"/>
              </a:rPr>
              <a:t>σε αλκένια λαμβάνει χώρα με τέτοιον τρόπο, ώστε το υδρογόνο να συνδέεται στον άνθρακα του διπλού δεσμού με τον μεγαλύτερο αριθμό </a:t>
            </a:r>
            <a:r>
              <a:rPr lang="el-GR" i="1" dirty="0" err="1">
                <a:latin typeface="+mn-lt"/>
              </a:rPr>
              <a:t>αλκυλο</a:t>
            </a:r>
            <a:r>
              <a:rPr lang="el-GR" i="1" dirty="0">
                <a:latin typeface="+mn-lt"/>
              </a:rPr>
              <a:t> </a:t>
            </a:r>
            <a:r>
              <a:rPr lang="el-GR" i="1" dirty="0" err="1">
                <a:latin typeface="+mn-lt"/>
              </a:rPr>
              <a:t>υποκαταστατών</a:t>
            </a:r>
            <a:r>
              <a:rPr lang="el-GR" i="1" dirty="0">
                <a:latin typeface="+mn-lt"/>
              </a:rPr>
              <a:t>. </a:t>
            </a:r>
            <a:endParaRPr lang="el-GR" dirty="0">
              <a:latin typeface="+mn-lt"/>
            </a:endParaRPr>
          </a:p>
        </p:txBody>
      </p:sp>
      <p:sp>
        <p:nvSpPr>
          <p:cNvPr id="6" name="5 - Ορθογώνιο">
            <a:extLst>
              <a:ext uri="{FF2B5EF4-FFF2-40B4-BE49-F238E27FC236}">
                <a16:creationId xmlns:a16="http://schemas.microsoft.com/office/drawing/2014/main" id="{658969AE-47D9-4676-8B2B-03942027CCB1}"/>
              </a:ext>
            </a:extLst>
          </p:cNvPr>
          <p:cNvSpPr/>
          <p:nvPr/>
        </p:nvSpPr>
        <p:spPr>
          <a:xfrm>
            <a:off x="6315075" y="4724400"/>
            <a:ext cx="2644775" cy="1169988"/>
          </a:xfrm>
          <a:prstGeom prst="rect">
            <a:avLst/>
          </a:prstGeom>
        </p:spPr>
        <p:txBody>
          <a:bodyPr>
            <a:spAutoFit/>
          </a:bodyPr>
          <a:lstStyle/>
          <a:p>
            <a:pPr>
              <a:defRPr/>
            </a:pPr>
            <a:r>
              <a:rPr lang="el-GR" sz="1400" b="1" dirty="0">
                <a:latin typeface="+mn-lt"/>
              </a:rPr>
              <a:t>Η </a:t>
            </a:r>
            <a:r>
              <a:rPr lang="el-GR" sz="1400" b="1" dirty="0" err="1">
                <a:latin typeface="+mn-lt"/>
              </a:rPr>
              <a:t>τοποεκλεκτικότητα</a:t>
            </a:r>
            <a:r>
              <a:rPr lang="el-GR" sz="1400" b="1" dirty="0">
                <a:latin typeface="+mn-lt"/>
              </a:rPr>
              <a:t> της προσθήκης </a:t>
            </a:r>
            <a:r>
              <a:rPr lang="en-US" sz="1400" b="1" dirty="0">
                <a:latin typeface="+mn-lt"/>
              </a:rPr>
              <a:t>HI </a:t>
            </a:r>
            <a:r>
              <a:rPr lang="el-GR" sz="1400" b="1" dirty="0">
                <a:latin typeface="+mn-lt"/>
              </a:rPr>
              <a:t>ή </a:t>
            </a:r>
            <a:r>
              <a:rPr lang="en-US" sz="1400" b="1" dirty="0" err="1">
                <a:latin typeface="+mn-lt"/>
              </a:rPr>
              <a:t>HCl</a:t>
            </a:r>
            <a:r>
              <a:rPr lang="en-US" sz="1400" b="1" dirty="0">
                <a:latin typeface="+mn-lt"/>
              </a:rPr>
              <a:t> </a:t>
            </a:r>
            <a:r>
              <a:rPr lang="el-GR" sz="1400" b="1" dirty="0">
                <a:latin typeface="+mn-lt"/>
              </a:rPr>
              <a:t>σε αλκένια </a:t>
            </a:r>
            <a:r>
              <a:rPr lang="el-GR" sz="1400" b="1" i="1" dirty="0">
                <a:latin typeface="+mn-lt"/>
              </a:rPr>
              <a:t>δεν </a:t>
            </a:r>
            <a:r>
              <a:rPr lang="el-GR" sz="1400" b="1" dirty="0">
                <a:latin typeface="+mn-lt"/>
              </a:rPr>
              <a:t>επηρεάζεται από την παρουσία υπεροξειδίων.</a:t>
            </a:r>
          </a:p>
        </p:txBody>
      </p: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E11FF666-32CC-43D1-994C-DF72E06F3DD8}"/>
              </a:ext>
            </a:extLst>
          </p:cNvPr>
          <p:cNvSpPr>
            <a:spLocks noGrp="1"/>
          </p:cNvSpPr>
          <p:nvPr>
            <p:ph type="title"/>
          </p:nvPr>
        </p:nvSpPr>
        <p:spPr/>
        <p:txBody>
          <a:bodyPr/>
          <a:lstStyle/>
          <a:p>
            <a:pPr>
              <a:defRPr/>
            </a:pPr>
            <a:r>
              <a:rPr lang="el-GR" dirty="0"/>
              <a:t>Προσθήκη μέσω ελεύθερης ρίζας</a:t>
            </a:r>
          </a:p>
        </p:txBody>
      </p:sp>
      <p:pic>
        <p:nvPicPr>
          <p:cNvPr id="75779" name="Picture 2" descr="C:\Users\user\Desktop\radinit.gif">
            <a:extLst>
              <a:ext uri="{FF2B5EF4-FFF2-40B4-BE49-F238E27FC236}">
                <a16:creationId xmlns:a16="http://schemas.microsoft.com/office/drawing/2014/main" id="{8F5505CF-5063-4168-9539-630CB80792A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6522" r="40285"/>
          <a:stretch>
            <a:fillRect/>
          </a:stretch>
        </p:blipFill>
        <p:spPr bwMode="auto">
          <a:xfrm>
            <a:off x="395288" y="1773238"/>
            <a:ext cx="4897437" cy="3095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4 - Ορθογώνιο">
            <a:extLst>
              <a:ext uri="{FF2B5EF4-FFF2-40B4-BE49-F238E27FC236}">
                <a16:creationId xmlns:a16="http://schemas.microsoft.com/office/drawing/2014/main" id="{DE98D548-DF69-4C2E-88F4-0143662DFD74}"/>
              </a:ext>
            </a:extLst>
          </p:cNvPr>
          <p:cNvSpPr/>
          <p:nvPr/>
        </p:nvSpPr>
        <p:spPr>
          <a:xfrm>
            <a:off x="5364163" y="2060575"/>
            <a:ext cx="3529012" cy="1077913"/>
          </a:xfrm>
          <a:prstGeom prst="rect">
            <a:avLst/>
          </a:prstGeom>
        </p:spPr>
        <p:txBody>
          <a:bodyPr>
            <a:spAutoFit/>
          </a:bodyPr>
          <a:lstStyle/>
          <a:p>
            <a:pPr>
              <a:defRPr/>
            </a:pPr>
            <a:r>
              <a:rPr lang="el-GR" sz="1600" dirty="0">
                <a:latin typeface="+mn-lt"/>
              </a:rPr>
              <a:t>Τα υπεροξείδια, λόγω των πολύ ασθενών δεσμών O-O, έχουν την τάση να υφίστανται </a:t>
            </a:r>
            <a:r>
              <a:rPr lang="el-GR" sz="1600" dirty="0" err="1">
                <a:latin typeface="+mn-lt"/>
              </a:rPr>
              <a:t>ομολυτική</a:t>
            </a:r>
            <a:r>
              <a:rPr lang="el-GR" sz="1600" dirty="0">
                <a:latin typeface="+mn-lt"/>
              </a:rPr>
              <a:t> διάσπαση.</a:t>
            </a:r>
          </a:p>
        </p:txBody>
      </p:sp>
      <p:sp>
        <p:nvSpPr>
          <p:cNvPr id="75781" name="5 - Ορθογώνιο">
            <a:extLst>
              <a:ext uri="{FF2B5EF4-FFF2-40B4-BE49-F238E27FC236}">
                <a16:creationId xmlns:a16="http://schemas.microsoft.com/office/drawing/2014/main" id="{321AB35D-DDFC-4FA2-A04A-3E7243E1EB23}"/>
              </a:ext>
            </a:extLst>
          </p:cNvPr>
          <p:cNvSpPr>
            <a:spLocks noChangeArrowheads="1"/>
          </p:cNvSpPr>
          <p:nvPr/>
        </p:nvSpPr>
        <p:spPr bwMode="auto">
          <a:xfrm>
            <a:off x="323850" y="4868863"/>
            <a:ext cx="4572000" cy="27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200">
                <a:solidFill>
                  <a:srgbClr val="0000FF"/>
                </a:solidFill>
              </a:rPr>
              <a:t>Αζωισοβουτυρονιτρίλιο (</a:t>
            </a:r>
            <a:r>
              <a:rPr lang="en-US" altLang="el-GR" sz="1200">
                <a:solidFill>
                  <a:srgbClr val="0000FF"/>
                </a:solidFill>
              </a:rPr>
              <a:t>AIBN</a:t>
            </a:r>
            <a:r>
              <a:rPr lang="el-GR" altLang="el-GR" sz="1200">
                <a:solidFill>
                  <a:srgbClr val="0000FF"/>
                </a:solidFill>
              </a:rPr>
              <a:t>)</a:t>
            </a:r>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C6251369-EE28-403F-A588-F26D28E436C9}"/>
              </a:ext>
            </a:extLst>
          </p:cNvPr>
          <p:cNvSpPr>
            <a:spLocks noGrp="1"/>
          </p:cNvSpPr>
          <p:nvPr>
            <p:ph type="title"/>
          </p:nvPr>
        </p:nvSpPr>
        <p:spPr/>
        <p:txBody>
          <a:bodyPr/>
          <a:lstStyle/>
          <a:p>
            <a:pPr>
              <a:defRPr/>
            </a:pPr>
            <a:r>
              <a:rPr lang="el-GR" dirty="0"/>
              <a:t>Αλυσιδωτές Αντιδράσεις Ελευθέρων Ριζών</a:t>
            </a:r>
          </a:p>
        </p:txBody>
      </p:sp>
      <p:sp>
        <p:nvSpPr>
          <p:cNvPr id="76803" name="2 - Θέση περιεχομένου">
            <a:extLst>
              <a:ext uri="{FF2B5EF4-FFF2-40B4-BE49-F238E27FC236}">
                <a16:creationId xmlns:a16="http://schemas.microsoft.com/office/drawing/2014/main" id="{044B99D7-6B51-4958-A5D3-343D8ED41B38}"/>
              </a:ext>
            </a:extLst>
          </p:cNvPr>
          <p:cNvSpPr>
            <a:spLocks noGrp="1"/>
          </p:cNvSpPr>
          <p:nvPr>
            <p:ph sz="quarter" idx="1"/>
          </p:nvPr>
        </p:nvSpPr>
        <p:spPr>
          <a:xfrm>
            <a:off x="301625" y="1412875"/>
            <a:ext cx="8504238" cy="4572000"/>
          </a:xfrm>
        </p:spPr>
        <p:txBody>
          <a:bodyPr/>
          <a:lstStyle/>
          <a:p>
            <a:pPr lvl="1">
              <a:buFont typeface="Wingdings" panose="05000000000000000000" pitchFamily="2" charset="2"/>
              <a:buChar char="v"/>
            </a:pPr>
            <a:r>
              <a:rPr lang="el-GR" altLang="el-GR" sz="2400">
                <a:solidFill>
                  <a:schemeClr val="tx1"/>
                </a:solidFill>
              </a:rPr>
              <a:t>Στάδια αντίδρασης:</a:t>
            </a:r>
          </a:p>
          <a:p>
            <a:pPr lvl="1"/>
            <a:r>
              <a:rPr lang="el-GR" altLang="el-GR" sz="2000">
                <a:solidFill>
                  <a:schemeClr val="tx1"/>
                </a:solidFill>
              </a:rPr>
              <a:t>στάδιο</a:t>
            </a:r>
            <a:r>
              <a:rPr lang="el-GR" altLang="el-GR" sz="2000" i="1">
                <a:solidFill>
                  <a:schemeClr val="tx1"/>
                </a:solidFill>
              </a:rPr>
              <a:t> εκκίνησης</a:t>
            </a:r>
          </a:p>
          <a:p>
            <a:pPr lvl="1">
              <a:buFont typeface="Wingdings" panose="05000000000000000000" pitchFamily="2" charset="2"/>
              <a:buNone/>
            </a:pPr>
            <a:r>
              <a:rPr lang="el-GR" altLang="el-GR" sz="2000"/>
              <a:t>	</a:t>
            </a:r>
            <a:r>
              <a:rPr lang="el-GR" altLang="el-GR" sz="1400">
                <a:solidFill>
                  <a:schemeClr val="tx1"/>
                </a:solidFill>
              </a:rPr>
              <a:t>Στο στάδιο εκκίνησης, σχηματίζονται οι ελεύθερες ρίζες, που συμμετέχουν στα επόμενα στάδια της αντίδρασης,  από έναν </a:t>
            </a:r>
            <a:r>
              <a:rPr lang="el-GR" altLang="el-GR" sz="1400" b="1">
                <a:solidFill>
                  <a:schemeClr val="tx1"/>
                </a:solidFill>
              </a:rPr>
              <a:t>εκκινητή ελευθέρων ριζών</a:t>
            </a:r>
            <a:r>
              <a:rPr lang="el-GR" altLang="el-GR" sz="1400">
                <a:solidFill>
                  <a:schemeClr val="tx1"/>
                </a:solidFill>
              </a:rPr>
              <a:t>, ο οποίος είναι ένα μόριο που υφίσταται ομόλυση με ιδιαίτερη ευκολία. </a:t>
            </a:r>
            <a:r>
              <a:rPr lang="el-GR" altLang="el-GR" sz="1400" i="1">
                <a:solidFill>
                  <a:schemeClr val="tx1"/>
                </a:solidFill>
              </a:rPr>
              <a:t>Ο εκκινητής είναι η πηγή των ελευθέρων ριζών</a:t>
            </a:r>
            <a:r>
              <a:rPr lang="en-US" altLang="el-GR" sz="1400" i="1">
                <a:solidFill>
                  <a:schemeClr val="tx1"/>
                </a:solidFill>
              </a:rPr>
              <a:t>.</a:t>
            </a:r>
            <a:endParaRPr lang="el-GR" altLang="el-GR" sz="1400">
              <a:solidFill>
                <a:schemeClr val="tx1"/>
              </a:solidFill>
            </a:endParaRPr>
          </a:p>
          <a:p>
            <a:pPr lvl="1"/>
            <a:r>
              <a:rPr lang="el-GR" altLang="el-GR" sz="2000">
                <a:solidFill>
                  <a:schemeClr val="tx1"/>
                </a:solidFill>
              </a:rPr>
              <a:t>στάδιο</a:t>
            </a:r>
            <a:r>
              <a:rPr lang="el-GR" altLang="el-GR" sz="2000" i="1">
                <a:solidFill>
                  <a:schemeClr val="tx1"/>
                </a:solidFill>
              </a:rPr>
              <a:t> διάδοσης</a:t>
            </a:r>
          </a:p>
          <a:p>
            <a:pPr lvl="1">
              <a:buFont typeface="Wingdings" panose="05000000000000000000" pitchFamily="2" charset="2"/>
              <a:buNone/>
            </a:pPr>
            <a:r>
              <a:rPr lang="el-GR" altLang="el-GR" sz="1600">
                <a:solidFill>
                  <a:schemeClr val="tx1"/>
                </a:solidFill>
              </a:rPr>
              <a:t>	</a:t>
            </a:r>
            <a:r>
              <a:rPr lang="el-GR" altLang="el-GR" sz="1400">
                <a:solidFill>
                  <a:schemeClr val="tx1"/>
                </a:solidFill>
              </a:rPr>
              <a:t>Στα βήματα διάδοσης μιας αντίδρασης ελεύθερης ρίζας, οι ρίζες αντιδρούν με μη ριζικές αρχικές ύλες προς σχηματισμό άλλων ριζών. Οι αρχικές ύλες καταναλώνονται και σχηματίζονται προϊόντα. </a:t>
            </a:r>
          </a:p>
          <a:p>
            <a:pPr lvl="1">
              <a:buFont typeface="Wingdings" panose="05000000000000000000" pitchFamily="2" charset="2"/>
              <a:buNone/>
            </a:pPr>
            <a:r>
              <a:rPr lang="el-GR" altLang="el-GR" sz="1400">
                <a:solidFill>
                  <a:schemeClr val="tx1"/>
                </a:solidFill>
              </a:rPr>
              <a:t>	Τα βήματα διάδοσης λαμβάνουν χώρα επαναλαμβανόμενα. Όταν τα βήματα διάδοσης αθροιστούν, δεν υφίσταται συνολικά σχηματισμός ή καταστροφή κανενός από τα ριζικά είδη που εμπλέκονται </a:t>
            </a:r>
            <a:r>
              <a:rPr lang="el-GR" altLang="el-GR" sz="2000">
                <a:solidFill>
                  <a:schemeClr val="tx1"/>
                </a:solidFill>
              </a:rPr>
              <a:t>και</a:t>
            </a:r>
          </a:p>
          <a:p>
            <a:pPr lvl="1"/>
            <a:r>
              <a:rPr lang="el-GR" altLang="el-GR" sz="2000">
                <a:solidFill>
                  <a:schemeClr val="tx1"/>
                </a:solidFill>
              </a:rPr>
              <a:t>στάδιο</a:t>
            </a:r>
            <a:r>
              <a:rPr lang="el-GR" altLang="el-GR" sz="2000" i="1">
                <a:solidFill>
                  <a:schemeClr val="tx1"/>
                </a:solidFill>
              </a:rPr>
              <a:t> τερματισμού</a:t>
            </a:r>
          </a:p>
          <a:p>
            <a:pPr lvl="1">
              <a:buFont typeface="Wingdings" panose="05000000000000000000" pitchFamily="2" charset="2"/>
              <a:buNone/>
            </a:pPr>
            <a:r>
              <a:rPr lang="el-GR" altLang="el-GR" sz="1400">
                <a:solidFill>
                  <a:schemeClr val="tx1"/>
                </a:solidFill>
              </a:rPr>
              <a:t>	Στα βήματα τερματισμού της αλυσιδωτής αντίδρασης ελεύθερης ρίζας, δύο ρίζες αντιδρούν προς σχηματισμό μη ριζικών προϊόντων. </a:t>
            </a:r>
          </a:p>
          <a:p>
            <a:pPr lvl="1">
              <a:buFont typeface="Wingdings" panose="05000000000000000000" pitchFamily="2" charset="2"/>
              <a:buNone/>
            </a:pPr>
            <a:r>
              <a:rPr lang="el-GR" altLang="el-GR" sz="1400">
                <a:solidFill>
                  <a:schemeClr val="tx1"/>
                </a:solidFill>
              </a:rPr>
              <a:t>	Τυπικά, ο τερματισμός περιλαμβάνει μια </a:t>
            </a:r>
            <a:r>
              <a:rPr lang="el-GR" altLang="el-GR" sz="1400" i="1">
                <a:solidFill>
                  <a:schemeClr val="tx1"/>
                </a:solidFill>
              </a:rPr>
              <a:t>αντίδραση</a:t>
            </a:r>
            <a:r>
              <a:rPr lang="el-GR" altLang="el-GR" sz="1400">
                <a:solidFill>
                  <a:schemeClr val="tx1"/>
                </a:solidFill>
              </a:rPr>
              <a:t> </a:t>
            </a:r>
            <a:r>
              <a:rPr lang="el-GR" altLang="el-GR" sz="1400" i="1">
                <a:solidFill>
                  <a:schemeClr val="tx1"/>
                </a:solidFill>
              </a:rPr>
              <a:t>ανασυνδυασμού ριζών</a:t>
            </a:r>
            <a:r>
              <a:rPr lang="el-GR" altLang="el-GR" sz="1400">
                <a:solidFill>
                  <a:schemeClr val="tx1"/>
                </a:solidFill>
              </a:rPr>
              <a:t>, στην οποία δύο ρίζες ενώνονται με σχηματισμό ομοιοπολικού δεσμού.</a:t>
            </a:r>
          </a:p>
          <a:p>
            <a:pPr>
              <a:buFont typeface="Wingdings 2" panose="05020102010507070707" pitchFamily="18" charset="2"/>
              <a:buNone/>
            </a:pPr>
            <a:r>
              <a:rPr lang="el-GR" altLang="el-GR" sz="1400"/>
              <a:t>	</a:t>
            </a:r>
          </a:p>
        </p:txBody>
      </p:sp>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7658B50-B7D9-4A27-96E8-3B8CF0EE9133}"/>
              </a:ext>
            </a:extLst>
          </p:cNvPr>
          <p:cNvSpPr>
            <a:spLocks noGrp="1"/>
          </p:cNvSpPr>
          <p:nvPr>
            <p:ph type="title"/>
          </p:nvPr>
        </p:nvSpPr>
        <p:spPr/>
        <p:txBody>
          <a:bodyPr/>
          <a:lstStyle/>
          <a:p>
            <a:pPr>
              <a:defRPr/>
            </a:pPr>
            <a:r>
              <a:rPr lang="el-GR" dirty="0"/>
              <a:t>Αλυσιδωτές Αντιδράσεις Ελευθέρων Ριζών</a:t>
            </a:r>
          </a:p>
        </p:txBody>
      </p:sp>
      <p:sp>
        <p:nvSpPr>
          <p:cNvPr id="77827" name="3 - Θέση περιεχομένου">
            <a:extLst>
              <a:ext uri="{FF2B5EF4-FFF2-40B4-BE49-F238E27FC236}">
                <a16:creationId xmlns:a16="http://schemas.microsoft.com/office/drawing/2014/main" id="{4A6A43A7-0344-44F8-9C09-6D7F8996BC9F}"/>
              </a:ext>
            </a:extLst>
          </p:cNvPr>
          <p:cNvSpPr>
            <a:spLocks noGrp="1"/>
          </p:cNvSpPr>
          <p:nvPr>
            <p:ph sz="quarter" idx="1"/>
          </p:nvPr>
        </p:nvSpPr>
        <p:spPr>
          <a:xfrm>
            <a:off x="301625" y="1527175"/>
            <a:ext cx="8504238" cy="388938"/>
          </a:xfrm>
        </p:spPr>
        <p:txBody>
          <a:bodyPr/>
          <a:lstStyle/>
          <a:p>
            <a:pPr marL="273050" lvl="1">
              <a:buClr>
                <a:schemeClr val="accent1"/>
              </a:buClr>
              <a:buSzPct val="85000"/>
              <a:buFont typeface="Wingdings 2" panose="05020102010507070707" pitchFamily="18" charset="2"/>
              <a:buChar char=""/>
            </a:pPr>
            <a:r>
              <a:rPr lang="el-GR" altLang="el-GR" sz="2000">
                <a:solidFill>
                  <a:schemeClr val="tx1"/>
                </a:solidFill>
              </a:rPr>
              <a:t>Στάδιο</a:t>
            </a:r>
            <a:r>
              <a:rPr lang="el-GR" altLang="el-GR" sz="2000" i="1">
                <a:solidFill>
                  <a:schemeClr val="tx1"/>
                </a:solidFill>
              </a:rPr>
              <a:t> εκκίνησης</a:t>
            </a:r>
          </a:p>
          <a:p>
            <a:pPr>
              <a:buFont typeface="Wingdings 2" panose="05020102010507070707" pitchFamily="18" charset="2"/>
              <a:buNone/>
            </a:pPr>
            <a:endParaRPr lang="el-GR" altLang="el-GR"/>
          </a:p>
        </p:txBody>
      </p:sp>
      <p:grpSp>
        <p:nvGrpSpPr>
          <p:cNvPr id="77828" name="8 - Ομάδα">
            <a:extLst>
              <a:ext uri="{FF2B5EF4-FFF2-40B4-BE49-F238E27FC236}">
                <a16:creationId xmlns:a16="http://schemas.microsoft.com/office/drawing/2014/main" id="{AAEB3317-414A-4C9C-B872-EBA7DDDB8D06}"/>
              </a:ext>
            </a:extLst>
          </p:cNvPr>
          <p:cNvGrpSpPr>
            <a:grpSpLocks/>
          </p:cNvGrpSpPr>
          <p:nvPr/>
        </p:nvGrpSpPr>
        <p:grpSpPr bwMode="auto">
          <a:xfrm>
            <a:off x="323850" y="2492375"/>
            <a:ext cx="8393113" cy="2089150"/>
            <a:chOff x="395536" y="2492896"/>
            <a:chExt cx="8392932" cy="2088232"/>
          </a:xfrm>
        </p:grpSpPr>
        <p:pic>
          <p:nvPicPr>
            <p:cNvPr id="77829" name="Picture 2" descr="C:\Users\user\Desktop\αρχείο λήψης.png">
              <a:extLst>
                <a:ext uri="{FF2B5EF4-FFF2-40B4-BE49-F238E27FC236}">
                  <a16:creationId xmlns:a16="http://schemas.microsoft.com/office/drawing/2014/main" id="{412C2484-CECA-4C18-B9B0-A14F72BD547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20000" b="20000"/>
            <a:stretch>
              <a:fillRect/>
            </a:stretch>
          </p:blipFill>
          <p:spPr bwMode="auto">
            <a:xfrm>
              <a:off x="2987824" y="2492896"/>
              <a:ext cx="5800644" cy="20882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Ορθογώνιο">
              <a:extLst>
                <a:ext uri="{FF2B5EF4-FFF2-40B4-BE49-F238E27FC236}">
                  <a16:creationId xmlns:a16="http://schemas.microsoft.com/office/drawing/2014/main" id="{E85EC8CE-2D15-4619-BAF0-04AEEB2A7F00}"/>
                </a:ext>
              </a:extLst>
            </p:cNvPr>
            <p:cNvSpPr/>
            <p:nvPr/>
          </p:nvSpPr>
          <p:spPr>
            <a:xfrm>
              <a:off x="430460" y="3860720"/>
              <a:ext cx="2557408" cy="399874"/>
            </a:xfrm>
            <a:prstGeom prst="rect">
              <a:avLst/>
            </a:prstGeom>
          </p:spPr>
          <p:txBody>
            <a:bodyPr wrap="none">
              <a:spAutoFit/>
            </a:bodyPr>
            <a:lstStyle/>
            <a:p>
              <a:pPr marL="273050" lvl="1">
                <a:buClr>
                  <a:schemeClr val="accent1"/>
                </a:buClr>
                <a:buSzPct val="85000"/>
                <a:defRPr/>
              </a:pPr>
              <a:r>
                <a:rPr lang="el-GR" sz="2000" dirty="0">
                  <a:latin typeface="+mn-lt"/>
                </a:rPr>
                <a:t>Β’ βήμα</a:t>
              </a:r>
              <a:r>
                <a:rPr lang="el-GR" sz="2000" i="1" dirty="0">
                  <a:latin typeface="+mn-lt"/>
                </a:rPr>
                <a:t> </a:t>
              </a:r>
              <a:r>
                <a:rPr lang="el-GR" sz="2000" dirty="0">
                  <a:latin typeface="+mn-lt"/>
                </a:rPr>
                <a:t>εκκίνησης</a:t>
              </a:r>
            </a:p>
          </p:txBody>
        </p:sp>
        <p:sp>
          <p:nvSpPr>
            <p:cNvPr id="8" name="7 - Ορθογώνιο">
              <a:extLst>
                <a:ext uri="{FF2B5EF4-FFF2-40B4-BE49-F238E27FC236}">
                  <a16:creationId xmlns:a16="http://schemas.microsoft.com/office/drawing/2014/main" id="{5A8F8B3C-1665-44C1-B822-698F7A7388E1}"/>
                </a:ext>
              </a:extLst>
            </p:cNvPr>
            <p:cNvSpPr/>
            <p:nvPr/>
          </p:nvSpPr>
          <p:spPr>
            <a:xfrm>
              <a:off x="395536" y="2813430"/>
              <a:ext cx="2557408" cy="399874"/>
            </a:xfrm>
            <a:prstGeom prst="rect">
              <a:avLst/>
            </a:prstGeom>
          </p:spPr>
          <p:txBody>
            <a:bodyPr wrap="none">
              <a:spAutoFit/>
            </a:bodyPr>
            <a:lstStyle/>
            <a:p>
              <a:pPr marL="273050" lvl="1">
                <a:buClr>
                  <a:schemeClr val="accent1"/>
                </a:buClr>
                <a:buSzPct val="85000"/>
                <a:defRPr/>
              </a:pPr>
              <a:r>
                <a:rPr lang="el-GR" sz="2000" dirty="0">
                  <a:latin typeface="+mn-lt"/>
                </a:rPr>
                <a:t>Α’ βήμα</a:t>
              </a:r>
              <a:r>
                <a:rPr lang="el-GR" sz="2000" i="1" dirty="0">
                  <a:latin typeface="+mn-lt"/>
                </a:rPr>
                <a:t> </a:t>
              </a:r>
              <a:r>
                <a:rPr lang="el-GR" sz="2000" dirty="0">
                  <a:latin typeface="+mn-lt"/>
                </a:rPr>
                <a:t>εκκίνησης</a:t>
              </a:r>
            </a:p>
          </p:txBody>
        </p:sp>
      </p:grpSp>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3806E66-ABE7-4B9B-BD80-4E294B22BF1C}"/>
              </a:ext>
            </a:extLst>
          </p:cNvPr>
          <p:cNvSpPr>
            <a:spLocks noGrp="1"/>
          </p:cNvSpPr>
          <p:nvPr>
            <p:ph type="title"/>
          </p:nvPr>
        </p:nvSpPr>
        <p:spPr/>
        <p:txBody>
          <a:bodyPr/>
          <a:lstStyle/>
          <a:p>
            <a:pPr>
              <a:defRPr/>
            </a:pPr>
            <a:r>
              <a:rPr lang="el-GR" dirty="0"/>
              <a:t>Αλυσιδωτές Αντιδράσεις Ελευθέρων Ριζών</a:t>
            </a:r>
          </a:p>
        </p:txBody>
      </p:sp>
      <p:sp>
        <p:nvSpPr>
          <p:cNvPr id="78851" name="3 - Θέση περιεχομένου">
            <a:extLst>
              <a:ext uri="{FF2B5EF4-FFF2-40B4-BE49-F238E27FC236}">
                <a16:creationId xmlns:a16="http://schemas.microsoft.com/office/drawing/2014/main" id="{5D4F09F2-74F0-44CE-83EC-55BC9DBE69EE}"/>
              </a:ext>
            </a:extLst>
          </p:cNvPr>
          <p:cNvSpPr>
            <a:spLocks noGrp="1"/>
          </p:cNvSpPr>
          <p:nvPr>
            <p:ph sz="quarter" idx="1"/>
          </p:nvPr>
        </p:nvSpPr>
        <p:spPr>
          <a:xfrm>
            <a:off x="301625" y="1527175"/>
            <a:ext cx="8504238" cy="388938"/>
          </a:xfrm>
        </p:spPr>
        <p:txBody>
          <a:bodyPr/>
          <a:lstStyle/>
          <a:p>
            <a:pPr marL="273050" lvl="1">
              <a:buClr>
                <a:schemeClr val="accent1"/>
              </a:buClr>
              <a:buSzPct val="85000"/>
              <a:buFont typeface="Wingdings 2" panose="05020102010507070707" pitchFamily="18" charset="2"/>
              <a:buChar char=""/>
            </a:pPr>
            <a:r>
              <a:rPr lang="el-GR" altLang="el-GR" sz="2000">
                <a:solidFill>
                  <a:schemeClr val="tx1"/>
                </a:solidFill>
              </a:rPr>
              <a:t>Στάδιο</a:t>
            </a:r>
            <a:r>
              <a:rPr lang="el-GR" altLang="el-GR" sz="2000" i="1">
                <a:solidFill>
                  <a:schemeClr val="tx1"/>
                </a:solidFill>
              </a:rPr>
              <a:t> διάδοσης</a:t>
            </a:r>
          </a:p>
          <a:p>
            <a:pPr>
              <a:buFont typeface="Wingdings 2" panose="05020102010507070707" pitchFamily="18" charset="2"/>
              <a:buNone/>
            </a:pPr>
            <a:endParaRPr lang="el-GR" altLang="el-GR"/>
          </a:p>
        </p:txBody>
      </p:sp>
      <p:pic>
        <p:nvPicPr>
          <p:cNvPr id="78852" name="Picture 2" descr="C:\Users\user\Desktop\αρχείο λήψης (1).png">
            <a:extLst>
              <a:ext uri="{FF2B5EF4-FFF2-40B4-BE49-F238E27FC236}">
                <a16:creationId xmlns:a16="http://schemas.microsoft.com/office/drawing/2014/main" id="{FBC44CB5-B9B0-4506-8F2B-9ADEC825190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3667" b="15259"/>
          <a:stretch>
            <a:fillRect/>
          </a:stretch>
        </p:blipFill>
        <p:spPr bwMode="auto">
          <a:xfrm>
            <a:off x="250825" y="1916113"/>
            <a:ext cx="5003800" cy="180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Ορθογώνιο">
            <a:extLst>
              <a:ext uri="{FF2B5EF4-FFF2-40B4-BE49-F238E27FC236}">
                <a16:creationId xmlns:a16="http://schemas.microsoft.com/office/drawing/2014/main" id="{F442E160-6DA0-473F-8D35-A59D973D6C26}"/>
              </a:ext>
            </a:extLst>
          </p:cNvPr>
          <p:cNvSpPr/>
          <p:nvPr/>
        </p:nvSpPr>
        <p:spPr>
          <a:xfrm>
            <a:off x="5435600" y="1484313"/>
            <a:ext cx="3438525" cy="4770437"/>
          </a:xfrm>
          <a:prstGeom prst="rect">
            <a:avLst/>
          </a:prstGeom>
        </p:spPr>
        <p:txBody>
          <a:bodyPr>
            <a:spAutoFit/>
          </a:bodyPr>
          <a:lstStyle/>
          <a:p>
            <a:pPr>
              <a:buFont typeface="Arial" pitchFamily="34" charset="0"/>
              <a:buChar char="•"/>
              <a:defRPr/>
            </a:pPr>
            <a:r>
              <a:rPr lang="el-GR" dirty="0">
                <a:latin typeface="+mn-lt"/>
              </a:rPr>
              <a:t> Το πρώτο βήμα διάδοσης της προσθήκης </a:t>
            </a:r>
            <a:r>
              <a:rPr lang="en-US" dirty="0" err="1">
                <a:latin typeface="+mn-lt"/>
              </a:rPr>
              <a:t>HBr</a:t>
            </a:r>
            <a:r>
              <a:rPr lang="el-GR" dirty="0">
                <a:latin typeface="+mn-lt"/>
              </a:rPr>
              <a:t>, μέσω ελεύθερης ρίζας, σ’ ένα αλκένιο είναι η αντίδραση του ατόμου του βρωμίου, με τον </a:t>
            </a:r>
            <a:r>
              <a:rPr lang="el-GR" i="1" dirty="0">
                <a:latin typeface="+mn-lt"/>
              </a:rPr>
              <a:t>π</a:t>
            </a:r>
            <a:r>
              <a:rPr lang="el-GR" dirty="0">
                <a:latin typeface="+mn-lt"/>
              </a:rPr>
              <a:t> δεσμό.</a:t>
            </a:r>
          </a:p>
          <a:p>
            <a:pPr>
              <a:defRPr/>
            </a:pPr>
            <a:r>
              <a:rPr lang="el-GR" sz="1400" dirty="0">
                <a:latin typeface="+mn-lt"/>
              </a:rPr>
              <a:t>Ο π δεσμός αντιδρά, περισσότερο από έναν σ δεσμό, επειδή οι π δεσμοί άνθρακα- άνθρακα είναι ασθενέστεροι από τους σ δεσμούς άνθρακα- άνθρακα.</a:t>
            </a:r>
          </a:p>
          <a:p>
            <a:pPr>
              <a:defRPr/>
            </a:pPr>
            <a:endParaRPr lang="el-GR" sz="1400" dirty="0">
              <a:latin typeface="+mn-lt"/>
            </a:endParaRPr>
          </a:p>
          <a:p>
            <a:pPr>
              <a:buFont typeface="Arial" pitchFamily="34" charset="0"/>
              <a:buChar char="•"/>
              <a:defRPr/>
            </a:pPr>
            <a:r>
              <a:rPr lang="el-GR" dirty="0"/>
              <a:t> </a:t>
            </a:r>
            <a:r>
              <a:rPr lang="el-GR" dirty="0">
                <a:latin typeface="+mn-lt"/>
              </a:rPr>
              <a:t>Το δεύτερο βήμα διάδοσης είναι μια αντίδραση αφαίρεσης ενός ατόμου υδρογόνου από το </a:t>
            </a:r>
            <a:r>
              <a:rPr lang="en-US" dirty="0" err="1">
                <a:latin typeface="+mn-lt"/>
              </a:rPr>
              <a:t>HBr</a:t>
            </a:r>
            <a:r>
              <a:rPr lang="en-US" dirty="0">
                <a:latin typeface="+mn-lt"/>
              </a:rPr>
              <a:t> </a:t>
            </a:r>
            <a:r>
              <a:rPr lang="el-GR" dirty="0">
                <a:latin typeface="+mn-lt"/>
              </a:rPr>
              <a:t>από την ελεύθερη ρίζα-προϊόν της προηγούμενης αντίδρασης προς σχηματισμό του προϊόντος προσθήκης και ενός νέου ατόμου βρωμίου. </a:t>
            </a:r>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0993340-C923-4626-9144-954CE5A66B73}"/>
              </a:ext>
            </a:extLst>
          </p:cNvPr>
          <p:cNvSpPr>
            <a:spLocks noGrp="1"/>
          </p:cNvSpPr>
          <p:nvPr>
            <p:ph type="title"/>
          </p:nvPr>
        </p:nvSpPr>
        <p:spPr/>
        <p:txBody>
          <a:bodyPr/>
          <a:lstStyle/>
          <a:p>
            <a:pPr>
              <a:defRPr/>
            </a:pPr>
            <a:r>
              <a:rPr lang="el-GR" dirty="0"/>
              <a:t>Αλυσιδωτές Αντιδράσεις Ελευθέρων Ριζών</a:t>
            </a:r>
          </a:p>
        </p:txBody>
      </p:sp>
      <p:sp>
        <p:nvSpPr>
          <p:cNvPr id="79875" name="6 - Θέση περιεχομένου">
            <a:extLst>
              <a:ext uri="{FF2B5EF4-FFF2-40B4-BE49-F238E27FC236}">
                <a16:creationId xmlns:a16="http://schemas.microsoft.com/office/drawing/2014/main" id="{C7FB9A33-9644-4C3E-846C-AE3B72C4D0E8}"/>
              </a:ext>
            </a:extLst>
          </p:cNvPr>
          <p:cNvSpPr>
            <a:spLocks noGrp="1"/>
          </p:cNvSpPr>
          <p:nvPr>
            <p:ph sz="quarter" idx="1"/>
          </p:nvPr>
        </p:nvSpPr>
        <p:spPr>
          <a:xfrm>
            <a:off x="293308" y="1484784"/>
            <a:ext cx="8504238" cy="3028521"/>
          </a:xfrm>
        </p:spPr>
        <p:txBody>
          <a:bodyPr>
            <a:spAutoFit/>
          </a:bodyPr>
          <a:lstStyle/>
          <a:p>
            <a:pPr algn="just"/>
            <a:r>
              <a:rPr lang="el-GR" altLang="el-GR" sz="1800" dirty="0"/>
              <a:t>Η ελεύθερη ρίζα- προϊόν του ενός σταδίου διάδοσης γίνεται η πρόδρομη ελεύθερη ρίζα του επόμενου σταδίου διάδοσης. </a:t>
            </a:r>
          </a:p>
          <a:p>
            <a:pPr algn="just"/>
            <a:r>
              <a:rPr lang="el-GR" altLang="el-GR" sz="1800" dirty="0"/>
              <a:t>Για κάθε “σύνδεσμο στην αλυσίδα”- κάθε κύκλο δύο σταδίων διάδοσης- σχηματίζεται ένα μόριο προϊόντος και καταναλώνεται ένα μόριο πρόδρομου αλκενίου.</a:t>
            </a:r>
          </a:p>
          <a:p>
            <a:pPr algn="just"/>
            <a:r>
              <a:rPr lang="el-GR" altLang="el-GR" sz="1800" dirty="0"/>
              <a:t>Η αρχική συγκέντρωση των ελευθέρων ριζών, που παρέχονται από τον </a:t>
            </a:r>
            <a:r>
              <a:rPr lang="el-GR" altLang="el-GR" sz="1800" dirty="0" err="1"/>
              <a:t>εκκινητή</a:t>
            </a:r>
            <a:r>
              <a:rPr lang="el-GR" altLang="el-GR" sz="1800" dirty="0"/>
              <a:t>, και επομένως η συγκέντρωση του ίδιου του </a:t>
            </a:r>
            <a:r>
              <a:rPr lang="el-GR" altLang="el-GR" sz="1800" dirty="0" err="1"/>
              <a:t>εκκινητή</a:t>
            </a:r>
            <a:r>
              <a:rPr lang="el-GR" altLang="el-GR" sz="1800" dirty="0"/>
              <a:t>, μπορεί να είναι μικρή.</a:t>
            </a:r>
          </a:p>
          <a:p>
            <a:pPr algn="just"/>
            <a:r>
              <a:rPr lang="el-GR" altLang="el-GR" sz="1800" dirty="0"/>
              <a:t>Τυπικά, η συγκέντρωση του </a:t>
            </a:r>
            <a:r>
              <a:rPr lang="el-GR" altLang="el-GR" sz="1800" dirty="0" err="1"/>
              <a:t>εκκινητή</a:t>
            </a:r>
            <a:r>
              <a:rPr lang="el-GR" altLang="el-GR" sz="1800" dirty="0"/>
              <a:t> είναι μόνο 1–2% της συγκέντρωσης του αλκενίου.</a:t>
            </a:r>
          </a:p>
        </p:txBody>
      </p:sp>
      <p:pic>
        <p:nvPicPr>
          <p:cNvPr id="4" name="Picture 2" descr="C:\Users\user\Desktop\αρχείο λήψης (1).png">
            <a:extLst>
              <a:ext uri="{FF2B5EF4-FFF2-40B4-BE49-F238E27FC236}">
                <a16:creationId xmlns:a16="http://schemas.microsoft.com/office/drawing/2014/main" id="{7ADA389C-AF1B-4CD8-A4DB-6B57D6027BA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3667" b="15259"/>
          <a:stretch>
            <a:fillRect/>
          </a:stretch>
        </p:blipFill>
        <p:spPr bwMode="auto">
          <a:xfrm>
            <a:off x="1187624" y="4509120"/>
            <a:ext cx="5003800" cy="180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B97EABF-A2C9-445B-8AAD-54F04D7F1E62}"/>
              </a:ext>
            </a:extLst>
          </p:cNvPr>
          <p:cNvSpPr>
            <a:spLocks noGrp="1"/>
          </p:cNvSpPr>
          <p:nvPr>
            <p:ph type="title"/>
          </p:nvPr>
        </p:nvSpPr>
        <p:spPr/>
        <p:txBody>
          <a:bodyPr/>
          <a:lstStyle/>
          <a:p>
            <a:pPr>
              <a:defRPr/>
            </a:pPr>
            <a:r>
              <a:rPr lang="el-GR" dirty="0"/>
              <a:t>Αλυσιδωτές Αντιδράσεις Ελευθέρων Ριζών</a:t>
            </a:r>
          </a:p>
        </p:txBody>
      </p:sp>
      <p:sp>
        <p:nvSpPr>
          <p:cNvPr id="80899" name="3 - Θέση περιεχομένου">
            <a:extLst>
              <a:ext uri="{FF2B5EF4-FFF2-40B4-BE49-F238E27FC236}">
                <a16:creationId xmlns:a16="http://schemas.microsoft.com/office/drawing/2014/main" id="{B4B1F442-8A83-4061-A7E7-3E8650F332CD}"/>
              </a:ext>
            </a:extLst>
          </p:cNvPr>
          <p:cNvSpPr>
            <a:spLocks noGrp="1"/>
          </p:cNvSpPr>
          <p:nvPr>
            <p:ph sz="quarter" idx="1"/>
          </p:nvPr>
        </p:nvSpPr>
        <p:spPr>
          <a:xfrm>
            <a:off x="179388" y="1412875"/>
            <a:ext cx="8504237" cy="388938"/>
          </a:xfrm>
        </p:spPr>
        <p:txBody>
          <a:bodyPr/>
          <a:lstStyle/>
          <a:p>
            <a:pPr marL="273050" lvl="1">
              <a:buClr>
                <a:schemeClr val="accent1"/>
              </a:buClr>
              <a:buSzPct val="85000"/>
              <a:buFont typeface="Wingdings 2" panose="05020102010507070707" pitchFamily="18" charset="2"/>
              <a:buChar char=""/>
            </a:pPr>
            <a:r>
              <a:rPr lang="el-GR" altLang="el-GR" sz="2000">
                <a:solidFill>
                  <a:schemeClr val="tx1"/>
                </a:solidFill>
              </a:rPr>
              <a:t>Στάδιο</a:t>
            </a:r>
            <a:r>
              <a:rPr lang="el-GR" altLang="el-GR" sz="2000" i="1">
                <a:solidFill>
                  <a:schemeClr val="tx1"/>
                </a:solidFill>
              </a:rPr>
              <a:t> τερματισμού</a:t>
            </a:r>
          </a:p>
          <a:p>
            <a:pPr>
              <a:buFont typeface="Wingdings 2" panose="05020102010507070707" pitchFamily="18" charset="2"/>
              <a:buNone/>
            </a:pPr>
            <a:endParaRPr lang="el-GR" altLang="el-GR"/>
          </a:p>
        </p:txBody>
      </p:sp>
      <p:sp>
        <p:nvSpPr>
          <p:cNvPr id="9" name="8 - Ορθογώνιο">
            <a:extLst>
              <a:ext uri="{FF2B5EF4-FFF2-40B4-BE49-F238E27FC236}">
                <a16:creationId xmlns:a16="http://schemas.microsoft.com/office/drawing/2014/main" id="{DEAA6242-CA4A-4D1A-9A93-D94C9BBF2DA7}"/>
              </a:ext>
            </a:extLst>
          </p:cNvPr>
          <p:cNvSpPr/>
          <p:nvPr/>
        </p:nvSpPr>
        <p:spPr>
          <a:xfrm>
            <a:off x="179388" y="1700213"/>
            <a:ext cx="8785225" cy="4710112"/>
          </a:xfrm>
          <a:prstGeom prst="rect">
            <a:avLst/>
          </a:prstGeom>
        </p:spPr>
        <p:txBody>
          <a:bodyPr>
            <a:spAutoFit/>
          </a:bodyPr>
          <a:lstStyle/>
          <a:p>
            <a:pPr>
              <a:buFont typeface="Arial" pitchFamily="34" charset="0"/>
              <a:buChar char="•"/>
              <a:defRPr/>
            </a:pPr>
            <a:r>
              <a:rPr lang="el-GR" dirty="0">
                <a:latin typeface="+mn-lt"/>
              </a:rPr>
              <a:t> Ο τερματισμός περιλαμβάνει μια </a:t>
            </a:r>
            <a:r>
              <a:rPr lang="el-GR" i="1" dirty="0">
                <a:latin typeface="+mn-lt"/>
              </a:rPr>
              <a:t>αντίδραση</a:t>
            </a:r>
            <a:r>
              <a:rPr lang="el-GR" dirty="0">
                <a:latin typeface="+mn-lt"/>
              </a:rPr>
              <a:t> </a:t>
            </a:r>
            <a:r>
              <a:rPr lang="el-GR" i="1" dirty="0" err="1">
                <a:latin typeface="+mn-lt"/>
              </a:rPr>
              <a:t>ανασυνδυασμού</a:t>
            </a:r>
            <a:r>
              <a:rPr lang="el-GR" i="1" dirty="0">
                <a:latin typeface="+mn-lt"/>
              </a:rPr>
              <a:t> ριζών.</a:t>
            </a:r>
          </a:p>
          <a:p>
            <a:pPr>
              <a:buFont typeface="Arial" pitchFamily="34" charset="0"/>
              <a:buChar char="•"/>
              <a:defRPr/>
            </a:pPr>
            <a:endParaRPr lang="el-GR" sz="1400" dirty="0">
              <a:latin typeface="+mn-lt"/>
            </a:endParaRPr>
          </a:p>
          <a:p>
            <a:pPr>
              <a:buFont typeface="Arial" pitchFamily="34" charset="0"/>
              <a:buChar char="•"/>
              <a:defRPr/>
            </a:pPr>
            <a:r>
              <a:rPr lang="el-GR" dirty="0">
                <a:latin typeface="+mn-lt"/>
              </a:rPr>
              <a:t> Οι αντιδράσεις </a:t>
            </a:r>
            <a:r>
              <a:rPr lang="el-GR" dirty="0" err="1">
                <a:latin typeface="+mn-lt"/>
              </a:rPr>
              <a:t>ανασυνδυασμού</a:t>
            </a:r>
            <a:r>
              <a:rPr lang="el-GR" dirty="0">
                <a:latin typeface="+mn-lt"/>
              </a:rPr>
              <a:t> των ελευθέρων ριζών είναι γενικά υψηλά εξώθερμες (πολύ ευνοϊκές ή αρνητικές τιμές Δ</a:t>
            </a:r>
            <a:r>
              <a:rPr lang="en-US" dirty="0">
                <a:latin typeface="+mn-lt"/>
              </a:rPr>
              <a:t>H</a:t>
            </a:r>
            <a:r>
              <a:rPr lang="el-GR" dirty="0">
                <a:latin typeface="+mn-lt"/>
              </a:rPr>
              <a:t>°). </a:t>
            </a:r>
          </a:p>
          <a:p>
            <a:pPr>
              <a:buFont typeface="Arial" pitchFamily="34" charset="0"/>
              <a:buChar char="•"/>
              <a:defRPr/>
            </a:pPr>
            <a:endParaRPr lang="el-GR" dirty="0">
              <a:latin typeface="+mn-lt"/>
            </a:endParaRPr>
          </a:p>
          <a:p>
            <a:pPr>
              <a:buFont typeface="Arial" pitchFamily="34" charset="0"/>
              <a:buChar char="•"/>
              <a:defRPr/>
            </a:pPr>
            <a:r>
              <a:rPr lang="el-GR" dirty="0"/>
              <a:t> </a:t>
            </a:r>
            <a:r>
              <a:rPr lang="el-GR" dirty="0">
                <a:latin typeface="+mn-lt"/>
              </a:rPr>
              <a:t>Γιατί οι ελεύθερες ρίζες δεν </a:t>
            </a:r>
            <a:r>
              <a:rPr lang="el-GR" dirty="0" err="1">
                <a:latin typeface="+mn-lt"/>
              </a:rPr>
              <a:t>ανασυνδυάζονται</a:t>
            </a:r>
            <a:r>
              <a:rPr lang="el-GR" dirty="0">
                <a:latin typeface="+mn-lt"/>
              </a:rPr>
              <a:t> πριν τη διάδοση οποιασδήποτε αλυσίδας;</a:t>
            </a:r>
          </a:p>
          <a:p>
            <a:pPr>
              <a:defRPr/>
            </a:pPr>
            <a:r>
              <a:rPr lang="el-GR" sz="1600" dirty="0">
                <a:latin typeface="+mn-lt"/>
              </a:rPr>
              <a:t>Τα ενδιάμεσα ελευθέρων ριζών είναι παρόντα σε πολύ μικρή συγκέντρωση, αλλά τα άλλα αντιδρώντα είναι παρόντα σε πολύ μεγαλύτερη συγκέντρωση. Επομένως, είναι πολύ πιθανότερο ένα άτομο βρωμίου να συγκρουστεί με ένα μόριο αλκενίου σε αντίδραση διάδοσης παρά μ’ ένα άλλο άτομο βρωμίου σε αντίδραση </a:t>
            </a:r>
            <a:r>
              <a:rPr lang="el-GR" sz="1600" dirty="0" err="1">
                <a:latin typeface="+mn-lt"/>
              </a:rPr>
              <a:t>ανασυνδυασμού</a:t>
            </a:r>
            <a:r>
              <a:rPr lang="el-GR" sz="1600" dirty="0">
                <a:latin typeface="+mn-lt"/>
              </a:rPr>
              <a:t>.</a:t>
            </a:r>
          </a:p>
          <a:p>
            <a:pPr>
              <a:defRPr/>
            </a:pPr>
            <a:endParaRPr lang="el-GR" sz="1600" dirty="0">
              <a:latin typeface="+mn-lt"/>
            </a:endParaRPr>
          </a:p>
          <a:p>
            <a:pPr>
              <a:buFont typeface="Arial" pitchFamily="34" charset="0"/>
              <a:buChar char="•"/>
              <a:defRPr/>
            </a:pPr>
            <a:r>
              <a:rPr lang="el-GR" dirty="0">
                <a:latin typeface="+mn-lt"/>
              </a:rPr>
              <a:t> Η προσθήκη </a:t>
            </a:r>
            <a:r>
              <a:rPr lang="en-US" dirty="0" err="1">
                <a:latin typeface="+mn-lt"/>
              </a:rPr>
              <a:t>HCl</a:t>
            </a:r>
            <a:r>
              <a:rPr lang="en-US" dirty="0">
                <a:latin typeface="+mn-lt"/>
              </a:rPr>
              <a:t> </a:t>
            </a:r>
            <a:r>
              <a:rPr lang="el-GR" dirty="0">
                <a:latin typeface="+mn-lt"/>
              </a:rPr>
              <a:t>και </a:t>
            </a:r>
            <a:r>
              <a:rPr lang="en-US" dirty="0">
                <a:latin typeface="+mn-lt"/>
              </a:rPr>
              <a:t>HI </a:t>
            </a:r>
            <a:r>
              <a:rPr lang="el-GR" dirty="0">
                <a:latin typeface="+mn-lt"/>
              </a:rPr>
              <a:t>σε αλκένια μέσω ελεύθερης ρίζας δεν παρατηρούνται.</a:t>
            </a:r>
          </a:p>
          <a:p>
            <a:pPr>
              <a:defRPr/>
            </a:pPr>
            <a:r>
              <a:rPr lang="el-GR" sz="1600" dirty="0">
                <a:latin typeface="+mn-lt"/>
              </a:rPr>
              <a:t>Το πρώτο στάδιο διάδοσης της προσθήκης HI μέσω ελεύθερης ρίζας και το δεύτερο στάδιο διάδοσης της προσθήκης </a:t>
            </a:r>
            <a:r>
              <a:rPr lang="el-GR" sz="1600" dirty="0" err="1">
                <a:latin typeface="+mn-lt"/>
              </a:rPr>
              <a:t>HCl</a:t>
            </a:r>
            <a:r>
              <a:rPr lang="el-GR" sz="1600" dirty="0">
                <a:latin typeface="+mn-lt"/>
              </a:rPr>
              <a:t> μέσω ελεύθερης ρίζας, είναι αρκετά </a:t>
            </a:r>
            <a:r>
              <a:rPr lang="el-GR" sz="1600" dirty="0" err="1">
                <a:latin typeface="+mn-lt"/>
              </a:rPr>
              <a:t>ενδόθερμα</a:t>
            </a:r>
            <a:r>
              <a:rPr lang="el-GR" sz="1600" dirty="0">
                <a:latin typeface="+mn-lt"/>
              </a:rPr>
              <a:t>. Για τον λόγο αυτό, οι διεργασίες αυτές λαμβάνουν χώρα σε τόσο μικρή έκταση, ώστε δεν μπορούν να ανταγωνιστούν τις διεργασίες </a:t>
            </a:r>
            <a:r>
              <a:rPr lang="el-GR" sz="1600" dirty="0" err="1">
                <a:latin typeface="+mn-lt"/>
              </a:rPr>
              <a:t>ανασυνδυασμού</a:t>
            </a:r>
            <a:r>
              <a:rPr lang="el-GR" sz="1600" dirty="0">
                <a:latin typeface="+mn-lt"/>
              </a:rPr>
              <a:t>, που τερματίζουν αυτές τις αλυσιδωτές αντιδράσεις.</a:t>
            </a:r>
          </a:p>
        </p:txBody>
      </p:sp>
    </p:spTree>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1312909-ED65-4ECA-8787-79ED6A3B671E}"/>
              </a:ext>
            </a:extLst>
          </p:cNvPr>
          <p:cNvSpPr>
            <a:spLocks noGrp="1"/>
          </p:cNvSpPr>
          <p:nvPr>
            <p:ph type="title"/>
          </p:nvPr>
        </p:nvSpPr>
        <p:spPr/>
        <p:txBody>
          <a:bodyPr/>
          <a:lstStyle/>
          <a:p>
            <a:pPr>
              <a:defRPr/>
            </a:pPr>
            <a:r>
              <a:rPr lang="el-GR" dirty="0"/>
              <a:t>Αλυσιδωτές Αντιδράσεις Ελευθέρων Ριζών</a:t>
            </a:r>
          </a:p>
        </p:txBody>
      </p:sp>
      <p:pic>
        <p:nvPicPr>
          <p:cNvPr id="81923" name="Picture 2">
            <a:extLst>
              <a:ext uri="{FF2B5EF4-FFF2-40B4-BE49-F238E27FC236}">
                <a16:creationId xmlns:a16="http://schemas.microsoft.com/office/drawing/2014/main" id="{748F112F-2CF8-4E89-850D-E5285BAD682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1844675"/>
            <a:ext cx="5545138" cy="2106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924" name="Picture 3" descr="C:\Users\user\Desktop\1-prim-sec-tert.png">
            <a:extLst>
              <a:ext uri="{FF2B5EF4-FFF2-40B4-BE49-F238E27FC236}">
                <a16:creationId xmlns:a16="http://schemas.microsoft.com/office/drawing/2014/main" id="{BDCEF733-7E2A-4869-A2C5-7B2956F9AA9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5288" y="4759325"/>
            <a:ext cx="5545137" cy="154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Ορθογώνιο">
            <a:extLst>
              <a:ext uri="{FF2B5EF4-FFF2-40B4-BE49-F238E27FC236}">
                <a16:creationId xmlns:a16="http://schemas.microsoft.com/office/drawing/2014/main" id="{EEB784A7-573E-4D6B-B8FD-49F6594E0636}"/>
              </a:ext>
            </a:extLst>
          </p:cNvPr>
          <p:cNvSpPr/>
          <p:nvPr/>
        </p:nvSpPr>
        <p:spPr>
          <a:xfrm>
            <a:off x="179388" y="1474788"/>
            <a:ext cx="8640762" cy="369887"/>
          </a:xfrm>
          <a:prstGeom prst="rect">
            <a:avLst/>
          </a:prstGeom>
        </p:spPr>
        <p:txBody>
          <a:bodyPr>
            <a:spAutoFit/>
          </a:bodyPr>
          <a:lstStyle/>
          <a:p>
            <a:pPr>
              <a:defRPr/>
            </a:pPr>
            <a:r>
              <a:rPr lang="el-GR" dirty="0">
                <a:latin typeface="+mn-lt"/>
              </a:rPr>
              <a:t>Εξήγηση του Φαινομένου του Υπεροξειδίου </a:t>
            </a:r>
          </a:p>
        </p:txBody>
      </p:sp>
      <p:sp>
        <p:nvSpPr>
          <p:cNvPr id="10" name="9 - Ορθογώνιο">
            <a:extLst>
              <a:ext uri="{FF2B5EF4-FFF2-40B4-BE49-F238E27FC236}">
                <a16:creationId xmlns:a16="http://schemas.microsoft.com/office/drawing/2014/main" id="{A214B341-FB61-4070-8878-69D29BC4A75D}"/>
              </a:ext>
            </a:extLst>
          </p:cNvPr>
          <p:cNvSpPr/>
          <p:nvPr/>
        </p:nvSpPr>
        <p:spPr>
          <a:xfrm>
            <a:off x="5435600" y="2636838"/>
            <a:ext cx="360363" cy="28733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
        <p:nvSpPr>
          <p:cNvPr id="81927" name="Rectangle 4">
            <a:extLst>
              <a:ext uri="{FF2B5EF4-FFF2-40B4-BE49-F238E27FC236}">
                <a16:creationId xmlns:a16="http://schemas.microsoft.com/office/drawing/2014/main" id="{C0D71966-A5CA-4886-91E8-2951166EFC11}"/>
              </a:ext>
            </a:extLst>
          </p:cNvPr>
          <p:cNvSpPr>
            <a:spLocks noChangeArrowheads="1"/>
          </p:cNvSpPr>
          <p:nvPr/>
        </p:nvSpPr>
        <p:spPr bwMode="auto">
          <a:xfrm>
            <a:off x="5867400" y="1801813"/>
            <a:ext cx="3097213" cy="2922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1400">
                <a:solidFill>
                  <a:srgbClr val="231F20"/>
                </a:solidFill>
                <a:latin typeface="Georgia" panose="02040502050405020303" pitchFamily="18" charset="0"/>
              </a:rPr>
              <a:t>Ο</a:t>
            </a:r>
            <a:r>
              <a:rPr lang="en-US" altLang="el-GR" sz="1400">
                <a:solidFill>
                  <a:srgbClr val="231F20"/>
                </a:solidFill>
                <a:latin typeface="Georgia" panose="02040502050405020303" pitchFamily="18" charset="0"/>
              </a:rPr>
              <a:t> </a:t>
            </a:r>
            <a:r>
              <a:rPr lang="el-GR" altLang="el-GR" sz="1400">
                <a:solidFill>
                  <a:srgbClr val="231F20"/>
                </a:solidFill>
                <a:latin typeface="Georgia" panose="02040502050405020303" pitchFamily="18" charset="0"/>
              </a:rPr>
              <a:t>σχηματισμός</a:t>
            </a:r>
            <a:r>
              <a:rPr lang="en-US" altLang="el-GR" sz="1400">
                <a:solidFill>
                  <a:srgbClr val="231F20"/>
                </a:solidFill>
                <a:latin typeface="Georgia" panose="02040502050405020303" pitchFamily="18" charset="0"/>
              </a:rPr>
              <a:t> </a:t>
            </a:r>
            <a:r>
              <a:rPr lang="el-GR" altLang="el-GR" sz="1400">
                <a:solidFill>
                  <a:srgbClr val="231F20"/>
                </a:solidFill>
                <a:latin typeface="Georgia" panose="02040502050405020303" pitchFamily="18" charset="0"/>
              </a:rPr>
              <a:t>της</a:t>
            </a:r>
            <a:r>
              <a:rPr lang="en-US" altLang="el-GR" sz="1400">
                <a:solidFill>
                  <a:srgbClr val="231F20"/>
                </a:solidFill>
                <a:latin typeface="Georgia" panose="02040502050405020303" pitchFamily="18" charset="0"/>
              </a:rPr>
              <a:t> </a:t>
            </a:r>
            <a:r>
              <a:rPr lang="el-GR" altLang="el-GR" sz="1400">
                <a:solidFill>
                  <a:srgbClr val="231F20"/>
                </a:solidFill>
                <a:latin typeface="Georgia" panose="02040502050405020303" pitchFamily="18" charset="0"/>
              </a:rPr>
              <a:t>τριτοταγούς</a:t>
            </a:r>
            <a:r>
              <a:rPr lang="en-US" altLang="el-GR" sz="1400">
                <a:solidFill>
                  <a:srgbClr val="231F20"/>
                </a:solidFill>
                <a:latin typeface="Georgia" panose="02040502050405020303" pitchFamily="18" charset="0"/>
              </a:rPr>
              <a:t> </a:t>
            </a:r>
            <a:r>
              <a:rPr lang="el-GR" altLang="el-GR" sz="1400">
                <a:solidFill>
                  <a:srgbClr val="231F20"/>
                </a:solidFill>
                <a:latin typeface="Georgia" panose="02040502050405020303" pitchFamily="18" charset="0"/>
              </a:rPr>
              <a:t>ελεύθερης ρίζας είναι ταχύτερος. </a:t>
            </a:r>
          </a:p>
          <a:p>
            <a:endParaRPr lang="el-GR" altLang="el-GR" sz="1200">
              <a:solidFill>
                <a:srgbClr val="231F20"/>
              </a:solidFill>
              <a:latin typeface="Georgia" panose="02040502050405020303" pitchFamily="18" charset="0"/>
            </a:endParaRPr>
          </a:p>
          <a:p>
            <a:r>
              <a:rPr lang="el-GR" altLang="el-GR" sz="1200">
                <a:latin typeface="Georgia" panose="02040502050405020303" pitchFamily="18" charset="0"/>
              </a:rPr>
              <a:t>Όταν το σχετικά μεγάλο σε μέγεθος άτομο βρωμίου αντιδρά με τον περισσότερο διακλαδισμένο άνθρακα εξασκούνται απωστικές δυνάμεις van der Waals με τα υδρογόνα των διακλαδώσεων. Αυτές οι απωστικές δυνάμεις αυξάνουν την ενέργεια της μεταβατικής κατάστασης. </a:t>
            </a:r>
          </a:p>
          <a:p>
            <a:endParaRPr lang="el-GR" altLang="el-GR" sz="1200">
              <a:latin typeface="Georgia" panose="02040502050405020303" pitchFamily="18" charset="0"/>
            </a:endParaRPr>
          </a:p>
          <a:p>
            <a:r>
              <a:rPr lang="el-GR" altLang="el-GR" sz="1200">
                <a:latin typeface="Georgia" panose="02040502050405020303" pitchFamily="18" charset="0"/>
              </a:rPr>
              <a:t>Όταν το άτομο βρωμίου αντιδρά με τον λιγότερο διακλαδισμένο άνθρακα, αυτές οι απωστικές δυνάμεις </a:t>
            </a:r>
            <a:r>
              <a:rPr lang="en-US" altLang="el-GR" sz="1200">
                <a:latin typeface="Georgia" panose="02040502050405020303" pitchFamily="18" charset="0"/>
              </a:rPr>
              <a:t>van der Waals </a:t>
            </a:r>
            <a:r>
              <a:rPr lang="el-GR" altLang="el-GR" sz="1200">
                <a:latin typeface="Georgia" panose="02040502050405020303" pitchFamily="18" charset="0"/>
              </a:rPr>
              <a:t>απουσιάζουν.</a:t>
            </a:r>
          </a:p>
        </p:txBody>
      </p:sp>
    </p:spTree>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189DCC0-1780-4057-A20B-E820A019189B}"/>
              </a:ext>
            </a:extLst>
          </p:cNvPr>
          <p:cNvSpPr>
            <a:spLocks noGrp="1"/>
          </p:cNvSpPr>
          <p:nvPr>
            <p:ph type="title"/>
          </p:nvPr>
        </p:nvSpPr>
        <p:spPr/>
        <p:txBody>
          <a:bodyPr/>
          <a:lstStyle/>
          <a:p>
            <a:pPr>
              <a:defRPr/>
            </a:pPr>
            <a:r>
              <a:rPr lang="el-GR" dirty="0"/>
              <a:t>Πολυμερή</a:t>
            </a:r>
          </a:p>
        </p:txBody>
      </p:sp>
      <p:pic>
        <p:nvPicPr>
          <p:cNvPr id="90114" name="Picture 2" descr="C:\Users\user\Desktop\Figure_1.png">
            <a:extLst>
              <a:ext uri="{FF2B5EF4-FFF2-40B4-BE49-F238E27FC236}">
                <a16:creationId xmlns:a16="http://schemas.microsoft.com/office/drawing/2014/main" id="{EA8FEB98-F0C3-4EC1-900C-B3DEEE713643}"/>
              </a:ext>
            </a:extLst>
          </p:cNvPr>
          <p:cNvPicPr>
            <a:picLocks noChangeAspect="1" noChangeArrowheads="1"/>
          </p:cNvPicPr>
          <p:nvPr/>
        </p:nvPicPr>
        <p:blipFill>
          <a:blip r:embed="rId2"/>
          <a:srcRect/>
          <a:stretch>
            <a:fillRect/>
          </a:stretch>
        </p:blipFill>
        <p:spPr bwMode="auto">
          <a:xfrm>
            <a:off x="4716463" y="1484313"/>
            <a:ext cx="4198937" cy="1368425"/>
          </a:xfrm>
          <a:prstGeom prst="rect">
            <a:avLst/>
          </a:prstGeom>
          <a:solidFill>
            <a:schemeClr val="accent1">
              <a:lumMod val="20000"/>
              <a:lumOff val="80000"/>
            </a:schemeClr>
          </a:solidFill>
        </p:spPr>
      </p:pic>
      <p:pic>
        <p:nvPicPr>
          <p:cNvPr id="82948" name="Picture 3" descr="C:\Users\user\Desktop\image041.png">
            <a:extLst>
              <a:ext uri="{FF2B5EF4-FFF2-40B4-BE49-F238E27FC236}">
                <a16:creationId xmlns:a16="http://schemas.microsoft.com/office/drawing/2014/main" id="{F332D6BC-E60F-40EF-80A5-3F34FC99736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5288" y="2205038"/>
            <a:ext cx="39243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2949" name="Picture 4" descr="C:\Users\user\Desktop\image043.png">
            <a:extLst>
              <a:ext uri="{FF2B5EF4-FFF2-40B4-BE49-F238E27FC236}">
                <a16:creationId xmlns:a16="http://schemas.microsoft.com/office/drawing/2014/main" id="{52C11BC1-271C-41DD-8745-DA700858D0E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23850" y="3573463"/>
            <a:ext cx="4914900" cy="234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Ορθογώνιο">
            <a:extLst>
              <a:ext uri="{FF2B5EF4-FFF2-40B4-BE49-F238E27FC236}">
                <a16:creationId xmlns:a16="http://schemas.microsoft.com/office/drawing/2014/main" id="{CA4DDE64-326B-4B5B-8A6F-86BAB606BA49}"/>
              </a:ext>
            </a:extLst>
          </p:cNvPr>
          <p:cNvSpPr/>
          <p:nvPr/>
        </p:nvSpPr>
        <p:spPr>
          <a:xfrm>
            <a:off x="179388" y="1474788"/>
            <a:ext cx="4176712" cy="369887"/>
          </a:xfrm>
          <a:prstGeom prst="rect">
            <a:avLst/>
          </a:prstGeom>
        </p:spPr>
        <p:txBody>
          <a:bodyPr>
            <a:spAutoFit/>
          </a:bodyPr>
          <a:lstStyle/>
          <a:p>
            <a:pPr>
              <a:defRPr/>
            </a:pPr>
            <a:r>
              <a:rPr lang="el-GR" dirty="0">
                <a:latin typeface="+mn-lt"/>
              </a:rPr>
              <a:t>Πολυμερισμός αιθυλενίου</a:t>
            </a:r>
          </a:p>
        </p:txBody>
      </p:sp>
    </p:spTree>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E5D815A-5B27-4C6E-A710-CEC3C1E69358}"/>
              </a:ext>
            </a:extLst>
          </p:cNvPr>
          <p:cNvSpPr>
            <a:spLocks noGrp="1"/>
          </p:cNvSpPr>
          <p:nvPr>
            <p:ph type="title"/>
          </p:nvPr>
        </p:nvSpPr>
        <p:spPr/>
        <p:txBody>
          <a:bodyPr/>
          <a:lstStyle/>
          <a:p>
            <a:pPr>
              <a:defRPr/>
            </a:pPr>
            <a:r>
              <a:rPr lang="el-GR" dirty="0"/>
              <a:t>Πολυμερή</a:t>
            </a:r>
          </a:p>
        </p:txBody>
      </p:sp>
      <p:pic>
        <p:nvPicPr>
          <p:cNvPr id="83971" name="Picture 2" descr="G:\Πασχαλίδης\Loudon Organic Chemistry\Νέος φάκελος\wetransfer-d575aa\Πίνακας 5.4.jpg">
            <a:extLst>
              <a:ext uri="{FF2B5EF4-FFF2-40B4-BE49-F238E27FC236}">
                <a16:creationId xmlns:a16="http://schemas.microsoft.com/office/drawing/2014/main" id="{67B7FA4C-62DA-410D-BE96-476C9C59ECD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850" y="2133600"/>
            <a:ext cx="8682038" cy="3825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CD20459-847D-4C2F-BC9C-E5F79B6D96C4}"/>
              </a:ext>
            </a:extLst>
          </p:cNvPr>
          <p:cNvSpPr>
            <a:spLocks noGrp="1"/>
          </p:cNvSpPr>
          <p:nvPr>
            <p:ph type="title"/>
          </p:nvPr>
        </p:nvSpPr>
        <p:spPr/>
        <p:txBody>
          <a:bodyPr/>
          <a:lstStyle/>
          <a:p>
            <a:pPr>
              <a:defRPr/>
            </a:pPr>
            <a:r>
              <a:rPr lang="el-GR" dirty="0"/>
              <a:t>Πολυμερή</a:t>
            </a:r>
          </a:p>
        </p:txBody>
      </p:sp>
      <p:pic>
        <p:nvPicPr>
          <p:cNvPr id="84995" name="Picture 2" descr="G:\Πασχαλίδης\Loudon Organic Chemistry\Νέος φάκελος\wetransfer-d575aa\Σχήμα 5.4.jpg">
            <a:extLst>
              <a:ext uri="{FF2B5EF4-FFF2-40B4-BE49-F238E27FC236}">
                <a16:creationId xmlns:a16="http://schemas.microsoft.com/office/drawing/2014/main" id="{DB5C7230-C809-424E-937B-188E45616AB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31913" y="1628775"/>
            <a:ext cx="6423025" cy="4718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Civic">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Civic">
      <a:majorFont>
        <a:latin typeface="Georgia"/>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Georgia"/>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Civic">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blipFill>
          <a:blip xmlns:r="http://schemas.openxmlformats.org/officeDocument/2006/relationships" r:embed="rId1">
            <a:duotone>
              <a:schemeClr val="phClr">
                <a:shade val="70000"/>
                <a:satMod val="115000"/>
              </a:schemeClr>
              <a:schemeClr val="phClr">
                <a:tint val="85000"/>
              </a:schemeClr>
            </a:duotone>
          </a:blip>
          <a:tile tx="0" ty="0" sx="85000" sy="85000" flip="none" algn="tl"/>
        </a:blipFill>
        <a:blipFill>
          <a:blip xmlns:r="http://schemas.openxmlformats.org/officeDocument/2006/relationships" r:embed="rId2">
            <a:duotone>
              <a:schemeClr val="phClr">
                <a:shade val="65000"/>
                <a:satMod val="115000"/>
              </a:schemeClr>
              <a:schemeClr val="phClr">
                <a:tint val="85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Civic</Template>
  <TotalTime>3615</TotalTime>
  <Words>2207</Words>
  <Application>Microsoft Office PowerPoint</Application>
  <PresentationFormat>Προβολή στην οθόνη (4:3)</PresentationFormat>
  <Paragraphs>232</Paragraphs>
  <Slides>69</Slides>
  <Notes>1</Notes>
  <HiddenSlides>0</HiddenSlides>
  <MMClips>0</MMClips>
  <ScaleCrop>false</ScaleCrop>
  <HeadingPairs>
    <vt:vector size="6" baseType="variant">
      <vt:variant>
        <vt:lpstr>Γραμματοσειρές που χρησιμοποιούνται</vt:lpstr>
      </vt:variant>
      <vt:variant>
        <vt:i4>9</vt:i4>
      </vt:variant>
      <vt:variant>
        <vt:lpstr>Θέμα</vt:lpstr>
      </vt:variant>
      <vt:variant>
        <vt:i4>1</vt:i4>
      </vt:variant>
      <vt:variant>
        <vt:lpstr>Τίτλοι διαφανειών</vt:lpstr>
      </vt:variant>
      <vt:variant>
        <vt:i4>69</vt:i4>
      </vt:variant>
    </vt:vector>
  </HeadingPairs>
  <TitlesOfParts>
    <vt:vector size="79" baseType="lpstr">
      <vt:lpstr>BatangChe</vt:lpstr>
      <vt:lpstr>Arial</vt:lpstr>
      <vt:lpstr>Calibri</vt:lpstr>
      <vt:lpstr>Georgia</vt:lpstr>
      <vt:lpstr>Minion Pro</vt:lpstr>
      <vt:lpstr>Symbol</vt:lpstr>
      <vt:lpstr>Times New Roman</vt:lpstr>
      <vt:lpstr>Wingdings</vt:lpstr>
      <vt:lpstr>Wingdings 2</vt:lpstr>
      <vt:lpstr>Civic</vt:lpstr>
      <vt:lpstr>Αλκένια</vt:lpstr>
      <vt:lpstr>Αλκένια ή ολεφίνες</vt:lpstr>
      <vt:lpstr>Αιθένιο ή αιθυλένιο</vt:lpstr>
      <vt:lpstr>Αιθένιο ή αιθυλένιο</vt:lpstr>
      <vt:lpstr>Συντακτικά ισομερή</vt:lpstr>
      <vt:lpstr>Στερεοϊσομέρεια</vt:lpstr>
      <vt:lpstr>cis-trans ή γεωμετρική ισομέρεια</vt:lpstr>
      <vt:lpstr>cis &amp; trans βουτένιο</vt:lpstr>
      <vt:lpstr>E &amp; Z στερεοχημική διάταξη</vt:lpstr>
      <vt:lpstr>E &amp; Z στερεοχημική διάταξη</vt:lpstr>
      <vt:lpstr>E &amp; Z στερεοχημική διάταξη</vt:lpstr>
      <vt:lpstr>Παρουσίαση του PowerPoint</vt:lpstr>
      <vt:lpstr>Ηλεκτρονιόφιλη προσθήκη (Electrophilic addition)</vt:lpstr>
      <vt:lpstr>Ηλεκτρονιόφιλη προσθήκη (Electrophilic addition)</vt:lpstr>
      <vt:lpstr>Ηλεκτρονιόφιλη προσθήκη υδραλογόνου</vt:lpstr>
      <vt:lpstr>Ηλεκτρονιόφιλη προσθήκη υδραλογόνου</vt:lpstr>
      <vt:lpstr>Ηλεκτρονιόφιλη προσθήκη υδραλογόνου</vt:lpstr>
      <vt:lpstr>Παρουσίαση του PowerPoint</vt:lpstr>
      <vt:lpstr>Παρουσίαση του PowerPoint</vt:lpstr>
      <vt:lpstr>Αναδιευθέτηση καρβοκατιόντων στην προσθήκη υδραλογόνου</vt:lpstr>
      <vt:lpstr>Αναδιευθέτηση καρβοκατιόντων στην προσθήκη υδραλογόνου</vt:lpstr>
      <vt:lpstr>Αναδιευθέτηση καρβοκατιόντων στην προσθήκη υδραλογόνου</vt:lpstr>
      <vt:lpstr>Αναδιευθέτηση καρβοκατιόντων στην προσθήκη υδραλογόνου</vt:lpstr>
      <vt:lpstr>Παρουσίαση του PowerPoint</vt:lpstr>
      <vt:lpstr>Ενυδάτωση αλκενίων</vt:lpstr>
      <vt:lpstr>Ενυδάτωση αλκενίων</vt:lpstr>
      <vt:lpstr>Ενυδάτωση αλκενίων</vt:lpstr>
      <vt:lpstr>Καταλυτική Υδρογόνωση</vt:lpstr>
      <vt:lpstr>Καταλυτική Υδρογόνωση</vt:lpstr>
      <vt:lpstr>Καταλυτική Υδρογόνωση</vt:lpstr>
      <vt:lpstr>Προσθήκη αλογόνου (Br2 ή Cl2)</vt:lpstr>
      <vt:lpstr>Προσθήκη αλογόνου (Br2 ή Cl2)</vt:lpstr>
      <vt:lpstr>Αλοϋδρίνες</vt:lpstr>
      <vt:lpstr>Αλοϋδρίνες</vt:lpstr>
      <vt:lpstr>Αλοϋδρίνες</vt:lpstr>
      <vt:lpstr>Παρουσίαση του PowerPoint</vt:lpstr>
      <vt:lpstr>Μετατροπή αλκενίων σε αλκοόλες</vt:lpstr>
      <vt:lpstr>Οξυυδραργύρωση–Αναγωγή Αλκενίων</vt:lpstr>
      <vt:lpstr>Οξυυδραργύρωση–Αναγωγή Αλκενίων</vt:lpstr>
      <vt:lpstr>Οξυυδραργύρωση–Αναγωγή Αλκενίων</vt:lpstr>
      <vt:lpstr>Οξυυδραργύρωση–Αναγωγή Αλκενίων</vt:lpstr>
      <vt:lpstr>Οξυυδραργύρωση–Αναγωγή Αλκενίων</vt:lpstr>
      <vt:lpstr>Οξυυδραργύρωση–Αναγωγή Αλκενίων</vt:lpstr>
      <vt:lpstr>Παρουσίαση του PowerPoint</vt:lpstr>
      <vt:lpstr>Υδροβορίωση–Οξείδωση Αλκενίων</vt:lpstr>
      <vt:lpstr>Υδροβορίωση–Οξείδωση Αλκενίων</vt:lpstr>
      <vt:lpstr>Παρουσίαση του PowerPoint</vt:lpstr>
      <vt:lpstr>Υδροβορίωση–Οξείδωση Αλκενίων</vt:lpstr>
      <vt:lpstr>Υδροβορίωση–Οξείδωση Αλκενίων</vt:lpstr>
      <vt:lpstr>Υδροβορίωση–Οξείδωση Αλκενίων</vt:lpstr>
      <vt:lpstr>Υδροβορίωση–Οξείδωση Αλκενίων</vt:lpstr>
      <vt:lpstr>οξυυδραργύρωση- αναγωγή vs  υδροβορίωση- οξείδωση </vt:lpstr>
      <vt:lpstr>Παρουσίαση του PowerPoint</vt:lpstr>
      <vt:lpstr>Οζονόλυση αλκενίων</vt:lpstr>
      <vt:lpstr>Οζονόλυση αλκενίων</vt:lpstr>
      <vt:lpstr>Οζονόλυση αλκενίων</vt:lpstr>
      <vt:lpstr>Παρουσίαση του PowerPoint</vt:lpstr>
      <vt:lpstr>Παρουσίαση του PowerPoint</vt:lpstr>
      <vt:lpstr>Προσθήκη μέσω ελεύθερης ρίζας</vt:lpstr>
      <vt:lpstr>Προσθήκη μέσω ελεύθερης ρίζας</vt:lpstr>
      <vt:lpstr>Αλυσιδωτές Αντιδράσεις Ελευθέρων Ριζών</vt:lpstr>
      <vt:lpstr>Αλυσιδωτές Αντιδράσεις Ελευθέρων Ριζών</vt:lpstr>
      <vt:lpstr>Αλυσιδωτές Αντιδράσεις Ελευθέρων Ριζών</vt:lpstr>
      <vt:lpstr>Αλυσιδωτές Αντιδράσεις Ελευθέρων Ριζών</vt:lpstr>
      <vt:lpstr>Αλυσιδωτές Αντιδράσεις Ελευθέρων Ριζών</vt:lpstr>
      <vt:lpstr>Αλυσιδωτές Αντιδράσεις Ελευθέρων Ριζών</vt:lpstr>
      <vt:lpstr>Πολυμερή</vt:lpstr>
      <vt:lpstr>Πολυμερή</vt:lpstr>
      <vt:lpstr>Πολυμερή</vt:lpstr>
    </vt:vector>
  </TitlesOfParts>
  <Company>Info-Quest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Ανασκόπηση Γενικής Χημείας</dc:title>
  <dc:creator>Christine Fountzoula</dc:creator>
  <cp:lastModifiedBy>UNIWA</cp:lastModifiedBy>
  <cp:revision>321</cp:revision>
  <dcterms:created xsi:type="dcterms:W3CDTF">2018-03-22T08:24:31Z</dcterms:created>
  <dcterms:modified xsi:type="dcterms:W3CDTF">2024-04-15T09:20:00Z</dcterms:modified>
</cp:coreProperties>
</file>