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13" r:id="rId1"/>
  </p:sldMasterIdLst>
  <p:notesMasterIdLst>
    <p:notesMasterId r:id="rId50"/>
  </p:notesMasterIdLst>
  <p:sldIdLst>
    <p:sldId id="256" r:id="rId2"/>
    <p:sldId id="257" r:id="rId3"/>
    <p:sldId id="322" r:id="rId4"/>
    <p:sldId id="258" r:id="rId5"/>
    <p:sldId id="281" r:id="rId6"/>
    <p:sldId id="285" r:id="rId7"/>
    <p:sldId id="286" r:id="rId8"/>
    <p:sldId id="282" r:id="rId9"/>
    <p:sldId id="283" r:id="rId10"/>
    <p:sldId id="284" r:id="rId11"/>
    <p:sldId id="266" r:id="rId12"/>
    <p:sldId id="267" r:id="rId13"/>
    <p:sldId id="260" r:id="rId14"/>
    <p:sldId id="287" r:id="rId15"/>
    <p:sldId id="288" r:id="rId16"/>
    <p:sldId id="289" r:id="rId17"/>
    <p:sldId id="290" r:id="rId18"/>
    <p:sldId id="323" r:id="rId19"/>
    <p:sldId id="291" r:id="rId20"/>
    <p:sldId id="297" r:id="rId21"/>
    <p:sldId id="292" r:id="rId22"/>
    <p:sldId id="293" r:id="rId23"/>
    <p:sldId id="294" r:id="rId24"/>
    <p:sldId id="295" r:id="rId25"/>
    <p:sldId id="324" r:id="rId26"/>
    <p:sldId id="296" r:id="rId27"/>
    <p:sldId id="298" r:id="rId28"/>
    <p:sldId id="299" r:id="rId29"/>
    <p:sldId id="300" r:id="rId30"/>
    <p:sldId id="301" r:id="rId31"/>
    <p:sldId id="303" r:id="rId32"/>
    <p:sldId id="302" r:id="rId33"/>
    <p:sldId id="304" r:id="rId34"/>
    <p:sldId id="307" r:id="rId35"/>
    <p:sldId id="308" r:id="rId36"/>
    <p:sldId id="310" r:id="rId37"/>
    <p:sldId id="311" r:id="rId38"/>
    <p:sldId id="312" r:id="rId39"/>
    <p:sldId id="313" r:id="rId40"/>
    <p:sldId id="314" r:id="rId41"/>
    <p:sldId id="315" r:id="rId42"/>
    <p:sldId id="316" r:id="rId43"/>
    <p:sldId id="317" r:id="rId44"/>
    <p:sldId id="318" r:id="rId45"/>
    <p:sldId id="319" r:id="rId46"/>
    <p:sldId id="268" r:id="rId47"/>
    <p:sldId id="320" r:id="rId48"/>
    <p:sldId id="321" r:id="rId49"/>
  </p:sldIdLst>
  <p:sldSz cx="9144000" cy="6858000" type="screen4x3"/>
  <p:notesSz cx="6858000" cy="9144000"/>
  <p:defaultTextStyle>
    <a:defPPr>
      <a:defRPr lang="el-GR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90" d="100"/>
          <a:sy n="90" d="100"/>
        </p:scale>
        <p:origin x="1229" y="53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notesMaster" Target="notesMasters/notesMaster1.xml"/><Relationship Id="rId55" Type="http://schemas.microsoft.com/office/2016/11/relationships/changesInfo" Target="changesInfos/changesInfo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presProps" Target="pres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userId="08cf7f4297593144" providerId="LiveId" clId="{B79DDDCB-AAF7-4070-A9D6-764A34163CC0}"/>
  </pc:docChgLst>
  <pc:docChgLst>
    <pc:chgData userId="08cf7f4297593144" providerId="LiveId" clId="{F6CC181D-8FAE-4664-B8CA-B04041E37157}"/>
    <pc:docChg chg="custSel addSld modSld">
      <pc:chgData name="" userId="08cf7f4297593144" providerId="LiveId" clId="{F6CC181D-8FAE-4664-B8CA-B04041E37157}" dt="2025-05-09T11:16:10.111" v="59"/>
      <pc:docMkLst>
        <pc:docMk/>
      </pc:docMkLst>
      <pc:sldChg chg="modSp">
        <pc:chgData name="" userId="08cf7f4297593144" providerId="LiveId" clId="{F6CC181D-8FAE-4664-B8CA-B04041E37157}" dt="2025-05-09T06:30:20.317" v="1" actId="20577"/>
        <pc:sldMkLst>
          <pc:docMk/>
          <pc:sldMk cId="0" sldId="288"/>
        </pc:sldMkLst>
        <pc:spChg chg="mod">
          <ac:chgData name="" userId="08cf7f4297593144" providerId="LiveId" clId="{F6CC181D-8FAE-4664-B8CA-B04041E37157}" dt="2025-05-09T06:30:20.317" v="1" actId="20577"/>
          <ac:spMkLst>
            <pc:docMk/>
            <pc:sldMk cId="0" sldId="288"/>
            <ac:spMk id="8" creationId="{B83B083F-C308-4456-AC3B-38FF01C41605}"/>
          </ac:spMkLst>
        </pc:spChg>
      </pc:sldChg>
      <pc:sldChg chg="delSp">
        <pc:chgData name="" userId="08cf7f4297593144" providerId="LiveId" clId="{F6CC181D-8FAE-4664-B8CA-B04041E37157}" dt="2025-05-09T06:48:16.436" v="20" actId="478"/>
        <pc:sldMkLst>
          <pc:docMk/>
          <pc:sldMk cId="0" sldId="290"/>
        </pc:sldMkLst>
        <pc:spChg chg="del">
          <ac:chgData name="" userId="08cf7f4297593144" providerId="LiveId" clId="{F6CC181D-8FAE-4664-B8CA-B04041E37157}" dt="2025-05-09T06:48:16.436" v="20" actId="478"/>
          <ac:spMkLst>
            <pc:docMk/>
            <pc:sldMk cId="0" sldId="290"/>
            <ac:spMk id="8" creationId="{28D0989D-78AD-4BC7-BAA0-A2C8DF899941}"/>
          </ac:spMkLst>
        </pc:spChg>
        <pc:spChg chg="del">
          <ac:chgData name="" userId="08cf7f4297593144" providerId="LiveId" clId="{F6CC181D-8FAE-4664-B8CA-B04041E37157}" dt="2025-05-09T06:48:13.930" v="18" actId="478"/>
          <ac:spMkLst>
            <pc:docMk/>
            <pc:sldMk cId="0" sldId="290"/>
            <ac:spMk id="30726" creationId="{82584D45-3EDF-4A74-BFA5-155B853E557E}"/>
          </ac:spMkLst>
        </pc:spChg>
        <pc:picChg chg="del">
          <ac:chgData name="" userId="08cf7f4297593144" providerId="LiveId" clId="{F6CC181D-8FAE-4664-B8CA-B04041E37157}" dt="2025-05-09T06:48:15.149" v="19" actId="478"/>
          <ac:picMkLst>
            <pc:docMk/>
            <pc:sldMk cId="0" sldId="290"/>
            <ac:picMk id="30725" creationId="{EC56F6EB-23BA-47A4-8505-D4BA4B18ECE1}"/>
          </ac:picMkLst>
        </pc:picChg>
      </pc:sldChg>
      <pc:sldChg chg="modSp">
        <pc:chgData name="" userId="08cf7f4297593144" providerId="LiveId" clId="{F6CC181D-8FAE-4664-B8CA-B04041E37157}" dt="2025-05-09T06:50:40.226" v="56" actId="14100"/>
        <pc:sldMkLst>
          <pc:docMk/>
          <pc:sldMk cId="0" sldId="293"/>
        </pc:sldMkLst>
        <pc:picChg chg="mod">
          <ac:chgData name="" userId="08cf7f4297593144" providerId="LiveId" clId="{F6CC181D-8FAE-4664-B8CA-B04041E37157}" dt="2025-05-09T06:50:40.226" v="56" actId="14100"/>
          <ac:picMkLst>
            <pc:docMk/>
            <pc:sldMk cId="0" sldId="293"/>
            <ac:picMk id="34819" creationId="{620F8620-6078-460A-9953-8C392532DFAC}"/>
          </ac:picMkLst>
        </pc:picChg>
      </pc:sldChg>
      <pc:sldChg chg="delSp modSp">
        <pc:chgData name="" userId="08cf7f4297593144" providerId="LiveId" clId="{F6CC181D-8FAE-4664-B8CA-B04041E37157}" dt="2025-05-09T06:50:11.359" v="54" actId="14100"/>
        <pc:sldMkLst>
          <pc:docMk/>
          <pc:sldMk cId="0" sldId="297"/>
        </pc:sldMkLst>
        <pc:spChg chg="del">
          <ac:chgData name="" userId="08cf7f4297593144" providerId="LiveId" clId="{F6CC181D-8FAE-4664-B8CA-B04041E37157}" dt="2025-05-09T06:50:06.845" v="53" actId="478"/>
          <ac:spMkLst>
            <pc:docMk/>
            <pc:sldMk cId="0" sldId="297"/>
            <ac:spMk id="29699" creationId="{D94BEBDE-2448-4320-A9E2-CD731F26DF32}"/>
          </ac:spMkLst>
        </pc:spChg>
        <pc:picChg chg="mod">
          <ac:chgData name="" userId="08cf7f4297593144" providerId="LiveId" clId="{F6CC181D-8FAE-4664-B8CA-B04041E37157}" dt="2025-05-09T06:50:11.359" v="54" actId="14100"/>
          <ac:picMkLst>
            <pc:docMk/>
            <pc:sldMk cId="0" sldId="297"/>
            <ac:picMk id="32772" creationId="{268C2317-166D-4C75-BA50-22F0185F461F}"/>
          </ac:picMkLst>
        </pc:picChg>
      </pc:sldChg>
      <pc:sldChg chg="addSp delSp modSp add">
        <pc:chgData name="" userId="08cf7f4297593144" providerId="LiveId" clId="{F6CC181D-8FAE-4664-B8CA-B04041E37157}" dt="2025-05-09T06:49:19.283" v="52" actId="14100"/>
        <pc:sldMkLst>
          <pc:docMk/>
          <pc:sldMk cId="806053702" sldId="323"/>
        </pc:sldMkLst>
        <pc:spChg chg="del">
          <ac:chgData name="" userId="08cf7f4297593144" providerId="LiveId" clId="{F6CC181D-8FAE-4664-B8CA-B04041E37157}" dt="2025-05-09T06:47:28.005" v="4" actId="478"/>
          <ac:spMkLst>
            <pc:docMk/>
            <pc:sldMk cId="806053702" sldId="323"/>
            <ac:spMk id="2" creationId="{30DAFB8A-8C07-4EAB-B553-5A08B163DF8A}"/>
          </ac:spMkLst>
        </pc:spChg>
        <pc:spChg chg="add mod">
          <ac:chgData name="" userId="08cf7f4297593144" providerId="LiveId" clId="{F6CC181D-8FAE-4664-B8CA-B04041E37157}" dt="2025-05-09T06:48:52.715" v="38" actId="108"/>
          <ac:spMkLst>
            <pc:docMk/>
            <pc:sldMk cId="806053702" sldId="323"/>
            <ac:spMk id="4" creationId="{8586C4E7-F034-4368-A5B6-28FA6E0F03CB}"/>
          </ac:spMkLst>
        </pc:spChg>
        <pc:spChg chg="add mod">
          <ac:chgData name="" userId="08cf7f4297593144" providerId="LiveId" clId="{F6CC181D-8FAE-4664-B8CA-B04041E37157}" dt="2025-05-09T06:49:09.053" v="50" actId="20577"/>
          <ac:spMkLst>
            <pc:docMk/>
            <pc:sldMk cId="806053702" sldId="323"/>
            <ac:spMk id="5" creationId="{92B08B0B-09D9-4F81-BB70-A87D82168D64}"/>
          </ac:spMkLst>
        </pc:spChg>
        <pc:spChg chg="mod">
          <ac:chgData name="" userId="08cf7f4297593144" providerId="LiveId" clId="{F6CC181D-8FAE-4664-B8CA-B04041E37157}" dt="2025-05-09T06:47:51.736" v="11" actId="14100"/>
          <ac:spMkLst>
            <pc:docMk/>
            <pc:sldMk cId="806053702" sldId="323"/>
            <ac:spMk id="8" creationId="{28D0989D-78AD-4BC7-BAA0-A2C8DF899941}"/>
          </ac:spMkLst>
        </pc:spChg>
        <pc:spChg chg="del">
          <ac:chgData name="" userId="08cf7f4297593144" providerId="LiveId" clId="{F6CC181D-8FAE-4664-B8CA-B04041E37157}" dt="2025-05-09T06:47:32.406" v="7" actId="478"/>
          <ac:spMkLst>
            <pc:docMk/>
            <pc:sldMk cId="806053702" sldId="323"/>
            <ac:spMk id="10" creationId="{A152E74D-D128-4C0F-87EB-31802F3FD904}"/>
          </ac:spMkLst>
        </pc:spChg>
        <pc:spChg chg="del">
          <ac:chgData name="" userId="08cf7f4297593144" providerId="LiveId" clId="{F6CC181D-8FAE-4664-B8CA-B04041E37157}" dt="2025-05-09T06:47:29.893" v="5" actId="478"/>
          <ac:spMkLst>
            <pc:docMk/>
            <pc:sldMk cId="806053702" sldId="323"/>
            <ac:spMk id="28675" creationId="{C96061C8-D541-4850-B18D-3C90FE9CCC85}"/>
          </ac:spMkLst>
        </pc:spChg>
        <pc:spChg chg="mod">
          <ac:chgData name="" userId="08cf7f4297593144" providerId="LiveId" clId="{F6CC181D-8FAE-4664-B8CA-B04041E37157}" dt="2025-05-09T06:47:43.404" v="9" actId="14100"/>
          <ac:spMkLst>
            <pc:docMk/>
            <pc:sldMk cId="806053702" sldId="323"/>
            <ac:spMk id="30726" creationId="{82584D45-3EDF-4A74-BFA5-155B853E557E}"/>
          </ac:spMkLst>
        </pc:spChg>
        <pc:picChg chg="add mod">
          <ac:chgData name="" userId="08cf7f4297593144" providerId="LiveId" clId="{F6CC181D-8FAE-4664-B8CA-B04041E37157}" dt="2025-05-09T06:48:22.336" v="21" actId="1076"/>
          <ac:picMkLst>
            <pc:docMk/>
            <pc:sldMk cId="806053702" sldId="323"/>
            <ac:picMk id="3" creationId="{86337ABC-6486-480F-B2EE-45B26D3EDAE4}"/>
          </ac:picMkLst>
        </pc:picChg>
        <pc:picChg chg="del">
          <ac:chgData name="" userId="08cf7f4297593144" providerId="LiveId" clId="{F6CC181D-8FAE-4664-B8CA-B04041E37157}" dt="2025-05-09T06:47:30.936" v="6" actId="478"/>
          <ac:picMkLst>
            <pc:docMk/>
            <pc:sldMk cId="806053702" sldId="323"/>
            <ac:picMk id="30724" creationId="{38289714-0C05-48D4-A757-7A054B993054}"/>
          </ac:picMkLst>
        </pc:picChg>
        <pc:picChg chg="mod">
          <ac:chgData name="" userId="08cf7f4297593144" providerId="LiveId" clId="{F6CC181D-8FAE-4664-B8CA-B04041E37157}" dt="2025-05-09T06:49:19.283" v="52" actId="14100"/>
          <ac:picMkLst>
            <pc:docMk/>
            <pc:sldMk cId="806053702" sldId="323"/>
            <ac:picMk id="30725" creationId="{EC56F6EB-23BA-47A4-8505-D4BA4B18ECE1}"/>
          </ac:picMkLst>
        </pc:picChg>
        <pc:picChg chg="del">
          <ac:chgData name="" userId="08cf7f4297593144" providerId="LiveId" clId="{F6CC181D-8FAE-4664-B8CA-B04041E37157}" dt="2025-05-09T06:47:26.901" v="3" actId="478"/>
          <ac:picMkLst>
            <pc:docMk/>
            <pc:sldMk cId="806053702" sldId="323"/>
            <ac:picMk id="30727" creationId="{247DFD18-A355-4AE5-939A-972704585670}"/>
          </ac:picMkLst>
        </pc:picChg>
      </pc:sldChg>
      <pc:sldChg chg="addSp delSp add">
        <pc:chgData name="" userId="08cf7f4297593144" providerId="LiveId" clId="{F6CC181D-8FAE-4664-B8CA-B04041E37157}" dt="2025-05-09T11:16:10.111" v="59"/>
        <pc:sldMkLst>
          <pc:docMk/>
          <pc:sldMk cId="978168231" sldId="324"/>
        </pc:sldMkLst>
        <pc:spChg chg="del">
          <ac:chgData name="" userId="08cf7f4297593144" providerId="LiveId" clId="{F6CC181D-8FAE-4664-B8CA-B04041E37157}" dt="2025-05-09T11:16:08.034" v="58" actId="478"/>
          <ac:spMkLst>
            <pc:docMk/>
            <pc:sldMk cId="978168231" sldId="324"/>
            <ac:spMk id="3" creationId="{0C03CE9F-73C1-4ADE-A64B-2524AB8E98DC}"/>
          </ac:spMkLst>
        </pc:spChg>
        <pc:picChg chg="add">
          <ac:chgData name="" userId="08cf7f4297593144" providerId="LiveId" clId="{F6CC181D-8FAE-4664-B8CA-B04041E37157}" dt="2025-05-09T11:16:10.111" v="59"/>
          <ac:picMkLst>
            <pc:docMk/>
            <pc:sldMk cId="978168231" sldId="324"/>
            <ac:picMk id="4" creationId="{64097186-723F-47C2-9CA3-A73F581865B0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Θέση κεφαλίδας 1">
            <a:extLst>
              <a:ext uri="{FF2B5EF4-FFF2-40B4-BE49-F238E27FC236}">
                <a16:creationId xmlns:a16="http://schemas.microsoft.com/office/drawing/2014/main" id="{195DC149-5FE3-40D6-AF55-F4924122F232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" name="Θέση ημερομηνίας 2">
            <a:extLst>
              <a:ext uri="{FF2B5EF4-FFF2-40B4-BE49-F238E27FC236}">
                <a16:creationId xmlns:a16="http://schemas.microsoft.com/office/drawing/2014/main" id="{397AA2C4-1C4D-4D8A-8E8A-1F6B08A624BB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73E19BC1-39AE-4625-860D-CC29C86AD249}" type="datetimeFigureOut">
              <a:rPr lang="el-GR"/>
              <a:pPr>
                <a:defRPr/>
              </a:pPr>
              <a:t>9/5/2025</a:t>
            </a:fld>
            <a:endParaRPr lang="el-GR"/>
          </a:p>
        </p:txBody>
      </p:sp>
      <p:sp>
        <p:nvSpPr>
          <p:cNvPr id="4" name="Θέση εικόνας διαφάνειας 3">
            <a:extLst>
              <a:ext uri="{FF2B5EF4-FFF2-40B4-BE49-F238E27FC236}">
                <a16:creationId xmlns:a16="http://schemas.microsoft.com/office/drawing/2014/main" id="{A64D7807-4598-48AC-B1A4-A1DA18314A1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l-GR" noProof="0"/>
          </a:p>
        </p:txBody>
      </p:sp>
      <p:sp>
        <p:nvSpPr>
          <p:cNvPr id="5" name="Θέση σημειώσεων 4">
            <a:extLst>
              <a:ext uri="{FF2B5EF4-FFF2-40B4-BE49-F238E27FC236}">
                <a16:creationId xmlns:a16="http://schemas.microsoft.com/office/drawing/2014/main" id="{46EF52DE-8625-4376-BE58-C69D37FFC65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l-GR" noProof="0"/>
              <a:t>Επεξεργασία στυλ υποδείγματος κειμένου</a:t>
            </a:r>
          </a:p>
          <a:p>
            <a:pPr lvl="1"/>
            <a:r>
              <a:rPr lang="el-GR" noProof="0"/>
              <a:t>Δεύτερου επιπέδου</a:t>
            </a:r>
          </a:p>
          <a:p>
            <a:pPr lvl="2"/>
            <a:r>
              <a:rPr lang="el-GR" noProof="0"/>
              <a:t>Τρίτου επιπέδου</a:t>
            </a:r>
          </a:p>
          <a:p>
            <a:pPr lvl="3"/>
            <a:r>
              <a:rPr lang="el-GR" noProof="0"/>
              <a:t>Τέταρτου επιπέδου</a:t>
            </a:r>
          </a:p>
          <a:p>
            <a:pPr lvl="4"/>
            <a:r>
              <a:rPr lang="el-GR" noProof="0"/>
              <a:t>Πέμπτου επιπέδου</a:t>
            </a:r>
          </a:p>
        </p:txBody>
      </p:sp>
      <p:sp>
        <p:nvSpPr>
          <p:cNvPr id="6" name="Θέση υποσέλιδου 5">
            <a:extLst>
              <a:ext uri="{FF2B5EF4-FFF2-40B4-BE49-F238E27FC236}">
                <a16:creationId xmlns:a16="http://schemas.microsoft.com/office/drawing/2014/main" id="{F25D48E8-95BE-4437-BE58-94CD8A0BD932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7" name="Θέση αριθμού διαφάνειας 6">
            <a:extLst>
              <a:ext uri="{FF2B5EF4-FFF2-40B4-BE49-F238E27FC236}">
                <a16:creationId xmlns:a16="http://schemas.microsoft.com/office/drawing/2014/main" id="{BA7761F2-2434-44CF-B145-480810C2638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31E7C66D-2FE3-42F5-A6BC-F8FFAD7C031D}" type="slidenum">
              <a:rPr lang="el-GR"/>
              <a:pPr>
                <a:defRPr/>
              </a:pPr>
              <a:t>‹#›</a:t>
            </a:fld>
            <a:endParaRPr 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Θέση εικόνας διαφάνειας 1">
            <a:extLst>
              <a:ext uri="{FF2B5EF4-FFF2-40B4-BE49-F238E27FC236}">
                <a16:creationId xmlns:a16="http://schemas.microsoft.com/office/drawing/2014/main" id="{25A42C8A-022E-4138-ACB5-8A86A604ECE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6387" name="Θέση σημειώσεων 2">
            <a:extLst>
              <a:ext uri="{FF2B5EF4-FFF2-40B4-BE49-F238E27FC236}">
                <a16:creationId xmlns:a16="http://schemas.microsoft.com/office/drawing/2014/main" id="{036D8B11-51FB-41B0-B13E-787D6A627D7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l-GR" altLang="el-GR"/>
          </a:p>
        </p:txBody>
      </p:sp>
      <p:sp>
        <p:nvSpPr>
          <p:cNvPr id="16388" name="Θέση αριθμού διαφάνειας 3">
            <a:extLst>
              <a:ext uri="{FF2B5EF4-FFF2-40B4-BE49-F238E27FC236}">
                <a16:creationId xmlns:a16="http://schemas.microsoft.com/office/drawing/2014/main" id="{20445A8C-B8D0-4B00-BBB4-4086982BA8A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0E0EFE38-EF79-4019-BB73-E85CF358B840}" type="slidenum">
              <a:rPr lang="el-GR" altLang="el-GR" smtClean="0"/>
              <a:pPr/>
              <a:t>2</a:t>
            </a:fld>
            <a:endParaRPr lang="el-GR" altLang="el-GR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Θέση εικόνας διαφάνειας 1">
            <a:extLst>
              <a:ext uri="{FF2B5EF4-FFF2-40B4-BE49-F238E27FC236}">
                <a16:creationId xmlns:a16="http://schemas.microsoft.com/office/drawing/2014/main" id="{25A42C8A-022E-4138-ACB5-8A86A604ECE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6387" name="Θέση σημειώσεων 2">
            <a:extLst>
              <a:ext uri="{FF2B5EF4-FFF2-40B4-BE49-F238E27FC236}">
                <a16:creationId xmlns:a16="http://schemas.microsoft.com/office/drawing/2014/main" id="{036D8B11-51FB-41B0-B13E-787D6A627D7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l-GR" altLang="el-GR"/>
          </a:p>
        </p:txBody>
      </p:sp>
      <p:sp>
        <p:nvSpPr>
          <p:cNvPr id="16388" name="Θέση αριθμού διαφάνειας 3">
            <a:extLst>
              <a:ext uri="{FF2B5EF4-FFF2-40B4-BE49-F238E27FC236}">
                <a16:creationId xmlns:a16="http://schemas.microsoft.com/office/drawing/2014/main" id="{20445A8C-B8D0-4B00-BBB4-4086982BA8A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0E0EFE38-EF79-4019-BB73-E85CF358B840}" type="slidenum">
              <a:rPr lang="el-GR" altLang="el-GR" smtClean="0"/>
              <a:pPr/>
              <a:t>3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68836326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Διαφάνεια τίτλου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9 - Ορθογώνιο">
            <a:extLst>
              <a:ext uri="{FF2B5EF4-FFF2-40B4-BE49-F238E27FC236}">
                <a16:creationId xmlns:a16="http://schemas.microsoft.com/office/drawing/2014/main" id="{7762271A-5C88-425E-9239-8036F620AF99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0 - Ορθογώνιο">
            <a:extLst>
              <a:ext uri="{FF2B5EF4-FFF2-40B4-BE49-F238E27FC236}">
                <a16:creationId xmlns:a16="http://schemas.microsoft.com/office/drawing/2014/main" id="{55F3105E-713A-46F6-B000-F34A7F307E57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3175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1 - Ορθογώνιο">
            <a:extLst>
              <a:ext uri="{FF2B5EF4-FFF2-40B4-BE49-F238E27FC236}">
                <a16:creationId xmlns:a16="http://schemas.microsoft.com/office/drawing/2014/main" id="{0A15359D-191E-4AFF-AA09-452D0D42DF6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3 - Ορθογώνιο">
            <a:extLst>
              <a:ext uri="{FF2B5EF4-FFF2-40B4-BE49-F238E27FC236}">
                <a16:creationId xmlns:a16="http://schemas.microsoft.com/office/drawing/2014/main" id="{786864C0-7770-429D-94F3-E856E8CFB251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4 - Ορθογώνιο">
            <a:extLst>
              <a:ext uri="{FF2B5EF4-FFF2-40B4-BE49-F238E27FC236}">
                <a16:creationId xmlns:a16="http://schemas.microsoft.com/office/drawing/2014/main" id="{2EF0B119-016B-420C-9107-937D514DF1E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1" name="25 - Ευθεία γραμμή σύνδεσης">
            <a:extLst>
              <a:ext uri="{FF2B5EF4-FFF2-40B4-BE49-F238E27FC236}">
                <a16:creationId xmlns:a16="http://schemas.microsoft.com/office/drawing/2014/main" id="{5CA3AAF9-A004-47D1-8D1C-DBDB99017FB8}"/>
              </a:ext>
            </a:extLst>
          </p:cNvPr>
          <p:cNvSpPr>
            <a:spLocks noChangeShapeType="1"/>
          </p:cNvSpPr>
          <p:nvPr/>
        </p:nvSpPr>
        <p:spPr bwMode="auto">
          <a:xfrm>
            <a:off x="155575" y="241935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2" name="26 - Ορθογώνιο">
            <a:extLst>
              <a:ext uri="{FF2B5EF4-FFF2-40B4-BE49-F238E27FC236}">
                <a16:creationId xmlns:a16="http://schemas.microsoft.com/office/drawing/2014/main" id="{131526AC-0753-4611-A5F1-87DFD728C08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13" name="27 - Έλλειψη">
            <a:extLst>
              <a:ext uri="{FF2B5EF4-FFF2-40B4-BE49-F238E27FC236}">
                <a16:creationId xmlns:a16="http://schemas.microsoft.com/office/drawing/2014/main" id="{0B45B67A-2B53-4425-9106-A75BE1604300}"/>
              </a:ext>
            </a:extLst>
          </p:cNvPr>
          <p:cNvSpPr/>
          <p:nvPr/>
        </p:nvSpPr>
        <p:spPr>
          <a:xfrm>
            <a:off x="4267200" y="211455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4" name="28 - Έλλειψη">
            <a:extLst>
              <a:ext uri="{FF2B5EF4-FFF2-40B4-BE49-F238E27FC236}">
                <a16:creationId xmlns:a16="http://schemas.microsoft.com/office/drawing/2014/main" id="{9A693605-F8A6-4B01-A5A1-56DA4E33E704}"/>
              </a:ext>
            </a:extLst>
          </p:cNvPr>
          <p:cNvSpPr/>
          <p:nvPr/>
        </p:nvSpPr>
        <p:spPr>
          <a:xfrm>
            <a:off x="4362450" y="2209800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9" name="8 - Υπότιτλος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l-GR"/>
              <a:t>Κάντε κλικ για να επεξεργαστείτε τον υπότιτλο του υποδείγματος</a:t>
            </a:r>
            <a:endParaRPr lang="en-US"/>
          </a:p>
        </p:txBody>
      </p:sp>
      <p:sp>
        <p:nvSpPr>
          <p:cNvPr id="8" name="7 - Τίτλος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5" name="27 - Θέση ημερομηνίας">
            <a:extLst>
              <a:ext uri="{FF2B5EF4-FFF2-40B4-BE49-F238E27FC236}">
                <a16:creationId xmlns:a16="http://schemas.microsoft.com/office/drawing/2014/main" id="{771251B8-D995-42DD-8687-7731E626BF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6" name="16 - Θέση υποσέλιδου">
            <a:extLst>
              <a:ext uri="{FF2B5EF4-FFF2-40B4-BE49-F238E27FC236}">
                <a16:creationId xmlns:a16="http://schemas.microsoft.com/office/drawing/2014/main" id="{1FEA9023-E3BA-4549-BE2F-FA47E08186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7" name="28 - Θέση αριθμού διαφάνειας">
            <a:extLst>
              <a:ext uri="{FF2B5EF4-FFF2-40B4-BE49-F238E27FC236}">
                <a16:creationId xmlns:a16="http://schemas.microsoft.com/office/drawing/2014/main" id="{E6835208-9E2E-4CEB-BCF0-56D2663E64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21986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7F1E927-16BE-4AB8-86C8-BAD8FE0FBC0E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48501560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Τίτλος και Αντικείμενο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8" name="7 - Θέση περιεχομένου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3 - Θέση ημερομηνίας">
            <a:extLst>
              <a:ext uri="{FF2B5EF4-FFF2-40B4-BE49-F238E27FC236}">
                <a16:creationId xmlns:a16="http://schemas.microsoft.com/office/drawing/2014/main" id="{34046F30-AB88-4D71-9A38-941DDA6ED6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5" name="4 - Θέση υποσέλιδου">
            <a:extLst>
              <a:ext uri="{FF2B5EF4-FFF2-40B4-BE49-F238E27FC236}">
                <a16:creationId xmlns:a16="http://schemas.microsoft.com/office/drawing/2014/main" id="{74F3D9DA-B0C3-4890-9E90-E75646287E5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" name="5 - Θέση αριθμού διαφάνειας">
            <a:extLst>
              <a:ext uri="{FF2B5EF4-FFF2-40B4-BE49-F238E27FC236}">
                <a16:creationId xmlns:a16="http://schemas.microsoft.com/office/drawing/2014/main" id="{10362BFA-2462-4B4D-AB33-0C07B770E3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62450" y="1027113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EA201F0-A818-485A-924F-797B4B509A8C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06011193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Κεφαλίδα ενότητα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9 - Ορθογώνιο">
            <a:extLst>
              <a:ext uri="{FF2B5EF4-FFF2-40B4-BE49-F238E27FC236}">
                <a16:creationId xmlns:a16="http://schemas.microsoft.com/office/drawing/2014/main" id="{76795A86-72DB-4126-9F21-1602738C892E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0 - Ορθογώνιο">
            <a:extLst>
              <a:ext uri="{FF2B5EF4-FFF2-40B4-BE49-F238E27FC236}">
                <a16:creationId xmlns:a16="http://schemas.microsoft.com/office/drawing/2014/main" id="{815B9D1A-4E4A-4458-A1D1-F75A9975ACDA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1 - Ορθογώνιο">
            <a:extLst>
              <a:ext uri="{FF2B5EF4-FFF2-40B4-BE49-F238E27FC236}">
                <a16:creationId xmlns:a16="http://schemas.microsoft.com/office/drawing/2014/main" id="{D083CFA5-59E4-4D09-A72E-0D117EC1A7D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3 - Ορθογώνιο">
            <a:extLst>
              <a:ext uri="{FF2B5EF4-FFF2-40B4-BE49-F238E27FC236}">
                <a16:creationId xmlns:a16="http://schemas.microsoft.com/office/drawing/2014/main" id="{9F825A39-9CE1-4609-97DC-3A03EBDCF522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4 - Ορθογώνιο">
            <a:extLst>
              <a:ext uri="{FF2B5EF4-FFF2-40B4-BE49-F238E27FC236}">
                <a16:creationId xmlns:a16="http://schemas.microsoft.com/office/drawing/2014/main" id="{DF89E99B-1970-4D62-B00B-36F962D0F9C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152400" y="2286000"/>
            <a:ext cx="8832850" cy="3048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5 - Ορθογώνιο">
            <a:extLst>
              <a:ext uri="{FF2B5EF4-FFF2-40B4-BE49-F238E27FC236}">
                <a16:creationId xmlns:a16="http://schemas.microsoft.com/office/drawing/2014/main" id="{C9997436-628F-42F3-8E8A-226680ABE70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5575" y="142875"/>
            <a:ext cx="8832850" cy="2139950"/>
          </a:xfrm>
          <a:prstGeom prst="rect">
            <a:avLst/>
          </a:prstGeom>
          <a:solidFill>
            <a:schemeClr val="accent1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6 - Ορθογώνιο">
            <a:extLst>
              <a:ext uri="{FF2B5EF4-FFF2-40B4-BE49-F238E27FC236}">
                <a16:creationId xmlns:a16="http://schemas.microsoft.com/office/drawing/2014/main" id="{EC801652-8194-4D15-847E-AAB66E3B04BB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1" name="27 - Ορθογώνιο">
            <a:extLst>
              <a:ext uri="{FF2B5EF4-FFF2-40B4-BE49-F238E27FC236}">
                <a16:creationId xmlns:a16="http://schemas.microsoft.com/office/drawing/2014/main" id="{021B984E-40D0-4C3F-9327-FA49775AABB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12" name="28 - Ευθεία γραμμή σύνδεσης">
            <a:extLst>
              <a:ext uri="{FF2B5EF4-FFF2-40B4-BE49-F238E27FC236}">
                <a16:creationId xmlns:a16="http://schemas.microsoft.com/office/drawing/2014/main" id="{56647CBA-EAE9-4ED5-B102-9D26F40F042A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2438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3" name="29 - Έλλειψη">
            <a:extLst>
              <a:ext uri="{FF2B5EF4-FFF2-40B4-BE49-F238E27FC236}">
                <a16:creationId xmlns:a16="http://schemas.microsoft.com/office/drawing/2014/main" id="{D795E79A-C236-4862-BA8D-578AF3FFD80F}"/>
              </a:ext>
            </a:extLst>
          </p:cNvPr>
          <p:cNvSpPr/>
          <p:nvPr/>
        </p:nvSpPr>
        <p:spPr>
          <a:xfrm>
            <a:off x="4267200" y="211455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4" name="30 - Έλλειψη">
            <a:extLst>
              <a:ext uri="{FF2B5EF4-FFF2-40B4-BE49-F238E27FC236}">
                <a16:creationId xmlns:a16="http://schemas.microsoft.com/office/drawing/2014/main" id="{340CD5BE-7685-43B3-9DF2-2BF862566657}"/>
              </a:ext>
            </a:extLst>
          </p:cNvPr>
          <p:cNvSpPr/>
          <p:nvPr/>
        </p:nvSpPr>
        <p:spPr>
          <a:xfrm>
            <a:off x="4362450" y="2209800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5" name="4 - Θέση υποσέλιδου">
            <a:extLst>
              <a:ext uri="{FF2B5EF4-FFF2-40B4-BE49-F238E27FC236}">
                <a16:creationId xmlns:a16="http://schemas.microsoft.com/office/drawing/2014/main" id="{D8C7F249-E184-484C-8780-2537A5DBCA3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6" name="3 - Θέση ημερομηνίας">
            <a:extLst>
              <a:ext uri="{FF2B5EF4-FFF2-40B4-BE49-F238E27FC236}">
                <a16:creationId xmlns:a16="http://schemas.microsoft.com/office/drawing/2014/main" id="{772FD15E-F9EC-4B03-AD27-33118B9E2020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7" name="5 - Θέση αριθμού διαφάνειας">
            <a:extLst>
              <a:ext uri="{FF2B5EF4-FFF2-40B4-BE49-F238E27FC236}">
                <a16:creationId xmlns:a16="http://schemas.microsoft.com/office/drawing/2014/main" id="{C2348640-8C68-4FEB-9D1C-44486F5AAE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21986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8EB5E7-E056-4604-BDC8-FA53062B68E5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27446116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Δύο περιεχόμενα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19 - Ευθεία γραμμή σύνδεσης">
            <a:extLst>
              <a:ext uri="{FF2B5EF4-FFF2-40B4-BE49-F238E27FC236}">
                <a16:creationId xmlns:a16="http://schemas.microsoft.com/office/drawing/2014/main" id="{F1037C1E-4211-4FEA-B718-287A07FB8211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562475" y="1576388"/>
            <a:ext cx="9525" cy="4818062"/>
          </a:xfrm>
          <a:prstGeom prst="line">
            <a:avLst/>
          </a:prstGeom>
          <a:noFill/>
          <a:ln w="9525" algn="ctr">
            <a:solidFill>
              <a:schemeClr val="tx2"/>
            </a:solidFill>
            <a:prstDash val="sys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l-GR"/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0" name="9 - Θέση περιεχομένου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12" name="11 - Θέση περιεχομένου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6" name="4 - Θέση ημερομηνίας">
            <a:extLst>
              <a:ext uri="{FF2B5EF4-FFF2-40B4-BE49-F238E27FC236}">
                <a16:creationId xmlns:a16="http://schemas.microsoft.com/office/drawing/2014/main" id="{201E9797-5D77-4BDE-8AAD-9F412E3556B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5791200" y="6410325"/>
            <a:ext cx="3044825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7" name="5 - Θέση υποσέλιδου">
            <a:extLst>
              <a:ext uri="{FF2B5EF4-FFF2-40B4-BE49-F238E27FC236}">
                <a16:creationId xmlns:a16="http://schemas.microsoft.com/office/drawing/2014/main" id="{EE7CA1E9-D453-43BC-A0D4-E3CDA4B0FA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8" name="6 - Θέση αριθμού διαφάνειας">
            <a:extLst>
              <a:ext uri="{FF2B5EF4-FFF2-40B4-BE49-F238E27FC236}">
                <a16:creationId xmlns:a16="http://schemas.microsoft.com/office/drawing/2014/main" id="{7E9DB5BB-C5D6-4E13-8071-D80448E833E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AF3F9B1-EB11-47E6-AF47-E58EE193B207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52635355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Σύγκριση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19 - Ευθεία γραμμή σύνδεσης">
            <a:extLst>
              <a:ext uri="{FF2B5EF4-FFF2-40B4-BE49-F238E27FC236}">
                <a16:creationId xmlns:a16="http://schemas.microsoft.com/office/drawing/2014/main" id="{4FB17979-CF03-4278-BB8E-16AAC81ABDBF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572000" y="2200275"/>
            <a:ext cx="0" cy="4187825"/>
          </a:xfrm>
          <a:prstGeom prst="line">
            <a:avLst/>
          </a:prstGeom>
          <a:noFill/>
          <a:ln w="9525" algn="ctr">
            <a:solidFill>
              <a:schemeClr val="tx2"/>
            </a:solidFill>
            <a:prstDash val="sys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l-GR"/>
          </a:p>
        </p:txBody>
      </p:sp>
      <p:sp>
        <p:nvSpPr>
          <p:cNvPr id="8" name="20 - Ορθογώνιο">
            <a:extLst>
              <a:ext uri="{FF2B5EF4-FFF2-40B4-BE49-F238E27FC236}">
                <a16:creationId xmlns:a16="http://schemas.microsoft.com/office/drawing/2014/main" id="{898679E3-3D3E-4708-B6A2-BF99E2608C41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1 - Ορθογώνιο">
            <a:extLst>
              <a:ext uri="{FF2B5EF4-FFF2-40B4-BE49-F238E27FC236}">
                <a16:creationId xmlns:a16="http://schemas.microsoft.com/office/drawing/2014/main" id="{96356333-6683-402E-ABEF-525377C26EFD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3 - Ορθογώνιο">
            <a:extLst>
              <a:ext uri="{FF2B5EF4-FFF2-40B4-BE49-F238E27FC236}">
                <a16:creationId xmlns:a16="http://schemas.microsoft.com/office/drawing/2014/main" id="{1A9BA382-59E6-48D0-91E4-1D7BA08F00B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1" name="24 - Ορθογώνιο">
            <a:extLst>
              <a:ext uri="{FF2B5EF4-FFF2-40B4-BE49-F238E27FC236}">
                <a16:creationId xmlns:a16="http://schemas.microsoft.com/office/drawing/2014/main" id="{13F49784-726E-45BB-9CC5-85C765EF1604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2" name="25 - Ορθογώνιο">
            <a:extLst>
              <a:ext uri="{FF2B5EF4-FFF2-40B4-BE49-F238E27FC236}">
                <a16:creationId xmlns:a16="http://schemas.microsoft.com/office/drawing/2014/main" id="{7219A504-3FF1-4418-BF91-4F03AE5D5EBB}"/>
              </a:ext>
            </a:extLst>
          </p:cNvPr>
          <p:cNvSpPr/>
          <p:nvPr/>
        </p:nvSpPr>
        <p:spPr>
          <a:xfrm>
            <a:off x="152400" y="1371600"/>
            <a:ext cx="8832850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3" name="26 - Ορθογώνιο">
            <a:extLst>
              <a:ext uri="{FF2B5EF4-FFF2-40B4-BE49-F238E27FC236}">
                <a16:creationId xmlns:a16="http://schemas.microsoft.com/office/drawing/2014/main" id="{4D032A98-D3DD-45CD-813E-E92C8DAE7E9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1115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4" name="27 - Ευθεία γραμμή σύνδεσης">
            <a:extLst>
              <a:ext uri="{FF2B5EF4-FFF2-40B4-BE49-F238E27FC236}">
                <a16:creationId xmlns:a16="http://schemas.microsoft.com/office/drawing/2014/main" id="{3326C131-D612-4FAA-AF4E-AFB15C9BAC3A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1279525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5" name="28 - Ορθογώνιο">
            <a:extLst>
              <a:ext uri="{FF2B5EF4-FFF2-40B4-BE49-F238E27FC236}">
                <a16:creationId xmlns:a16="http://schemas.microsoft.com/office/drawing/2014/main" id="{363CF319-0AD6-4EC0-87A6-40139235CE7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16" name="29 - Έλλειψη">
            <a:extLst>
              <a:ext uri="{FF2B5EF4-FFF2-40B4-BE49-F238E27FC236}">
                <a16:creationId xmlns:a16="http://schemas.microsoft.com/office/drawing/2014/main" id="{70B84BA8-08F8-466C-8BB3-01E85C4D27CD}"/>
              </a:ext>
            </a:extLst>
          </p:cNvPr>
          <p:cNvSpPr/>
          <p:nvPr/>
        </p:nvSpPr>
        <p:spPr>
          <a:xfrm>
            <a:off x="4267200" y="955675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7" name="30 - Έλλειψη">
            <a:extLst>
              <a:ext uri="{FF2B5EF4-FFF2-40B4-BE49-F238E27FC236}">
                <a16:creationId xmlns:a16="http://schemas.microsoft.com/office/drawing/2014/main" id="{23795897-341C-46F6-ADD0-61FD187667D9}"/>
              </a:ext>
            </a:extLst>
          </p:cNvPr>
          <p:cNvSpPr/>
          <p:nvPr/>
        </p:nvSpPr>
        <p:spPr>
          <a:xfrm>
            <a:off x="4362450" y="1050925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4" name="3 - Θέση κειμένου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24" name="23 - Θέση περιεχομένου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26" name="25 - Θέση περιεχομένου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23" name="22 - Τίτλος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8" name="6 - Θέση ημερομηνίας">
            <a:extLst>
              <a:ext uri="{FF2B5EF4-FFF2-40B4-BE49-F238E27FC236}">
                <a16:creationId xmlns:a16="http://schemas.microsoft.com/office/drawing/2014/main" id="{B4EB872A-109E-4DC2-9703-95381C554E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9" name="7 - Θέση υποσέλιδου">
            <a:extLst>
              <a:ext uri="{FF2B5EF4-FFF2-40B4-BE49-F238E27FC236}">
                <a16:creationId xmlns:a16="http://schemas.microsoft.com/office/drawing/2014/main" id="{9611C147-37BF-4C8E-B277-DE915464D7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4800" y="6410325"/>
            <a:ext cx="3581400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20" name="8 - Θέση αριθμού διαφάνειας">
            <a:extLst>
              <a:ext uri="{FF2B5EF4-FFF2-40B4-BE49-F238E27FC236}">
                <a16:creationId xmlns:a16="http://schemas.microsoft.com/office/drawing/2014/main" id="{08F1B5C2-B308-4F91-B25A-CCFF37AAC6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10429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B1FF207-AE10-4D4A-AA2B-54712C8264D5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34139436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Μόνο τίτλο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ημερομηνίας">
            <a:extLst>
              <a:ext uri="{FF2B5EF4-FFF2-40B4-BE49-F238E27FC236}">
                <a16:creationId xmlns:a16="http://schemas.microsoft.com/office/drawing/2014/main" id="{92B3C7B6-079A-4D0D-8326-0CDD477FB7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" name="3 - Θέση υποσέλιδου">
            <a:extLst>
              <a:ext uri="{FF2B5EF4-FFF2-40B4-BE49-F238E27FC236}">
                <a16:creationId xmlns:a16="http://schemas.microsoft.com/office/drawing/2014/main" id="{3D61AEA0-7668-4C3C-8260-7FD1233A19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5" name="4 - Θέση αριθμού διαφάνειας">
            <a:extLst>
              <a:ext uri="{FF2B5EF4-FFF2-40B4-BE49-F238E27FC236}">
                <a16:creationId xmlns:a16="http://schemas.microsoft.com/office/drawing/2014/main" id="{9FE38235-FB29-4ED4-84BA-3CF6630382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10366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67C52ED-C41C-4921-ADC3-933BF9DFC1D3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39795938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Κενή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9 - Ορθογώνιο">
            <a:extLst>
              <a:ext uri="{FF2B5EF4-FFF2-40B4-BE49-F238E27FC236}">
                <a16:creationId xmlns:a16="http://schemas.microsoft.com/office/drawing/2014/main" id="{F2DE77E7-4D35-4E8A-A4D5-0F9A948434DC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3" name="20 - Ορθογώνιο">
            <a:extLst>
              <a:ext uri="{FF2B5EF4-FFF2-40B4-BE49-F238E27FC236}">
                <a16:creationId xmlns:a16="http://schemas.microsoft.com/office/drawing/2014/main" id="{7B6E0417-1DD1-445E-99EB-C46D394ADB10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557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4" name="21 - Ορθογώνιο">
            <a:extLst>
              <a:ext uri="{FF2B5EF4-FFF2-40B4-BE49-F238E27FC236}">
                <a16:creationId xmlns:a16="http://schemas.microsoft.com/office/drawing/2014/main" id="{DE8CE02F-69D4-4518-8292-7796EEBD459C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3 - Ορθογώνιο">
            <a:extLst>
              <a:ext uri="{FF2B5EF4-FFF2-40B4-BE49-F238E27FC236}">
                <a16:creationId xmlns:a16="http://schemas.microsoft.com/office/drawing/2014/main" id="{C83D2487-8359-40D2-8835-33B2026E8149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4 - Ορθογώνιο">
            <a:extLst>
              <a:ext uri="{FF2B5EF4-FFF2-40B4-BE49-F238E27FC236}">
                <a16:creationId xmlns:a16="http://schemas.microsoft.com/office/drawing/2014/main" id="{B58971AE-2BEC-454A-BCA3-5076AF80C16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7" name="25 - Ορθογώνιο">
            <a:extLst>
              <a:ext uri="{FF2B5EF4-FFF2-40B4-BE49-F238E27FC236}">
                <a16:creationId xmlns:a16="http://schemas.microsoft.com/office/drawing/2014/main" id="{58E2F58B-3CCF-45D8-BF3F-08AA93D2AA6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875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8" name="1 - Θέση ημερομηνίας">
            <a:extLst>
              <a:ext uri="{FF2B5EF4-FFF2-40B4-BE49-F238E27FC236}">
                <a16:creationId xmlns:a16="http://schemas.microsoft.com/office/drawing/2014/main" id="{950DE2AB-83C6-4A13-B780-757D6F9D168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9" name="2 - Θέση υποσέλιδου">
            <a:extLst>
              <a:ext uri="{FF2B5EF4-FFF2-40B4-BE49-F238E27FC236}">
                <a16:creationId xmlns:a16="http://schemas.microsoft.com/office/drawing/2014/main" id="{7D3FA1F3-E2CD-41FD-867E-531C53CB71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0" name="3 - Θέση αριθμού διαφάνειας">
            <a:extLst>
              <a:ext uri="{FF2B5EF4-FFF2-40B4-BE49-F238E27FC236}">
                <a16:creationId xmlns:a16="http://schemas.microsoft.com/office/drawing/2014/main" id="{8DCADD9A-1BC5-4955-ADEF-7078448607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5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fld id="{AE7DCFE8-E8AC-4140-A799-6E3042C9C2D4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2630960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Περιεχόμενο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19 - Ορθογώνιο">
            <a:extLst>
              <a:ext uri="{FF2B5EF4-FFF2-40B4-BE49-F238E27FC236}">
                <a16:creationId xmlns:a16="http://schemas.microsoft.com/office/drawing/2014/main" id="{EBDBCABF-3E30-4285-8060-C6D05EE39E5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6" name="20 - Ορθογώνιο">
            <a:extLst>
              <a:ext uri="{FF2B5EF4-FFF2-40B4-BE49-F238E27FC236}">
                <a16:creationId xmlns:a16="http://schemas.microsoft.com/office/drawing/2014/main" id="{3DEE4BA7-BCC9-4568-A132-6451F04A0F6C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1 - Ορθογώνιο">
            <a:extLst>
              <a:ext uri="{FF2B5EF4-FFF2-40B4-BE49-F238E27FC236}">
                <a16:creationId xmlns:a16="http://schemas.microsoft.com/office/drawing/2014/main" id="{5532AC71-CAA1-4F51-88FB-01AFFDC7C20C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3 - Ορθογώνιο">
            <a:extLst>
              <a:ext uri="{FF2B5EF4-FFF2-40B4-BE49-F238E27FC236}">
                <a16:creationId xmlns:a16="http://schemas.microsoft.com/office/drawing/2014/main" id="{E7CAFB22-8152-426C-AE98-EEDE06F1E26F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19063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4 - Ορθογώνιο">
            <a:extLst>
              <a:ext uri="{FF2B5EF4-FFF2-40B4-BE49-F238E27FC236}">
                <a16:creationId xmlns:a16="http://schemas.microsoft.com/office/drawing/2014/main" id="{25DA63A9-1902-445E-8F24-5E3C8A211F8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5 - Ορθογώνιο">
            <a:extLst>
              <a:ext uri="{FF2B5EF4-FFF2-40B4-BE49-F238E27FC236}">
                <a16:creationId xmlns:a16="http://schemas.microsoft.com/office/drawing/2014/main" id="{F90D26B4-3BED-470E-9E0B-653B61289E8B}"/>
              </a:ext>
            </a:extLst>
          </p:cNvPr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1" name="26 - Ορθογώνιο">
            <a:extLst>
              <a:ext uri="{FF2B5EF4-FFF2-40B4-BE49-F238E27FC236}">
                <a16:creationId xmlns:a16="http://schemas.microsoft.com/office/drawing/2014/main" id="{78F43509-994F-4BDC-AB1D-7AC445336C6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12" name="27 - Ευθεία γραμμή σύνδεσης">
            <a:extLst>
              <a:ext uri="{FF2B5EF4-FFF2-40B4-BE49-F238E27FC236}">
                <a16:creationId xmlns:a16="http://schemas.microsoft.com/office/drawing/2014/main" id="{682FD03F-4478-4BEB-A99B-A81F7F3B8482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533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3" name="28 - Έλλειψη">
            <a:extLst>
              <a:ext uri="{FF2B5EF4-FFF2-40B4-BE49-F238E27FC236}">
                <a16:creationId xmlns:a16="http://schemas.microsoft.com/office/drawing/2014/main" id="{79F8C995-BD3D-4A94-A220-D1770292B8BD}"/>
              </a:ext>
            </a:extLst>
          </p:cNvPr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4" name="29 - Έλλειψη">
            <a:extLst>
              <a:ext uri="{FF2B5EF4-FFF2-40B4-BE49-F238E27FC236}">
                <a16:creationId xmlns:a16="http://schemas.microsoft.com/office/drawing/2014/main" id="{E8045A24-C6D4-4AC3-AED7-60FF8E0AD633}"/>
              </a:ext>
            </a:extLst>
          </p:cNvPr>
          <p:cNvSpPr/>
          <p:nvPr/>
        </p:nvSpPr>
        <p:spPr>
          <a:xfrm>
            <a:off x="1390650" y="323850"/>
            <a:ext cx="419100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5" name="30 - Ορθογώνιο">
            <a:extLst>
              <a:ext uri="{FF2B5EF4-FFF2-40B4-BE49-F238E27FC236}">
                <a16:creationId xmlns:a16="http://schemas.microsoft.com/office/drawing/2014/main" id="{7EA5B957-2D68-4167-B349-35A283767AC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20" name="19 - Θέση περιεχομένου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16" name="6 - Θέση αριθμού διαφάνειας">
            <a:extLst>
              <a:ext uri="{FF2B5EF4-FFF2-40B4-BE49-F238E27FC236}">
                <a16:creationId xmlns:a16="http://schemas.microsoft.com/office/drawing/2014/main" id="{660ADFA0-6B77-41F6-A1EF-B914D6F90C6D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678BB89-AED0-4E91-ADC0-D805DDF3B52C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7" name="4 - Θέση ημερομηνίας">
            <a:extLst>
              <a:ext uri="{FF2B5EF4-FFF2-40B4-BE49-F238E27FC236}">
                <a16:creationId xmlns:a16="http://schemas.microsoft.com/office/drawing/2014/main" id="{DE044E91-08A2-4699-8072-0771439626FC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8" name="5 - Θέση υποσέλιδου">
            <a:extLst>
              <a:ext uri="{FF2B5EF4-FFF2-40B4-BE49-F238E27FC236}">
                <a16:creationId xmlns:a16="http://schemas.microsoft.com/office/drawing/2014/main" id="{BE0F6B41-1624-4AA6-BB8C-3339CD12DB04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>
          <a:xfrm>
            <a:off x="301625" y="6410325"/>
            <a:ext cx="3382963" cy="366713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</p:spTree>
    <p:extLst>
      <p:ext uri="{BB962C8B-B14F-4D97-AF65-F5344CB8AC3E}">
        <p14:creationId xmlns:p14="http://schemas.microsoft.com/office/powerpoint/2010/main" val="162762983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Εικόνα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19 - Ευθεία γραμμή σύνδεσης">
            <a:extLst>
              <a:ext uri="{FF2B5EF4-FFF2-40B4-BE49-F238E27FC236}">
                <a16:creationId xmlns:a16="http://schemas.microsoft.com/office/drawing/2014/main" id="{1F8DCEB5-15C3-4C4E-85B2-2A7E4AF4D186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533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6" name="20 - Ορθογώνιο">
            <a:extLst>
              <a:ext uri="{FF2B5EF4-FFF2-40B4-BE49-F238E27FC236}">
                <a16:creationId xmlns:a16="http://schemas.microsoft.com/office/drawing/2014/main" id="{A3DAFF10-BEC3-4BD0-8E15-038F2C0EEBD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1 - Ορθογώνιο">
            <a:extLst>
              <a:ext uri="{FF2B5EF4-FFF2-40B4-BE49-F238E27FC236}">
                <a16:creationId xmlns:a16="http://schemas.microsoft.com/office/drawing/2014/main" id="{07E3AB55-0571-4BA4-9E33-EC114C88251E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3 - Ορθογώνιο">
            <a:extLst>
              <a:ext uri="{FF2B5EF4-FFF2-40B4-BE49-F238E27FC236}">
                <a16:creationId xmlns:a16="http://schemas.microsoft.com/office/drawing/2014/main" id="{DC3C4849-EF1E-47CB-A76C-14DEE63A56BB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4 - Ορθογώνιο">
            <a:extLst>
              <a:ext uri="{FF2B5EF4-FFF2-40B4-BE49-F238E27FC236}">
                <a16:creationId xmlns:a16="http://schemas.microsoft.com/office/drawing/2014/main" id="{24849395-682F-4DDC-9C85-E875114B4DBA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5 - Ορθογώνιο">
            <a:extLst>
              <a:ext uri="{FF2B5EF4-FFF2-40B4-BE49-F238E27FC236}">
                <a16:creationId xmlns:a16="http://schemas.microsoft.com/office/drawing/2014/main" id="{19C8BBBA-266E-4219-A83F-E30AE9B2626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301625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1" name="26 - Ορθογώνιο">
            <a:extLst>
              <a:ext uri="{FF2B5EF4-FFF2-40B4-BE49-F238E27FC236}">
                <a16:creationId xmlns:a16="http://schemas.microsoft.com/office/drawing/2014/main" id="{F5DAE6EA-A3FD-4D9C-B1BD-CE31239AC8E5}"/>
              </a:ext>
            </a:extLst>
          </p:cNvPr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2" name="27 - Ορθογώνιο">
            <a:extLst>
              <a:ext uri="{FF2B5EF4-FFF2-40B4-BE49-F238E27FC236}">
                <a16:creationId xmlns:a16="http://schemas.microsoft.com/office/drawing/2014/main" id="{871BBF94-5CF2-4EF0-BE9F-041E1511109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13" name="28 - Έλλειψη">
            <a:extLst>
              <a:ext uri="{FF2B5EF4-FFF2-40B4-BE49-F238E27FC236}">
                <a16:creationId xmlns:a16="http://schemas.microsoft.com/office/drawing/2014/main" id="{A2EAC32B-C5D9-4D7E-8C34-A6AA9CCF9B6F}"/>
              </a:ext>
            </a:extLst>
          </p:cNvPr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4" name="29 - Έλλειψη">
            <a:extLst>
              <a:ext uri="{FF2B5EF4-FFF2-40B4-BE49-F238E27FC236}">
                <a16:creationId xmlns:a16="http://schemas.microsoft.com/office/drawing/2014/main" id="{D4855281-00D7-41C5-BA66-27536C39A11F}"/>
              </a:ext>
            </a:extLst>
          </p:cNvPr>
          <p:cNvSpPr/>
          <p:nvPr/>
        </p:nvSpPr>
        <p:spPr>
          <a:xfrm>
            <a:off x="1390650" y="323850"/>
            <a:ext cx="419100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5" name="30 - Ορθογώνιο">
            <a:extLst>
              <a:ext uri="{FF2B5EF4-FFF2-40B4-BE49-F238E27FC236}">
                <a16:creationId xmlns:a16="http://schemas.microsoft.com/office/drawing/2014/main" id="{1873EB32-B1DE-4C9E-A1AF-08294284050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εικόνας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l-GR" noProof="0"/>
              <a:t>Κάντε κλικ στο εικονίδιο για να προσθέσετε μια εικόνα</a:t>
            </a:r>
            <a:endParaRPr lang="en-US" noProof="0" dirty="0"/>
          </a:p>
        </p:txBody>
      </p:sp>
      <p:sp>
        <p:nvSpPr>
          <p:cNvPr id="4" name="3 - Θέση κειμένου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16" name="6 - Θέση αριθμού διαφάνειας">
            <a:extLst>
              <a:ext uri="{FF2B5EF4-FFF2-40B4-BE49-F238E27FC236}">
                <a16:creationId xmlns:a16="http://schemas.microsoft.com/office/drawing/2014/main" id="{5205C450-310A-4C7F-80EF-D238306E64D6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1E72817-8A69-4982-B77D-DB4FE1718B43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7" name="4 - Θέση ημερομηνίας">
            <a:extLst>
              <a:ext uri="{FF2B5EF4-FFF2-40B4-BE49-F238E27FC236}">
                <a16:creationId xmlns:a16="http://schemas.microsoft.com/office/drawing/2014/main" id="{7AAF3BF7-486A-4AE5-BBE4-0A0B1BD16EDD}"/>
              </a:ext>
            </a:extLst>
          </p:cNvPr>
          <p:cNvSpPr>
            <a:spLocks noGrp="1"/>
          </p:cNvSpPr>
          <p:nvPr>
            <p:ph type="dt" sz="half" idx="11"/>
          </p:nvPr>
        </p:nvSpPr>
        <p:spPr>
          <a:xfrm>
            <a:off x="5788025" y="6405563"/>
            <a:ext cx="3044825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8" name="5 - Θέση υποσέλιδου">
            <a:extLst>
              <a:ext uri="{FF2B5EF4-FFF2-40B4-BE49-F238E27FC236}">
                <a16:creationId xmlns:a16="http://schemas.microsoft.com/office/drawing/2014/main" id="{F95066A1-4FB2-445D-9E24-6CD206DDC523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>
          <a:xfrm>
            <a:off x="301625" y="6410325"/>
            <a:ext cx="3584575" cy="366713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</p:spTree>
    <p:extLst>
      <p:ext uri="{BB962C8B-B14F-4D97-AF65-F5344CB8AC3E}">
        <p14:creationId xmlns:p14="http://schemas.microsoft.com/office/powerpoint/2010/main" val="16280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Τίτλος και Κατακόρυφο κείμενο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ατακόρυφου κειμένου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3 - Θέση ημερομηνίας">
            <a:extLst>
              <a:ext uri="{FF2B5EF4-FFF2-40B4-BE49-F238E27FC236}">
                <a16:creationId xmlns:a16="http://schemas.microsoft.com/office/drawing/2014/main" id="{1F8DD082-BA35-4A11-B306-B91C3CAEB33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5" name="4 - Θέση υποσέλιδου">
            <a:extLst>
              <a:ext uri="{FF2B5EF4-FFF2-40B4-BE49-F238E27FC236}">
                <a16:creationId xmlns:a16="http://schemas.microsoft.com/office/drawing/2014/main" id="{3E4AF185-32D1-44A0-8C3B-C354403CBF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" name="5 - Θέση αριθμού διαφάνειας">
            <a:extLst>
              <a:ext uri="{FF2B5EF4-FFF2-40B4-BE49-F238E27FC236}">
                <a16:creationId xmlns:a16="http://schemas.microsoft.com/office/drawing/2014/main" id="{FA35D09E-00C1-4973-BC58-02DA566EC7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C0543D6-B745-47F3-AB8D-B5016B8C985B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14346175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Κατακόρυφος τίτλος και Κείμενο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9 - Ορθογώνιο">
            <a:extLst>
              <a:ext uri="{FF2B5EF4-FFF2-40B4-BE49-F238E27FC236}">
                <a16:creationId xmlns:a16="http://schemas.microsoft.com/office/drawing/2014/main" id="{F8F473F3-7F99-4A8E-8253-8BFAD7765689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0 - Ορθογώνιο">
            <a:extLst>
              <a:ext uri="{FF2B5EF4-FFF2-40B4-BE49-F238E27FC236}">
                <a16:creationId xmlns:a16="http://schemas.microsoft.com/office/drawing/2014/main" id="{D766CDF6-F638-48B6-B4C5-0A54653F7DA7}"/>
              </a:ext>
            </a:extLst>
          </p:cNvPr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1 - Ορθογώνιο">
            <a:extLst>
              <a:ext uri="{FF2B5EF4-FFF2-40B4-BE49-F238E27FC236}">
                <a16:creationId xmlns:a16="http://schemas.microsoft.com/office/drawing/2014/main" id="{12AB432D-EEE6-4896-894A-DAE591B55300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557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3 - Ορθογώνιο">
            <a:extLst>
              <a:ext uri="{FF2B5EF4-FFF2-40B4-BE49-F238E27FC236}">
                <a16:creationId xmlns:a16="http://schemas.microsoft.com/office/drawing/2014/main" id="{5A8DE95B-27D9-46D9-8B31-D0DA93D9847C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4 - Ορθογώνιο">
            <a:extLst>
              <a:ext uri="{FF2B5EF4-FFF2-40B4-BE49-F238E27FC236}">
                <a16:creationId xmlns:a16="http://schemas.microsoft.com/office/drawing/2014/main" id="{EF9A00E6-BC5D-43E5-BC44-2AA33CCB0CF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9" name="25 - Ορθογώνιο">
            <a:extLst>
              <a:ext uri="{FF2B5EF4-FFF2-40B4-BE49-F238E27FC236}">
                <a16:creationId xmlns:a16="http://schemas.microsoft.com/office/drawing/2014/main" id="{3C84E360-228E-4F2F-9205-0791532379A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10" name="26 - Ευθεία γραμμή σύνδεσης">
            <a:extLst>
              <a:ext uri="{FF2B5EF4-FFF2-40B4-BE49-F238E27FC236}">
                <a16:creationId xmlns:a16="http://schemas.microsoft.com/office/drawing/2014/main" id="{2DA2F51E-E6F5-4B68-B279-D7D5DC8AFFD9}"/>
              </a:ext>
            </a:extLst>
          </p:cNvPr>
          <p:cNvSpPr>
            <a:spLocks noChangeShapeType="1"/>
          </p:cNvSpPr>
          <p:nvPr/>
        </p:nvSpPr>
        <p:spPr bwMode="auto">
          <a:xfrm rot="5400000">
            <a:off x="4021137" y="3278188"/>
            <a:ext cx="6245225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1" name="27 - Έλλειψη">
            <a:extLst>
              <a:ext uri="{FF2B5EF4-FFF2-40B4-BE49-F238E27FC236}">
                <a16:creationId xmlns:a16="http://schemas.microsoft.com/office/drawing/2014/main" id="{8CF0F532-DB82-4829-91C0-DEE7758892BB}"/>
              </a:ext>
            </a:extLst>
          </p:cNvPr>
          <p:cNvSpPr/>
          <p:nvPr/>
        </p:nvSpPr>
        <p:spPr>
          <a:xfrm>
            <a:off x="6838950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2" name="28 - Έλλειψη">
            <a:extLst>
              <a:ext uri="{FF2B5EF4-FFF2-40B4-BE49-F238E27FC236}">
                <a16:creationId xmlns:a16="http://schemas.microsoft.com/office/drawing/2014/main" id="{789A4AF5-9112-418A-A40A-10AF8D3A0378}"/>
              </a:ext>
            </a:extLst>
          </p:cNvPr>
          <p:cNvSpPr/>
          <p:nvPr/>
        </p:nvSpPr>
        <p:spPr>
          <a:xfrm>
            <a:off x="6934200" y="3021013"/>
            <a:ext cx="420688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3" name="2 - Θέση κατακόρυφου κειμένου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2" name="1 - Κατακόρυφος τίτλος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3" name="5 - Θέση αριθμού διαφάνειας">
            <a:extLst>
              <a:ext uri="{FF2B5EF4-FFF2-40B4-BE49-F238E27FC236}">
                <a16:creationId xmlns:a16="http://schemas.microsoft.com/office/drawing/2014/main" id="{37E916C8-3E2F-463E-9D36-788E9AE0C4DE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6915150" y="3009900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B79E33D-C2FD-4E45-8F9C-360E8D2E33AB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4" name="3 - Θέση ημερομηνίας">
            <a:extLst>
              <a:ext uri="{FF2B5EF4-FFF2-40B4-BE49-F238E27FC236}">
                <a16:creationId xmlns:a16="http://schemas.microsoft.com/office/drawing/2014/main" id="{931D4BAB-D094-45C5-9013-19726D6669FE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5" name="4 - Θέση υποσέλιδου">
            <a:extLst>
              <a:ext uri="{FF2B5EF4-FFF2-40B4-BE49-F238E27FC236}">
                <a16:creationId xmlns:a16="http://schemas.microsoft.com/office/drawing/2014/main" id="{1E462DDE-422E-4EC4-A788-8653F388F5C7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</p:spTree>
    <p:extLst>
      <p:ext uri="{BB962C8B-B14F-4D97-AF65-F5344CB8AC3E}">
        <p14:creationId xmlns:p14="http://schemas.microsoft.com/office/powerpoint/2010/main" val="168216305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16 - Ορθογώνιο">
            <a:extLst>
              <a:ext uri="{FF2B5EF4-FFF2-40B4-BE49-F238E27FC236}">
                <a16:creationId xmlns:a16="http://schemas.microsoft.com/office/drawing/2014/main" id="{7174B86F-D80D-4759-A791-E9CC9578839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27" name="15 - Ορθογώνιο">
            <a:extLst>
              <a:ext uri="{FF2B5EF4-FFF2-40B4-BE49-F238E27FC236}">
                <a16:creationId xmlns:a16="http://schemas.microsoft.com/office/drawing/2014/main" id="{389A8573-744D-4C95-BA65-17AD19098E73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3938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28" name="17 - Ορθογώνιο">
            <a:extLst>
              <a:ext uri="{FF2B5EF4-FFF2-40B4-BE49-F238E27FC236}">
                <a16:creationId xmlns:a16="http://schemas.microsoft.com/office/drawing/2014/main" id="{2F6EF36D-3B82-450E-B943-953A0F4ED50B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29" name="18 - Ορθογώνιο">
            <a:extLst>
              <a:ext uri="{FF2B5EF4-FFF2-40B4-BE49-F238E27FC236}">
                <a16:creationId xmlns:a16="http://schemas.microsoft.com/office/drawing/2014/main" id="{9ACA5B37-E0D9-4CBC-91E8-65A7F6A327EC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8 - Ορθογώνιο">
            <a:extLst>
              <a:ext uri="{FF2B5EF4-FFF2-40B4-BE49-F238E27FC236}">
                <a16:creationId xmlns:a16="http://schemas.microsoft.com/office/drawing/2014/main" id="{2F1737E7-0D40-4485-90D5-73A9783E7C5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4" name="13 - Θέση ημερομηνίας">
            <a:extLst>
              <a:ext uri="{FF2B5EF4-FFF2-40B4-BE49-F238E27FC236}">
                <a16:creationId xmlns:a16="http://schemas.microsoft.com/office/drawing/2014/main" id="{F3E0E13D-F4D5-411E-94DE-4CBC4F3C57A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791200" y="6405563"/>
            <a:ext cx="3044825" cy="3651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rgbClr val="FFFFFF"/>
                </a:solidFill>
                <a:latin typeface="Arial" charset="0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" name="2 - Θέση υποσέλιδου">
            <a:extLst>
              <a:ext uri="{FF2B5EF4-FFF2-40B4-BE49-F238E27FC236}">
                <a16:creationId xmlns:a16="http://schemas.microsoft.com/office/drawing/2014/main" id="{4527B5BA-0D33-44A2-8FBE-A91DD85D243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4800" y="6410325"/>
            <a:ext cx="3581400" cy="366713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rgbClr val="FFFFFF"/>
                </a:solidFill>
                <a:latin typeface="Arial" charset="0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8" name="7 - Ορθογώνιο">
            <a:extLst>
              <a:ext uri="{FF2B5EF4-FFF2-40B4-BE49-F238E27FC236}">
                <a16:creationId xmlns:a16="http://schemas.microsoft.com/office/drawing/2014/main" id="{15A2FEB8-6493-4C63-82DE-362BA182BB7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 dirty="0">
              <a:latin typeface="Arial" charset="0"/>
            </a:endParaRPr>
          </a:p>
        </p:txBody>
      </p:sp>
      <p:sp>
        <p:nvSpPr>
          <p:cNvPr id="10" name="9 - Ευθεία γραμμή σύνδεσης">
            <a:extLst>
              <a:ext uri="{FF2B5EF4-FFF2-40B4-BE49-F238E27FC236}">
                <a16:creationId xmlns:a16="http://schemas.microsoft.com/office/drawing/2014/main" id="{738CDC13-57F4-4587-B8C8-12BE780506C6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1276350"/>
            <a:ext cx="8832850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12" name="11 - Έλλειψη">
            <a:extLst>
              <a:ext uri="{FF2B5EF4-FFF2-40B4-BE49-F238E27FC236}">
                <a16:creationId xmlns:a16="http://schemas.microsoft.com/office/drawing/2014/main" id="{5F579DD2-F053-42EC-BA98-72C1C49B67F9}"/>
              </a:ext>
            </a:extLst>
          </p:cNvPr>
          <p:cNvSpPr/>
          <p:nvPr/>
        </p:nvSpPr>
        <p:spPr>
          <a:xfrm>
            <a:off x="4267200" y="955675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5" name="14 - Έλλειψη">
            <a:extLst>
              <a:ext uri="{FF2B5EF4-FFF2-40B4-BE49-F238E27FC236}">
                <a16:creationId xmlns:a16="http://schemas.microsoft.com/office/drawing/2014/main" id="{5555B96A-46B6-4363-9090-A89E44E9B8AD}"/>
              </a:ext>
            </a:extLst>
          </p:cNvPr>
          <p:cNvSpPr/>
          <p:nvPr/>
        </p:nvSpPr>
        <p:spPr>
          <a:xfrm>
            <a:off x="4362450" y="1050925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3" name="22 - Θέση αριθμού διαφάνειας">
            <a:extLst>
              <a:ext uri="{FF2B5EF4-FFF2-40B4-BE49-F238E27FC236}">
                <a16:creationId xmlns:a16="http://schemas.microsoft.com/office/drawing/2014/main" id="{25991F29-6BB6-4D79-A891-DDC6FD5E791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4343400" y="1039813"/>
            <a:ext cx="457200" cy="441325"/>
          </a:xfrm>
          <a:prstGeom prst="rect">
            <a:avLst/>
          </a:prstGeom>
        </p:spPr>
        <p:txBody>
          <a:bodyPr vert="horz" wrap="square" lIns="45720" tIns="45720" rIns="45720" bIns="45720" numCol="1" anchor="ctr" anchorCtr="0" compatLnSpc="1">
            <a:prstTxWarp prst="textNoShape">
              <a:avLst/>
            </a:prstTxWarp>
            <a:normAutofit/>
          </a:bodyPr>
          <a:lstStyle>
            <a:lvl1pPr algn="ctr" eaLnBrk="1" hangingPunct="1">
              <a:defRPr sz="1600">
                <a:solidFill>
                  <a:srgbClr val="7B9899"/>
                </a:solidFill>
              </a:defRPr>
            </a:lvl1pPr>
          </a:lstStyle>
          <a:p>
            <a:pPr>
              <a:defRPr/>
            </a:pPr>
            <a:fld id="{73AE339D-131D-46A5-BF76-94CFF3747039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038" name="21 - Θέση τίτλου">
            <a:extLst>
              <a:ext uri="{FF2B5EF4-FFF2-40B4-BE49-F238E27FC236}">
                <a16:creationId xmlns:a16="http://schemas.microsoft.com/office/drawing/2014/main" id="{3D78D825-FFD4-4F4D-AD6F-E6EB6674DEA4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301625" y="228600"/>
            <a:ext cx="8534400" cy="758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l-GR" altLang="el-GR"/>
              <a:t>Kλικ για επεξεργασία του τίτλου</a:t>
            </a:r>
            <a:endParaRPr lang="en-US" altLang="el-GR"/>
          </a:p>
        </p:txBody>
      </p:sp>
      <p:sp>
        <p:nvSpPr>
          <p:cNvPr id="1039" name="12 - Θέση κειμένου">
            <a:extLst>
              <a:ext uri="{FF2B5EF4-FFF2-40B4-BE49-F238E27FC236}">
                <a16:creationId xmlns:a16="http://schemas.microsoft.com/office/drawing/2014/main" id="{B9A2C4E9-BC81-4B12-973F-22EBAAECDD08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301625" y="1524000"/>
            <a:ext cx="8534400" cy="4598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l-GR" altLang="el-GR"/>
              <a:t>Kλικ για επεξεργασία των στυλ του υποδείγματος</a:t>
            </a:r>
          </a:p>
          <a:p>
            <a:pPr lvl="1"/>
            <a:r>
              <a:rPr lang="el-GR" altLang="el-GR"/>
              <a:t>Δεύτερου επιπέδου</a:t>
            </a:r>
          </a:p>
          <a:p>
            <a:pPr lvl="2"/>
            <a:r>
              <a:rPr lang="el-GR" altLang="el-GR"/>
              <a:t>Τρίτου επιπέδου</a:t>
            </a:r>
          </a:p>
          <a:p>
            <a:pPr lvl="3"/>
            <a:r>
              <a:rPr lang="el-GR" altLang="el-GR"/>
              <a:t>Τέταρτου επιπέδου</a:t>
            </a:r>
          </a:p>
          <a:p>
            <a:pPr lvl="4"/>
            <a:r>
              <a:rPr lang="el-GR" altLang="el-GR"/>
              <a:t>Πέμπτου επιπέδου</a:t>
            </a:r>
            <a:endParaRPr lang="en-US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916" r:id="rId1"/>
    <p:sldLayoutId id="2147483917" r:id="rId2"/>
    <p:sldLayoutId id="2147483918" r:id="rId3"/>
    <p:sldLayoutId id="2147483919" r:id="rId4"/>
    <p:sldLayoutId id="2147483920" r:id="rId5"/>
    <p:sldLayoutId id="2147483921" r:id="rId6"/>
    <p:sldLayoutId id="2147483922" r:id="rId7"/>
    <p:sldLayoutId id="2147483923" r:id="rId8"/>
    <p:sldLayoutId id="2147483924" r:id="rId9"/>
    <p:sldLayoutId id="2147483925" r:id="rId10"/>
    <p:sldLayoutId id="2147483926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3300" kern="1200">
          <a:solidFill>
            <a:srgbClr val="7B9899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9pPr>
    </p:titleStyle>
    <p:bodyStyle>
      <a:lvl1pPr marL="273050" indent="-27305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85000"/>
        <a:buFont typeface="Wingdings 2" panose="05020102010507070707" pitchFamily="18" charset="2"/>
        <a:buChar char=""/>
        <a:defRPr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7305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anose="05000000000000000000" pitchFamily="2" charset="2"/>
        <a:buChar char="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325" indent="-228600" algn="l" rtl="0" eaLnBrk="0" fontAlgn="base" hangingPunct="0">
        <a:spcBef>
          <a:spcPct val="20000"/>
        </a:spcBef>
        <a:spcAft>
          <a:spcPct val="0"/>
        </a:spcAft>
        <a:buClr>
          <a:srgbClr val="8CADAE"/>
        </a:buClr>
        <a:buSzPct val="75000"/>
        <a:buFont typeface="Wingdings 2" panose="05020102010507070707" pitchFamily="18" charset="2"/>
        <a:buChar char="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228600" algn="l" rtl="0" eaLnBrk="0" fontAlgn="base" hangingPunct="0">
        <a:spcBef>
          <a:spcPct val="20000"/>
        </a:spcBef>
        <a:spcAft>
          <a:spcPct val="0"/>
        </a:spcAft>
        <a:buClr>
          <a:srgbClr val="8C7B70"/>
        </a:buClr>
        <a:buSzPct val="70000"/>
        <a:buFont typeface="Wingdings" panose="05000000000000000000" pitchFamily="2" charset="2"/>
        <a:buChar char=""/>
        <a:defRPr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ct val="20000"/>
        </a:spcBef>
        <a:spcAft>
          <a:spcPct val="0"/>
        </a:spcAft>
        <a:buClr>
          <a:srgbClr val="8FB08C"/>
        </a:buClr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upload.wikimedia.org/wikipedia/commons/d/d4/Alcohol_general.svg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.png"/><Relationship Id="rId5" Type="http://schemas.openxmlformats.org/officeDocument/2006/relationships/hyperlink" Target="http://upload.wikimedia.org/wikipedia/commons/0/02/Alcohol.png" TargetMode="External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upload.wikimedia.org/wikipedia/commons/0/02/Alcohol.png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hyperlink" Target="http://upload.wikimedia.org/wikipedia/commons/8/87/Phenol_chemical_structure.png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jpeg"/><Relationship Id="rId4" Type="http://schemas.openxmlformats.org/officeDocument/2006/relationships/image" Target="../media/image20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emf"/><Relationship Id="rId2" Type="http://schemas.openxmlformats.org/officeDocument/2006/relationships/image" Target="../media/image22.emf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6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image" Target="../media/image30.emf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jpe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eg"/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jpe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1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jpeg"/><Relationship Id="rId2" Type="http://schemas.openxmlformats.org/officeDocument/2006/relationships/image" Target="../media/image54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6.jpe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2" Type="http://schemas.openxmlformats.org/officeDocument/2006/relationships/image" Target="../media/image57.jpe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1.jpe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2.jpe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jpe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jpe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2" Type="http://schemas.openxmlformats.org/officeDocument/2006/relationships/image" Target="../media/image66.jpe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jpeg"/><Relationship Id="rId2" Type="http://schemas.openxmlformats.org/officeDocument/2006/relationships/image" Target="../media/image68.jpe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0.jpe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jpe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jpe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>
            <a:extLst>
              <a:ext uri="{FF2B5EF4-FFF2-40B4-BE49-F238E27FC236}">
                <a16:creationId xmlns:a16="http://schemas.microsoft.com/office/drawing/2014/main" id="{0222DFC9-6815-4E57-BBAC-A7181A8EE6D8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eaLnBrk="1" hangingPunct="1"/>
            <a:r>
              <a:rPr lang="el-GR" altLang="el-GR"/>
              <a:t>Αλκοόλες και Θειόλες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>
            <a:extLst>
              <a:ext uri="{FF2B5EF4-FFF2-40B4-BE49-F238E27FC236}">
                <a16:creationId xmlns:a16="http://schemas.microsoft.com/office/drawing/2014/main" id="{E392556F-23B4-4800-B05E-2F65E054921A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395288" y="130175"/>
            <a:ext cx="8229600" cy="850900"/>
          </a:xfrm>
        </p:spPr>
        <p:txBody>
          <a:bodyPr/>
          <a:lstStyle/>
          <a:p>
            <a:pPr eaLnBrk="1" hangingPunct="1">
              <a:defRPr/>
            </a:pPr>
            <a:r>
              <a:rPr lang="el-GR">
                <a:solidFill>
                  <a:srgbClr val="7B9899"/>
                </a:solidFill>
                <a:latin typeface="+mn-lt"/>
              </a:rPr>
              <a:t>Αλκοόλες</a:t>
            </a:r>
          </a:p>
        </p:txBody>
      </p:sp>
      <p:pic>
        <p:nvPicPr>
          <p:cNvPr id="15363" name="Picture 5" descr="File:Alcohol general.svg">
            <a:hlinkClick r:id="rId3"/>
            <a:extLst>
              <a:ext uri="{FF2B5EF4-FFF2-40B4-BE49-F238E27FC236}">
                <a16:creationId xmlns:a16="http://schemas.microsoft.com/office/drawing/2014/main" id="{602348A2-A56D-4ED4-BC26-5A58A76152C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813" y="1484313"/>
            <a:ext cx="2122487" cy="15605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340" name="Rectangle 6">
            <a:extLst>
              <a:ext uri="{FF2B5EF4-FFF2-40B4-BE49-F238E27FC236}">
                <a16:creationId xmlns:a16="http://schemas.microsoft.com/office/drawing/2014/main" id="{0A87023D-9118-4FF1-AA89-FFF9B7CF44A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11638" y="1993900"/>
            <a:ext cx="3744912" cy="646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1" hangingPunct="1">
              <a:defRPr/>
            </a:pPr>
            <a:r>
              <a:rPr lang="el-GR">
                <a:latin typeface="+mn-lt"/>
              </a:rPr>
              <a:t>C</a:t>
            </a:r>
            <a:r>
              <a:rPr lang="el-GR" baseline="-25000">
                <a:latin typeface="+mn-lt"/>
              </a:rPr>
              <a:t>n</a:t>
            </a:r>
            <a:r>
              <a:rPr lang="el-GR">
                <a:latin typeface="+mn-lt"/>
              </a:rPr>
              <a:t>H</a:t>
            </a:r>
            <a:r>
              <a:rPr lang="el-GR" baseline="-25000">
                <a:latin typeface="+mn-lt"/>
              </a:rPr>
              <a:t>2n+1</a:t>
            </a:r>
            <a:r>
              <a:rPr lang="el-GR">
                <a:latin typeface="+mn-lt"/>
              </a:rPr>
              <a:t>OH για γραμμικές αλκοόλες </a:t>
            </a:r>
          </a:p>
        </p:txBody>
      </p:sp>
      <p:pic>
        <p:nvPicPr>
          <p:cNvPr id="15365" name="Picture 11" descr="File:Alcohol.png">
            <a:hlinkClick r:id="rId5"/>
            <a:extLst>
              <a:ext uri="{FF2B5EF4-FFF2-40B4-BE49-F238E27FC236}">
                <a16:creationId xmlns:a16="http://schemas.microsoft.com/office/drawing/2014/main" id="{EDFFEACA-28A0-493C-96F4-9DEDF7C8054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2725" y="1341438"/>
            <a:ext cx="2514600" cy="1614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5366" name="11 - Ομάδα">
            <a:extLst>
              <a:ext uri="{FF2B5EF4-FFF2-40B4-BE49-F238E27FC236}">
                <a16:creationId xmlns:a16="http://schemas.microsoft.com/office/drawing/2014/main" id="{C64734F1-E740-40A6-B0D5-AE48131F4976}"/>
              </a:ext>
            </a:extLst>
          </p:cNvPr>
          <p:cNvGrpSpPr>
            <a:grpSpLocks/>
          </p:cNvGrpSpPr>
          <p:nvPr/>
        </p:nvGrpSpPr>
        <p:grpSpPr bwMode="auto">
          <a:xfrm>
            <a:off x="468313" y="2997200"/>
            <a:ext cx="8002587" cy="2732088"/>
            <a:chOff x="755650" y="3217754"/>
            <a:chExt cx="8002714" cy="2732176"/>
          </a:xfrm>
        </p:grpSpPr>
        <p:sp>
          <p:nvSpPr>
            <p:cNvPr id="3079" name="Rectangle 7">
              <a:extLst>
                <a:ext uri="{FF2B5EF4-FFF2-40B4-BE49-F238E27FC236}">
                  <a16:creationId xmlns:a16="http://schemas.microsoft.com/office/drawing/2014/main" id="{1CC156E6-C79C-40BB-8B6A-5B8C1500381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55650" y="3860713"/>
              <a:ext cx="7632821" cy="6461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eaLnBrk="1" hangingPunct="1">
                <a:defRPr/>
              </a:pP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C</a:t>
              </a:r>
              <a:r>
                <a:rPr lang="el-GR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2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H</a:t>
              </a:r>
              <a:r>
                <a:rPr lang="el-GR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5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OH</a:t>
              </a:r>
              <a:r>
                <a:rPr lang="en-US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:</a:t>
              </a:r>
              <a:r>
                <a:rPr lang="el-GR" dirty="0">
                  <a:latin typeface="+mn-lt"/>
                </a:rPr>
                <a:t> αιθανόλη</a:t>
              </a:r>
              <a:r>
                <a:rPr lang="en-US" dirty="0">
                  <a:latin typeface="+mn-lt"/>
                </a:rPr>
                <a:t>,</a:t>
              </a:r>
              <a:r>
                <a:rPr lang="el-GR" dirty="0">
                  <a:latin typeface="+mn-lt"/>
                </a:rPr>
                <a:t> </a:t>
              </a:r>
              <a:r>
                <a:rPr lang="el-GR" dirty="0" err="1">
                  <a:latin typeface="+mn-lt"/>
                </a:rPr>
                <a:t>σ.ζ</a:t>
              </a:r>
              <a:r>
                <a:rPr lang="el-GR" dirty="0">
                  <a:latin typeface="+mn-lt"/>
                </a:rPr>
                <a:t>. </a:t>
              </a:r>
              <a:r>
                <a:rPr lang="en-US" dirty="0">
                  <a:latin typeface="+mn-lt"/>
                </a:rPr>
                <a:t>78</a:t>
              </a:r>
              <a:r>
                <a:rPr lang="el-GR" dirty="0">
                  <a:latin typeface="+mn-lt"/>
                </a:rPr>
                <a:t>,</a:t>
              </a:r>
              <a:r>
                <a:rPr lang="en-US" dirty="0">
                  <a:latin typeface="+mn-lt"/>
                </a:rPr>
                <a:t>4</a:t>
              </a:r>
              <a:r>
                <a:rPr lang="el-GR" baseline="30000" dirty="0">
                  <a:latin typeface="+mn-lt"/>
                </a:rPr>
                <a:t>0</a:t>
              </a:r>
              <a:r>
                <a:rPr lang="en-US" dirty="0">
                  <a:latin typeface="+mn-lt"/>
                </a:rPr>
                <a:t>C, </a:t>
              </a:r>
              <a:r>
                <a:rPr lang="el-GR" dirty="0">
                  <a:latin typeface="+mn-lt"/>
                </a:rPr>
                <a:t>παράγεται με τη ζύμωση σακχάρων από μικροοργανισμούς</a:t>
              </a:r>
            </a:p>
          </p:txBody>
        </p:sp>
        <p:sp>
          <p:nvSpPr>
            <p:cNvPr id="14344" name="Rectangle 8">
              <a:extLst>
                <a:ext uri="{FF2B5EF4-FFF2-40B4-BE49-F238E27FC236}">
                  <a16:creationId xmlns:a16="http://schemas.microsoft.com/office/drawing/2014/main" id="{770B647E-2E7D-4140-9D5D-6D30908391FF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55650" y="5222831"/>
              <a:ext cx="7416918" cy="36672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anchor="ctr">
              <a:spAutoFit/>
            </a:bodyPr>
            <a:lstStyle/>
            <a:p>
              <a:pPr eaLnBrk="1" hangingPunct="1">
                <a:defRPr/>
              </a:pPr>
              <a:r>
                <a:rPr lang="el-GR">
                  <a:latin typeface="+mn-lt"/>
                  <a:sym typeface="Wingdings" pitchFamily="2" charset="2"/>
                </a:rPr>
                <a:t> </a:t>
              </a:r>
              <a:r>
                <a:rPr lang="el-GR">
                  <a:latin typeface="+mn-lt"/>
                </a:rPr>
                <a:t>Εμπορικό οινόπνευμα: μίγμα 95% αιθανόλης και 5% νερού</a:t>
              </a:r>
            </a:p>
          </p:txBody>
        </p:sp>
        <p:sp>
          <p:nvSpPr>
            <p:cNvPr id="3084" name="Rectangle 12">
              <a:extLst>
                <a:ext uri="{FF2B5EF4-FFF2-40B4-BE49-F238E27FC236}">
                  <a16:creationId xmlns:a16="http://schemas.microsoft.com/office/drawing/2014/main" id="{69C4915A-7339-4407-8102-402238F4C60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55650" y="3217754"/>
              <a:ext cx="8002714" cy="64613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eaLnBrk="1" hangingPunct="1">
                <a:defRPr/>
              </a:pP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CH</a:t>
              </a:r>
              <a:r>
                <a:rPr lang="el-GR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3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OH:  </a:t>
              </a:r>
              <a:r>
                <a:rPr lang="el-GR" dirty="0" err="1">
                  <a:latin typeface="+mn-lt"/>
                </a:rPr>
                <a:t>μεθανόλη</a:t>
              </a:r>
              <a:r>
                <a:rPr lang="el-GR" dirty="0">
                  <a:latin typeface="+mn-lt"/>
                </a:rPr>
                <a:t> ή ξυλόπνευμα, </a:t>
              </a:r>
              <a:r>
                <a:rPr lang="el-GR" dirty="0" err="1">
                  <a:latin typeface="+mn-lt"/>
                </a:rPr>
                <a:t>σ.ζ</a:t>
              </a:r>
              <a:r>
                <a:rPr lang="el-GR" dirty="0">
                  <a:latin typeface="+mn-lt"/>
                </a:rPr>
                <a:t>. 64,7</a:t>
              </a:r>
              <a:r>
                <a:rPr lang="el-GR" baseline="30000" dirty="0">
                  <a:latin typeface="+mn-lt"/>
                </a:rPr>
                <a:t>0</a:t>
              </a:r>
              <a:r>
                <a:rPr lang="en-US" dirty="0">
                  <a:latin typeface="+mn-lt"/>
                </a:rPr>
                <a:t>C</a:t>
              </a:r>
            </a:p>
            <a:p>
              <a:pPr eaLnBrk="1" hangingPunct="1">
                <a:defRPr/>
              </a:pPr>
              <a:r>
                <a:rPr lang="en-US" dirty="0">
                  <a:latin typeface="+mn-lt"/>
                </a:rPr>
                <a:t>	</a:t>
              </a:r>
              <a:r>
                <a:rPr lang="el-GR" dirty="0">
                  <a:latin typeface="+mn-lt"/>
                </a:rPr>
                <a:t>Εξαιρετικά τοξική (10</a:t>
              </a:r>
              <a:r>
                <a:rPr lang="en-US" dirty="0" err="1">
                  <a:latin typeface="+mn-lt"/>
                </a:rPr>
                <a:t>mL</a:t>
              </a:r>
              <a:r>
                <a:rPr lang="en-US" dirty="0">
                  <a:latin typeface="+mn-lt"/>
                </a:rPr>
                <a:t> </a:t>
              </a:r>
              <a:r>
                <a:rPr lang="en-US" dirty="0">
                  <a:latin typeface="+mn-lt"/>
                  <a:sym typeface="Wingdings"/>
                </a:rPr>
                <a:t> </a:t>
              </a:r>
              <a:r>
                <a:rPr lang="el-GR" dirty="0">
                  <a:latin typeface="+mn-lt"/>
                  <a:sym typeface="Wingdings"/>
                </a:rPr>
                <a:t>μόνιμη τύφλωση και 30</a:t>
              </a:r>
              <a:r>
                <a:rPr lang="en-US" dirty="0">
                  <a:latin typeface="+mn-lt"/>
                </a:rPr>
                <a:t> </a:t>
              </a:r>
              <a:r>
                <a:rPr lang="en-US" dirty="0" err="1">
                  <a:latin typeface="+mn-lt"/>
                </a:rPr>
                <a:t>mL</a:t>
              </a:r>
              <a:r>
                <a:rPr lang="en-US" dirty="0">
                  <a:latin typeface="+mn-lt"/>
                </a:rPr>
                <a:t> </a:t>
              </a:r>
              <a:r>
                <a:rPr lang="en-US" dirty="0">
                  <a:latin typeface="+mn-lt"/>
                  <a:sym typeface="Wingdings"/>
                </a:rPr>
                <a:t> </a:t>
              </a:r>
              <a:r>
                <a:rPr lang="el-GR" dirty="0">
                  <a:latin typeface="+mn-lt"/>
                  <a:sym typeface="Wingdings"/>
                </a:rPr>
                <a:t>θάνατος)</a:t>
              </a:r>
              <a:endParaRPr lang="el-GR" dirty="0">
                <a:latin typeface="+mn-lt"/>
              </a:endParaRPr>
            </a:p>
          </p:txBody>
        </p:sp>
        <p:sp>
          <p:nvSpPr>
            <p:cNvPr id="14347" name="Rectangle 8">
              <a:extLst>
                <a:ext uri="{FF2B5EF4-FFF2-40B4-BE49-F238E27FC236}">
                  <a16:creationId xmlns:a16="http://schemas.microsoft.com/office/drawing/2014/main" id="{0E07F793-8CA5-4188-833F-DF65D734178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55650" y="5581618"/>
              <a:ext cx="7848725" cy="36831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anchor="ctr">
              <a:spAutoFit/>
            </a:bodyPr>
            <a:lstStyle/>
            <a:p>
              <a:pPr eaLnBrk="1" hangingPunct="1">
                <a:defRPr/>
              </a:pPr>
              <a:r>
                <a:rPr lang="el-GR">
                  <a:latin typeface="+mn-lt"/>
                  <a:sym typeface="Wingdings" pitchFamily="2" charset="2"/>
                </a:rPr>
                <a:t> </a:t>
              </a:r>
              <a:r>
                <a:rPr lang="el-GR">
                  <a:latin typeface="+mn-lt"/>
                </a:rPr>
                <a:t>Μεθυλιωμένο ή χειρουργικό  οινόπνευμα</a:t>
              </a:r>
              <a:r>
                <a:rPr lang="en-US">
                  <a:latin typeface="+mn-lt"/>
                </a:rPr>
                <a:t> (</a:t>
              </a:r>
              <a:r>
                <a:rPr lang="el-GR">
                  <a:latin typeface="+mn-lt"/>
                </a:rPr>
                <a:t>περιέχει ποσότητα μεθανόλης)</a:t>
              </a:r>
            </a:p>
          </p:txBody>
        </p: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89A9166F-88FA-402E-966A-AEAB2DF346CC}"/>
                </a:ext>
              </a:extLst>
            </p:cNvPr>
            <p:cNvSpPr/>
            <p:nvPr/>
          </p:nvSpPr>
          <p:spPr>
            <a:xfrm>
              <a:off x="755650" y="4508433"/>
              <a:ext cx="7848725" cy="647721"/>
            </a:xfrm>
            <a:prstGeom prst="rect">
              <a:avLst/>
            </a:prstGeom>
          </p:spPr>
          <p:txBody>
            <a:bodyPr>
              <a:spAutoFit/>
            </a:bodyPr>
            <a:lstStyle/>
            <a:p>
              <a:pPr eaLnBrk="1" hangingPunct="1">
                <a:defRPr/>
              </a:pP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C</a:t>
              </a:r>
              <a:r>
                <a:rPr lang="en-US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3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H</a:t>
              </a:r>
              <a:r>
                <a:rPr lang="en-US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7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OH</a:t>
              </a:r>
              <a:r>
                <a:rPr lang="en-US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 </a:t>
              </a:r>
              <a:r>
                <a:rPr lang="el-GR" dirty="0">
                  <a:latin typeface="+mn-lt"/>
                </a:rPr>
                <a:t>και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 C</a:t>
              </a:r>
              <a:r>
                <a:rPr lang="el-GR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4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H</a:t>
              </a:r>
              <a:r>
                <a:rPr lang="el-GR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9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OH</a:t>
              </a:r>
              <a:r>
                <a:rPr lang="en-US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:</a:t>
              </a:r>
              <a:r>
                <a:rPr lang="el-GR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 </a:t>
              </a:r>
              <a:r>
                <a:rPr lang="el-GR" dirty="0">
                  <a:latin typeface="+mn-lt"/>
                </a:rPr>
                <a:t>ζύμωση από </a:t>
              </a:r>
              <a:r>
                <a:rPr lang="en-US" dirty="0">
                  <a:latin typeface="+mn-lt"/>
                </a:rPr>
                <a:t>clostridium </a:t>
              </a:r>
              <a:r>
                <a:rPr lang="en-US" dirty="0" err="1">
                  <a:latin typeface="+mn-lt"/>
                </a:rPr>
                <a:t>acetobutylicum</a:t>
              </a:r>
              <a:r>
                <a:rPr lang="en-US" dirty="0">
                  <a:latin typeface="+mn-lt"/>
                </a:rPr>
                <a:t> </a:t>
              </a:r>
              <a:r>
                <a:rPr lang="el-GR" dirty="0">
                  <a:latin typeface="+mn-lt"/>
                </a:rPr>
                <a:t>με έντονη καυτερή υφή, ανεπιθύμητες σε ορισμένα είδη μπύρας</a:t>
              </a:r>
            </a:p>
          </p:txBody>
        </p:sp>
      </p:grp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>
            <a:extLst>
              <a:ext uri="{FF2B5EF4-FFF2-40B4-BE49-F238E27FC236}">
                <a16:creationId xmlns:a16="http://schemas.microsoft.com/office/drawing/2014/main" id="{E392556F-23B4-4800-B05E-2F65E054921A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395288" y="130175"/>
            <a:ext cx="8229600" cy="850900"/>
          </a:xfrm>
        </p:spPr>
        <p:txBody>
          <a:bodyPr/>
          <a:lstStyle/>
          <a:p>
            <a:pPr eaLnBrk="1" hangingPunct="1">
              <a:defRPr/>
            </a:pPr>
            <a:r>
              <a:rPr lang="el-GR">
                <a:solidFill>
                  <a:srgbClr val="7B9899"/>
                </a:solidFill>
                <a:latin typeface="+mn-lt"/>
              </a:rPr>
              <a:t>Αλκοόλες</a:t>
            </a:r>
          </a:p>
        </p:txBody>
      </p:sp>
      <p:pic>
        <p:nvPicPr>
          <p:cNvPr id="15365" name="Picture 11" descr="File:Alcohol.png">
            <a:hlinkClick r:id="rId3"/>
            <a:extLst>
              <a:ext uri="{FF2B5EF4-FFF2-40B4-BE49-F238E27FC236}">
                <a16:creationId xmlns:a16="http://schemas.microsoft.com/office/drawing/2014/main" id="{EDFFEACA-28A0-493C-96F4-9DEDF7C8054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2725" y="1341438"/>
            <a:ext cx="2514600" cy="1614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Ορθογώνιο 1">
            <a:extLst>
              <a:ext uri="{FF2B5EF4-FFF2-40B4-BE49-F238E27FC236}">
                <a16:creationId xmlns:a16="http://schemas.microsoft.com/office/drawing/2014/main" id="{4EF6DCDE-D095-469F-9693-D9E544B8FF32}"/>
              </a:ext>
            </a:extLst>
          </p:cNvPr>
          <p:cNvSpPr/>
          <p:nvPr/>
        </p:nvSpPr>
        <p:spPr>
          <a:xfrm>
            <a:off x="395288" y="2418477"/>
            <a:ext cx="8425184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l-GR" dirty="0">
                <a:latin typeface="+mn-lt"/>
              </a:rPr>
              <a:t>Σχηματισμός </a:t>
            </a:r>
            <a:r>
              <a:rPr lang="el-GR" dirty="0" err="1">
                <a:latin typeface="+mn-lt"/>
              </a:rPr>
              <a:t>αζεοτροπικού</a:t>
            </a:r>
            <a:r>
              <a:rPr lang="el-GR" dirty="0">
                <a:latin typeface="+mn-lt"/>
              </a:rPr>
              <a:t> μίγματος : </a:t>
            </a:r>
            <a:r>
              <a:rPr lang="pl-PL" dirty="0">
                <a:latin typeface="+mn-lt"/>
              </a:rPr>
              <a:t>95,6% w/w και νερού 4,4% w/w</a:t>
            </a:r>
            <a:r>
              <a:rPr lang="el-GR" dirty="0">
                <a:latin typeface="+mn-lt"/>
              </a:rPr>
              <a:t>.</a:t>
            </a:r>
          </a:p>
          <a:p>
            <a:endParaRPr lang="el-GR" dirty="0">
              <a:latin typeface="+mn-lt"/>
            </a:endParaRPr>
          </a:p>
          <a:p>
            <a:r>
              <a:rPr lang="el-GR" dirty="0">
                <a:latin typeface="+mn-lt"/>
              </a:rPr>
              <a:t>Στα </a:t>
            </a:r>
            <a:r>
              <a:rPr lang="el-GR" dirty="0" err="1">
                <a:latin typeface="+mn-lt"/>
              </a:rPr>
              <a:t>αζεοτροπικά</a:t>
            </a:r>
            <a:r>
              <a:rPr lang="el-GR" dirty="0">
                <a:latin typeface="+mn-lt"/>
              </a:rPr>
              <a:t> μίγματα ο διαχωρισμός των συστατικών με απόσταξη δεν είναι δυνατός γιατί σε ορισμένη σύσταση του μίγματος έχουμε σταθερό σημείο βρασμού και δίνει ατμούς που έχουν την ίδια σύσταση με το υγρό.</a:t>
            </a:r>
          </a:p>
        </p:txBody>
      </p:sp>
      <p:sp>
        <p:nvSpPr>
          <p:cNvPr id="3" name="Ορθογώνιο 2">
            <a:extLst>
              <a:ext uri="{FF2B5EF4-FFF2-40B4-BE49-F238E27FC236}">
                <a16:creationId xmlns:a16="http://schemas.microsoft.com/office/drawing/2014/main" id="{387E55E7-9AEB-45C6-919A-9A5A8198C9CB}"/>
              </a:ext>
            </a:extLst>
          </p:cNvPr>
          <p:cNvSpPr/>
          <p:nvPr/>
        </p:nvSpPr>
        <p:spPr>
          <a:xfrm>
            <a:off x="395288" y="1556792"/>
            <a:ext cx="8065144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l-GR" b="1" dirty="0">
                <a:latin typeface="+mn-lt"/>
              </a:rPr>
              <a:t>Απόλυτη αιθανόλη: </a:t>
            </a:r>
            <a:r>
              <a:rPr lang="el-GR" dirty="0">
                <a:latin typeface="+mn-lt"/>
              </a:rPr>
              <a:t>παράγεται με απόσταξη κοινού οινοπνεύματος παρουσία </a:t>
            </a:r>
            <a:r>
              <a:rPr lang="en-US" dirty="0" err="1">
                <a:latin typeface="+mn-lt"/>
              </a:rPr>
              <a:t>CaO</a:t>
            </a:r>
            <a:r>
              <a:rPr lang="el-GR" dirty="0">
                <a:latin typeface="+mn-lt"/>
              </a:rPr>
              <a:t>, που δεσμεύει το νερό.</a:t>
            </a:r>
            <a:endParaRPr lang="el-GR" dirty="0"/>
          </a:p>
        </p:txBody>
      </p:sp>
      <p:pic>
        <p:nvPicPr>
          <p:cNvPr id="72706" name="Picture 2" descr="ΠΕΙΡΑΜΑ 2 ΑΠΟΣΤΑΞΗ">
            <a:extLst>
              <a:ext uri="{FF2B5EF4-FFF2-40B4-BE49-F238E27FC236}">
                <a16:creationId xmlns:a16="http://schemas.microsoft.com/office/drawing/2014/main" id="{BCBFD761-52E9-42C6-94DA-F4FC7E13DC5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43808" y="3951673"/>
            <a:ext cx="2133600" cy="21431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5957083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6">
            <a:extLst>
              <a:ext uri="{FF2B5EF4-FFF2-40B4-BE49-F238E27FC236}">
                <a16:creationId xmlns:a16="http://schemas.microsoft.com/office/drawing/2014/main" id="{D776D999-8F5E-4865-8114-443F60FDAD8B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03350" y="4148138"/>
            <a:ext cx="5727700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1" hangingPunct="1">
              <a:defRPr/>
            </a:pPr>
            <a:r>
              <a:rPr lang="el-GR" dirty="0" err="1">
                <a:latin typeface="+mn-lt"/>
              </a:rPr>
              <a:t>Πρωτοταγείς</a:t>
            </a:r>
            <a:r>
              <a:rPr lang="el-GR" dirty="0">
                <a:latin typeface="+mn-lt"/>
              </a:rPr>
              <a:t>, δευτεροταγείς και τριτοταγείς αλκοόλες</a:t>
            </a:r>
          </a:p>
        </p:txBody>
      </p:sp>
      <p:pic>
        <p:nvPicPr>
          <p:cNvPr id="17411" name="Picture 8" descr="File:Phenol chemical structure.png">
            <a:hlinkClick r:id="rId2"/>
            <a:extLst>
              <a:ext uri="{FF2B5EF4-FFF2-40B4-BE49-F238E27FC236}">
                <a16:creationId xmlns:a16="http://schemas.microsoft.com/office/drawing/2014/main" id="{A362A028-E338-467F-907C-58E32CBC774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8313" y="1773238"/>
            <a:ext cx="2857500" cy="1724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412" name="Rectangle 9">
            <a:extLst>
              <a:ext uri="{FF2B5EF4-FFF2-40B4-BE49-F238E27FC236}">
                <a16:creationId xmlns:a16="http://schemas.microsoft.com/office/drawing/2014/main" id="{8B03815D-D211-4D89-9FC9-BAF3309A40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68313" y="0"/>
            <a:ext cx="8229600" cy="1143000"/>
          </a:xfrm>
        </p:spPr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Αλκοόλες</a:t>
            </a:r>
          </a:p>
        </p:txBody>
      </p:sp>
      <p:pic>
        <p:nvPicPr>
          <p:cNvPr id="17413" name="Picture 11" descr="structure">
            <a:extLst>
              <a:ext uri="{FF2B5EF4-FFF2-40B4-BE49-F238E27FC236}">
                <a16:creationId xmlns:a16="http://schemas.microsoft.com/office/drawing/2014/main" id="{E47DE727-446C-4E6F-AAFF-F91E2509BB1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2725" y="1700213"/>
            <a:ext cx="2838450" cy="1076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414" name="Rectangle 12">
            <a:extLst>
              <a:ext uri="{FF2B5EF4-FFF2-40B4-BE49-F238E27FC236}">
                <a16:creationId xmlns:a16="http://schemas.microsoft.com/office/drawing/2014/main" id="{D6F3C103-2A1D-4F84-8754-362F23EE85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6300788" y="2708275"/>
            <a:ext cx="7810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latin typeface="Arial" panose="020B0604020202020204" pitchFamily="34" charset="0"/>
              </a:rPr>
              <a:t>Lysol </a:t>
            </a:r>
          </a:p>
        </p:txBody>
      </p:sp>
      <p:sp>
        <p:nvSpPr>
          <p:cNvPr id="17415" name="Text Box 13">
            <a:extLst>
              <a:ext uri="{FF2B5EF4-FFF2-40B4-BE49-F238E27FC236}">
                <a16:creationId xmlns:a16="http://schemas.microsoft.com/office/drawing/2014/main" id="{6E8E21C6-9F0E-45FF-851D-8E8DC25949B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11863" y="2997200"/>
            <a:ext cx="2233612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latin typeface="Arial" panose="020B0604020202020204" pitchFamily="34" charset="0"/>
              </a:rPr>
              <a:t>Αντισηπτικά</a:t>
            </a:r>
          </a:p>
        </p:txBody>
      </p:sp>
      <p:pic>
        <p:nvPicPr>
          <p:cNvPr id="17416" name="Picture 9" descr="C:\Users\user\Desktop\αρχείο λήψης.png">
            <a:extLst>
              <a:ext uri="{FF2B5EF4-FFF2-40B4-BE49-F238E27FC236}">
                <a16:creationId xmlns:a16="http://schemas.microsoft.com/office/drawing/2014/main" id="{2A0D66FA-0996-426C-BB22-F16A6F0ECC4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0480"/>
          <a:stretch>
            <a:fillRect/>
          </a:stretch>
        </p:blipFill>
        <p:spPr bwMode="auto">
          <a:xfrm>
            <a:off x="2339975" y="4581525"/>
            <a:ext cx="3732213" cy="1397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0FB8117E-E0F3-40E9-9985-BD044BAD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Ονοματολογία</a:t>
            </a:r>
          </a:p>
        </p:txBody>
      </p:sp>
      <p:pic>
        <p:nvPicPr>
          <p:cNvPr id="18435" name="Picture 1">
            <a:extLst>
              <a:ext uri="{FF2B5EF4-FFF2-40B4-BE49-F238E27FC236}">
                <a16:creationId xmlns:a16="http://schemas.microsoft.com/office/drawing/2014/main" id="{C9216391-3D4B-4D66-BEAA-864F1879A85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62088" y="1879600"/>
            <a:ext cx="6219825" cy="175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8436" name="Picture 2">
            <a:extLst>
              <a:ext uri="{FF2B5EF4-FFF2-40B4-BE49-F238E27FC236}">
                <a16:creationId xmlns:a16="http://schemas.microsoft.com/office/drawing/2014/main" id="{AF836430-6083-4EA3-A71A-E495E380A3A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1075" y="4003675"/>
            <a:ext cx="7181850" cy="1857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389" name="5 - TextBox">
            <a:extLst>
              <a:ext uri="{FF2B5EF4-FFF2-40B4-BE49-F238E27FC236}">
                <a16:creationId xmlns:a16="http://schemas.microsoft.com/office/drawing/2014/main" id="{F130B7F9-BB93-4DC1-B129-9520FAE21EC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9388" y="1412875"/>
            <a:ext cx="2592387" cy="369888"/>
          </a:xfrm>
          <a:prstGeom prst="rect">
            <a:avLst/>
          </a:prstGeom>
          <a:noFill/>
          <a:ln w="317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>
                <a:latin typeface="+mn-lt"/>
              </a:rPr>
              <a:t>Κοινή ονοματολογία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458" name="5 - Ομάδα">
            <a:extLst>
              <a:ext uri="{FF2B5EF4-FFF2-40B4-BE49-F238E27FC236}">
                <a16:creationId xmlns:a16="http://schemas.microsoft.com/office/drawing/2014/main" id="{C200954D-50C1-479F-901F-2AC226F15ED7}"/>
              </a:ext>
            </a:extLst>
          </p:cNvPr>
          <p:cNvGrpSpPr>
            <a:grpSpLocks/>
          </p:cNvGrpSpPr>
          <p:nvPr/>
        </p:nvGrpSpPr>
        <p:grpSpPr bwMode="auto">
          <a:xfrm>
            <a:off x="539750" y="1844675"/>
            <a:ext cx="3455988" cy="1044575"/>
            <a:chOff x="755576" y="1844824"/>
            <a:chExt cx="2880320" cy="556934"/>
          </a:xfrm>
        </p:grpSpPr>
        <p:sp>
          <p:nvSpPr>
            <p:cNvPr id="4" name="3 - Ορθογώνιο">
              <a:extLst>
                <a:ext uri="{FF2B5EF4-FFF2-40B4-BE49-F238E27FC236}">
                  <a16:creationId xmlns:a16="http://schemas.microsoft.com/office/drawing/2014/main" id="{B52D38B0-5197-43B2-9ED9-39B361FE5774}"/>
                </a:ext>
              </a:extLst>
            </p:cNvPr>
            <p:cNvSpPr/>
            <p:nvPr/>
          </p:nvSpPr>
          <p:spPr>
            <a:xfrm>
              <a:off x="1259665" y="1844824"/>
              <a:ext cx="1304545" cy="24630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eaLnBrk="1" hangingPunct="1">
                <a:defRPr/>
              </a:pPr>
              <a:r>
                <a:rPr lang="el-GR" sz="24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C</a:t>
              </a:r>
              <a:r>
                <a:rPr lang="el-GR" sz="2400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2</a:t>
              </a:r>
              <a:r>
                <a:rPr lang="el-GR" sz="24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H</a:t>
              </a:r>
              <a:r>
                <a:rPr lang="el-GR" sz="2400" baseline="-250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5 </a:t>
              </a:r>
              <a:r>
                <a:rPr lang="el-GR" sz="2400" dirty="0">
                  <a:solidFill>
                    <a:schemeClr val="accent6">
                      <a:lumMod val="75000"/>
                    </a:schemeClr>
                  </a:solidFill>
                  <a:latin typeface="+mn-lt"/>
                </a:rPr>
                <a:t>- OH</a:t>
              </a:r>
              <a:endParaRPr lang="el-GR" sz="2400" dirty="0">
                <a:latin typeface="+mn-lt"/>
              </a:endParaRPr>
            </a:p>
          </p:txBody>
        </p:sp>
        <p:sp>
          <p:nvSpPr>
            <p:cNvPr id="5" name="4 - TextBox">
              <a:extLst>
                <a:ext uri="{FF2B5EF4-FFF2-40B4-BE49-F238E27FC236}">
                  <a16:creationId xmlns:a16="http://schemas.microsoft.com/office/drawing/2014/main" id="{147334CF-85CC-4237-B4A9-9D7B03BC051B}"/>
                </a:ext>
              </a:extLst>
            </p:cNvPr>
            <p:cNvSpPr txBox="1"/>
            <p:nvPr/>
          </p:nvSpPr>
          <p:spPr>
            <a:xfrm>
              <a:off x="755576" y="2204864"/>
              <a:ext cx="2880320" cy="196894"/>
            </a:xfrm>
            <a:prstGeom prst="rect">
              <a:avLst/>
            </a:prstGeom>
            <a:noFill/>
          </p:spPr>
          <p:txBody>
            <a:bodyPr>
              <a:spAutoFit/>
            </a:bodyPr>
            <a:lstStyle/>
            <a:p>
              <a:pPr eaLnBrk="1" hangingPunct="1">
                <a:defRPr/>
              </a:pPr>
              <a:r>
                <a:rPr lang="el-GR" dirty="0" err="1">
                  <a:latin typeface="+mn-lt"/>
                </a:rPr>
                <a:t>Αιθάν</a:t>
              </a:r>
              <a:r>
                <a:rPr lang="el-GR" strike="sngStrike" dirty="0" err="1">
                  <a:latin typeface="+mn-lt"/>
                </a:rPr>
                <a:t>ιο</a:t>
              </a:r>
              <a:r>
                <a:rPr lang="el-GR" dirty="0">
                  <a:latin typeface="+mn-lt"/>
                </a:rPr>
                <a:t> + </a:t>
              </a:r>
              <a:r>
                <a:rPr lang="el-GR" dirty="0" err="1">
                  <a:latin typeface="+mn-lt"/>
                </a:rPr>
                <a:t>ολη</a:t>
              </a:r>
              <a:r>
                <a:rPr lang="el-GR" dirty="0">
                  <a:latin typeface="+mn-lt"/>
                </a:rPr>
                <a:t> = </a:t>
              </a:r>
              <a:r>
                <a:rPr lang="el-GR" b="1" dirty="0">
                  <a:latin typeface="+mn-lt"/>
                </a:rPr>
                <a:t>Αιθανόλη</a:t>
              </a:r>
            </a:p>
          </p:txBody>
        </p:sp>
      </p:grpSp>
      <p:sp>
        <p:nvSpPr>
          <p:cNvPr id="7" name="6 - Ορθογώνιο">
            <a:extLst>
              <a:ext uri="{FF2B5EF4-FFF2-40B4-BE49-F238E27FC236}">
                <a16:creationId xmlns:a16="http://schemas.microsoft.com/office/drawing/2014/main" id="{B1F07837-CA12-481C-A18F-9474C895AEF5}"/>
              </a:ext>
            </a:extLst>
          </p:cNvPr>
          <p:cNvSpPr/>
          <p:nvPr/>
        </p:nvSpPr>
        <p:spPr>
          <a:xfrm>
            <a:off x="5435600" y="1844675"/>
            <a:ext cx="1565275" cy="46196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sz="24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C</a:t>
            </a:r>
            <a:r>
              <a:rPr lang="el-GR" sz="2400" baseline="-250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2</a:t>
            </a:r>
            <a:r>
              <a:rPr lang="el-GR" sz="24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H</a:t>
            </a:r>
            <a:r>
              <a:rPr lang="el-GR" sz="2400" baseline="-250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5 </a:t>
            </a:r>
            <a:r>
              <a:rPr lang="el-GR" sz="24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- </a:t>
            </a:r>
            <a:r>
              <a:rPr lang="en-US" sz="24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S</a:t>
            </a:r>
            <a:r>
              <a:rPr lang="el-GR" sz="24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H</a:t>
            </a:r>
            <a:endParaRPr lang="el-GR" sz="2400" dirty="0">
              <a:latin typeface="+mn-lt"/>
            </a:endParaRPr>
          </a:p>
        </p:txBody>
      </p:sp>
      <p:sp>
        <p:nvSpPr>
          <p:cNvPr id="8" name="7 - TextBox">
            <a:extLst>
              <a:ext uri="{FF2B5EF4-FFF2-40B4-BE49-F238E27FC236}">
                <a16:creationId xmlns:a16="http://schemas.microsoft.com/office/drawing/2014/main" id="{2B944255-B89F-4EA7-BAB2-FAC593DF6B55}"/>
              </a:ext>
            </a:extLst>
          </p:cNvPr>
          <p:cNvSpPr txBox="1"/>
          <p:nvPr/>
        </p:nvSpPr>
        <p:spPr>
          <a:xfrm>
            <a:off x="4860032" y="2448177"/>
            <a:ext cx="3672408" cy="646331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 dirty="0" err="1">
                <a:latin typeface="+mn-lt"/>
              </a:rPr>
              <a:t>Αιθάν</a:t>
            </a:r>
            <a:r>
              <a:rPr lang="el-GR" strike="sngStrike" dirty="0" err="1">
                <a:latin typeface="+mn-lt"/>
              </a:rPr>
              <a:t>ιο</a:t>
            </a:r>
            <a:r>
              <a:rPr lang="el-GR" dirty="0">
                <a:latin typeface="+mn-lt"/>
              </a:rPr>
              <a:t> + </a:t>
            </a:r>
            <a:r>
              <a:rPr lang="el-GR" dirty="0" err="1">
                <a:latin typeface="+mn-lt"/>
              </a:rPr>
              <a:t>θειόλη</a:t>
            </a:r>
            <a:r>
              <a:rPr lang="el-GR" dirty="0">
                <a:latin typeface="+mn-lt"/>
              </a:rPr>
              <a:t> = </a:t>
            </a:r>
            <a:r>
              <a:rPr lang="el-GR" b="1" dirty="0" err="1">
                <a:latin typeface="+mn-lt"/>
              </a:rPr>
              <a:t>Αιθανοθειόλη</a:t>
            </a:r>
            <a:endParaRPr lang="el-GR" b="1" dirty="0">
              <a:latin typeface="+mn-lt"/>
            </a:endParaRPr>
          </a:p>
        </p:txBody>
      </p:sp>
      <p:sp>
        <p:nvSpPr>
          <p:cNvPr id="17413" name="8 - TextBox">
            <a:extLst>
              <a:ext uri="{FF2B5EF4-FFF2-40B4-BE49-F238E27FC236}">
                <a16:creationId xmlns:a16="http://schemas.microsoft.com/office/drawing/2014/main" id="{35649B5A-894D-4F69-BE73-8D1436F75CC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9388" y="1412875"/>
            <a:ext cx="4608512" cy="369888"/>
          </a:xfrm>
          <a:prstGeom prst="rect">
            <a:avLst/>
          </a:prstGeom>
          <a:noFill/>
          <a:ln w="317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>
                <a:latin typeface="+mn-lt"/>
              </a:rPr>
              <a:t>Ονοματολογία με βάση την υποκατάσταση</a:t>
            </a:r>
          </a:p>
        </p:txBody>
      </p:sp>
      <p:sp>
        <p:nvSpPr>
          <p:cNvPr id="10" name="9 - TextBox">
            <a:extLst>
              <a:ext uri="{FF2B5EF4-FFF2-40B4-BE49-F238E27FC236}">
                <a16:creationId xmlns:a16="http://schemas.microsoft.com/office/drawing/2014/main" id="{21D53C28-42D8-469C-BD5C-9B338AC24AC2}"/>
              </a:ext>
            </a:extLst>
          </p:cNvPr>
          <p:cNvSpPr txBox="1"/>
          <p:nvPr/>
        </p:nvSpPr>
        <p:spPr>
          <a:xfrm>
            <a:off x="323850" y="3141663"/>
            <a:ext cx="8496300" cy="23082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buFont typeface="Courier New" pitchFamily="49" charset="0"/>
              <a:buChar char="o"/>
              <a:defRPr/>
            </a:pPr>
            <a:r>
              <a:rPr lang="el-GR" dirty="0">
                <a:latin typeface="+mn-lt"/>
              </a:rPr>
              <a:t> </a:t>
            </a:r>
            <a:r>
              <a:rPr lang="el-GR" i="1" dirty="0">
                <a:latin typeface="+mn-lt"/>
              </a:rPr>
              <a:t>Προσδιορισμός κύριας ομάδας:</a:t>
            </a:r>
          </a:p>
          <a:p>
            <a:pPr eaLnBrk="1" hangingPunct="1">
              <a:defRPr/>
            </a:pPr>
            <a:r>
              <a:rPr lang="el-GR" dirty="0">
                <a:latin typeface="+mn-lt"/>
              </a:rPr>
              <a:t> </a:t>
            </a:r>
            <a:r>
              <a:rPr lang="el-GR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-OH&gt; -</a:t>
            </a:r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S</a:t>
            </a:r>
            <a:r>
              <a:rPr lang="el-GR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H </a:t>
            </a:r>
          </a:p>
          <a:p>
            <a:pPr eaLnBrk="1" hangingPunct="1">
              <a:defRPr/>
            </a:pPr>
            <a:endParaRPr lang="el-GR" dirty="0">
              <a:latin typeface="+mn-lt"/>
            </a:endParaRPr>
          </a:p>
          <a:p>
            <a:pPr eaLnBrk="1" hangingPunct="1">
              <a:buFont typeface="Courier New" pitchFamily="49" charset="0"/>
              <a:buChar char="o"/>
              <a:defRPr/>
            </a:pPr>
            <a:r>
              <a:rPr lang="el-GR" dirty="0">
                <a:latin typeface="+mn-lt"/>
              </a:rPr>
              <a:t> </a:t>
            </a:r>
            <a:r>
              <a:rPr lang="el-GR" i="1" dirty="0">
                <a:latin typeface="+mn-lt"/>
              </a:rPr>
              <a:t>Προσδιορισμός κύριας αλυσίδας: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μεγαλύτερος αριθμός χαρακτηριστικών ομάδων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μεγαλύτερος αριθμός διπλών και τριπλών δεσμών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μεγαλύτερο μήκος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μεγαλύτερο αριθμό άλλων </a:t>
            </a:r>
            <a:r>
              <a:rPr lang="el-GR" dirty="0" err="1">
                <a:latin typeface="+mn-lt"/>
              </a:rPr>
              <a:t>υποκαταστατών</a:t>
            </a:r>
            <a:endParaRPr lang="el-GR" dirty="0">
              <a:latin typeface="+mn-lt"/>
            </a:endParaRPr>
          </a:p>
        </p:txBody>
      </p:sp>
      <p:sp>
        <p:nvSpPr>
          <p:cNvPr id="11" name="1 - Τίτλος">
            <a:extLst>
              <a:ext uri="{FF2B5EF4-FFF2-40B4-BE49-F238E27FC236}">
                <a16:creationId xmlns:a16="http://schemas.microsoft.com/office/drawing/2014/main" id="{749EFE28-AB61-45C0-BF0E-A2721EF8D7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>
                <a:latin typeface="+mn-lt"/>
              </a:rPr>
              <a:t>Ονοματολογία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- TextBox">
            <a:extLst>
              <a:ext uri="{FF2B5EF4-FFF2-40B4-BE49-F238E27FC236}">
                <a16:creationId xmlns:a16="http://schemas.microsoft.com/office/drawing/2014/main" id="{088A0D1D-5028-46AB-AB2D-A25F08AFCD82}"/>
              </a:ext>
            </a:extLst>
          </p:cNvPr>
          <p:cNvSpPr txBox="1"/>
          <p:nvPr/>
        </p:nvSpPr>
        <p:spPr>
          <a:xfrm>
            <a:off x="250825" y="1557338"/>
            <a:ext cx="8497888" cy="36925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buFont typeface="Courier New" pitchFamily="49" charset="0"/>
              <a:buChar char="o"/>
              <a:defRPr/>
            </a:pPr>
            <a:r>
              <a:rPr lang="el-GR" dirty="0">
                <a:latin typeface="+mn-lt"/>
              </a:rPr>
              <a:t> </a:t>
            </a:r>
            <a:r>
              <a:rPr lang="el-GR" i="1" dirty="0">
                <a:latin typeface="+mn-lt"/>
              </a:rPr>
              <a:t>Αρίθμηση ανθράκων κύριας αλυσίδας: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μικρότερος αριθμός για τις χαρακτηριστικές ομάδες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μικρότερος αριθμός για πολλαπλούς δεσμούς (οι διπλοί έχουν προτεραιότητα έναντι των τριπλών δεσμών)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μικρότερος αριθμός για άλλους </a:t>
            </a:r>
            <a:r>
              <a:rPr lang="el-GR" dirty="0" err="1">
                <a:latin typeface="+mn-lt"/>
              </a:rPr>
              <a:t>υποκαταστάτες</a:t>
            </a:r>
            <a:endParaRPr lang="el-GR" dirty="0">
              <a:latin typeface="+mn-lt"/>
            </a:endParaRP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μικρότερος αριθμός για τον </a:t>
            </a:r>
            <a:r>
              <a:rPr lang="el-GR" dirty="0" err="1">
                <a:latin typeface="+mn-lt"/>
              </a:rPr>
              <a:t>υποκαταστάτη</a:t>
            </a:r>
            <a:r>
              <a:rPr lang="el-GR" dirty="0">
                <a:latin typeface="+mn-lt"/>
              </a:rPr>
              <a:t> που αναφέρεται πρώτα στο όνομα</a:t>
            </a:r>
          </a:p>
          <a:p>
            <a:pPr eaLnBrk="1" hangingPunct="1">
              <a:defRPr/>
            </a:pPr>
            <a:endParaRPr lang="el-GR" dirty="0">
              <a:solidFill>
                <a:schemeClr val="accent6">
                  <a:lumMod val="75000"/>
                </a:schemeClr>
              </a:solidFill>
              <a:latin typeface="+mn-lt"/>
            </a:endParaRPr>
          </a:p>
          <a:p>
            <a:pPr eaLnBrk="1" hangingPunct="1">
              <a:defRPr/>
            </a:pPr>
            <a:endParaRPr lang="el-GR" dirty="0">
              <a:latin typeface="+mn-lt"/>
            </a:endParaRPr>
          </a:p>
          <a:p>
            <a:pPr eaLnBrk="1" hangingPunct="1">
              <a:buFont typeface="Courier New" pitchFamily="49" charset="0"/>
              <a:buChar char="o"/>
              <a:defRPr/>
            </a:pPr>
            <a:r>
              <a:rPr lang="el-GR" dirty="0">
                <a:latin typeface="+mn-lt"/>
              </a:rPr>
              <a:t> </a:t>
            </a:r>
            <a:r>
              <a:rPr lang="el-GR" i="1" dirty="0">
                <a:latin typeface="+mn-lt"/>
              </a:rPr>
              <a:t>Δόμηση ονομασίας, με το όνομα του υδρογονάνθρακα της κύριας αλυσίδας: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χαρακτηριστική ομάδα με την κατάληξη και τον αριθμό της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αν δεν υπάρχει χαρακτηριστική ομάδα, ονομασία ως υποκατεστημένο υδρογονάνθρακα</a:t>
            </a:r>
          </a:p>
          <a:p>
            <a:pPr eaLnBrk="1" hangingPunct="1">
              <a:buFont typeface="Wingdings" pitchFamily="2" charset="2"/>
              <a:buChar char="Ø"/>
              <a:defRPr/>
            </a:pPr>
            <a:r>
              <a:rPr lang="el-GR" dirty="0">
                <a:latin typeface="+mn-lt"/>
              </a:rPr>
              <a:t> ονόματα και αριθμοί άλλων </a:t>
            </a:r>
            <a:r>
              <a:rPr lang="el-GR" dirty="0" err="1">
                <a:latin typeface="+mn-lt"/>
              </a:rPr>
              <a:t>υποκαταστατών</a:t>
            </a:r>
            <a:r>
              <a:rPr lang="el-GR" dirty="0">
                <a:latin typeface="+mn-lt"/>
              </a:rPr>
              <a:t> με αλφαβητική σειρά</a:t>
            </a:r>
          </a:p>
        </p:txBody>
      </p:sp>
      <p:sp>
        <p:nvSpPr>
          <p:cNvPr id="5" name="1 - Τίτλος">
            <a:extLst>
              <a:ext uri="{FF2B5EF4-FFF2-40B4-BE49-F238E27FC236}">
                <a16:creationId xmlns:a16="http://schemas.microsoft.com/office/drawing/2014/main" id="{56FCCC70-0BF7-4570-B07F-812698C034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Ονοματολογία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>
            <a:extLst>
              <a:ext uri="{FF2B5EF4-FFF2-40B4-BE49-F238E27FC236}">
                <a16:creationId xmlns:a16="http://schemas.microsoft.com/office/drawing/2014/main" id="{1071D781-C15C-46C5-9CEC-C07D5B4C71F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088" y="1412875"/>
            <a:ext cx="7478712" cy="5192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1 - Τίτλος">
            <a:extLst>
              <a:ext uri="{FF2B5EF4-FFF2-40B4-BE49-F238E27FC236}">
                <a16:creationId xmlns:a16="http://schemas.microsoft.com/office/drawing/2014/main" id="{4027F4EB-A33D-4EF5-87F4-28CA3E39A4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Ονοματολογία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1">
            <a:extLst>
              <a:ext uri="{FF2B5EF4-FFF2-40B4-BE49-F238E27FC236}">
                <a16:creationId xmlns:a16="http://schemas.microsoft.com/office/drawing/2014/main" id="{EDBF8925-AB37-4351-B8EA-9F7ADFB3EB2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0038" y="1892300"/>
            <a:ext cx="8593137" cy="3381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1 - Τίτλος">
            <a:extLst>
              <a:ext uri="{FF2B5EF4-FFF2-40B4-BE49-F238E27FC236}">
                <a16:creationId xmlns:a16="http://schemas.microsoft.com/office/drawing/2014/main" id="{D88778FA-53AD-42E2-96B0-18BEC3B9B85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Ονοματολογία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10">
            <a:extLst>
              <a:ext uri="{FF2B5EF4-FFF2-40B4-BE49-F238E27FC236}">
                <a16:creationId xmlns:a16="http://schemas.microsoft.com/office/drawing/2014/main" id="{E5E1C15A-9E02-45C3-BCE2-8E15EE036B3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0938" y="1484313"/>
            <a:ext cx="4302125" cy="15668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5" name="Picture 1">
            <a:extLst>
              <a:ext uri="{FF2B5EF4-FFF2-40B4-BE49-F238E27FC236}">
                <a16:creationId xmlns:a16="http://schemas.microsoft.com/office/drawing/2014/main" id="{E780320C-D43D-4B03-9CE3-124D53C9D93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1913" y="3179763"/>
            <a:ext cx="6840537" cy="318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1 - Τίτλος">
            <a:extLst>
              <a:ext uri="{FF2B5EF4-FFF2-40B4-BE49-F238E27FC236}">
                <a16:creationId xmlns:a16="http://schemas.microsoft.com/office/drawing/2014/main" id="{42A38FEF-99A1-466F-AC8B-FA6A0D7957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Ονοματολογία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6">
            <a:extLst>
              <a:ext uri="{FF2B5EF4-FFF2-40B4-BE49-F238E27FC236}">
                <a16:creationId xmlns:a16="http://schemas.microsoft.com/office/drawing/2014/main" id="{5916A55A-01F7-449A-ADF1-309A0FFE455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68313" y="142875"/>
            <a:ext cx="8424862" cy="1125538"/>
          </a:xfrm>
        </p:spPr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l-GR" dirty="0"/>
              <a:t>Αλκοόλες</a:t>
            </a:r>
            <a:br>
              <a:rPr lang="en-US" dirty="0"/>
            </a:br>
            <a:r>
              <a:rPr lang="el-GR" dirty="0"/>
              <a:t>Δεσμοί υδρογόνου και </a:t>
            </a:r>
            <a:r>
              <a:rPr lang="el-GR" dirty="0" err="1"/>
              <a:t>σ.ζ</a:t>
            </a:r>
            <a:endParaRPr lang="el-GR" dirty="0"/>
          </a:p>
        </p:txBody>
      </p:sp>
      <p:pic>
        <p:nvPicPr>
          <p:cNvPr id="7172" name="Picture 10" descr="bptsprim">
            <a:extLst>
              <a:ext uri="{FF2B5EF4-FFF2-40B4-BE49-F238E27FC236}">
                <a16:creationId xmlns:a16="http://schemas.microsoft.com/office/drawing/2014/main" id="{2A7DD736-1E80-43EE-8B79-D6A47965842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051300" y="3284538"/>
            <a:ext cx="4783138" cy="2952750"/>
          </a:xfrm>
          <a:prstGeom prst="rect">
            <a:avLst/>
          </a:prstGeom>
          <a:gradFill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5400000" scaled="0"/>
          </a:gradFill>
          <a:ln w="9525">
            <a:noFill/>
            <a:miter lim="800000"/>
            <a:headEnd/>
            <a:tailEnd/>
          </a:ln>
        </p:spPr>
      </p:pic>
      <p:pic>
        <p:nvPicPr>
          <p:cNvPr id="24580" name="Picture 6" descr="C:\Users\user\Desktop\c109241fbb738d503955b75e941556c6.png">
            <a:extLst>
              <a:ext uri="{FF2B5EF4-FFF2-40B4-BE49-F238E27FC236}">
                <a16:creationId xmlns:a16="http://schemas.microsoft.com/office/drawing/2014/main" id="{E7A0F8A9-44EC-4F6A-9628-738C702E2DC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4850" y="3390900"/>
            <a:ext cx="114300" cy="76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1" name="Picture 7" descr="C:\Users\user\Desktop\c109241fbb738d503955b75e941556c6.png">
            <a:extLst>
              <a:ext uri="{FF2B5EF4-FFF2-40B4-BE49-F238E27FC236}">
                <a16:creationId xmlns:a16="http://schemas.microsoft.com/office/drawing/2014/main" id="{7775C615-DB45-445D-916E-F76B70CD2A2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4850" y="3390900"/>
            <a:ext cx="114300" cy="76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2" name="Picture 8" descr="C:\Users\user\Desktop\c109241fbb738d503955b75e941556c6.png">
            <a:extLst>
              <a:ext uri="{FF2B5EF4-FFF2-40B4-BE49-F238E27FC236}">
                <a16:creationId xmlns:a16="http://schemas.microsoft.com/office/drawing/2014/main" id="{0B4EA7F2-265F-4524-9683-EDC29E4CA85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4850" y="3390900"/>
            <a:ext cx="114300" cy="76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583" name="AutoShape 10" descr="Physical Properties And Structure | Organic Molecules | Siyavula">
            <a:extLst>
              <a:ext uri="{FF2B5EF4-FFF2-40B4-BE49-F238E27FC236}">
                <a16:creationId xmlns:a16="http://schemas.microsoft.com/office/drawing/2014/main" id="{4189592A-D6FC-4BF3-A0B9-AD4E8D8565BB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l-GR" altLang="el-GR" sz="1800">
              <a:latin typeface="Arial" panose="020B0604020202020204" pitchFamily="34" charset="0"/>
            </a:endParaRPr>
          </a:p>
        </p:txBody>
      </p:sp>
      <p:pic>
        <p:nvPicPr>
          <p:cNvPr id="24584" name="Picture 11" descr="C:\Users\user\Desktop\main-qimg-faf3d614882bf4cd3a8572adbeba0283.png">
            <a:extLst>
              <a:ext uri="{FF2B5EF4-FFF2-40B4-BE49-F238E27FC236}">
                <a16:creationId xmlns:a16="http://schemas.microsoft.com/office/drawing/2014/main" id="{5343C657-404E-48C1-B40D-845B5FD3E5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825" y="1484313"/>
            <a:ext cx="3760788" cy="198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4">
            <a:extLst>
              <a:ext uri="{FF2B5EF4-FFF2-40B4-BE49-F238E27FC236}">
                <a16:creationId xmlns:a16="http://schemas.microsoft.com/office/drawing/2014/main" id="{D91CCFE7-C62D-481C-8395-19FF353ED2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5288" y="-149225"/>
            <a:ext cx="8229600" cy="1417638"/>
          </a:xfrm>
        </p:spPr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Αλκοόλες</a:t>
            </a:r>
            <a:br>
              <a:rPr lang="en-US" altLang="el-GR">
                <a:solidFill>
                  <a:srgbClr val="7B9899"/>
                </a:solidFill>
              </a:rPr>
            </a:br>
            <a:r>
              <a:rPr lang="el-GR" altLang="el-GR">
                <a:solidFill>
                  <a:srgbClr val="7B9899"/>
                </a:solidFill>
              </a:rPr>
              <a:t>Δεσμοί υδρογόνου και διαλυτότητα</a:t>
            </a:r>
          </a:p>
        </p:txBody>
      </p:sp>
      <p:pic>
        <p:nvPicPr>
          <p:cNvPr id="8195" name="Picture 6" descr="mixture1">
            <a:extLst>
              <a:ext uri="{FF2B5EF4-FFF2-40B4-BE49-F238E27FC236}">
                <a16:creationId xmlns:a16="http://schemas.microsoft.com/office/drawing/2014/main" id="{AC14F393-61FD-4A39-BEDB-5138838E6B6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50825" y="1557338"/>
            <a:ext cx="3581400" cy="1485900"/>
          </a:xfrm>
          <a:prstGeom prst="rect">
            <a:avLst/>
          </a:prstGeom>
          <a:gradFill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5400000" scaled="0"/>
          </a:gradFill>
          <a:ln w="9525">
            <a:noFill/>
            <a:miter lim="800000"/>
            <a:headEnd/>
            <a:tailEnd/>
          </a:ln>
        </p:spPr>
      </p:pic>
      <p:pic>
        <p:nvPicPr>
          <p:cNvPr id="8196" name="Picture 8" descr="mixture2">
            <a:extLst>
              <a:ext uri="{FF2B5EF4-FFF2-40B4-BE49-F238E27FC236}">
                <a16:creationId xmlns:a16="http://schemas.microsoft.com/office/drawing/2014/main" id="{194DC38A-8192-49E4-AF23-42212F3E53C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9388" y="4005263"/>
            <a:ext cx="3609975" cy="2247900"/>
          </a:xfrm>
          <a:prstGeom prst="rect">
            <a:avLst/>
          </a:prstGeom>
          <a:gradFill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5400000" scaled="0"/>
          </a:gradFill>
          <a:ln w="9525">
            <a:noFill/>
            <a:miter lim="800000"/>
            <a:headEnd/>
            <a:tailEnd/>
          </a:ln>
        </p:spPr>
      </p:pic>
      <p:sp>
        <p:nvSpPr>
          <p:cNvPr id="25605" name="Line 9">
            <a:extLst>
              <a:ext uri="{FF2B5EF4-FFF2-40B4-BE49-F238E27FC236}">
                <a16:creationId xmlns:a16="http://schemas.microsoft.com/office/drawing/2014/main" id="{5609B497-C99E-4CCE-9AC2-41BE3C61F55C}"/>
              </a:ext>
            </a:extLst>
          </p:cNvPr>
          <p:cNvSpPr>
            <a:spLocks noChangeShapeType="1"/>
          </p:cNvSpPr>
          <p:nvPr/>
        </p:nvSpPr>
        <p:spPr bwMode="auto">
          <a:xfrm>
            <a:off x="1908175" y="3141663"/>
            <a:ext cx="0" cy="7191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l-GR"/>
          </a:p>
        </p:txBody>
      </p:sp>
      <p:pic>
        <p:nvPicPr>
          <p:cNvPr id="8198" name="Picture 11" descr="mixture3">
            <a:extLst>
              <a:ext uri="{FF2B5EF4-FFF2-40B4-BE49-F238E27FC236}">
                <a16:creationId xmlns:a16="http://schemas.microsoft.com/office/drawing/2014/main" id="{A8668DC8-CCDF-4790-BB59-685F14208FB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372225" y="3429000"/>
            <a:ext cx="2149475" cy="2376488"/>
          </a:xfrm>
          <a:prstGeom prst="rect">
            <a:avLst/>
          </a:prstGeom>
          <a:gradFill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5400000" scaled="0"/>
          </a:gradFill>
          <a:ln w="9525">
            <a:noFill/>
            <a:miter lim="800000"/>
            <a:headEnd/>
            <a:tailEnd/>
          </a:ln>
        </p:spPr>
      </p:pic>
      <p:sp>
        <p:nvSpPr>
          <p:cNvPr id="23559" name="Text Box 12">
            <a:extLst>
              <a:ext uri="{FF2B5EF4-FFF2-40B4-BE49-F238E27FC236}">
                <a16:creationId xmlns:a16="http://schemas.microsoft.com/office/drawing/2014/main" id="{83F0644D-79B5-4BA9-B3EA-FBEA95C91B6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79613" y="3213100"/>
            <a:ext cx="2160587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l-GR" sz="1400" dirty="0">
                <a:latin typeface="+mn-lt"/>
              </a:rPr>
              <a:t>Αλκοόλες μικρής ανθρακικής αλυσίδας</a:t>
            </a:r>
            <a:r>
              <a:rPr lang="en-US" sz="1400" dirty="0">
                <a:latin typeface="+mn-lt"/>
              </a:rPr>
              <a:t> </a:t>
            </a:r>
            <a:endParaRPr lang="el-GR" sz="1400" dirty="0">
              <a:latin typeface="+mn-lt"/>
            </a:endParaRPr>
          </a:p>
        </p:txBody>
      </p:sp>
      <p:sp>
        <p:nvSpPr>
          <p:cNvPr id="23560" name="Text Box 13">
            <a:extLst>
              <a:ext uri="{FF2B5EF4-FFF2-40B4-BE49-F238E27FC236}">
                <a16:creationId xmlns:a16="http://schemas.microsoft.com/office/drawing/2014/main" id="{E7F4C9C6-A304-44BE-88CA-F59B1129265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43663" y="5805488"/>
            <a:ext cx="2449512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l-GR" sz="1400" dirty="0">
                <a:latin typeface="+mn-lt"/>
              </a:rPr>
              <a:t>Αλκοόλες μεγάλης ανθρακικής αλυσίδας</a:t>
            </a:r>
          </a:p>
        </p:txBody>
      </p:sp>
      <p:pic>
        <p:nvPicPr>
          <p:cNvPr id="25609" name="Picture 5" descr="C:\Users\user\Desktop\images.jpeg">
            <a:extLst>
              <a:ext uri="{FF2B5EF4-FFF2-40B4-BE49-F238E27FC236}">
                <a16:creationId xmlns:a16="http://schemas.microsoft.com/office/drawing/2014/main" id="{99EA68DD-493A-4AF7-B231-56C4CC51AB4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03800" y="1484313"/>
            <a:ext cx="3663950" cy="1657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1" name="10 - Ευθύγραμμο βέλος σύνδεσης">
            <a:extLst>
              <a:ext uri="{FF2B5EF4-FFF2-40B4-BE49-F238E27FC236}">
                <a16:creationId xmlns:a16="http://schemas.microsoft.com/office/drawing/2014/main" id="{E883A8DB-AB6B-4DBA-A198-8F8E4B0C61E9}"/>
              </a:ext>
            </a:extLst>
          </p:cNvPr>
          <p:cNvCxnSpPr>
            <a:stCxn id="9" idx="1"/>
          </p:cNvCxnSpPr>
          <p:nvPr/>
        </p:nvCxnSpPr>
        <p:spPr>
          <a:xfrm flipH="1">
            <a:off x="3995738" y="2312988"/>
            <a:ext cx="1008062" cy="118745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12 - Ευθύγραμμο βέλος σύνδεσης">
            <a:extLst>
              <a:ext uri="{FF2B5EF4-FFF2-40B4-BE49-F238E27FC236}">
                <a16:creationId xmlns:a16="http://schemas.microsoft.com/office/drawing/2014/main" id="{355593F7-8FD4-4312-A0C0-89982892A230}"/>
              </a:ext>
            </a:extLst>
          </p:cNvPr>
          <p:cNvCxnSpPr>
            <a:stCxn id="9" idx="2"/>
          </p:cNvCxnSpPr>
          <p:nvPr/>
        </p:nvCxnSpPr>
        <p:spPr>
          <a:xfrm>
            <a:off x="6835775" y="3141663"/>
            <a:ext cx="615950" cy="2159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>
            <a:extLst>
              <a:ext uri="{FF2B5EF4-FFF2-40B4-BE49-F238E27FC236}">
                <a16:creationId xmlns:a16="http://schemas.microsoft.com/office/drawing/2014/main" id="{2894D9D0-6112-4F21-9FAB-3E0914E513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68313" y="404813"/>
            <a:ext cx="8229600" cy="566737"/>
          </a:xfrm>
        </p:spPr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Όξινος χαρακτήρας αλκοολών και θειολών</a:t>
            </a:r>
          </a:p>
        </p:txBody>
      </p:sp>
      <p:sp>
        <p:nvSpPr>
          <p:cNvPr id="18436" name="Rectangle 6">
            <a:extLst>
              <a:ext uri="{FF2B5EF4-FFF2-40B4-BE49-F238E27FC236}">
                <a16:creationId xmlns:a16="http://schemas.microsoft.com/office/drawing/2014/main" id="{A149F97C-3402-49D3-9789-90B0D896CEC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8313" y="1333500"/>
            <a:ext cx="8064500" cy="101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1" hangingPunct="1">
              <a:defRPr/>
            </a:pPr>
            <a:r>
              <a:rPr lang="el-GR" sz="2000" dirty="0" err="1">
                <a:solidFill>
                  <a:schemeClr val="accent6">
                    <a:lumMod val="75000"/>
                  </a:schemeClr>
                </a:solidFill>
                <a:latin typeface="+mn-lt"/>
              </a:rPr>
              <a:t>Αλειφατικές</a:t>
            </a:r>
            <a:r>
              <a:rPr lang="el-GR" sz="20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 αλκοόλες: </a:t>
            </a:r>
          </a:p>
          <a:p>
            <a:pPr eaLnBrk="1" hangingPunct="1">
              <a:buFont typeface="Arial" pitchFamily="34" charset="0"/>
              <a:buChar char="•"/>
              <a:defRPr/>
            </a:pPr>
            <a:r>
              <a:rPr lang="el-GR" sz="2000" dirty="0">
                <a:latin typeface="+mn-lt"/>
              </a:rPr>
              <a:t> </a:t>
            </a:r>
            <a:r>
              <a:rPr lang="el-GR" dirty="0">
                <a:latin typeface="+mn-lt"/>
              </a:rPr>
              <a:t>Ασθενής όξινος χαρακτήρας</a:t>
            </a:r>
          </a:p>
          <a:p>
            <a:pPr eaLnBrk="1" hangingPunct="1">
              <a:buFont typeface="Arial" pitchFamily="34" charset="0"/>
              <a:buChar char="•"/>
              <a:defRPr/>
            </a:pPr>
            <a:r>
              <a:rPr lang="el-GR" dirty="0">
                <a:latin typeface="+mn-lt"/>
              </a:rPr>
              <a:t> Οξύτητα συγκρίσιμη με αυτή του νερού</a:t>
            </a:r>
          </a:p>
        </p:txBody>
      </p:sp>
      <p:sp>
        <p:nvSpPr>
          <p:cNvPr id="18437" name="Rectangle 7">
            <a:extLst>
              <a:ext uri="{FF2B5EF4-FFF2-40B4-BE49-F238E27FC236}">
                <a16:creationId xmlns:a16="http://schemas.microsoft.com/office/drawing/2014/main" id="{BE953C56-315A-41E6-B9C9-FB6F54607F7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8313" y="3500438"/>
            <a:ext cx="8228012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1" hangingPunct="1">
              <a:defRPr/>
            </a:pPr>
            <a:r>
              <a:rPr lang="el-GR" sz="2000" dirty="0" err="1">
                <a:solidFill>
                  <a:schemeClr val="accent6">
                    <a:lumMod val="75000"/>
                  </a:schemeClr>
                </a:solidFill>
                <a:latin typeface="+mn-lt"/>
              </a:rPr>
              <a:t>Θειόλες</a:t>
            </a:r>
            <a:r>
              <a:rPr lang="el-GR" sz="20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 </a:t>
            </a:r>
            <a:r>
              <a:rPr lang="el-GR" sz="2000" dirty="0">
                <a:latin typeface="+mn-lt"/>
              </a:rPr>
              <a:t>και</a:t>
            </a:r>
            <a:r>
              <a:rPr lang="el-GR" sz="2000" dirty="0">
                <a:solidFill>
                  <a:schemeClr val="accent6">
                    <a:lumMod val="75000"/>
                  </a:schemeClr>
                </a:solidFill>
                <a:latin typeface="+mn-lt"/>
              </a:rPr>
              <a:t> Φαινόλες:</a:t>
            </a:r>
            <a:r>
              <a:rPr lang="el-GR" sz="2000" dirty="0">
                <a:solidFill>
                  <a:srgbClr val="FFC000"/>
                </a:solidFill>
                <a:latin typeface="+mn-lt"/>
              </a:rPr>
              <a:t> </a:t>
            </a:r>
            <a:r>
              <a:rPr lang="el-GR" dirty="0">
                <a:latin typeface="+mn-lt"/>
              </a:rPr>
              <a:t>πιο όξινος χαρακτήρας από τις </a:t>
            </a:r>
            <a:r>
              <a:rPr lang="el-GR" dirty="0" err="1">
                <a:latin typeface="+mn-lt"/>
              </a:rPr>
              <a:t>αλειφατικές</a:t>
            </a:r>
            <a:r>
              <a:rPr lang="el-GR" dirty="0">
                <a:latin typeface="+mn-lt"/>
              </a:rPr>
              <a:t> αλκοόλες.</a:t>
            </a:r>
            <a:endParaRPr lang="el-GR" dirty="0">
              <a:solidFill>
                <a:srgbClr val="FFC000"/>
              </a:solidFill>
              <a:latin typeface="+mn-lt"/>
            </a:endParaRPr>
          </a:p>
        </p:txBody>
      </p:sp>
      <p:pic>
        <p:nvPicPr>
          <p:cNvPr id="26629" name="Εικόνα 3">
            <a:extLst>
              <a:ext uri="{FF2B5EF4-FFF2-40B4-BE49-F238E27FC236}">
                <a16:creationId xmlns:a16="http://schemas.microsoft.com/office/drawing/2014/main" id="{2B60D079-8B5B-4698-A841-CD5D0F08FFD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lum contras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750" y="2438400"/>
            <a:ext cx="3033713" cy="774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30" name="Εικόνα 6">
            <a:extLst>
              <a:ext uri="{FF2B5EF4-FFF2-40B4-BE49-F238E27FC236}">
                <a16:creationId xmlns:a16="http://schemas.microsoft.com/office/drawing/2014/main" id="{BD2F756F-D1BE-4C5E-92EF-5B1E0EE7F3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lum contrast="1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32363" y="2400300"/>
            <a:ext cx="3028950" cy="812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10" descr="Εικόνα 10.1 σελ.362.jpg">
            <a:extLst>
              <a:ext uri="{FF2B5EF4-FFF2-40B4-BE49-F238E27FC236}">
                <a16:creationId xmlns:a16="http://schemas.microsoft.com/office/drawing/2014/main" id="{49177A7B-3FA4-4552-B5B2-5A181A0BD9F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266"/>
          <a:stretch>
            <a:fillRect/>
          </a:stretch>
        </p:blipFill>
        <p:spPr bwMode="auto">
          <a:xfrm>
            <a:off x="468313" y="1700213"/>
            <a:ext cx="4824412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7651" name="Picture 11" descr="Εικόνα 10.2 σελ.362.jpg">
            <a:extLst>
              <a:ext uri="{FF2B5EF4-FFF2-40B4-BE49-F238E27FC236}">
                <a16:creationId xmlns:a16="http://schemas.microsoft.com/office/drawing/2014/main" id="{6974CE65-3CD8-4A20-8638-27664DA9AC8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188" y="2924175"/>
            <a:ext cx="786765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7652" name="5 - Ομάδα">
            <a:extLst>
              <a:ext uri="{FF2B5EF4-FFF2-40B4-BE49-F238E27FC236}">
                <a16:creationId xmlns:a16="http://schemas.microsoft.com/office/drawing/2014/main" id="{56A87429-9CCF-4D71-98C2-3FDE1F9D33CC}"/>
              </a:ext>
            </a:extLst>
          </p:cNvPr>
          <p:cNvGrpSpPr>
            <a:grpSpLocks/>
          </p:cNvGrpSpPr>
          <p:nvPr/>
        </p:nvGrpSpPr>
        <p:grpSpPr bwMode="auto">
          <a:xfrm>
            <a:off x="430213" y="4292600"/>
            <a:ext cx="8777287" cy="1916113"/>
            <a:chOff x="251520" y="3383260"/>
            <a:chExt cx="8777262" cy="1916239"/>
          </a:xfrm>
        </p:grpSpPr>
        <p:sp>
          <p:nvSpPr>
            <p:cNvPr id="25606" name="Rectangle 7">
              <a:extLst>
                <a:ext uri="{FF2B5EF4-FFF2-40B4-BE49-F238E27FC236}">
                  <a16:creationId xmlns:a16="http://schemas.microsoft.com/office/drawing/2014/main" id="{1FB7EA67-C7DD-4997-B4C6-41EAC635A30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11881" y="4334236"/>
              <a:ext cx="4968861" cy="36991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anchor="ctr">
              <a:spAutoFit/>
            </a:bodyPr>
            <a:lstStyle/>
            <a:p>
              <a:pPr>
                <a:defRPr/>
              </a:pPr>
              <a:r>
                <a:rPr lang="en-US" altLang="ko-KR">
                  <a:latin typeface="+mn-lt"/>
                  <a:cs typeface="Times New Roman" pitchFamily="18" charset="0"/>
                </a:rPr>
                <a:t>CH</a:t>
              </a:r>
              <a:r>
                <a:rPr lang="en-US" altLang="ko-KR" baseline="-30000">
                  <a:latin typeface="+mn-lt"/>
                  <a:cs typeface="Times New Roman" pitchFamily="18" charset="0"/>
                </a:rPr>
                <a:t>3</a:t>
              </a:r>
              <a:r>
                <a:rPr lang="en-US" altLang="ko-KR">
                  <a:latin typeface="+mn-lt"/>
                  <a:cs typeface="Times New Roman" pitchFamily="18" charset="0"/>
                </a:rPr>
                <a:t>CH</a:t>
              </a:r>
              <a:r>
                <a:rPr lang="en-US" altLang="ko-KR" baseline="-30000">
                  <a:latin typeface="+mn-lt"/>
                  <a:cs typeface="Times New Roman" pitchFamily="18" charset="0"/>
                </a:rPr>
                <a:t>2</a:t>
              </a:r>
              <a:r>
                <a:rPr lang="en-US" altLang="ko-KR">
                  <a:latin typeface="+mn-lt"/>
                  <a:cs typeface="Times New Roman" pitchFamily="18" charset="0"/>
                </a:rPr>
                <a:t>OH + Na -----&gt; CH</a:t>
              </a:r>
              <a:r>
                <a:rPr lang="en-US" altLang="ko-KR" baseline="-30000">
                  <a:latin typeface="+mn-lt"/>
                  <a:cs typeface="Times New Roman" pitchFamily="18" charset="0"/>
                </a:rPr>
                <a:t>3</a:t>
              </a:r>
              <a:r>
                <a:rPr lang="en-US" altLang="ko-KR">
                  <a:latin typeface="+mn-lt"/>
                  <a:cs typeface="Times New Roman" pitchFamily="18" charset="0"/>
                </a:rPr>
                <a:t>CH</a:t>
              </a:r>
              <a:r>
                <a:rPr lang="en-US" altLang="ko-KR" baseline="-30000">
                  <a:latin typeface="+mn-lt"/>
                  <a:cs typeface="Times New Roman" pitchFamily="18" charset="0"/>
                </a:rPr>
                <a:t>2</a:t>
              </a:r>
              <a:r>
                <a:rPr lang="en-US" altLang="ko-KR">
                  <a:latin typeface="+mn-lt"/>
                  <a:cs typeface="Times New Roman" pitchFamily="18" charset="0"/>
                </a:rPr>
                <a:t>O</a:t>
              </a:r>
              <a:r>
                <a:rPr lang="en-US" altLang="ko-KR" baseline="30000">
                  <a:latin typeface="+mn-lt"/>
                  <a:cs typeface="Times New Roman" pitchFamily="18" charset="0"/>
                </a:rPr>
                <a:t>- +</a:t>
              </a:r>
              <a:r>
                <a:rPr lang="en-US" altLang="ko-KR">
                  <a:latin typeface="+mn-lt"/>
                  <a:cs typeface="Times New Roman" pitchFamily="18" charset="0"/>
                </a:rPr>
                <a:t>Na + ½ H</a:t>
              </a:r>
              <a:r>
                <a:rPr lang="en-US" altLang="ko-KR" baseline="-30000">
                  <a:latin typeface="+mn-lt"/>
                  <a:cs typeface="Times New Roman" pitchFamily="18" charset="0"/>
                </a:rPr>
                <a:t>2 </a:t>
              </a:r>
              <a:endParaRPr lang="en-US" altLang="ko-KR">
                <a:latin typeface="+mn-lt"/>
                <a:cs typeface="Times New Roman" pitchFamily="18" charset="0"/>
              </a:endParaRPr>
            </a:p>
          </p:txBody>
        </p:sp>
        <p:sp>
          <p:nvSpPr>
            <p:cNvPr id="25607" name="Rectangle 6">
              <a:extLst>
                <a:ext uri="{FF2B5EF4-FFF2-40B4-BE49-F238E27FC236}">
                  <a16:creationId xmlns:a16="http://schemas.microsoft.com/office/drawing/2014/main" id="{853B75C7-5B8F-4CD7-AF0C-989EDB3C5E0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1520" y="3383260"/>
              <a:ext cx="8640737" cy="9239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anchor="ctr">
              <a:spAutoFit/>
            </a:bodyPr>
            <a:lstStyle/>
            <a:p>
              <a:pPr eaLnBrk="1" hangingPunct="1">
                <a:defRPr/>
              </a:pPr>
              <a:r>
                <a:rPr lang="el-GR" dirty="0" err="1">
                  <a:latin typeface="+mn-lt"/>
                </a:rPr>
                <a:t>Πρωτοταγείς</a:t>
              </a:r>
              <a:r>
                <a:rPr lang="el-GR" dirty="0">
                  <a:latin typeface="+mn-lt"/>
                </a:rPr>
                <a:t> : αντιδρούν εύκολα με </a:t>
              </a:r>
              <a:r>
                <a:rPr lang="en-US" dirty="0">
                  <a:latin typeface="+mn-lt"/>
                </a:rPr>
                <a:t>Na</a:t>
              </a:r>
              <a:endParaRPr lang="el-GR" dirty="0">
                <a:latin typeface="+mn-lt"/>
              </a:endParaRPr>
            </a:p>
            <a:p>
              <a:pPr eaLnBrk="1" hangingPunct="1">
                <a:defRPr/>
              </a:pPr>
              <a:r>
                <a:rPr lang="el-GR" dirty="0">
                  <a:latin typeface="+mn-lt"/>
                </a:rPr>
                <a:t>Δευτεροταγείς και τριτοταγείς αλκοόλες : δεν αντιδρούν εύκολα με </a:t>
              </a:r>
              <a:r>
                <a:rPr lang="en-US" dirty="0">
                  <a:latin typeface="+mn-lt"/>
                </a:rPr>
                <a:t>Na</a:t>
              </a:r>
              <a:r>
                <a:rPr lang="el-GR" dirty="0">
                  <a:latin typeface="+mn-lt"/>
                </a:rPr>
                <a:t> (χρησιμοποιείται </a:t>
              </a:r>
              <a:r>
                <a:rPr lang="en-US" dirty="0">
                  <a:latin typeface="+mn-lt"/>
                </a:rPr>
                <a:t>K)</a:t>
              </a:r>
              <a:endParaRPr lang="el-GR" dirty="0">
                <a:latin typeface="+mn-lt"/>
              </a:endParaRPr>
            </a:p>
          </p:txBody>
        </p:sp>
        <p:sp>
          <p:nvSpPr>
            <p:cNvPr id="25608" name="8 - Ορθογώνιο">
              <a:extLst>
                <a:ext uri="{FF2B5EF4-FFF2-40B4-BE49-F238E27FC236}">
                  <a16:creationId xmlns:a16="http://schemas.microsoft.com/office/drawing/2014/main" id="{78087353-49FF-4EE5-A24C-574633C5AA6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99438" y="4653344"/>
              <a:ext cx="2513005" cy="64615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1" hangingPunct="1">
                <a:defRPr/>
              </a:pPr>
              <a:r>
                <a:rPr lang="el-GR">
                  <a:latin typeface="+mn-lt"/>
                </a:rPr>
                <a:t>αιθοξείδιο του νατρίου</a:t>
              </a:r>
            </a:p>
            <a:p>
              <a:pPr eaLnBrk="1" hangingPunct="1">
                <a:defRPr/>
              </a:pPr>
              <a:r>
                <a:rPr lang="el-GR">
                  <a:latin typeface="+mn-lt"/>
                </a:rPr>
                <a:t>αιθανολικό νάτριο</a:t>
              </a:r>
            </a:p>
          </p:txBody>
        </p:sp>
        <p:pic>
          <p:nvPicPr>
            <p:cNvPr id="27662" name="Picture 9" descr="C:\Users\user\Desktop\1200px-Sodium_methanethiolate.svg.png">
              <a:extLst>
                <a:ext uri="{FF2B5EF4-FFF2-40B4-BE49-F238E27FC236}">
                  <a16:creationId xmlns:a16="http://schemas.microsoft.com/office/drawing/2014/main" id="{8D47EDAE-85BF-4CD7-93DC-10729999FBE4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444208" y="4293096"/>
              <a:ext cx="1259862" cy="4063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5610" name="10 - Ορθογώνιο">
              <a:extLst>
                <a:ext uri="{FF2B5EF4-FFF2-40B4-BE49-F238E27FC236}">
                  <a16:creationId xmlns:a16="http://schemas.microsoft.com/office/drawing/2014/main" id="{5DACC38F-4157-4E19-9E41-6141EA5314F0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580742" y="4653344"/>
              <a:ext cx="3448040" cy="64615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1" hangingPunct="1">
                <a:defRPr/>
              </a:pPr>
              <a:r>
                <a:rPr lang="el-GR">
                  <a:latin typeface="+mn-lt"/>
                </a:rPr>
                <a:t>μεθυλομερκαπτίδιο του νατρίου</a:t>
              </a:r>
            </a:p>
            <a:p>
              <a:pPr eaLnBrk="1" hangingPunct="1">
                <a:defRPr/>
              </a:pPr>
              <a:r>
                <a:rPr lang="el-GR">
                  <a:latin typeface="+mn-lt"/>
                </a:rPr>
                <a:t>μεθανοθειολικό νάτριο</a:t>
              </a:r>
            </a:p>
          </p:txBody>
        </p:sp>
      </p:grpSp>
      <p:sp>
        <p:nvSpPr>
          <p:cNvPr id="25605" name="Rectangle 2">
            <a:extLst>
              <a:ext uri="{FF2B5EF4-FFF2-40B4-BE49-F238E27FC236}">
                <a16:creationId xmlns:a16="http://schemas.microsoft.com/office/drawing/2014/main" id="{AB5ACB8C-F216-4C9A-A109-E58466DACC9B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>
                <a:solidFill>
                  <a:srgbClr val="7B9899"/>
                </a:solidFill>
                <a:latin typeface="+mn-lt"/>
              </a:rPr>
              <a:t>Όξινος χαρακτήρας αλκοολών και θειολών</a:t>
            </a:r>
          </a:p>
        </p:txBody>
      </p:sp>
      <p:sp>
        <p:nvSpPr>
          <p:cNvPr id="11" name="10 - Ορθογώνιο">
            <a:extLst>
              <a:ext uri="{FF2B5EF4-FFF2-40B4-BE49-F238E27FC236}">
                <a16:creationId xmlns:a16="http://schemas.microsoft.com/office/drawing/2014/main" id="{7FDF11B7-6761-434B-9EA2-6CD142BF518C}"/>
              </a:ext>
            </a:extLst>
          </p:cNvPr>
          <p:cNvSpPr/>
          <p:nvPr/>
        </p:nvSpPr>
        <p:spPr>
          <a:xfrm>
            <a:off x="5508625" y="1989138"/>
            <a:ext cx="2528888" cy="3683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dirty="0">
                <a:latin typeface="+mn-lt"/>
              </a:rPr>
              <a:t>όχι πλήρης μετατροπή</a:t>
            </a:r>
          </a:p>
        </p:txBody>
      </p:sp>
      <p:sp>
        <p:nvSpPr>
          <p:cNvPr id="12" name="11 - Στρογγυλεμένο ορθογώνιο">
            <a:extLst>
              <a:ext uri="{FF2B5EF4-FFF2-40B4-BE49-F238E27FC236}">
                <a16:creationId xmlns:a16="http://schemas.microsoft.com/office/drawing/2014/main" id="{8E02A794-573A-4F8F-AA0C-68E94C83A57F}"/>
              </a:ext>
            </a:extLst>
          </p:cNvPr>
          <p:cNvSpPr/>
          <p:nvPr/>
        </p:nvSpPr>
        <p:spPr>
          <a:xfrm>
            <a:off x="684213" y="2276475"/>
            <a:ext cx="863600" cy="215900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l-GR"/>
          </a:p>
        </p:txBody>
      </p:sp>
      <p:sp>
        <p:nvSpPr>
          <p:cNvPr id="13" name="12 - Στρογγυλεμένο ορθογώνιο">
            <a:extLst>
              <a:ext uri="{FF2B5EF4-FFF2-40B4-BE49-F238E27FC236}">
                <a16:creationId xmlns:a16="http://schemas.microsoft.com/office/drawing/2014/main" id="{747476CC-1D8C-4737-B5EC-E45C3A173402}"/>
              </a:ext>
            </a:extLst>
          </p:cNvPr>
          <p:cNvSpPr/>
          <p:nvPr/>
        </p:nvSpPr>
        <p:spPr>
          <a:xfrm>
            <a:off x="4427538" y="2276475"/>
            <a:ext cx="865187" cy="215900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l-GR"/>
          </a:p>
        </p:txBody>
      </p:sp>
      <p:sp>
        <p:nvSpPr>
          <p:cNvPr id="14" name="13 - Στρογγυλεμένο ορθογώνιο">
            <a:extLst>
              <a:ext uri="{FF2B5EF4-FFF2-40B4-BE49-F238E27FC236}">
                <a16:creationId xmlns:a16="http://schemas.microsoft.com/office/drawing/2014/main" id="{3DA87E59-9101-42EC-9612-E27A89CD603E}"/>
              </a:ext>
            </a:extLst>
          </p:cNvPr>
          <p:cNvSpPr/>
          <p:nvPr/>
        </p:nvSpPr>
        <p:spPr>
          <a:xfrm>
            <a:off x="611188" y="3141663"/>
            <a:ext cx="865187" cy="215900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l-GR"/>
          </a:p>
        </p:txBody>
      </p:sp>
      <p:sp>
        <p:nvSpPr>
          <p:cNvPr id="15" name="14 - TextBox">
            <a:extLst>
              <a:ext uri="{FF2B5EF4-FFF2-40B4-BE49-F238E27FC236}">
                <a16:creationId xmlns:a16="http://schemas.microsoft.com/office/drawing/2014/main" id="{7594CA50-7591-43D5-8C97-6552737E927B}"/>
              </a:ext>
            </a:extLst>
          </p:cNvPr>
          <p:cNvSpPr txBox="1"/>
          <p:nvPr/>
        </p:nvSpPr>
        <p:spPr>
          <a:xfrm>
            <a:off x="611188" y="3357563"/>
            <a:ext cx="1081087" cy="24606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 sz="1000" dirty="0">
                <a:latin typeface="+mn-lt"/>
              </a:rPr>
              <a:t>Ισχυρή βάση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4" name="Picture 8" descr="Εικόνα 10.4 σελ.362.jpg">
            <a:extLst>
              <a:ext uri="{FF2B5EF4-FFF2-40B4-BE49-F238E27FC236}">
                <a16:creationId xmlns:a16="http://schemas.microsoft.com/office/drawing/2014/main" id="{8F728167-8D39-4157-A497-8B7D19123D5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4213" y="2420938"/>
            <a:ext cx="786765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7" name="4 - Ορθογώνιο">
            <a:extLst>
              <a:ext uri="{FF2B5EF4-FFF2-40B4-BE49-F238E27FC236}">
                <a16:creationId xmlns:a16="http://schemas.microsoft.com/office/drawing/2014/main" id="{4733FD7E-1892-485A-95F5-59123752E02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5288" y="1484313"/>
            <a:ext cx="8440737" cy="923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dirty="0">
                <a:latin typeface="+mn-lt"/>
              </a:rPr>
              <a:t>Επειδή οι </a:t>
            </a:r>
            <a:r>
              <a:rPr lang="el-GR" dirty="0" err="1">
                <a:latin typeface="+mn-lt"/>
              </a:rPr>
              <a:t>θειόλες</a:t>
            </a:r>
            <a:r>
              <a:rPr lang="el-GR" dirty="0">
                <a:latin typeface="+mn-lt"/>
              </a:rPr>
              <a:t> είναι πιο όξινες από το νερό ή τις αλκοόλες, μπορούν -αντίθετα με τις αλκοόλες-να μετατραπούν πλήρως στις αντίστοιχες συζυγείς βάσεις, τα ανιόντα </a:t>
            </a:r>
            <a:r>
              <a:rPr lang="el-GR" dirty="0" err="1">
                <a:latin typeface="+mn-lt"/>
              </a:rPr>
              <a:t>μερκαπτιδίου</a:t>
            </a:r>
            <a:r>
              <a:rPr lang="el-GR" dirty="0">
                <a:latin typeface="+mn-lt"/>
              </a:rPr>
              <a:t>.</a:t>
            </a:r>
          </a:p>
        </p:txBody>
      </p:sp>
      <p:sp>
        <p:nvSpPr>
          <p:cNvPr id="26628" name="Rectangle 2">
            <a:extLst>
              <a:ext uri="{FF2B5EF4-FFF2-40B4-BE49-F238E27FC236}">
                <a16:creationId xmlns:a16="http://schemas.microsoft.com/office/drawing/2014/main" id="{59C2E3EE-1B22-4EC7-881F-671A2A083AC6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>
                <a:solidFill>
                  <a:srgbClr val="7B9899"/>
                </a:solidFill>
                <a:latin typeface="+mn-lt"/>
              </a:rPr>
              <a:t>Όξινος χαρακτήρας αλκοολών και θειολών</a:t>
            </a:r>
          </a:p>
        </p:txBody>
      </p:sp>
      <p:pic>
        <p:nvPicPr>
          <p:cNvPr id="28677" name="Picture 5" descr="C:\Users\user\Desktop\225929_Thumb_400.jpg">
            <a:extLst>
              <a:ext uri="{FF2B5EF4-FFF2-40B4-BE49-F238E27FC236}">
                <a16:creationId xmlns:a16="http://schemas.microsoft.com/office/drawing/2014/main" id="{2678DA7F-B287-4B8C-A5E2-34C8BCF5BB0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850" y="4005263"/>
            <a:ext cx="2084388" cy="2301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4 - Ορθογώνιο">
            <a:extLst>
              <a:ext uri="{FF2B5EF4-FFF2-40B4-BE49-F238E27FC236}">
                <a16:creationId xmlns:a16="http://schemas.microsoft.com/office/drawing/2014/main" id="{FD265C0A-91B5-4F3B-B520-A983BE5592B7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84438" y="4005263"/>
            <a:ext cx="1582737" cy="30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l-GR" sz="1400" dirty="0" err="1">
                <a:latin typeface="+mn-lt"/>
              </a:rPr>
              <a:t>πενικιλλαμίνη</a:t>
            </a:r>
            <a:endParaRPr lang="el-GR" sz="1400" dirty="0">
              <a:latin typeface="+mn-lt"/>
            </a:endParaRPr>
          </a:p>
        </p:txBody>
      </p:sp>
      <p:sp>
        <p:nvSpPr>
          <p:cNvPr id="7" name="4 - Ορθογώνιο">
            <a:extLst>
              <a:ext uri="{FF2B5EF4-FFF2-40B4-BE49-F238E27FC236}">
                <a16:creationId xmlns:a16="http://schemas.microsoft.com/office/drawing/2014/main" id="{ED9A4B31-07FE-489E-B271-0818F90A332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55875" y="5084763"/>
            <a:ext cx="2084388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l-GR" sz="1400" dirty="0" err="1">
                <a:latin typeface="+mn-lt"/>
              </a:rPr>
              <a:t>Σύμπλοκο</a:t>
            </a:r>
            <a:r>
              <a:rPr lang="el-GR" sz="1400" dirty="0">
                <a:latin typeface="+mn-lt"/>
              </a:rPr>
              <a:t> δύο μορίων </a:t>
            </a:r>
            <a:r>
              <a:rPr lang="el-GR" sz="1400" dirty="0" err="1">
                <a:latin typeface="+mn-lt"/>
              </a:rPr>
              <a:t>πενικιλλαμίνης</a:t>
            </a:r>
            <a:r>
              <a:rPr lang="el-GR" sz="1400" dirty="0">
                <a:latin typeface="+mn-lt"/>
              </a:rPr>
              <a:t> με </a:t>
            </a:r>
            <a:r>
              <a:rPr lang="en-US" sz="1400" dirty="0">
                <a:latin typeface="+mn-lt"/>
              </a:rPr>
              <a:t>Cu</a:t>
            </a:r>
            <a:endParaRPr lang="el-GR" sz="1400" dirty="0">
              <a:latin typeface="+mn-lt"/>
            </a:endParaRPr>
          </a:p>
        </p:txBody>
      </p:sp>
      <p:sp>
        <p:nvSpPr>
          <p:cNvPr id="8" name="4 - Ορθογώνιο">
            <a:extLst>
              <a:ext uri="{FF2B5EF4-FFF2-40B4-BE49-F238E27FC236}">
                <a16:creationId xmlns:a16="http://schemas.microsoft.com/office/drawing/2014/main" id="{B83B083F-C308-4456-AC3B-38FF01C41605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42532" y="4156613"/>
            <a:ext cx="4177618" cy="12003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l-GR" sz="1600" dirty="0" err="1">
                <a:latin typeface="+mn-lt"/>
              </a:rPr>
              <a:t>Θειόλες</a:t>
            </a:r>
            <a:r>
              <a:rPr lang="el-GR" sz="1600" dirty="0">
                <a:latin typeface="+mn-lt"/>
              </a:rPr>
              <a:t>: τάση να σχηματίζουν </a:t>
            </a:r>
            <a:r>
              <a:rPr lang="el-GR" sz="1600" dirty="0" err="1">
                <a:latin typeface="+mn-lt"/>
              </a:rPr>
              <a:t>σύμπλοκα</a:t>
            </a:r>
            <a:r>
              <a:rPr lang="el-GR" sz="1600" dirty="0">
                <a:latin typeface="+mn-lt"/>
              </a:rPr>
              <a:t> με ιόντα </a:t>
            </a:r>
            <a:r>
              <a:rPr lang="en-US" sz="1600" dirty="0">
                <a:latin typeface="+mn-lt"/>
              </a:rPr>
              <a:t>Cu</a:t>
            </a:r>
            <a:r>
              <a:rPr lang="en-US" sz="1600" baseline="30000" dirty="0">
                <a:latin typeface="+mn-lt"/>
              </a:rPr>
              <a:t>+2</a:t>
            </a:r>
            <a:r>
              <a:rPr lang="en-US" sz="1600" dirty="0">
                <a:latin typeface="+mn-lt"/>
              </a:rPr>
              <a:t>.</a:t>
            </a:r>
          </a:p>
          <a:p>
            <a:pPr eaLnBrk="1" hangingPunct="1">
              <a:spcBef>
                <a:spcPct val="50000"/>
              </a:spcBef>
              <a:defRPr/>
            </a:pPr>
            <a:r>
              <a:rPr lang="el-GR" sz="1600" dirty="0">
                <a:latin typeface="+mn-lt"/>
              </a:rPr>
              <a:t>Αντιμετώπιση κληρονομικής ασθένειας, που σχετίζεται με το μεταβολισμό του χαλκού.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1 - Τίτλος">
            <a:extLst>
              <a:ext uri="{FF2B5EF4-FFF2-40B4-BE49-F238E27FC236}">
                <a16:creationId xmlns:a16="http://schemas.microsoft.com/office/drawing/2014/main" id="{5C7B898B-596B-4527-81C1-93DE77D5A8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3850" y="188913"/>
            <a:ext cx="8534400" cy="1046162"/>
          </a:xfrm>
        </p:spPr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Πολικό ή Επαγωγικό Φαινόμενο στην Οξύτητα Αλκοολών</a:t>
            </a:r>
          </a:p>
        </p:txBody>
      </p:sp>
      <p:pic>
        <p:nvPicPr>
          <p:cNvPr id="29699" name="Picture 6" descr="Εικόνα 10.7-8 σελ.363.jpg">
            <a:extLst>
              <a:ext uri="{FF2B5EF4-FFF2-40B4-BE49-F238E27FC236}">
                <a16:creationId xmlns:a16="http://schemas.microsoft.com/office/drawing/2014/main" id="{670ECDCE-5CF2-433C-A27C-467910ADF3B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800" y="2276475"/>
            <a:ext cx="8788400" cy="2455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1 - Τίτλος">
            <a:extLst>
              <a:ext uri="{FF2B5EF4-FFF2-40B4-BE49-F238E27FC236}">
                <a16:creationId xmlns:a16="http://schemas.microsoft.com/office/drawing/2014/main" id="{8B6C8949-0106-446D-B096-298EB4EF4E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188913"/>
            <a:ext cx="8534400" cy="1008062"/>
          </a:xfrm>
        </p:spPr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Ο Ρόλος του Διαλύτη στην Οξύτητα Αλκοολών</a:t>
            </a:r>
          </a:p>
        </p:txBody>
      </p:sp>
      <p:sp>
        <p:nvSpPr>
          <p:cNvPr id="28675" name="3 - Ορθογώνιο">
            <a:extLst>
              <a:ext uri="{FF2B5EF4-FFF2-40B4-BE49-F238E27FC236}">
                <a16:creationId xmlns:a16="http://schemas.microsoft.com/office/drawing/2014/main" id="{C96061C8-D541-4850-B18D-3C90FE9CCC8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557338"/>
            <a:ext cx="8642350" cy="646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defRPr/>
            </a:pPr>
            <a:r>
              <a:rPr lang="el-GR" dirty="0">
                <a:latin typeface="+mn-lt"/>
                <a:ea typeface="Calibri" pitchFamily="34" charset="0"/>
                <a:cs typeface="Arial" charset="0"/>
              </a:rPr>
              <a:t>Οι </a:t>
            </a:r>
            <a:r>
              <a:rPr lang="el-GR" dirty="0" err="1">
                <a:latin typeface="+mn-lt"/>
                <a:ea typeface="Calibri" pitchFamily="34" charset="0"/>
                <a:cs typeface="Arial" charset="0"/>
              </a:rPr>
              <a:t>πρωτοταγείς</a:t>
            </a:r>
            <a:r>
              <a:rPr lang="el-GR" dirty="0">
                <a:latin typeface="+mn-lt"/>
                <a:ea typeface="Calibri" pitchFamily="34" charset="0"/>
                <a:cs typeface="Arial" charset="0"/>
              </a:rPr>
              <a:t>, οι δευτεροταγείς και οι τριτοταγείς αλκοόλες έχουν σημαντικές διαφορές στις τιμές οξύτητάς τους. </a:t>
            </a:r>
          </a:p>
        </p:txBody>
      </p:sp>
      <p:pic>
        <p:nvPicPr>
          <p:cNvPr id="30724" name="Εικόνα 4">
            <a:extLst>
              <a:ext uri="{FF2B5EF4-FFF2-40B4-BE49-F238E27FC236}">
                <a16:creationId xmlns:a16="http://schemas.microsoft.com/office/drawing/2014/main" id="{38289714-0C05-48D4-A757-7A054B99305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lum contrast="1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9070"/>
          <a:stretch>
            <a:fillRect/>
          </a:stretch>
        </p:blipFill>
        <p:spPr bwMode="auto">
          <a:xfrm>
            <a:off x="250825" y="3644900"/>
            <a:ext cx="5500688" cy="725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27" name="Picture 7" descr="Πίνακας 10.1.jpg">
            <a:extLst>
              <a:ext uri="{FF2B5EF4-FFF2-40B4-BE49-F238E27FC236}">
                <a16:creationId xmlns:a16="http://schemas.microsoft.com/office/drawing/2014/main" id="{247DFD18-A355-4AE5-939A-97270458567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825" y="2205038"/>
            <a:ext cx="8640763" cy="1089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Ορθογώνιο: Στρογγύλεμα γωνιών 1">
            <a:extLst>
              <a:ext uri="{FF2B5EF4-FFF2-40B4-BE49-F238E27FC236}">
                <a16:creationId xmlns:a16="http://schemas.microsoft.com/office/drawing/2014/main" id="{30DAFB8A-8C07-4EAB-B553-5A08B163DF8A}"/>
              </a:ext>
            </a:extLst>
          </p:cNvPr>
          <p:cNvSpPr/>
          <p:nvPr/>
        </p:nvSpPr>
        <p:spPr>
          <a:xfrm>
            <a:off x="2124075" y="2133600"/>
            <a:ext cx="1008063" cy="287338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l-GR"/>
          </a:p>
        </p:txBody>
      </p:sp>
      <p:sp>
        <p:nvSpPr>
          <p:cNvPr id="10" name="Ορθογώνιο: Στρογγύλεμα γωνιών 9">
            <a:extLst>
              <a:ext uri="{FF2B5EF4-FFF2-40B4-BE49-F238E27FC236}">
                <a16:creationId xmlns:a16="http://schemas.microsoft.com/office/drawing/2014/main" id="{A152E74D-D128-4C0F-87EB-31802F3FD904}"/>
              </a:ext>
            </a:extLst>
          </p:cNvPr>
          <p:cNvSpPr/>
          <p:nvPr/>
        </p:nvSpPr>
        <p:spPr>
          <a:xfrm>
            <a:off x="971550" y="3576638"/>
            <a:ext cx="720725" cy="273050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l-GR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1 - Τίτλος">
            <a:extLst>
              <a:ext uri="{FF2B5EF4-FFF2-40B4-BE49-F238E27FC236}">
                <a16:creationId xmlns:a16="http://schemas.microsoft.com/office/drawing/2014/main" id="{8B6C8949-0106-446D-B096-298EB4EF4E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188913"/>
            <a:ext cx="8534400" cy="1008062"/>
          </a:xfrm>
        </p:spPr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Ο Ρόλος του Διαλύτη στην Οξύτητα Αλκοολών</a:t>
            </a:r>
          </a:p>
        </p:txBody>
      </p:sp>
      <p:pic>
        <p:nvPicPr>
          <p:cNvPr id="30725" name="Picture 11" descr="Εικόνα Α σελ.364.jpg">
            <a:extLst>
              <a:ext uri="{FF2B5EF4-FFF2-40B4-BE49-F238E27FC236}">
                <a16:creationId xmlns:a16="http://schemas.microsoft.com/office/drawing/2014/main" id="{EC56F6EB-23BA-47A4-8505-D4BA4B18ECE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00411" y="2996952"/>
            <a:ext cx="3317465" cy="26521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26" name="6 - Ορθογώνιο">
            <a:extLst>
              <a:ext uri="{FF2B5EF4-FFF2-40B4-BE49-F238E27FC236}">
                <a16:creationId xmlns:a16="http://schemas.microsoft.com/office/drawing/2014/main" id="{82584D45-3EDF-4A74-BFA5-155B853E557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964" y="1569243"/>
            <a:ext cx="8628061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 dirty="0">
                <a:cs typeface="Calibri" panose="020F0502020204030204" pitchFamily="34" charset="0"/>
              </a:rPr>
              <a:t>Σ’ ένα διάλυμα, η σειρά οξύτητας εξαρτάται, εκτός από το πολικό </a:t>
            </a:r>
            <a:r>
              <a:rPr lang="el-GR" altLang="el-GR" sz="1800" dirty="0" err="1">
                <a:cs typeface="Calibri" panose="020F0502020204030204" pitchFamily="34" charset="0"/>
              </a:rPr>
              <a:t>φαινομένο</a:t>
            </a:r>
            <a:r>
              <a:rPr lang="el-GR" altLang="el-GR" sz="1800" dirty="0">
                <a:cs typeface="Calibri" panose="020F0502020204030204" pitchFamily="34" charset="0"/>
              </a:rPr>
              <a:t>, και από την </a:t>
            </a:r>
            <a:r>
              <a:rPr lang="el-GR" altLang="el-GR" sz="1800" i="1" dirty="0" err="1">
                <a:cs typeface="Calibri" panose="020F0502020204030204" pitchFamily="34" charset="0"/>
              </a:rPr>
              <a:t>επιδιαλύτωση</a:t>
            </a:r>
            <a:r>
              <a:rPr lang="el-GR" altLang="el-GR" sz="1800" i="1" dirty="0">
                <a:cs typeface="Calibri" panose="020F0502020204030204" pitchFamily="34" charset="0"/>
              </a:rPr>
              <a:t>*</a:t>
            </a:r>
            <a:r>
              <a:rPr lang="el-GR" altLang="el-GR" sz="1800" dirty="0">
                <a:cs typeface="Calibri" panose="020F0502020204030204" pitchFamily="34" charset="0"/>
              </a:rPr>
              <a:t> των ανιόντων των συζυγών βάσεων από τα μόρια της αλκοόλης. </a:t>
            </a:r>
            <a:endParaRPr lang="el-GR" altLang="el-GR" sz="1800" dirty="0">
              <a:solidFill>
                <a:srgbClr val="000000"/>
              </a:solidFill>
              <a:cs typeface="Calibri" panose="020F0502020204030204" pitchFamily="34" charset="0"/>
            </a:endParaRPr>
          </a:p>
        </p:txBody>
      </p:sp>
      <p:sp>
        <p:nvSpPr>
          <p:cNvPr id="8" name="7 - Ορθογώνιο">
            <a:extLst>
              <a:ext uri="{FF2B5EF4-FFF2-40B4-BE49-F238E27FC236}">
                <a16:creationId xmlns:a16="http://schemas.microsoft.com/office/drawing/2014/main" id="{28D0989D-78AD-4BC7-BAA0-A2C8DF899941}"/>
              </a:ext>
            </a:extLst>
          </p:cNvPr>
          <p:cNvSpPr/>
          <p:nvPr/>
        </p:nvSpPr>
        <p:spPr>
          <a:xfrm>
            <a:off x="207963" y="2465386"/>
            <a:ext cx="8578849" cy="4000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el-GR" sz="1000" dirty="0">
                <a:latin typeface="+mn-lt"/>
              </a:rPr>
              <a:t>* </a:t>
            </a:r>
            <a:r>
              <a:rPr lang="el-GR" sz="1000" dirty="0" err="1">
                <a:latin typeface="+mn-lt"/>
              </a:rPr>
              <a:t>Επιδιαλύτωση</a:t>
            </a:r>
            <a:r>
              <a:rPr lang="el-GR" sz="1000" dirty="0">
                <a:latin typeface="+mn-lt"/>
              </a:rPr>
              <a:t>, κατά IUPAC, είναι η αλληλεπίδραση των μορίων μιας διαλυμένης ουσίας με τα μόρια του διαλύτη, οδηγώντας στην σταθεροποίηση της διαλυμένης ουσίας στο διάλυμα. </a:t>
            </a:r>
          </a:p>
        </p:txBody>
      </p:sp>
      <p:pic>
        <p:nvPicPr>
          <p:cNvPr id="3" name="Εικόνα 2">
            <a:extLst>
              <a:ext uri="{FF2B5EF4-FFF2-40B4-BE49-F238E27FC236}">
                <a16:creationId xmlns:a16="http://schemas.microsoft.com/office/drawing/2014/main" id="{86337ABC-6486-480F-B2EE-45B26D3EDA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9552" y="2996952"/>
            <a:ext cx="3528392" cy="2652174"/>
          </a:xfrm>
          <a:prstGeom prst="rect">
            <a:avLst/>
          </a:prstGeom>
        </p:spPr>
      </p:pic>
      <p:sp>
        <p:nvSpPr>
          <p:cNvPr id="4" name="Ορθογώνιο 3">
            <a:extLst>
              <a:ext uri="{FF2B5EF4-FFF2-40B4-BE49-F238E27FC236}">
                <a16:creationId xmlns:a16="http://schemas.microsoft.com/office/drawing/2014/main" id="{8586C4E7-F034-4368-A5B6-28FA6E0F03CB}"/>
              </a:ext>
            </a:extLst>
          </p:cNvPr>
          <p:cNvSpPr/>
          <p:nvPr/>
        </p:nvSpPr>
        <p:spPr>
          <a:xfrm>
            <a:off x="1619672" y="5780642"/>
            <a:ext cx="132760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l-GR" dirty="0">
                <a:latin typeface="Georgia" panose="02040502050405020303" pitchFamily="18" charset="0"/>
                <a:cs typeface="Calibri" panose="020F0502020204030204" pitchFamily="34" charset="0"/>
              </a:rPr>
              <a:t>Σε διάλυμα</a:t>
            </a:r>
          </a:p>
        </p:txBody>
      </p:sp>
      <p:sp>
        <p:nvSpPr>
          <p:cNvPr id="5" name="Ορθογώνιο 4">
            <a:extLst>
              <a:ext uri="{FF2B5EF4-FFF2-40B4-BE49-F238E27FC236}">
                <a16:creationId xmlns:a16="http://schemas.microsoft.com/office/drawing/2014/main" id="{92B08B0B-09D9-4F81-BB70-A87D82168D64}"/>
              </a:ext>
            </a:extLst>
          </p:cNvPr>
          <p:cNvSpPr/>
          <p:nvPr/>
        </p:nvSpPr>
        <p:spPr>
          <a:xfrm>
            <a:off x="5871859" y="5702538"/>
            <a:ext cx="168507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l-GR" dirty="0">
                <a:latin typeface="Georgia" panose="02040502050405020303" pitchFamily="18" charset="0"/>
                <a:cs typeface="Calibri" panose="020F0502020204030204" pitchFamily="34" charset="0"/>
              </a:rPr>
              <a:t>Σε αέρια φάση</a:t>
            </a:r>
          </a:p>
        </p:txBody>
      </p:sp>
    </p:spTree>
    <p:extLst>
      <p:ext uri="{BB962C8B-B14F-4D97-AF65-F5344CB8AC3E}">
        <p14:creationId xmlns:p14="http://schemas.microsoft.com/office/powerpoint/2010/main" val="80605370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1 - Τίτλος">
            <a:extLst>
              <a:ext uri="{FF2B5EF4-FFF2-40B4-BE49-F238E27FC236}">
                <a16:creationId xmlns:a16="http://schemas.microsoft.com/office/drawing/2014/main" id="{9A676EF4-91FD-469C-B43E-A2FCB50A36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Βασικότητα Αλκοολών και Θειολών</a:t>
            </a:r>
          </a:p>
        </p:txBody>
      </p:sp>
      <p:sp>
        <p:nvSpPr>
          <p:cNvPr id="29699" name="4 - Ορθογώνιο">
            <a:extLst>
              <a:ext uri="{FF2B5EF4-FFF2-40B4-BE49-F238E27FC236}">
                <a16:creationId xmlns:a16="http://schemas.microsoft.com/office/drawing/2014/main" id="{71AD5481-2C34-4942-8B9F-B26E5463B43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1484313"/>
            <a:ext cx="8713787" cy="923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just" eaLnBrk="1" hangingPunct="1">
              <a:spcBef>
                <a:spcPct val="50000"/>
              </a:spcBef>
              <a:defRPr/>
            </a:pPr>
            <a:r>
              <a:rPr lang="el-GR" dirty="0">
                <a:latin typeface="+mn-lt"/>
              </a:rPr>
              <a:t>Όπως το νερό μπορεί να δεχθεί ένα πρωτόνιο προς τον σχηματισμό του ιόντος </a:t>
            </a:r>
            <a:r>
              <a:rPr lang="el-GR" dirty="0" err="1">
                <a:latin typeface="+mn-lt"/>
              </a:rPr>
              <a:t>υδρονίου</a:t>
            </a:r>
            <a:r>
              <a:rPr lang="el-GR" dirty="0">
                <a:latin typeface="+mn-lt"/>
              </a:rPr>
              <a:t> (</a:t>
            </a:r>
            <a:r>
              <a:rPr lang="el-GR" dirty="0" err="1">
                <a:latin typeface="+mn-lt"/>
              </a:rPr>
              <a:t>οξώνιο</a:t>
            </a:r>
            <a:r>
              <a:rPr lang="el-GR" dirty="0">
                <a:latin typeface="+mn-lt"/>
              </a:rPr>
              <a:t>), έτσι και οι αλκοόλες και οι </a:t>
            </a:r>
            <a:r>
              <a:rPr lang="el-GR" dirty="0" err="1">
                <a:latin typeface="+mn-lt"/>
              </a:rPr>
              <a:t>θειόλες</a:t>
            </a:r>
            <a:r>
              <a:rPr lang="el-GR" dirty="0">
                <a:latin typeface="+mn-lt"/>
              </a:rPr>
              <a:t> μπορούν να </a:t>
            </a:r>
            <a:r>
              <a:rPr lang="el-GR" dirty="0" err="1">
                <a:latin typeface="+mn-lt"/>
              </a:rPr>
              <a:t>πρωτονιωθούν</a:t>
            </a:r>
            <a:r>
              <a:rPr lang="el-GR" dirty="0">
                <a:latin typeface="+mn-lt"/>
              </a:rPr>
              <a:t> προς τον σχηματισμό θετικά φορτισμένων συζυγών οξέων</a:t>
            </a:r>
            <a:r>
              <a:rPr lang="en-US" dirty="0">
                <a:latin typeface="+mn-lt"/>
              </a:rPr>
              <a:t>.</a:t>
            </a:r>
            <a:endParaRPr lang="el-GR" dirty="0">
              <a:latin typeface="+mn-lt"/>
              <a:ea typeface="Calibri" pitchFamily="34" charset="0"/>
              <a:cs typeface="Calibri" pitchFamily="34" charset="0"/>
            </a:endParaRPr>
          </a:p>
        </p:txBody>
      </p:sp>
      <p:pic>
        <p:nvPicPr>
          <p:cNvPr id="31748" name="Picture 2" descr="E:\IOANNIS-XHMEIA\Desktop\Books metafraseis Lykakis\Organic Chemistry Loudon- Metafrash 2018\Loudon Org Chem slides\kefalaio 10\Εικόνα 10.10σελ.365.jpg">
            <a:extLst>
              <a:ext uri="{FF2B5EF4-FFF2-40B4-BE49-F238E27FC236}">
                <a16:creationId xmlns:a16="http://schemas.microsoft.com/office/drawing/2014/main" id="{75E690F2-5099-4888-88C3-C50797E3C87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204"/>
          <a:stretch>
            <a:fillRect/>
          </a:stretch>
        </p:blipFill>
        <p:spPr bwMode="auto">
          <a:xfrm>
            <a:off x="179388" y="2746375"/>
            <a:ext cx="4033837" cy="2122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1749" name="4 - Ορθογώνιο">
            <a:extLst>
              <a:ext uri="{FF2B5EF4-FFF2-40B4-BE49-F238E27FC236}">
                <a16:creationId xmlns:a16="http://schemas.microsoft.com/office/drawing/2014/main" id="{F792D664-41D2-4D1C-A1F5-BA84E2A55EC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356100" y="2492375"/>
            <a:ext cx="4537075" cy="1062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/>
              <a:t> Οι αλκοόλες είναι ασθενή οξέα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>
                <a:cs typeface="Calibri" panose="020F0502020204030204" pitchFamily="34" charset="0"/>
              </a:rPr>
              <a:t> Η αντίδραση πραγματοποιείται παρουσία ισχυρών βάσεων</a:t>
            </a:r>
          </a:p>
        </p:txBody>
      </p:sp>
      <p:sp>
        <p:nvSpPr>
          <p:cNvPr id="31750" name="4 - Ορθογώνιο">
            <a:extLst>
              <a:ext uri="{FF2B5EF4-FFF2-40B4-BE49-F238E27FC236}">
                <a16:creationId xmlns:a16="http://schemas.microsoft.com/office/drawing/2014/main" id="{0E98E53E-573B-4806-AF5A-34616B3921A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356100" y="4095750"/>
            <a:ext cx="4537075" cy="1062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/>
              <a:t> Οι αλκοόλες είναι ασθενείς βάσεις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>
                <a:cs typeface="Calibri" panose="020F0502020204030204" pitchFamily="34" charset="0"/>
              </a:rPr>
              <a:t> Η αντίδραση πραγματοποιείται παρουσία ισχυρών οξέων</a:t>
            </a: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1 - Τίτλος">
            <a:extLst>
              <a:ext uri="{FF2B5EF4-FFF2-40B4-BE49-F238E27FC236}">
                <a16:creationId xmlns:a16="http://schemas.microsoft.com/office/drawing/2014/main" id="{68C6C318-B741-4FD6-B206-186BA6179A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Βασικότητα Αλκοολών και Θειολών</a:t>
            </a:r>
          </a:p>
        </p:txBody>
      </p:sp>
      <p:pic>
        <p:nvPicPr>
          <p:cNvPr id="32772" name="Picture 3" descr="E:\IOANNIS-XHMEIA\Desktop\Books metafraseis Lykakis\Organic Chemistry Loudon- Metafrash 2018\Loudon Org Chem slides\kefalaio 10\Εικόνα 10.11σελ.365.jpg">
            <a:extLst>
              <a:ext uri="{FF2B5EF4-FFF2-40B4-BE49-F238E27FC236}">
                <a16:creationId xmlns:a16="http://schemas.microsoft.com/office/drawing/2014/main" id="{268C2317-166D-4C75-BA50-22F0185F461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6198"/>
          <a:stretch>
            <a:fillRect/>
          </a:stretch>
        </p:blipFill>
        <p:spPr bwMode="auto">
          <a:xfrm>
            <a:off x="4001332" y="2747963"/>
            <a:ext cx="4963282" cy="2265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773" name="4 - Ορθογώνιο">
            <a:extLst>
              <a:ext uri="{FF2B5EF4-FFF2-40B4-BE49-F238E27FC236}">
                <a16:creationId xmlns:a16="http://schemas.microsoft.com/office/drawing/2014/main" id="{4E31716E-1646-4B15-A1C0-9684CCC4D4E9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2705100"/>
            <a:ext cx="3816350" cy="2308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/>
              <a:t> Οι θειόλες είναι περισσότερο όξινες από τις αλκοόλες.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>
                <a:cs typeface="Calibri" panose="020F0502020204030204" pitchFamily="34" charset="0"/>
              </a:rPr>
              <a:t> Τα συζυγή οξέα των θειολών </a:t>
            </a:r>
            <a:r>
              <a:rPr lang="el-GR" altLang="el-GR" sz="1800"/>
              <a:t>είναι περισσότερο όξινα από τα συζυγή οξέα των αλκοολών.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>
                <a:cs typeface="Calibri" panose="020F0502020204030204" pitchFamily="34" charset="0"/>
              </a:rPr>
              <a:t> Οι θειόλες είναι λιγότερο βασικές από τις αλκοόλες.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FCDD8837-4613-4FE8-A5E3-F5F14ACEAF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Αφυδάτωση αλκοολών</a:t>
            </a:r>
          </a:p>
        </p:txBody>
      </p:sp>
      <p:pic>
        <p:nvPicPr>
          <p:cNvPr id="33795" name="Picture 2" descr="E:\IOANNIS-XHMEIA\Desktop\Books metafraseis Lykakis\Organic Chemistry Loudon- Metafrash 2018\Loudon Org Chem slides\kefalaio 10\Εικόνα 10.12σελ.365.jpg">
            <a:extLst>
              <a:ext uri="{FF2B5EF4-FFF2-40B4-BE49-F238E27FC236}">
                <a16:creationId xmlns:a16="http://schemas.microsoft.com/office/drawing/2014/main" id="{80FB600A-231F-4364-B9EB-05FEFE6B229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2490"/>
          <a:stretch>
            <a:fillRect/>
          </a:stretch>
        </p:blipFill>
        <p:spPr bwMode="auto">
          <a:xfrm>
            <a:off x="250825" y="1557338"/>
            <a:ext cx="3960813" cy="1409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25" name="Rectangle 13">
            <a:extLst>
              <a:ext uri="{FF2B5EF4-FFF2-40B4-BE49-F238E27FC236}">
                <a16:creationId xmlns:a16="http://schemas.microsoft.com/office/drawing/2014/main" id="{292453B1-39A4-4837-A4CD-BE796BE58FE9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3148013"/>
            <a:ext cx="8642350" cy="1477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buFont typeface="Arial" charset="0"/>
              <a:buChar char="•"/>
              <a:defRPr/>
            </a:pPr>
            <a:r>
              <a:rPr lang="el-GR" dirty="0">
                <a:latin typeface="+mn-lt"/>
              </a:rPr>
              <a:t> αποβολή ενός μορίου νερού.</a:t>
            </a:r>
          </a:p>
          <a:p>
            <a:pPr eaLnBrk="1" hangingPunct="1">
              <a:buFont typeface="Arial" charset="0"/>
              <a:buChar char="•"/>
              <a:defRPr/>
            </a:pPr>
            <a:r>
              <a:rPr lang="el-GR" dirty="0">
                <a:latin typeface="+mn-lt"/>
              </a:rPr>
              <a:t> αντίδραση β- απόσπασης.</a:t>
            </a:r>
          </a:p>
          <a:p>
            <a:pPr eaLnBrk="1" hangingPunct="1">
              <a:buFont typeface="Arial" charset="0"/>
              <a:buChar char="•"/>
              <a:defRPr/>
            </a:pPr>
            <a:r>
              <a:rPr lang="el-GR" dirty="0">
                <a:latin typeface="+mn-lt"/>
              </a:rPr>
              <a:t> χρήση </a:t>
            </a:r>
            <a:r>
              <a:rPr lang="el-GR" dirty="0" err="1">
                <a:latin typeface="+mn-lt"/>
              </a:rPr>
              <a:t>θειϊκού</a:t>
            </a:r>
            <a:r>
              <a:rPr lang="el-GR" dirty="0">
                <a:latin typeface="+mn-lt"/>
              </a:rPr>
              <a:t> ή φωσφορικού οξέος.</a:t>
            </a:r>
          </a:p>
          <a:p>
            <a:pPr eaLnBrk="1" hangingPunct="1">
              <a:buFont typeface="Arial" charset="0"/>
              <a:buChar char="•"/>
              <a:defRPr/>
            </a:pPr>
            <a:r>
              <a:rPr lang="el-GR" dirty="0">
                <a:latin typeface="+mn-lt"/>
              </a:rPr>
              <a:t> σχηματισμός </a:t>
            </a:r>
            <a:r>
              <a:rPr lang="el-GR" dirty="0" err="1">
                <a:latin typeface="+mn-lt"/>
              </a:rPr>
              <a:t>συμπλόκου</a:t>
            </a:r>
            <a:r>
              <a:rPr lang="el-GR" dirty="0">
                <a:latin typeface="+mn-lt"/>
              </a:rPr>
              <a:t> νερού- οξέος, μετατοπίζει την αντίδραση προς τα δεξιά</a:t>
            </a:r>
          </a:p>
          <a:p>
            <a:pPr eaLnBrk="1" hangingPunct="1">
              <a:buFont typeface="Arial" charset="0"/>
              <a:buChar char="•"/>
              <a:defRPr/>
            </a:pPr>
            <a:r>
              <a:rPr lang="el-GR" dirty="0">
                <a:latin typeface="+mn-lt"/>
              </a:rPr>
              <a:t> η απόσπαση είναι σύμφωνη με τον κανόνα </a:t>
            </a:r>
            <a:r>
              <a:rPr lang="en-US" dirty="0" err="1">
                <a:latin typeface="+mn-lt"/>
              </a:rPr>
              <a:t>Zaitsev</a:t>
            </a:r>
            <a:r>
              <a:rPr lang="el-GR" dirty="0">
                <a:latin typeface="+mn-lt"/>
              </a:rPr>
              <a:t>.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C78D0FF1-DFEC-4D89-BB64-891FFA7365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Αφυδάτωση αλκοολών</a:t>
            </a:r>
          </a:p>
        </p:txBody>
      </p:sp>
      <p:pic>
        <p:nvPicPr>
          <p:cNvPr id="34819" name="Picture 4" descr="E:\IOANNIS-XHMEIA\Desktop\Books metafraseis Lykakis\Organic Chemistry Loudon- Metafrash 2018\Loudon Org Chem slides\kefalaio 10\Εικόνα 10.13β σελ.366.jpg">
            <a:extLst>
              <a:ext uri="{FF2B5EF4-FFF2-40B4-BE49-F238E27FC236}">
                <a16:creationId xmlns:a16="http://schemas.microsoft.com/office/drawing/2014/main" id="{620F8620-6078-460A-9953-8C392532DFA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5235"/>
          <a:stretch>
            <a:fillRect/>
          </a:stretch>
        </p:blipFill>
        <p:spPr bwMode="auto">
          <a:xfrm>
            <a:off x="4211638" y="3652633"/>
            <a:ext cx="4320801" cy="25671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0" name="Picture 3" descr="E:\IOANNIS-XHMEIA\Desktop\Books metafraseis Lykakis\Organic Chemistry Loudon- Metafrash 2018\Loudon Org Chem slides\kefalaio 10\Εικόνα 10.13α σελ.366.jpg">
            <a:extLst>
              <a:ext uri="{FF2B5EF4-FFF2-40B4-BE49-F238E27FC236}">
                <a16:creationId xmlns:a16="http://schemas.microsoft.com/office/drawing/2014/main" id="{98108CD3-9C72-4159-916B-BAB716D1E0E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11" r="32538"/>
          <a:stretch>
            <a:fillRect/>
          </a:stretch>
        </p:blipFill>
        <p:spPr bwMode="auto">
          <a:xfrm>
            <a:off x="4211638" y="1484313"/>
            <a:ext cx="4681537" cy="2087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4 - Ορθογώνιο">
            <a:extLst>
              <a:ext uri="{FF2B5EF4-FFF2-40B4-BE49-F238E27FC236}">
                <a16:creationId xmlns:a16="http://schemas.microsoft.com/office/drawing/2014/main" id="{B0242BFA-0577-414F-8EE6-D5DE4720270C}"/>
              </a:ext>
            </a:extLst>
          </p:cNvPr>
          <p:cNvSpPr/>
          <p:nvPr/>
        </p:nvSpPr>
        <p:spPr>
          <a:xfrm>
            <a:off x="395288" y="1700213"/>
            <a:ext cx="3671887" cy="1200150"/>
          </a:xfrm>
          <a:prstGeom prst="rect">
            <a:avLst/>
          </a:prstGeom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 dirty="0">
                <a:latin typeface="+mn-lt"/>
              </a:rPr>
              <a:t>Α’ στάδιο</a:t>
            </a:r>
          </a:p>
          <a:p>
            <a:pPr eaLnBrk="1" hangingPunct="1">
              <a:defRPr/>
            </a:pPr>
            <a:endParaRPr lang="el-GR" dirty="0">
              <a:latin typeface="+mn-lt"/>
            </a:endParaRPr>
          </a:p>
          <a:p>
            <a:pPr eaLnBrk="1" hangingPunct="1">
              <a:buFont typeface="Arial" pitchFamily="34" charset="0"/>
              <a:buChar char="•"/>
              <a:defRPr/>
            </a:pPr>
            <a:r>
              <a:rPr lang="el-GR" dirty="0">
                <a:latin typeface="+mn-lt"/>
              </a:rPr>
              <a:t> η </a:t>
            </a:r>
            <a:r>
              <a:rPr lang="el-GR" dirty="0" err="1">
                <a:latin typeface="+mn-lt"/>
              </a:rPr>
              <a:t>βασικότητα</a:t>
            </a:r>
            <a:r>
              <a:rPr lang="el-GR" dirty="0">
                <a:latin typeface="+mn-lt"/>
              </a:rPr>
              <a:t> επηρεάζει την αντίδραση αφυδάτωσης</a:t>
            </a:r>
          </a:p>
        </p:txBody>
      </p:sp>
      <p:sp>
        <p:nvSpPr>
          <p:cNvPr id="6" name="5 - Ορθογώνιο">
            <a:extLst>
              <a:ext uri="{FF2B5EF4-FFF2-40B4-BE49-F238E27FC236}">
                <a16:creationId xmlns:a16="http://schemas.microsoft.com/office/drawing/2014/main" id="{339CC0A7-904A-4434-A45F-F540EA6B0F4D}"/>
              </a:ext>
            </a:extLst>
          </p:cNvPr>
          <p:cNvSpPr/>
          <p:nvPr/>
        </p:nvSpPr>
        <p:spPr>
          <a:xfrm>
            <a:off x="468313" y="4005263"/>
            <a:ext cx="1136650" cy="36988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dirty="0">
                <a:latin typeface="+mn-lt"/>
              </a:rPr>
              <a:t>Β’ στάδιο</a:t>
            </a: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CA573C1E-9317-4B38-B271-657A774BB42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Αφυδάτωση αλκοολών</a:t>
            </a:r>
          </a:p>
        </p:txBody>
      </p:sp>
      <p:pic>
        <p:nvPicPr>
          <p:cNvPr id="35843" name="Picture 2" descr="E:\IOANNIS-XHMEIA\Desktop\Books metafraseis Lykakis\Organic Chemistry Loudon- Metafrash 2018\Loudon Org Chem slides\kefalaio 10\Εικόνα 10.13γ σελ.366.jpg">
            <a:extLst>
              <a:ext uri="{FF2B5EF4-FFF2-40B4-BE49-F238E27FC236}">
                <a16:creationId xmlns:a16="http://schemas.microsoft.com/office/drawing/2014/main" id="{C89DA7D4-CC60-4BD3-84A0-8079FB7FC24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476"/>
          <a:stretch>
            <a:fillRect/>
          </a:stretch>
        </p:blipFill>
        <p:spPr bwMode="auto">
          <a:xfrm>
            <a:off x="3462338" y="1484313"/>
            <a:ext cx="5430837" cy="2305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5844" name="Picture 3" descr="E:\IOANNIS-XHMEIA\Desktop\Books metafraseis Lykakis\Organic Chemistry Loudon- Metafrash 2018\Loudon Org Chem slides\kefalaio 10\Εικόνα 10.13δ σελ.366.jpg">
            <a:extLst>
              <a:ext uri="{FF2B5EF4-FFF2-40B4-BE49-F238E27FC236}">
                <a16:creationId xmlns:a16="http://schemas.microsoft.com/office/drawing/2014/main" id="{251F81E1-8683-4C2B-B5F9-23837A0ADEA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36" r="40953" b="33893"/>
          <a:stretch>
            <a:fillRect/>
          </a:stretch>
        </p:blipFill>
        <p:spPr bwMode="auto">
          <a:xfrm>
            <a:off x="2339975" y="4292600"/>
            <a:ext cx="4032250" cy="10080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4 - Ορθογώνιο">
            <a:extLst>
              <a:ext uri="{FF2B5EF4-FFF2-40B4-BE49-F238E27FC236}">
                <a16:creationId xmlns:a16="http://schemas.microsoft.com/office/drawing/2014/main" id="{F719EBDC-1DB2-4DD3-B893-64A3CBB1619D}"/>
              </a:ext>
            </a:extLst>
          </p:cNvPr>
          <p:cNvSpPr/>
          <p:nvPr/>
        </p:nvSpPr>
        <p:spPr>
          <a:xfrm>
            <a:off x="323850" y="1557338"/>
            <a:ext cx="1120775" cy="3683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dirty="0">
                <a:latin typeface="+mn-lt"/>
              </a:rPr>
              <a:t>Γ’ στάδιο</a:t>
            </a:r>
          </a:p>
        </p:txBody>
      </p:sp>
      <p:sp>
        <p:nvSpPr>
          <p:cNvPr id="6" name="5 - Ορθογώνιο">
            <a:extLst>
              <a:ext uri="{FF2B5EF4-FFF2-40B4-BE49-F238E27FC236}">
                <a16:creationId xmlns:a16="http://schemas.microsoft.com/office/drawing/2014/main" id="{6A943AB7-B92D-4142-ACBA-654CFB6044A8}"/>
              </a:ext>
            </a:extLst>
          </p:cNvPr>
          <p:cNvSpPr/>
          <p:nvPr/>
        </p:nvSpPr>
        <p:spPr>
          <a:xfrm>
            <a:off x="395288" y="3933825"/>
            <a:ext cx="7281862" cy="3683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dirty="0">
                <a:latin typeface="+mn-lt"/>
              </a:rPr>
              <a:t>Εναλλακτικά, μπορεί να δράσει το νερό που παράγεται στο Β’ στάδιο.</a:t>
            </a:r>
          </a:p>
        </p:txBody>
      </p:sp>
      <p:sp>
        <p:nvSpPr>
          <p:cNvPr id="7" name="6 - Ορθογώνιο">
            <a:extLst>
              <a:ext uri="{FF2B5EF4-FFF2-40B4-BE49-F238E27FC236}">
                <a16:creationId xmlns:a16="http://schemas.microsoft.com/office/drawing/2014/main" id="{C1AB9212-492A-41AC-AFC8-546E7B566A59}"/>
              </a:ext>
            </a:extLst>
          </p:cNvPr>
          <p:cNvSpPr/>
          <p:nvPr/>
        </p:nvSpPr>
        <p:spPr>
          <a:xfrm>
            <a:off x="250825" y="5373688"/>
            <a:ext cx="4992688" cy="27622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buFont typeface="Arial" pitchFamily="34" charset="0"/>
              <a:buChar char="•"/>
              <a:defRPr/>
            </a:pPr>
            <a:r>
              <a:rPr lang="el-GR" sz="1200" dirty="0">
                <a:latin typeface="+mn-lt"/>
              </a:rPr>
              <a:t> Το </a:t>
            </a:r>
            <a:r>
              <a:rPr lang="el-GR" sz="1200" dirty="0" err="1">
                <a:latin typeface="+mn-lt"/>
              </a:rPr>
              <a:t>καρβοκατιόν</a:t>
            </a:r>
            <a:r>
              <a:rPr lang="el-GR" sz="1200" dirty="0">
                <a:latin typeface="+mn-lt"/>
              </a:rPr>
              <a:t> είναι πολύ ισχυρό οξύ (</a:t>
            </a:r>
            <a:r>
              <a:rPr lang="en-US" sz="1200" dirty="0" err="1">
                <a:latin typeface="+mn-lt"/>
              </a:rPr>
              <a:t>pKa</a:t>
            </a:r>
            <a:r>
              <a:rPr lang="el-GR" sz="1200" dirty="0">
                <a:latin typeface="+mn-lt"/>
              </a:rPr>
              <a:t> β-πρωτονίων~-8 έως -10)</a:t>
            </a:r>
          </a:p>
        </p:txBody>
      </p:sp>
      <p:sp>
        <p:nvSpPr>
          <p:cNvPr id="8" name="7 - Ορθογώνιο">
            <a:extLst>
              <a:ext uri="{FF2B5EF4-FFF2-40B4-BE49-F238E27FC236}">
                <a16:creationId xmlns:a16="http://schemas.microsoft.com/office/drawing/2014/main" id="{D65787C0-3A44-4349-87A1-4D15831D9352}"/>
              </a:ext>
            </a:extLst>
          </p:cNvPr>
          <p:cNvSpPr/>
          <p:nvPr/>
        </p:nvSpPr>
        <p:spPr>
          <a:xfrm>
            <a:off x="250825" y="5661025"/>
            <a:ext cx="8642350" cy="646113"/>
          </a:xfrm>
          <a:prstGeom prst="rect">
            <a:avLst/>
          </a:prstGeom>
          <a:ln w="3175">
            <a:solidFill>
              <a:schemeClr val="tx1"/>
            </a:solidFill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l-GR" dirty="0">
                <a:latin typeface="+mn-lt"/>
              </a:rPr>
              <a:t>Το οξύ και η συζυγής του βάση δρουν πάντα διαδοχικά στον μηχανισμό μίας αφυδάτωσης.</a:t>
            </a: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76AC4767-BC38-4267-A4BB-CCA09C43BD6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Αφυδάτωση αλκοολών</a:t>
            </a:r>
          </a:p>
        </p:txBody>
      </p:sp>
      <p:pic>
        <p:nvPicPr>
          <p:cNvPr id="36867" name="Picture 2" descr="E:\IOANNIS-XHMEIA\Desktop\Books metafraseis Lykakis\Organic Chemistry Loudon- Metafrash 2018\Loudon Org Chem slides\kefalaio 10\Εικόνα 10.14 σελ.367.jpg">
            <a:extLst>
              <a:ext uri="{FF2B5EF4-FFF2-40B4-BE49-F238E27FC236}">
                <a16:creationId xmlns:a16="http://schemas.microsoft.com/office/drawing/2014/main" id="{F0E3EC9C-BD84-4707-8BAA-2186F92BB6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67" t="4951" r="35674" b="961"/>
          <a:stretch>
            <a:fillRect/>
          </a:stretch>
        </p:blipFill>
        <p:spPr bwMode="auto">
          <a:xfrm>
            <a:off x="277813" y="1916113"/>
            <a:ext cx="4581525" cy="417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3 - Ορθογώνιο">
            <a:extLst>
              <a:ext uri="{FF2B5EF4-FFF2-40B4-BE49-F238E27FC236}">
                <a16:creationId xmlns:a16="http://schemas.microsoft.com/office/drawing/2014/main" id="{822090AF-2E1B-4889-A7D2-D6B38CBAD05E}"/>
              </a:ext>
            </a:extLst>
          </p:cNvPr>
          <p:cNvSpPr/>
          <p:nvPr/>
        </p:nvSpPr>
        <p:spPr>
          <a:xfrm>
            <a:off x="5148263" y="1844675"/>
            <a:ext cx="3816350" cy="4278313"/>
          </a:xfrm>
          <a:prstGeom prst="rect">
            <a:avLst/>
          </a:prstGeom>
        </p:spPr>
        <p:txBody>
          <a:bodyPr>
            <a:spAutoFit/>
          </a:bodyPr>
          <a:lstStyle/>
          <a:p>
            <a:pPr eaLnBrk="1" hangingPunct="1">
              <a:buFont typeface="Arial" pitchFamily="34" charset="0"/>
              <a:buChar char="•"/>
              <a:defRPr/>
            </a:pPr>
            <a:r>
              <a:rPr lang="el-GR" sz="1600" dirty="0">
                <a:latin typeface="+mn-lt"/>
              </a:rPr>
              <a:t> Η ενυδάτωση αλκενίων και η αφυδάτωση αλκοολών αποτελούν την κανονική και αντίθετη πορεία της ίδιας αντίδρασης.</a:t>
            </a:r>
          </a:p>
          <a:p>
            <a:pPr eaLnBrk="1" hangingPunct="1">
              <a:buFont typeface="Arial" pitchFamily="34" charset="0"/>
              <a:buChar char="•"/>
              <a:defRPr/>
            </a:pPr>
            <a:endParaRPr lang="el-GR" sz="1600" dirty="0">
              <a:latin typeface="+mn-lt"/>
            </a:endParaRPr>
          </a:p>
          <a:p>
            <a:pPr eaLnBrk="1" hangingPunct="1">
              <a:buFont typeface="Arial" pitchFamily="34" charset="0"/>
              <a:buChar char="•"/>
              <a:defRPr/>
            </a:pPr>
            <a:r>
              <a:rPr lang="el-GR" sz="1600" dirty="0">
                <a:latin typeface="+mn-lt"/>
              </a:rPr>
              <a:t> Χρήση όξινων καταλυτών και για τις δύο αντιδράσεις.</a:t>
            </a:r>
          </a:p>
          <a:p>
            <a:pPr eaLnBrk="1" hangingPunct="1">
              <a:buFont typeface="Arial" pitchFamily="34" charset="0"/>
              <a:buChar char="•"/>
              <a:defRPr/>
            </a:pPr>
            <a:endParaRPr lang="el-GR" sz="1600" dirty="0">
              <a:latin typeface="+mn-lt"/>
            </a:endParaRPr>
          </a:p>
          <a:p>
            <a:pPr eaLnBrk="1" hangingPunct="1">
              <a:buFont typeface="Arial" pitchFamily="34" charset="0"/>
              <a:buChar char="•"/>
              <a:defRPr/>
            </a:pPr>
            <a:r>
              <a:rPr lang="el-GR" sz="1600" dirty="0">
                <a:latin typeface="+mn-lt"/>
              </a:rPr>
              <a:t> Καθοριστικό, για την ταχύτητα, στάδιο:</a:t>
            </a:r>
          </a:p>
          <a:p>
            <a:pPr eaLnBrk="1" hangingPunct="1">
              <a:buFont typeface="Courier New" pitchFamily="49" charset="0"/>
              <a:buChar char="o"/>
              <a:defRPr/>
            </a:pPr>
            <a:r>
              <a:rPr lang="el-GR" sz="1600" dirty="0">
                <a:latin typeface="+mn-lt"/>
              </a:rPr>
              <a:t> </a:t>
            </a:r>
            <a:r>
              <a:rPr lang="el-GR" sz="1600" dirty="0" err="1">
                <a:latin typeface="+mn-lt"/>
              </a:rPr>
              <a:t>πρωτονίωση</a:t>
            </a:r>
            <a:r>
              <a:rPr lang="el-GR" sz="1600" dirty="0">
                <a:latin typeface="+mn-lt"/>
              </a:rPr>
              <a:t> αλκενίου.</a:t>
            </a:r>
          </a:p>
          <a:p>
            <a:pPr eaLnBrk="1" hangingPunct="1">
              <a:buFont typeface="Courier New" pitchFamily="49" charset="0"/>
              <a:buChar char="o"/>
              <a:defRPr/>
            </a:pPr>
            <a:r>
              <a:rPr lang="el-GR" sz="1600" dirty="0">
                <a:latin typeface="+mn-lt"/>
              </a:rPr>
              <a:t> απόσπαση πρωτονίου από </a:t>
            </a:r>
            <a:r>
              <a:rPr lang="el-GR" sz="1600" dirty="0" err="1">
                <a:latin typeface="+mn-lt"/>
              </a:rPr>
              <a:t>καρβοκατιόν</a:t>
            </a:r>
            <a:r>
              <a:rPr lang="el-GR" sz="1600" dirty="0">
                <a:latin typeface="+mn-lt"/>
              </a:rPr>
              <a:t>.</a:t>
            </a:r>
          </a:p>
          <a:p>
            <a:pPr eaLnBrk="1" hangingPunct="1">
              <a:buFont typeface="Courier New" pitchFamily="49" charset="0"/>
              <a:buChar char="o"/>
              <a:defRPr/>
            </a:pPr>
            <a:endParaRPr lang="el-GR" sz="1600" dirty="0">
              <a:latin typeface="+mn-lt"/>
            </a:endParaRPr>
          </a:p>
          <a:p>
            <a:pPr eaLnBrk="1" hangingPunct="1">
              <a:buFont typeface="Arial" pitchFamily="34" charset="0"/>
              <a:buChar char="•"/>
              <a:defRPr/>
            </a:pPr>
            <a:r>
              <a:rPr lang="el-GR" sz="1600" dirty="0">
                <a:latin typeface="+mn-lt"/>
              </a:rPr>
              <a:t> η θερμοκρασία αντίδρασης αυξάνεται από τις τριτοταγείς στις </a:t>
            </a:r>
            <a:r>
              <a:rPr lang="el-GR" sz="1600" dirty="0" err="1">
                <a:latin typeface="+mn-lt"/>
              </a:rPr>
              <a:t>πρωτοταγείς</a:t>
            </a:r>
            <a:r>
              <a:rPr lang="el-GR" sz="1600" dirty="0">
                <a:latin typeface="+mn-lt"/>
              </a:rPr>
              <a:t> αλκοόλες.</a:t>
            </a:r>
          </a:p>
        </p:txBody>
      </p:sp>
      <p:cxnSp>
        <p:nvCxnSpPr>
          <p:cNvPr id="5" name="Ευθεία γραμμή σύνδεσης 4">
            <a:extLst>
              <a:ext uri="{FF2B5EF4-FFF2-40B4-BE49-F238E27FC236}">
                <a16:creationId xmlns:a16="http://schemas.microsoft.com/office/drawing/2014/main" id="{C0E6D428-FB67-4E9B-B812-5B980A3C8612}"/>
              </a:ext>
            </a:extLst>
          </p:cNvPr>
          <p:cNvCxnSpPr/>
          <p:nvPr/>
        </p:nvCxnSpPr>
        <p:spPr>
          <a:xfrm>
            <a:off x="5003800" y="1412875"/>
            <a:ext cx="0" cy="5040313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Ορθογώνιο 5">
            <a:extLst>
              <a:ext uri="{FF2B5EF4-FFF2-40B4-BE49-F238E27FC236}">
                <a16:creationId xmlns:a16="http://schemas.microsoft.com/office/drawing/2014/main" id="{E753590F-E0A2-42F1-83DE-8A7CD457A2B2}"/>
              </a:ext>
            </a:extLst>
          </p:cNvPr>
          <p:cNvSpPr/>
          <p:nvPr/>
        </p:nvSpPr>
        <p:spPr>
          <a:xfrm>
            <a:off x="512763" y="1509713"/>
            <a:ext cx="1462087" cy="3683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dirty="0">
                <a:latin typeface="+mn-lt"/>
              </a:rPr>
              <a:t>Μηχανισμός</a:t>
            </a:r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08463690-659E-4C9B-AC77-8A9C4764ED5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l-GR"/>
          </a:p>
        </p:txBody>
      </p:sp>
      <p:pic>
        <p:nvPicPr>
          <p:cNvPr id="4" name="Εικόνα 3">
            <a:extLst>
              <a:ext uri="{FF2B5EF4-FFF2-40B4-BE49-F238E27FC236}">
                <a16:creationId xmlns:a16="http://schemas.microsoft.com/office/drawing/2014/main" id="{64097186-723F-47C2-9CA3-A73F581865B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28900" y="1952625"/>
            <a:ext cx="3886200" cy="29527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8168231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49089EC2-4E15-4D91-A3B5-BBA34F4104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Αφυδάτωση αλκοολών</a:t>
            </a:r>
          </a:p>
        </p:txBody>
      </p:sp>
      <p:sp>
        <p:nvSpPr>
          <p:cNvPr id="34819" name="3 - Ορθογώνιο">
            <a:extLst>
              <a:ext uri="{FF2B5EF4-FFF2-40B4-BE49-F238E27FC236}">
                <a16:creationId xmlns:a16="http://schemas.microsoft.com/office/drawing/2014/main" id="{F3644079-1FD3-4311-A2F0-731C450BFF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484313"/>
            <a:ext cx="8642350" cy="730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lnSpc>
                <a:spcPct val="115000"/>
              </a:lnSpc>
              <a:spcBef>
                <a:spcPct val="50000"/>
              </a:spcBef>
              <a:defRPr/>
            </a:pPr>
            <a:r>
              <a:rPr lang="el-GR" dirty="0">
                <a:latin typeface="+mn-lt"/>
              </a:rPr>
              <a:t>Στην περίπτωση που η αλκοόλη περιέχει στο μόριο της περισσότερα από ένα </a:t>
            </a:r>
            <a:r>
              <a:rPr lang="el-GR" i="1" dirty="0">
                <a:latin typeface="+mn-lt"/>
              </a:rPr>
              <a:t>β</a:t>
            </a:r>
            <a:r>
              <a:rPr lang="el-GR" dirty="0">
                <a:latin typeface="+mn-lt"/>
              </a:rPr>
              <a:t>-υδρογόνα, τότε είναι πιθανός ο σχηματισμός μίγματος ισομερών αλκενίων</a:t>
            </a:r>
            <a:endParaRPr lang="el-GR" sz="1400" dirty="0">
              <a:latin typeface="+mn-lt"/>
              <a:ea typeface="Calibri" pitchFamily="34" charset="0"/>
              <a:cs typeface="Times New Roman" pitchFamily="18" charset="0"/>
            </a:endParaRPr>
          </a:p>
        </p:txBody>
      </p:sp>
      <p:pic>
        <p:nvPicPr>
          <p:cNvPr id="37892" name="Picture 2" descr="E:\IOANNIS-XHMEIA\Desktop\Books metafraseis Lykakis\Organic Chemistry Loudon- Metafrash 2018\Loudon Org Chem slides\kefalaio 10\Εικόνα 10.15 σελ.367.jpg">
            <a:extLst>
              <a:ext uri="{FF2B5EF4-FFF2-40B4-BE49-F238E27FC236}">
                <a16:creationId xmlns:a16="http://schemas.microsoft.com/office/drawing/2014/main" id="{00EAC1A4-43A3-41C3-AE10-7DA51E87839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606"/>
          <a:stretch>
            <a:fillRect/>
          </a:stretch>
        </p:blipFill>
        <p:spPr bwMode="auto">
          <a:xfrm>
            <a:off x="323850" y="2349500"/>
            <a:ext cx="4752975" cy="1133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7893" name="Picture 3" descr="E:\IOANNIS-XHMEIA\Desktop\Books metafraseis Lykakis\Organic Chemistry Loudon- Metafrash 2018\Loudon Org Chem slides\kefalaio 10\Εικόνα 10.16 σελ.367.jpg">
            <a:extLst>
              <a:ext uri="{FF2B5EF4-FFF2-40B4-BE49-F238E27FC236}">
                <a16:creationId xmlns:a16="http://schemas.microsoft.com/office/drawing/2014/main" id="{83065309-4F22-4929-BEB3-D145FBAC3C4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427" r="29198" b="13535"/>
          <a:stretch>
            <a:fillRect/>
          </a:stretch>
        </p:blipFill>
        <p:spPr bwMode="auto">
          <a:xfrm>
            <a:off x="323850" y="3573463"/>
            <a:ext cx="5751513" cy="1368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48D212DB-26B0-488A-A28E-F62A714CD9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Αντιδράσεις αλκοολών με </a:t>
            </a:r>
            <a:r>
              <a:rPr lang="el-GR" dirty="0" err="1"/>
              <a:t>υδραλογόνα</a:t>
            </a:r>
            <a:endParaRPr lang="el-GR" dirty="0"/>
          </a:p>
        </p:txBody>
      </p:sp>
      <p:sp>
        <p:nvSpPr>
          <p:cNvPr id="38915" name="3 - Ορθογώνιο">
            <a:extLst>
              <a:ext uri="{FF2B5EF4-FFF2-40B4-BE49-F238E27FC236}">
                <a16:creationId xmlns:a16="http://schemas.microsoft.com/office/drawing/2014/main" id="{31EA9147-AC07-430E-9E5C-8B6C1A12A7C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1484313"/>
            <a:ext cx="8785225" cy="376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lnSpc>
                <a:spcPct val="115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>
                <a:cs typeface="Calibri" panose="020F0502020204030204" pitchFamily="34" charset="0"/>
              </a:rPr>
              <a:t>Οι αντιδράσεις αλκοολών με υδραλογόνα οδηγούν στον σχηματισμό αλκυλαλογονιδίων.</a:t>
            </a:r>
            <a:endParaRPr lang="el-GR" altLang="el-GR" sz="1600"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38916" name="Picture 2" descr="E:\IOANNIS-XHMEIA\Desktop\Books metafraseis Lykakis\Organic Chemistry Loudon- Metafrash 2018\Loudon Org Chem slides\kefalaio 10\Εικόνα  10.18-19 σελ.369.jpg">
            <a:extLst>
              <a:ext uri="{FF2B5EF4-FFF2-40B4-BE49-F238E27FC236}">
                <a16:creationId xmlns:a16="http://schemas.microsoft.com/office/drawing/2014/main" id="{50A0013A-2A1A-49B4-A908-BAE3846DF9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5270"/>
          <a:stretch>
            <a:fillRect/>
          </a:stretch>
        </p:blipFill>
        <p:spPr bwMode="auto">
          <a:xfrm>
            <a:off x="1116013" y="1989138"/>
            <a:ext cx="5900737" cy="2085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F2099FF7-681E-4AE3-BE1B-4D9909BAF2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Αντιδράσεις αλκοολών με </a:t>
            </a:r>
            <a:r>
              <a:rPr lang="el-GR" dirty="0" err="1"/>
              <a:t>υδραλογόνα</a:t>
            </a:r>
            <a:endParaRPr lang="el-GR" dirty="0"/>
          </a:p>
        </p:txBody>
      </p:sp>
      <p:pic>
        <p:nvPicPr>
          <p:cNvPr id="39939" name="Picture 2" descr="E:\IOANNIS-XHMEIA\Desktop\Books metafraseis Lykakis\Organic Chemistry Loudon- Metafrash 2018\Loudon Org Chem slides\kefalaio 10\Εικόνα  10.21 σελ.369.jpg">
            <a:extLst>
              <a:ext uri="{FF2B5EF4-FFF2-40B4-BE49-F238E27FC236}">
                <a16:creationId xmlns:a16="http://schemas.microsoft.com/office/drawing/2014/main" id="{52B31BDF-EEC0-4D89-BA36-209C6FFFFCB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870"/>
          <a:stretch>
            <a:fillRect/>
          </a:stretch>
        </p:blipFill>
        <p:spPr bwMode="auto">
          <a:xfrm>
            <a:off x="250825" y="3789363"/>
            <a:ext cx="5113338" cy="17510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9940" name="Picture 3" descr="E:\IOANNIS-XHMEIA\Desktop\Books metafraseis Lykakis\Organic Chemistry Loudon- Metafrash 2018\Loudon Org Chem slides\kefalaio 10\Εικόνα  10.20 σελ.369.jpg">
            <a:extLst>
              <a:ext uri="{FF2B5EF4-FFF2-40B4-BE49-F238E27FC236}">
                <a16:creationId xmlns:a16="http://schemas.microsoft.com/office/drawing/2014/main" id="{CD6875BE-5CEA-4DF0-A2C0-467D8BD81BD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520" r="31815" b="5548"/>
          <a:stretch>
            <a:fillRect/>
          </a:stretch>
        </p:blipFill>
        <p:spPr bwMode="auto">
          <a:xfrm>
            <a:off x="250825" y="1557338"/>
            <a:ext cx="5113338" cy="2187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9941" name="9 - Ορθογώνιο">
            <a:extLst>
              <a:ext uri="{FF2B5EF4-FFF2-40B4-BE49-F238E27FC236}">
                <a16:creationId xmlns:a16="http://schemas.microsoft.com/office/drawing/2014/main" id="{147E0804-58B7-4CC2-A533-054679B55B6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416550" y="2420938"/>
            <a:ext cx="2395538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cs typeface="Calibri" panose="020F0502020204030204" pitchFamily="34" charset="0"/>
              </a:rPr>
              <a:t>Τριτοταγείς αλκοόλες</a:t>
            </a:r>
            <a:endParaRPr lang="el-GR" altLang="el-GR" sz="1800"/>
          </a:p>
        </p:txBody>
      </p:sp>
      <p:sp>
        <p:nvSpPr>
          <p:cNvPr id="39942" name="10 - Ορθογώνιο">
            <a:extLst>
              <a:ext uri="{FF2B5EF4-FFF2-40B4-BE49-F238E27FC236}">
                <a16:creationId xmlns:a16="http://schemas.microsoft.com/office/drawing/2014/main" id="{47B4CA7A-62CA-4392-B509-9A22998E0B8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435600" y="4292600"/>
            <a:ext cx="25352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cs typeface="Calibri" panose="020F0502020204030204" pitchFamily="34" charset="0"/>
              </a:rPr>
              <a:t>Πρωτοταγείς αλκοόλες</a:t>
            </a:r>
            <a:endParaRPr lang="el-GR" altLang="el-GR" sz="1800"/>
          </a:p>
        </p:txBody>
      </p:sp>
      <p:sp>
        <p:nvSpPr>
          <p:cNvPr id="39943" name="11 - Ορθογώνιο">
            <a:extLst>
              <a:ext uri="{FF2B5EF4-FFF2-40B4-BE49-F238E27FC236}">
                <a16:creationId xmlns:a16="http://schemas.microsoft.com/office/drawing/2014/main" id="{1810F1A9-C8DE-479E-A9EA-A06CE324E6A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3850" y="5661025"/>
            <a:ext cx="754697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cs typeface="Calibri" panose="020F0502020204030204" pitchFamily="34" charset="0"/>
              </a:rPr>
              <a:t>Οι δευτεροταγείς αλκοόλες αντιδρούν μέσω </a:t>
            </a:r>
            <a:r>
              <a:rPr lang="en-US" altLang="el-GR" sz="1800">
                <a:cs typeface="Calibri" panose="020F0502020204030204" pitchFamily="34" charset="0"/>
              </a:rPr>
              <a:t>SN1 </a:t>
            </a:r>
            <a:r>
              <a:rPr lang="el-GR" altLang="el-GR" sz="1800">
                <a:cs typeface="Calibri" panose="020F0502020204030204" pitchFamily="34" charset="0"/>
              </a:rPr>
              <a:t>με πιθανές μεταθέσεις.</a:t>
            </a:r>
            <a:endParaRPr lang="el-GR" altLang="el-GR" sz="1800"/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CA6A75C2-CC31-4996-9AA4-3D7BFD464D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Αντιδράσεις αλκοολών με </a:t>
            </a:r>
            <a:r>
              <a:rPr lang="el-GR" dirty="0" err="1"/>
              <a:t>υδραλογόνα</a:t>
            </a:r>
            <a:endParaRPr lang="el-GR" dirty="0"/>
          </a:p>
        </p:txBody>
      </p:sp>
      <p:pic>
        <p:nvPicPr>
          <p:cNvPr id="40963" name="Picture 2" descr="E:\IOANNIS-XHMEIA\Desktop\Books metafraseis Lykakis\Organic Chemistry Loudon- Metafrash 2018\Loudon Org Chem slides\kefalaio 10\Εικόνα 10.24β σελ.371.jpg">
            <a:extLst>
              <a:ext uri="{FF2B5EF4-FFF2-40B4-BE49-F238E27FC236}">
                <a16:creationId xmlns:a16="http://schemas.microsoft.com/office/drawing/2014/main" id="{003B099E-C749-43A6-848B-81E3872E1D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54" r="23241"/>
          <a:stretch>
            <a:fillRect/>
          </a:stretch>
        </p:blipFill>
        <p:spPr bwMode="auto">
          <a:xfrm>
            <a:off x="1187450" y="2420938"/>
            <a:ext cx="5761038" cy="3190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12 - Ορθογώνιο">
            <a:extLst>
              <a:ext uri="{FF2B5EF4-FFF2-40B4-BE49-F238E27FC236}">
                <a16:creationId xmlns:a16="http://schemas.microsoft.com/office/drawing/2014/main" id="{FA15E547-646F-4027-B5CB-6A97F87D7047}"/>
              </a:ext>
            </a:extLst>
          </p:cNvPr>
          <p:cNvSpPr/>
          <p:nvPr/>
        </p:nvSpPr>
        <p:spPr>
          <a:xfrm>
            <a:off x="250825" y="1484313"/>
            <a:ext cx="8569325" cy="730250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 eaLnBrk="1" hangingPunct="1">
              <a:lnSpc>
                <a:spcPct val="115000"/>
              </a:lnSpc>
              <a:spcBef>
                <a:spcPct val="50000"/>
              </a:spcBef>
              <a:defRPr/>
            </a:pPr>
            <a:r>
              <a:rPr lang="el-GR" dirty="0">
                <a:latin typeface="+mn-lt"/>
              </a:rPr>
              <a:t>Ο σχηματισμός του </a:t>
            </a:r>
            <a:r>
              <a:rPr lang="el-GR" dirty="0" err="1">
                <a:latin typeface="+mn-lt"/>
              </a:rPr>
              <a:t>αλκυλαλογονιδίου</a:t>
            </a:r>
            <a:r>
              <a:rPr lang="el-GR" dirty="0">
                <a:latin typeface="+mn-lt"/>
              </a:rPr>
              <a:t> και η αφυδάτωση προς αλκένια αποτελούν δύο εναλλακτικές πορείες ενός κοινού μηχανισμού.</a:t>
            </a:r>
            <a:endParaRPr lang="el-GR" dirty="0">
              <a:latin typeface="+mn-lt"/>
              <a:ea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1E5865C7-3285-4D62-BEDB-AECE86CC6C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Παράγωγα αλκοολών- Αποχωρούσες ομάδες</a:t>
            </a:r>
          </a:p>
        </p:txBody>
      </p:sp>
      <p:sp>
        <p:nvSpPr>
          <p:cNvPr id="13" name="12 - Ορθογώνιο">
            <a:extLst>
              <a:ext uri="{FF2B5EF4-FFF2-40B4-BE49-F238E27FC236}">
                <a16:creationId xmlns:a16="http://schemas.microsoft.com/office/drawing/2014/main" id="{29C16019-E956-43EF-9BCC-DC910781A63C}"/>
              </a:ext>
            </a:extLst>
          </p:cNvPr>
          <p:cNvSpPr/>
          <p:nvPr/>
        </p:nvSpPr>
        <p:spPr>
          <a:xfrm>
            <a:off x="250825" y="1484313"/>
            <a:ext cx="8569325" cy="385762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 eaLnBrk="1" hangingPunct="1">
              <a:lnSpc>
                <a:spcPct val="115000"/>
              </a:lnSpc>
              <a:spcBef>
                <a:spcPct val="50000"/>
              </a:spcBef>
              <a:defRPr/>
            </a:pPr>
            <a:r>
              <a:rPr lang="el-GR" dirty="0">
                <a:latin typeface="+mn-lt"/>
              </a:rPr>
              <a:t>Εναλλακτικά, όταν η αλκοόλη περιέχει ομάδα ευαίσθητη σε όξινο περιβάλλον.</a:t>
            </a:r>
            <a:endParaRPr lang="el-GR" dirty="0">
              <a:latin typeface="+mn-lt"/>
              <a:ea typeface="Calibri" pitchFamily="34" charset="0"/>
              <a:cs typeface="Calibri" pitchFamily="34" charset="0"/>
            </a:endParaRPr>
          </a:p>
        </p:txBody>
      </p:sp>
      <p:pic>
        <p:nvPicPr>
          <p:cNvPr id="41988" name="Picture 3" descr="E:\IOANNIS-XHMEIA\Desktop\Books metafraseis Lykakis\Organic Chemistry Loudon- Metafrash 2018\Loudon Org Chem slides\kefalaio 10\Εικόνα 10.25 σελ.372.jpg">
            <a:extLst>
              <a:ext uri="{FF2B5EF4-FFF2-40B4-BE49-F238E27FC236}">
                <a16:creationId xmlns:a16="http://schemas.microsoft.com/office/drawing/2014/main" id="{A30C9D0B-BD1E-478E-9B94-E9702E9A56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78" r="9863"/>
          <a:stretch>
            <a:fillRect/>
          </a:stretch>
        </p:blipFill>
        <p:spPr bwMode="auto">
          <a:xfrm>
            <a:off x="323850" y="2276475"/>
            <a:ext cx="4968875" cy="2116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5 - Ορθογώνιο">
            <a:extLst>
              <a:ext uri="{FF2B5EF4-FFF2-40B4-BE49-F238E27FC236}">
                <a16:creationId xmlns:a16="http://schemas.microsoft.com/office/drawing/2014/main" id="{C4558707-03F9-42D8-8B80-B44DE29CB3A6}"/>
              </a:ext>
            </a:extLst>
          </p:cNvPr>
          <p:cNvSpPr/>
          <p:nvPr/>
        </p:nvSpPr>
        <p:spPr>
          <a:xfrm>
            <a:off x="250825" y="1916113"/>
            <a:ext cx="2630488" cy="36988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b="1" dirty="0" err="1">
                <a:latin typeface="+mn-lt"/>
              </a:rPr>
              <a:t>Σουλφονικοί</a:t>
            </a:r>
            <a:r>
              <a:rPr lang="el-GR" b="1" dirty="0">
                <a:latin typeface="+mn-lt"/>
              </a:rPr>
              <a:t> εστέρες</a:t>
            </a:r>
          </a:p>
        </p:txBody>
      </p:sp>
      <p:sp>
        <p:nvSpPr>
          <p:cNvPr id="41990" name="6 - Ορθογώνιο">
            <a:extLst>
              <a:ext uri="{FF2B5EF4-FFF2-40B4-BE49-F238E27FC236}">
                <a16:creationId xmlns:a16="http://schemas.microsoft.com/office/drawing/2014/main" id="{111D838D-AC43-41B5-A729-53D99DD48DC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4437063"/>
            <a:ext cx="8281988" cy="1225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 b="1">
                <a:cs typeface="Calibri" panose="020F0502020204030204" pitchFamily="34" charset="0"/>
              </a:rPr>
              <a:t>Δραστικότητα σουλφονικών εστέρων. </a:t>
            </a:r>
            <a:r>
              <a:rPr lang="el-GR" altLang="el-GR" sz="1600">
                <a:cs typeface="Calibri" panose="020F0502020204030204" pitchFamily="34" charset="0"/>
              </a:rPr>
              <a:t>Οι σουλφονικοί εστέρες, όπως οι τοσυλεστέρες και μεσυλεστέρες, αποτελούν χρήσιμες ενώσεις διότι εμφανίζουν παρόμοια δραστικότητα με τα αντίστοιχα αλκυλαλοβρωμίδια στις αντιδράσεις υποκατάστασης και απόσπασης.</a:t>
            </a:r>
            <a:endParaRPr lang="el-GR" altLang="el-GR" sz="1600" b="1"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41991" name="Picture 2" descr="E:\IOANNIS-XHMEIA\Desktop\Books metafraseis Lykakis\Organic Chemistry Loudon- Metafrash 2018\Loudon Org Chem slides\kefalaio 10\Εικόνα 10.26 σελ.373.jpg">
            <a:extLst>
              <a:ext uri="{FF2B5EF4-FFF2-40B4-BE49-F238E27FC236}">
                <a16:creationId xmlns:a16="http://schemas.microsoft.com/office/drawing/2014/main" id="{65CEC9A0-455D-430E-8C9E-C52C8A998D5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01" t="12074" r="36501"/>
          <a:stretch>
            <a:fillRect/>
          </a:stretch>
        </p:blipFill>
        <p:spPr bwMode="auto">
          <a:xfrm>
            <a:off x="5435600" y="5373688"/>
            <a:ext cx="3097213" cy="890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992" name="Picture 2" descr="C:\Users\user\Desktop\1200px-Tosyl_functional_group.svg.png">
            <a:extLst>
              <a:ext uri="{FF2B5EF4-FFF2-40B4-BE49-F238E27FC236}">
                <a16:creationId xmlns:a16="http://schemas.microsoft.com/office/drawing/2014/main" id="{4ACEB340-2E2B-42EF-AE73-B71472BE503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2950" y="2276475"/>
            <a:ext cx="1454150" cy="936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9 - TextBox">
            <a:extLst>
              <a:ext uri="{FF2B5EF4-FFF2-40B4-BE49-F238E27FC236}">
                <a16:creationId xmlns:a16="http://schemas.microsoft.com/office/drawing/2014/main" id="{796B4576-C299-48B6-9582-397986E9E35D}"/>
              </a:ext>
            </a:extLst>
          </p:cNvPr>
          <p:cNvSpPr txBox="1"/>
          <p:nvPr/>
        </p:nvSpPr>
        <p:spPr>
          <a:xfrm>
            <a:off x="7380288" y="3357563"/>
            <a:ext cx="1295400" cy="3683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 dirty="0" err="1">
                <a:latin typeface="+mn-lt"/>
              </a:rPr>
              <a:t>τοσυλο</a:t>
            </a:r>
            <a:r>
              <a:rPr lang="el-GR" dirty="0">
                <a:latin typeface="+mn-lt"/>
              </a:rPr>
              <a:t>-</a:t>
            </a: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56912281-813A-4055-81DB-CC87BFE5F7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Παράγωγα αλκοολών- Αποχωρούσες ομάδες</a:t>
            </a:r>
          </a:p>
        </p:txBody>
      </p:sp>
      <p:sp>
        <p:nvSpPr>
          <p:cNvPr id="6" name="5 - Ορθογώνιο">
            <a:extLst>
              <a:ext uri="{FF2B5EF4-FFF2-40B4-BE49-F238E27FC236}">
                <a16:creationId xmlns:a16="http://schemas.microsoft.com/office/drawing/2014/main" id="{A7493D01-7FCC-4D5A-A328-8811E215A9BC}"/>
              </a:ext>
            </a:extLst>
          </p:cNvPr>
          <p:cNvSpPr/>
          <p:nvPr/>
        </p:nvSpPr>
        <p:spPr>
          <a:xfrm>
            <a:off x="250825" y="1557338"/>
            <a:ext cx="3440113" cy="3683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b="1" dirty="0" err="1">
                <a:latin typeface="+mn-lt"/>
              </a:rPr>
              <a:t>Αλκυλιωτικά</a:t>
            </a:r>
            <a:r>
              <a:rPr lang="el-GR" b="1" dirty="0">
                <a:latin typeface="+mn-lt"/>
              </a:rPr>
              <a:t> αντιδραστήρια</a:t>
            </a:r>
          </a:p>
        </p:txBody>
      </p:sp>
      <p:sp>
        <p:nvSpPr>
          <p:cNvPr id="11" name="10 - Ορθογώνιο">
            <a:extLst>
              <a:ext uri="{FF2B5EF4-FFF2-40B4-BE49-F238E27FC236}">
                <a16:creationId xmlns:a16="http://schemas.microsoft.com/office/drawing/2014/main" id="{7AD0AB26-9089-4547-A007-A381B8E9EB2B}"/>
              </a:ext>
            </a:extLst>
          </p:cNvPr>
          <p:cNvSpPr/>
          <p:nvPr/>
        </p:nvSpPr>
        <p:spPr>
          <a:xfrm>
            <a:off x="250825" y="1916113"/>
            <a:ext cx="8642350" cy="647700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 eaLnBrk="1" hangingPunct="1">
              <a:spcBef>
                <a:spcPct val="50000"/>
              </a:spcBef>
              <a:defRPr/>
            </a:pP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Τα </a:t>
            </a:r>
            <a:r>
              <a:rPr lang="el-GR" dirty="0" err="1">
                <a:latin typeface="+mn-lt"/>
                <a:ea typeface="Calibri" pitchFamily="34" charset="0"/>
                <a:cs typeface="Times New Roman" pitchFamily="18" charset="0"/>
              </a:rPr>
              <a:t>αλκυλαλογονίδια</a:t>
            </a: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, οι </a:t>
            </a:r>
            <a:r>
              <a:rPr lang="el-GR" dirty="0" err="1">
                <a:latin typeface="+mn-lt"/>
                <a:ea typeface="Calibri" pitchFamily="34" charset="0"/>
                <a:cs typeface="Times New Roman" pitchFamily="18" charset="0"/>
              </a:rPr>
              <a:t>τοσυλ</a:t>
            </a:r>
            <a:r>
              <a:rPr lang="en-US" dirty="0">
                <a:latin typeface="+mn-lt"/>
                <a:ea typeface="Calibri" pitchFamily="34" charset="0"/>
                <a:cs typeface="Times New Roman" pitchFamily="18" charset="0"/>
              </a:rPr>
              <a:t>o</a:t>
            </a: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 </a:t>
            </a:r>
            <a:r>
              <a:rPr lang="el-GR" dirty="0" err="1">
                <a:latin typeface="+mn-lt"/>
                <a:ea typeface="Calibri" pitchFamily="34" charset="0"/>
                <a:cs typeface="Times New Roman" pitchFamily="18" charset="0"/>
              </a:rPr>
              <a:t>αλκυλεστέρες</a:t>
            </a: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 και άλλοι </a:t>
            </a:r>
            <a:r>
              <a:rPr lang="el-GR" dirty="0" err="1">
                <a:latin typeface="+mn-lt"/>
                <a:ea typeface="Calibri" pitchFamily="34" charset="0"/>
                <a:cs typeface="Times New Roman" pitchFamily="18" charset="0"/>
              </a:rPr>
              <a:t>σουλφονικοί</a:t>
            </a: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 εστέρες αποτελούν δραστικές ενώσεις σε </a:t>
            </a:r>
            <a:r>
              <a:rPr lang="el-GR" dirty="0" err="1">
                <a:latin typeface="+mn-lt"/>
                <a:ea typeface="Calibri" pitchFamily="34" charset="0"/>
                <a:cs typeface="Times New Roman" pitchFamily="18" charset="0"/>
              </a:rPr>
              <a:t>πυρηνόφιλες</a:t>
            </a: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 αντιδράσεις υποκατάστασης.</a:t>
            </a:r>
            <a:endParaRPr lang="el-GR" sz="1600" b="1" dirty="0">
              <a:solidFill>
                <a:srgbClr val="0070C0"/>
              </a:solidFill>
              <a:latin typeface="+mn-lt"/>
              <a:ea typeface="Calibri" pitchFamily="34" charset="0"/>
              <a:cs typeface="Times New Roman" pitchFamily="18" charset="0"/>
            </a:endParaRPr>
          </a:p>
        </p:txBody>
      </p:sp>
      <p:pic>
        <p:nvPicPr>
          <p:cNvPr id="43013" name="Picture 2" descr="E:\IOANNIS-XHMEIA\Desktop\Books metafraseis Lykakis\Organic Chemistry Loudon- Metafrash 2018\Loudon Org Chem slides\kefalaio 10\Εικόνα 10.30 σελ.374.jpg">
            <a:extLst>
              <a:ext uri="{FF2B5EF4-FFF2-40B4-BE49-F238E27FC236}">
                <a16:creationId xmlns:a16="http://schemas.microsoft.com/office/drawing/2014/main" id="{A6897482-65E9-46AC-A3BD-E426C8BC8EA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4397"/>
          <a:stretch>
            <a:fillRect/>
          </a:stretch>
        </p:blipFill>
        <p:spPr bwMode="auto">
          <a:xfrm>
            <a:off x="2195513" y="2565400"/>
            <a:ext cx="3455987" cy="1679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13 - Ορθογώνιο">
            <a:extLst>
              <a:ext uri="{FF2B5EF4-FFF2-40B4-BE49-F238E27FC236}">
                <a16:creationId xmlns:a16="http://schemas.microsoft.com/office/drawing/2014/main" id="{D8BD1E01-9EF3-4D3D-BC7D-0C9984A142A2}"/>
              </a:ext>
            </a:extLst>
          </p:cNvPr>
          <p:cNvSpPr/>
          <p:nvPr/>
        </p:nvSpPr>
        <p:spPr>
          <a:xfrm>
            <a:off x="250825" y="4581525"/>
            <a:ext cx="8569325" cy="646113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Οι εστέρες των ισχυρών ανόργανων οξέων αποτελούν ενώσεις οι οποίες μπορούν και αυτές να χρησιμοποιηθούν ως </a:t>
            </a:r>
            <a:r>
              <a:rPr lang="el-GR" dirty="0" err="1">
                <a:latin typeface="+mn-lt"/>
                <a:ea typeface="Calibri" pitchFamily="34" charset="0"/>
                <a:cs typeface="Times New Roman" pitchFamily="18" charset="0"/>
              </a:rPr>
              <a:t>αλκυλιωτικά</a:t>
            </a:r>
            <a:r>
              <a:rPr lang="el-GR" dirty="0">
                <a:latin typeface="+mn-lt"/>
                <a:ea typeface="Calibri" pitchFamily="34" charset="0"/>
                <a:cs typeface="Times New Roman" pitchFamily="18" charset="0"/>
              </a:rPr>
              <a:t> μέσα.</a:t>
            </a:r>
          </a:p>
        </p:txBody>
      </p:sp>
      <p:sp>
        <p:nvSpPr>
          <p:cNvPr id="15" name="14 - Ορθογώνιο">
            <a:extLst>
              <a:ext uri="{FF2B5EF4-FFF2-40B4-BE49-F238E27FC236}">
                <a16:creationId xmlns:a16="http://schemas.microsoft.com/office/drawing/2014/main" id="{C8F68CF2-23C7-4A45-A0DD-DAD18244192F}"/>
              </a:ext>
            </a:extLst>
          </p:cNvPr>
          <p:cNvSpPr/>
          <p:nvPr/>
        </p:nvSpPr>
        <p:spPr>
          <a:xfrm>
            <a:off x="250825" y="4292600"/>
            <a:ext cx="5670550" cy="36988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b="1" dirty="0">
                <a:latin typeface="+mn-lt"/>
              </a:rPr>
              <a:t>Παράγωγα εστέρων ισχυρών ανόργανων οξέων</a:t>
            </a:r>
          </a:p>
        </p:txBody>
      </p:sp>
      <p:pic>
        <p:nvPicPr>
          <p:cNvPr id="43016" name="Picture 4" descr="E:\IOANNIS-XHMEIA\Desktop\Books metafraseis Lykakis\Organic Chemistry Loudon- Metafrash 2018\Loudon Org Chem slides\kefalaio 10\Εικόνα  10.31 σελ.375.jpg">
            <a:extLst>
              <a:ext uri="{FF2B5EF4-FFF2-40B4-BE49-F238E27FC236}">
                <a16:creationId xmlns:a16="http://schemas.microsoft.com/office/drawing/2014/main" id="{8BE8A1F4-768B-4660-B80B-D14AB6521D7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11" r="10089" b="11368"/>
          <a:stretch>
            <a:fillRect/>
          </a:stretch>
        </p:blipFill>
        <p:spPr bwMode="auto">
          <a:xfrm>
            <a:off x="827088" y="5157788"/>
            <a:ext cx="6553200" cy="1162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08F23429-2045-4FBF-A768-F0486087E1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Αντιδράσεις αλκοολών</a:t>
            </a:r>
          </a:p>
        </p:txBody>
      </p:sp>
      <p:sp>
        <p:nvSpPr>
          <p:cNvPr id="11" name="10 - Ορθογώνιο">
            <a:extLst>
              <a:ext uri="{FF2B5EF4-FFF2-40B4-BE49-F238E27FC236}">
                <a16:creationId xmlns:a16="http://schemas.microsoft.com/office/drawing/2014/main" id="{F9E68656-FCAF-41F3-8955-64C704E8840A}"/>
              </a:ext>
            </a:extLst>
          </p:cNvPr>
          <p:cNvSpPr/>
          <p:nvPr/>
        </p:nvSpPr>
        <p:spPr>
          <a:xfrm>
            <a:off x="250825" y="1557338"/>
            <a:ext cx="2873375" cy="3683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b="1" dirty="0">
                <a:latin typeface="+mn-lt"/>
              </a:rPr>
              <a:t>… με </a:t>
            </a:r>
            <a:r>
              <a:rPr lang="el-GR" b="1" dirty="0" err="1">
                <a:latin typeface="+mn-lt"/>
              </a:rPr>
              <a:t>θειονυλοχλωρίδιο</a:t>
            </a:r>
            <a:endParaRPr lang="el-GR" b="1" dirty="0">
              <a:latin typeface="+mn-lt"/>
            </a:endParaRPr>
          </a:p>
        </p:txBody>
      </p:sp>
      <p:sp>
        <p:nvSpPr>
          <p:cNvPr id="44036" name="11 - Ορθογώνιο">
            <a:extLst>
              <a:ext uri="{FF2B5EF4-FFF2-40B4-BE49-F238E27FC236}">
                <a16:creationId xmlns:a16="http://schemas.microsoft.com/office/drawing/2014/main" id="{3362D65A-9714-498F-809B-BF4EB71050C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916113"/>
            <a:ext cx="8424863" cy="5857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733550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733550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733550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733550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>
                <a:cs typeface="Calibri" panose="020F0502020204030204" pitchFamily="34" charset="0"/>
              </a:rPr>
              <a:t>Η ευκολότερη μέθοδος παρασκευής πρωτοταγών αλκυλαλογονιδίων περιλαμβάνει την αντίδραση των αλκοολών με θειονυλοχλωρίδιο.</a:t>
            </a:r>
            <a:endParaRPr lang="el-GR" altLang="el-GR" sz="1600" b="1">
              <a:solidFill>
                <a:srgbClr val="0070C0"/>
              </a:solidFill>
              <a:cs typeface="Calibri" panose="020F0502020204030204" pitchFamily="34" charset="0"/>
            </a:endParaRPr>
          </a:p>
        </p:txBody>
      </p:sp>
      <p:pic>
        <p:nvPicPr>
          <p:cNvPr id="44037" name="Picture 2" descr="E:\IOANNIS-XHMEIA\Desktop\Books metafraseis Lykakis\Organic Chemistry Loudon- Metafrash 2018\Loudon Org Chem slides\kefalaio 10\Εικόνα  10.32 σελ.375.jpg">
            <a:extLst>
              <a:ext uri="{FF2B5EF4-FFF2-40B4-BE49-F238E27FC236}">
                <a16:creationId xmlns:a16="http://schemas.microsoft.com/office/drawing/2014/main" id="{37F814FD-00D5-42BC-85D6-6AAE81E8BC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701"/>
          <a:stretch>
            <a:fillRect/>
          </a:stretch>
        </p:blipFill>
        <p:spPr bwMode="auto">
          <a:xfrm>
            <a:off x="900113" y="2565400"/>
            <a:ext cx="6264275" cy="885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4038" name="Picture 3" descr="E:\IOANNIS-XHMEIA\Desktop\Books metafraseis Lykakis\Organic Chemistry Loudon- Metafrash 2018\Loudon Org Chem slides\kefalaio 10\Εικόνα  10.33 σελ.375.jpg">
            <a:extLst>
              <a:ext uri="{FF2B5EF4-FFF2-40B4-BE49-F238E27FC236}">
                <a16:creationId xmlns:a16="http://schemas.microsoft.com/office/drawing/2014/main" id="{5C1414FE-9953-45A3-9F7A-C8E875EB5FE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36" r="24165"/>
          <a:stretch>
            <a:fillRect/>
          </a:stretch>
        </p:blipFill>
        <p:spPr bwMode="auto">
          <a:xfrm>
            <a:off x="179388" y="3573463"/>
            <a:ext cx="5832475" cy="1457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4039" name="Picture 4" descr="E:\IOANNIS-XHMEIA\Desktop\Books metafraseis Lykakis\Organic Chemistry Loudon- Metafrash 2018\Loudon Org Chem slides\kefalaio 10\Εικόνα  10.34 σελ.376.jpg">
            <a:extLst>
              <a:ext uri="{FF2B5EF4-FFF2-40B4-BE49-F238E27FC236}">
                <a16:creationId xmlns:a16="http://schemas.microsoft.com/office/drawing/2014/main" id="{5BCC60F0-F3F7-4E57-A642-9226438247D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10" t="9157" r="15060" b="6844"/>
          <a:stretch>
            <a:fillRect/>
          </a:stretch>
        </p:blipFill>
        <p:spPr bwMode="auto">
          <a:xfrm>
            <a:off x="179388" y="5084763"/>
            <a:ext cx="7129462" cy="1223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8E7F40B8-5945-4F3B-BF37-BB327426A1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Αντιδράσεις αλκοολών</a:t>
            </a:r>
          </a:p>
        </p:txBody>
      </p:sp>
      <p:sp>
        <p:nvSpPr>
          <p:cNvPr id="11" name="10 - Ορθογώνιο">
            <a:extLst>
              <a:ext uri="{FF2B5EF4-FFF2-40B4-BE49-F238E27FC236}">
                <a16:creationId xmlns:a16="http://schemas.microsoft.com/office/drawing/2014/main" id="{A19B7E02-1386-44BC-9267-605427B106E0}"/>
              </a:ext>
            </a:extLst>
          </p:cNvPr>
          <p:cNvSpPr/>
          <p:nvPr/>
        </p:nvSpPr>
        <p:spPr>
          <a:xfrm>
            <a:off x="250825" y="1557338"/>
            <a:ext cx="4500563" cy="3683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l-GR" b="1" dirty="0">
                <a:latin typeface="+mn-lt"/>
              </a:rPr>
              <a:t>… με </a:t>
            </a:r>
            <a:r>
              <a:rPr lang="el-GR" b="1" dirty="0" err="1">
                <a:latin typeface="+mn-lt"/>
              </a:rPr>
              <a:t>τριφαινυλοφωσφινοδιβρωμίδιο</a:t>
            </a:r>
            <a:endParaRPr lang="el-GR" b="1" dirty="0">
              <a:latin typeface="+mn-lt"/>
            </a:endParaRPr>
          </a:p>
        </p:txBody>
      </p:sp>
      <p:sp>
        <p:nvSpPr>
          <p:cNvPr id="45060" name="11 - Ορθογώνιο">
            <a:extLst>
              <a:ext uri="{FF2B5EF4-FFF2-40B4-BE49-F238E27FC236}">
                <a16:creationId xmlns:a16="http://schemas.microsoft.com/office/drawing/2014/main" id="{0E95149D-F129-43AD-A12D-68C94C06005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916113"/>
            <a:ext cx="8424863" cy="5857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733550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733550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733550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733550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733550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>
                <a:cs typeface="Calibri" panose="020F0502020204030204" pitchFamily="34" charset="0"/>
              </a:rPr>
              <a:t>Μια σχετική μεθοδολογία για τη μετατροπή των αλκοολών σε αλκυλοβρωμίδια περιλαμβάνει τη χρήση του αντιδραστηρίου </a:t>
            </a:r>
            <a:r>
              <a:rPr lang="en-US" altLang="el-GR" sz="1600">
                <a:cs typeface="Calibri" panose="020F0502020204030204" pitchFamily="34" charset="0"/>
              </a:rPr>
              <a:t>Ph</a:t>
            </a:r>
            <a:r>
              <a:rPr lang="el-GR" altLang="el-GR" sz="1600" baseline="-25000">
                <a:cs typeface="Calibri" panose="020F0502020204030204" pitchFamily="34" charset="0"/>
              </a:rPr>
              <a:t>3</a:t>
            </a:r>
            <a:r>
              <a:rPr lang="en-US" altLang="el-GR" sz="1600">
                <a:cs typeface="Calibri" panose="020F0502020204030204" pitchFamily="34" charset="0"/>
              </a:rPr>
              <a:t>PBr</a:t>
            </a:r>
            <a:r>
              <a:rPr lang="el-GR" altLang="el-GR" sz="1600" baseline="-25000">
                <a:cs typeface="Calibri" panose="020F0502020204030204" pitchFamily="34" charset="0"/>
              </a:rPr>
              <a:t>2</a:t>
            </a:r>
            <a:r>
              <a:rPr lang="el-GR" altLang="el-GR" sz="1600">
                <a:cs typeface="Calibri" panose="020F0502020204030204" pitchFamily="34" charset="0"/>
              </a:rPr>
              <a:t> ή </a:t>
            </a:r>
            <a:r>
              <a:rPr lang="en-US" altLang="el-GR" sz="1600">
                <a:cs typeface="Calibri" panose="020F0502020204030204" pitchFamily="34" charset="0"/>
              </a:rPr>
              <a:t>Ph</a:t>
            </a:r>
            <a:r>
              <a:rPr lang="el-GR" altLang="el-GR" sz="1600" baseline="-25000">
                <a:cs typeface="Calibri" panose="020F0502020204030204" pitchFamily="34" charset="0"/>
              </a:rPr>
              <a:t>3</a:t>
            </a:r>
            <a:r>
              <a:rPr lang="en-US" altLang="el-GR" sz="1600">
                <a:cs typeface="Calibri" panose="020F0502020204030204" pitchFamily="34" charset="0"/>
              </a:rPr>
              <a:t>PCl</a:t>
            </a:r>
            <a:r>
              <a:rPr lang="el-GR" altLang="el-GR" sz="1600" baseline="-25000">
                <a:cs typeface="Calibri" panose="020F0502020204030204" pitchFamily="34" charset="0"/>
              </a:rPr>
              <a:t>2</a:t>
            </a:r>
            <a:endParaRPr lang="el-GR" altLang="el-GR" sz="1600" b="1">
              <a:solidFill>
                <a:srgbClr val="0070C0"/>
              </a:solidFill>
              <a:cs typeface="Calibri" panose="020F0502020204030204" pitchFamily="34" charset="0"/>
            </a:endParaRPr>
          </a:p>
        </p:txBody>
      </p:sp>
      <p:pic>
        <p:nvPicPr>
          <p:cNvPr id="45061" name="Picture 2" descr="E:\IOANNIS-XHMEIA\Desktop\Books metafraseis Lykakis\Organic Chemistry Loudon- Metafrash 2018\Loudon Org Chem slides\kefalaio 10\Εικόνα  10.35 σελ.376.jpg">
            <a:extLst>
              <a:ext uri="{FF2B5EF4-FFF2-40B4-BE49-F238E27FC236}">
                <a16:creationId xmlns:a16="http://schemas.microsoft.com/office/drawing/2014/main" id="{B160A2DC-C990-496F-831F-5E122F2A90A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21" t="9882" r="14320" b="11060"/>
          <a:stretch>
            <a:fillRect/>
          </a:stretch>
        </p:blipFill>
        <p:spPr bwMode="auto">
          <a:xfrm>
            <a:off x="611188" y="2492375"/>
            <a:ext cx="7129462" cy="1152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062" name="Picture 3" descr="E:\IOANNIS-XHMEIA\Desktop\Books metafraseis Lykakis\Organic Chemistry Loudon- Metafrash 2018\Loudon Org Chem slides\kefalaio 10\Εικόνα  10.36 σελ.376.jpg">
            <a:extLst>
              <a:ext uri="{FF2B5EF4-FFF2-40B4-BE49-F238E27FC236}">
                <a16:creationId xmlns:a16="http://schemas.microsoft.com/office/drawing/2014/main" id="{F43C0B55-ED6D-464D-AC0D-28D79DF102A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388" y="4076700"/>
            <a:ext cx="6264275" cy="2244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9 - TextBox">
            <a:extLst>
              <a:ext uri="{FF2B5EF4-FFF2-40B4-BE49-F238E27FC236}">
                <a16:creationId xmlns:a16="http://schemas.microsoft.com/office/drawing/2014/main" id="{A744BFA8-B639-429F-857A-E1DBB05598FE}"/>
              </a:ext>
            </a:extLst>
          </p:cNvPr>
          <p:cNvSpPr txBox="1"/>
          <p:nvPr/>
        </p:nvSpPr>
        <p:spPr>
          <a:xfrm>
            <a:off x="250825" y="3716338"/>
            <a:ext cx="3241675" cy="3397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 sz="1600" dirty="0">
                <a:latin typeface="+mn-lt"/>
              </a:rPr>
              <a:t>Μηχανισμός αντίδρασης (</a:t>
            </a:r>
            <a:r>
              <a:rPr lang="en-US" sz="1600" dirty="0">
                <a:latin typeface="+mn-lt"/>
              </a:rPr>
              <a:t>SN2)</a:t>
            </a:r>
            <a:endParaRPr lang="el-GR" sz="1600" dirty="0">
              <a:latin typeface="+mn-lt"/>
            </a:endParaRPr>
          </a:p>
        </p:txBody>
      </p:sp>
      <p:sp>
        <p:nvSpPr>
          <p:cNvPr id="17" name="16 - TextBox">
            <a:extLst>
              <a:ext uri="{FF2B5EF4-FFF2-40B4-BE49-F238E27FC236}">
                <a16:creationId xmlns:a16="http://schemas.microsoft.com/office/drawing/2014/main" id="{1A30D1C2-3F5D-4515-9939-C37E47E78580}"/>
              </a:ext>
            </a:extLst>
          </p:cNvPr>
          <p:cNvSpPr txBox="1"/>
          <p:nvPr/>
        </p:nvSpPr>
        <p:spPr>
          <a:xfrm>
            <a:off x="6516688" y="4581525"/>
            <a:ext cx="2447925" cy="5222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l-GR" sz="1400" dirty="0">
                <a:latin typeface="+mn-lt"/>
              </a:rPr>
              <a:t>Δευτεροταγείς αλκοόλες, χωρίς προϊόντα μετάθεσης.</a:t>
            </a:r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6DD063FB-9A23-4777-BB3F-4E27378039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400" dirty="0"/>
              <a:t>Βιολογικά Μόρια ως Αποχωρούσες Ομάδες: Φωσφορικό και </a:t>
            </a:r>
            <a:r>
              <a:rPr lang="el-GR" sz="2400" dirty="0" err="1"/>
              <a:t>Πυροφωσφορικό</a:t>
            </a:r>
            <a:r>
              <a:rPr lang="el-GR" sz="2400" dirty="0"/>
              <a:t> Ανιόν</a:t>
            </a:r>
          </a:p>
        </p:txBody>
      </p:sp>
      <p:sp>
        <p:nvSpPr>
          <p:cNvPr id="46083" name="6 - Ορθογώνιο">
            <a:extLst>
              <a:ext uri="{FF2B5EF4-FFF2-40B4-BE49-F238E27FC236}">
                <a16:creationId xmlns:a16="http://schemas.microsoft.com/office/drawing/2014/main" id="{26E85FBB-75AE-4186-8B10-DC475B913B3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557338"/>
            <a:ext cx="8642350" cy="1076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>
                <a:solidFill>
                  <a:srgbClr val="000000"/>
                </a:solidFill>
                <a:cs typeface="Calibri" panose="020F0502020204030204" pitchFamily="34" charset="0"/>
              </a:rPr>
              <a:t>Η κεντρική ιδέα της χρήσης σουλφονικών εστέρων-μετατροπή του οξυγόνου μιας αλκοόλης σε μια εύκολα αποχωρούσα ομάδα- απαντά σε δύο από τις πιο σημαντικές αποχωρούσες ομάδες σε αντιδράσεις υποκατάστασης βιολογικών συστημάτων: το φωσφορικό και το πυροφωσφορικό ανιόν</a:t>
            </a:r>
            <a:r>
              <a:rPr lang="en-US" altLang="el-GR" sz="1600">
                <a:solidFill>
                  <a:srgbClr val="000000"/>
                </a:solidFill>
                <a:cs typeface="Calibri" panose="020F0502020204030204" pitchFamily="34" charset="0"/>
              </a:rPr>
              <a:t>.</a:t>
            </a:r>
            <a:endParaRPr lang="el-GR" altLang="el-GR" sz="1600" b="1">
              <a:solidFill>
                <a:srgbClr val="0070C0"/>
              </a:solidFill>
              <a:cs typeface="Calibri" panose="020F0502020204030204" pitchFamily="34" charset="0"/>
            </a:endParaRPr>
          </a:p>
        </p:txBody>
      </p:sp>
      <p:pic>
        <p:nvPicPr>
          <p:cNvPr id="46084" name="Picture 2" descr="E:\IOANNIS-XHMEIA\Desktop\Books metafraseis Lykakis\Organic Chemistry Loudon- Metafrash 2018\Loudon Org Chem slides\kefalaio 10\Εικόνα  Α σελ.377.jpg">
            <a:extLst>
              <a:ext uri="{FF2B5EF4-FFF2-40B4-BE49-F238E27FC236}">
                <a16:creationId xmlns:a16="http://schemas.microsoft.com/office/drawing/2014/main" id="{38FD4767-5995-4BA5-A408-2DB5B131287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95513" y="2565400"/>
            <a:ext cx="4714875" cy="1847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6085" name="Picture 4" descr="E:\IOANNIS-XHMEIA\Desktop\Books metafraseis Lykakis\Organic Chemistry Loudon- Metafrash 2018\Loudon Org Chem slides\kefalaio 10\Εικόνα  Β σελ.377.jpg">
            <a:extLst>
              <a:ext uri="{FF2B5EF4-FFF2-40B4-BE49-F238E27FC236}">
                <a16:creationId xmlns:a16="http://schemas.microsoft.com/office/drawing/2014/main" id="{BF86252F-C701-4443-9B21-0A542EE73CF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8038" y="4437063"/>
            <a:ext cx="2257425" cy="1847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BE31E546-8C4D-41A8-925A-490D9686E0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400" dirty="0"/>
              <a:t>Βιολογικά Μόρια ως Αποχωρούσες Ομάδες: Φωσφορικό και </a:t>
            </a:r>
            <a:r>
              <a:rPr lang="el-GR" sz="2400" dirty="0" err="1"/>
              <a:t>Πυροφωσφορικό</a:t>
            </a:r>
            <a:r>
              <a:rPr lang="el-GR" sz="2400" dirty="0"/>
              <a:t> Ανιόν</a:t>
            </a:r>
          </a:p>
        </p:txBody>
      </p:sp>
      <p:pic>
        <p:nvPicPr>
          <p:cNvPr id="47107" name="Picture 2" descr="E:\IOANNIS-XHMEIA\Desktop\Books metafraseis Lykakis\Organic Chemistry Loudon- Metafrash 2018\Loudon Org Chem slides\kefalaio 10\Εικόνα  10.38 σελ.377.jpg">
            <a:extLst>
              <a:ext uri="{FF2B5EF4-FFF2-40B4-BE49-F238E27FC236}">
                <a16:creationId xmlns:a16="http://schemas.microsoft.com/office/drawing/2014/main" id="{560C80B1-400B-4893-85E5-9FE3C1C8AE5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4213" y="2205038"/>
            <a:ext cx="7550150" cy="3836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7108" name="10 - Ορθογώνιο">
            <a:extLst>
              <a:ext uri="{FF2B5EF4-FFF2-40B4-BE49-F238E27FC236}">
                <a16:creationId xmlns:a16="http://schemas.microsoft.com/office/drawing/2014/main" id="{36525575-A241-4682-AAFF-C86848F5264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485900"/>
            <a:ext cx="8642350" cy="585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600">
                <a:solidFill>
                  <a:srgbClr val="000000"/>
                </a:solidFill>
                <a:cs typeface="Calibri" panose="020F0502020204030204" pitchFamily="34" charset="0"/>
              </a:rPr>
              <a:t>Η φαρνεσυλίωση (farnesylation) αποτελεί ένα παράδειγμα μιας αντίδρασης βιολογικής αλκυλίωσης που περιλαμβάνει ένα πυροφωσφορικό ανιόν</a:t>
            </a:r>
            <a:r>
              <a:rPr lang="en-US" altLang="el-GR" sz="1600">
                <a:solidFill>
                  <a:srgbClr val="000000"/>
                </a:solidFill>
                <a:cs typeface="Calibri" panose="020F0502020204030204" pitchFamily="34" charset="0"/>
              </a:rPr>
              <a:t>,</a:t>
            </a:r>
            <a:r>
              <a:rPr lang="el-GR" altLang="el-GR" sz="1600">
                <a:solidFill>
                  <a:srgbClr val="000000"/>
                </a:solidFill>
                <a:cs typeface="Calibri" panose="020F0502020204030204" pitchFamily="34" charset="0"/>
              </a:rPr>
              <a:t> ως αποχωρούσα ομάδα</a:t>
            </a:r>
            <a:r>
              <a:rPr lang="en-US" altLang="el-GR" sz="1600">
                <a:solidFill>
                  <a:srgbClr val="000000"/>
                </a:solidFill>
                <a:cs typeface="Calibri" panose="020F0502020204030204" pitchFamily="34" charset="0"/>
              </a:rPr>
              <a:t>.</a:t>
            </a:r>
            <a:endParaRPr lang="el-GR" altLang="el-GR" sz="1600"/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736A5478-7E7B-4E2D-9956-A07845D8A2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endParaRPr lang="el-GR" sz="2400" dirty="0"/>
          </a:p>
        </p:txBody>
      </p:sp>
      <p:sp>
        <p:nvSpPr>
          <p:cNvPr id="48131" name="4 - Ορθογώνιο">
            <a:extLst>
              <a:ext uri="{FF2B5EF4-FFF2-40B4-BE49-F238E27FC236}">
                <a16:creationId xmlns:a16="http://schemas.microsoft.com/office/drawing/2014/main" id="{FB1C7DCA-3B4C-4920-B011-899E9414224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1557338"/>
            <a:ext cx="8713787" cy="4846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rgbClr val="000000"/>
                </a:solidFill>
                <a:cs typeface="Calibri" panose="020F0502020204030204" pitchFamily="34" charset="0"/>
              </a:rPr>
              <a:t>Συνοπτικά:</a:t>
            </a:r>
          </a:p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l-GR" altLang="el-GR" sz="1800">
              <a:solidFill>
                <a:srgbClr val="000000"/>
              </a:solidFill>
            </a:endParaRPr>
          </a:p>
          <a:p>
            <a:pPr eaLnBrk="1" hangingPunct="1"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>
                <a:solidFill>
                  <a:srgbClr val="000000"/>
                </a:solidFill>
              </a:rPr>
              <a:t> </a:t>
            </a:r>
            <a:r>
              <a:rPr lang="el-GR" altLang="el-GR" sz="1800" b="1" i="1">
                <a:cs typeface="Calibri" panose="020F0502020204030204" pitchFamily="34" charset="0"/>
              </a:rPr>
              <a:t>Πρωτοταγείς αλκοόλες</a:t>
            </a:r>
            <a:r>
              <a:rPr lang="el-GR" altLang="el-GR" sz="1800" b="1">
                <a:cs typeface="Calibri" panose="020F0502020204030204" pitchFamily="34" charset="0"/>
              </a:rPr>
              <a:t>: </a:t>
            </a:r>
            <a:r>
              <a:rPr lang="el-GR" altLang="el-GR" sz="1800">
                <a:cs typeface="Calibri" panose="020F0502020204030204" pitchFamily="34" charset="0"/>
              </a:rPr>
              <a:t>Τα αλκυλοβρωμίδια παρασκευάζονται από τις πρωτοταγείς αλκοόλες με την αντίδραση της αλκοόλης με πυκνό διάλυμα </a:t>
            </a:r>
            <a:r>
              <a:rPr lang="en-US" altLang="el-GR" sz="1800">
                <a:cs typeface="Calibri" panose="020F0502020204030204" pitchFamily="34" charset="0"/>
              </a:rPr>
              <a:t>HBr</a:t>
            </a:r>
            <a:r>
              <a:rPr lang="el-GR" altLang="el-GR" sz="1800">
                <a:cs typeface="Calibri" panose="020F0502020204030204" pitchFamily="34" charset="0"/>
              </a:rPr>
              <a:t> ή με </a:t>
            </a:r>
            <a:r>
              <a:rPr lang="en-US" altLang="el-GR" sz="1800">
                <a:cs typeface="Calibri" panose="020F0502020204030204" pitchFamily="34" charset="0"/>
              </a:rPr>
              <a:t>Ph</a:t>
            </a:r>
            <a:r>
              <a:rPr lang="el-GR" altLang="el-GR" sz="1800" baseline="-25000">
                <a:cs typeface="Calibri" panose="020F0502020204030204" pitchFamily="34" charset="0"/>
              </a:rPr>
              <a:t>3</a:t>
            </a:r>
            <a:r>
              <a:rPr lang="en-US" altLang="el-GR" sz="1800">
                <a:cs typeface="Calibri" panose="020F0502020204030204" pitchFamily="34" charset="0"/>
              </a:rPr>
              <a:t>PBr</a:t>
            </a:r>
            <a:r>
              <a:rPr lang="el-GR" altLang="el-GR" sz="1800" baseline="-25000">
                <a:cs typeface="Calibri" panose="020F0502020204030204" pitchFamily="34" charset="0"/>
              </a:rPr>
              <a:t>2</a:t>
            </a:r>
          </a:p>
          <a:p>
            <a:pPr eaLnBrk="1" hangingPunct="1"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endParaRPr lang="el-GR" altLang="el-GR" sz="1800" baseline="-25000">
              <a:cs typeface="Calibri" panose="020F0502020204030204" pitchFamily="34" charset="0"/>
            </a:endParaRPr>
          </a:p>
          <a:p>
            <a:pPr eaLnBrk="1" hangingPunct="1"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 baseline="-25000">
                <a:cs typeface="Calibri" panose="020F0502020204030204" pitchFamily="34" charset="0"/>
              </a:rPr>
              <a:t> </a:t>
            </a:r>
            <a:r>
              <a:rPr lang="el-GR" altLang="el-GR" sz="1800" b="1" i="1">
                <a:cs typeface="Calibri" panose="020F0502020204030204" pitchFamily="34" charset="0"/>
              </a:rPr>
              <a:t>Τριτοταγείς αλκοόλες: </a:t>
            </a:r>
            <a:r>
              <a:rPr lang="el-GR" altLang="el-GR" sz="1800">
                <a:cs typeface="Calibri" panose="020F0502020204030204" pitchFamily="34" charset="0"/>
              </a:rPr>
              <a:t>Οι τριτοταγείς αλκοόλες αντιδρούν γρήγορα με </a:t>
            </a:r>
            <a:r>
              <a:rPr lang="en-US" altLang="el-GR" sz="1800">
                <a:cs typeface="Calibri" panose="020F0502020204030204" pitchFamily="34" charset="0"/>
              </a:rPr>
              <a:t>HCl</a:t>
            </a:r>
            <a:r>
              <a:rPr lang="el-GR" altLang="el-GR" sz="1800">
                <a:cs typeface="Calibri" panose="020F0502020204030204" pitchFamily="34" charset="0"/>
              </a:rPr>
              <a:t> ή </a:t>
            </a:r>
            <a:r>
              <a:rPr lang="en-US" altLang="el-GR" sz="1800">
                <a:cs typeface="Calibri" panose="020F0502020204030204" pitchFamily="34" charset="0"/>
              </a:rPr>
              <a:t>HBr</a:t>
            </a:r>
            <a:r>
              <a:rPr lang="el-GR" altLang="el-GR" sz="1800">
                <a:cs typeface="Calibri" panose="020F0502020204030204" pitchFamily="34" charset="0"/>
              </a:rPr>
              <a:t> υπό ήπιες συνθήκες και δίνουν τα αντίστοιχα αλκυλαλογονίδια.</a:t>
            </a:r>
          </a:p>
          <a:p>
            <a:pPr eaLnBrk="1" hangingPunct="1"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endParaRPr lang="el-GR" altLang="el-GR" sz="1800">
              <a:cs typeface="Calibri" panose="020F0502020204030204" pitchFamily="34" charset="0"/>
            </a:endParaRPr>
          </a:p>
          <a:p>
            <a:pPr eaLnBrk="1" hangingPunct="1"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>
                <a:cs typeface="Calibri" panose="020F0502020204030204" pitchFamily="34" charset="0"/>
              </a:rPr>
              <a:t> </a:t>
            </a:r>
            <a:r>
              <a:rPr lang="el-GR" altLang="el-GR" sz="1800" b="1" i="1">
                <a:cs typeface="Calibri" panose="020F0502020204030204" pitchFamily="34" charset="0"/>
              </a:rPr>
              <a:t>Δευτεροταγείς αλκοόλες: </a:t>
            </a:r>
            <a:r>
              <a:rPr lang="el-GR" altLang="el-GR" sz="1800">
                <a:cs typeface="Calibri" panose="020F0502020204030204" pitchFamily="34" charset="0"/>
              </a:rPr>
              <a:t>Εάν οι δευτεροταγείς αλκοόλες δεν έχουν β-αλκυλο υποκατάσταση, τότε το θειονυλοχλωρίδιο μπορεί να χρησιμοποιηθεί για την παρασκευή των αντίστοιχων αλκυλοχλωριδίων. Για την αποφυγή των ανθρακικών αναδιατάξεων, η αλκοόλη μπορεί να μετατραπεί στον αντίστοιχο σουλφονικό εστέρα, ο οποίος με τη σειρά του μπορεί να αντιδράσει με το κατάλληλο ανιόν αλογονιδίου (</a:t>
            </a:r>
            <a:r>
              <a:rPr lang="en-US" altLang="el-GR" sz="1800">
                <a:cs typeface="Calibri" panose="020F0502020204030204" pitchFamily="34" charset="0"/>
              </a:rPr>
              <a:t>Cl</a:t>
            </a:r>
            <a:r>
              <a:rPr lang="el-GR" altLang="el-GR" sz="1800">
                <a:cs typeface="Calibri" panose="020F0502020204030204" pitchFamily="34" charset="0"/>
              </a:rPr>
              <a:t>-, </a:t>
            </a:r>
            <a:r>
              <a:rPr lang="en-US" altLang="el-GR" sz="1800">
                <a:cs typeface="Calibri" panose="020F0502020204030204" pitchFamily="34" charset="0"/>
              </a:rPr>
              <a:t>Br</a:t>
            </a:r>
            <a:r>
              <a:rPr lang="el-GR" altLang="el-GR" sz="1800">
                <a:cs typeface="Calibri" panose="020F0502020204030204" pitchFamily="34" charset="0"/>
              </a:rPr>
              <a:t>-, ή Ι-) σε πολικό απρωτικό διαλύτη.</a:t>
            </a:r>
          </a:p>
          <a:p>
            <a:pPr eaLnBrk="1" hangingPunct="1"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endParaRPr lang="el-GR" altLang="el-GR" sz="1800">
              <a:cs typeface="Calibri" panose="020F0502020204030204" pitchFamily="34" charset="0"/>
            </a:endParaRPr>
          </a:p>
          <a:p>
            <a:pPr eaLnBrk="1" hangingPunct="1"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endParaRPr lang="el-GR" altLang="el-GR" sz="1800">
              <a:cs typeface="Calibri" panose="020F0502020204030204" pitchFamily="34" charset="0"/>
            </a:endParaRPr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FD9C81DB-DEE0-4E8A-9E39-A013E63808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800" dirty="0"/>
              <a:t>Οξείδωση- Αναγωγή στην Οργανική Χημεία</a:t>
            </a:r>
          </a:p>
        </p:txBody>
      </p:sp>
      <p:pic>
        <p:nvPicPr>
          <p:cNvPr id="49155" name="Picture 2" descr="E:\IOANNIS-XHMEIA\Desktop\Books metafraseis Lykakis\Organic Chemistry Loudon- Metafrash 2018\Loudon Org Chem slides\kefalaio 10\Εικόνα 10.39  σελ.380.jpg">
            <a:extLst>
              <a:ext uri="{FF2B5EF4-FFF2-40B4-BE49-F238E27FC236}">
                <a16:creationId xmlns:a16="http://schemas.microsoft.com/office/drawing/2014/main" id="{57154E8D-8978-4FBA-A1A3-5BFBE8141C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4843"/>
          <a:stretch>
            <a:fillRect/>
          </a:stretch>
        </p:blipFill>
        <p:spPr bwMode="auto">
          <a:xfrm>
            <a:off x="2627313" y="1700213"/>
            <a:ext cx="3673475" cy="1152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9156" name="Rectangle 3">
            <a:extLst>
              <a:ext uri="{FF2B5EF4-FFF2-40B4-BE49-F238E27FC236}">
                <a16:creationId xmlns:a16="http://schemas.microsoft.com/office/drawing/2014/main" id="{C48B50FE-63BE-4C40-91E1-52BC5BEBB6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3850" y="3001963"/>
            <a:ext cx="8569325" cy="1477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 u="sng">
                <a:cs typeface="Calibri" panose="020F0502020204030204" pitchFamily="34" charset="0"/>
              </a:rPr>
              <a:t>Διαδικασία ισοστάθμισης της ημιαντίδρασης</a:t>
            </a:r>
            <a:r>
              <a:rPr lang="el-GR" altLang="el-GR" sz="1800">
                <a:cs typeface="Calibri" panose="020F0502020204030204" pitchFamily="34" charset="0"/>
              </a:rPr>
              <a:t>:</a:t>
            </a:r>
          </a:p>
          <a:p>
            <a:pPr algn="just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rgbClr val="0070C0"/>
                </a:solidFill>
                <a:cs typeface="Calibri" panose="020F0502020204030204" pitchFamily="34" charset="0"/>
              </a:rPr>
              <a:t>Βήμα 1.</a:t>
            </a:r>
            <a:r>
              <a:rPr lang="el-GR" altLang="el-GR" sz="1800">
                <a:cs typeface="Calibri" panose="020F0502020204030204" pitchFamily="34" charset="0"/>
              </a:rPr>
              <a:t> Χρησιμοποιήστε </a:t>
            </a:r>
            <a:r>
              <a:rPr lang="en-US" altLang="el-GR" sz="1800">
                <a:cs typeface="Calibri" panose="020F0502020204030204" pitchFamily="34" charset="0"/>
              </a:rPr>
              <a:t>H</a:t>
            </a:r>
            <a:r>
              <a:rPr lang="el-GR" altLang="el-GR" sz="1800" baseline="-30000">
                <a:cs typeface="Calibri" panose="020F0502020204030204" pitchFamily="34" charset="0"/>
              </a:rPr>
              <a:t>2</a:t>
            </a:r>
            <a:r>
              <a:rPr lang="en-US" altLang="el-GR" sz="1800">
                <a:cs typeface="Calibri" panose="020F0502020204030204" pitchFamily="34" charset="0"/>
              </a:rPr>
              <a:t>O</a:t>
            </a:r>
            <a:r>
              <a:rPr lang="el-GR" altLang="el-GR" sz="1800">
                <a:cs typeface="Calibri" panose="020F0502020204030204" pitchFamily="34" charset="0"/>
              </a:rPr>
              <a:t> για να ισοσταθμήσετε τα υπολειπόμενα οξυγόνα.</a:t>
            </a:r>
          </a:p>
          <a:p>
            <a:pPr algn="just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rgbClr val="0070C0"/>
                </a:solidFill>
                <a:cs typeface="Calibri" panose="020F0502020204030204" pitchFamily="34" charset="0"/>
              </a:rPr>
              <a:t>Βήμα 2.</a:t>
            </a:r>
            <a:r>
              <a:rPr lang="el-GR" altLang="el-GR" sz="1800">
                <a:cs typeface="Calibri" panose="020F0502020204030204" pitchFamily="34" charset="0"/>
              </a:rPr>
              <a:t> Χρησιμοποιήστε πρωτόνια (Η</a:t>
            </a:r>
            <a:r>
              <a:rPr lang="el-GR" altLang="el-GR" sz="1800" baseline="30000">
                <a:cs typeface="Calibri" panose="020F0502020204030204" pitchFamily="34" charset="0"/>
              </a:rPr>
              <a:t>+</a:t>
            </a:r>
            <a:r>
              <a:rPr lang="el-GR" altLang="el-GR" sz="1800">
                <a:cs typeface="Calibri" panose="020F0502020204030204" pitchFamily="34" charset="0"/>
              </a:rPr>
              <a:t>) για να ισοσταθμήσετε τα υπολειπόμενα υδρογόνα.</a:t>
            </a:r>
          </a:p>
          <a:p>
            <a:pPr algn="just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rgbClr val="0070C0"/>
                </a:solidFill>
                <a:cs typeface="Calibri" panose="020F0502020204030204" pitchFamily="34" charset="0"/>
              </a:rPr>
              <a:t>Βήμα 3.</a:t>
            </a:r>
            <a:r>
              <a:rPr lang="el-GR" altLang="el-GR" sz="1800">
                <a:cs typeface="Calibri" panose="020F0502020204030204" pitchFamily="34" charset="0"/>
              </a:rPr>
              <a:t> Χρησιμοποιήστε ηλεκτρόνια για την ισοστάθμιση των φορτίων</a:t>
            </a:r>
          </a:p>
        </p:txBody>
      </p: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B718A182-84D5-48C5-814B-D02E0A9137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800" dirty="0"/>
              <a:t>Οξείδωση- Αναγωγή στην Οργανική Χημεία</a:t>
            </a:r>
          </a:p>
        </p:txBody>
      </p:sp>
      <p:pic>
        <p:nvPicPr>
          <p:cNvPr id="50179" name="Picture 2" descr="E:\IOANNIS-XHMEIA\Desktop\Books metafraseis Lykakis\Organic Chemistry Loudon- Metafrash 2018\Loudon Org Chem slides\kefalaio 10\Πρόβλημα  10.3 σελ.380.jpg">
            <a:extLst>
              <a:ext uri="{FF2B5EF4-FFF2-40B4-BE49-F238E27FC236}">
                <a16:creationId xmlns:a16="http://schemas.microsoft.com/office/drawing/2014/main" id="{83BF0DC8-2E1B-4879-9DB7-A57D52537A8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388" y="1989138"/>
            <a:ext cx="8716962" cy="416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27519374-744B-436F-8664-C0C3DC8F75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800" dirty="0"/>
              <a:t>Οξείδωση- Αναγωγή στην Οργανική Χημεία</a:t>
            </a:r>
          </a:p>
        </p:txBody>
      </p:sp>
      <p:sp>
        <p:nvSpPr>
          <p:cNvPr id="51203" name="3 - Ορθογώνιο">
            <a:extLst>
              <a:ext uri="{FF2B5EF4-FFF2-40B4-BE49-F238E27FC236}">
                <a16:creationId xmlns:a16="http://schemas.microsoft.com/office/drawing/2014/main" id="{DE4565D4-7DC4-4E7E-8BA8-D585AFD45ED9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773238"/>
            <a:ext cx="8642350" cy="4184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 b="1">
                <a:cs typeface="Calibri" panose="020F0502020204030204" pitchFamily="34" charset="0"/>
              </a:rPr>
              <a:t>Βήμα 1. </a:t>
            </a:r>
            <a:r>
              <a:rPr lang="el-GR" altLang="el-GR" sz="1400" b="1" i="1">
                <a:cs typeface="Calibri" panose="020F0502020204030204" pitchFamily="34" charset="0"/>
              </a:rPr>
              <a:t>Προσδιορίστε την οξειδωτική κατάσταση κάθε άνθρακα, που υφίσταται μεταβολή μεταξύ αντιδρώντων και προϊόντων, με την ακόλουθη μέθοδο:</a:t>
            </a:r>
            <a:endParaRPr lang="el-GR" altLang="el-GR" sz="1400">
              <a:cs typeface="Calibri" panose="020F0502020204030204" pitchFamily="34" charset="0"/>
            </a:endParaRP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α. Για κάθε δεσμό του άνθρακα με ένα λιγότερο ηλεκτροαρνητικό στοιχείο (συμπεριλαμβανομένων των υδρογόνων) και για κάθε αρνητικό φορτίο στον άνθρακα, αντιστοιχίστε με -1.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β. Για κάθε δεσμό του άνθρακα με άλλο άτομο άνθρακα και για κάθε μη δεσμικό ζεύγος ηλεκτρονίων στον άνθρακα, αντιστοιχίστε με 0.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γ. Για κάθε δεσμό του άνθρακα με ένα πιο ηλεκτροαρνητικό στοιχείο και για κάθε θετική φόρτιση στον άνθρακα, αντιστοιχίστε με+1.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δ. Προσθέστε τους αριθμούς που αντιστοιχούν στα τμήματα (α), (β) και (γ) για να προσδιορίσετε την οξειδωτική βαθμίδα του υπό εξέταση άνθρακα.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 b="1">
                <a:cs typeface="Calibri" panose="020F0502020204030204" pitchFamily="34" charset="0"/>
              </a:rPr>
              <a:t>Βήμα 2. </a:t>
            </a:r>
            <a:r>
              <a:rPr lang="el-GR" altLang="el-GR" sz="1400" b="1" i="1">
                <a:cs typeface="Calibri" panose="020F0502020204030204" pitchFamily="34" charset="0"/>
              </a:rPr>
              <a:t>Προσδιορίστε τον αριθμό οξείδωσης </a:t>
            </a:r>
            <a:r>
              <a:rPr lang="en-US" altLang="el-GR" sz="1400" b="1" i="1">
                <a:cs typeface="Calibri" panose="020F0502020204030204" pitchFamily="34" charset="0"/>
              </a:rPr>
              <a:t>N</a:t>
            </a:r>
            <a:r>
              <a:rPr lang="en-US" altLang="el-GR" sz="1400" b="1" i="1" baseline="-25000">
                <a:cs typeface="Calibri" panose="020F0502020204030204" pitchFamily="34" charset="0"/>
              </a:rPr>
              <a:t>ox</a:t>
            </a:r>
            <a:r>
              <a:rPr lang="el-GR" altLang="el-GR" sz="1400" b="1" i="1">
                <a:cs typeface="Calibri" panose="020F0502020204030204" pitchFamily="34" charset="0"/>
              </a:rPr>
              <a:t> του αντιδρώντος και του προϊόντος προσθέτοντας, σε κάθε ένωση, τις οξειδωτικές καταστάσεις όλων των ανθράκων που υπολογίστηκαν στο βήμα 1</a:t>
            </a:r>
            <a:r>
              <a:rPr lang="el-GR" altLang="el-GR" sz="1400" b="1">
                <a:cs typeface="Calibri" panose="020F0502020204030204" pitchFamily="34" charset="0"/>
              </a:rPr>
              <a:t>. </a:t>
            </a:r>
            <a:r>
              <a:rPr lang="el-GR" altLang="el-GR" sz="1400">
                <a:cs typeface="Calibri" panose="020F0502020204030204" pitchFamily="34" charset="0"/>
              </a:rPr>
              <a:t>Να θυμάστε ότι εξετάσατε μόνο τους άνθρακες που υπόκεινται κάποια αλλαγή κατά την αντίδραση.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 b="1">
                <a:cs typeface="Calibri" panose="020F0502020204030204" pitchFamily="34" charset="0"/>
              </a:rPr>
              <a:t>Βήμα 3. </a:t>
            </a:r>
            <a:r>
              <a:rPr lang="el-GR" altLang="el-GR" sz="1400" b="1" i="1">
                <a:cs typeface="Calibri" panose="020F0502020204030204" pitchFamily="34" charset="0"/>
              </a:rPr>
              <a:t>Υπολογίστε τη διαφορά </a:t>
            </a:r>
            <a:r>
              <a:rPr lang="en-US" altLang="el-GR" sz="1400" b="1" i="1">
                <a:cs typeface="Calibri" panose="020F0502020204030204" pitchFamily="34" charset="0"/>
              </a:rPr>
              <a:t>N</a:t>
            </a:r>
            <a:r>
              <a:rPr lang="en-US" altLang="el-GR" sz="1400" b="1" i="1" baseline="-25000">
                <a:cs typeface="Calibri" panose="020F0502020204030204" pitchFamily="34" charset="0"/>
              </a:rPr>
              <a:t>ox</a:t>
            </a:r>
            <a:r>
              <a:rPr lang="el-GR" altLang="el-GR" sz="1400" b="1" i="1">
                <a:cs typeface="Calibri" panose="020F0502020204030204" pitchFamily="34" charset="0"/>
              </a:rPr>
              <a:t> (προϊόντος) – </a:t>
            </a:r>
            <a:r>
              <a:rPr lang="en-US" altLang="el-GR" sz="1400" b="1" i="1">
                <a:cs typeface="Calibri" panose="020F0502020204030204" pitchFamily="34" charset="0"/>
              </a:rPr>
              <a:t>N</a:t>
            </a:r>
            <a:r>
              <a:rPr lang="en-US" altLang="el-GR" sz="1400" b="1" i="1" baseline="-25000">
                <a:cs typeface="Calibri" panose="020F0502020204030204" pitchFamily="34" charset="0"/>
              </a:rPr>
              <a:t>ox</a:t>
            </a:r>
            <a:r>
              <a:rPr lang="el-GR" altLang="el-GR" sz="1400" b="1" i="1">
                <a:cs typeface="Calibri" panose="020F0502020204030204" pitchFamily="34" charset="0"/>
              </a:rPr>
              <a:t> (αντιδρώντος) για να προσδιορίσετε ανο μετασχηματισμός είναι μια οξείδωση, αναγωγή, ή τίποτα από τα δύο</a:t>
            </a:r>
            <a:r>
              <a:rPr lang="el-GR" altLang="el-GR" sz="1400">
                <a:cs typeface="Calibri" panose="020F0502020204030204" pitchFamily="34" charset="0"/>
              </a:rPr>
              <a:t>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α. Εάν η διαφορά είναι θετικός αριθμός, τότε ο μετασχηματισμός είναι μια αντίδραση οξείδωσης.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β. Εάν η διαφορά είναι αρνητικός αριθμός, τότε ο μετασχηματισμός είναι μια αντίδραση αναγωγής.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γ. Εάν η διαφορά είναι μηδέν, τότε ο μετασχηματισμός δεν είναι ούτε οξείδωση ούτε αναγωγή.</a:t>
            </a:r>
          </a:p>
        </p:txBody>
      </p: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EC101F81-211E-496D-BED7-BB53621C1D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800" dirty="0"/>
              <a:t>Οξείδωση- Αναγωγή στην Οργανική Χημεία</a:t>
            </a:r>
          </a:p>
        </p:txBody>
      </p:sp>
      <p:pic>
        <p:nvPicPr>
          <p:cNvPr id="52227" name="Picture 2" descr="E:\IOANNIS-XHMEIA\Desktop\Books metafraseis Lykakis\Organic Chemistry Loudon- Metafrash 2018\Loudon Org Chem slides\kefalaio 10\Πρόβλημα  10.5 σελ.382.jpg">
            <a:extLst>
              <a:ext uri="{FF2B5EF4-FFF2-40B4-BE49-F238E27FC236}">
                <a16:creationId xmlns:a16="http://schemas.microsoft.com/office/drawing/2014/main" id="{4693D6BA-61BD-4A79-810D-F967D944C65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0113" y="1441450"/>
            <a:ext cx="7472362" cy="4867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6D2FD94E-B7E9-4E4A-B6D8-044F4EA349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800" dirty="0"/>
              <a:t>Οξείδωση- Αναγωγή στην Οργανική Χημεία</a:t>
            </a:r>
          </a:p>
        </p:txBody>
      </p:sp>
      <p:pic>
        <p:nvPicPr>
          <p:cNvPr id="53251" name="Picture 2" descr="E:\IOANNIS-XHMEIA\Desktop\Books metafraseis Lykakis\Organic Chemistry Loudon- Metafrash 2018\Loudon Org Chem slides\kefalaio 10\Πρόβλημα 10.6 σελ.383.jpg">
            <a:extLst>
              <a:ext uri="{FF2B5EF4-FFF2-40B4-BE49-F238E27FC236}">
                <a16:creationId xmlns:a16="http://schemas.microsoft.com/office/drawing/2014/main" id="{5D3797E6-969C-4A09-9709-303DEEEB1DC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650" y="1833563"/>
            <a:ext cx="7777163" cy="4116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01F2FAF7-AAE7-484F-910C-F73B7375C5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200" dirty="0"/>
              <a:t>Οξείδωση Αλκοολών</a:t>
            </a:r>
          </a:p>
        </p:txBody>
      </p:sp>
      <p:sp>
        <p:nvSpPr>
          <p:cNvPr id="54275" name="4 - Ορθογώνιο">
            <a:extLst>
              <a:ext uri="{FF2B5EF4-FFF2-40B4-BE49-F238E27FC236}">
                <a16:creationId xmlns:a16="http://schemas.microsoft.com/office/drawing/2014/main" id="{77BECC0B-3031-44DB-B8B0-0834F1B862D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484313"/>
            <a:ext cx="8642350" cy="987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l-GR" sz="1400" b="1">
                <a:solidFill>
                  <a:srgbClr val="0070C0"/>
                </a:solidFill>
                <a:cs typeface="Calibri" panose="020F0502020204030204" pitchFamily="34" charset="0"/>
              </a:rPr>
              <a:t>A</a:t>
            </a:r>
            <a:r>
              <a:rPr lang="el-GR" altLang="el-GR" sz="1400" b="1">
                <a:solidFill>
                  <a:srgbClr val="0070C0"/>
                </a:solidFill>
                <a:cs typeface="Calibri" panose="020F0502020204030204" pitchFamily="34" charset="0"/>
              </a:rPr>
              <a:t>. Οξείδωση σε Αλδεΰδες και Κετόνες</a:t>
            </a:r>
            <a:endParaRPr lang="el-GR" altLang="el-GR" sz="1400">
              <a:cs typeface="Calibri" panose="020F0502020204030204" pitchFamily="34" charset="0"/>
            </a:endParaRP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400">
                <a:cs typeface="Calibri" panose="020F0502020204030204" pitchFamily="34" charset="0"/>
              </a:rPr>
              <a:t>Οι πρωτοταγείς και οι δευτεροταγείς αλκοόλες μπορούν να οξειδωθούν από αντιδραστήρια που περιέχουν </a:t>
            </a:r>
            <a:r>
              <a:rPr lang="en-US" altLang="el-GR" sz="1400">
                <a:cs typeface="Calibri" panose="020F0502020204030204" pitchFamily="34" charset="0"/>
              </a:rPr>
              <a:t>Cr</a:t>
            </a:r>
            <a:r>
              <a:rPr lang="el-GR" altLang="el-GR" sz="1400">
                <a:cs typeface="Calibri" panose="020F0502020204030204" pitchFamily="34" charset="0"/>
              </a:rPr>
              <a:t>(</a:t>
            </a:r>
            <a:r>
              <a:rPr lang="en-US" altLang="el-GR" sz="1400">
                <a:cs typeface="Calibri" panose="020F0502020204030204" pitchFamily="34" charset="0"/>
              </a:rPr>
              <a:t>VI</a:t>
            </a:r>
            <a:r>
              <a:rPr lang="el-GR" altLang="el-GR" sz="1400">
                <a:cs typeface="Calibri" panose="020F0502020204030204" pitchFamily="34" charset="0"/>
              </a:rPr>
              <a:t>) -δηλαδή ενώσεις του χρωμίου σε οξειδωτική κατάσταση +6- σχηματίζοντας διαφόρου τύπου </a:t>
            </a:r>
            <a:r>
              <a:rPr lang="el-GR" altLang="el-GR" sz="1400" i="1">
                <a:cs typeface="Calibri" panose="020F0502020204030204" pitchFamily="34" charset="0"/>
              </a:rPr>
              <a:t>καρβονυλικές ενώσεις</a:t>
            </a:r>
            <a:r>
              <a:rPr lang="el-GR" altLang="el-GR" sz="1400">
                <a:cs typeface="Calibri" panose="020F0502020204030204" pitchFamily="34" charset="0"/>
              </a:rPr>
              <a:t>.</a:t>
            </a:r>
          </a:p>
        </p:txBody>
      </p:sp>
      <p:pic>
        <p:nvPicPr>
          <p:cNvPr id="54276" name="Picture 2" descr="E:\IOANNIS-XHMEIA\Desktop\Books metafraseis Lykakis\Organic Chemistry Loudon- Metafrash 2018\Loudon Org Chem slides\kefalaio 10\Εικόνα 10.47-48 σελ.384.jpg">
            <a:extLst>
              <a:ext uri="{FF2B5EF4-FFF2-40B4-BE49-F238E27FC236}">
                <a16:creationId xmlns:a16="http://schemas.microsoft.com/office/drawing/2014/main" id="{BA57D4CB-7727-4529-8DD1-9978D18012D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18" r="27081"/>
          <a:stretch>
            <a:fillRect/>
          </a:stretch>
        </p:blipFill>
        <p:spPr bwMode="auto">
          <a:xfrm>
            <a:off x="1692275" y="2493963"/>
            <a:ext cx="4679950" cy="211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4277" name="Picture 3" descr="E:\IOANNIS-XHMEIA\Desktop\Books metafraseis Lykakis\Organic Chemistry Loudon- Metafrash 2018\Loudon Org Chem slides\kefalaio 10\Εικόνα 10.49 σελ.385.jpg">
            <a:extLst>
              <a:ext uri="{FF2B5EF4-FFF2-40B4-BE49-F238E27FC236}">
                <a16:creationId xmlns:a16="http://schemas.microsoft.com/office/drawing/2014/main" id="{D5B56887-D2DC-4446-88C2-1E091D0D745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60" r="12390" b="10995"/>
          <a:stretch>
            <a:fillRect/>
          </a:stretch>
        </p:blipFill>
        <p:spPr bwMode="auto">
          <a:xfrm>
            <a:off x="755650" y="4868863"/>
            <a:ext cx="7488238" cy="1390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E8D3E56D-4D77-4B49-ADB0-9D8CF774BB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200" dirty="0"/>
              <a:t>Οξείδωση Αλκοολών</a:t>
            </a:r>
          </a:p>
        </p:txBody>
      </p:sp>
      <p:sp>
        <p:nvSpPr>
          <p:cNvPr id="8" name="7 - Ορθογώνιο">
            <a:extLst>
              <a:ext uri="{FF2B5EF4-FFF2-40B4-BE49-F238E27FC236}">
                <a16:creationId xmlns:a16="http://schemas.microsoft.com/office/drawing/2014/main" id="{9D630EF6-77B4-4A7D-8B41-F4DF76DFC62F}"/>
              </a:ext>
            </a:extLst>
          </p:cNvPr>
          <p:cNvSpPr/>
          <p:nvPr/>
        </p:nvSpPr>
        <p:spPr>
          <a:xfrm>
            <a:off x="250825" y="1628775"/>
            <a:ext cx="8569325" cy="658813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 eaLnBrk="1" hangingPunct="1">
              <a:lnSpc>
                <a:spcPct val="115000"/>
              </a:lnSpc>
              <a:tabLst>
                <a:tab pos="1419225" algn="l"/>
              </a:tabLst>
              <a:defRPr/>
            </a:pPr>
            <a:r>
              <a:rPr lang="el-GR" sz="1600" dirty="0">
                <a:latin typeface="+mn-lt"/>
              </a:rPr>
              <a:t>Για την εκλεκτική οξείδωση των </a:t>
            </a:r>
            <a:r>
              <a:rPr lang="el-GR" sz="1600" dirty="0" err="1">
                <a:latin typeface="+mn-lt"/>
              </a:rPr>
              <a:t>πρωτοταγών</a:t>
            </a:r>
            <a:r>
              <a:rPr lang="el-GR" sz="1600" dirty="0">
                <a:latin typeface="+mn-lt"/>
              </a:rPr>
              <a:t> αλκοολών στις αντίστοιχες αλδεΰδες, χρησιμοποιούνται </a:t>
            </a:r>
            <a:r>
              <a:rPr lang="el-GR" sz="1600" i="1" dirty="0">
                <a:latin typeface="+mn-lt"/>
              </a:rPr>
              <a:t>άνυδρες συνθήκες </a:t>
            </a:r>
            <a:r>
              <a:rPr lang="el-GR" sz="1600" dirty="0">
                <a:latin typeface="+mn-lt"/>
              </a:rPr>
              <a:t>σχηματισμού των αντιδραστηρίων με </a:t>
            </a:r>
            <a:r>
              <a:rPr lang="en-US" sz="1600" dirty="0">
                <a:latin typeface="+mn-lt"/>
              </a:rPr>
              <a:t>Cr</a:t>
            </a:r>
            <a:r>
              <a:rPr lang="el-GR" sz="1600" dirty="0">
                <a:latin typeface="+mn-lt"/>
              </a:rPr>
              <a:t>(</a:t>
            </a:r>
            <a:r>
              <a:rPr lang="en-US" sz="1600" dirty="0">
                <a:latin typeface="+mn-lt"/>
              </a:rPr>
              <a:t>VI</a:t>
            </a:r>
            <a:r>
              <a:rPr lang="el-GR" sz="1600" dirty="0">
                <a:latin typeface="+mn-lt"/>
              </a:rPr>
              <a:t>).</a:t>
            </a:r>
            <a:endParaRPr lang="el-GR" sz="1600" dirty="0">
              <a:latin typeface="+mn-lt"/>
              <a:ea typeface="Calibri" pitchFamily="34" charset="0"/>
              <a:cs typeface="Calibri" pitchFamily="34" charset="0"/>
            </a:endParaRPr>
          </a:p>
        </p:txBody>
      </p:sp>
      <p:pic>
        <p:nvPicPr>
          <p:cNvPr id="55300" name="Picture 2" descr="E:\IOANNIS-XHMEIA\Desktop\Books metafraseis Lykakis\Organic Chemistry Loudon- Metafrash 2018\Loudon Org Chem slides\kefalaio 10\Εικόνα 10.50 σελ.386.jpg">
            <a:extLst>
              <a:ext uri="{FF2B5EF4-FFF2-40B4-BE49-F238E27FC236}">
                <a16:creationId xmlns:a16="http://schemas.microsoft.com/office/drawing/2014/main" id="{3BF4A343-39BC-46A2-A11A-A91EF407CEC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7505"/>
          <a:stretch>
            <a:fillRect/>
          </a:stretch>
        </p:blipFill>
        <p:spPr bwMode="auto">
          <a:xfrm>
            <a:off x="971550" y="2349500"/>
            <a:ext cx="4464050" cy="156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5301" name="Picture 3" descr="E:\IOANNIS-XHMEIA\Desktop\Books metafraseis Lykakis\Organic Chemistry Loudon- Metafrash 2018\Loudon Org Chem slides\kefalaio 10\Εικόνα 10.51 σελ.386.jpg">
            <a:extLst>
              <a:ext uri="{FF2B5EF4-FFF2-40B4-BE49-F238E27FC236}">
                <a16:creationId xmlns:a16="http://schemas.microsoft.com/office/drawing/2014/main" id="{89B9FE0E-512E-484F-9541-35170068C27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0669"/>
          <a:stretch>
            <a:fillRect/>
          </a:stretch>
        </p:blipFill>
        <p:spPr bwMode="auto">
          <a:xfrm>
            <a:off x="900113" y="4221163"/>
            <a:ext cx="5256212" cy="1076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10 - Ορθογώνιο">
            <a:extLst>
              <a:ext uri="{FF2B5EF4-FFF2-40B4-BE49-F238E27FC236}">
                <a16:creationId xmlns:a16="http://schemas.microsoft.com/office/drawing/2014/main" id="{970095A3-7438-4767-95F7-298E83E9D61B}"/>
              </a:ext>
            </a:extLst>
          </p:cNvPr>
          <p:cNvSpPr/>
          <p:nvPr/>
        </p:nvSpPr>
        <p:spPr>
          <a:xfrm>
            <a:off x="323850" y="5661025"/>
            <a:ext cx="2584450" cy="3079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en-US" sz="1400" dirty="0">
                <a:latin typeface="+mn-lt"/>
              </a:rPr>
              <a:t>PCC: </a:t>
            </a:r>
            <a:r>
              <a:rPr lang="el-GR" sz="1400" dirty="0" err="1">
                <a:latin typeface="+mn-lt"/>
              </a:rPr>
              <a:t>χλωροχρωμικό</a:t>
            </a:r>
            <a:r>
              <a:rPr lang="el-GR" sz="1400" dirty="0">
                <a:latin typeface="+mn-lt"/>
              </a:rPr>
              <a:t> </a:t>
            </a:r>
            <a:r>
              <a:rPr lang="el-GR" sz="1400" dirty="0" err="1">
                <a:latin typeface="+mn-lt"/>
              </a:rPr>
              <a:t>πυριδίνιο</a:t>
            </a:r>
            <a:endParaRPr lang="el-GR" sz="1400" dirty="0">
              <a:latin typeface="+mn-lt"/>
            </a:endParaRPr>
          </a:p>
        </p:txBody>
      </p:sp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3D35BFB9-178C-4C86-9210-87413CDC09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200" dirty="0"/>
              <a:t>Οξείδωση Αλκοολών</a:t>
            </a:r>
          </a:p>
        </p:txBody>
      </p:sp>
      <p:sp>
        <p:nvSpPr>
          <p:cNvPr id="7" name="6 - Ορθογώνιο">
            <a:extLst>
              <a:ext uri="{FF2B5EF4-FFF2-40B4-BE49-F238E27FC236}">
                <a16:creationId xmlns:a16="http://schemas.microsoft.com/office/drawing/2014/main" id="{6ED4D6F2-4326-4879-B716-6841520EA3FA}"/>
              </a:ext>
            </a:extLst>
          </p:cNvPr>
          <p:cNvSpPr/>
          <p:nvPr/>
        </p:nvSpPr>
        <p:spPr>
          <a:xfrm>
            <a:off x="250825" y="1557338"/>
            <a:ext cx="8642350" cy="409575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 eaLnBrk="1" hangingPunct="1">
              <a:lnSpc>
                <a:spcPct val="115000"/>
              </a:lnSpc>
              <a:tabLst>
                <a:tab pos="1419225" algn="l"/>
              </a:tabLst>
              <a:defRPr/>
            </a:pPr>
            <a:r>
              <a:rPr lang="el-GR" dirty="0">
                <a:latin typeface="+mn-lt"/>
              </a:rPr>
              <a:t>Προτεινόμενος μηχανισμός οξείδωσης αλκοολών</a:t>
            </a:r>
            <a:endParaRPr lang="el-GR" dirty="0">
              <a:latin typeface="+mn-lt"/>
              <a:ea typeface="Calibri" pitchFamily="34" charset="0"/>
              <a:cs typeface="Calibri" pitchFamily="34" charset="0"/>
            </a:endParaRPr>
          </a:p>
        </p:txBody>
      </p:sp>
      <p:pic>
        <p:nvPicPr>
          <p:cNvPr id="56324" name="Picture 2" descr="E:\IOANNIS-XHMEIA\Desktop\Books metafraseis Lykakis\Organic Chemistry Loudon- Metafrash 2018\Loudon Org Chem slides\kefalaio 10\Εικόνα 10.52.σελ.386jpg.jpg">
            <a:extLst>
              <a:ext uri="{FF2B5EF4-FFF2-40B4-BE49-F238E27FC236}">
                <a16:creationId xmlns:a16="http://schemas.microsoft.com/office/drawing/2014/main" id="{29411FA8-AD5F-4B5B-9568-B9444133E84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4285"/>
          <a:stretch>
            <a:fillRect/>
          </a:stretch>
        </p:blipFill>
        <p:spPr bwMode="auto">
          <a:xfrm>
            <a:off x="1116013" y="1989138"/>
            <a:ext cx="6048375" cy="4324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25EE75F5-8B74-4185-AF86-1DB295F9A1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200" dirty="0"/>
              <a:t>Οξείδωση Αλκοολών</a:t>
            </a:r>
          </a:p>
        </p:txBody>
      </p:sp>
      <p:sp>
        <p:nvSpPr>
          <p:cNvPr id="57347" name="4 - Ορθογώνιο">
            <a:extLst>
              <a:ext uri="{FF2B5EF4-FFF2-40B4-BE49-F238E27FC236}">
                <a16:creationId xmlns:a16="http://schemas.microsoft.com/office/drawing/2014/main" id="{544D2F81-8E81-47A8-B417-7223B37D42D9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3850" y="1557338"/>
            <a:ext cx="8569325" cy="17287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l-GR" sz="1600" b="1">
                <a:solidFill>
                  <a:srgbClr val="0070C0"/>
                </a:solidFill>
                <a:cs typeface="Calibri" panose="020F0502020204030204" pitchFamily="34" charset="0"/>
              </a:rPr>
              <a:t>B</a:t>
            </a:r>
            <a:r>
              <a:rPr lang="el-GR" altLang="el-GR" sz="1600" b="1">
                <a:solidFill>
                  <a:srgbClr val="0070C0"/>
                </a:solidFill>
                <a:cs typeface="Calibri" panose="020F0502020204030204" pitchFamily="34" charset="0"/>
              </a:rPr>
              <a:t>. Οξείδωση σε Καρβοξυλικά Οξέα</a:t>
            </a:r>
            <a:endParaRPr lang="el-GR" altLang="el-GR" sz="1600">
              <a:cs typeface="Calibri" panose="020F0502020204030204" pitchFamily="34" charset="0"/>
            </a:endParaRPr>
          </a:p>
          <a:p>
            <a:pPr algn="just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>
                <a:cs typeface="Calibri" panose="020F0502020204030204" pitchFamily="34" charset="0"/>
              </a:rPr>
              <a:t>Οι πρωτοταγείς αλκοόλες μπορούν να οξειδωθούν σε καρβοξυλικά οξέα όταν χρησιμοποιούνται υδατικά διαλύματα </a:t>
            </a:r>
            <a:r>
              <a:rPr lang="en-US" altLang="el-GR" sz="1600">
                <a:cs typeface="Calibri" panose="020F0502020204030204" pitchFamily="34" charset="0"/>
              </a:rPr>
              <a:t>Cr</a:t>
            </a:r>
            <a:r>
              <a:rPr lang="el-GR" altLang="el-GR" sz="1600">
                <a:cs typeface="Calibri" panose="020F0502020204030204" pitchFamily="34" charset="0"/>
              </a:rPr>
              <a:t>(</a:t>
            </a:r>
            <a:r>
              <a:rPr lang="en-US" altLang="el-GR" sz="1600">
                <a:cs typeface="Calibri" panose="020F0502020204030204" pitchFamily="34" charset="0"/>
              </a:rPr>
              <a:t>VI</a:t>
            </a:r>
            <a:r>
              <a:rPr lang="el-GR" altLang="el-GR" sz="1600">
                <a:cs typeface="Calibri" panose="020F0502020204030204" pitchFamily="34" charset="0"/>
              </a:rPr>
              <a:t>), όπως για παράδειγμα το όξινο υδατικό διάλυμα διχρωμικού καλίου (</a:t>
            </a:r>
            <a:r>
              <a:rPr lang="en-US" altLang="el-GR" sz="1600">
                <a:cs typeface="Calibri" panose="020F0502020204030204" pitchFamily="34" charset="0"/>
              </a:rPr>
              <a:t>K</a:t>
            </a:r>
            <a:r>
              <a:rPr lang="el-GR" altLang="el-GR" sz="1600" baseline="-25000">
                <a:cs typeface="Calibri" panose="020F0502020204030204" pitchFamily="34" charset="0"/>
              </a:rPr>
              <a:t>2</a:t>
            </a:r>
            <a:r>
              <a:rPr lang="en-US" altLang="el-GR" sz="1600">
                <a:cs typeface="Calibri" panose="020F0502020204030204" pitchFamily="34" charset="0"/>
              </a:rPr>
              <a:t>Cr</a:t>
            </a:r>
            <a:r>
              <a:rPr lang="el-GR" altLang="el-GR" sz="1600" baseline="-25000">
                <a:cs typeface="Calibri" panose="020F0502020204030204" pitchFamily="34" charset="0"/>
              </a:rPr>
              <a:t>2</a:t>
            </a:r>
            <a:r>
              <a:rPr lang="en-US" altLang="el-GR" sz="1600">
                <a:cs typeface="Calibri" panose="020F0502020204030204" pitchFamily="34" charset="0"/>
              </a:rPr>
              <a:t>O</a:t>
            </a:r>
            <a:r>
              <a:rPr lang="el-GR" altLang="el-GR" sz="1600" baseline="-25000">
                <a:cs typeface="Calibri" panose="020F0502020204030204" pitchFamily="34" charset="0"/>
              </a:rPr>
              <a:t>7</a:t>
            </a:r>
            <a:r>
              <a:rPr lang="el-GR" altLang="el-GR" sz="1600">
                <a:cs typeface="Calibri" panose="020F0502020204030204" pitchFamily="34" charset="0"/>
              </a:rPr>
              <a:t>). Επίσης, χρησιμοποιείται για την οξείδωση πρωτοταγών αλκοολών προς καρβοξυλικά οξέα και το βασικό υδατικό διάλυμα υπερμαγγανικού καλίου (</a:t>
            </a:r>
            <a:r>
              <a:rPr lang="en-US" altLang="el-GR" sz="1600">
                <a:cs typeface="Calibri" panose="020F0502020204030204" pitchFamily="34" charset="0"/>
              </a:rPr>
              <a:t>KMnO</a:t>
            </a:r>
            <a:r>
              <a:rPr lang="el-GR" altLang="el-GR" sz="1600" baseline="-25000">
                <a:cs typeface="Calibri" panose="020F0502020204030204" pitchFamily="34" charset="0"/>
              </a:rPr>
              <a:t>4</a:t>
            </a:r>
            <a:r>
              <a:rPr lang="el-GR" altLang="el-GR" sz="1600">
                <a:cs typeface="Calibri" panose="020F0502020204030204" pitchFamily="34" charset="0"/>
              </a:rPr>
              <a:t>):</a:t>
            </a:r>
          </a:p>
        </p:txBody>
      </p:sp>
      <p:pic>
        <p:nvPicPr>
          <p:cNvPr id="57348" name="Picture 2" descr="E:\IOANNIS-XHMEIA\Desktop\Books metafraseis Lykakis\Organic Chemistry Loudon- Metafrash 2018\Loudon Org Chem slides\kefalaio 10\Εικόνα 10.54 σελ.387.jpg">
            <a:extLst>
              <a:ext uri="{FF2B5EF4-FFF2-40B4-BE49-F238E27FC236}">
                <a16:creationId xmlns:a16="http://schemas.microsoft.com/office/drawing/2014/main" id="{CBCCF8C1-9AB4-4D71-8A3E-59EFA860666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62" r="9996"/>
          <a:stretch>
            <a:fillRect/>
          </a:stretch>
        </p:blipFill>
        <p:spPr bwMode="auto">
          <a:xfrm>
            <a:off x="827088" y="3375025"/>
            <a:ext cx="7129462" cy="1493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>
            <a:extLst>
              <a:ext uri="{FF2B5EF4-FFF2-40B4-BE49-F238E27FC236}">
                <a16:creationId xmlns:a16="http://schemas.microsoft.com/office/drawing/2014/main" id="{429AABE4-A61D-4832-8C4C-22BFE513C0E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5288" y="404813"/>
            <a:ext cx="8229600" cy="566737"/>
          </a:xfrm>
        </p:spPr>
        <p:txBody>
          <a:bodyPr/>
          <a:lstStyle/>
          <a:p>
            <a:pPr eaLnBrk="1" hangingPunct="1"/>
            <a:r>
              <a:rPr lang="el-GR" altLang="el-GR">
                <a:solidFill>
                  <a:srgbClr val="7B9899"/>
                </a:solidFill>
              </a:rPr>
              <a:t>Μέθοδοι σύνθεσης αλκοολών</a:t>
            </a:r>
          </a:p>
        </p:txBody>
      </p:sp>
      <p:pic>
        <p:nvPicPr>
          <p:cNvPr id="58371" name="Picture 2" descr="E:\IOANNIS-XHMEIA\Desktop\Books metafraseis Lykakis\Organic Chemistry Loudon- Metafrash 2018\Loudon Org Chem slides\kefalaio 10\Εικόνα 10.72 σελ.397.jpg">
            <a:extLst>
              <a:ext uri="{FF2B5EF4-FFF2-40B4-BE49-F238E27FC236}">
                <a16:creationId xmlns:a16="http://schemas.microsoft.com/office/drawing/2014/main" id="{CC2F09B5-01E2-4A20-AE56-B5D758BD8D3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63" t="56000" r="11264"/>
          <a:stretch>
            <a:fillRect/>
          </a:stretch>
        </p:blipFill>
        <p:spPr bwMode="auto">
          <a:xfrm>
            <a:off x="755650" y="3357563"/>
            <a:ext cx="7416800" cy="792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8372" name="6 - Ορθογώνιο">
            <a:extLst>
              <a:ext uri="{FF2B5EF4-FFF2-40B4-BE49-F238E27FC236}">
                <a16:creationId xmlns:a16="http://schemas.microsoft.com/office/drawing/2014/main" id="{C5994C57-4868-4382-ACF8-2086CE21B8E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3200" y="1557338"/>
            <a:ext cx="4076700" cy="374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 b="1">
                <a:solidFill>
                  <a:srgbClr val="0070C0"/>
                </a:solidFill>
                <a:cs typeface="Calibri" panose="020F0502020204030204" pitchFamily="34" charset="0"/>
              </a:rPr>
              <a:t>Α. Υδροβορίωση- Οξείδωση αλκενίων</a:t>
            </a:r>
            <a:endParaRPr lang="el-GR" altLang="el-GR" sz="1600">
              <a:cs typeface="Calibri" panose="020F0502020204030204" pitchFamily="34" charset="0"/>
            </a:endParaRPr>
          </a:p>
        </p:txBody>
      </p:sp>
      <p:pic>
        <p:nvPicPr>
          <p:cNvPr id="58373" name="Picture 2" descr="E:\IOANNIS-XHMEIA\Desktop\Books metafraseis Lykakis\Organic Chemistry Loudon- Metafrash 2018\Loudon Org Chem slides\kefalaio 10\Εικόνα 10.72 σελ.397.jpg">
            <a:extLst>
              <a:ext uri="{FF2B5EF4-FFF2-40B4-BE49-F238E27FC236}">
                <a16:creationId xmlns:a16="http://schemas.microsoft.com/office/drawing/2014/main" id="{7355F415-EB37-48B6-902B-F9EB30A473B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556" t="12000" r="17747" b="60001"/>
          <a:stretch>
            <a:fillRect/>
          </a:stretch>
        </p:blipFill>
        <p:spPr bwMode="auto">
          <a:xfrm>
            <a:off x="1116013" y="2060575"/>
            <a:ext cx="6192837" cy="504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8374" name="8 - Ορθογώνιο">
            <a:extLst>
              <a:ext uri="{FF2B5EF4-FFF2-40B4-BE49-F238E27FC236}">
                <a16:creationId xmlns:a16="http://schemas.microsoft.com/office/drawing/2014/main" id="{74D8117C-4E72-4D0B-8BFF-A924217C33C7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1775" y="2765425"/>
            <a:ext cx="4411663" cy="35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 b="1">
                <a:solidFill>
                  <a:srgbClr val="0070C0"/>
                </a:solidFill>
                <a:cs typeface="Calibri" panose="020F0502020204030204" pitchFamily="34" charset="0"/>
              </a:rPr>
              <a:t>Β. Οξυυδραργύρωση- Αναγωγή αλκενίων</a:t>
            </a:r>
            <a:endParaRPr lang="el-GR" altLang="el-GR" sz="1600">
              <a:cs typeface="Calibri" panose="020F0502020204030204" pitchFamily="34" charset="0"/>
            </a:endParaRPr>
          </a:p>
        </p:txBody>
      </p:sp>
      <p:sp>
        <p:nvSpPr>
          <p:cNvPr id="58375" name="9 - Ορθογώνιο">
            <a:extLst>
              <a:ext uri="{FF2B5EF4-FFF2-40B4-BE49-F238E27FC236}">
                <a16:creationId xmlns:a16="http://schemas.microsoft.com/office/drawing/2014/main" id="{0C4E13FC-D359-4854-8DEE-CF39BEFBA42D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4373563"/>
            <a:ext cx="4699000" cy="374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 b="1">
                <a:solidFill>
                  <a:srgbClr val="0070C0"/>
                </a:solidFill>
                <a:cs typeface="Calibri" panose="020F0502020204030204" pitchFamily="34" charset="0"/>
              </a:rPr>
              <a:t>Γ. Όξινα καταλυόμενη ενυδάτωση αλκενίων</a:t>
            </a:r>
            <a:endParaRPr lang="el-GR" altLang="el-GR" sz="1600">
              <a:cs typeface="Calibri" panose="020F0502020204030204" pitchFamily="34" charset="0"/>
            </a:endParaRPr>
          </a:p>
        </p:txBody>
      </p:sp>
      <p:sp>
        <p:nvSpPr>
          <p:cNvPr id="58376" name="10 - Ορθογώνιο">
            <a:extLst>
              <a:ext uri="{FF2B5EF4-FFF2-40B4-BE49-F238E27FC236}">
                <a16:creationId xmlns:a16="http://schemas.microsoft.com/office/drawing/2014/main" id="{57D3F762-03AD-406C-AEDC-DB564A153C3B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4926013"/>
            <a:ext cx="7659688" cy="374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 b="1">
                <a:solidFill>
                  <a:srgbClr val="0070C0"/>
                </a:solidFill>
                <a:cs typeface="Calibri" panose="020F0502020204030204" pitchFamily="34" charset="0"/>
              </a:rPr>
              <a:t>Δ. Πυρηνόφιλη υποκατάσταση πρωτοταγούς αλκυλαλογονιδίου από -ΟΗ</a:t>
            </a:r>
            <a:endParaRPr lang="el-GR" altLang="el-GR" sz="1600">
              <a:cs typeface="Calibri" panose="020F0502020204030204" pitchFamily="34" charset="0"/>
            </a:endParaRPr>
          </a:p>
        </p:txBody>
      </p:sp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0EBD3665-20CD-4456-A897-765A35BE29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 err="1"/>
              <a:t>Ρετροσυνθετική</a:t>
            </a:r>
            <a:r>
              <a:rPr lang="el-GR" dirty="0"/>
              <a:t> Ανάλυση</a:t>
            </a:r>
          </a:p>
        </p:txBody>
      </p:sp>
      <p:sp>
        <p:nvSpPr>
          <p:cNvPr id="59395" name="3 - Ορθογώνιο">
            <a:extLst>
              <a:ext uri="{FF2B5EF4-FFF2-40B4-BE49-F238E27FC236}">
                <a16:creationId xmlns:a16="http://schemas.microsoft.com/office/drawing/2014/main" id="{943DDE60-B11C-4F41-806A-F51EC99145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1792288"/>
            <a:ext cx="8713787" cy="2357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tabLst>
                <a:tab pos="1419225" algn="l"/>
              </a:tabLst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tabLst>
                <a:tab pos="1419225" algn="l"/>
              </a:tabLst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tabLst>
                <a:tab pos="1419225" algn="l"/>
              </a:tabLst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tabLst>
                <a:tab pos="1419225" algn="l"/>
              </a:tabLst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tabLst>
                <a:tab pos="1419225" algn="l"/>
              </a:tabLst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just" eaLnBrk="1" hangingPunct="1">
              <a:lnSpc>
                <a:spcPct val="11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l-GR" altLang="el-GR" sz="1600">
                <a:cs typeface="Calibri" panose="020F0502020204030204" pitchFamily="34" charset="0"/>
              </a:rPr>
              <a:t>Σε πολλές περιπτώσεις απαιτείται για τη μετατροπή μιας ένωσης σε μια άλλη περισσότερες από μία αντιδράσεις. </a:t>
            </a:r>
          </a:p>
          <a:p>
            <a:pPr algn="just" eaLnBrk="1" hangingPunct="1">
              <a:lnSpc>
                <a:spcPct val="115000"/>
              </a:lnSpc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600">
                <a:cs typeface="Calibri" panose="020F0502020204030204" pitchFamily="34" charset="0"/>
              </a:rPr>
              <a:t>Η σύνθεση που περιλαμβάνει μια σειρά από αρκετές αντιδράσεις ονομάζεται </a:t>
            </a:r>
            <a:r>
              <a:rPr lang="el-GR" altLang="el-GR" sz="1600" b="1">
                <a:cs typeface="Calibri" panose="020F0502020204030204" pitchFamily="34" charset="0"/>
              </a:rPr>
              <a:t>σύνθεση πολλών σταδίων</a:t>
            </a:r>
            <a:r>
              <a:rPr lang="el-GR" altLang="el-GR" sz="1600">
                <a:cs typeface="Calibri" panose="020F0502020204030204" pitchFamily="34" charset="0"/>
              </a:rPr>
              <a:t> (</a:t>
            </a:r>
            <a:r>
              <a:rPr lang="en-US" altLang="el-GR" sz="1600" b="1">
                <a:cs typeface="Calibri" panose="020F0502020204030204" pitchFamily="34" charset="0"/>
              </a:rPr>
              <a:t>multistep synthesis</a:t>
            </a:r>
            <a:r>
              <a:rPr lang="el-GR" altLang="el-GR" sz="1600">
                <a:cs typeface="Calibri" panose="020F0502020204030204" pitchFamily="34" charset="0"/>
              </a:rPr>
              <a:t>). </a:t>
            </a:r>
          </a:p>
          <a:p>
            <a:pPr algn="just" eaLnBrk="1" hangingPunct="1">
              <a:lnSpc>
                <a:spcPct val="115000"/>
              </a:lnSpc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600">
                <a:cs typeface="Calibri" panose="020F0502020204030204" pitchFamily="34" charset="0"/>
              </a:rPr>
              <a:t>Κατά τον σχεδιασμό μιας οργανικής σύνθεσης, το μόριο που πρόκειται να συντεθεί ονομάζεται </a:t>
            </a:r>
            <a:r>
              <a:rPr lang="el-GR" altLang="el-GR" sz="1600" b="1">
                <a:cs typeface="Calibri" panose="020F0502020204030204" pitchFamily="34" charset="0"/>
              </a:rPr>
              <a:t>μόριο στόχος. </a:t>
            </a:r>
          </a:p>
          <a:p>
            <a:pPr algn="just" eaLnBrk="1" hangingPunct="1">
              <a:lnSpc>
                <a:spcPct val="115000"/>
              </a:lnSpc>
              <a:spcBef>
                <a:spcPct val="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600">
                <a:cs typeface="Calibri" panose="020F0502020204030204" pitchFamily="34" charset="0"/>
              </a:rPr>
              <a:t>Η διαδικασία της εργασίας προς τα πίσω,δηλαδή από το μόριο στόχοςπρος την αρχική ύλη, ονομάζεται </a:t>
            </a:r>
            <a:r>
              <a:rPr lang="el-GR" altLang="el-GR" sz="1600" b="1">
                <a:cs typeface="Calibri" panose="020F0502020204030204" pitchFamily="34" charset="0"/>
              </a:rPr>
              <a:t>ρετροσυνθετική ανάλυση</a:t>
            </a:r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>
            <a:extLst>
              <a:ext uri="{FF2B5EF4-FFF2-40B4-BE49-F238E27FC236}">
                <a16:creationId xmlns:a16="http://schemas.microsoft.com/office/drawing/2014/main" id="{BA5B8650-05E8-4EAA-911F-5611BDBCDFA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 err="1"/>
              <a:t>Ρετροσυνθετική</a:t>
            </a:r>
            <a:r>
              <a:rPr lang="el-GR" dirty="0"/>
              <a:t> Ανάλυση</a:t>
            </a:r>
          </a:p>
        </p:txBody>
      </p:sp>
      <p:pic>
        <p:nvPicPr>
          <p:cNvPr id="60419" name="Picture 2" descr="E:\IOANNIS-XHMEIA\Desktop\Books metafraseis Lykakis\Organic Chemistry Loudon- Metafrash 2018\Loudon Org Chem slides\kefalaio 10\Πρόβλημα 10.7 σελ.398.jpg">
            <a:extLst>
              <a:ext uri="{FF2B5EF4-FFF2-40B4-BE49-F238E27FC236}">
                <a16:creationId xmlns:a16="http://schemas.microsoft.com/office/drawing/2014/main" id="{66B3243D-D5FB-4874-A5F0-9ECD3EB86F7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2338" y="1484313"/>
            <a:ext cx="7321550" cy="4924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Δημοτικός">
  <a:themeElements>
    <a:clrScheme name="Δημοτικός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Δημοτικός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Δημοτικός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Θέμα του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1456</TotalTime>
  <Words>1897</Words>
  <Application>Microsoft Office PowerPoint</Application>
  <PresentationFormat>Προβολή στην οθόνη (4:3)</PresentationFormat>
  <Paragraphs>201</Paragraphs>
  <Slides>48</Slides>
  <Notes>2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8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48</vt:i4>
      </vt:variant>
    </vt:vector>
  </HeadingPairs>
  <TitlesOfParts>
    <vt:vector size="57" baseType="lpstr">
      <vt:lpstr>바탕</vt:lpstr>
      <vt:lpstr>Arial</vt:lpstr>
      <vt:lpstr>Calibri</vt:lpstr>
      <vt:lpstr>Courier New</vt:lpstr>
      <vt:lpstr>Georgia</vt:lpstr>
      <vt:lpstr>Times New Roman</vt:lpstr>
      <vt:lpstr>Wingdings</vt:lpstr>
      <vt:lpstr>Wingdings 2</vt:lpstr>
      <vt:lpstr>Δημοτικός</vt:lpstr>
      <vt:lpstr>Αλκοόλες και Θειόλες</vt:lpstr>
      <vt:lpstr>Αλκοόλες</vt:lpstr>
      <vt:lpstr>Αλκοόλες</vt:lpstr>
      <vt:lpstr>Αλκοόλες</vt:lpstr>
      <vt:lpstr>Ονοματολογία</vt:lpstr>
      <vt:lpstr>Ονοματολογία</vt:lpstr>
      <vt:lpstr>Ονοματολογία</vt:lpstr>
      <vt:lpstr>Ονοματολογία</vt:lpstr>
      <vt:lpstr>Ονοματολογία</vt:lpstr>
      <vt:lpstr>Ονοματολογία</vt:lpstr>
      <vt:lpstr>Αλκοόλες Δεσμοί υδρογόνου και σ.ζ</vt:lpstr>
      <vt:lpstr>Αλκοόλες Δεσμοί υδρογόνου και διαλυτότητα</vt:lpstr>
      <vt:lpstr>Όξινος χαρακτήρας αλκοολών και θειολών</vt:lpstr>
      <vt:lpstr>Όξινος χαρακτήρας αλκοολών και θειολών</vt:lpstr>
      <vt:lpstr>Όξινος χαρακτήρας αλκοολών και θειολών</vt:lpstr>
      <vt:lpstr>Πολικό ή Επαγωγικό Φαινόμενο στην Οξύτητα Αλκοολών</vt:lpstr>
      <vt:lpstr>Ο Ρόλος του Διαλύτη στην Οξύτητα Αλκοολών</vt:lpstr>
      <vt:lpstr>Ο Ρόλος του Διαλύτη στην Οξύτητα Αλκοολών</vt:lpstr>
      <vt:lpstr>Βασικότητα Αλκοολών και Θειολών</vt:lpstr>
      <vt:lpstr>Βασικότητα Αλκοολών και Θειολών</vt:lpstr>
      <vt:lpstr>Αφυδάτωση αλκοολών</vt:lpstr>
      <vt:lpstr>Αφυδάτωση αλκοολών</vt:lpstr>
      <vt:lpstr>Αφυδάτωση αλκοολών</vt:lpstr>
      <vt:lpstr>Αφυδάτωση αλκοολών</vt:lpstr>
      <vt:lpstr>Παρουσίαση του PowerPoint</vt:lpstr>
      <vt:lpstr>Αφυδάτωση αλκοολών</vt:lpstr>
      <vt:lpstr>Αντιδράσεις αλκοολών με υδραλογόνα</vt:lpstr>
      <vt:lpstr>Αντιδράσεις αλκοολών με υδραλογόνα</vt:lpstr>
      <vt:lpstr>Αντιδράσεις αλκοολών με υδραλογόνα</vt:lpstr>
      <vt:lpstr>Παράγωγα αλκοολών- Αποχωρούσες ομάδες</vt:lpstr>
      <vt:lpstr>Παράγωγα αλκοολών- Αποχωρούσες ομάδες</vt:lpstr>
      <vt:lpstr>Αντιδράσεις αλκοολών</vt:lpstr>
      <vt:lpstr>Αντιδράσεις αλκοολών</vt:lpstr>
      <vt:lpstr>Βιολογικά Μόρια ως Αποχωρούσες Ομάδες: Φωσφορικό και Πυροφωσφορικό Ανιόν</vt:lpstr>
      <vt:lpstr>Βιολογικά Μόρια ως Αποχωρούσες Ομάδες: Φωσφορικό και Πυροφωσφορικό Ανιόν</vt:lpstr>
      <vt:lpstr>Παρουσίαση του PowerPoint</vt:lpstr>
      <vt:lpstr>Οξείδωση- Αναγωγή στην Οργανική Χημεία</vt:lpstr>
      <vt:lpstr>Οξείδωση- Αναγωγή στην Οργανική Χημεία</vt:lpstr>
      <vt:lpstr>Οξείδωση- Αναγωγή στην Οργανική Χημεία</vt:lpstr>
      <vt:lpstr>Οξείδωση- Αναγωγή στην Οργανική Χημεία</vt:lpstr>
      <vt:lpstr>Οξείδωση- Αναγωγή στην Οργανική Χημεία</vt:lpstr>
      <vt:lpstr>Οξείδωση Αλκοολών</vt:lpstr>
      <vt:lpstr>Οξείδωση Αλκοολών</vt:lpstr>
      <vt:lpstr>Οξείδωση Αλκοολών</vt:lpstr>
      <vt:lpstr>Οξείδωση Αλκοολών</vt:lpstr>
      <vt:lpstr>Μέθοδοι σύνθεσης αλκοολών</vt:lpstr>
      <vt:lpstr>Ρετροσυνθετική Ανάλυση</vt:lpstr>
      <vt:lpstr>Ρετροσυνθετική Ανάλυση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Διαφάνεια 1</dc:title>
  <dc:creator>patouchas</dc:creator>
  <cp:lastModifiedBy>UNIWA</cp:lastModifiedBy>
  <cp:revision>151</cp:revision>
  <dcterms:created xsi:type="dcterms:W3CDTF">2011-05-02T17:17:42Z</dcterms:created>
  <dcterms:modified xsi:type="dcterms:W3CDTF">2025-05-09T12:07:40Z</dcterms:modified>
</cp:coreProperties>
</file>