
<file path=[Content_Types].xml><?xml version="1.0" encoding="utf-8"?>
<Types xmlns="http://schemas.openxmlformats.org/package/2006/content-types">
  <Default Extension="png" ContentType="image/png"/>
  <Default Extension="bin" ContentType="application/vnd.openxmlformats-officedocument.oleObject"/>
  <Default Extension="jpeg" ContentType="image/jpeg"/>
  <Default Extension="wmf" ContentType="image/x-wmf"/>
  <Default Extension="rels" ContentType="application/vnd.openxmlformats-package.relationships+xml"/>
  <Default Extension="xml" ContentType="application/xml"/>
  <Default Extension="vml" ContentType="application/vnd.openxmlformats-officedocument.vmlDrawi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changesInfos/changesInfo1.xml" ContentType="application/vnd.ms-powerpoint.changes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76"/>
  </p:notesMasterIdLst>
  <p:sldIdLst>
    <p:sldId id="256" r:id="rId2"/>
    <p:sldId id="320" r:id="rId3"/>
    <p:sldId id="374" r:id="rId4"/>
    <p:sldId id="377" r:id="rId5"/>
    <p:sldId id="375" r:id="rId6"/>
    <p:sldId id="376" r:id="rId7"/>
    <p:sldId id="378" r:id="rId8"/>
    <p:sldId id="379" r:id="rId9"/>
    <p:sldId id="380" r:id="rId10"/>
    <p:sldId id="382" r:id="rId11"/>
    <p:sldId id="384" r:id="rId12"/>
    <p:sldId id="440" r:id="rId13"/>
    <p:sldId id="441" r:id="rId14"/>
    <p:sldId id="383" r:id="rId15"/>
    <p:sldId id="428" r:id="rId16"/>
    <p:sldId id="381" r:id="rId17"/>
    <p:sldId id="429" r:id="rId18"/>
    <p:sldId id="430" r:id="rId19"/>
    <p:sldId id="431" r:id="rId20"/>
    <p:sldId id="432" r:id="rId21"/>
    <p:sldId id="433" r:id="rId22"/>
    <p:sldId id="435" r:id="rId23"/>
    <p:sldId id="434" r:id="rId24"/>
    <p:sldId id="436" r:id="rId25"/>
    <p:sldId id="390" r:id="rId26"/>
    <p:sldId id="388" r:id="rId27"/>
    <p:sldId id="438" r:id="rId28"/>
    <p:sldId id="389" r:id="rId29"/>
    <p:sldId id="450" r:id="rId30"/>
    <p:sldId id="448" r:id="rId31"/>
    <p:sldId id="451" r:id="rId32"/>
    <p:sldId id="395" r:id="rId33"/>
    <p:sldId id="439" r:id="rId34"/>
    <p:sldId id="452" r:id="rId35"/>
    <p:sldId id="391" r:id="rId36"/>
    <p:sldId id="392" r:id="rId37"/>
    <p:sldId id="393" r:id="rId38"/>
    <p:sldId id="394" r:id="rId39"/>
    <p:sldId id="397" r:id="rId40"/>
    <p:sldId id="701" r:id="rId41"/>
    <p:sldId id="396" r:id="rId42"/>
    <p:sldId id="707" r:id="rId43"/>
    <p:sldId id="708" r:id="rId44"/>
    <p:sldId id="398" r:id="rId45"/>
    <p:sldId id="399" r:id="rId46"/>
    <p:sldId id="400" r:id="rId47"/>
    <p:sldId id="401" r:id="rId48"/>
    <p:sldId id="402" r:id="rId49"/>
    <p:sldId id="403" r:id="rId50"/>
    <p:sldId id="404" r:id="rId51"/>
    <p:sldId id="405" r:id="rId52"/>
    <p:sldId id="406" r:id="rId53"/>
    <p:sldId id="407" r:id="rId54"/>
    <p:sldId id="408" r:id="rId55"/>
    <p:sldId id="409" r:id="rId56"/>
    <p:sldId id="410" r:id="rId57"/>
    <p:sldId id="411" r:id="rId58"/>
    <p:sldId id="412" r:id="rId59"/>
    <p:sldId id="413" r:id="rId60"/>
    <p:sldId id="414" r:id="rId61"/>
    <p:sldId id="415" r:id="rId62"/>
    <p:sldId id="416" r:id="rId63"/>
    <p:sldId id="417" r:id="rId64"/>
    <p:sldId id="418" r:id="rId65"/>
    <p:sldId id="419" r:id="rId66"/>
    <p:sldId id="420" r:id="rId67"/>
    <p:sldId id="427" r:id="rId68"/>
    <p:sldId id="449" r:id="rId69"/>
    <p:sldId id="444" r:id="rId70"/>
    <p:sldId id="443" r:id="rId71"/>
    <p:sldId id="442" r:id="rId72"/>
    <p:sldId id="445" r:id="rId73"/>
    <p:sldId id="446" r:id="rId74"/>
    <p:sldId id="447" r:id="rId75"/>
  </p:sldIdLst>
  <p:sldSz cx="9144000" cy="6858000" type="screen4x3"/>
  <p:notesSz cx="6858000" cy="9144000"/>
  <p:defaultTextStyle>
    <a:defPPr>
      <a:defRPr lang="el-GR"/>
    </a:defPPr>
    <a:lvl1pPr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1pPr>
    <a:lvl2pPr marL="457200"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2pPr>
    <a:lvl3pPr marL="914400"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3pPr>
    <a:lvl4pPr marL="1371600"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4pPr>
    <a:lvl5pPr marL="1828800"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5pPr>
    <a:lvl6pPr marL="22860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6pPr>
    <a:lvl7pPr marL="27432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7pPr>
    <a:lvl8pPr marL="32004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8pPr>
    <a:lvl9pPr marL="36576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2880">
          <p15:clr>
            <a:srgbClr val="A4A3A4"/>
          </p15:clr>
        </p15:guide>
        <p15:guide id="2" pos="2160">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useTimings="0">
    <p:present/>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clrMru>
    <a:srgbClr val="0000FF"/>
    <a:srgbClr val="0066F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vertBarState="maximized">
    <p:restoredLeft sz="15662" autoAdjust="0"/>
    <p:restoredTop sz="94713" autoAdjust="0"/>
  </p:normalViewPr>
  <p:slideViewPr>
    <p:cSldViewPr>
      <p:cViewPr varScale="1">
        <p:scale>
          <a:sx n="81" d="100"/>
          <a:sy n="81" d="100"/>
        </p:scale>
        <p:origin x="912" y="53"/>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notesViewPr>
    <p:cSldViewPr>
      <p:cViewPr varScale="1">
        <p:scale>
          <a:sx n="85" d="100"/>
          <a:sy n="85" d="100"/>
        </p:scale>
        <p:origin x="-3822" y="-84"/>
      </p:cViewPr>
      <p:guideLst>
        <p:guide orient="horz" pos="2880"/>
        <p:guide pos="2160"/>
      </p:guideLst>
    </p:cSldViewPr>
  </p:notesViewPr>
  <p:gridSpacing cx="72008" cy="72008"/>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16" Type="http://schemas.openxmlformats.org/officeDocument/2006/relationships/slide" Target="slides/slide15.xml"/><Relationship Id="rId11" Type="http://schemas.openxmlformats.org/officeDocument/2006/relationships/slide" Target="slides/slide10.xml"/><Relationship Id="rId32" Type="http://schemas.openxmlformats.org/officeDocument/2006/relationships/slide" Target="slides/slide31.xml"/><Relationship Id="rId37" Type="http://schemas.openxmlformats.org/officeDocument/2006/relationships/slide" Target="slides/slide36.xml"/><Relationship Id="rId53" Type="http://schemas.openxmlformats.org/officeDocument/2006/relationships/slide" Target="slides/slide52.xml"/><Relationship Id="rId58" Type="http://schemas.openxmlformats.org/officeDocument/2006/relationships/slide" Target="slides/slide57.xml"/><Relationship Id="rId74" Type="http://schemas.openxmlformats.org/officeDocument/2006/relationships/slide" Target="slides/slide73.xml"/><Relationship Id="rId79" Type="http://schemas.openxmlformats.org/officeDocument/2006/relationships/theme" Target="theme/theme1.xml"/><Relationship Id="rId5" Type="http://schemas.openxmlformats.org/officeDocument/2006/relationships/slide" Target="slides/slide4.xml"/><Relationship Id="rId61" Type="http://schemas.openxmlformats.org/officeDocument/2006/relationships/slide" Target="slides/slide60.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presProps" Target="presProps.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tableStyles" Target="tableStyle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viewProps" Target="viewProps.xml"/><Relationship Id="rId81" Type="http://schemas.microsoft.com/office/2016/11/relationships/changesInfo" Target="changesInfos/changesInfo1.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notesMaster" Target="notesMasters/notesMaster1.xml"/><Relationship Id="rId7" Type="http://schemas.openxmlformats.org/officeDocument/2006/relationships/slide" Target="slides/slide6.xml"/><Relationship Id="rId71" Type="http://schemas.openxmlformats.org/officeDocument/2006/relationships/slide" Target="slides/slide70.xml"/><Relationship Id="rId2" Type="http://schemas.openxmlformats.org/officeDocument/2006/relationships/slide" Target="slides/slide1.xml"/><Relationship Id="rId29" Type="http://schemas.openxmlformats.org/officeDocument/2006/relationships/slide" Target="slides/slide28.xml"/><Relationship Id="rId24" Type="http://schemas.openxmlformats.org/officeDocument/2006/relationships/slide" Target="slides/slide23.xml"/><Relationship Id="rId40" Type="http://schemas.openxmlformats.org/officeDocument/2006/relationships/slide" Target="slides/slide39.xml"/><Relationship Id="rId45" Type="http://schemas.openxmlformats.org/officeDocument/2006/relationships/slide" Target="slides/slide44.xml"/><Relationship Id="rId66" Type="http://schemas.openxmlformats.org/officeDocument/2006/relationships/slide" Target="slides/slide65.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userId="08cf7f4297593144" providerId="LiveId" clId="{42B01897-E608-4A59-A306-16AADE3549E1}"/>
  </pc:docChgLst>
  <pc:docChgLst>
    <pc:chgData userId="08cf7f4297593144" providerId="LiveId" clId="{55CB8ED9-0700-488E-9861-C2D8742A9BE0}"/>
    <pc:docChg chg="custSel addSld delSld modSld sldOrd">
      <pc:chgData name="" userId="08cf7f4297593144" providerId="LiveId" clId="{55CB8ED9-0700-488E-9861-C2D8742A9BE0}" dt="2025-05-12T05:10:27.076" v="153" actId="1076"/>
      <pc:docMkLst>
        <pc:docMk/>
      </pc:docMkLst>
      <pc:sldChg chg="modSp">
        <pc:chgData name="" userId="08cf7f4297593144" providerId="LiveId" clId="{55CB8ED9-0700-488E-9861-C2D8742A9BE0}" dt="2025-04-28T06:08:59.530" v="54" actId="1076"/>
        <pc:sldMkLst>
          <pc:docMk/>
          <pc:sldMk cId="0" sldId="381"/>
        </pc:sldMkLst>
        <pc:picChg chg="mod">
          <ac:chgData name="" userId="08cf7f4297593144" providerId="LiveId" clId="{55CB8ED9-0700-488E-9861-C2D8742A9BE0}" dt="2025-04-28T06:08:59.530" v="54" actId="1076"/>
          <ac:picMkLst>
            <pc:docMk/>
            <pc:sldMk cId="0" sldId="381"/>
            <ac:picMk id="29702" creationId="{B9ED9A78-C098-4A79-AB5E-47071EA1E26F}"/>
          </ac:picMkLst>
        </pc:picChg>
      </pc:sldChg>
      <pc:sldChg chg="addSp modSp">
        <pc:chgData name="" userId="08cf7f4297593144" providerId="LiveId" clId="{55CB8ED9-0700-488E-9861-C2D8742A9BE0}" dt="2025-04-28T06:15:44.362" v="60" actId="1076"/>
        <pc:sldMkLst>
          <pc:docMk/>
          <pc:sldMk cId="0" sldId="388"/>
        </pc:sldMkLst>
        <pc:picChg chg="add mod">
          <ac:chgData name="" userId="08cf7f4297593144" providerId="LiveId" clId="{55CB8ED9-0700-488E-9861-C2D8742A9BE0}" dt="2025-04-28T06:15:44.362" v="60" actId="1076"/>
          <ac:picMkLst>
            <pc:docMk/>
            <pc:sldMk cId="0" sldId="388"/>
            <ac:picMk id="2" creationId="{CFD12FEE-E9E3-4B9B-95E8-7CF0C59E29F3}"/>
          </ac:picMkLst>
        </pc:picChg>
        <pc:picChg chg="mod">
          <ac:chgData name="" userId="08cf7f4297593144" providerId="LiveId" clId="{55CB8ED9-0700-488E-9861-C2D8742A9BE0}" dt="2025-04-28T06:15:35.891" v="57" actId="1076"/>
          <ac:picMkLst>
            <pc:docMk/>
            <pc:sldMk cId="0" sldId="388"/>
            <ac:picMk id="40964" creationId="{14EEE490-DFA2-4890-97C5-277D55FDEF32}"/>
          </ac:picMkLst>
        </pc:picChg>
        <pc:picChg chg="mod">
          <ac:chgData name="" userId="08cf7f4297593144" providerId="LiveId" clId="{55CB8ED9-0700-488E-9861-C2D8742A9BE0}" dt="2025-04-28T06:15:33.675" v="56" actId="1076"/>
          <ac:picMkLst>
            <pc:docMk/>
            <pc:sldMk cId="0" sldId="388"/>
            <ac:picMk id="40965" creationId="{F2365A3D-55BA-40B0-81AF-842DFBD14F82}"/>
          </ac:picMkLst>
        </pc:picChg>
      </pc:sldChg>
      <pc:sldChg chg="modSp">
        <pc:chgData name="" userId="08cf7f4297593144" providerId="LiveId" clId="{55CB8ED9-0700-488E-9861-C2D8742A9BE0}" dt="2025-04-28T06:40:34.471" v="120" actId="1076"/>
        <pc:sldMkLst>
          <pc:docMk/>
          <pc:sldMk cId="0" sldId="393"/>
        </pc:sldMkLst>
        <pc:spChg chg="mod">
          <ac:chgData name="" userId="08cf7f4297593144" providerId="LiveId" clId="{55CB8ED9-0700-488E-9861-C2D8742A9BE0}" dt="2025-04-28T06:40:34.471" v="120" actId="1076"/>
          <ac:spMkLst>
            <pc:docMk/>
            <pc:sldMk cId="0" sldId="393"/>
            <ac:spMk id="54273" creationId="{A1D40A7B-6D16-4245-A500-37F34F495C23}"/>
          </ac:spMkLst>
        </pc:spChg>
      </pc:sldChg>
      <pc:sldChg chg="addSp delSp modSp">
        <pc:chgData name="" userId="08cf7f4297593144" providerId="LiveId" clId="{55CB8ED9-0700-488E-9861-C2D8742A9BE0}" dt="2025-04-28T06:28:52.358" v="99" actId="1076"/>
        <pc:sldMkLst>
          <pc:docMk/>
          <pc:sldMk cId="0" sldId="395"/>
        </pc:sldMkLst>
        <pc:spChg chg="del mod">
          <ac:chgData name="" userId="08cf7f4297593144" providerId="LiveId" clId="{55CB8ED9-0700-488E-9861-C2D8742A9BE0}" dt="2025-04-28T06:26:22.660" v="84" actId="478"/>
          <ac:spMkLst>
            <pc:docMk/>
            <pc:sldMk cId="0" sldId="395"/>
            <ac:spMk id="2" creationId="{88392508-8772-45D2-A6A4-1DE0D873F125}"/>
          </ac:spMkLst>
        </pc:spChg>
        <pc:spChg chg="add mod">
          <ac:chgData name="" userId="08cf7f4297593144" providerId="LiveId" clId="{55CB8ED9-0700-488E-9861-C2D8742A9BE0}" dt="2025-04-28T06:27:53.914" v="88" actId="1076"/>
          <ac:spMkLst>
            <pc:docMk/>
            <pc:sldMk cId="0" sldId="395"/>
            <ac:spMk id="5" creationId="{3FC556B5-B3EF-42CF-A677-CC6C70396DB6}"/>
          </ac:spMkLst>
        </pc:spChg>
        <pc:spChg chg="add mod">
          <ac:chgData name="" userId="08cf7f4297593144" providerId="LiveId" clId="{55CB8ED9-0700-488E-9861-C2D8742A9BE0}" dt="2025-04-28T06:28:49.916" v="98" actId="1076"/>
          <ac:spMkLst>
            <pc:docMk/>
            <pc:sldMk cId="0" sldId="395"/>
            <ac:spMk id="8" creationId="{3998198F-89AE-4370-A13B-EAAE7B5388FC}"/>
          </ac:spMkLst>
        </pc:spChg>
        <pc:picChg chg="add mod modCrop">
          <ac:chgData name="" userId="08cf7f4297593144" providerId="LiveId" clId="{55CB8ED9-0700-488E-9861-C2D8742A9BE0}" dt="2025-04-28T06:28:31.017" v="96" actId="1076"/>
          <ac:picMkLst>
            <pc:docMk/>
            <pc:sldMk cId="0" sldId="395"/>
            <ac:picMk id="3" creationId="{054D6A57-395C-44F6-A4FA-C39196782E83}"/>
          </ac:picMkLst>
        </pc:picChg>
        <pc:picChg chg="add mod">
          <ac:chgData name="" userId="08cf7f4297593144" providerId="LiveId" clId="{55CB8ED9-0700-488E-9861-C2D8742A9BE0}" dt="2025-04-28T06:28:52.358" v="99" actId="1076"/>
          <ac:picMkLst>
            <pc:docMk/>
            <pc:sldMk cId="0" sldId="395"/>
            <ac:picMk id="4" creationId="{F394E8B0-0C7E-49A7-87A8-8DFF5F495198}"/>
          </ac:picMkLst>
        </pc:picChg>
        <pc:picChg chg="del">
          <ac:chgData name="" userId="08cf7f4297593144" providerId="LiveId" clId="{55CB8ED9-0700-488E-9861-C2D8742A9BE0}" dt="2025-04-28T06:26:19.985" v="83" actId="478"/>
          <ac:picMkLst>
            <pc:docMk/>
            <pc:sldMk cId="0" sldId="395"/>
            <ac:picMk id="45060" creationId="{1690D62D-41AE-44F7-9935-B930EEF31BFD}"/>
          </ac:picMkLst>
        </pc:picChg>
      </pc:sldChg>
      <pc:sldChg chg="ord">
        <pc:chgData name="" userId="08cf7f4297593144" providerId="LiveId" clId="{55CB8ED9-0700-488E-9861-C2D8742A9BE0}" dt="2025-04-28T06:31:49.377" v="101"/>
        <pc:sldMkLst>
          <pc:docMk/>
          <pc:sldMk cId="0" sldId="396"/>
        </pc:sldMkLst>
      </pc:sldChg>
      <pc:sldChg chg="modSp">
        <pc:chgData name="" userId="08cf7f4297593144" providerId="LiveId" clId="{55CB8ED9-0700-488E-9861-C2D8742A9BE0}" dt="2025-04-28T06:41:23.498" v="123" actId="1076"/>
        <pc:sldMkLst>
          <pc:docMk/>
          <pc:sldMk cId="0" sldId="397"/>
        </pc:sldMkLst>
        <pc:picChg chg="mod">
          <ac:chgData name="" userId="08cf7f4297593144" providerId="LiveId" clId="{55CB8ED9-0700-488E-9861-C2D8742A9BE0}" dt="2025-04-28T06:41:23.498" v="123" actId="1076"/>
          <ac:picMkLst>
            <pc:docMk/>
            <pc:sldMk cId="0" sldId="397"/>
            <ac:picMk id="54277" creationId="{05ED964A-BE01-4ACE-902D-08D693A13929}"/>
          </ac:picMkLst>
        </pc:picChg>
      </pc:sldChg>
      <pc:sldChg chg="addSp delSp modSp">
        <pc:chgData name="" userId="08cf7f4297593144" providerId="LiveId" clId="{55CB8ED9-0700-488E-9861-C2D8742A9BE0}" dt="2025-04-28T06:07:00.289" v="52" actId="255"/>
        <pc:sldMkLst>
          <pc:docMk/>
          <pc:sldMk cId="0" sldId="427"/>
        </pc:sldMkLst>
        <pc:spChg chg="mod">
          <ac:chgData name="" userId="08cf7f4297593144" providerId="LiveId" clId="{55CB8ED9-0700-488E-9861-C2D8742A9BE0}" dt="2025-04-28T06:07:00.289" v="52" actId="255"/>
          <ac:spMkLst>
            <pc:docMk/>
            <pc:sldMk cId="0" sldId="427"/>
            <ac:spMk id="2" creationId="{18F40D38-CA13-4BCD-BC95-78E56FB58F65}"/>
          </ac:spMkLst>
        </pc:spChg>
        <pc:picChg chg="add mod">
          <ac:chgData name="" userId="08cf7f4297593144" providerId="LiveId" clId="{55CB8ED9-0700-488E-9861-C2D8742A9BE0}" dt="2025-04-28T06:06:10.498" v="4" actId="1076"/>
          <ac:picMkLst>
            <pc:docMk/>
            <pc:sldMk cId="0" sldId="427"/>
            <ac:picMk id="3" creationId="{C393D899-B623-4DBD-9399-2D8A7FDD8E1F}"/>
          </ac:picMkLst>
        </pc:picChg>
        <pc:picChg chg="del">
          <ac:chgData name="" userId="08cf7f4297593144" providerId="LiveId" clId="{55CB8ED9-0700-488E-9861-C2D8742A9BE0}" dt="2025-04-28T06:06:00.942" v="1" actId="478"/>
          <ac:picMkLst>
            <pc:docMk/>
            <pc:sldMk cId="0" sldId="427"/>
            <ac:picMk id="78851" creationId="{5298DC7B-28F8-42A4-B846-510279932394}"/>
          </ac:picMkLst>
        </pc:picChg>
      </pc:sldChg>
      <pc:sldChg chg="delSp modSp">
        <pc:chgData name="" userId="08cf7f4297593144" providerId="LiveId" clId="{55CB8ED9-0700-488E-9861-C2D8742A9BE0}" dt="2025-04-28T06:37:26.933" v="108" actId="1076"/>
        <pc:sldMkLst>
          <pc:docMk/>
          <pc:sldMk cId="0" sldId="439"/>
        </pc:sldMkLst>
        <pc:picChg chg="mod">
          <ac:chgData name="" userId="08cf7f4297593144" providerId="LiveId" clId="{55CB8ED9-0700-488E-9861-C2D8742A9BE0}" dt="2025-04-28T06:37:26.933" v="108" actId="1076"/>
          <ac:picMkLst>
            <pc:docMk/>
            <pc:sldMk cId="0" sldId="439"/>
            <ac:picMk id="46085" creationId="{31C22A26-830A-4EC8-815A-9C28601F255B}"/>
          </ac:picMkLst>
        </pc:picChg>
        <pc:picChg chg="del">
          <ac:chgData name="" userId="08cf7f4297593144" providerId="LiveId" clId="{55CB8ED9-0700-488E-9861-C2D8742A9BE0}" dt="2025-04-28T06:37:20.056" v="106" actId="478"/>
          <ac:picMkLst>
            <pc:docMk/>
            <pc:sldMk cId="0" sldId="439"/>
            <ac:picMk id="46086" creationId="{52FCFB36-1AC1-4F5D-96ED-8EFF3C2B2451}"/>
          </ac:picMkLst>
        </pc:picChg>
      </pc:sldChg>
      <pc:sldChg chg="addSp modSp">
        <pc:chgData name="" userId="08cf7f4297593144" providerId="LiveId" clId="{55CB8ED9-0700-488E-9861-C2D8742A9BE0}" dt="2025-05-12T05:10:27.076" v="153" actId="1076"/>
        <pc:sldMkLst>
          <pc:docMk/>
          <pc:sldMk cId="0" sldId="444"/>
        </pc:sldMkLst>
        <pc:picChg chg="add mod">
          <ac:chgData name="" userId="08cf7f4297593144" providerId="LiveId" clId="{55CB8ED9-0700-488E-9861-C2D8742A9BE0}" dt="2025-05-12T05:10:27.076" v="153" actId="1076"/>
          <ac:picMkLst>
            <pc:docMk/>
            <pc:sldMk cId="0" sldId="444"/>
            <ac:picMk id="3" creationId="{EFADD186-ED8C-4939-A697-02D9AA5F0E07}"/>
          </ac:picMkLst>
        </pc:picChg>
        <pc:picChg chg="mod">
          <ac:chgData name="" userId="08cf7f4297593144" providerId="LiveId" clId="{55CB8ED9-0700-488E-9861-C2D8742A9BE0}" dt="2025-05-12T05:10:19.022" v="150" actId="1076"/>
          <ac:picMkLst>
            <pc:docMk/>
            <pc:sldMk cId="0" sldId="444"/>
            <ac:picMk id="79875" creationId="{163CEBD2-9AA6-4B4F-B702-292ED86949D6}"/>
          </ac:picMkLst>
        </pc:picChg>
      </pc:sldChg>
      <pc:sldChg chg="add">
        <pc:chgData name="" userId="08cf7f4297593144" providerId="LiveId" clId="{55CB8ED9-0700-488E-9861-C2D8742A9BE0}" dt="2025-04-28T06:05:56.466" v="0"/>
        <pc:sldMkLst>
          <pc:docMk/>
          <pc:sldMk cId="478361297" sldId="449"/>
        </pc:sldMkLst>
      </pc:sldChg>
      <pc:sldChg chg="addSp delSp modSp add">
        <pc:chgData name="" userId="08cf7f4297593144" providerId="LiveId" clId="{55CB8ED9-0700-488E-9861-C2D8742A9BE0}" dt="2025-04-28T06:21:43.817" v="71" actId="207"/>
        <pc:sldMkLst>
          <pc:docMk/>
          <pc:sldMk cId="577278621" sldId="450"/>
        </pc:sldMkLst>
        <pc:spChg chg="add mod">
          <ac:chgData name="" userId="08cf7f4297593144" providerId="LiveId" clId="{55CB8ED9-0700-488E-9861-C2D8742A9BE0}" dt="2025-04-28T06:21:43.817" v="71" actId="207"/>
          <ac:spMkLst>
            <pc:docMk/>
            <pc:sldMk cId="577278621" sldId="450"/>
            <ac:spMk id="6" creationId="{4732352D-2C87-4C8D-9D35-326951E29F28}"/>
          </ac:spMkLst>
        </pc:spChg>
        <pc:spChg chg="del">
          <ac:chgData name="" userId="08cf7f4297593144" providerId="LiveId" clId="{55CB8ED9-0700-488E-9861-C2D8742A9BE0}" dt="2025-04-28T06:20:18.776" v="62" actId="478"/>
          <ac:spMkLst>
            <pc:docMk/>
            <pc:sldMk cId="577278621" sldId="450"/>
            <ac:spMk id="8" creationId="{27547B82-034F-4A31-BD56-33C3D13C7CD1}"/>
          </ac:spMkLst>
        </pc:spChg>
        <pc:picChg chg="add mod">
          <ac:chgData name="" userId="08cf7f4297593144" providerId="LiveId" clId="{55CB8ED9-0700-488E-9861-C2D8742A9BE0}" dt="2025-04-28T06:20:27.794" v="66" actId="1076"/>
          <ac:picMkLst>
            <pc:docMk/>
            <pc:sldMk cId="577278621" sldId="450"/>
            <ac:picMk id="2" creationId="{2882D3E4-D27E-4ACB-BC03-C69BE22B4529}"/>
          </ac:picMkLst>
        </pc:picChg>
        <pc:picChg chg="del">
          <ac:chgData name="" userId="08cf7f4297593144" providerId="LiveId" clId="{55CB8ED9-0700-488E-9861-C2D8742A9BE0}" dt="2025-04-28T06:20:19.860" v="63" actId="478"/>
          <ac:picMkLst>
            <pc:docMk/>
            <pc:sldMk cId="577278621" sldId="450"/>
            <ac:picMk id="43011" creationId="{D807FEFD-55F8-4FB4-8DC7-24CE8805A0D5}"/>
          </ac:picMkLst>
        </pc:picChg>
      </pc:sldChg>
      <pc:sldChg chg="addSp delSp modSp add">
        <pc:chgData name="" userId="08cf7f4297593144" providerId="LiveId" clId="{55CB8ED9-0700-488E-9861-C2D8742A9BE0}" dt="2025-04-28T06:23:29.606" v="78" actId="1076"/>
        <pc:sldMkLst>
          <pc:docMk/>
          <pc:sldMk cId="1687335215" sldId="451"/>
        </pc:sldMkLst>
        <pc:spChg chg="del">
          <ac:chgData name="" userId="08cf7f4297593144" providerId="LiveId" clId="{55CB8ED9-0700-488E-9861-C2D8742A9BE0}" dt="2025-04-28T06:23:19.964" v="74" actId="478"/>
          <ac:spMkLst>
            <pc:docMk/>
            <pc:sldMk cId="1687335215" sldId="451"/>
            <ac:spMk id="5" creationId="{AB602435-9A1C-4561-BBA7-9C1E2FAC8DA2}"/>
          </ac:spMkLst>
        </pc:spChg>
        <pc:spChg chg="del">
          <ac:chgData name="" userId="08cf7f4297593144" providerId="LiveId" clId="{55CB8ED9-0700-488E-9861-C2D8742A9BE0}" dt="2025-04-28T06:23:22.180" v="75" actId="478"/>
          <ac:spMkLst>
            <pc:docMk/>
            <pc:sldMk cId="1687335215" sldId="451"/>
            <ac:spMk id="8" creationId="{45F5470A-1B24-4DB2-8F63-8D57B6184B7D}"/>
          </ac:spMkLst>
        </pc:spChg>
        <pc:picChg chg="add mod">
          <ac:chgData name="" userId="08cf7f4297593144" providerId="LiveId" clId="{55CB8ED9-0700-488E-9861-C2D8742A9BE0}" dt="2025-04-28T06:23:29.606" v="78" actId="1076"/>
          <ac:picMkLst>
            <pc:docMk/>
            <pc:sldMk cId="1687335215" sldId="451"/>
            <ac:picMk id="2" creationId="{EAD51F1E-A08A-45AB-A933-68D8432FDAA0}"/>
          </ac:picMkLst>
        </pc:picChg>
        <pc:picChg chg="del">
          <ac:chgData name="" userId="08cf7f4297593144" providerId="LiveId" clId="{55CB8ED9-0700-488E-9861-C2D8742A9BE0}" dt="2025-04-28T06:23:17.848" v="73" actId="478"/>
          <ac:picMkLst>
            <pc:docMk/>
            <pc:sldMk cId="1687335215" sldId="451"/>
            <ac:picMk id="44036" creationId="{C3000AD3-563A-4650-AC28-A71E1BC3C43E}"/>
          </ac:picMkLst>
        </pc:picChg>
      </pc:sldChg>
      <pc:sldChg chg="addSp delSp modSp add">
        <pc:chgData name="" userId="08cf7f4297593144" providerId="LiveId" clId="{55CB8ED9-0700-488E-9861-C2D8742A9BE0}" dt="2025-04-28T06:39:17.131" v="117" actId="20577"/>
        <pc:sldMkLst>
          <pc:docMk/>
          <pc:sldMk cId="387670891" sldId="452"/>
        </pc:sldMkLst>
        <pc:spChg chg="add mod">
          <ac:chgData name="" userId="08cf7f4297593144" providerId="LiveId" clId="{55CB8ED9-0700-488E-9861-C2D8742A9BE0}" dt="2025-04-28T06:39:17.131" v="117" actId="20577"/>
          <ac:spMkLst>
            <pc:docMk/>
            <pc:sldMk cId="387670891" sldId="452"/>
            <ac:spMk id="2" creationId="{21EDAF63-44F9-4C41-B128-AAA1CE568960}"/>
          </ac:spMkLst>
        </pc:spChg>
        <pc:picChg chg="del">
          <ac:chgData name="" userId="08cf7f4297593144" providerId="LiveId" clId="{55CB8ED9-0700-488E-9861-C2D8742A9BE0}" dt="2025-04-28T06:37:08.193" v="103" actId="478"/>
          <ac:picMkLst>
            <pc:docMk/>
            <pc:sldMk cId="387670891" sldId="452"/>
            <ac:picMk id="46085" creationId="{31C22A26-830A-4EC8-815A-9C28601F255B}"/>
          </ac:picMkLst>
        </pc:picChg>
        <pc:picChg chg="mod">
          <ac:chgData name="" userId="08cf7f4297593144" providerId="LiveId" clId="{55CB8ED9-0700-488E-9861-C2D8742A9BE0}" dt="2025-04-28T06:37:35.651" v="109" actId="1076"/>
          <ac:picMkLst>
            <pc:docMk/>
            <pc:sldMk cId="387670891" sldId="452"/>
            <ac:picMk id="46086" creationId="{52FCFB36-1AC1-4F5D-96ED-8EFF3C2B2451}"/>
          </ac:picMkLst>
        </pc:picChg>
      </pc:sldChg>
      <pc:sldChg chg="modSp">
        <pc:chgData name="" userId="08cf7f4297593144" providerId="LiveId" clId="{55CB8ED9-0700-488E-9861-C2D8742A9BE0}" dt="2025-04-28T06:45:51.609" v="140" actId="1076"/>
        <pc:sldMkLst>
          <pc:docMk/>
          <pc:sldMk cId="0" sldId="701"/>
        </pc:sldMkLst>
        <pc:spChg chg="mod">
          <ac:chgData name="" userId="08cf7f4297593144" providerId="LiveId" clId="{55CB8ED9-0700-488E-9861-C2D8742A9BE0}" dt="2025-04-28T06:45:51.609" v="140" actId="1076"/>
          <ac:spMkLst>
            <pc:docMk/>
            <pc:sldMk cId="0" sldId="701"/>
            <ac:spMk id="2" creationId="{BFA0D250-F8D9-454B-8D60-A9C49E76E188}"/>
          </ac:spMkLst>
        </pc:spChg>
        <pc:spChg chg="mod">
          <ac:chgData name="" userId="08cf7f4297593144" providerId="LiveId" clId="{55CB8ED9-0700-488E-9861-C2D8742A9BE0}" dt="2025-04-28T06:45:09.994" v="128" actId="1076"/>
          <ac:spMkLst>
            <pc:docMk/>
            <pc:sldMk cId="0" sldId="701"/>
            <ac:spMk id="37892" creationId="{80A8760C-5DB4-49EF-BAF9-F5B138CDA68C}"/>
          </ac:spMkLst>
        </pc:spChg>
        <pc:picChg chg="mod">
          <ac:chgData name="" userId="08cf7f4297593144" providerId="LiveId" clId="{55CB8ED9-0700-488E-9861-C2D8742A9BE0}" dt="2025-04-28T06:44:55.182" v="125" actId="1076"/>
          <ac:picMkLst>
            <pc:docMk/>
            <pc:sldMk cId="0" sldId="701"/>
            <ac:picMk id="37891" creationId="{FB311167-5A49-4BCE-ABBC-BEDA91E4D345}"/>
          </ac:picMkLst>
        </pc:picChg>
        <pc:picChg chg="mod">
          <ac:chgData name="" userId="08cf7f4297593144" providerId="LiveId" clId="{55CB8ED9-0700-488E-9861-C2D8742A9BE0}" dt="2025-04-28T06:45:27.702" v="134" actId="1076"/>
          <ac:picMkLst>
            <pc:docMk/>
            <pc:sldMk cId="0" sldId="701"/>
            <ac:picMk id="37893" creationId="{AEB9EF3E-3A71-4877-9FE6-A426E1913592}"/>
          </ac:picMkLst>
        </pc:picChg>
      </pc:sldChg>
      <pc:sldChg chg="modSp">
        <pc:chgData name="" userId="08cf7f4297593144" providerId="LiveId" clId="{55CB8ED9-0700-488E-9861-C2D8742A9BE0}" dt="2025-04-28T06:51:06.235" v="144" actId="20577"/>
        <pc:sldMkLst>
          <pc:docMk/>
          <pc:sldMk cId="0" sldId="707"/>
        </pc:sldMkLst>
        <pc:spChg chg="mod">
          <ac:chgData name="" userId="08cf7f4297593144" providerId="LiveId" clId="{55CB8ED9-0700-488E-9861-C2D8742A9BE0}" dt="2025-04-28T06:51:06.235" v="144" actId="20577"/>
          <ac:spMkLst>
            <pc:docMk/>
            <pc:sldMk cId="0" sldId="707"/>
            <ac:spMk id="44034" creationId="{3EE20F13-0CD7-40F4-8DE9-87E8ACA3CDFA}"/>
          </ac:spMkLst>
        </pc:spChg>
        <pc:spChg chg="mod">
          <ac:chgData name="" userId="08cf7f4297593144" providerId="LiveId" clId="{55CB8ED9-0700-488E-9861-C2D8742A9BE0}" dt="2025-04-28T06:50:56.663" v="141" actId="1076"/>
          <ac:spMkLst>
            <pc:docMk/>
            <pc:sldMk cId="0" sldId="707"/>
            <ac:spMk id="44035" creationId="{5B307CB6-036D-4413-AF77-2FB7DDCD2FB3}"/>
          </ac:spMkLst>
        </pc:spChg>
      </pc:sldChg>
      <pc:sldChg chg="modSp">
        <pc:chgData name="" userId="08cf7f4297593144" providerId="LiveId" clId="{55CB8ED9-0700-488E-9861-C2D8742A9BE0}" dt="2025-04-28T06:51:40.562" v="149" actId="14100"/>
        <pc:sldMkLst>
          <pc:docMk/>
          <pc:sldMk cId="0" sldId="708"/>
        </pc:sldMkLst>
        <pc:spChg chg="mod">
          <ac:chgData name="" userId="08cf7f4297593144" providerId="LiveId" clId="{55CB8ED9-0700-488E-9861-C2D8742A9BE0}" dt="2025-04-28T06:51:40.562" v="149" actId="14100"/>
          <ac:spMkLst>
            <pc:docMk/>
            <pc:sldMk cId="0" sldId="708"/>
            <ac:spMk id="45058" creationId="{58F5CF9B-9D86-4F7A-9EB9-CD763A4F3EE1}"/>
          </ac:spMkLst>
        </pc:spChg>
      </pc:sldChg>
    </pc:docChg>
  </pc:docChgLst>
</pc:chgInfo>
</file>

<file path=ppt/drawings/_rels/vmlDrawing1.vml.rels><?xml version="1.0" encoding="UTF-8" standalone="yes"?>
<Relationships xmlns="http://schemas.openxmlformats.org/package/2006/relationships"><Relationship Id="rId2" Type="http://schemas.openxmlformats.org/officeDocument/2006/relationships/image" Target="../media/image30.wmf"/><Relationship Id="rId1" Type="http://schemas.openxmlformats.org/officeDocument/2006/relationships/image" Target="../media/image29.wmf"/></Relationships>
</file>

<file path=ppt/drawings/_rels/vmlDrawing2.vml.rels><?xml version="1.0" encoding="UTF-8" standalone="yes"?>
<Relationships xmlns="http://schemas.openxmlformats.org/package/2006/relationships"><Relationship Id="rId3" Type="http://schemas.openxmlformats.org/officeDocument/2006/relationships/image" Target="../media/image32.wmf"/><Relationship Id="rId2" Type="http://schemas.openxmlformats.org/officeDocument/2006/relationships/image" Target="../media/image31.wmf"/><Relationship Id="rId1" Type="http://schemas.openxmlformats.org/officeDocument/2006/relationships/image" Target="../media/image29.wmf"/><Relationship Id="rId6" Type="http://schemas.openxmlformats.org/officeDocument/2006/relationships/image" Target="../media/image35.wmf"/><Relationship Id="rId5" Type="http://schemas.openxmlformats.org/officeDocument/2006/relationships/image" Target="../media/image34.wmf"/><Relationship Id="rId4" Type="http://schemas.openxmlformats.org/officeDocument/2006/relationships/image" Target="../media/image33.w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07A789BB-DDFF-40D7-BB27-F444D495275A}"/>
              </a:ext>
            </a:extLst>
          </p:cNvPr>
          <p:cNvSpPr>
            <a:spLocks noGrp="1"/>
          </p:cNvSpPr>
          <p:nvPr>
            <p:ph type="hdr" sz="quarter"/>
          </p:nvPr>
        </p:nvSpPr>
        <p:spPr>
          <a:xfrm>
            <a:off x="0" y="0"/>
            <a:ext cx="2971800" cy="457200"/>
          </a:xfrm>
          <a:prstGeom prst="rect">
            <a:avLst/>
          </a:prstGeom>
        </p:spPr>
        <p:txBody>
          <a:bodyPr vert="horz" lIns="91440" tIns="45720" rIns="91440" bIns="45720" rtlCol="0"/>
          <a:lstStyle>
            <a:lvl1pPr algn="l" eaLnBrk="1" hangingPunct="1">
              <a:defRPr sz="1200">
                <a:latin typeface="Arial" pitchFamily="34" charset="0"/>
                <a:cs typeface="Arial" pitchFamily="34" charset="0"/>
              </a:defRPr>
            </a:lvl1pPr>
          </a:lstStyle>
          <a:p>
            <a:pPr>
              <a:defRPr/>
            </a:pPr>
            <a:endParaRPr lang="el-GR"/>
          </a:p>
        </p:txBody>
      </p:sp>
      <p:sp>
        <p:nvSpPr>
          <p:cNvPr id="3" name="Date Placeholder 2">
            <a:extLst>
              <a:ext uri="{FF2B5EF4-FFF2-40B4-BE49-F238E27FC236}">
                <a16:creationId xmlns:a16="http://schemas.microsoft.com/office/drawing/2014/main" id="{D32E4DE8-D552-425F-B0CB-73964A29CE94}"/>
              </a:ext>
            </a:extLst>
          </p:cNvPr>
          <p:cNvSpPr>
            <a:spLocks noGrp="1"/>
          </p:cNvSpPr>
          <p:nvPr>
            <p:ph type="dt" idx="1"/>
          </p:nvPr>
        </p:nvSpPr>
        <p:spPr>
          <a:xfrm>
            <a:off x="3884613" y="0"/>
            <a:ext cx="2971800" cy="457200"/>
          </a:xfrm>
          <a:prstGeom prst="rect">
            <a:avLst/>
          </a:prstGeom>
        </p:spPr>
        <p:txBody>
          <a:bodyPr vert="horz" lIns="91440" tIns="45720" rIns="91440" bIns="45720" rtlCol="0"/>
          <a:lstStyle>
            <a:lvl1pPr algn="r" eaLnBrk="1" hangingPunct="1">
              <a:defRPr sz="1200">
                <a:latin typeface="Arial" pitchFamily="34" charset="0"/>
                <a:cs typeface="Arial" pitchFamily="34" charset="0"/>
              </a:defRPr>
            </a:lvl1pPr>
          </a:lstStyle>
          <a:p>
            <a:pPr>
              <a:defRPr/>
            </a:pPr>
            <a:fld id="{5613A31D-7C94-4D4B-B957-B215C1D0F236}" type="datetimeFigureOut">
              <a:rPr lang="el-GR"/>
              <a:pPr>
                <a:defRPr/>
              </a:pPr>
              <a:t>12/5/2025</a:t>
            </a:fld>
            <a:endParaRPr lang="el-GR"/>
          </a:p>
        </p:txBody>
      </p:sp>
      <p:sp>
        <p:nvSpPr>
          <p:cNvPr id="4" name="Slide Image Placeholder 3">
            <a:extLst>
              <a:ext uri="{FF2B5EF4-FFF2-40B4-BE49-F238E27FC236}">
                <a16:creationId xmlns:a16="http://schemas.microsoft.com/office/drawing/2014/main" id="{EEE0FA6A-C2A5-4B9F-9C43-E729F23A5650}"/>
              </a:ext>
            </a:extLst>
          </p:cNvPr>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pPr lvl="0"/>
            <a:endParaRPr lang="el-GR" noProof="0"/>
          </a:p>
        </p:txBody>
      </p:sp>
      <p:sp>
        <p:nvSpPr>
          <p:cNvPr id="5" name="Notes Placeholder 4">
            <a:extLst>
              <a:ext uri="{FF2B5EF4-FFF2-40B4-BE49-F238E27FC236}">
                <a16:creationId xmlns:a16="http://schemas.microsoft.com/office/drawing/2014/main" id="{17444BCB-50B5-4D6F-B2C4-139680D4CC6B}"/>
              </a:ext>
            </a:extLst>
          </p:cNvPr>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endParaRPr lang="el-GR" noProof="0"/>
          </a:p>
        </p:txBody>
      </p:sp>
      <p:sp>
        <p:nvSpPr>
          <p:cNvPr id="6" name="Footer Placeholder 5">
            <a:extLst>
              <a:ext uri="{FF2B5EF4-FFF2-40B4-BE49-F238E27FC236}">
                <a16:creationId xmlns:a16="http://schemas.microsoft.com/office/drawing/2014/main" id="{363C315B-1186-40CF-A758-AA99123C5DA8}"/>
              </a:ext>
            </a:extLst>
          </p:cNvPr>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eaLnBrk="1" hangingPunct="1">
              <a:defRPr sz="1200">
                <a:latin typeface="Arial" pitchFamily="34" charset="0"/>
                <a:cs typeface="Arial" pitchFamily="34" charset="0"/>
              </a:defRPr>
            </a:lvl1pPr>
          </a:lstStyle>
          <a:p>
            <a:pPr>
              <a:defRPr/>
            </a:pPr>
            <a:endParaRPr lang="el-GR"/>
          </a:p>
        </p:txBody>
      </p:sp>
      <p:sp>
        <p:nvSpPr>
          <p:cNvPr id="7" name="Slide Number Placeholder 6">
            <a:extLst>
              <a:ext uri="{FF2B5EF4-FFF2-40B4-BE49-F238E27FC236}">
                <a16:creationId xmlns:a16="http://schemas.microsoft.com/office/drawing/2014/main" id="{354347A9-C964-4532-9DFA-F0F281839CF4}"/>
              </a:ext>
            </a:extLst>
          </p:cNvPr>
          <p:cNvSpPr>
            <a:spLocks noGrp="1"/>
          </p:cNvSpPr>
          <p:nvPr>
            <p:ph type="sldNum" sz="quarter" idx="5"/>
          </p:nvPr>
        </p:nvSpPr>
        <p:spPr>
          <a:xfrm>
            <a:off x="3884613" y="8685213"/>
            <a:ext cx="2971800" cy="457200"/>
          </a:xfrm>
          <a:prstGeom prst="rect">
            <a:avLst/>
          </a:prstGeom>
        </p:spPr>
        <p:txBody>
          <a:bodyPr vert="horz" wrap="square" lIns="91440" tIns="45720" rIns="91440" bIns="45720" numCol="1" anchor="b" anchorCtr="0" compatLnSpc="1">
            <a:prstTxWarp prst="textNoShape">
              <a:avLst/>
            </a:prstTxWarp>
          </a:bodyPr>
          <a:lstStyle>
            <a:lvl1pPr algn="r" eaLnBrk="1" hangingPunct="1">
              <a:defRPr sz="1200"/>
            </a:lvl1pPr>
          </a:lstStyle>
          <a:p>
            <a:pPr>
              <a:defRPr/>
            </a:pPr>
            <a:fld id="{88339060-1B52-45B8-9090-B5ADD88DFE32}" type="slidenum">
              <a:rPr lang="el-GR" altLang="el-GR"/>
              <a:pPr>
                <a:defRPr/>
              </a:pPr>
              <a:t>‹#›</a:t>
            </a:fld>
            <a:endParaRPr lang="el-GR" altLang="el-GR"/>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1 - Θέση εικόνας διαφάνειας">
            <a:extLst>
              <a:ext uri="{FF2B5EF4-FFF2-40B4-BE49-F238E27FC236}">
                <a16:creationId xmlns:a16="http://schemas.microsoft.com/office/drawing/2014/main" id="{8E0AB0E6-ADA7-4749-B53D-8B643CB2F568}"/>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7107" name="2 - Θέση σημειώσεων">
            <a:extLst>
              <a:ext uri="{FF2B5EF4-FFF2-40B4-BE49-F238E27FC236}">
                <a16:creationId xmlns:a16="http://schemas.microsoft.com/office/drawing/2014/main" id="{743004CD-B5AD-46D3-BAB8-EC6A583887E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l-GR" dirty="0"/>
              <a:t>Across a row in the periodic table nucleophilicity (lone pair donation) C</a:t>
            </a:r>
            <a:r>
              <a:rPr lang="en-US" altLang="el-GR" b="1" baseline="30000" dirty="0"/>
              <a:t>-</a:t>
            </a:r>
            <a:r>
              <a:rPr lang="en-US" altLang="el-GR" dirty="0"/>
              <a:t> &gt; N</a:t>
            </a:r>
            <a:r>
              <a:rPr lang="en-US" altLang="el-GR" b="1" baseline="30000" dirty="0"/>
              <a:t>-</a:t>
            </a:r>
            <a:r>
              <a:rPr lang="en-US" altLang="el-GR" baseline="30000" dirty="0"/>
              <a:t> </a:t>
            </a:r>
            <a:r>
              <a:rPr lang="en-US" altLang="el-GR" dirty="0"/>
              <a:t>&gt; O</a:t>
            </a:r>
            <a:r>
              <a:rPr lang="en-US" altLang="el-GR" baseline="30000" dirty="0"/>
              <a:t>-</a:t>
            </a:r>
            <a:r>
              <a:rPr lang="en-US" altLang="el-GR" dirty="0"/>
              <a:t> &gt; F</a:t>
            </a:r>
            <a:r>
              <a:rPr lang="en-US" altLang="el-GR" baseline="30000" dirty="0"/>
              <a:t>-</a:t>
            </a:r>
            <a:r>
              <a:rPr lang="en-US" altLang="el-GR" dirty="0"/>
              <a:t> since increasing electronegativity decreases the lone pair availability. This is the </a:t>
            </a:r>
            <a:r>
              <a:rPr lang="en-US" altLang="el-GR" b="1" dirty="0"/>
              <a:t>same order</a:t>
            </a:r>
            <a:r>
              <a:rPr lang="en-US" altLang="el-GR" dirty="0"/>
              <a:t> as for basicity.</a:t>
            </a:r>
          </a:p>
          <a:p>
            <a:pPr eaLnBrk="1" hangingPunct="1">
              <a:spcBef>
                <a:spcPct val="0"/>
              </a:spcBef>
            </a:pPr>
            <a:r>
              <a:rPr lang="en-US" altLang="el-GR" dirty="0"/>
              <a:t>Within a group in the periodic table, increasing </a:t>
            </a:r>
            <a:r>
              <a:rPr lang="en-US" altLang="el-GR" b="1" dirty="0" err="1"/>
              <a:t>polarisation</a:t>
            </a:r>
            <a:r>
              <a:rPr lang="en-US" altLang="el-GR" dirty="0"/>
              <a:t> of the nucleophile as you go down a group enhances the ability to form the new C-X bond and increases the nucleophilicity, so I</a:t>
            </a:r>
            <a:r>
              <a:rPr lang="en-US" altLang="el-GR" baseline="30000" dirty="0"/>
              <a:t>-</a:t>
            </a:r>
            <a:r>
              <a:rPr lang="en-US" altLang="el-GR" dirty="0"/>
              <a:t> &gt; Br</a:t>
            </a:r>
            <a:r>
              <a:rPr lang="en-US" altLang="el-GR" baseline="30000" dirty="0"/>
              <a:t>-</a:t>
            </a:r>
            <a:r>
              <a:rPr lang="en-US" altLang="el-GR" dirty="0"/>
              <a:t> &gt; Cl</a:t>
            </a:r>
            <a:r>
              <a:rPr lang="en-US" altLang="el-GR" baseline="30000" dirty="0"/>
              <a:t>- </a:t>
            </a:r>
            <a:r>
              <a:rPr lang="en-US" altLang="el-GR" dirty="0"/>
              <a:t>&gt; F</a:t>
            </a:r>
            <a:r>
              <a:rPr lang="en-US" altLang="el-GR" baseline="30000" dirty="0"/>
              <a:t>-</a:t>
            </a:r>
            <a:r>
              <a:rPr lang="en-US" altLang="el-GR" dirty="0"/>
              <a:t>. The electron density of larger atoms is more readily distorted </a:t>
            </a:r>
            <a:r>
              <a:rPr lang="en-US" altLang="el-GR" i="1" dirty="0"/>
              <a:t>i.e.</a:t>
            </a:r>
            <a:r>
              <a:rPr lang="en-US" altLang="el-GR" dirty="0"/>
              <a:t> </a:t>
            </a:r>
            <a:r>
              <a:rPr lang="en-US" altLang="el-GR" dirty="0" err="1"/>
              <a:t>polarised</a:t>
            </a:r>
            <a:r>
              <a:rPr lang="en-US" altLang="el-GR" dirty="0"/>
              <a:t>, since the electrons are further from the nucleus.</a:t>
            </a:r>
          </a:p>
          <a:p>
            <a:pPr eaLnBrk="1" hangingPunct="1">
              <a:spcBef>
                <a:spcPct val="0"/>
              </a:spcBef>
            </a:pPr>
            <a:br>
              <a:rPr lang="en-US" altLang="el-GR" dirty="0"/>
            </a:br>
            <a:r>
              <a:rPr lang="en-US" altLang="el-GR" dirty="0"/>
              <a:t>Note that is the </a:t>
            </a:r>
            <a:r>
              <a:rPr lang="en-US" altLang="el-GR" b="1" dirty="0"/>
              <a:t>opposite order</a:t>
            </a:r>
            <a:r>
              <a:rPr lang="en-US" altLang="el-GR" dirty="0"/>
              <a:t> to basicity (acidity increases down a group) where </a:t>
            </a:r>
            <a:r>
              <a:rPr lang="en-US" altLang="el-GR" dirty="0" err="1"/>
              <a:t>polarisability</a:t>
            </a:r>
            <a:r>
              <a:rPr lang="en-US" altLang="el-GR" dirty="0"/>
              <a:t> is much less important for bond formation to the very small proton.</a:t>
            </a:r>
          </a:p>
          <a:p>
            <a:pPr eaLnBrk="1" hangingPunct="1">
              <a:spcBef>
                <a:spcPct val="0"/>
              </a:spcBef>
            </a:pPr>
            <a:endParaRPr lang="en-US" altLang="el-GR" dirty="0"/>
          </a:p>
        </p:txBody>
      </p:sp>
      <p:sp>
        <p:nvSpPr>
          <p:cNvPr id="47108" name="3 - Θέση αριθμού διαφάνειας">
            <a:extLst>
              <a:ext uri="{FF2B5EF4-FFF2-40B4-BE49-F238E27FC236}">
                <a16:creationId xmlns:a16="http://schemas.microsoft.com/office/drawing/2014/main" id="{B086C450-3838-4484-A8A6-789E792319A1}"/>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fld id="{1CBF2790-D36C-45FA-917D-F2146DA00400}" type="slidenum">
              <a:rPr lang="el-GR" altLang="el-GR" smtClean="0"/>
              <a:pPr/>
              <a:t>33</a:t>
            </a:fld>
            <a:endParaRPr lang="el-GR" altLang="el-G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1 - Θέση εικόνας διαφάνειας">
            <a:extLst>
              <a:ext uri="{FF2B5EF4-FFF2-40B4-BE49-F238E27FC236}">
                <a16:creationId xmlns:a16="http://schemas.microsoft.com/office/drawing/2014/main" id="{8E0AB0E6-ADA7-4749-B53D-8B643CB2F568}"/>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7107" name="2 - Θέση σημειώσεων">
            <a:extLst>
              <a:ext uri="{FF2B5EF4-FFF2-40B4-BE49-F238E27FC236}">
                <a16:creationId xmlns:a16="http://schemas.microsoft.com/office/drawing/2014/main" id="{743004CD-B5AD-46D3-BAB8-EC6A583887E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l-GR" dirty="0"/>
              <a:t>Across a row in the periodic table nucleophilicity (lone pair donation) C</a:t>
            </a:r>
            <a:r>
              <a:rPr lang="en-US" altLang="el-GR" b="1" baseline="30000" dirty="0"/>
              <a:t>-</a:t>
            </a:r>
            <a:r>
              <a:rPr lang="en-US" altLang="el-GR" dirty="0"/>
              <a:t> &gt; N</a:t>
            </a:r>
            <a:r>
              <a:rPr lang="en-US" altLang="el-GR" b="1" baseline="30000" dirty="0"/>
              <a:t>-</a:t>
            </a:r>
            <a:r>
              <a:rPr lang="en-US" altLang="el-GR" baseline="30000" dirty="0"/>
              <a:t> </a:t>
            </a:r>
            <a:r>
              <a:rPr lang="en-US" altLang="el-GR" dirty="0"/>
              <a:t>&gt; O</a:t>
            </a:r>
            <a:r>
              <a:rPr lang="en-US" altLang="el-GR" baseline="30000" dirty="0"/>
              <a:t>-</a:t>
            </a:r>
            <a:r>
              <a:rPr lang="en-US" altLang="el-GR" dirty="0"/>
              <a:t> &gt; F</a:t>
            </a:r>
            <a:r>
              <a:rPr lang="en-US" altLang="el-GR" baseline="30000" dirty="0"/>
              <a:t>-</a:t>
            </a:r>
            <a:r>
              <a:rPr lang="en-US" altLang="el-GR" dirty="0"/>
              <a:t> since increasing electronegativity decreases the lone pair availability. This is the </a:t>
            </a:r>
            <a:r>
              <a:rPr lang="en-US" altLang="el-GR" b="1" dirty="0"/>
              <a:t>same order</a:t>
            </a:r>
            <a:r>
              <a:rPr lang="en-US" altLang="el-GR" dirty="0"/>
              <a:t> as for basicity.</a:t>
            </a:r>
          </a:p>
          <a:p>
            <a:pPr eaLnBrk="1" hangingPunct="1">
              <a:spcBef>
                <a:spcPct val="0"/>
              </a:spcBef>
            </a:pPr>
            <a:r>
              <a:rPr lang="en-US" altLang="el-GR" dirty="0"/>
              <a:t>Within a group in the periodic table, increasing </a:t>
            </a:r>
            <a:r>
              <a:rPr lang="en-US" altLang="el-GR" b="1" dirty="0" err="1"/>
              <a:t>polarisation</a:t>
            </a:r>
            <a:r>
              <a:rPr lang="en-US" altLang="el-GR" dirty="0"/>
              <a:t> of the nucleophile as you go down a group enhances the ability to form the new C-X bond and increases the nucleophilicity, so I</a:t>
            </a:r>
            <a:r>
              <a:rPr lang="en-US" altLang="el-GR" baseline="30000" dirty="0"/>
              <a:t>-</a:t>
            </a:r>
            <a:r>
              <a:rPr lang="en-US" altLang="el-GR" dirty="0"/>
              <a:t> &gt; Br</a:t>
            </a:r>
            <a:r>
              <a:rPr lang="en-US" altLang="el-GR" baseline="30000" dirty="0"/>
              <a:t>-</a:t>
            </a:r>
            <a:r>
              <a:rPr lang="en-US" altLang="el-GR" dirty="0"/>
              <a:t> &gt; Cl</a:t>
            </a:r>
            <a:r>
              <a:rPr lang="en-US" altLang="el-GR" baseline="30000" dirty="0"/>
              <a:t>- </a:t>
            </a:r>
            <a:r>
              <a:rPr lang="en-US" altLang="el-GR" dirty="0"/>
              <a:t>&gt; F</a:t>
            </a:r>
            <a:r>
              <a:rPr lang="en-US" altLang="el-GR" baseline="30000" dirty="0"/>
              <a:t>-</a:t>
            </a:r>
            <a:r>
              <a:rPr lang="en-US" altLang="el-GR" dirty="0"/>
              <a:t>. The electron density of larger atoms is more readily distorted </a:t>
            </a:r>
            <a:r>
              <a:rPr lang="en-US" altLang="el-GR" i="1" dirty="0"/>
              <a:t>i.e.</a:t>
            </a:r>
            <a:r>
              <a:rPr lang="en-US" altLang="el-GR" dirty="0"/>
              <a:t> </a:t>
            </a:r>
            <a:r>
              <a:rPr lang="en-US" altLang="el-GR" dirty="0" err="1"/>
              <a:t>polarised</a:t>
            </a:r>
            <a:r>
              <a:rPr lang="en-US" altLang="el-GR" dirty="0"/>
              <a:t>, since the electrons are further from the nucleus.</a:t>
            </a:r>
          </a:p>
          <a:p>
            <a:pPr eaLnBrk="1" hangingPunct="1">
              <a:spcBef>
                <a:spcPct val="0"/>
              </a:spcBef>
            </a:pPr>
            <a:br>
              <a:rPr lang="en-US" altLang="el-GR" dirty="0"/>
            </a:br>
            <a:r>
              <a:rPr lang="en-US" altLang="el-GR" dirty="0"/>
              <a:t>Note that is the </a:t>
            </a:r>
            <a:r>
              <a:rPr lang="en-US" altLang="el-GR" b="1" dirty="0"/>
              <a:t>opposite order</a:t>
            </a:r>
            <a:r>
              <a:rPr lang="en-US" altLang="el-GR" dirty="0"/>
              <a:t> to basicity (acidity increases down a group) where </a:t>
            </a:r>
            <a:r>
              <a:rPr lang="en-US" altLang="el-GR" dirty="0" err="1"/>
              <a:t>polarisability</a:t>
            </a:r>
            <a:r>
              <a:rPr lang="en-US" altLang="el-GR" dirty="0"/>
              <a:t> is much less important for bond formation to the very small proton.</a:t>
            </a:r>
          </a:p>
          <a:p>
            <a:pPr eaLnBrk="1" hangingPunct="1">
              <a:spcBef>
                <a:spcPct val="0"/>
              </a:spcBef>
            </a:pPr>
            <a:endParaRPr lang="en-US" altLang="el-GR" dirty="0"/>
          </a:p>
        </p:txBody>
      </p:sp>
      <p:sp>
        <p:nvSpPr>
          <p:cNvPr id="47108" name="3 - Θέση αριθμού διαφάνειας">
            <a:extLst>
              <a:ext uri="{FF2B5EF4-FFF2-40B4-BE49-F238E27FC236}">
                <a16:creationId xmlns:a16="http://schemas.microsoft.com/office/drawing/2014/main" id="{B086C450-3838-4484-A8A6-789E792319A1}"/>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fld id="{1CBF2790-D36C-45FA-917D-F2146DA00400}" type="slidenum">
              <a:rPr lang="el-GR" altLang="el-GR" smtClean="0"/>
              <a:pPr/>
              <a:t>34</a:t>
            </a:fld>
            <a:endParaRPr lang="el-GR" altLang="el-GR"/>
          </a:p>
        </p:txBody>
      </p:sp>
    </p:spTree>
    <p:extLst>
      <p:ext uri="{BB962C8B-B14F-4D97-AF65-F5344CB8AC3E}">
        <p14:creationId xmlns:p14="http://schemas.microsoft.com/office/powerpoint/2010/main" val="422424915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1 - Θέση εικόνας διαφάνειας">
            <a:extLst>
              <a:ext uri="{FF2B5EF4-FFF2-40B4-BE49-F238E27FC236}">
                <a16:creationId xmlns:a16="http://schemas.microsoft.com/office/drawing/2014/main" id="{AE806A80-09A9-4AEA-A525-25E5A438CC90}"/>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9155" name="2 - Θέση σημειώσεων">
            <a:extLst>
              <a:ext uri="{FF2B5EF4-FFF2-40B4-BE49-F238E27FC236}">
                <a16:creationId xmlns:a16="http://schemas.microsoft.com/office/drawing/2014/main" id="{B6593731-242C-40AE-833C-27C8370A8CC6}"/>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l-GR"/>
              <a:t>Across a row in the periodic table nucleophilicity (lone pair donation) C</a:t>
            </a:r>
            <a:r>
              <a:rPr lang="en-US" altLang="el-GR" b="1" baseline="30000"/>
              <a:t>-</a:t>
            </a:r>
            <a:r>
              <a:rPr lang="en-US" altLang="el-GR"/>
              <a:t> &gt; N</a:t>
            </a:r>
            <a:r>
              <a:rPr lang="en-US" altLang="el-GR" b="1" baseline="30000"/>
              <a:t>-</a:t>
            </a:r>
            <a:r>
              <a:rPr lang="en-US" altLang="el-GR" baseline="30000"/>
              <a:t> </a:t>
            </a:r>
            <a:r>
              <a:rPr lang="en-US" altLang="el-GR"/>
              <a:t>&gt; O</a:t>
            </a:r>
            <a:r>
              <a:rPr lang="en-US" altLang="el-GR" baseline="30000"/>
              <a:t>-</a:t>
            </a:r>
            <a:r>
              <a:rPr lang="en-US" altLang="el-GR"/>
              <a:t> &gt; F</a:t>
            </a:r>
            <a:r>
              <a:rPr lang="en-US" altLang="el-GR" baseline="30000"/>
              <a:t>-</a:t>
            </a:r>
            <a:r>
              <a:rPr lang="en-US" altLang="el-GR"/>
              <a:t> since increasing electronegativity decreases the lone pair availability. This is the </a:t>
            </a:r>
            <a:r>
              <a:rPr lang="en-US" altLang="el-GR" b="1"/>
              <a:t>same order</a:t>
            </a:r>
            <a:r>
              <a:rPr lang="en-US" altLang="el-GR"/>
              <a:t> as for basicity.</a:t>
            </a:r>
          </a:p>
          <a:p>
            <a:pPr eaLnBrk="1" hangingPunct="1">
              <a:spcBef>
                <a:spcPct val="0"/>
              </a:spcBef>
            </a:pPr>
            <a:r>
              <a:rPr lang="en-US" altLang="el-GR"/>
              <a:t>Within a group in the periodic table, increasing </a:t>
            </a:r>
            <a:r>
              <a:rPr lang="en-US" altLang="el-GR" b="1"/>
              <a:t>polarisation</a:t>
            </a:r>
            <a:r>
              <a:rPr lang="en-US" altLang="el-GR"/>
              <a:t> of the nucleophile as you go down a group enhances the ability to form the new C-X bond and increases the nucleophilicity, so I</a:t>
            </a:r>
            <a:r>
              <a:rPr lang="en-US" altLang="el-GR" baseline="30000"/>
              <a:t>-</a:t>
            </a:r>
            <a:r>
              <a:rPr lang="en-US" altLang="el-GR"/>
              <a:t> &gt; Br</a:t>
            </a:r>
            <a:r>
              <a:rPr lang="en-US" altLang="el-GR" baseline="30000"/>
              <a:t>-</a:t>
            </a:r>
            <a:r>
              <a:rPr lang="en-US" altLang="el-GR"/>
              <a:t> &gt; Cl</a:t>
            </a:r>
            <a:r>
              <a:rPr lang="en-US" altLang="el-GR" baseline="30000"/>
              <a:t>- </a:t>
            </a:r>
            <a:r>
              <a:rPr lang="en-US" altLang="el-GR"/>
              <a:t>&gt; F</a:t>
            </a:r>
            <a:r>
              <a:rPr lang="en-US" altLang="el-GR" baseline="30000"/>
              <a:t>-</a:t>
            </a:r>
            <a:r>
              <a:rPr lang="en-US" altLang="el-GR"/>
              <a:t>. The electron density of larger atoms is more readily distorted </a:t>
            </a:r>
            <a:r>
              <a:rPr lang="en-US" altLang="el-GR" i="1"/>
              <a:t>i.e.</a:t>
            </a:r>
            <a:r>
              <a:rPr lang="en-US" altLang="el-GR"/>
              <a:t> polarised, since the electrons are further from the nucleus.</a:t>
            </a:r>
          </a:p>
          <a:p>
            <a:pPr eaLnBrk="1" hangingPunct="1">
              <a:spcBef>
                <a:spcPct val="0"/>
              </a:spcBef>
            </a:pPr>
            <a:br>
              <a:rPr lang="en-US" altLang="el-GR"/>
            </a:br>
            <a:r>
              <a:rPr lang="en-US" altLang="el-GR"/>
              <a:t>Note that is the </a:t>
            </a:r>
            <a:r>
              <a:rPr lang="en-US" altLang="el-GR" b="1"/>
              <a:t>opposite order</a:t>
            </a:r>
            <a:r>
              <a:rPr lang="en-US" altLang="el-GR"/>
              <a:t> to basicity (acidity increases down a group) where polarisability is much less important for bond formation to the very small proton.</a:t>
            </a:r>
          </a:p>
          <a:p>
            <a:pPr eaLnBrk="1" hangingPunct="1">
              <a:spcBef>
                <a:spcPct val="0"/>
              </a:spcBef>
            </a:pPr>
            <a:endParaRPr lang="en-US" altLang="el-GR"/>
          </a:p>
        </p:txBody>
      </p:sp>
      <p:sp>
        <p:nvSpPr>
          <p:cNvPr id="49156" name="3 - Θέση αριθμού διαφάνειας">
            <a:extLst>
              <a:ext uri="{FF2B5EF4-FFF2-40B4-BE49-F238E27FC236}">
                <a16:creationId xmlns:a16="http://schemas.microsoft.com/office/drawing/2014/main" id="{88AEC96F-AAE6-4326-A34E-FC57C5E62172}"/>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fld id="{4817B9EC-1DE2-4ECF-8794-AF1DDBCE7ECF}" type="slidenum">
              <a:rPr lang="el-GR" altLang="el-GR" smtClean="0"/>
              <a:pPr/>
              <a:t>35</a:t>
            </a:fld>
            <a:endParaRPr lang="el-GR" altLang="el-G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Θέση εικόνας διαφάνειας 1"/>
          <p:cNvSpPr>
            <a:spLocks noGrp="1" noRot="1" noChangeAspect="1"/>
          </p:cNvSpPr>
          <p:nvPr>
            <p:ph type="sldImg"/>
          </p:nvPr>
        </p:nvSpPr>
        <p:spPr/>
      </p:sp>
      <p:sp>
        <p:nvSpPr>
          <p:cNvPr id="3" name="Θέση σημειώσεων 2"/>
          <p:cNvSpPr>
            <a:spLocks noGrp="1"/>
          </p:cNvSpPr>
          <p:nvPr>
            <p:ph type="body" idx="1"/>
          </p:nvPr>
        </p:nvSpPr>
        <p:spPr/>
        <p:txBody>
          <a:bodyPr/>
          <a:lstStyle/>
          <a:p>
            <a:endParaRPr lang="el-GR" dirty="0"/>
          </a:p>
        </p:txBody>
      </p:sp>
      <p:sp>
        <p:nvSpPr>
          <p:cNvPr id="4" name="Θέση αριθμού διαφάνειας 3"/>
          <p:cNvSpPr>
            <a:spLocks noGrp="1"/>
          </p:cNvSpPr>
          <p:nvPr>
            <p:ph type="sldNum" sz="quarter" idx="5"/>
          </p:nvPr>
        </p:nvSpPr>
        <p:spPr/>
        <p:txBody>
          <a:bodyPr/>
          <a:lstStyle/>
          <a:p>
            <a:pPr>
              <a:defRPr/>
            </a:pPr>
            <a:fld id="{88339060-1B52-45B8-9090-B5ADD88DFE32}" type="slidenum">
              <a:rPr lang="el-GR" altLang="el-GR" smtClean="0"/>
              <a:pPr>
                <a:defRPr/>
              </a:pPr>
              <a:t>40</a:t>
            </a:fld>
            <a:endParaRPr lang="el-GR" altLang="el-GR"/>
          </a:p>
        </p:txBody>
      </p:sp>
    </p:spTree>
    <p:extLst>
      <p:ext uri="{BB962C8B-B14F-4D97-AF65-F5344CB8AC3E}">
        <p14:creationId xmlns:p14="http://schemas.microsoft.com/office/powerpoint/2010/main" val="91771399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Pr>
        <a:solidFill>
          <a:schemeClr val="bg2"/>
        </a:solidFill>
        <a:effectLst/>
      </p:bgPr>
    </p:bg>
    <p:spTree>
      <p:nvGrpSpPr>
        <p:cNvPr id="1" name=""/>
        <p:cNvGrpSpPr/>
        <p:nvPr/>
      </p:nvGrpSpPr>
      <p:grpSpPr>
        <a:xfrm>
          <a:off x="0" y="0"/>
          <a:ext cx="0" cy="0"/>
          <a:chOff x="0" y="0"/>
          <a:chExt cx="0" cy="0"/>
        </a:xfrm>
      </p:grpSpPr>
      <p:sp>
        <p:nvSpPr>
          <p:cNvPr id="4" name="Rectangle 19">
            <a:extLst>
              <a:ext uri="{FF2B5EF4-FFF2-40B4-BE49-F238E27FC236}">
                <a16:creationId xmlns:a16="http://schemas.microsoft.com/office/drawing/2014/main" id="{27ADCD10-FDE7-44B0-B75C-506BD7A69D47}"/>
              </a:ext>
            </a:extLst>
          </p:cNvPr>
          <p:cNvSpPr>
            <a:spLocks noChangeArrowheads="1"/>
          </p:cNvSpPr>
          <p:nvPr/>
        </p:nvSpPr>
        <p:spPr bwMode="white">
          <a:xfrm>
            <a:off x="0" y="670560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5" name="Rectangle 20">
            <a:extLst>
              <a:ext uri="{FF2B5EF4-FFF2-40B4-BE49-F238E27FC236}">
                <a16:creationId xmlns:a16="http://schemas.microsoft.com/office/drawing/2014/main" id="{E00255F8-EBAB-4191-9CA8-E3D477D2B006}"/>
              </a:ext>
            </a:extLst>
          </p:cNvPr>
          <p:cNvSpPr>
            <a:spLocks noChangeArrowheads="1"/>
          </p:cNvSpPr>
          <p:nvPr/>
        </p:nvSpPr>
        <p:spPr bwMode="white">
          <a:xfrm>
            <a:off x="8991600" y="3175"/>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6" name="Rectangle 23">
            <a:extLst>
              <a:ext uri="{FF2B5EF4-FFF2-40B4-BE49-F238E27FC236}">
                <a16:creationId xmlns:a16="http://schemas.microsoft.com/office/drawing/2014/main" id="{5D81F9FF-13B2-49B0-99A0-2E98B1CC34BD}"/>
              </a:ext>
            </a:extLst>
          </p:cNvPr>
          <p:cNvSpPr>
            <a:spLocks noChangeArrowheads="1"/>
          </p:cNvSpPr>
          <p:nvPr/>
        </p:nvSpPr>
        <p:spPr bwMode="white">
          <a:xfrm>
            <a:off x="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4">
            <a:extLst>
              <a:ext uri="{FF2B5EF4-FFF2-40B4-BE49-F238E27FC236}">
                <a16:creationId xmlns:a16="http://schemas.microsoft.com/office/drawing/2014/main" id="{CA16DEFD-9E73-47A4-8B28-432F654F5114}"/>
              </a:ext>
            </a:extLst>
          </p:cNvPr>
          <p:cNvSpPr>
            <a:spLocks noChangeArrowheads="1"/>
          </p:cNvSpPr>
          <p:nvPr/>
        </p:nvSpPr>
        <p:spPr bwMode="white">
          <a:xfrm>
            <a:off x="0" y="0"/>
            <a:ext cx="9144000" cy="25146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5">
            <a:extLst>
              <a:ext uri="{FF2B5EF4-FFF2-40B4-BE49-F238E27FC236}">
                <a16:creationId xmlns:a16="http://schemas.microsoft.com/office/drawing/2014/main" id="{197889E1-AB20-4645-8D38-74F6C9C02DE1}"/>
              </a:ext>
            </a:extLst>
          </p:cNvPr>
          <p:cNvSpPr>
            <a:spLocks noChangeArrowheads="1"/>
          </p:cNvSpPr>
          <p:nvPr/>
        </p:nvSpPr>
        <p:spPr bwMode="auto">
          <a:xfrm>
            <a:off x="146050" y="6391275"/>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1" name="Straight Connector 26">
            <a:extLst>
              <a:ext uri="{FF2B5EF4-FFF2-40B4-BE49-F238E27FC236}">
                <a16:creationId xmlns:a16="http://schemas.microsoft.com/office/drawing/2014/main" id="{A77CF24E-93DF-43C8-B561-E777C7A277CB}"/>
              </a:ext>
            </a:extLst>
          </p:cNvPr>
          <p:cNvSpPr>
            <a:spLocks noChangeShapeType="1"/>
          </p:cNvSpPr>
          <p:nvPr/>
        </p:nvSpPr>
        <p:spPr bwMode="auto">
          <a:xfrm>
            <a:off x="155575" y="2419350"/>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2" name="Rectangle 27">
            <a:extLst>
              <a:ext uri="{FF2B5EF4-FFF2-40B4-BE49-F238E27FC236}">
                <a16:creationId xmlns:a16="http://schemas.microsoft.com/office/drawing/2014/main" id="{DC00AA27-3FA9-4CB0-A09A-7F54FAE8CB70}"/>
              </a:ext>
            </a:extLst>
          </p:cNvPr>
          <p:cNvSpPr>
            <a:spLocks noChangeArrowheads="1"/>
          </p:cNvSpPr>
          <p:nvPr/>
        </p:nvSpPr>
        <p:spPr bwMode="auto">
          <a:xfrm>
            <a:off x="152400" y="152400"/>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3" name="Oval 28">
            <a:extLst>
              <a:ext uri="{FF2B5EF4-FFF2-40B4-BE49-F238E27FC236}">
                <a16:creationId xmlns:a16="http://schemas.microsoft.com/office/drawing/2014/main" id="{8C582DB7-3FA9-4202-919C-37591B760811}"/>
              </a:ext>
            </a:extLst>
          </p:cNvPr>
          <p:cNvSpPr/>
          <p:nvPr/>
        </p:nvSpPr>
        <p:spPr>
          <a:xfrm>
            <a:off x="4267200" y="211455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4" name="Oval 29">
            <a:extLst>
              <a:ext uri="{FF2B5EF4-FFF2-40B4-BE49-F238E27FC236}">
                <a16:creationId xmlns:a16="http://schemas.microsoft.com/office/drawing/2014/main" id="{56896D22-5E2A-48F3-8E86-042617A83262}"/>
              </a:ext>
            </a:extLst>
          </p:cNvPr>
          <p:cNvSpPr/>
          <p:nvPr/>
        </p:nvSpPr>
        <p:spPr>
          <a:xfrm>
            <a:off x="4362450" y="2209800"/>
            <a:ext cx="419100" cy="420688"/>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9" name="Subtitle 8"/>
          <p:cNvSpPr>
            <a:spLocks noGrp="1"/>
          </p:cNvSpPr>
          <p:nvPr>
            <p:ph type="subTitle" idx="1"/>
          </p:nvPr>
        </p:nvSpPr>
        <p:spPr>
          <a:xfrm>
            <a:off x="1371600" y="2819400"/>
            <a:ext cx="6400800" cy="1752600"/>
          </a:xfrm>
        </p:spPr>
        <p:txBody>
          <a:bodyPr/>
          <a:lstStyle>
            <a:lvl1pPr marL="0" indent="0" algn="ctr">
              <a:buNone/>
              <a:defRPr sz="1600" b="1" cap="all" spc="250" baseline="0">
                <a:solidFill>
                  <a:schemeClr val="tx2"/>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lang="en-US"/>
              <a:t>Click to edit Master subtitle style</a:t>
            </a:r>
          </a:p>
        </p:txBody>
      </p:sp>
      <p:sp>
        <p:nvSpPr>
          <p:cNvPr id="8" name="Title 7"/>
          <p:cNvSpPr>
            <a:spLocks noGrp="1"/>
          </p:cNvSpPr>
          <p:nvPr>
            <p:ph type="ctrTitle"/>
          </p:nvPr>
        </p:nvSpPr>
        <p:spPr>
          <a:xfrm>
            <a:off x="685800" y="381000"/>
            <a:ext cx="7772400" cy="1752600"/>
          </a:xfrm>
        </p:spPr>
        <p:txBody>
          <a:bodyPr/>
          <a:lstStyle>
            <a:lvl1pPr>
              <a:defRPr sz="4200">
                <a:solidFill>
                  <a:schemeClr val="accent1"/>
                </a:solidFill>
              </a:defRPr>
            </a:lvl1pPr>
          </a:lstStyle>
          <a:p>
            <a:r>
              <a:rPr lang="en-US"/>
              <a:t>Click to edit Master title style</a:t>
            </a:r>
          </a:p>
        </p:txBody>
      </p:sp>
      <p:sp>
        <p:nvSpPr>
          <p:cNvPr id="15" name="Date Placeholder 27">
            <a:extLst>
              <a:ext uri="{FF2B5EF4-FFF2-40B4-BE49-F238E27FC236}">
                <a16:creationId xmlns:a16="http://schemas.microsoft.com/office/drawing/2014/main" id="{69CAC7B2-FAEF-4E1E-9B81-CD4762A1FA93}"/>
              </a:ext>
            </a:extLst>
          </p:cNvPr>
          <p:cNvSpPr>
            <a:spLocks noGrp="1"/>
          </p:cNvSpPr>
          <p:nvPr>
            <p:ph type="dt" sz="half" idx="10"/>
          </p:nvPr>
        </p:nvSpPr>
        <p:spPr/>
        <p:txBody>
          <a:bodyPr/>
          <a:lstStyle>
            <a:lvl1pPr>
              <a:defRPr/>
            </a:lvl1pPr>
          </a:lstStyle>
          <a:p>
            <a:pPr>
              <a:defRPr/>
            </a:pPr>
            <a:fld id="{67AB480B-5634-49EF-8D62-291FA48BDF18}" type="datetimeFigureOut">
              <a:rPr lang="el-GR"/>
              <a:pPr>
                <a:defRPr/>
              </a:pPr>
              <a:t>12/5/2025</a:t>
            </a:fld>
            <a:endParaRPr lang="el-GR"/>
          </a:p>
        </p:txBody>
      </p:sp>
      <p:sp>
        <p:nvSpPr>
          <p:cNvPr id="16" name="Footer Placeholder 16">
            <a:extLst>
              <a:ext uri="{FF2B5EF4-FFF2-40B4-BE49-F238E27FC236}">
                <a16:creationId xmlns:a16="http://schemas.microsoft.com/office/drawing/2014/main" id="{0F840EA7-E3EC-4C72-967D-7ACA73FA9D29}"/>
              </a:ext>
            </a:extLst>
          </p:cNvPr>
          <p:cNvSpPr>
            <a:spLocks noGrp="1"/>
          </p:cNvSpPr>
          <p:nvPr>
            <p:ph type="ftr" sz="quarter" idx="11"/>
          </p:nvPr>
        </p:nvSpPr>
        <p:spPr/>
        <p:txBody>
          <a:bodyPr/>
          <a:lstStyle>
            <a:lvl1pPr>
              <a:defRPr/>
            </a:lvl1pPr>
          </a:lstStyle>
          <a:p>
            <a:pPr>
              <a:defRPr/>
            </a:pPr>
            <a:endParaRPr lang="el-GR"/>
          </a:p>
        </p:txBody>
      </p:sp>
      <p:sp>
        <p:nvSpPr>
          <p:cNvPr id="17" name="Slide Number Placeholder 28">
            <a:extLst>
              <a:ext uri="{FF2B5EF4-FFF2-40B4-BE49-F238E27FC236}">
                <a16:creationId xmlns:a16="http://schemas.microsoft.com/office/drawing/2014/main" id="{F288FF18-BB32-4108-B08A-BA1AC2E3B855}"/>
              </a:ext>
            </a:extLst>
          </p:cNvPr>
          <p:cNvSpPr>
            <a:spLocks noGrp="1"/>
          </p:cNvSpPr>
          <p:nvPr>
            <p:ph type="sldNum" sz="quarter" idx="12"/>
          </p:nvPr>
        </p:nvSpPr>
        <p:spPr>
          <a:xfrm>
            <a:off x="4343400" y="2198688"/>
            <a:ext cx="457200" cy="441325"/>
          </a:xfrm>
        </p:spPr>
        <p:txBody>
          <a:bodyPr/>
          <a:lstStyle>
            <a:lvl1pPr>
              <a:defRPr/>
            </a:lvl1pPr>
          </a:lstStyle>
          <a:p>
            <a:pPr>
              <a:defRPr/>
            </a:pPr>
            <a:fld id="{D28432CA-D3A2-4CE9-A215-3508AAD28398}" type="slidenum">
              <a:rPr lang="el-GR" altLang="el-GR"/>
              <a:pPr>
                <a:defRPr/>
              </a:pPr>
              <a:t>‹#›</a:t>
            </a:fld>
            <a:endParaRPr lang="el-GR" altLang="el-GR"/>
          </a:p>
        </p:txBody>
      </p:sp>
    </p:spTree>
    <p:extLst>
      <p:ext uri="{BB962C8B-B14F-4D97-AF65-F5344CB8AC3E}">
        <p14:creationId xmlns:p14="http://schemas.microsoft.com/office/powerpoint/2010/main" val="1197160974"/>
      </p:ext>
    </p:extLst>
  </p:cSld>
  <p:clrMapOvr>
    <a:overrideClrMapping bg1="lt1" tx1="dk1" bg2="lt2" tx2="dk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bg>
      <p:bgPr>
        <a:solidFill>
          <a:schemeClr val="bg2"/>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chemeClr val="accent3">
                    <a:shade val="75000"/>
                  </a:schemeClr>
                </a:solidFill>
              </a:defRPr>
            </a:lvl1pPr>
          </a:lstStyle>
          <a:p>
            <a:r>
              <a:rPr lang="en-US"/>
              <a:t>Click to edit Master title style</a:t>
            </a:r>
          </a:p>
        </p:txBody>
      </p:sp>
      <p:sp>
        <p:nvSpPr>
          <p:cNvPr id="8" name="Content Placeholder 7"/>
          <p:cNvSpPr>
            <a:spLocks noGrp="1"/>
          </p:cNvSpPr>
          <p:nvPr>
            <p:ph sz="quarter" idx="1"/>
          </p:nvPr>
        </p:nvSpPr>
        <p:spPr>
          <a:xfrm>
            <a:off x="301752" y="1527048"/>
            <a:ext cx="8503920" cy="45720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8EC431D-05D0-4399-AC37-24FFD88FAEB7}"/>
              </a:ext>
            </a:extLst>
          </p:cNvPr>
          <p:cNvSpPr>
            <a:spLocks noGrp="1"/>
          </p:cNvSpPr>
          <p:nvPr>
            <p:ph type="dt" sz="half" idx="10"/>
          </p:nvPr>
        </p:nvSpPr>
        <p:spPr/>
        <p:txBody>
          <a:bodyPr/>
          <a:lstStyle>
            <a:lvl1pPr>
              <a:defRPr/>
            </a:lvl1pPr>
          </a:lstStyle>
          <a:p>
            <a:pPr>
              <a:defRPr/>
            </a:pPr>
            <a:fld id="{3B7F9966-2FAB-4368-9728-54B33876527E}" type="datetimeFigureOut">
              <a:rPr lang="el-GR"/>
              <a:pPr>
                <a:defRPr/>
              </a:pPr>
              <a:t>12/5/2025</a:t>
            </a:fld>
            <a:endParaRPr lang="el-GR"/>
          </a:p>
        </p:txBody>
      </p:sp>
      <p:sp>
        <p:nvSpPr>
          <p:cNvPr id="5" name="Footer Placeholder 4">
            <a:extLst>
              <a:ext uri="{FF2B5EF4-FFF2-40B4-BE49-F238E27FC236}">
                <a16:creationId xmlns:a16="http://schemas.microsoft.com/office/drawing/2014/main" id="{A0031D42-5BE6-4064-8BC7-711B2EFA16D0}"/>
              </a:ext>
            </a:extLst>
          </p:cNvPr>
          <p:cNvSpPr>
            <a:spLocks noGrp="1"/>
          </p:cNvSpPr>
          <p:nvPr>
            <p:ph type="ftr" sz="quarter" idx="11"/>
          </p:nvPr>
        </p:nvSpPr>
        <p:spPr/>
        <p:txBody>
          <a:bodyPr/>
          <a:lstStyle>
            <a:lvl1pPr>
              <a:defRPr/>
            </a:lvl1pPr>
          </a:lstStyle>
          <a:p>
            <a:pPr>
              <a:defRPr/>
            </a:pPr>
            <a:endParaRPr lang="el-GR"/>
          </a:p>
        </p:txBody>
      </p:sp>
      <p:sp>
        <p:nvSpPr>
          <p:cNvPr id="6" name="Slide Number Placeholder 5">
            <a:extLst>
              <a:ext uri="{FF2B5EF4-FFF2-40B4-BE49-F238E27FC236}">
                <a16:creationId xmlns:a16="http://schemas.microsoft.com/office/drawing/2014/main" id="{87EA7A6E-FE90-40E9-9103-AB7247C0A43F}"/>
              </a:ext>
            </a:extLst>
          </p:cNvPr>
          <p:cNvSpPr>
            <a:spLocks noGrp="1"/>
          </p:cNvSpPr>
          <p:nvPr>
            <p:ph type="sldNum" sz="quarter" idx="12"/>
          </p:nvPr>
        </p:nvSpPr>
        <p:spPr>
          <a:xfrm>
            <a:off x="4362450" y="1027113"/>
            <a:ext cx="457200" cy="441325"/>
          </a:xfrm>
        </p:spPr>
        <p:txBody>
          <a:bodyPr/>
          <a:lstStyle>
            <a:lvl1pPr>
              <a:defRPr/>
            </a:lvl1pPr>
          </a:lstStyle>
          <a:p>
            <a:pPr>
              <a:defRPr/>
            </a:pPr>
            <a:fld id="{A59EB3BC-D6EB-4EE2-A999-B8966F80EAC5}" type="slidenum">
              <a:rPr lang="el-GR" altLang="el-GR"/>
              <a:pPr>
                <a:defRPr/>
              </a:pPr>
              <a:t>‹#›</a:t>
            </a:fld>
            <a:endParaRPr lang="el-GR" altLang="el-GR"/>
          </a:p>
        </p:txBody>
      </p:sp>
    </p:spTree>
    <p:extLst>
      <p:ext uri="{BB962C8B-B14F-4D97-AF65-F5344CB8AC3E}">
        <p14:creationId xmlns:p14="http://schemas.microsoft.com/office/powerpoint/2010/main" val="2643835680"/>
      </p:ext>
    </p:extLst>
  </p:cSld>
  <p:clrMapOvr>
    <a:overrideClrMapping bg1="lt1" tx1="dk1" bg2="lt2" tx2="dk2" accent1="accent1" accent2="accent2" accent3="accent3" accent4="accent4" accent5="accent5" accent6="accent6" hlink="hlink" folHlink="folHlink"/>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4" name="Rectangle 19">
            <a:extLst>
              <a:ext uri="{FF2B5EF4-FFF2-40B4-BE49-F238E27FC236}">
                <a16:creationId xmlns:a16="http://schemas.microsoft.com/office/drawing/2014/main" id="{9FD50D3B-122B-4D28-876A-9C7DE4E633B3}"/>
              </a:ext>
            </a:extLst>
          </p:cNvPr>
          <p:cNvSpPr>
            <a:spLocks noChangeArrowheads="1"/>
          </p:cNvSpPr>
          <p:nvPr/>
        </p:nvSpPr>
        <p:spPr bwMode="white">
          <a:xfrm>
            <a:off x="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5" name="Rectangle 20">
            <a:extLst>
              <a:ext uri="{FF2B5EF4-FFF2-40B4-BE49-F238E27FC236}">
                <a16:creationId xmlns:a16="http://schemas.microsoft.com/office/drawing/2014/main" id="{C5B07DA1-D3C9-46C3-8728-3D25F0906059}"/>
              </a:ext>
            </a:extLst>
          </p:cNvPr>
          <p:cNvSpPr>
            <a:spLocks noChangeArrowheads="1"/>
          </p:cNvSpPr>
          <p:nvPr/>
        </p:nvSpPr>
        <p:spPr bwMode="white">
          <a:xfrm>
            <a:off x="0" y="670560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6" name="Rectangle 23">
            <a:extLst>
              <a:ext uri="{FF2B5EF4-FFF2-40B4-BE49-F238E27FC236}">
                <a16:creationId xmlns:a16="http://schemas.microsoft.com/office/drawing/2014/main" id="{6C19E02B-4C85-4E3A-9512-961CB8B9BFED}"/>
              </a:ext>
            </a:extLst>
          </p:cNvPr>
          <p:cNvSpPr>
            <a:spLocks noChangeArrowheads="1"/>
          </p:cNvSpPr>
          <p:nvPr/>
        </p:nvSpPr>
        <p:spPr bwMode="white">
          <a:xfrm>
            <a:off x="0" y="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4">
            <a:extLst>
              <a:ext uri="{FF2B5EF4-FFF2-40B4-BE49-F238E27FC236}">
                <a16:creationId xmlns:a16="http://schemas.microsoft.com/office/drawing/2014/main" id="{EB7E3583-633C-48AE-8F88-999020312F89}"/>
              </a:ext>
            </a:extLst>
          </p:cNvPr>
          <p:cNvSpPr>
            <a:spLocks noChangeArrowheads="1"/>
          </p:cNvSpPr>
          <p:nvPr/>
        </p:nvSpPr>
        <p:spPr bwMode="white">
          <a:xfrm>
            <a:off x="8991600" y="1905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8" name="Rectangle 25">
            <a:extLst>
              <a:ext uri="{FF2B5EF4-FFF2-40B4-BE49-F238E27FC236}">
                <a16:creationId xmlns:a16="http://schemas.microsoft.com/office/drawing/2014/main" id="{2D299C0F-1AEE-4C4A-8CFF-9C86483E400F}"/>
              </a:ext>
            </a:extLst>
          </p:cNvPr>
          <p:cNvSpPr>
            <a:spLocks noChangeArrowheads="1"/>
          </p:cNvSpPr>
          <p:nvPr/>
        </p:nvSpPr>
        <p:spPr bwMode="white">
          <a:xfrm>
            <a:off x="152400" y="2286000"/>
            <a:ext cx="8832850" cy="3048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26">
            <a:extLst>
              <a:ext uri="{FF2B5EF4-FFF2-40B4-BE49-F238E27FC236}">
                <a16:creationId xmlns:a16="http://schemas.microsoft.com/office/drawing/2014/main" id="{E32A23C3-EFBB-40E0-94B1-27AF2AD870CF}"/>
              </a:ext>
            </a:extLst>
          </p:cNvPr>
          <p:cNvSpPr>
            <a:spLocks noChangeArrowheads="1"/>
          </p:cNvSpPr>
          <p:nvPr/>
        </p:nvSpPr>
        <p:spPr bwMode="auto">
          <a:xfrm>
            <a:off x="155575" y="142875"/>
            <a:ext cx="8832850" cy="2139950"/>
          </a:xfrm>
          <a:prstGeom prst="rect">
            <a:avLst/>
          </a:prstGeom>
          <a:solidFill>
            <a:schemeClr val="accent1"/>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7">
            <a:extLst>
              <a:ext uri="{FF2B5EF4-FFF2-40B4-BE49-F238E27FC236}">
                <a16:creationId xmlns:a16="http://schemas.microsoft.com/office/drawing/2014/main" id="{33C18A65-E966-4E60-B6E9-E4F5938FD0DE}"/>
              </a:ext>
            </a:extLst>
          </p:cNvPr>
          <p:cNvSpPr>
            <a:spLocks noChangeArrowheads="1"/>
          </p:cNvSpPr>
          <p:nvPr/>
        </p:nvSpPr>
        <p:spPr bwMode="auto">
          <a:xfrm>
            <a:off x="146050" y="6391275"/>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1" name="Rectangle 28">
            <a:extLst>
              <a:ext uri="{FF2B5EF4-FFF2-40B4-BE49-F238E27FC236}">
                <a16:creationId xmlns:a16="http://schemas.microsoft.com/office/drawing/2014/main" id="{B40C937C-FAC1-4AF1-9E27-291C44885EF4}"/>
              </a:ext>
            </a:extLst>
          </p:cNvPr>
          <p:cNvSpPr>
            <a:spLocks noChangeArrowheads="1"/>
          </p:cNvSpPr>
          <p:nvPr/>
        </p:nvSpPr>
        <p:spPr bwMode="auto">
          <a:xfrm>
            <a:off x="152400" y="152400"/>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2" name="Straight Connector 29">
            <a:extLst>
              <a:ext uri="{FF2B5EF4-FFF2-40B4-BE49-F238E27FC236}">
                <a16:creationId xmlns:a16="http://schemas.microsoft.com/office/drawing/2014/main" id="{D1094A10-6A4D-478C-9F09-DBA2F9CC1DD1}"/>
              </a:ext>
            </a:extLst>
          </p:cNvPr>
          <p:cNvSpPr>
            <a:spLocks noChangeShapeType="1"/>
          </p:cNvSpPr>
          <p:nvPr/>
        </p:nvSpPr>
        <p:spPr bwMode="auto">
          <a:xfrm>
            <a:off x="152400" y="2438400"/>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3" name="Oval 30">
            <a:extLst>
              <a:ext uri="{FF2B5EF4-FFF2-40B4-BE49-F238E27FC236}">
                <a16:creationId xmlns:a16="http://schemas.microsoft.com/office/drawing/2014/main" id="{F79C1D43-0026-46B7-BE8C-AAD96D95552F}"/>
              </a:ext>
            </a:extLst>
          </p:cNvPr>
          <p:cNvSpPr/>
          <p:nvPr/>
        </p:nvSpPr>
        <p:spPr>
          <a:xfrm>
            <a:off x="4267200" y="211455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4" name="Oval 31">
            <a:extLst>
              <a:ext uri="{FF2B5EF4-FFF2-40B4-BE49-F238E27FC236}">
                <a16:creationId xmlns:a16="http://schemas.microsoft.com/office/drawing/2014/main" id="{4B34A3D8-46AD-44A3-BDD8-754377CB6EB3}"/>
              </a:ext>
            </a:extLst>
          </p:cNvPr>
          <p:cNvSpPr/>
          <p:nvPr/>
        </p:nvSpPr>
        <p:spPr>
          <a:xfrm>
            <a:off x="4362450" y="2209800"/>
            <a:ext cx="419100" cy="420688"/>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3" name="Text Placeholder 2"/>
          <p:cNvSpPr>
            <a:spLocks noGrp="1"/>
          </p:cNvSpPr>
          <p:nvPr>
            <p:ph type="body" idx="1"/>
          </p:nvPr>
        </p:nvSpPr>
        <p:spPr>
          <a:xfrm>
            <a:off x="1368426" y="2743200"/>
            <a:ext cx="6480174" cy="1673225"/>
          </a:xfrm>
        </p:spPr>
        <p:txBody>
          <a:bodyPr/>
          <a:lstStyle>
            <a:lvl1pPr marL="0" indent="0" algn="ctr">
              <a:buNone/>
              <a:defRPr sz="1600" b="1" cap="all" spc="250" baseline="0">
                <a:solidFill>
                  <a:schemeClr val="tx2"/>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a:r>
              <a:rPr lang="en-US"/>
              <a:t>Click to edit Master text styles</a:t>
            </a:r>
          </a:p>
        </p:txBody>
      </p:sp>
      <p:sp>
        <p:nvSpPr>
          <p:cNvPr id="2" name="Title 1"/>
          <p:cNvSpPr>
            <a:spLocks noGrp="1"/>
          </p:cNvSpPr>
          <p:nvPr>
            <p:ph type="title"/>
          </p:nvPr>
        </p:nvSpPr>
        <p:spPr>
          <a:xfrm>
            <a:off x="722313" y="533400"/>
            <a:ext cx="7772400" cy="1524000"/>
          </a:xfrm>
        </p:spPr>
        <p:txBody>
          <a:bodyPr/>
          <a:lstStyle>
            <a:lvl1pPr algn="ctr">
              <a:buNone/>
              <a:defRPr sz="4200" b="0" cap="none" baseline="0">
                <a:solidFill>
                  <a:srgbClr val="FFFFFF"/>
                </a:solidFill>
              </a:defRPr>
            </a:lvl1pPr>
          </a:lstStyle>
          <a:p>
            <a:r>
              <a:rPr lang="en-US"/>
              <a:t>Click to edit Master title style</a:t>
            </a:r>
          </a:p>
        </p:txBody>
      </p:sp>
      <p:sp>
        <p:nvSpPr>
          <p:cNvPr id="15" name="Footer Placeholder 4">
            <a:extLst>
              <a:ext uri="{FF2B5EF4-FFF2-40B4-BE49-F238E27FC236}">
                <a16:creationId xmlns:a16="http://schemas.microsoft.com/office/drawing/2014/main" id="{22D38608-5C8C-457D-9DE8-471DC4253AAE}"/>
              </a:ext>
            </a:extLst>
          </p:cNvPr>
          <p:cNvSpPr>
            <a:spLocks noGrp="1"/>
          </p:cNvSpPr>
          <p:nvPr>
            <p:ph type="ftr" sz="quarter" idx="10"/>
          </p:nvPr>
        </p:nvSpPr>
        <p:spPr/>
        <p:txBody>
          <a:bodyPr/>
          <a:lstStyle>
            <a:lvl1pPr>
              <a:defRPr/>
            </a:lvl1pPr>
          </a:lstStyle>
          <a:p>
            <a:pPr>
              <a:defRPr/>
            </a:pPr>
            <a:endParaRPr lang="el-GR"/>
          </a:p>
        </p:txBody>
      </p:sp>
      <p:sp>
        <p:nvSpPr>
          <p:cNvPr id="16" name="Date Placeholder 3">
            <a:extLst>
              <a:ext uri="{FF2B5EF4-FFF2-40B4-BE49-F238E27FC236}">
                <a16:creationId xmlns:a16="http://schemas.microsoft.com/office/drawing/2014/main" id="{B2FE663D-A837-41E1-B7B2-C6AE184AF335}"/>
              </a:ext>
            </a:extLst>
          </p:cNvPr>
          <p:cNvSpPr>
            <a:spLocks noGrp="1"/>
          </p:cNvSpPr>
          <p:nvPr>
            <p:ph type="dt" sz="half" idx="11"/>
          </p:nvPr>
        </p:nvSpPr>
        <p:spPr/>
        <p:txBody>
          <a:bodyPr/>
          <a:lstStyle>
            <a:lvl1pPr>
              <a:defRPr/>
            </a:lvl1pPr>
          </a:lstStyle>
          <a:p>
            <a:pPr>
              <a:defRPr/>
            </a:pPr>
            <a:fld id="{68641BBB-1648-4426-B6AB-8372D05A1134}" type="datetimeFigureOut">
              <a:rPr lang="el-GR"/>
              <a:pPr>
                <a:defRPr/>
              </a:pPr>
              <a:t>12/5/2025</a:t>
            </a:fld>
            <a:endParaRPr lang="el-GR"/>
          </a:p>
        </p:txBody>
      </p:sp>
      <p:sp>
        <p:nvSpPr>
          <p:cNvPr id="17" name="Slide Number Placeholder 5">
            <a:extLst>
              <a:ext uri="{FF2B5EF4-FFF2-40B4-BE49-F238E27FC236}">
                <a16:creationId xmlns:a16="http://schemas.microsoft.com/office/drawing/2014/main" id="{3B7835C4-321C-46BD-957D-2E2ECB695C67}"/>
              </a:ext>
            </a:extLst>
          </p:cNvPr>
          <p:cNvSpPr>
            <a:spLocks noGrp="1"/>
          </p:cNvSpPr>
          <p:nvPr>
            <p:ph type="sldNum" sz="quarter" idx="12"/>
          </p:nvPr>
        </p:nvSpPr>
        <p:spPr>
          <a:xfrm>
            <a:off x="4343400" y="2198688"/>
            <a:ext cx="457200" cy="441325"/>
          </a:xfrm>
        </p:spPr>
        <p:txBody>
          <a:bodyPr/>
          <a:lstStyle>
            <a:lvl1pPr>
              <a:defRPr/>
            </a:lvl1pPr>
          </a:lstStyle>
          <a:p>
            <a:pPr>
              <a:defRPr/>
            </a:pPr>
            <a:fld id="{C21CA189-8B32-46AC-B7A0-95A5C73CEFDC}" type="slidenum">
              <a:rPr lang="el-GR" altLang="el-GR"/>
              <a:pPr>
                <a:defRPr/>
              </a:pPr>
              <a:t>‹#›</a:t>
            </a:fld>
            <a:endParaRPr lang="el-GR" altLang="el-GR"/>
          </a:p>
        </p:txBody>
      </p:sp>
    </p:spTree>
    <p:extLst>
      <p:ext uri="{BB962C8B-B14F-4D97-AF65-F5344CB8AC3E}">
        <p14:creationId xmlns:p14="http://schemas.microsoft.com/office/powerpoint/2010/main" val="1824046326"/>
      </p:ext>
    </p:extLst>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bg>
      <p:bgPr>
        <a:solidFill>
          <a:schemeClr val="bg2"/>
        </a:solidFill>
        <a:effectLst/>
      </p:bgPr>
    </p:bg>
    <p:spTree>
      <p:nvGrpSpPr>
        <p:cNvPr id="1" name=""/>
        <p:cNvGrpSpPr/>
        <p:nvPr/>
      </p:nvGrpSpPr>
      <p:grpSpPr>
        <a:xfrm>
          <a:off x="0" y="0"/>
          <a:ext cx="0" cy="0"/>
          <a:chOff x="0" y="0"/>
          <a:chExt cx="0" cy="0"/>
        </a:xfrm>
      </p:grpSpPr>
      <p:sp>
        <p:nvSpPr>
          <p:cNvPr id="5" name="Straight Connector 19">
            <a:extLst>
              <a:ext uri="{FF2B5EF4-FFF2-40B4-BE49-F238E27FC236}">
                <a16:creationId xmlns:a16="http://schemas.microsoft.com/office/drawing/2014/main" id="{9A87EE92-9F87-4E3F-8777-2D19ABF811F4}"/>
              </a:ext>
            </a:extLst>
          </p:cNvPr>
          <p:cNvSpPr>
            <a:spLocks noChangeShapeType="1"/>
          </p:cNvSpPr>
          <p:nvPr/>
        </p:nvSpPr>
        <p:spPr bwMode="auto">
          <a:xfrm flipV="1">
            <a:off x="4562475" y="1576388"/>
            <a:ext cx="9525" cy="4818062"/>
          </a:xfrm>
          <a:prstGeom prst="line">
            <a:avLst/>
          </a:prstGeom>
          <a:noFill/>
          <a:ln w="9525" algn="ctr">
            <a:solidFill>
              <a:schemeClr val="tx2"/>
            </a:solidFill>
            <a:prstDash val="sysDash"/>
            <a:round/>
            <a:headEnd/>
            <a:tailEnd/>
          </a:ln>
          <a:extLst>
            <a:ext uri="{909E8E84-426E-40DD-AFC4-6F175D3DCCD1}">
              <a14:hiddenFill xmlns:a14="http://schemas.microsoft.com/office/drawing/2010/main">
                <a:noFill/>
              </a14:hiddenFill>
            </a:ext>
          </a:extLst>
        </p:spPr>
        <p:txBody>
          <a:bodyPr wrap="none" anchor="ctr"/>
          <a:lstStyle/>
          <a:p>
            <a:endParaRPr lang="el-GR"/>
          </a:p>
        </p:txBody>
      </p:sp>
      <p:sp>
        <p:nvSpPr>
          <p:cNvPr id="2" name="Title 1"/>
          <p:cNvSpPr>
            <a:spLocks noGrp="1"/>
          </p:cNvSpPr>
          <p:nvPr>
            <p:ph type="title"/>
          </p:nvPr>
        </p:nvSpPr>
        <p:spPr>
          <a:xfrm>
            <a:off x="301752" y="228600"/>
            <a:ext cx="8534400" cy="758952"/>
          </a:xfrm>
        </p:spPr>
        <p:txBody>
          <a:bodyPr/>
          <a:lstStyle/>
          <a:p>
            <a:r>
              <a:rPr lang="en-US"/>
              <a:t>Click to edit Master title style</a:t>
            </a:r>
          </a:p>
        </p:txBody>
      </p:sp>
      <p:sp>
        <p:nvSpPr>
          <p:cNvPr id="10" name="Content Placeholder 9"/>
          <p:cNvSpPr>
            <a:spLocks noGrp="1"/>
          </p:cNvSpPr>
          <p:nvPr>
            <p:ph sz="half" idx="1"/>
          </p:nvPr>
        </p:nvSpPr>
        <p:spPr>
          <a:xfrm>
            <a:off x="301752" y="1371600"/>
            <a:ext cx="4038600" cy="4681728"/>
          </a:xfrm>
        </p:spPr>
        <p:txBody>
          <a:bodyPr/>
          <a:lstStyle>
            <a:lvl1pPr>
              <a:defRPr sz="2500"/>
            </a:lvl1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Content Placeholder 11"/>
          <p:cNvSpPr>
            <a:spLocks noGrp="1"/>
          </p:cNvSpPr>
          <p:nvPr>
            <p:ph sz="half" idx="2"/>
          </p:nvPr>
        </p:nvSpPr>
        <p:spPr>
          <a:xfrm>
            <a:off x="4800600" y="1371600"/>
            <a:ext cx="4038600" cy="4681728"/>
          </a:xfrm>
        </p:spPr>
        <p:txBody>
          <a:bodyPr/>
          <a:lstStyle>
            <a:lvl1pPr>
              <a:defRPr sz="2500"/>
            </a:lvl1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Date Placeholder 4">
            <a:extLst>
              <a:ext uri="{FF2B5EF4-FFF2-40B4-BE49-F238E27FC236}">
                <a16:creationId xmlns:a16="http://schemas.microsoft.com/office/drawing/2014/main" id="{4F7088F6-CDAE-4DE4-A9D4-851A39B1C2C1}"/>
              </a:ext>
            </a:extLst>
          </p:cNvPr>
          <p:cNvSpPr>
            <a:spLocks noGrp="1"/>
          </p:cNvSpPr>
          <p:nvPr>
            <p:ph type="dt" sz="half" idx="10"/>
          </p:nvPr>
        </p:nvSpPr>
        <p:spPr>
          <a:xfrm>
            <a:off x="5791200" y="6410325"/>
            <a:ext cx="3044825" cy="365125"/>
          </a:xfrm>
        </p:spPr>
        <p:txBody>
          <a:bodyPr/>
          <a:lstStyle>
            <a:lvl1pPr>
              <a:defRPr/>
            </a:lvl1pPr>
          </a:lstStyle>
          <a:p>
            <a:pPr>
              <a:defRPr/>
            </a:pPr>
            <a:fld id="{984FC15F-099E-45E2-80F4-5FFEF8E06455}" type="datetimeFigureOut">
              <a:rPr lang="el-GR"/>
              <a:pPr>
                <a:defRPr/>
              </a:pPr>
              <a:t>12/5/2025</a:t>
            </a:fld>
            <a:endParaRPr lang="el-GR"/>
          </a:p>
        </p:txBody>
      </p:sp>
      <p:sp>
        <p:nvSpPr>
          <p:cNvPr id="7" name="Footer Placeholder 5">
            <a:extLst>
              <a:ext uri="{FF2B5EF4-FFF2-40B4-BE49-F238E27FC236}">
                <a16:creationId xmlns:a16="http://schemas.microsoft.com/office/drawing/2014/main" id="{27C1F774-3C53-4349-853E-A2C534AC531E}"/>
              </a:ext>
            </a:extLst>
          </p:cNvPr>
          <p:cNvSpPr>
            <a:spLocks noGrp="1"/>
          </p:cNvSpPr>
          <p:nvPr>
            <p:ph type="ftr" sz="quarter" idx="11"/>
          </p:nvPr>
        </p:nvSpPr>
        <p:spPr/>
        <p:txBody>
          <a:bodyPr/>
          <a:lstStyle>
            <a:lvl1pPr>
              <a:defRPr/>
            </a:lvl1pPr>
          </a:lstStyle>
          <a:p>
            <a:pPr>
              <a:defRPr/>
            </a:pPr>
            <a:endParaRPr lang="el-GR"/>
          </a:p>
        </p:txBody>
      </p:sp>
      <p:sp>
        <p:nvSpPr>
          <p:cNvPr id="8" name="Slide Number Placeholder 6">
            <a:extLst>
              <a:ext uri="{FF2B5EF4-FFF2-40B4-BE49-F238E27FC236}">
                <a16:creationId xmlns:a16="http://schemas.microsoft.com/office/drawing/2014/main" id="{80DDBCF2-C599-4081-B2EF-9848077822A8}"/>
              </a:ext>
            </a:extLst>
          </p:cNvPr>
          <p:cNvSpPr>
            <a:spLocks noGrp="1"/>
          </p:cNvSpPr>
          <p:nvPr>
            <p:ph type="sldNum" sz="quarter" idx="12"/>
          </p:nvPr>
        </p:nvSpPr>
        <p:spPr/>
        <p:txBody>
          <a:bodyPr/>
          <a:lstStyle>
            <a:lvl1pPr>
              <a:defRPr/>
            </a:lvl1pPr>
          </a:lstStyle>
          <a:p>
            <a:pPr>
              <a:defRPr/>
            </a:pPr>
            <a:fld id="{CB5A287F-49AA-4C2A-B462-D20AFBE3723E}" type="slidenum">
              <a:rPr lang="el-GR" altLang="el-GR"/>
              <a:pPr>
                <a:defRPr/>
              </a:pPr>
              <a:t>‹#›</a:t>
            </a:fld>
            <a:endParaRPr lang="el-GR" altLang="el-GR"/>
          </a:p>
        </p:txBody>
      </p:sp>
    </p:spTree>
    <p:extLst>
      <p:ext uri="{BB962C8B-B14F-4D97-AF65-F5344CB8AC3E}">
        <p14:creationId xmlns:p14="http://schemas.microsoft.com/office/powerpoint/2010/main" val="1220338440"/>
      </p:ext>
    </p:extLst>
  </p:cSld>
  <p:clrMapOvr>
    <a:overrideClrMapping bg1="lt1" tx1="dk1" bg2="lt2" tx2="dk2" accent1="accent1" accent2="accent2" accent3="accent3" accent4="accent4" accent5="accent5" accent6="accent6" hlink="hlink" folHlink="folHlink"/>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bg>
      <p:bgPr>
        <a:solidFill>
          <a:schemeClr val="bg2"/>
        </a:solidFill>
        <a:effectLst/>
      </p:bgPr>
    </p:bg>
    <p:spTree>
      <p:nvGrpSpPr>
        <p:cNvPr id="1" name=""/>
        <p:cNvGrpSpPr/>
        <p:nvPr/>
      </p:nvGrpSpPr>
      <p:grpSpPr>
        <a:xfrm>
          <a:off x="0" y="0"/>
          <a:ext cx="0" cy="0"/>
          <a:chOff x="0" y="0"/>
          <a:chExt cx="0" cy="0"/>
        </a:xfrm>
      </p:grpSpPr>
      <p:sp>
        <p:nvSpPr>
          <p:cNvPr id="7" name="Straight Connector 19">
            <a:extLst>
              <a:ext uri="{FF2B5EF4-FFF2-40B4-BE49-F238E27FC236}">
                <a16:creationId xmlns:a16="http://schemas.microsoft.com/office/drawing/2014/main" id="{A9B8D9EE-3DD9-4D24-9285-E38C2DF32072}"/>
              </a:ext>
            </a:extLst>
          </p:cNvPr>
          <p:cNvSpPr>
            <a:spLocks noChangeShapeType="1"/>
          </p:cNvSpPr>
          <p:nvPr/>
        </p:nvSpPr>
        <p:spPr bwMode="auto">
          <a:xfrm flipV="1">
            <a:off x="4572000" y="2200275"/>
            <a:ext cx="0" cy="4187825"/>
          </a:xfrm>
          <a:prstGeom prst="line">
            <a:avLst/>
          </a:prstGeom>
          <a:noFill/>
          <a:ln w="9525" algn="ctr">
            <a:solidFill>
              <a:schemeClr val="tx2"/>
            </a:solidFill>
            <a:prstDash val="sysDash"/>
            <a:round/>
            <a:headEnd/>
            <a:tailEnd/>
          </a:ln>
          <a:extLst>
            <a:ext uri="{909E8E84-426E-40DD-AFC4-6F175D3DCCD1}">
              <a14:hiddenFill xmlns:a14="http://schemas.microsoft.com/office/drawing/2010/main">
                <a:noFill/>
              </a14:hiddenFill>
            </a:ext>
          </a:extLst>
        </p:spPr>
        <p:txBody>
          <a:bodyPr wrap="none" anchor="ctr"/>
          <a:lstStyle/>
          <a:p>
            <a:endParaRPr lang="el-GR"/>
          </a:p>
        </p:txBody>
      </p:sp>
      <p:sp>
        <p:nvSpPr>
          <p:cNvPr id="8" name="Rectangle 20">
            <a:extLst>
              <a:ext uri="{FF2B5EF4-FFF2-40B4-BE49-F238E27FC236}">
                <a16:creationId xmlns:a16="http://schemas.microsoft.com/office/drawing/2014/main" id="{7E06F6F8-06BC-40A5-BC26-3C08C5A6373B}"/>
              </a:ext>
            </a:extLst>
          </p:cNvPr>
          <p:cNvSpPr>
            <a:spLocks noChangeArrowheads="1"/>
          </p:cNvSpPr>
          <p:nvPr/>
        </p:nvSpPr>
        <p:spPr bwMode="white">
          <a:xfrm>
            <a:off x="0" y="0"/>
            <a:ext cx="9144000" cy="14478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23">
            <a:extLst>
              <a:ext uri="{FF2B5EF4-FFF2-40B4-BE49-F238E27FC236}">
                <a16:creationId xmlns:a16="http://schemas.microsoft.com/office/drawing/2014/main" id="{5AA112DE-520A-4C0E-A9F5-2B0E4EE14607}"/>
              </a:ext>
            </a:extLst>
          </p:cNvPr>
          <p:cNvSpPr>
            <a:spLocks noChangeArrowheads="1"/>
          </p:cNvSpPr>
          <p:nvPr/>
        </p:nvSpPr>
        <p:spPr bwMode="white">
          <a:xfrm>
            <a:off x="0" y="670560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4">
            <a:extLst>
              <a:ext uri="{FF2B5EF4-FFF2-40B4-BE49-F238E27FC236}">
                <a16:creationId xmlns:a16="http://schemas.microsoft.com/office/drawing/2014/main" id="{AEAB040E-2A82-4ADE-BC46-A3E14DD6A6D9}"/>
              </a:ext>
            </a:extLst>
          </p:cNvPr>
          <p:cNvSpPr>
            <a:spLocks noChangeArrowheads="1"/>
          </p:cNvSpPr>
          <p:nvPr/>
        </p:nvSpPr>
        <p:spPr bwMode="white">
          <a:xfrm>
            <a:off x="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1" name="Rectangle 25">
            <a:extLst>
              <a:ext uri="{FF2B5EF4-FFF2-40B4-BE49-F238E27FC236}">
                <a16:creationId xmlns:a16="http://schemas.microsoft.com/office/drawing/2014/main" id="{6DEAA7DB-D3AD-49FB-99C4-E71B4FC864A4}"/>
              </a:ext>
            </a:extLst>
          </p:cNvPr>
          <p:cNvSpPr>
            <a:spLocks noChangeArrowheads="1"/>
          </p:cNvSpPr>
          <p:nvPr/>
        </p:nvSpPr>
        <p:spPr bwMode="white">
          <a:xfrm>
            <a:off x="899160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2" name="Rectangle 26">
            <a:extLst>
              <a:ext uri="{FF2B5EF4-FFF2-40B4-BE49-F238E27FC236}">
                <a16:creationId xmlns:a16="http://schemas.microsoft.com/office/drawing/2014/main" id="{037A1B8F-6F32-49BF-BC04-840ADF58D033}"/>
              </a:ext>
            </a:extLst>
          </p:cNvPr>
          <p:cNvSpPr/>
          <p:nvPr/>
        </p:nvSpPr>
        <p:spPr>
          <a:xfrm>
            <a:off x="152400" y="1371600"/>
            <a:ext cx="8832850" cy="914400"/>
          </a:xfrm>
          <a:prstGeom prst="rect">
            <a:avLst/>
          </a:prstGeom>
          <a:solidFill>
            <a:schemeClr val="accent1"/>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3" name="Rectangle 27">
            <a:extLst>
              <a:ext uri="{FF2B5EF4-FFF2-40B4-BE49-F238E27FC236}">
                <a16:creationId xmlns:a16="http://schemas.microsoft.com/office/drawing/2014/main" id="{E690BDA5-1681-4746-89DB-4EABFD51BACF}"/>
              </a:ext>
            </a:extLst>
          </p:cNvPr>
          <p:cNvSpPr>
            <a:spLocks noChangeArrowheads="1"/>
          </p:cNvSpPr>
          <p:nvPr/>
        </p:nvSpPr>
        <p:spPr bwMode="auto">
          <a:xfrm>
            <a:off x="146050" y="6391275"/>
            <a:ext cx="8832850" cy="311150"/>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4" name="Straight Connector 28">
            <a:extLst>
              <a:ext uri="{FF2B5EF4-FFF2-40B4-BE49-F238E27FC236}">
                <a16:creationId xmlns:a16="http://schemas.microsoft.com/office/drawing/2014/main" id="{F685BA12-BEE7-4EE5-AF00-58F73E7C1E25}"/>
              </a:ext>
            </a:extLst>
          </p:cNvPr>
          <p:cNvSpPr>
            <a:spLocks noChangeShapeType="1"/>
          </p:cNvSpPr>
          <p:nvPr/>
        </p:nvSpPr>
        <p:spPr bwMode="auto">
          <a:xfrm>
            <a:off x="152400" y="1279525"/>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5" name="Rectangle 29">
            <a:extLst>
              <a:ext uri="{FF2B5EF4-FFF2-40B4-BE49-F238E27FC236}">
                <a16:creationId xmlns:a16="http://schemas.microsoft.com/office/drawing/2014/main" id="{E5F0C3ED-8ADB-43B7-ADF9-E8D8B1441F68}"/>
              </a:ext>
            </a:extLst>
          </p:cNvPr>
          <p:cNvSpPr>
            <a:spLocks noChangeArrowheads="1"/>
          </p:cNvSpPr>
          <p:nvPr/>
        </p:nvSpPr>
        <p:spPr bwMode="auto">
          <a:xfrm>
            <a:off x="152400" y="155575"/>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6" name="Oval 30">
            <a:extLst>
              <a:ext uri="{FF2B5EF4-FFF2-40B4-BE49-F238E27FC236}">
                <a16:creationId xmlns:a16="http://schemas.microsoft.com/office/drawing/2014/main" id="{D9A5EA8F-B2C0-4D80-8E7F-1189D8B53EA2}"/>
              </a:ext>
            </a:extLst>
          </p:cNvPr>
          <p:cNvSpPr/>
          <p:nvPr/>
        </p:nvSpPr>
        <p:spPr>
          <a:xfrm>
            <a:off x="4267200" y="955675"/>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7" name="Oval 31">
            <a:extLst>
              <a:ext uri="{FF2B5EF4-FFF2-40B4-BE49-F238E27FC236}">
                <a16:creationId xmlns:a16="http://schemas.microsoft.com/office/drawing/2014/main" id="{1C00F0B0-4DCA-4E07-9BEA-DF074DFD9417}"/>
              </a:ext>
            </a:extLst>
          </p:cNvPr>
          <p:cNvSpPr/>
          <p:nvPr/>
        </p:nvSpPr>
        <p:spPr>
          <a:xfrm>
            <a:off x="4362450" y="1050925"/>
            <a:ext cx="419100" cy="420688"/>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3" name="Text Placeholder 2"/>
          <p:cNvSpPr>
            <a:spLocks noGrp="1"/>
          </p:cNvSpPr>
          <p:nvPr>
            <p:ph type="body" idx="1"/>
          </p:nvPr>
        </p:nvSpPr>
        <p:spPr>
          <a:xfrm>
            <a:off x="301752" y="1524000"/>
            <a:ext cx="4040188" cy="732974"/>
          </a:xfrm>
          <a:noFill/>
          <a:ln w="15875" cap="rnd" cmpd="sng" algn="ctr">
            <a:noFill/>
            <a:prstDash val="solid"/>
          </a:ln>
        </p:spPr>
        <p:style>
          <a:lnRef idx="3">
            <a:schemeClr val="lt1"/>
          </a:lnRef>
          <a:fillRef idx="1">
            <a:schemeClr val="accent1"/>
          </a:fillRef>
          <a:effectRef idx="1">
            <a:schemeClr val="accent1"/>
          </a:effectRef>
          <a:fontRef idx="minor">
            <a:schemeClr val="lt1"/>
          </a:fontRef>
        </p:style>
        <p:txBody>
          <a:bodyPr anchor="ctr">
            <a:noAutofit/>
          </a:bodyPr>
          <a:lstStyle>
            <a:lvl1pPr marL="0" indent="0">
              <a:buNone/>
              <a:defRPr lang="en-US" sz="2200" b="1" dirty="0" smtClean="0">
                <a:solidFill>
                  <a:srgbClr val="FFFFFF"/>
                </a:solidFill>
              </a:defRPr>
            </a:lvl1pPr>
            <a:lvl2pPr>
              <a:buNone/>
              <a:defRPr sz="2000" b="1"/>
            </a:lvl2pPr>
            <a:lvl3pPr>
              <a:buNone/>
              <a:defRPr sz="1800" b="1"/>
            </a:lvl3pPr>
            <a:lvl4pPr>
              <a:buNone/>
              <a:defRPr sz="1600" b="1"/>
            </a:lvl4pPr>
            <a:lvl5pPr>
              <a:buNone/>
              <a:defRPr sz="1600" b="1"/>
            </a:lvl5pPr>
          </a:lstStyle>
          <a:p>
            <a:pPr lvl="0"/>
            <a:r>
              <a:rPr lang="en-US"/>
              <a:t>Click to edit Master text styles</a:t>
            </a:r>
          </a:p>
        </p:txBody>
      </p:sp>
      <p:sp>
        <p:nvSpPr>
          <p:cNvPr id="4" name="Text Placeholder 3"/>
          <p:cNvSpPr>
            <a:spLocks noGrp="1"/>
          </p:cNvSpPr>
          <p:nvPr>
            <p:ph type="body" sz="half" idx="3"/>
          </p:nvPr>
        </p:nvSpPr>
        <p:spPr>
          <a:xfrm>
            <a:off x="4791330" y="1524000"/>
            <a:ext cx="4041775" cy="731520"/>
          </a:xfrm>
          <a:noFill/>
          <a:ln w="15875" cap="rnd" cmpd="sng" algn="ctr">
            <a:noFill/>
            <a:prstDash val="solid"/>
          </a:ln>
        </p:spPr>
        <p:style>
          <a:lnRef idx="3">
            <a:schemeClr val="lt1"/>
          </a:lnRef>
          <a:fillRef idx="1">
            <a:schemeClr val="accent2"/>
          </a:fillRef>
          <a:effectRef idx="1">
            <a:schemeClr val="accent2"/>
          </a:effectRef>
          <a:fontRef idx="minor">
            <a:schemeClr val="lt1"/>
          </a:fontRef>
        </p:style>
        <p:txBody>
          <a:bodyPr anchor="ctr">
            <a:noAutofit/>
          </a:bodyPr>
          <a:lstStyle>
            <a:lvl1pPr marL="0" indent="0">
              <a:buNone/>
              <a:defRPr sz="2200" b="1"/>
            </a:lvl1pPr>
            <a:lvl2pPr>
              <a:buNone/>
              <a:defRPr sz="2000" b="1"/>
            </a:lvl2pPr>
            <a:lvl3pPr>
              <a:buNone/>
              <a:defRPr sz="1800" b="1"/>
            </a:lvl3pPr>
            <a:lvl4pPr>
              <a:buNone/>
              <a:defRPr sz="1600" b="1"/>
            </a:lvl4pPr>
            <a:lvl5pPr>
              <a:buNone/>
              <a:defRPr sz="1600" b="1"/>
            </a:lvl5pPr>
          </a:lstStyle>
          <a:p>
            <a:pPr lvl="0"/>
            <a:r>
              <a:rPr lang="en-US"/>
              <a:t>Click to edit Master text styles</a:t>
            </a:r>
          </a:p>
        </p:txBody>
      </p:sp>
      <p:sp>
        <p:nvSpPr>
          <p:cNvPr id="24" name="Content Placeholder 23"/>
          <p:cNvSpPr>
            <a:spLocks noGrp="1"/>
          </p:cNvSpPr>
          <p:nvPr>
            <p:ph sz="quarter" idx="2"/>
          </p:nvPr>
        </p:nvSpPr>
        <p:spPr>
          <a:xfrm>
            <a:off x="301752" y="2471383"/>
            <a:ext cx="4041648" cy="381840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6" name="Content Placeholder 25"/>
          <p:cNvSpPr>
            <a:spLocks noGrp="1"/>
          </p:cNvSpPr>
          <p:nvPr>
            <p:ph sz="quarter" idx="4"/>
          </p:nvPr>
        </p:nvSpPr>
        <p:spPr>
          <a:xfrm>
            <a:off x="4800600" y="2471383"/>
            <a:ext cx="4038600" cy="382219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3" name="Title 22"/>
          <p:cNvSpPr>
            <a:spLocks noGrp="1"/>
          </p:cNvSpPr>
          <p:nvPr>
            <p:ph type="title"/>
          </p:nvPr>
        </p:nvSpPr>
        <p:spPr/>
        <p:txBody>
          <a:bodyPr rtlCol="0"/>
          <a:lstStyle/>
          <a:p>
            <a:r>
              <a:rPr lang="en-US"/>
              <a:t>Click to edit Master title style</a:t>
            </a:r>
          </a:p>
        </p:txBody>
      </p:sp>
      <p:sp>
        <p:nvSpPr>
          <p:cNvPr id="18" name="Date Placeholder 6">
            <a:extLst>
              <a:ext uri="{FF2B5EF4-FFF2-40B4-BE49-F238E27FC236}">
                <a16:creationId xmlns:a16="http://schemas.microsoft.com/office/drawing/2014/main" id="{DBD3DA93-9BB9-4C88-95A5-5AF68AD7EECC}"/>
              </a:ext>
            </a:extLst>
          </p:cNvPr>
          <p:cNvSpPr>
            <a:spLocks noGrp="1"/>
          </p:cNvSpPr>
          <p:nvPr>
            <p:ph type="dt" sz="half" idx="10"/>
          </p:nvPr>
        </p:nvSpPr>
        <p:spPr/>
        <p:txBody>
          <a:bodyPr/>
          <a:lstStyle>
            <a:lvl1pPr>
              <a:defRPr/>
            </a:lvl1pPr>
          </a:lstStyle>
          <a:p>
            <a:pPr>
              <a:defRPr/>
            </a:pPr>
            <a:fld id="{C0A1547C-5AB3-43ED-86E7-E8F3947476BA}" type="datetimeFigureOut">
              <a:rPr lang="el-GR"/>
              <a:pPr>
                <a:defRPr/>
              </a:pPr>
              <a:t>12/5/2025</a:t>
            </a:fld>
            <a:endParaRPr lang="el-GR"/>
          </a:p>
        </p:txBody>
      </p:sp>
      <p:sp>
        <p:nvSpPr>
          <p:cNvPr id="19" name="Footer Placeholder 7">
            <a:extLst>
              <a:ext uri="{FF2B5EF4-FFF2-40B4-BE49-F238E27FC236}">
                <a16:creationId xmlns:a16="http://schemas.microsoft.com/office/drawing/2014/main" id="{C31F31E5-415C-4684-B322-05252E520297}"/>
              </a:ext>
            </a:extLst>
          </p:cNvPr>
          <p:cNvSpPr>
            <a:spLocks noGrp="1"/>
          </p:cNvSpPr>
          <p:nvPr>
            <p:ph type="ftr" sz="quarter" idx="11"/>
          </p:nvPr>
        </p:nvSpPr>
        <p:spPr>
          <a:xfrm>
            <a:off x="304800" y="6410325"/>
            <a:ext cx="3581400" cy="365125"/>
          </a:xfrm>
        </p:spPr>
        <p:txBody>
          <a:bodyPr/>
          <a:lstStyle>
            <a:lvl1pPr>
              <a:defRPr/>
            </a:lvl1pPr>
          </a:lstStyle>
          <a:p>
            <a:pPr>
              <a:defRPr/>
            </a:pPr>
            <a:endParaRPr lang="el-GR"/>
          </a:p>
        </p:txBody>
      </p:sp>
      <p:sp>
        <p:nvSpPr>
          <p:cNvPr id="20" name="Slide Number Placeholder 8">
            <a:extLst>
              <a:ext uri="{FF2B5EF4-FFF2-40B4-BE49-F238E27FC236}">
                <a16:creationId xmlns:a16="http://schemas.microsoft.com/office/drawing/2014/main" id="{F23E4409-6905-40CC-844F-DC553C090A59}"/>
              </a:ext>
            </a:extLst>
          </p:cNvPr>
          <p:cNvSpPr>
            <a:spLocks noGrp="1"/>
          </p:cNvSpPr>
          <p:nvPr>
            <p:ph type="sldNum" sz="quarter" idx="12"/>
          </p:nvPr>
        </p:nvSpPr>
        <p:spPr>
          <a:xfrm>
            <a:off x="4343400" y="1042988"/>
            <a:ext cx="457200" cy="441325"/>
          </a:xfrm>
        </p:spPr>
        <p:txBody>
          <a:bodyPr/>
          <a:lstStyle>
            <a:lvl1pPr>
              <a:defRPr/>
            </a:lvl1pPr>
          </a:lstStyle>
          <a:p>
            <a:pPr>
              <a:defRPr/>
            </a:pPr>
            <a:fld id="{5AAAF603-72C4-453C-9214-FCEF599C77B8}" type="slidenum">
              <a:rPr lang="el-GR" altLang="el-GR"/>
              <a:pPr>
                <a:defRPr/>
              </a:pPr>
              <a:t>‹#›</a:t>
            </a:fld>
            <a:endParaRPr lang="el-GR" altLang="el-GR"/>
          </a:p>
        </p:txBody>
      </p:sp>
    </p:spTree>
    <p:extLst>
      <p:ext uri="{BB962C8B-B14F-4D97-AF65-F5344CB8AC3E}">
        <p14:creationId xmlns:p14="http://schemas.microsoft.com/office/powerpoint/2010/main" val="1759047740"/>
      </p:ext>
    </p:extLst>
  </p:cSld>
  <p:clrMapOvr>
    <a:overrideClrMapping bg1="lt1" tx1="dk1" bg2="lt2" tx2="dk2" accent1="accent1" accent2="accent2" accent3="accent3" accent4="accent4" accent5="accent5" accent6="accent6" hlink="hlink" folHlink="folHlink"/>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DC99DD52-DF34-4AFF-B792-CD6FFBBD071E}"/>
              </a:ext>
            </a:extLst>
          </p:cNvPr>
          <p:cNvSpPr>
            <a:spLocks noGrp="1"/>
          </p:cNvSpPr>
          <p:nvPr>
            <p:ph type="dt" sz="half" idx="10"/>
          </p:nvPr>
        </p:nvSpPr>
        <p:spPr/>
        <p:txBody>
          <a:bodyPr/>
          <a:lstStyle>
            <a:lvl1pPr>
              <a:defRPr/>
            </a:lvl1pPr>
          </a:lstStyle>
          <a:p>
            <a:pPr>
              <a:defRPr/>
            </a:pPr>
            <a:fld id="{C46FA73B-D175-4612-BD6C-EC2BE24C8450}" type="datetimeFigureOut">
              <a:rPr lang="el-GR"/>
              <a:pPr>
                <a:defRPr/>
              </a:pPr>
              <a:t>12/5/2025</a:t>
            </a:fld>
            <a:endParaRPr lang="el-GR"/>
          </a:p>
        </p:txBody>
      </p:sp>
      <p:sp>
        <p:nvSpPr>
          <p:cNvPr id="4" name="Footer Placeholder 3">
            <a:extLst>
              <a:ext uri="{FF2B5EF4-FFF2-40B4-BE49-F238E27FC236}">
                <a16:creationId xmlns:a16="http://schemas.microsoft.com/office/drawing/2014/main" id="{955E910C-CACE-414D-9186-4290BFDB146D}"/>
              </a:ext>
            </a:extLst>
          </p:cNvPr>
          <p:cNvSpPr>
            <a:spLocks noGrp="1"/>
          </p:cNvSpPr>
          <p:nvPr>
            <p:ph type="ftr" sz="quarter" idx="11"/>
          </p:nvPr>
        </p:nvSpPr>
        <p:spPr/>
        <p:txBody>
          <a:bodyPr/>
          <a:lstStyle>
            <a:lvl1pPr>
              <a:defRPr/>
            </a:lvl1pPr>
          </a:lstStyle>
          <a:p>
            <a:pPr>
              <a:defRPr/>
            </a:pPr>
            <a:endParaRPr lang="el-GR"/>
          </a:p>
        </p:txBody>
      </p:sp>
      <p:sp>
        <p:nvSpPr>
          <p:cNvPr id="5" name="Slide Number Placeholder 4">
            <a:extLst>
              <a:ext uri="{FF2B5EF4-FFF2-40B4-BE49-F238E27FC236}">
                <a16:creationId xmlns:a16="http://schemas.microsoft.com/office/drawing/2014/main" id="{0E4C31A0-EFB6-4FC1-8821-FB4BA4CDD24D}"/>
              </a:ext>
            </a:extLst>
          </p:cNvPr>
          <p:cNvSpPr>
            <a:spLocks noGrp="1"/>
          </p:cNvSpPr>
          <p:nvPr>
            <p:ph type="sldNum" sz="quarter" idx="12"/>
          </p:nvPr>
        </p:nvSpPr>
        <p:spPr>
          <a:xfrm>
            <a:off x="4343400" y="1036638"/>
            <a:ext cx="457200" cy="441325"/>
          </a:xfrm>
        </p:spPr>
        <p:txBody>
          <a:bodyPr/>
          <a:lstStyle>
            <a:lvl1pPr>
              <a:defRPr/>
            </a:lvl1pPr>
          </a:lstStyle>
          <a:p>
            <a:pPr>
              <a:defRPr/>
            </a:pPr>
            <a:fld id="{51857F5D-4945-44A0-B784-A7D472FFEBD5}" type="slidenum">
              <a:rPr lang="el-GR" altLang="el-GR"/>
              <a:pPr>
                <a:defRPr/>
              </a:pPr>
              <a:t>‹#›</a:t>
            </a:fld>
            <a:endParaRPr lang="el-GR" altLang="el-GR"/>
          </a:p>
        </p:txBody>
      </p:sp>
    </p:spTree>
    <p:extLst>
      <p:ext uri="{BB962C8B-B14F-4D97-AF65-F5344CB8AC3E}">
        <p14:creationId xmlns:p14="http://schemas.microsoft.com/office/powerpoint/2010/main" val="355434049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Rectangle 19">
            <a:extLst>
              <a:ext uri="{FF2B5EF4-FFF2-40B4-BE49-F238E27FC236}">
                <a16:creationId xmlns:a16="http://schemas.microsoft.com/office/drawing/2014/main" id="{A3540B01-34C2-4A63-A897-525B4F5C773E}"/>
              </a:ext>
            </a:extLst>
          </p:cNvPr>
          <p:cNvSpPr>
            <a:spLocks noChangeArrowheads="1"/>
          </p:cNvSpPr>
          <p:nvPr/>
        </p:nvSpPr>
        <p:spPr bwMode="white">
          <a:xfrm>
            <a:off x="0" y="670560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3" name="Rectangle 20">
            <a:extLst>
              <a:ext uri="{FF2B5EF4-FFF2-40B4-BE49-F238E27FC236}">
                <a16:creationId xmlns:a16="http://schemas.microsoft.com/office/drawing/2014/main" id="{816C6651-BE6F-4F12-AC24-AEDB435228CC}"/>
              </a:ext>
            </a:extLst>
          </p:cNvPr>
          <p:cNvSpPr>
            <a:spLocks noChangeArrowheads="1"/>
          </p:cNvSpPr>
          <p:nvPr/>
        </p:nvSpPr>
        <p:spPr bwMode="white">
          <a:xfrm>
            <a:off x="0" y="0"/>
            <a:ext cx="9144000" cy="155575"/>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4" name="Rectangle 23">
            <a:extLst>
              <a:ext uri="{FF2B5EF4-FFF2-40B4-BE49-F238E27FC236}">
                <a16:creationId xmlns:a16="http://schemas.microsoft.com/office/drawing/2014/main" id="{BA87A9E4-0A33-4D69-B814-A3E23E0D09A5}"/>
              </a:ext>
            </a:extLst>
          </p:cNvPr>
          <p:cNvSpPr>
            <a:spLocks noChangeArrowheads="1"/>
          </p:cNvSpPr>
          <p:nvPr/>
        </p:nvSpPr>
        <p:spPr bwMode="white">
          <a:xfrm>
            <a:off x="899160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5" name="Rectangle 24">
            <a:extLst>
              <a:ext uri="{FF2B5EF4-FFF2-40B4-BE49-F238E27FC236}">
                <a16:creationId xmlns:a16="http://schemas.microsoft.com/office/drawing/2014/main" id="{81A2D696-946C-4BC1-87BC-D14252408ABE}"/>
              </a:ext>
            </a:extLst>
          </p:cNvPr>
          <p:cNvSpPr>
            <a:spLocks noChangeArrowheads="1"/>
          </p:cNvSpPr>
          <p:nvPr/>
        </p:nvSpPr>
        <p:spPr bwMode="white">
          <a:xfrm>
            <a:off x="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6" name="Rectangle 25">
            <a:extLst>
              <a:ext uri="{FF2B5EF4-FFF2-40B4-BE49-F238E27FC236}">
                <a16:creationId xmlns:a16="http://schemas.microsoft.com/office/drawing/2014/main" id="{4C670FF7-DEEB-478B-AFFB-61A7051012B1}"/>
              </a:ext>
            </a:extLst>
          </p:cNvPr>
          <p:cNvSpPr>
            <a:spLocks noChangeArrowheads="1"/>
          </p:cNvSpPr>
          <p:nvPr/>
        </p:nvSpPr>
        <p:spPr bwMode="auto">
          <a:xfrm>
            <a:off x="146050" y="6391275"/>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7" name="Rectangle 26">
            <a:extLst>
              <a:ext uri="{FF2B5EF4-FFF2-40B4-BE49-F238E27FC236}">
                <a16:creationId xmlns:a16="http://schemas.microsoft.com/office/drawing/2014/main" id="{A5A6D2BC-ADBF-4059-B0AC-BBFBD8D46571}"/>
              </a:ext>
            </a:extLst>
          </p:cNvPr>
          <p:cNvSpPr>
            <a:spLocks noChangeArrowheads="1"/>
          </p:cNvSpPr>
          <p:nvPr/>
        </p:nvSpPr>
        <p:spPr bwMode="auto">
          <a:xfrm>
            <a:off x="152400" y="158750"/>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8" name="Date Placeholder 1">
            <a:extLst>
              <a:ext uri="{FF2B5EF4-FFF2-40B4-BE49-F238E27FC236}">
                <a16:creationId xmlns:a16="http://schemas.microsoft.com/office/drawing/2014/main" id="{C2AC2386-AC80-4BF3-8A18-DB9FEA19251C}"/>
              </a:ext>
            </a:extLst>
          </p:cNvPr>
          <p:cNvSpPr>
            <a:spLocks noGrp="1"/>
          </p:cNvSpPr>
          <p:nvPr>
            <p:ph type="dt" sz="half" idx="10"/>
          </p:nvPr>
        </p:nvSpPr>
        <p:spPr/>
        <p:txBody>
          <a:bodyPr/>
          <a:lstStyle>
            <a:lvl1pPr>
              <a:defRPr/>
            </a:lvl1pPr>
          </a:lstStyle>
          <a:p>
            <a:pPr>
              <a:defRPr/>
            </a:pPr>
            <a:fld id="{1EB1CFBA-0CD7-4470-998A-432AC2F5E78B}" type="datetimeFigureOut">
              <a:rPr lang="el-GR"/>
              <a:pPr>
                <a:defRPr/>
              </a:pPr>
              <a:t>12/5/2025</a:t>
            </a:fld>
            <a:endParaRPr lang="el-GR"/>
          </a:p>
        </p:txBody>
      </p:sp>
      <p:sp>
        <p:nvSpPr>
          <p:cNvPr id="9" name="Footer Placeholder 2">
            <a:extLst>
              <a:ext uri="{FF2B5EF4-FFF2-40B4-BE49-F238E27FC236}">
                <a16:creationId xmlns:a16="http://schemas.microsoft.com/office/drawing/2014/main" id="{EDFFB9B2-8B61-4913-9D65-E8B3D72EC2D0}"/>
              </a:ext>
            </a:extLst>
          </p:cNvPr>
          <p:cNvSpPr>
            <a:spLocks noGrp="1"/>
          </p:cNvSpPr>
          <p:nvPr>
            <p:ph type="ftr" sz="quarter" idx="11"/>
          </p:nvPr>
        </p:nvSpPr>
        <p:spPr/>
        <p:txBody>
          <a:bodyPr/>
          <a:lstStyle>
            <a:lvl1pPr>
              <a:defRPr/>
            </a:lvl1pPr>
          </a:lstStyle>
          <a:p>
            <a:pPr>
              <a:defRPr/>
            </a:pPr>
            <a:endParaRPr lang="el-GR"/>
          </a:p>
        </p:txBody>
      </p:sp>
      <p:sp>
        <p:nvSpPr>
          <p:cNvPr id="10" name="Slide Number Placeholder 3">
            <a:extLst>
              <a:ext uri="{FF2B5EF4-FFF2-40B4-BE49-F238E27FC236}">
                <a16:creationId xmlns:a16="http://schemas.microsoft.com/office/drawing/2014/main" id="{F74685FA-92AE-40B1-BCBA-6F3D7E9FDBE1}"/>
              </a:ext>
            </a:extLst>
          </p:cNvPr>
          <p:cNvSpPr>
            <a:spLocks noGrp="1"/>
          </p:cNvSpPr>
          <p:nvPr>
            <p:ph type="sldNum" sz="quarter" idx="12"/>
          </p:nvPr>
        </p:nvSpPr>
        <p:spPr>
          <a:xfrm>
            <a:off x="4267200" y="6324600"/>
            <a:ext cx="609600" cy="441325"/>
          </a:xfrm>
        </p:spPr>
        <p:txBody>
          <a:bodyPr/>
          <a:lstStyle>
            <a:lvl1pPr>
              <a:defRPr>
                <a:solidFill>
                  <a:srgbClr val="FFFFFF"/>
                </a:solidFill>
              </a:defRPr>
            </a:lvl1pPr>
          </a:lstStyle>
          <a:p>
            <a:pPr>
              <a:defRPr/>
            </a:pPr>
            <a:fld id="{F3FE4B9E-57F7-4C1D-B90C-2CC5F6F2B3CF}" type="slidenum">
              <a:rPr lang="el-GR" altLang="el-GR"/>
              <a:pPr>
                <a:defRPr/>
              </a:pPr>
              <a:t>‹#›</a:t>
            </a:fld>
            <a:endParaRPr lang="el-GR" altLang="el-GR"/>
          </a:p>
        </p:txBody>
      </p:sp>
    </p:spTree>
    <p:extLst>
      <p:ext uri="{BB962C8B-B14F-4D97-AF65-F5344CB8AC3E}">
        <p14:creationId xmlns:p14="http://schemas.microsoft.com/office/powerpoint/2010/main" val="27900429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5" name="Rectangle 19">
            <a:extLst>
              <a:ext uri="{FF2B5EF4-FFF2-40B4-BE49-F238E27FC236}">
                <a16:creationId xmlns:a16="http://schemas.microsoft.com/office/drawing/2014/main" id="{6CA8177C-1011-45D0-A97E-87D983210802}"/>
              </a:ext>
            </a:extLst>
          </p:cNvPr>
          <p:cNvSpPr>
            <a:spLocks noChangeArrowheads="1"/>
          </p:cNvSpPr>
          <p:nvPr/>
        </p:nvSpPr>
        <p:spPr bwMode="auto">
          <a:xfrm>
            <a:off x="152400" y="152400"/>
            <a:ext cx="8832850" cy="304800"/>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6" name="Rectangle 20">
            <a:extLst>
              <a:ext uri="{FF2B5EF4-FFF2-40B4-BE49-F238E27FC236}">
                <a16:creationId xmlns:a16="http://schemas.microsoft.com/office/drawing/2014/main" id="{7CD07AB1-FBB2-465A-9D50-0FA0569400D0}"/>
              </a:ext>
            </a:extLst>
          </p:cNvPr>
          <p:cNvSpPr>
            <a:spLocks noChangeArrowheads="1"/>
          </p:cNvSpPr>
          <p:nvPr/>
        </p:nvSpPr>
        <p:spPr bwMode="white">
          <a:xfrm>
            <a:off x="0" y="670560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3">
            <a:extLst>
              <a:ext uri="{FF2B5EF4-FFF2-40B4-BE49-F238E27FC236}">
                <a16:creationId xmlns:a16="http://schemas.microsoft.com/office/drawing/2014/main" id="{4B031E2B-678A-4644-8EED-3FD70F264B4B}"/>
              </a:ext>
            </a:extLst>
          </p:cNvPr>
          <p:cNvSpPr>
            <a:spLocks noChangeArrowheads="1"/>
          </p:cNvSpPr>
          <p:nvPr/>
        </p:nvSpPr>
        <p:spPr bwMode="white">
          <a:xfrm>
            <a:off x="899160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8" name="Rectangle 24">
            <a:extLst>
              <a:ext uri="{FF2B5EF4-FFF2-40B4-BE49-F238E27FC236}">
                <a16:creationId xmlns:a16="http://schemas.microsoft.com/office/drawing/2014/main" id="{3AC2C728-5B2A-4B42-B5F4-7963DBB1481B}"/>
              </a:ext>
            </a:extLst>
          </p:cNvPr>
          <p:cNvSpPr>
            <a:spLocks noChangeArrowheads="1"/>
          </p:cNvSpPr>
          <p:nvPr/>
        </p:nvSpPr>
        <p:spPr bwMode="white">
          <a:xfrm>
            <a:off x="0" y="0"/>
            <a:ext cx="9144000" cy="119063"/>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25">
            <a:extLst>
              <a:ext uri="{FF2B5EF4-FFF2-40B4-BE49-F238E27FC236}">
                <a16:creationId xmlns:a16="http://schemas.microsoft.com/office/drawing/2014/main" id="{DD61C5F7-D790-4D94-8CB4-F73170BB2E26}"/>
              </a:ext>
            </a:extLst>
          </p:cNvPr>
          <p:cNvSpPr>
            <a:spLocks noChangeArrowheads="1"/>
          </p:cNvSpPr>
          <p:nvPr/>
        </p:nvSpPr>
        <p:spPr bwMode="white">
          <a:xfrm>
            <a:off x="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6">
            <a:extLst>
              <a:ext uri="{FF2B5EF4-FFF2-40B4-BE49-F238E27FC236}">
                <a16:creationId xmlns:a16="http://schemas.microsoft.com/office/drawing/2014/main" id="{C2F8EA53-B346-4AE1-BC18-9D73E37C2A23}"/>
              </a:ext>
            </a:extLst>
          </p:cNvPr>
          <p:cNvSpPr/>
          <p:nvPr/>
        </p:nvSpPr>
        <p:spPr>
          <a:xfrm>
            <a:off x="152400" y="609600"/>
            <a:ext cx="2743200" cy="5867400"/>
          </a:xfrm>
          <a:prstGeom prst="rect">
            <a:avLst/>
          </a:prstGeom>
          <a:solidFill>
            <a:schemeClr val="accent1"/>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1" name="Rectangle 27">
            <a:extLst>
              <a:ext uri="{FF2B5EF4-FFF2-40B4-BE49-F238E27FC236}">
                <a16:creationId xmlns:a16="http://schemas.microsoft.com/office/drawing/2014/main" id="{F8AAD1ED-B4C7-4C8F-A658-0DE298D21333}"/>
              </a:ext>
            </a:extLst>
          </p:cNvPr>
          <p:cNvSpPr>
            <a:spLocks noChangeArrowheads="1"/>
          </p:cNvSpPr>
          <p:nvPr/>
        </p:nvSpPr>
        <p:spPr bwMode="auto">
          <a:xfrm>
            <a:off x="152400" y="152400"/>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2" name="Straight Connector 28">
            <a:extLst>
              <a:ext uri="{FF2B5EF4-FFF2-40B4-BE49-F238E27FC236}">
                <a16:creationId xmlns:a16="http://schemas.microsoft.com/office/drawing/2014/main" id="{01F5373C-DCDC-43F3-B93A-8BD8A03D966E}"/>
              </a:ext>
            </a:extLst>
          </p:cNvPr>
          <p:cNvSpPr>
            <a:spLocks noChangeShapeType="1"/>
          </p:cNvSpPr>
          <p:nvPr/>
        </p:nvSpPr>
        <p:spPr bwMode="auto">
          <a:xfrm>
            <a:off x="152400" y="533400"/>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3" name="Oval 29">
            <a:extLst>
              <a:ext uri="{FF2B5EF4-FFF2-40B4-BE49-F238E27FC236}">
                <a16:creationId xmlns:a16="http://schemas.microsoft.com/office/drawing/2014/main" id="{94B8AB5E-6D9B-4B71-A9B6-85F65E2B1487}"/>
              </a:ext>
            </a:extLst>
          </p:cNvPr>
          <p:cNvSpPr/>
          <p:nvPr/>
        </p:nvSpPr>
        <p:spPr>
          <a:xfrm>
            <a:off x="1295400" y="22860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4" name="Oval 30">
            <a:extLst>
              <a:ext uri="{FF2B5EF4-FFF2-40B4-BE49-F238E27FC236}">
                <a16:creationId xmlns:a16="http://schemas.microsoft.com/office/drawing/2014/main" id="{C1BDB815-A31E-4F2B-88AA-D86FB8F4CD9E}"/>
              </a:ext>
            </a:extLst>
          </p:cNvPr>
          <p:cNvSpPr/>
          <p:nvPr/>
        </p:nvSpPr>
        <p:spPr>
          <a:xfrm>
            <a:off x="1390650" y="323850"/>
            <a:ext cx="419100" cy="419100"/>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5" name="Rectangle 31">
            <a:extLst>
              <a:ext uri="{FF2B5EF4-FFF2-40B4-BE49-F238E27FC236}">
                <a16:creationId xmlns:a16="http://schemas.microsoft.com/office/drawing/2014/main" id="{2E5CEC63-E9DF-4B70-812B-3092CAEC862F}"/>
              </a:ext>
            </a:extLst>
          </p:cNvPr>
          <p:cNvSpPr>
            <a:spLocks noChangeArrowheads="1"/>
          </p:cNvSpPr>
          <p:nvPr/>
        </p:nvSpPr>
        <p:spPr bwMode="auto">
          <a:xfrm>
            <a:off x="149225" y="6388100"/>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2" name="Title 1"/>
          <p:cNvSpPr>
            <a:spLocks noGrp="1"/>
          </p:cNvSpPr>
          <p:nvPr>
            <p:ph type="title"/>
          </p:nvPr>
        </p:nvSpPr>
        <p:spPr>
          <a:xfrm>
            <a:off x="381000" y="914400"/>
            <a:ext cx="2362200" cy="990600"/>
          </a:xfrm>
        </p:spPr>
        <p:txBody>
          <a:bodyPr>
            <a:noAutofit/>
          </a:bodyPr>
          <a:lstStyle>
            <a:lvl1pPr algn="l">
              <a:buNone/>
              <a:defRPr sz="2200" b="1">
                <a:solidFill>
                  <a:srgbClr val="FFFFFF"/>
                </a:solidFill>
              </a:defRPr>
            </a:lvl1pPr>
          </a:lstStyle>
          <a:p>
            <a:r>
              <a:rPr lang="en-US"/>
              <a:t>Click to edit Master title style</a:t>
            </a:r>
          </a:p>
        </p:txBody>
      </p:sp>
      <p:sp>
        <p:nvSpPr>
          <p:cNvPr id="3" name="Text Placeholder 2"/>
          <p:cNvSpPr>
            <a:spLocks noGrp="1"/>
          </p:cNvSpPr>
          <p:nvPr>
            <p:ph type="body" idx="2"/>
          </p:nvPr>
        </p:nvSpPr>
        <p:spPr>
          <a:xfrm>
            <a:off x="381000" y="1981200"/>
            <a:ext cx="2362200" cy="4144963"/>
          </a:xfrm>
        </p:spPr>
        <p:txBody>
          <a:bodyPr/>
          <a:lstStyle>
            <a:lvl1pPr marL="0" indent="0">
              <a:spcAft>
                <a:spcPts val="1000"/>
              </a:spcAft>
              <a:buNone/>
              <a:defRPr sz="1600">
                <a:solidFill>
                  <a:srgbClr val="FFFFFF"/>
                </a:solidFill>
              </a:defRPr>
            </a:lvl1pPr>
            <a:lvl2pPr>
              <a:buNone/>
              <a:defRPr sz="1200"/>
            </a:lvl2pPr>
            <a:lvl3pPr>
              <a:buNone/>
              <a:defRPr sz="1000"/>
            </a:lvl3pPr>
            <a:lvl4pPr>
              <a:buNone/>
              <a:defRPr sz="900"/>
            </a:lvl4pPr>
            <a:lvl5pPr>
              <a:buNone/>
              <a:defRPr sz="900"/>
            </a:lvl5pPr>
          </a:lstStyle>
          <a:p>
            <a:pPr lvl="0"/>
            <a:r>
              <a:rPr lang="en-US"/>
              <a:t>Click to edit Master text styles</a:t>
            </a:r>
          </a:p>
        </p:txBody>
      </p:sp>
      <p:sp>
        <p:nvSpPr>
          <p:cNvPr id="20" name="Content Placeholder 19"/>
          <p:cNvSpPr>
            <a:spLocks noGrp="1"/>
          </p:cNvSpPr>
          <p:nvPr>
            <p:ph sz="quarter" idx="1"/>
          </p:nvPr>
        </p:nvSpPr>
        <p:spPr>
          <a:xfrm>
            <a:off x="3124200" y="685800"/>
            <a:ext cx="5638800" cy="5410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6" name="Slide Number Placeholder 6">
            <a:extLst>
              <a:ext uri="{FF2B5EF4-FFF2-40B4-BE49-F238E27FC236}">
                <a16:creationId xmlns:a16="http://schemas.microsoft.com/office/drawing/2014/main" id="{19CFDFDE-E572-4D58-B6BB-614DB914FF14}"/>
              </a:ext>
            </a:extLst>
          </p:cNvPr>
          <p:cNvSpPr>
            <a:spLocks noGrp="1"/>
          </p:cNvSpPr>
          <p:nvPr>
            <p:ph type="sldNum" sz="quarter" idx="10"/>
          </p:nvPr>
        </p:nvSpPr>
        <p:spPr>
          <a:xfrm>
            <a:off x="1371600" y="312738"/>
            <a:ext cx="457200" cy="441325"/>
          </a:xfrm>
        </p:spPr>
        <p:txBody>
          <a:bodyPr/>
          <a:lstStyle>
            <a:lvl1pPr>
              <a:defRPr/>
            </a:lvl1pPr>
          </a:lstStyle>
          <a:p>
            <a:pPr>
              <a:defRPr/>
            </a:pPr>
            <a:fld id="{3041057E-E4DD-423B-8F8E-6AEE1825124C}" type="slidenum">
              <a:rPr lang="el-GR" altLang="el-GR"/>
              <a:pPr>
                <a:defRPr/>
              </a:pPr>
              <a:t>‹#›</a:t>
            </a:fld>
            <a:endParaRPr lang="el-GR" altLang="el-GR"/>
          </a:p>
        </p:txBody>
      </p:sp>
      <p:sp>
        <p:nvSpPr>
          <p:cNvPr id="17" name="Date Placeholder 4">
            <a:extLst>
              <a:ext uri="{FF2B5EF4-FFF2-40B4-BE49-F238E27FC236}">
                <a16:creationId xmlns:a16="http://schemas.microsoft.com/office/drawing/2014/main" id="{AB408DFE-D151-4D26-BC1B-86F6CF9183A8}"/>
              </a:ext>
            </a:extLst>
          </p:cNvPr>
          <p:cNvSpPr>
            <a:spLocks noGrp="1"/>
          </p:cNvSpPr>
          <p:nvPr>
            <p:ph type="dt" sz="half" idx="11"/>
          </p:nvPr>
        </p:nvSpPr>
        <p:spPr/>
        <p:txBody>
          <a:bodyPr/>
          <a:lstStyle>
            <a:lvl1pPr>
              <a:defRPr/>
            </a:lvl1pPr>
          </a:lstStyle>
          <a:p>
            <a:pPr>
              <a:defRPr/>
            </a:pPr>
            <a:fld id="{6A39D1E9-CA24-414B-BB94-46E2687DEFD3}" type="datetimeFigureOut">
              <a:rPr lang="el-GR"/>
              <a:pPr>
                <a:defRPr/>
              </a:pPr>
              <a:t>12/5/2025</a:t>
            </a:fld>
            <a:endParaRPr lang="el-GR"/>
          </a:p>
        </p:txBody>
      </p:sp>
      <p:sp>
        <p:nvSpPr>
          <p:cNvPr id="18" name="Footer Placeholder 5">
            <a:extLst>
              <a:ext uri="{FF2B5EF4-FFF2-40B4-BE49-F238E27FC236}">
                <a16:creationId xmlns:a16="http://schemas.microsoft.com/office/drawing/2014/main" id="{0EB8EEF3-D78E-4E6C-AACE-35A41CE2D177}"/>
              </a:ext>
            </a:extLst>
          </p:cNvPr>
          <p:cNvSpPr>
            <a:spLocks noGrp="1"/>
          </p:cNvSpPr>
          <p:nvPr>
            <p:ph type="ftr" sz="quarter" idx="12"/>
          </p:nvPr>
        </p:nvSpPr>
        <p:spPr>
          <a:xfrm>
            <a:off x="301625" y="6410325"/>
            <a:ext cx="3382963" cy="366713"/>
          </a:xfrm>
        </p:spPr>
        <p:txBody>
          <a:bodyPr/>
          <a:lstStyle>
            <a:lvl1pPr>
              <a:defRPr/>
            </a:lvl1pPr>
          </a:lstStyle>
          <a:p>
            <a:pPr>
              <a:defRPr/>
            </a:pPr>
            <a:endParaRPr lang="el-GR"/>
          </a:p>
        </p:txBody>
      </p:sp>
    </p:spTree>
    <p:extLst>
      <p:ext uri="{BB962C8B-B14F-4D97-AF65-F5344CB8AC3E}">
        <p14:creationId xmlns:p14="http://schemas.microsoft.com/office/powerpoint/2010/main" val="4174841094"/>
      </p:ext>
    </p:extLst>
  </p:cSld>
  <p:clrMapOvr>
    <a:overrideClrMapping bg1="lt1" tx1="dk1" bg2="lt2" tx2="dk2" accent1="accent1" accent2="accent2" accent3="accent3" accent4="accent4" accent5="accent5" accent6="accent6" hlink="hlink" folHlink="folHlink"/>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5" name="Straight Connector 19">
            <a:extLst>
              <a:ext uri="{FF2B5EF4-FFF2-40B4-BE49-F238E27FC236}">
                <a16:creationId xmlns:a16="http://schemas.microsoft.com/office/drawing/2014/main" id="{FB58DD46-BE8C-4B38-9FE1-1851D9578C5A}"/>
              </a:ext>
            </a:extLst>
          </p:cNvPr>
          <p:cNvSpPr>
            <a:spLocks noChangeShapeType="1"/>
          </p:cNvSpPr>
          <p:nvPr/>
        </p:nvSpPr>
        <p:spPr bwMode="auto">
          <a:xfrm>
            <a:off x="152400" y="533400"/>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6" name="Rectangle 20">
            <a:extLst>
              <a:ext uri="{FF2B5EF4-FFF2-40B4-BE49-F238E27FC236}">
                <a16:creationId xmlns:a16="http://schemas.microsoft.com/office/drawing/2014/main" id="{B280CD5B-D29D-4A75-86BE-C9426E3EA77F}"/>
              </a:ext>
            </a:extLst>
          </p:cNvPr>
          <p:cNvSpPr>
            <a:spLocks noChangeArrowheads="1"/>
          </p:cNvSpPr>
          <p:nvPr/>
        </p:nvSpPr>
        <p:spPr bwMode="white">
          <a:xfrm>
            <a:off x="0" y="670560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3">
            <a:extLst>
              <a:ext uri="{FF2B5EF4-FFF2-40B4-BE49-F238E27FC236}">
                <a16:creationId xmlns:a16="http://schemas.microsoft.com/office/drawing/2014/main" id="{8CC9372C-0ED9-455B-A878-E61A6C1B90D1}"/>
              </a:ext>
            </a:extLst>
          </p:cNvPr>
          <p:cNvSpPr>
            <a:spLocks noChangeArrowheads="1"/>
          </p:cNvSpPr>
          <p:nvPr/>
        </p:nvSpPr>
        <p:spPr bwMode="white">
          <a:xfrm>
            <a:off x="899160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8" name="Rectangle 24">
            <a:extLst>
              <a:ext uri="{FF2B5EF4-FFF2-40B4-BE49-F238E27FC236}">
                <a16:creationId xmlns:a16="http://schemas.microsoft.com/office/drawing/2014/main" id="{0F6F3FBB-B962-4F2D-A6BF-2A123D017CBF}"/>
              </a:ext>
            </a:extLst>
          </p:cNvPr>
          <p:cNvSpPr>
            <a:spLocks noChangeArrowheads="1"/>
          </p:cNvSpPr>
          <p:nvPr/>
        </p:nvSpPr>
        <p:spPr bwMode="white">
          <a:xfrm>
            <a:off x="0" y="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25">
            <a:extLst>
              <a:ext uri="{FF2B5EF4-FFF2-40B4-BE49-F238E27FC236}">
                <a16:creationId xmlns:a16="http://schemas.microsoft.com/office/drawing/2014/main" id="{DD83A6EC-163F-4F76-AF20-C3F4C9806449}"/>
              </a:ext>
            </a:extLst>
          </p:cNvPr>
          <p:cNvSpPr>
            <a:spLocks noChangeArrowheads="1"/>
          </p:cNvSpPr>
          <p:nvPr/>
        </p:nvSpPr>
        <p:spPr bwMode="white">
          <a:xfrm>
            <a:off x="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6">
            <a:extLst>
              <a:ext uri="{FF2B5EF4-FFF2-40B4-BE49-F238E27FC236}">
                <a16:creationId xmlns:a16="http://schemas.microsoft.com/office/drawing/2014/main" id="{A8867192-1F44-4342-B063-5D7EE1B63718}"/>
              </a:ext>
            </a:extLst>
          </p:cNvPr>
          <p:cNvSpPr>
            <a:spLocks noChangeArrowheads="1"/>
          </p:cNvSpPr>
          <p:nvPr/>
        </p:nvSpPr>
        <p:spPr bwMode="auto">
          <a:xfrm>
            <a:off x="152400" y="152400"/>
            <a:ext cx="8832850" cy="301625"/>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1" name="Rectangle 27">
            <a:extLst>
              <a:ext uri="{FF2B5EF4-FFF2-40B4-BE49-F238E27FC236}">
                <a16:creationId xmlns:a16="http://schemas.microsoft.com/office/drawing/2014/main" id="{556E552F-3D9E-4735-89C0-DDCB610C465D}"/>
              </a:ext>
            </a:extLst>
          </p:cNvPr>
          <p:cNvSpPr/>
          <p:nvPr/>
        </p:nvSpPr>
        <p:spPr>
          <a:xfrm>
            <a:off x="152400" y="609600"/>
            <a:ext cx="2743200" cy="5867400"/>
          </a:xfrm>
          <a:prstGeom prst="rect">
            <a:avLst/>
          </a:prstGeom>
          <a:solidFill>
            <a:schemeClr val="accent1"/>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2" name="Rectangle 28">
            <a:extLst>
              <a:ext uri="{FF2B5EF4-FFF2-40B4-BE49-F238E27FC236}">
                <a16:creationId xmlns:a16="http://schemas.microsoft.com/office/drawing/2014/main" id="{7F67302E-3613-469E-BB27-400112DC26A3}"/>
              </a:ext>
            </a:extLst>
          </p:cNvPr>
          <p:cNvSpPr>
            <a:spLocks noChangeArrowheads="1"/>
          </p:cNvSpPr>
          <p:nvPr/>
        </p:nvSpPr>
        <p:spPr bwMode="auto">
          <a:xfrm>
            <a:off x="152400" y="155575"/>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3" name="Oval 29">
            <a:extLst>
              <a:ext uri="{FF2B5EF4-FFF2-40B4-BE49-F238E27FC236}">
                <a16:creationId xmlns:a16="http://schemas.microsoft.com/office/drawing/2014/main" id="{8002E4DE-C251-4C8B-94A0-326F7ADE5598}"/>
              </a:ext>
            </a:extLst>
          </p:cNvPr>
          <p:cNvSpPr/>
          <p:nvPr/>
        </p:nvSpPr>
        <p:spPr>
          <a:xfrm>
            <a:off x="1295400" y="22860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4" name="Oval 30">
            <a:extLst>
              <a:ext uri="{FF2B5EF4-FFF2-40B4-BE49-F238E27FC236}">
                <a16:creationId xmlns:a16="http://schemas.microsoft.com/office/drawing/2014/main" id="{93F852FF-C427-4DD2-8CF0-53B881FCEA06}"/>
              </a:ext>
            </a:extLst>
          </p:cNvPr>
          <p:cNvSpPr/>
          <p:nvPr/>
        </p:nvSpPr>
        <p:spPr>
          <a:xfrm>
            <a:off x="1390650" y="323850"/>
            <a:ext cx="419100" cy="419100"/>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5" name="Rectangle 31">
            <a:extLst>
              <a:ext uri="{FF2B5EF4-FFF2-40B4-BE49-F238E27FC236}">
                <a16:creationId xmlns:a16="http://schemas.microsoft.com/office/drawing/2014/main" id="{95598CFB-35B0-43A9-A7FC-80A679F79F7E}"/>
              </a:ext>
            </a:extLst>
          </p:cNvPr>
          <p:cNvSpPr>
            <a:spLocks noChangeArrowheads="1"/>
          </p:cNvSpPr>
          <p:nvPr/>
        </p:nvSpPr>
        <p:spPr bwMode="auto">
          <a:xfrm>
            <a:off x="149225" y="6388100"/>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2" name="Title 1"/>
          <p:cNvSpPr>
            <a:spLocks noGrp="1"/>
          </p:cNvSpPr>
          <p:nvPr>
            <p:ph type="title"/>
          </p:nvPr>
        </p:nvSpPr>
        <p:spPr>
          <a:xfrm>
            <a:off x="3000375" y="5029200"/>
            <a:ext cx="5867400" cy="1219200"/>
          </a:xfrm>
        </p:spPr>
        <p:txBody>
          <a:bodyPr anchor="t">
            <a:noAutofit/>
          </a:bodyPr>
          <a:lstStyle>
            <a:lvl1pPr algn="l">
              <a:buNone/>
              <a:defRPr sz="2400" b="1">
                <a:solidFill>
                  <a:schemeClr val="tx2"/>
                </a:solidFill>
              </a:defRPr>
            </a:lvl1pPr>
          </a:lstStyle>
          <a:p>
            <a:r>
              <a:rPr lang="en-US"/>
              <a:t>Click to edit Master title style</a:t>
            </a:r>
          </a:p>
        </p:txBody>
      </p:sp>
      <p:sp>
        <p:nvSpPr>
          <p:cNvPr id="3" name="Picture Placeholder 2"/>
          <p:cNvSpPr>
            <a:spLocks noGrp="1"/>
          </p:cNvSpPr>
          <p:nvPr>
            <p:ph type="pic" idx="1"/>
          </p:nvPr>
        </p:nvSpPr>
        <p:spPr>
          <a:xfrm>
            <a:off x="3000375" y="609600"/>
            <a:ext cx="5867400" cy="4267200"/>
          </a:xfrm>
        </p:spPr>
        <p:txBody>
          <a:bodyPr>
            <a:normAutofit/>
          </a:bodyPr>
          <a:lstStyle>
            <a:lvl1pPr marL="0" indent="0">
              <a:buNone/>
              <a:defRPr sz="3200"/>
            </a:lvl1pPr>
          </a:lstStyle>
          <a:p>
            <a:pPr lvl="0"/>
            <a:r>
              <a:rPr lang="en-US" noProof="0"/>
              <a:t>Click icon to add picture</a:t>
            </a:r>
            <a:endParaRPr lang="en-US" noProof="0" dirty="0"/>
          </a:p>
        </p:txBody>
      </p:sp>
      <p:sp>
        <p:nvSpPr>
          <p:cNvPr id="4" name="Text Placeholder 3"/>
          <p:cNvSpPr>
            <a:spLocks noGrp="1"/>
          </p:cNvSpPr>
          <p:nvPr>
            <p:ph type="body" sz="half" idx="2"/>
          </p:nvPr>
        </p:nvSpPr>
        <p:spPr>
          <a:xfrm>
            <a:off x="381000" y="990600"/>
            <a:ext cx="2438400" cy="5257800"/>
          </a:xfrm>
        </p:spPr>
        <p:txBody>
          <a:bodyPr/>
          <a:lstStyle>
            <a:lvl1pPr marL="0" indent="0">
              <a:spcAft>
                <a:spcPts val="1000"/>
              </a:spcAft>
              <a:buFontTx/>
              <a:buNone/>
              <a:defRPr sz="1600">
                <a:solidFill>
                  <a:srgbClr val="FFFFFF"/>
                </a:solidFill>
              </a:defRPr>
            </a:lvl1pPr>
            <a:lvl2pPr>
              <a:defRPr sz="1200"/>
            </a:lvl2pPr>
            <a:lvl3pPr>
              <a:defRPr sz="1000"/>
            </a:lvl3pPr>
            <a:lvl4pPr>
              <a:defRPr sz="900"/>
            </a:lvl4pPr>
            <a:lvl5pPr>
              <a:defRPr sz="900"/>
            </a:lvl5pPr>
          </a:lstStyle>
          <a:p>
            <a:pPr lvl="0"/>
            <a:r>
              <a:rPr lang="en-US"/>
              <a:t>Click to edit Master text styles</a:t>
            </a:r>
          </a:p>
        </p:txBody>
      </p:sp>
      <p:sp>
        <p:nvSpPr>
          <p:cNvPr id="16" name="Slide Number Placeholder 6">
            <a:extLst>
              <a:ext uri="{FF2B5EF4-FFF2-40B4-BE49-F238E27FC236}">
                <a16:creationId xmlns:a16="http://schemas.microsoft.com/office/drawing/2014/main" id="{B7BC6C76-24C1-4D5B-A185-04A2C4455216}"/>
              </a:ext>
            </a:extLst>
          </p:cNvPr>
          <p:cNvSpPr>
            <a:spLocks noGrp="1"/>
          </p:cNvSpPr>
          <p:nvPr>
            <p:ph type="sldNum" sz="quarter" idx="10"/>
          </p:nvPr>
        </p:nvSpPr>
        <p:spPr>
          <a:xfrm>
            <a:off x="1371600" y="312738"/>
            <a:ext cx="457200" cy="441325"/>
          </a:xfrm>
        </p:spPr>
        <p:txBody>
          <a:bodyPr/>
          <a:lstStyle>
            <a:lvl1pPr>
              <a:defRPr/>
            </a:lvl1pPr>
          </a:lstStyle>
          <a:p>
            <a:pPr>
              <a:defRPr/>
            </a:pPr>
            <a:fld id="{969EFADF-C6BD-489F-BAF3-9D8F239F7812}" type="slidenum">
              <a:rPr lang="el-GR" altLang="el-GR"/>
              <a:pPr>
                <a:defRPr/>
              </a:pPr>
              <a:t>‹#›</a:t>
            </a:fld>
            <a:endParaRPr lang="el-GR" altLang="el-GR"/>
          </a:p>
        </p:txBody>
      </p:sp>
      <p:sp>
        <p:nvSpPr>
          <p:cNvPr id="17" name="Date Placeholder 4">
            <a:extLst>
              <a:ext uri="{FF2B5EF4-FFF2-40B4-BE49-F238E27FC236}">
                <a16:creationId xmlns:a16="http://schemas.microsoft.com/office/drawing/2014/main" id="{8FF4F8F4-7078-403F-9D32-A00FCB0CEC7C}"/>
              </a:ext>
            </a:extLst>
          </p:cNvPr>
          <p:cNvSpPr>
            <a:spLocks noGrp="1"/>
          </p:cNvSpPr>
          <p:nvPr>
            <p:ph type="dt" sz="half" idx="11"/>
          </p:nvPr>
        </p:nvSpPr>
        <p:spPr>
          <a:xfrm>
            <a:off x="5788025" y="6405563"/>
            <a:ext cx="3044825" cy="365125"/>
          </a:xfrm>
        </p:spPr>
        <p:txBody>
          <a:bodyPr/>
          <a:lstStyle>
            <a:lvl1pPr>
              <a:defRPr/>
            </a:lvl1pPr>
          </a:lstStyle>
          <a:p>
            <a:pPr>
              <a:defRPr/>
            </a:pPr>
            <a:fld id="{6AD9EF70-F364-4B30-86F1-A3D01EFF44F6}" type="datetimeFigureOut">
              <a:rPr lang="el-GR"/>
              <a:pPr>
                <a:defRPr/>
              </a:pPr>
              <a:t>12/5/2025</a:t>
            </a:fld>
            <a:endParaRPr lang="el-GR"/>
          </a:p>
        </p:txBody>
      </p:sp>
      <p:sp>
        <p:nvSpPr>
          <p:cNvPr id="18" name="Footer Placeholder 5">
            <a:extLst>
              <a:ext uri="{FF2B5EF4-FFF2-40B4-BE49-F238E27FC236}">
                <a16:creationId xmlns:a16="http://schemas.microsoft.com/office/drawing/2014/main" id="{D381927C-6811-4103-8FE3-AD05F3AC9EE0}"/>
              </a:ext>
            </a:extLst>
          </p:cNvPr>
          <p:cNvSpPr>
            <a:spLocks noGrp="1"/>
          </p:cNvSpPr>
          <p:nvPr>
            <p:ph type="ftr" sz="quarter" idx="12"/>
          </p:nvPr>
        </p:nvSpPr>
        <p:spPr>
          <a:xfrm>
            <a:off x="301625" y="6410325"/>
            <a:ext cx="3584575" cy="366713"/>
          </a:xfrm>
        </p:spPr>
        <p:txBody>
          <a:bodyPr/>
          <a:lstStyle>
            <a:lvl1pPr>
              <a:defRPr/>
            </a:lvl1pPr>
          </a:lstStyle>
          <a:p>
            <a:pPr>
              <a:defRPr/>
            </a:pPr>
            <a:endParaRPr lang="el-GR"/>
          </a:p>
        </p:txBody>
      </p:sp>
    </p:spTree>
    <p:extLst>
      <p:ext uri="{BB962C8B-B14F-4D97-AF65-F5344CB8AC3E}">
        <p14:creationId xmlns:p14="http://schemas.microsoft.com/office/powerpoint/2010/main" val="107810807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bg>
      <p:bgPr>
        <a:solidFill>
          <a:schemeClr val="bg2"/>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EF0020A9-715B-4A60-B411-22A6170DAAF3}"/>
              </a:ext>
            </a:extLst>
          </p:cNvPr>
          <p:cNvSpPr>
            <a:spLocks noGrp="1"/>
          </p:cNvSpPr>
          <p:nvPr>
            <p:ph type="dt" sz="half" idx="10"/>
          </p:nvPr>
        </p:nvSpPr>
        <p:spPr/>
        <p:txBody>
          <a:bodyPr/>
          <a:lstStyle>
            <a:lvl1pPr>
              <a:defRPr/>
            </a:lvl1pPr>
          </a:lstStyle>
          <a:p>
            <a:pPr>
              <a:defRPr/>
            </a:pPr>
            <a:fld id="{F0C3BDFB-C141-4B42-A275-378D2E63EF4D}" type="datetimeFigureOut">
              <a:rPr lang="el-GR"/>
              <a:pPr>
                <a:defRPr/>
              </a:pPr>
              <a:t>12/5/2025</a:t>
            </a:fld>
            <a:endParaRPr lang="el-GR"/>
          </a:p>
        </p:txBody>
      </p:sp>
      <p:sp>
        <p:nvSpPr>
          <p:cNvPr id="5" name="Footer Placeholder 4">
            <a:extLst>
              <a:ext uri="{FF2B5EF4-FFF2-40B4-BE49-F238E27FC236}">
                <a16:creationId xmlns:a16="http://schemas.microsoft.com/office/drawing/2014/main" id="{E50D5103-9229-4E88-A80B-45304818350B}"/>
              </a:ext>
            </a:extLst>
          </p:cNvPr>
          <p:cNvSpPr>
            <a:spLocks noGrp="1"/>
          </p:cNvSpPr>
          <p:nvPr>
            <p:ph type="ftr" sz="quarter" idx="11"/>
          </p:nvPr>
        </p:nvSpPr>
        <p:spPr/>
        <p:txBody>
          <a:bodyPr/>
          <a:lstStyle>
            <a:lvl1pPr>
              <a:defRPr/>
            </a:lvl1pPr>
          </a:lstStyle>
          <a:p>
            <a:pPr>
              <a:defRPr/>
            </a:pPr>
            <a:endParaRPr lang="el-GR"/>
          </a:p>
        </p:txBody>
      </p:sp>
      <p:sp>
        <p:nvSpPr>
          <p:cNvPr id="6" name="Slide Number Placeholder 5">
            <a:extLst>
              <a:ext uri="{FF2B5EF4-FFF2-40B4-BE49-F238E27FC236}">
                <a16:creationId xmlns:a16="http://schemas.microsoft.com/office/drawing/2014/main" id="{0766D786-EFD7-4EF7-8952-61B6B27E1CE9}"/>
              </a:ext>
            </a:extLst>
          </p:cNvPr>
          <p:cNvSpPr>
            <a:spLocks noGrp="1"/>
          </p:cNvSpPr>
          <p:nvPr>
            <p:ph type="sldNum" sz="quarter" idx="12"/>
          </p:nvPr>
        </p:nvSpPr>
        <p:spPr/>
        <p:txBody>
          <a:bodyPr/>
          <a:lstStyle>
            <a:lvl1pPr>
              <a:defRPr/>
            </a:lvl1pPr>
          </a:lstStyle>
          <a:p>
            <a:pPr>
              <a:defRPr/>
            </a:pPr>
            <a:fld id="{6BD45532-AE85-4C5B-96CD-804410B9ED42}" type="slidenum">
              <a:rPr lang="el-GR" altLang="el-GR"/>
              <a:pPr>
                <a:defRPr/>
              </a:pPr>
              <a:t>‹#›</a:t>
            </a:fld>
            <a:endParaRPr lang="el-GR" altLang="el-GR"/>
          </a:p>
        </p:txBody>
      </p:sp>
    </p:spTree>
    <p:extLst>
      <p:ext uri="{BB962C8B-B14F-4D97-AF65-F5344CB8AC3E}">
        <p14:creationId xmlns:p14="http://schemas.microsoft.com/office/powerpoint/2010/main" val="1648793686"/>
      </p:ext>
    </p:extLst>
  </p:cSld>
  <p:clrMapOvr>
    <a:overrideClrMapping bg1="lt1" tx1="dk1" bg2="lt2" tx2="dk2" accent1="accent1" accent2="accent2" accent3="accent3" accent4="accent4" accent5="accent5" accent6="accent6" hlink="hlink" folHlink="folHlink"/>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bg>
      <p:bgPr>
        <a:solidFill>
          <a:schemeClr val="bg2"/>
        </a:solidFill>
        <a:effectLst/>
      </p:bgPr>
    </p:bg>
    <p:spTree>
      <p:nvGrpSpPr>
        <p:cNvPr id="1" name=""/>
        <p:cNvGrpSpPr/>
        <p:nvPr/>
      </p:nvGrpSpPr>
      <p:grpSpPr>
        <a:xfrm>
          <a:off x="0" y="0"/>
          <a:ext cx="0" cy="0"/>
          <a:chOff x="0" y="0"/>
          <a:chExt cx="0" cy="0"/>
        </a:xfrm>
      </p:grpSpPr>
      <p:sp>
        <p:nvSpPr>
          <p:cNvPr id="4" name="Rectangle 19">
            <a:extLst>
              <a:ext uri="{FF2B5EF4-FFF2-40B4-BE49-F238E27FC236}">
                <a16:creationId xmlns:a16="http://schemas.microsoft.com/office/drawing/2014/main" id="{7072727B-C508-43C5-B06A-4A470F6A453C}"/>
              </a:ext>
            </a:extLst>
          </p:cNvPr>
          <p:cNvSpPr>
            <a:spLocks noChangeArrowheads="1"/>
          </p:cNvSpPr>
          <p:nvPr/>
        </p:nvSpPr>
        <p:spPr bwMode="white">
          <a:xfrm>
            <a:off x="0" y="670560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5" name="Rectangle 20">
            <a:extLst>
              <a:ext uri="{FF2B5EF4-FFF2-40B4-BE49-F238E27FC236}">
                <a16:creationId xmlns:a16="http://schemas.microsoft.com/office/drawing/2014/main" id="{800BC2DE-789B-4371-8EF8-1243C916C266}"/>
              </a:ext>
            </a:extLst>
          </p:cNvPr>
          <p:cNvSpPr>
            <a:spLocks noChangeArrowheads="1"/>
          </p:cNvSpPr>
          <p:nvPr/>
        </p:nvSpPr>
        <p:spPr bwMode="white">
          <a:xfrm>
            <a:off x="7010400" y="0"/>
            <a:ext cx="21336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6" name="Rectangle 23">
            <a:extLst>
              <a:ext uri="{FF2B5EF4-FFF2-40B4-BE49-F238E27FC236}">
                <a16:creationId xmlns:a16="http://schemas.microsoft.com/office/drawing/2014/main" id="{5B185CCF-2227-4DD6-B3FD-65893FCAB73D}"/>
              </a:ext>
            </a:extLst>
          </p:cNvPr>
          <p:cNvSpPr>
            <a:spLocks noChangeArrowheads="1"/>
          </p:cNvSpPr>
          <p:nvPr/>
        </p:nvSpPr>
        <p:spPr bwMode="white">
          <a:xfrm>
            <a:off x="0" y="0"/>
            <a:ext cx="9144000" cy="155575"/>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4">
            <a:extLst>
              <a:ext uri="{FF2B5EF4-FFF2-40B4-BE49-F238E27FC236}">
                <a16:creationId xmlns:a16="http://schemas.microsoft.com/office/drawing/2014/main" id="{F73EBE23-02A3-4F39-9B22-BBC69F93E02B}"/>
              </a:ext>
            </a:extLst>
          </p:cNvPr>
          <p:cNvSpPr>
            <a:spLocks noChangeArrowheads="1"/>
          </p:cNvSpPr>
          <p:nvPr/>
        </p:nvSpPr>
        <p:spPr bwMode="white">
          <a:xfrm>
            <a:off x="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8" name="Rectangle 25">
            <a:extLst>
              <a:ext uri="{FF2B5EF4-FFF2-40B4-BE49-F238E27FC236}">
                <a16:creationId xmlns:a16="http://schemas.microsoft.com/office/drawing/2014/main" id="{E7E47762-5DAC-4AA5-B34E-239549CE8CED}"/>
              </a:ext>
            </a:extLst>
          </p:cNvPr>
          <p:cNvSpPr>
            <a:spLocks noChangeArrowheads="1"/>
          </p:cNvSpPr>
          <p:nvPr/>
        </p:nvSpPr>
        <p:spPr bwMode="auto">
          <a:xfrm>
            <a:off x="146050" y="6391275"/>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9" name="Rectangle 26">
            <a:extLst>
              <a:ext uri="{FF2B5EF4-FFF2-40B4-BE49-F238E27FC236}">
                <a16:creationId xmlns:a16="http://schemas.microsoft.com/office/drawing/2014/main" id="{955B8AFB-7541-47CC-B550-E66AE42D451B}"/>
              </a:ext>
            </a:extLst>
          </p:cNvPr>
          <p:cNvSpPr>
            <a:spLocks noChangeArrowheads="1"/>
          </p:cNvSpPr>
          <p:nvPr/>
        </p:nvSpPr>
        <p:spPr bwMode="auto">
          <a:xfrm>
            <a:off x="152400" y="155575"/>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0" name="Straight Connector 27">
            <a:extLst>
              <a:ext uri="{FF2B5EF4-FFF2-40B4-BE49-F238E27FC236}">
                <a16:creationId xmlns:a16="http://schemas.microsoft.com/office/drawing/2014/main" id="{B614E522-AC95-4A00-8094-28522A9F0741}"/>
              </a:ext>
            </a:extLst>
          </p:cNvPr>
          <p:cNvSpPr>
            <a:spLocks noChangeShapeType="1"/>
          </p:cNvSpPr>
          <p:nvPr/>
        </p:nvSpPr>
        <p:spPr bwMode="auto">
          <a:xfrm rot="5400000">
            <a:off x="4021137" y="3278188"/>
            <a:ext cx="6245225" cy="0"/>
          </a:xfrm>
          <a:prstGeom prst="line">
            <a:avLst/>
          </a:prstGeom>
          <a:noFill/>
          <a:ln w="9525"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1" name="Oval 28">
            <a:extLst>
              <a:ext uri="{FF2B5EF4-FFF2-40B4-BE49-F238E27FC236}">
                <a16:creationId xmlns:a16="http://schemas.microsoft.com/office/drawing/2014/main" id="{B584265E-7786-487F-8F6D-1DC1A53E1694}"/>
              </a:ext>
            </a:extLst>
          </p:cNvPr>
          <p:cNvSpPr/>
          <p:nvPr/>
        </p:nvSpPr>
        <p:spPr>
          <a:xfrm>
            <a:off x="6838950" y="2925763"/>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2" name="Oval 29">
            <a:extLst>
              <a:ext uri="{FF2B5EF4-FFF2-40B4-BE49-F238E27FC236}">
                <a16:creationId xmlns:a16="http://schemas.microsoft.com/office/drawing/2014/main" id="{8E109BCF-E576-467B-8B49-8AB3F6B129E5}"/>
              </a:ext>
            </a:extLst>
          </p:cNvPr>
          <p:cNvSpPr/>
          <p:nvPr/>
        </p:nvSpPr>
        <p:spPr>
          <a:xfrm>
            <a:off x="6934200" y="3021013"/>
            <a:ext cx="420688" cy="419100"/>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3" name="Vertical Text Placeholder 2"/>
          <p:cNvSpPr>
            <a:spLocks noGrp="1"/>
          </p:cNvSpPr>
          <p:nvPr>
            <p:ph type="body" orient="vert" idx="1"/>
          </p:nvPr>
        </p:nvSpPr>
        <p:spPr>
          <a:xfrm>
            <a:off x="304800" y="304800"/>
            <a:ext cx="6553200" cy="5821366"/>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 name="Vertical Title 1"/>
          <p:cNvSpPr>
            <a:spLocks noGrp="1"/>
          </p:cNvSpPr>
          <p:nvPr>
            <p:ph type="title" orient="vert"/>
          </p:nvPr>
        </p:nvSpPr>
        <p:spPr>
          <a:xfrm>
            <a:off x="7391400" y="304801"/>
            <a:ext cx="1447800" cy="5851525"/>
          </a:xfrm>
        </p:spPr>
        <p:txBody>
          <a:bodyPr vert="eaVert"/>
          <a:lstStyle/>
          <a:p>
            <a:r>
              <a:rPr lang="en-US"/>
              <a:t>Click to edit Master title style</a:t>
            </a:r>
          </a:p>
        </p:txBody>
      </p:sp>
      <p:sp>
        <p:nvSpPr>
          <p:cNvPr id="13" name="Slide Number Placeholder 5">
            <a:extLst>
              <a:ext uri="{FF2B5EF4-FFF2-40B4-BE49-F238E27FC236}">
                <a16:creationId xmlns:a16="http://schemas.microsoft.com/office/drawing/2014/main" id="{EB719C9E-93E8-4E20-8681-2AFC02BD0724}"/>
              </a:ext>
            </a:extLst>
          </p:cNvPr>
          <p:cNvSpPr>
            <a:spLocks noGrp="1"/>
          </p:cNvSpPr>
          <p:nvPr>
            <p:ph type="sldNum" sz="quarter" idx="10"/>
          </p:nvPr>
        </p:nvSpPr>
        <p:spPr>
          <a:xfrm>
            <a:off x="6915150" y="3009900"/>
            <a:ext cx="457200" cy="441325"/>
          </a:xfrm>
        </p:spPr>
        <p:txBody>
          <a:bodyPr/>
          <a:lstStyle>
            <a:lvl1pPr>
              <a:defRPr/>
            </a:lvl1pPr>
          </a:lstStyle>
          <a:p>
            <a:pPr>
              <a:defRPr/>
            </a:pPr>
            <a:fld id="{D536E288-B25F-4AAA-A371-C333567ED875}" type="slidenum">
              <a:rPr lang="el-GR" altLang="el-GR"/>
              <a:pPr>
                <a:defRPr/>
              </a:pPr>
              <a:t>‹#›</a:t>
            </a:fld>
            <a:endParaRPr lang="el-GR" altLang="el-GR"/>
          </a:p>
        </p:txBody>
      </p:sp>
      <p:sp>
        <p:nvSpPr>
          <p:cNvPr id="14" name="Date Placeholder 3">
            <a:extLst>
              <a:ext uri="{FF2B5EF4-FFF2-40B4-BE49-F238E27FC236}">
                <a16:creationId xmlns:a16="http://schemas.microsoft.com/office/drawing/2014/main" id="{0B3AD915-6729-47C6-ADEE-F447BF3113BD}"/>
              </a:ext>
            </a:extLst>
          </p:cNvPr>
          <p:cNvSpPr>
            <a:spLocks noGrp="1"/>
          </p:cNvSpPr>
          <p:nvPr>
            <p:ph type="dt" sz="half" idx="11"/>
          </p:nvPr>
        </p:nvSpPr>
        <p:spPr/>
        <p:txBody>
          <a:bodyPr/>
          <a:lstStyle>
            <a:lvl1pPr>
              <a:defRPr/>
            </a:lvl1pPr>
          </a:lstStyle>
          <a:p>
            <a:pPr>
              <a:defRPr/>
            </a:pPr>
            <a:fld id="{94A1CB64-C3EC-4C47-BDE6-D10271BD6488}" type="datetimeFigureOut">
              <a:rPr lang="el-GR"/>
              <a:pPr>
                <a:defRPr/>
              </a:pPr>
              <a:t>12/5/2025</a:t>
            </a:fld>
            <a:endParaRPr lang="el-GR"/>
          </a:p>
        </p:txBody>
      </p:sp>
      <p:sp>
        <p:nvSpPr>
          <p:cNvPr id="15" name="Footer Placeholder 4">
            <a:extLst>
              <a:ext uri="{FF2B5EF4-FFF2-40B4-BE49-F238E27FC236}">
                <a16:creationId xmlns:a16="http://schemas.microsoft.com/office/drawing/2014/main" id="{04ED6AA8-BDC0-42B8-9204-6A0AA1C8B164}"/>
              </a:ext>
            </a:extLst>
          </p:cNvPr>
          <p:cNvSpPr>
            <a:spLocks noGrp="1"/>
          </p:cNvSpPr>
          <p:nvPr>
            <p:ph type="ftr" sz="quarter" idx="12"/>
          </p:nvPr>
        </p:nvSpPr>
        <p:spPr/>
        <p:txBody>
          <a:bodyPr/>
          <a:lstStyle>
            <a:lvl1pPr>
              <a:defRPr/>
            </a:lvl1pPr>
          </a:lstStyle>
          <a:p>
            <a:pPr>
              <a:defRPr/>
            </a:pPr>
            <a:endParaRPr lang="el-GR"/>
          </a:p>
        </p:txBody>
      </p:sp>
    </p:spTree>
    <p:extLst>
      <p:ext uri="{BB962C8B-B14F-4D97-AF65-F5344CB8AC3E}">
        <p14:creationId xmlns:p14="http://schemas.microsoft.com/office/powerpoint/2010/main" val="3568093116"/>
      </p:ext>
    </p:extLst>
  </p:cSld>
  <p:clrMapOvr>
    <a:overrideClrMapping bg1="lt1" tx1="dk1" bg2="lt2" tx2="dk2" accent1="accent1" accent2="accent2" accent3="accent3" accent4="accent4" accent5="accent5" accent6="accent6" hlink="hlink" folHlink="folHlink"/>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16">
            <a:extLst>
              <a:ext uri="{FF2B5EF4-FFF2-40B4-BE49-F238E27FC236}">
                <a16:creationId xmlns:a16="http://schemas.microsoft.com/office/drawing/2014/main" id="{5BF5C2E7-D244-4C3D-A8C0-D8EB78A376C8}"/>
              </a:ext>
            </a:extLst>
          </p:cNvPr>
          <p:cNvSpPr>
            <a:spLocks noChangeArrowheads="1"/>
          </p:cNvSpPr>
          <p:nvPr/>
        </p:nvSpPr>
        <p:spPr bwMode="white">
          <a:xfrm>
            <a:off x="0" y="670560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27" name="Rectangle 15">
            <a:extLst>
              <a:ext uri="{FF2B5EF4-FFF2-40B4-BE49-F238E27FC236}">
                <a16:creationId xmlns:a16="http://schemas.microsoft.com/office/drawing/2014/main" id="{B9C32AEB-69F7-4FF2-B715-F13F212387FF}"/>
              </a:ext>
            </a:extLst>
          </p:cNvPr>
          <p:cNvSpPr>
            <a:spLocks noChangeArrowheads="1"/>
          </p:cNvSpPr>
          <p:nvPr/>
        </p:nvSpPr>
        <p:spPr bwMode="white">
          <a:xfrm>
            <a:off x="0" y="0"/>
            <a:ext cx="9144000" cy="1393825"/>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28" name="Rectangle 17">
            <a:extLst>
              <a:ext uri="{FF2B5EF4-FFF2-40B4-BE49-F238E27FC236}">
                <a16:creationId xmlns:a16="http://schemas.microsoft.com/office/drawing/2014/main" id="{A86ABEF3-71FE-4B4B-A1D7-0DB9835B8FA0}"/>
              </a:ext>
            </a:extLst>
          </p:cNvPr>
          <p:cNvSpPr>
            <a:spLocks noChangeArrowheads="1"/>
          </p:cNvSpPr>
          <p:nvPr/>
        </p:nvSpPr>
        <p:spPr bwMode="white">
          <a:xfrm>
            <a:off x="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29" name="Rectangle 18">
            <a:extLst>
              <a:ext uri="{FF2B5EF4-FFF2-40B4-BE49-F238E27FC236}">
                <a16:creationId xmlns:a16="http://schemas.microsoft.com/office/drawing/2014/main" id="{2AE01969-8400-48BE-B4A3-0BBF0D88A515}"/>
              </a:ext>
            </a:extLst>
          </p:cNvPr>
          <p:cNvSpPr>
            <a:spLocks noChangeArrowheads="1"/>
          </p:cNvSpPr>
          <p:nvPr/>
        </p:nvSpPr>
        <p:spPr bwMode="white">
          <a:xfrm>
            <a:off x="899160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8">
            <a:extLst>
              <a:ext uri="{FF2B5EF4-FFF2-40B4-BE49-F238E27FC236}">
                <a16:creationId xmlns:a16="http://schemas.microsoft.com/office/drawing/2014/main" id="{17244D56-AB22-4F1F-8FC1-0931B60B625C}"/>
              </a:ext>
            </a:extLst>
          </p:cNvPr>
          <p:cNvSpPr>
            <a:spLocks noChangeArrowheads="1"/>
          </p:cNvSpPr>
          <p:nvPr/>
        </p:nvSpPr>
        <p:spPr bwMode="auto">
          <a:xfrm>
            <a:off x="149225" y="6388100"/>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4" name="Date Placeholder 13">
            <a:extLst>
              <a:ext uri="{FF2B5EF4-FFF2-40B4-BE49-F238E27FC236}">
                <a16:creationId xmlns:a16="http://schemas.microsoft.com/office/drawing/2014/main" id="{6DF3A901-9EFD-415B-B913-FC7D96E11508}"/>
              </a:ext>
            </a:extLst>
          </p:cNvPr>
          <p:cNvSpPr>
            <a:spLocks noGrp="1"/>
          </p:cNvSpPr>
          <p:nvPr>
            <p:ph type="dt" sz="half" idx="2"/>
          </p:nvPr>
        </p:nvSpPr>
        <p:spPr>
          <a:xfrm>
            <a:off x="5791200" y="6405563"/>
            <a:ext cx="3044825" cy="365125"/>
          </a:xfrm>
          <a:prstGeom prst="rect">
            <a:avLst/>
          </a:prstGeom>
        </p:spPr>
        <p:txBody>
          <a:bodyPr vert="horz"/>
          <a:lstStyle>
            <a:lvl1pPr algn="r" eaLnBrk="1" fontAlgn="auto" latinLnBrk="0" hangingPunct="1">
              <a:spcBef>
                <a:spcPts val="0"/>
              </a:spcBef>
              <a:spcAft>
                <a:spcPts val="0"/>
              </a:spcAft>
              <a:defRPr kumimoji="0" sz="1400">
                <a:solidFill>
                  <a:srgbClr val="FFFFFF"/>
                </a:solidFill>
                <a:latin typeface="+mn-lt"/>
                <a:cs typeface="+mn-cs"/>
              </a:defRPr>
            </a:lvl1pPr>
          </a:lstStyle>
          <a:p>
            <a:pPr>
              <a:defRPr/>
            </a:pPr>
            <a:fld id="{82EC2360-6612-46A1-B8E9-1348495628B8}" type="datetimeFigureOut">
              <a:rPr lang="el-GR"/>
              <a:pPr>
                <a:defRPr/>
              </a:pPr>
              <a:t>12/5/2025</a:t>
            </a:fld>
            <a:endParaRPr lang="el-GR"/>
          </a:p>
        </p:txBody>
      </p:sp>
      <p:sp>
        <p:nvSpPr>
          <p:cNvPr id="3" name="Footer Placeholder 2">
            <a:extLst>
              <a:ext uri="{FF2B5EF4-FFF2-40B4-BE49-F238E27FC236}">
                <a16:creationId xmlns:a16="http://schemas.microsoft.com/office/drawing/2014/main" id="{10FA7130-402E-4DDC-91F4-E8BA899C8A78}"/>
              </a:ext>
            </a:extLst>
          </p:cNvPr>
          <p:cNvSpPr>
            <a:spLocks noGrp="1"/>
          </p:cNvSpPr>
          <p:nvPr>
            <p:ph type="ftr" sz="quarter" idx="3"/>
          </p:nvPr>
        </p:nvSpPr>
        <p:spPr>
          <a:xfrm>
            <a:off x="304800" y="6410325"/>
            <a:ext cx="3581400" cy="366713"/>
          </a:xfrm>
          <a:prstGeom prst="rect">
            <a:avLst/>
          </a:prstGeom>
        </p:spPr>
        <p:txBody>
          <a:bodyPr vert="horz"/>
          <a:lstStyle>
            <a:lvl1pPr algn="l" eaLnBrk="1" fontAlgn="auto" latinLnBrk="0" hangingPunct="1">
              <a:spcBef>
                <a:spcPts val="0"/>
              </a:spcBef>
              <a:spcAft>
                <a:spcPts val="0"/>
              </a:spcAft>
              <a:defRPr kumimoji="0" sz="1200">
                <a:solidFill>
                  <a:srgbClr val="FFFFFF"/>
                </a:solidFill>
                <a:latin typeface="+mn-lt"/>
                <a:cs typeface="+mn-cs"/>
              </a:defRPr>
            </a:lvl1pPr>
          </a:lstStyle>
          <a:p>
            <a:pPr>
              <a:defRPr/>
            </a:pPr>
            <a:endParaRPr lang="el-GR"/>
          </a:p>
        </p:txBody>
      </p:sp>
      <p:sp>
        <p:nvSpPr>
          <p:cNvPr id="8" name="Rectangle 7">
            <a:extLst>
              <a:ext uri="{FF2B5EF4-FFF2-40B4-BE49-F238E27FC236}">
                <a16:creationId xmlns:a16="http://schemas.microsoft.com/office/drawing/2014/main" id="{33C89F6A-0BCF-4AA8-AAC2-F2A2086CD539}"/>
              </a:ext>
            </a:extLst>
          </p:cNvPr>
          <p:cNvSpPr>
            <a:spLocks noChangeArrowheads="1"/>
          </p:cNvSpPr>
          <p:nvPr/>
        </p:nvSpPr>
        <p:spPr bwMode="auto">
          <a:xfrm>
            <a:off x="152400" y="155575"/>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0" name="Straight Connector 9">
            <a:extLst>
              <a:ext uri="{FF2B5EF4-FFF2-40B4-BE49-F238E27FC236}">
                <a16:creationId xmlns:a16="http://schemas.microsoft.com/office/drawing/2014/main" id="{6DE17FAA-6E47-451D-8D18-8AA53078A209}"/>
              </a:ext>
            </a:extLst>
          </p:cNvPr>
          <p:cNvSpPr>
            <a:spLocks noChangeShapeType="1"/>
          </p:cNvSpPr>
          <p:nvPr/>
        </p:nvSpPr>
        <p:spPr bwMode="auto">
          <a:xfrm>
            <a:off x="152400" y="1276350"/>
            <a:ext cx="8832850" cy="0"/>
          </a:xfrm>
          <a:prstGeom prst="line">
            <a:avLst/>
          </a:prstGeom>
          <a:noFill/>
          <a:ln w="9525"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2" name="Oval 11">
            <a:extLst>
              <a:ext uri="{FF2B5EF4-FFF2-40B4-BE49-F238E27FC236}">
                <a16:creationId xmlns:a16="http://schemas.microsoft.com/office/drawing/2014/main" id="{65E99135-2E89-4711-827B-0164F12BA8A8}"/>
              </a:ext>
            </a:extLst>
          </p:cNvPr>
          <p:cNvSpPr/>
          <p:nvPr/>
        </p:nvSpPr>
        <p:spPr>
          <a:xfrm>
            <a:off x="4267200" y="955675"/>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5" name="Oval 14">
            <a:extLst>
              <a:ext uri="{FF2B5EF4-FFF2-40B4-BE49-F238E27FC236}">
                <a16:creationId xmlns:a16="http://schemas.microsoft.com/office/drawing/2014/main" id="{F68C45B1-CDE5-4C2A-969A-D23DCD168248}"/>
              </a:ext>
            </a:extLst>
          </p:cNvPr>
          <p:cNvSpPr/>
          <p:nvPr/>
        </p:nvSpPr>
        <p:spPr>
          <a:xfrm>
            <a:off x="4362450" y="1050925"/>
            <a:ext cx="419100" cy="420688"/>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23" name="Slide Number Placeholder 22">
            <a:extLst>
              <a:ext uri="{FF2B5EF4-FFF2-40B4-BE49-F238E27FC236}">
                <a16:creationId xmlns:a16="http://schemas.microsoft.com/office/drawing/2014/main" id="{0C202F71-D8DB-4000-8B85-8D188562167F}"/>
              </a:ext>
            </a:extLst>
          </p:cNvPr>
          <p:cNvSpPr>
            <a:spLocks noGrp="1"/>
          </p:cNvSpPr>
          <p:nvPr>
            <p:ph type="sldNum" sz="quarter" idx="4"/>
          </p:nvPr>
        </p:nvSpPr>
        <p:spPr>
          <a:xfrm>
            <a:off x="4343400" y="1039813"/>
            <a:ext cx="457200" cy="441325"/>
          </a:xfrm>
          <a:prstGeom prst="rect">
            <a:avLst/>
          </a:prstGeom>
        </p:spPr>
        <p:txBody>
          <a:bodyPr vert="horz" wrap="square" lIns="45720" tIns="45720" rIns="45720" bIns="45720" numCol="1" anchor="ctr" anchorCtr="0" compatLnSpc="1">
            <a:prstTxWarp prst="textNoShape">
              <a:avLst/>
            </a:prstTxWarp>
            <a:normAutofit/>
          </a:bodyPr>
          <a:lstStyle>
            <a:lvl1pPr algn="ctr" eaLnBrk="1" hangingPunct="1">
              <a:defRPr sz="1600">
                <a:solidFill>
                  <a:srgbClr val="7B9899"/>
                </a:solidFill>
                <a:latin typeface="Georgia" panose="02040502050405020303" pitchFamily="18" charset="0"/>
              </a:defRPr>
            </a:lvl1pPr>
          </a:lstStyle>
          <a:p>
            <a:pPr>
              <a:defRPr/>
            </a:pPr>
            <a:fld id="{43B845B8-8DC1-463B-B2EA-DB99136BA842}" type="slidenum">
              <a:rPr lang="el-GR" altLang="el-GR"/>
              <a:pPr>
                <a:defRPr/>
              </a:pPr>
              <a:t>‹#›</a:t>
            </a:fld>
            <a:endParaRPr lang="el-GR" altLang="el-GR"/>
          </a:p>
        </p:txBody>
      </p:sp>
      <p:sp>
        <p:nvSpPr>
          <p:cNvPr id="1038" name="Title Placeholder 21">
            <a:extLst>
              <a:ext uri="{FF2B5EF4-FFF2-40B4-BE49-F238E27FC236}">
                <a16:creationId xmlns:a16="http://schemas.microsoft.com/office/drawing/2014/main" id="{0E411CA7-2361-415A-8B33-1DC2B559659C}"/>
              </a:ext>
            </a:extLst>
          </p:cNvPr>
          <p:cNvSpPr>
            <a:spLocks noGrp="1"/>
          </p:cNvSpPr>
          <p:nvPr>
            <p:ph type="title"/>
          </p:nvPr>
        </p:nvSpPr>
        <p:spPr bwMode="auto">
          <a:xfrm>
            <a:off x="301625" y="228600"/>
            <a:ext cx="8534400" cy="758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b" anchorCtr="0" compatLnSpc="1">
            <a:prstTxWarp prst="textNoShape">
              <a:avLst/>
            </a:prstTxWarp>
          </a:bodyPr>
          <a:lstStyle/>
          <a:p>
            <a:pPr lvl="0"/>
            <a:r>
              <a:rPr lang="en-US" altLang="el-GR"/>
              <a:t>Click to edit Master title style</a:t>
            </a:r>
          </a:p>
        </p:txBody>
      </p:sp>
      <p:sp>
        <p:nvSpPr>
          <p:cNvPr id="1039" name="Text Placeholder 12">
            <a:extLst>
              <a:ext uri="{FF2B5EF4-FFF2-40B4-BE49-F238E27FC236}">
                <a16:creationId xmlns:a16="http://schemas.microsoft.com/office/drawing/2014/main" id="{A01C2CF0-D308-43A0-A300-36FD3D73A5E7}"/>
              </a:ext>
            </a:extLst>
          </p:cNvPr>
          <p:cNvSpPr>
            <a:spLocks noGrp="1"/>
          </p:cNvSpPr>
          <p:nvPr>
            <p:ph type="body" idx="1"/>
          </p:nvPr>
        </p:nvSpPr>
        <p:spPr bwMode="auto">
          <a:xfrm>
            <a:off x="301625" y="1524000"/>
            <a:ext cx="8534400" cy="4598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l-GR"/>
              <a:t>Click to edit Master text styles</a:t>
            </a:r>
          </a:p>
          <a:p>
            <a:pPr lvl="1"/>
            <a:r>
              <a:rPr lang="en-US" altLang="el-GR"/>
              <a:t>Second level</a:t>
            </a:r>
          </a:p>
          <a:p>
            <a:pPr lvl="2"/>
            <a:r>
              <a:rPr lang="en-US" altLang="el-GR"/>
              <a:t>Third level</a:t>
            </a:r>
          </a:p>
          <a:p>
            <a:pPr lvl="3"/>
            <a:r>
              <a:rPr lang="en-US" altLang="el-GR"/>
              <a:t>Fourth level</a:t>
            </a:r>
          </a:p>
          <a:p>
            <a:pPr lvl="4"/>
            <a:r>
              <a:rPr lang="en-US" altLang="el-GR"/>
              <a:t>Fifth level</a:t>
            </a:r>
          </a:p>
        </p:txBody>
      </p:sp>
    </p:spTree>
  </p:cSld>
  <p:clrMap bg1="lt1" tx1="dk1" bg2="lt2" tx2="dk2" accent1="accent1" accent2="accent2" accent3="accent3" accent4="accent4" accent5="accent5" accent6="accent6" hlink="hlink" folHlink="folHlink"/>
  <p:sldLayoutIdLst>
    <p:sldLayoutId id="2147484695" r:id="rId1"/>
    <p:sldLayoutId id="2147484696" r:id="rId2"/>
    <p:sldLayoutId id="2147484697" r:id="rId3"/>
    <p:sldLayoutId id="2147484698" r:id="rId4"/>
    <p:sldLayoutId id="2147484699" r:id="rId5"/>
    <p:sldLayoutId id="2147484700" r:id="rId6"/>
    <p:sldLayoutId id="2147484701" r:id="rId7"/>
    <p:sldLayoutId id="2147484702" r:id="rId8"/>
    <p:sldLayoutId id="2147484703" r:id="rId9"/>
    <p:sldLayoutId id="2147484704" r:id="rId10"/>
    <p:sldLayoutId id="2147484705" r:id="rId11"/>
  </p:sldLayoutIdLst>
  <p:txStyles>
    <p:titleStyle>
      <a:lvl1pPr algn="ctr" rtl="0" eaLnBrk="0" fontAlgn="base" hangingPunct="0">
        <a:spcBef>
          <a:spcPct val="0"/>
        </a:spcBef>
        <a:spcAft>
          <a:spcPct val="0"/>
        </a:spcAft>
        <a:defRPr sz="3300" kern="1200">
          <a:solidFill>
            <a:srgbClr val="7B9899"/>
          </a:solidFill>
          <a:latin typeface="+mj-lt"/>
          <a:ea typeface="+mj-ea"/>
          <a:cs typeface="+mj-cs"/>
        </a:defRPr>
      </a:lvl1pPr>
      <a:lvl2pPr algn="ctr" rtl="0" eaLnBrk="0" fontAlgn="base" hangingPunct="0">
        <a:spcBef>
          <a:spcPct val="0"/>
        </a:spcBef>
        <a:spcAft>
          <a:spcPct val="0"/>
        </a:spcAft>
        <a:defRPr sz="3300">
          <a:solidFill>
            <a:srgbClr val="7B9899"/>
          </a:solidFill>
          <a:latin typeface="Georgia" pitchFamily="18" charset="0"/>
        </a:defRPr>
      </a:lvl2pPr>
      <a:lvl3pPr algn="ctr" rtl="0" eaLnBrk="0" fontAlgn="base" hangingPunct="0">
        <a:spcBef>
          <a:spcPct val="0"/>
        </a:spcBef>
        <a:spcAft>
          <a:spcPct val="0"/>
        </a:spcAft>
        <a:defRPr sz="3300">
          <a:solidFill>
            <a:srgbClr val="7B9899"/>
          </a:solidFill>
          <a:latin typeface="Georgia" pitchFamily="18" charset="0"/>
        </a:defRPr>
      </a:lvl3pPr>
      <a:lvl4pPr algn="ctr" rtl="0" eaLnBrk="0" fontAlgn="base" hangingPunct="0">
        <a:spcBef>
          <a:spcPct val="0"/>
        </a:spcBef>
        <a:spcAft>
          <a:spcPct val="0"/>
        </a:spcAft>
        <a:defRPr sz="3300">
          <a:solidFill>
            <a:srgbClr val="7B9899"/>
          </a:solidFill>
          <a:latin typeface="Georgia" pitchFamily="18" charset="0"/>
        </a:defRPr>
      </a:lvl4pPr>
      <a:lvl5pPr algn="ctr" rtl="0" eaLnBrk="0" fontAlgn="base" hangingPunct="0">
        <a:spcBef>
          <a:spcPct val="0"/>
        </a:spcBef>
        <a:spcAft>
          <a:spcPct val="0"/>
        </a:spcAft>
        <a:defRPr sz="3300">
          <a:solidFill>
            <a:srgbClr val="7B9899"/>
          </a:solidFill>
          <a:latin typeface="Georgia" pitchFamily="18" charset="0"/>
        </a:defRPr>
      </a:lvl5pPr>
      <a:lvl6pPr marL="457200" algn="ctr" rtl="0" fontAlgn="base">
        <a:spcBef>
          <a:spcPct val="0"/>
        </a:spcBef>
        <a:spcAft>
          <a:spcPct val="0"/>
        </a:spcAft>
        <a:defRPr sz="3300">
          <a:solidFill>
            <a:srgbClr val="7B9899"/>
          </a:solidFill>
          <a:latin typeface="Georgia" pitchFamily="18" charset="0"/>
        </a:defRPr>
      </a:lvl6pPr>
      <a:lvl7pPr marL="914400" algn="ctr" rtl="0" fontAlgn="base">
        <a:spcBef>
          <a:spcPct val="0"/>
        </a:spcBef>
        <a:spcAft>
          <a:spcPct val="0"/>
        </a:spcAft>
        <a:defRPr sz="3300">
          <a:solidFill>
            <a:srgbClr val="7B9899"/>
          </a:solidFill>
          <a:latin typeface="Georgia" pitchFamily="18" charset="0"/>
        </a:defRPr>
      </a:lvl7pPr>
      <a:lvl8pPr marL="1371600" algn="ctr" rtl="0" fontAlgn="base">
        <a:spcBef>
          <a:spcPct val="0"/>
        </a:spcBef>
        <a:spcAft>
          <a:spcPct val="0"/>
        </a:spcAft>
        <a:defRPr sz="3300">
          <a:solidFill>
            <a:srgbClr val="7B9899"/>
          </a:solidFill>
          <a:latin typeface="Georgia" pitchFamily="18" charset="0"/>
        </a:defRPr>
      </a:lvl8pPr>
      <a:lvl9pPr marL="1828800" algn="ctr" rtl="0" fontAlgn="base">
        <a:spcBef>
          <a:spcPct val="0"/>
        </a:spcBef>
        <a:spcAft>
          <a:spcPct val="0"/>
        </a:spcAft>
        <a:defRPr sz="3300">
          <a:solidFill>
            <a:srgbClr val="7B9899"/>
          </a:solidFill>
          <a:latin typeface="Georgia" pitchFamily="18" charset="0"/>
        </a:defRPr>
      </a:lvl9pPr>
    </p:titleStyle>
    <p:bodyStyle>
      <a:lvl1pPr marL="273050" indent="-273050" algn="l" rtl="0" eaLnBrk="0" fontAlgn="base" hangingPunct="0">
        <a:spcBef>
          <a:spcPct val="20000"/>
        </a:spcBef>
        <a:spcAft>
          <a:spcPct val="0"/>
        </a:spcAft>
        <a:buClr>
          <a:schemeClr val="accent1"/>
        </a:buClr>
        <a:buSzPct val="85000"/>
        <a:buFont typeface="Wingdings 2" panose="05020102010507070707" pitchFamily="18" charset="2"/>
        <a:buChar char=""/>
        <a:defRPr sz="2700" kern="1200">
          <a:solidFill>
            <a:schemeClr val="tx1"/>
          </a:solidFill>
          <a:latin typeface="+mn-lt"/>
          <a:ea typeface="+mn-ea"/>
          <a:cs typeface="+mn-cs"/>
        </a:defRPr>
      </a:lvl1pPr>
      <a:lvl2pPr marL="547688" indent="-273050" algn="l" rtl="0" eaLnBrk="0" fontAlgn="base" hangingPunct="0">
        <a:spcBef>
          <a:spcPct val="20000"/>
        </a:spcBef>
        <a:spcAft>
          <a:spcPct val="0"/>
        </a:spcAft>
        <a:buClr>
          <a:schemeClr val="accent2"/>
        </a:buClr>
        <a:buSzPct val="70000"/>
        <a:buFont typeface="Wingdings" panose="05000000000000000000" pitchFamily="2" charset="2"/>
        <a:buChar char=""/>
        <a:defRPr sz="2200" kern="1200">
          <a:solidFill>
            <a:schemeClr val="tx2"/>
          </a:solidFill>
          <a:latin typeface="+mn-lt"/>
          <a:ea typeface="+mn-ea"/>
          <a:cs typeface="+mn-cs"/>
        </a:defRPr>
      </a:lvl2pPr>
      <a:lvl3pPr marL="822325" indent="-228600" algn="l" rtl="0" eaLnBrk="0" fontAlgn="base" hangingPunct="0">
        <a:spcBef>
          <a:spcPct val="20000"/>
        </a:spcBef>
        <a:spcAft>
          <a:spcPct val="0"/>
        </a:spcAft>
        <a:buClr>
          <a:srgbClr val="8CADAE"/>
        </a:buClr>
        <a:buSzPct val="75000"/>
        <a:buFont typeface="Wingdings 2" panose="05020102010507070707" pitchFamily="18" charset="2"/>
        <a:buChar char=""/>
        <a:defRPr sz="2000" kern="1200">
          <a:solidFill>
            <a:schemeClr val="tx1"/>
          </a:solidFill>
          <a:latin typeface="+mn-lt"/>
          <a:ea typeface="+mn-ea"/>
          <a:cs typeface="+mn-cs"/>
        </a:defRPr>
      </a:lvl3pPr>
      <a:lvl4pPr marL="1096963" indent="-228600" algn="l" rtl="0" eaLnBrk="0" fontAlgn="base" hangingPunct="0">
        <a:spcBef>
          <a:spcPct val="20000"/>
        </a:spcBef>
        <a:spcAft>
          <a:spcPct val="0"/>
        </a:spcAft>
        <a:buClr>
          <a:srgbClr val="8C7B70"/>
        </a:buClr>
        <a:buSzPct val="70000"/>
        <a:buFont typeface="Wingdings" panose="05000000000000000000" pitchFamily="2" charset="2"/>
        <a:buChar char=""/>
        <a:defRPr sz="2000" kern="1200">
          <a:solidFill>
            <a:schemeClr val="tx2"/>
          </a:solidFill>
          <a:latin typeface="+mn-lt"/>
          <a:ea typeface="+mn-ea"/>
          <a:cs typeface="+mn-cs"/>
        </a:defRPr>
      </a:lvl4pPr>
      <a:lvl5pPr marL="1371600" indent="-228600" algn="l" rtl="0" eaLnBrk="0" fontAlgn="base" hangingPunct="0">
        <a:spcBef>
          <a:spcPct val="20000"/>
        </a:spcBef>
        <a:spcAft>
          <a:spcPct val="0"/>
        </a:spcAft>
        <a:buClr>
          <a:srgbClr val="8FB08C"/>
        </a:buClr>
        <a:buChar char="•"/>
        <a:defRPr sz="2000" kern="1200">
          <a:solidFill>
            <a:schemeClr val="tx1"/>
          </a:solidFill>
          <a:latin typeface="+mn-lt"/>
          <a:ea typeface="+mn-ea"/>
          <a:cs typeface="+mn-cs"/>
        </a:defRPr>
      </a:lvl5pPr>
      <a:lvl6pPr marL="1645920" indent="-182880" algn="l" rtl="0" eaLnBrk="1" latinLnBrk="0" hangingPunct="1">
        <a:spcBef>
          <a:spcPct val="20000"/>
        </a:spcBef>
        <a:buClr>
          <a:schemeClr val="accent6"/>
        </a:buClr>
        <a:buSzPct val="80000"/>
        <a:buFont typeface="Wingdings 2"/>
        <a:buChar char=""/>
        <a:defRPr kumimoji="0" sz="1800" kern="1200">
          <a:solidFill>
            <a:schemeClr val="tx1"/>
          </a:solidFill>
          <a:latin typeface="+mn-lt"/>
          <a:ea typeface="+mn-ea"/>
          <a:cs typeface="+mn-cs"/>
        </a:defRPr>
      </a:lvl6pPr>
      <a:lvl7pPr marL="1920240" indent="-182880" algn="l" rtl="0" eaLnBrk="1" latinLnBrk="0" hangingPunct="1">
        <a:spcBef>
          <a:spcPct val="20000"/>
        </a:spcBef>
        <a:buClr>
          <a:schemeClr val="accent1">
            <a:shade val="75000"/>
          </a:schemeClr>
        </a:buClr>
        <a:buSzPct val="90000"/>
        <a:buChar char="•"/>
        <a:defRPr kumimoji="0" sz="1600" kern="1200" baseline="0">
          <a:solidFill>
            <a:schemeClr val="tx1"/>
          </a:solidFill>
          <a:latin typeface="+mn-lt"/>
          <a:ea typeface="+mn-ea"/>
          <a:cs typeface="+mn-cs"/>
        </a:defRPr>
      </a:lvl7pPr>
      <a:lvl8pPr marL="2103120" indent="-182880" algn="l" rtl="0" eaLnBrk="1" latinLnBrk="0" hangingPunct="1">
        <a:spcBef>
          <a:spcPct val="20000"/>
        </a:spcBef>
        <a:buClr>
          <a:schemeClr val="accent4">
            <a:shade val="75000"/>
          </a:schemeClr>
        </a:buClr>
        <a:buChar char="•"/>
        <a:defRPr kumimoji="0" sz="1600" kern="1200">
          <a:solidFill>
            <a:schemeClr val="tx1"/>
          </a:solidFill>
          <a:latin typeface="+mn-lt"/>
          <a:ea typeface="+mn-ea"/>
          <a:cs typeface="+mn-cs"/>
        </a:defRPr>
      </a:lvl8pPr>
      <a:lvl9pPr marL="2377440" indent="-182880" algn="l" rtl="0" eaLnBrk="1" latinLnBrk="0" hangingPunct="1">
        <a:spcBef>
          <a:spcPct val="20000"/>
        </a:spcBef>
        <a:buClr>
          <a:schemeClr val="accent2">
            <a:shade val="75000"/>
          </a:schemeClr>
        </a:buClr>
        <a:buSzPct val="90000"/>
        <a:buChar char="•"/>
        <a:defRPr kumimoji="0" sz="1400" kern="1200" cap="all"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Layout" Target="../slideLayouts/slideLayout2.xml"/><Relationship Id="rId4" Type="http://schemas.openxmlformats.org/officeDocument/2006/relationships/image" Target="../media/image7.png"/></Relationships>
</file>

<file path=ppt/slides/_rels/slide5.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hyperlink" Target="http://upload.wikimedia.org/wikipedia/commons/1/12/Milchs%C3%A4ure_Enantiomerenpaar.svg" TargetMode="External"/><Relationship Id="rId1" Type="http://schemas.openxmlformats.org/officeDocument/2006/relationships/slideLayout" Target="../slideLayouts/slideLayout2.xml"/><Relationship Id="rId5" Type="http://schemas.openxmlformats.org/officeDocument/2006/relationships/image" Target="../media/image17.png"/><Relationship Id="rId4" Type="http://schemas.openxmlformats.org/officeDocument/2006/relationships/hyperlink" Target="https://www.youtube.com/watch?v=5Zg9FYKFAlQ" TargetMode="External"/></Relationships>
</file>

<file path=ppt/slides/_rels/slide14.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image" Target="../media/image19.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21.jpe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22.jpe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23.jpe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image" Target="../media/image24.jpe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26.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image" Target="../media/image27.jpe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oleObject" Target="../embeddings/oleObject1.bin"/><Relationship Id="rId2" Type="http://schemas.openxmlformats.org/officeDocument/2006/relationships/slideLayout" Target="../slideLayouts/slideLayout2.xml"/><Relationship Id="rId1" Type="http://schemas.openxmlformats.org/officeDocument/2006/relationships/vmlDrawing" Target="../drawings/vmlDrawing1.vml"/><Relationship Id="rId6" Type="http://schemas.openxmlformats.org/officeDocument/2006/relationships/image" Target="../media/image30.wmf"/><Relationship Id="rId5" Type="http://schemas.openxmlformats.org/officeDocument/2006/relationships/oleObject" Target="../embeddings/oleObject2.bin"/><Relationship Id="rId4" Type="http://schemas.openxmlformats.org/officeDocument/2006/relationships/image" Target="../media/image29.wmf"/></Relationships>
</file>

<file path=ppt/slides/_rels/slide23.xml.rels><?xml version="1.0" encoding="UTF-8" standalone="yes"?>
<Relationships xmlns="http://schemas.openxmlformats.org/package/2006/relationships"><Relationship Id="rId8" Type="http://schemas.openxmlformats.org/officeDocument/2006/relationships/image" Target="../media/image32.wmf"/><Relationship Id="rId13" Type="http://schemas.openxmlformats.org/officeDocument/2006/relationships/oleObject" Target="../embeddings/oleObject8.bin"/><Relationship Id="rId3" Type="http://schemas.openxmlformats.org/officeDocument/2006/relationships/oleObject" Target="../embeddings/oleObject3.bin"/><Relationship Id="rId7" Type="http://schemas.openxmlformats.org/officeDocument/2006/relationships/oleObject" Target="../embeddings/oleObject5.bin"/><Relationship Id="rId12" Type="http://schemas.openxmlformats.org/officeDocument/2006/relationships/image" Target="../media/image34.wmf"/><Relationship Id="rId2" Type="http://schemas.openxmlformats.org/officeDocument/2006/relationships/slideLayout" Target="../slideLayouts/slideLayout2.xml"/><Relationship Id="rId1" Type="http://schemas.openxmlformats.org/officeDocument/2006/relationships/vmlDrawing" Target="../drawings/vmlDrawing2.vml"/><Relationship Id="rId6" Type="http://schemas.openxmlformats.org/officeDocument/2006/relationships/image" Target="../media/image31.wmf"/><Relationship Id="rId11" Type="http://schemas.openxmlformats.org/officeDocument/2006/relationships/oleObject" Target="../embeddings/oleObject7.bin"/><Relationship Id="rId5" Type="http://schemas.openxmlformats.org/officeDocument/2006/relationships/oleObject" Target="../embeddings/oleObject4.bin"/><Relationship Id="rId10" Type="http://schemas.openxmlformats.org/officeDocument/2006/relationships/image" Target="../media/image33.wmf"/><Relationship Id="rId4" Type="http://schemas.openxmlformats.org/officeDocument/2006/relationships/image" Target="../media/image29.wmf"/><Relationship Id="rId9" Type="http://schemas.openxmlformats.org/officeDocument/2006/relationships/oleObject" Target="../embeddings/oleObject6.bin"/><Relationship Id="rId14" Type="http://schemas.openxmlformats.org/officeDocument/2006/relationships/image" Target="../media/image35.wmf"/></Relationships>
</file>

<file path=ppt/slides/_rels/slide24.xml.rels><?xml version="1.0" encoding="UTF-8" standalone="yes"?>
<Relationships xmlns="http://schemas.openxmlformats.org/package/2006/relationships"><Relationship Id="rId3" Type="http://schemas.openxmlformats.org/officeDocument/2006/relationships/image" Target="../media/image37.jpeg"/><Relationship Id="rId2" Type="http://schemas.openxmlformats.org/officeDocument/2006/relationships/image" Target="../media/image36.jpe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38.jpe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40.jpeg"/><Relationship Id="rId2" Type="http://schemas.openxmlformats.org/officeDocument/2006/relationships/image" Target="../media/image39.jpeg"/><Relationship Id="rId1" Type="http://schemas.openxmlformats.org/officeDocument/2006/relationships/slideLayout" Target="../slideLayouts/slideLayout2.xml"/><Relationship Id="rId4" Type="http://schemas.openxmlformats.org/officeDocument/2006/relationships/image" Target="../media/image41.png"/></Relationships>
</file>

<file path=ppt/slides/_rels/slide27.xml.rels><?xml version="1.0" encoding="UTF-8" standalone="yes"?>
<Relationships xmlns="http://schemas.openxmlformats.org/package/2006/relationships"><Relationship Id="rId2" Type="http://schemas.openxmlformats.org/officeDocument/2006/relationships/image" Target="../media/image42.pn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image" Target="../media/image43.pn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image" Target="../media/image44.pn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45.jpe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46.pn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image" Target="../media/image47.pn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49.jpe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image" Target="../media/image50.jpe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image" Target="../media/image52.pn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image" Target="../media/image54.jpe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3" Type="http://schemas.openxmlformats.org/officeDocument/2006/relationships/image" Target="../media/image55.jpeg"/><Relationship Id="rId2" Type="http://schemas.openxmlformats.org/officeDocument/2006/relationships/notesSlide" Target="../notesSlides/notesSlide4.xml"/><Relationship Id="rId1" Type="http://schemas.openxmlformats.org/officeDocument/2006/relationships/slideLayout" Target="../slideLayouts/slideLayout7.xml"/><Relationship Id="rId4" Type="http://schemas.openxmlformats.org/officeDocument/2006/relationships/image" Target="../media/image56.png"/></Relationships>
</file>

<file path=ppt/slides/_rels/slide41.xml.rels><?xml version="1.0" encoding="UTF-8" standalone="yes"?>
<Relationships xmlns="http://schemas.openxmlformats.org/package/2006/relationships"><Relationship Id="rId3" Type="http://schemas.openxmlformats.org/officeDocument/2006/relationships/image" Target="../media/image58.jpeg"/><Relationship Id="rId2" Type="http://schemas.openxmlformats.org/officeDocument/2006/relationships/image" Target="../media/image57.png"/><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4.xml.rels><?xml version="1.0" encoding="UTF-8" standalone="yes"?>
<Relationships xmlns="http://schemas.openxmlformats.org/package/2006/relationships"><Relationship Id="rId2" Type="http://schemas.openxmlformats.org/officeDocument/2006/relationships/image" Target="../media/image43.png"/><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2" Type="http://schemas.openxmlformats.org/officeDocument/2006/relationships/image" Target="../media/image43.png"/><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2" Type="http://schemas.openxmlformats.org/officeDocument/2006/relationships/image" Target="../media/image59.jpeg"/><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3" Type="http://schemas.openxmlformats.org/officeDocument/2006/relationships/image" Target="../media/image61.png"/><Relationship Id="rId2" Type="http://schemas.openxmlformats.org/officeDocument/2006/relationships/image" Target="../media/image60.png"/><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2" Type="http://schemas.openxmlformats.org/officeDocument/2006/relationships/image" Target="../media/image62.png"/><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2" Type="http://schemas.openxmlformats.org/officeDocument/2006/relationships/image" Target="../media/image63.png"/><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2" Type="http://schemas.openxmlformats.org/officeDocument/2006/relationships/image" Target="../media/image64.png"/><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2" Type="http://schemas.openxmlformats.org/officeDocument/2006/relationships/image" Target="../media/image65.jpeg"/><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2" Type="http://schemas.openxmlformats.org/officeDocument/2006/relationships/image" Target="../media/image66.png"/><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2" Type="http://schemas.openxmlformats.org/officeDocument/2006/relationships/image" Target="../media/image67.jpeg"/><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2" Type="http://schemas.openxmlformats.org/officeDocument/2006/relationships/image" Target="../media/image68.jpeg"/><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2" Type="http://schemas.openxmlformats.org/officeDocument/2006/relationships/image" Target="../media/image69.jpeg"/><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2" Type="http://schemas.openxmlformats.org/officeDocument/2006/relationships/image" Target="../media/image70.png"/><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2" Type="http://schemas.openxmlformats.org/officeDocument/2006/relationships/image" Target="../media/image71.png"/><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2" Type="http://schemas.openxmlformats.org/officeDocument/2006/relationships/image" Target="../media/image72.png"/><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3" Type="http://schemas.openxmlformats.org/officeDocument/2006/relationships/image" Target="../media/image74.png"/><Relationship Id="rId2" Type="http://schemas.openxmlformats.org/officeDocument/2006/relationships/image" Target="../media/image73.jpeg"/><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2" Type="http://schemas.openxmlformats.org/officeDocument/2006/relationships/image" Target="../media/image75.jpeg"/><Relationship Id="rId1" Type="http://schemas.openxmlformats.org/officeDocument/2006/relationships/slideLayout" Target="../slideLayouts/slideLayout2.xml"/></Relationships>
</file>

<file path=ppt/slides/_rels/slide71.xml.rels><?xml version="1.0" encoding="UTF-8" standalone="yes"?>
<Relationships xmlns="http://schemas.openxmlformats.org/package/2006/relationships"><Relationship Id="rId2" Type="http://schemas.openxmlformats.org/officeDocument/2006/relationships/image" Target="../media/image76.jpeg"/><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3" Type="http://schemas.openxmlformats.org/officeDocument/2006/relationships/image" Target="../media/image78.jpeg"/><Relationship Id="rId2" Type="http://schemas.openxmlformats.org/officeDocument/2006/relationships/image" Target="../media/image77.jpeg"/><Relationship Id="rId1" Type="http://schemas.openxmlformats.org/officeDocument/2006/relationships/slideLayout" Target="../slideLayouts/slideLayout2.xml"/></Relationships>
</file>

<file path=ppt/slides/_rels/slide73.xml.rels><?xml version="1.0" encoding="UTF-8" standalone="yes"?>
<Relationships xmlns="http://schemas.openxmlformats.org/package/2006/relationships"><Relationship Id="rId3" Type="http://schemas.openxmlformats.org/officeDocument/2006/relationships/image" Target="../media/image80.jpeg"/><Relationship Id="rId2" Type="http://schemas.openxmlformats.org/officeDocument/2006/relationships/image" Target="../media/image79.jpeg"/><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2" Type="http://schemas.openxmlformats.org/officeDocument/2006/relationships/image" Target="../media/image81.jpe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Title 1">
            <a:extLst>
              <a:ext uri="{FF2B5EF4-FFF2-40B4-BE49-F238E27FC236}">
                <a16:creationId xmlns:a16="http://schemas.microsoft.com/office/drawing/2014/main" id="{7E241406-66B7-4C97-8CC0-39C8600EEC61}"/>
              </a:ext>
            </a:extLst>
          </p:cNvPr>
          <p:cNvSpPr>
            <a:spLocks noGrp="1"/>
          </p:cNvSpPr>
          <p:nvPr>
            <p:ph type="ctrTitle"/>
          </p:nvPr>
        </p:nvSpPr>
        <p:spPr/>
        <p:txBody>
          <a:bodyPr/>
          <a:lstStyle/>
          <a:p>
            <a:pPr eaLnBrk="1" hangingPunct="1"/>
            <a:r>
              <a:rPr lang="el-GR" altLang="el-GR"/>
              <a:t>Αλκυλαλογονίδια</a:t>
            </a:r>
          </a:p>
        </p:txBody>
      </p:sp>
      <p:sp>
        <p:nvSpPr>
          <p:cNvPr id="4" name="3 - Υπότιτλος">
            <a:extLst>
              <a:ext uri="{FF2B5EF4-FFF2-40B4-BE49-F238E27FC236}">
                <a16:creationId xmlns:a16="http://schemas.microsoft.com/office/drawing/2014/main" id="{19020D90-9FE0-469A-BB09-C3F2862B3A8F}"/>
              </a:ext>
            </a:extLst>
          </p:cNvPr>
          <p:cNvSpPr>
            <a:spLocks noGrp="1"/>
          </p:cNvSpPr>
          <p:nvPr>
            <p:ph type="subTitle" idx="1"/>
          </p:nvPr>
        </p:nvSpPr>
        <p:spPr/>
        <p:txBody>
          <a:bodyPr/>
          <a:lstStyle/>
          <a:p>
            <a:pPr>
              <a:defRPr/>
            </a:pPr>
            <a:endParaRPr lang="el-GR" dirty="0"/>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57F3DD3F-67E5-4276-B352-D6CB2785576A}"/>
              </a:ext>
            </a:extLst>
          </p:cNvPr>
          <p:cNvSpPr>
            <a:spLocks noGrp="1"/>
          </p:cNvSpPr>
          <p:nvPr>
            <p:ph type="title"/>
          </p:nvPr>
        </p:nvSpPr>
        <p:spPr/>
        <p:txBody>
          <a:bodyPr/>
          <a:lstStyle/>
          <a:p>
            <a:pPr>
              <a:defRPr/>
            </a:pPr>
            <a:r>
              <a:rPr lang="el-GR" dirty="0"/>
              <a:t>Αλογονίδια</a:t>
            </a:r>
          </a:p>
        </p:txBody>
      </p:sp>
      <p:pic>
        <p:nvPicPr>
          <p:cNvPr id="15363" name="Picture 13" descr="C:\Users\user\Desktop\06-alkyl-halides-nucleophilic-substitution-and-elimination-wade-7th-2-638.jpg">
            <a:extLst>
              <a:ext uri="{FF2B5EF4-FFF2-40B4-BE49-F238E27FC236}">
                <a16:creationId xmlns:a16="http://schemas.microsoft.com/office/drawing/2014/main" id="{E76CFA2A-B705-4A1C-A844-F4832C3BD22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54507" t="22096" b="8461"/>
          <a:stretch>
            <a:fillRect/>
          </a:stretch>
        </p:blipFill>
        <p:spPr bwMode="auto">
          <a:xfrm>
            <a:off x="6011863" y="1916113"/>
            <a:ext cx="2765425" cy="3168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 name="Subtitle 2">
            <a:extLst>
              <a:ext uri="{FF2B5EF4-FFF2-40B4-BE49-F238E27FC236}">
                <a16:creationId xmlns:a16="http://schemas.microsoft.com/office/drawing/2014/main" id="{64A9464F-F550-447E-9156-E8B0E3CFB050}"/>
              </a:ext>
            </a:extLst>
          </p:cNvPr>
          <p:cNvSpPr txBox="1">
            <a:spLocks/>
          </p:cNvSpPr>
          <p:nvPr/>
        </p:nvSpPr>
        <p:spPr bwMode="auto">
          <a:xfrm>
            <a:off x="250825" y="1917700"/>
            <a:ext cx="5329238" cy="3671888"/>
          </a:xfrm>
          <a:prstGeom prst="rect">
            <a:avLst/>
          </a:prstGeom>
          <a:noFill/>
          <a:ln w="9525">
            <a:noFill/>
            <a:miter lim="800000"/>
            <a:headEnd/>
            <a:tailEnd/>
          </a:ln>
        </p:spPr>
        <p:txBody>
          <a:bodyPr/>
          <a:lstStyle/>
          <a:p>
            <a:pPr marL="273050" indent="-273050" eaLnBrk="1" hangingPunct="1">
              <a:spcBef>
                <a:spcPct val="20000"/>
              </a:spcBef>
              <a:buClr>
                <a:schemeClr val="accent1"/>
              </a:buClr>
              <a:buSzPct val="85000"/>
              <a:buFont typeface="Arial" pitchFamily="34" charset="0"/>
              <a:buChar char="•"/>
              <a:defRPr/>
            </a:pPr>
            <a:r>
              <a:rPr lang="el-GR" sz="2200" b="1" dirty="0" err="1">
                <a:latin typeface="+mn-lt"/>
                <a:cs typeface="+mn-cs"/>
              </a:rPr>
              <a:t>Αλκυλαλογονίδια</a:t>
            </a:r>
            <a:r>
              <a:rPr lang="el-GR" sz="2200" b="1" dirty="0">
                <a:latin typeface="+mn-lt"/>
                <a:cs typeface="+mn-cs"/>
              </a:rPr>
              <a:t>:</a:t>
            </a:r>
            <a:r>
              <a:rPr lang="el-GR" sz="2200" dirty="0">
                <a:latin typeface="+mn-lt"/>
                <a:cs typeface="+mn-cs"/>
              </a:rPr>
              <a:t> το αλογόνο είναι συνδεδεμένο απευθείας στον </a:t>
            </a:r>
            <a:r>
              <a:rPr lang="en-US" sz="2200" dirty="0">
                <a:latin typeface="+mn-lt"/>
                <a:cs typeface="+mn-cs"/>
              </a:rPr>
              <a:t>sp3 </a:t>
            </a:r>
            <a:r>
              <a:rPr lang="el-GR" sz="2200" dirty="0">
                <a:latin typeface="+mn-lt"/>
                <a:cs typeface="+mn-cs"/>
              </a:rPr>
              <a:t>άνθρακα.</a:t>
            </a:r>
            <a:endParaRPr lang="el-GR" sz="2200" dirty="0">
              <a:latin typeface="+mn-lt"/>
              <a:cs typeface="+mn-cs"/>
              <a:sym typeface="Symbol" pitchFamily="18" charset="2"/>
            </a:endParaRPr>
          </a:p>
          <a:p>
            <a:pPr marL="273050" indent="-273050" eaLnBrk="1" hangingPunct="1">
              <a:spcBef>
                <a:spcPct val="20000"/>
              </a:spcBef>
              <a:buClr>
                <a:schemeClr val="accent1"/>
              </a:buClr>
              <a:buSzPct val="85000"/>
              <a:buFont typeface="Arial" pitchFamily="34" charset="0"/>
              <a:buChar char="•"/>
              <a:defRPr/>
            </a:pPr>
            <a:r>
              <a:rPr lang="el-GR" sz="2200" b="1" dirty="0" err="1">
                <a:latin typeface="+mn-lt"/>
                <a:cs typeface="+mn-cs"/>
              </a:rPr>
              <a:t>Βινυλ</a:t>
            </a:r>
            <a:r>
              <a:rPr lang="el-GR" sz="2200" b="1" dirty="0">
                <a:latin typeface="+mn-lt"/>
                <a:cs typeface="+mn-cs"/>
              </a:rPr>
              <a:t>(ο)αλογονίδια: </a:t>
            </a:r>
            <a:r>
              <a:rPr lang="el-GR" sz="2200" dirty="0">
                <a:latin typeface="+mn-lt"/>
                <a:cs typeface="+mn-cs"/>
              </a:rPr>
              <a:t>το αλογόνο είναι συνδεδεμένο απευθείας στον </a:t>
            </a:r>
            <a:r>
              <a:rPr lang="en-US" sz="2200" dirty="0">
                <a:latin typeface="+mn-lt"/>
                <a:cs typeface="+mn-cs"/>
              </a:rPr>
              <a:t>sp</a:t>
            </a:r>
            <a:r>
              <a:rPr lang="el-GR" sz="2200" dirty="0">
                <a:latin typeface="+mn-lt"/>
                <a:cs typeface="+mn-cs"/>
              </a:rPr>
              <a:t>2</a:t>
            </a:r>
            <a:r>
              <a:rPr lang="en-US" sz="2200" dirty="0">
                <a:latin typeface="+mn-lt"/>
                <a:cs typeface="+mn-cs"/>
              </a:rPr>
              <a:t> </a:t>
            </a:r>
            <a:r>
              <a:rPr lang="el-GR" sz="2200" dirty="0">
                <a:latin typeface="+mn-lt"/>
                <a:cs typeface="+mn-cs"/>
              </a:rPr>
              <a:t>άνθρακα.</a:t>
            </a:r>
          </a:p>
          <a:p>
            <a:pPr marL="273050" indent="-273050" eaLnBrk="1" hangingPunct="1">
              <a:spcBef>
                <a:spcPct val="20000"/>
              </a:spcBef>
              <a:buClr>
                <a:schemeClr val="accent1"/>
              </a:buClr>
              <a:buSzPct val="85000"/>
              <a:buFont typeface="Arial" pitchFamily="34" charset="0"/>
              <a:buChar char="•"/>
              <a:defRPr/>
            </a:pPr>
            <a:r>
              <a:rPr lang="el-GR" sz="2200" b="1" dirty="0" err="1">
                <a:latin typeface="+mn-lt"/>
                <a:cs typeface="+mn-cs"/>
              </a:rPr>
              <a:t>Αρυλ</a:t>
            </a:r>
            <a:r>
              <a:rPr lang="el-GR" sz="2200" b="1" dirty="0">
                <a:latin typeface="+mn-lt"/>
                <a:cs typeface="+mn-cs"/>
              </a:rPr>
              <a:t>(ο)αλογονίδια:</a:t>
            </a:r>
            <a:r>
              <a:rPr lang="el-GR" sz="2200" dirty="0">
                <a:latin typeface="+mn-lt"/>
                <a:cs typeface="+mn-cs"/>
              </a:rPr>
              <a:t> το αλογόνο είναι συνδεδεμένο απευθείας στον </a:t>
            </a:r>
            <a:r>
              <a:rPr lang="en-US" sz="2200" dirty="0">
                <a:latin typeface="+mn-lt"/>
                <a:cs typeface="+mn-cs"/>
              </a:rPr>
              <a:t>sp</a:t>
            </a:r>
            <a:r>
              <a:rPr lang="el-GR" sz="2200" dirty="0">
                <a:latin typeface="+mn-lt"/>
                <a:cs typeface="+mn-cs"/>
              </a:rPr>
              <a:t>2</a:t>
            </a:r>
            <a:r>
              <a:rPr lang="en-US" sz="2200" dirty="0">
                <a:latin typeface="+mn-lt"/>
                <a:cs typeface="+mn-cs"/>
              </a:rPr>
              <a:t> </a:t>
            </a:r>
            <a:r>
              <a:rPr lang="el-GR" sz="2200" dirty="0">
                <a:latin typeface="+mn-lt"/>
                <a:cs typeface="+mn-cs"/>
              </a:rPr>
              <a:t>άνθρακα </a:t>
            </a:r>
            <a:r>
              <a:rPr lang="el-GR" sz="2200" dirty="0" err="1">
                <a:latin typeface="+mn-lt"/>
                <a:cs typeface="+mn-cs"/>
              </a:rPr>
              <a:t>βενζολικού</a:t>
            </a:r>
            <a:r>
              <a:rPr lang="el-GR" sz="2200" dirty="0">
                <a:latin typeface="+mn-lt"/>
                <a:cs typeface="+mn-cs"/>
              </a:rPr>
              <a:t> δακτυλίου.</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4A78C3B3-54C9-406D-81B1-1EEA44D89AF3}"/>
              </a:ext>
            </a:extLst>
          </p:cNvPr>
          <p:cNvSpPr>
            <a:spLocks noGrp="1"/>
          </p:cNvSpPr>
          <p:nvPr>
            <p:ph type="title"/>
          </p:nvPr>
        </p:nvSpPr>
        <p:spPr/>
        <p:txBody>
          <a:bodyPr/>
          <a:lstStyle/>
          <a:p>
            <a:pPr>
              <a:defRPr/>
            </a:pPr>
            <a:r>
              <a:rPr lang="el-GR" dirty="0" err="1"/>
              <a:t>Αλκυλαλογονίδια</a:t>
            </a:r>
            <a:endParaRPr lang="el-GR" dirty="0"/>
          </a:p>
        </p:txBody>
      </p:sp>
      <p:sp>
        <p:nvSpPr>
          <p:cNvPr id="4" name="Subtitle 2">
            <a:extLst>
              <a:ext uri="{FF2B5EF4-FFF2-40B4-BE49-F238E27FC236}">
                <a16:creationId xmlns:a16="http://schemas.microsoft.com/office/drawing/2014/main" id="{FD37F81A-4657-4601-99F5-F771C7728055}"/>
              </a:ext>
            </a:extLst>
          </p:cNvPr>
          <p:cNvSpPr txBox="1">
            <a:spLocks/>
          </p:cNvSpPr>
          <p:nvPr/>
        </p:nvSpPr>
        <p:spPr bwMode="auto">
          <a:xfrm>
            <a:off x="250825" y="1557338"/>
            <a:ext cx="8642350" cy="1150937"/>
          </a:xfrm>
          <a:prstGeom prst="rect">
            <a:avLst/>
          </a:prstGeom>
          <a:noFill/>
          <a:ln w="9525">
            <a:noFill/>
            <a:miter lim="800000"/>
            <a:headEnd/>
            <a:tailEnd/>
          </a:ln>
        </p:spPr>
        <p:txBody>
          <a:bodyPr/>
          <a:lstStyle/>
          <a:p>
            <a:pPr marL="273050" indent="-273050" eaLnBrk="1" hangingPunct="1">
              <a:spcBef>
                <a:spcPct val="20000"/>
              </a:spcBef>
              <a:buClr>
                <a:schemeClr val="accent1"/>
              </a:buClr>
              <a:buSzPct val="85000"/>
              <a:buFont typeface="Arial" pitchFamily="34" charset="0"/>
              <a:buChar char="•"/>
              <a:defRPr/>
            </a:pPr>
            <a:r>
              <a:rPr lang="el-GR" sz="2200" dirty="0" err="1">
                <a:latin typeface="+mn-lt"/>
                <a:cs typeface="+mn-cs"/>
              </a:rPr>
              <a:t>Αλογονοαλκάνια</a:t>
            </a:r>
            <a:endParaRPr lang="el-GR" sz="2200" dirty="0">
              <a:latin typeface="+mn-lt"/>
              <a:cs typeface="+mn-cs"/>
              <a:sym typeface="Symbol" pitchFamily="18" charset="2"/>
            </a:endParaRPr>
          </a:p>
          <a:p>
            <a:pPr marL="273050" indent="-273050" eaLnBrk="1" hangingPunct="1">
              <a:spcBef>
                <a:spcPct val="20000"/>
              </a:spcBef>
              <a:buClr>
                <a:schemeClr val="accent1"/>
              </a:buClr>
              <a:buSzPct val="85000"/>
              <a:buFont typeface="Arial" pitchFamily="34" charset="0"/>
              <a:buChar char="•"/>
              <a:defRPr/>
            </a:pPr>
            <a:r>
              <a:rPr lang="el-GR" sz="2200" dirty="0" err="1">
                <a:latin typeface="+mn-lt"/>
                <a:cs typeface="+mn-cs"/>
              </a:rPr>
              <a:t>Αλκάνια</a:t>
            </a:r>
            <a:r>
              <a:rPr lang="el-GR" sz="2200" dirty="0">
                <a:latin typeface="+mn-lt"/>
                <a:cs typeface="+mn-cs"/>
              </a:rPr>
              <a:t>, στα οποία ένα ή περισσότερα Η έχουν αντικατασταθεί από αλογόνο.</a:t>
            </a:r>
          </a:p>
        </p:txBody>
      </p:sp>
      <p:pic>
        <p:nvPicPr>
          <p:cNvPr id="16388" name="Picture 12" descr="C:\Users\user\Desktop\namengif.gif">
            <a:extLst>
              <a:ext uri="{FF2B5EF4-FFF2-40B4-BE49-F238E27FC236}">
                <a16:creationId xmlns:a16="http://schemas.microsoft.com/office/drawing/2014/main" id="{67121DA2-52D3-48DA-9E7E-013029AF13A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258888" y="3068638"/>
            <a:ext cx="6648450" cy="2736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4F27D474-1FBA-4F6B-9EF4-76C9CD67972B}"/>
              </a:ext>
            </a:extLst>
          </p:cNvPr>
          <p:cNvSpPr>
            <a:spLocks noGrp="1"/>
          </p:cNvSpPr>
          <p:nvPr>
            <p:ph type="title"/>
          </p:nvPr>
        </p:nvSpPr>
        <p:spPr/>
        <p:txBody>
          <a:bodyPr/>
          <a:lstStyle/>
          <a:p>
            <a:pPr>
              <a:defRPr/>
            </a:pPr>
            <a:r>
              <a:rPr lang="el-GR" dirty="0" err="1"/>
              <a:t>Αλκυλαλογονίδια</a:t>
            </a:r>
            <a:endParaRPr lang="el-GR" dirty="0"/>
          </a:p>
        </p:txBody>
      </p:sp>
      <p:sp>
        <p:nvSpPr>
          <p:cNvPr id="4" name="Subtitle 2">
            <a:extLst>
              <a:ext uri="{FF2B5EF4-FFF2-40B4-BE49-F238E27FC236}">
                <a16:creationId xmlns:a16="http://schemas.microsoft.com/office/drawing/2014/main" id="{C1B30AC0-C5B0-411C-A48A-1BA186A5C162}"/>
              </a:ext>
            </a:extLst>
          </p:cNvPr>
          <p:cNvSpPr txBox="1">
            <a:spLocks/>
          </p:cNvSpPr>
          <p:nvPr/>
        </p:nvSpPr>
        <p:spPr bwMode="auto">
          <a:xfrm>
            <a:off x="250825" y="1557338"/>
            <a:ext cx="4826000" cy="503237"/>
          </a:xfrm>
          <a:prstGeom prst="rect">
            <a:avLst/>
          </a:prstGeom>
          <a:noFill/>
          <a:ln w="9525">
            <a:noFill/>
            <a:miter lim="800000"/>
            <a:headEnd/>
            <a:tailEnd/>
          </a:ln>
        </p:spPr>
        <p:txBody>
          <a:bodyPr/>
          <a:lstStyle/>
          <a:p>
            <a:pPr marL="273050" indent="-273050" eaLnBrk="1" hangingPunct="1">
              <a:spcBef>
                <a:spcPct val="20000"/>
              </a:spcBef>
              <a:buClr>
                <a:schemeClr val="accent1"/>
              </a:buClr>
              <a:buSzPct val="85000"/>
              <a:buFont typeface="Arial" pitchFamily="34" charset="0"/>
              <a:buChar char="•"/>
              <a:defRPr/>
            </a:pPr>
            <a:r>
              <a:rPr lang="el-GR" sz="2200" dirty="0" err="1">
                <a:latin typeface="+mn-lt"/>
                <a:cs typeface="+mn-cs"/>
              </a:rPr>
              <a:t>Πρωτοταγή</a:t>
            </a:r>
            <a:r>
              <a:rPr lang="el-GR" sz="2200" dirty="0">
                <a:latin typeface="+mn-lt"/>
                <a:cs typeface="+mn-cs"/>
              </a:rPr>
              <a:t> </a:t>
            </a:r>
            <a:r>
              <a:rPr lang="el-GR" sz="2200" dirty="0" err="1">
                <a:latin typeface="+mn-lt"/>
                <a:cs typeface="+mn-cs"/>
              </a:rPr>
              <a:t>αλκυλαλογονίδια</a:t>
            </a:r>
            <a:r>
              <a:rPr lang="el-GR" sz="2200" dirty="0">
                <a:latin typeface="+mn-lt"/>
                <a:cs typeface="+mn-cs"/>
              </a:rPr>
              <a:t>: </a:t>
            </a:r>
            <a:endParaRPr lang="el-GR" sz="2200" dirty="0">
              <a:latin typeface="+mn-lt"/>
              <a:cs typeface="+mn-cs"/>
              <a:sym typeface="Symbol" pitchFamily="18" charset="2"/>
            </a:endParaRPr>
          </a:p>
        </p:txBody>
      </p:sp>
      <p:pic>
        <p:nvPicPr>
          <p:cNvPr id="17412" name="Picture 2" descr="C:\Users\user\Desktop\primary.gif">
            <a:extLst>
              <a:ext uri="{FF2B5EF4-FFF2-40B4-BE49-F238E27FC236}">
                <a16:creationId xmlns:a16="http://schemas.microsoft.com/office/drawing/2014/main" id="{9D8DF7DF-AD25-4E2E-B35B-6A1C89D43F8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059113" y="2133600"/>
            <a:ext cx="5597525" cy="7191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Subtitle 2">
            <a:extLst>
              <a:ext uri="{FF2B5EF4-FFF2-40B4-BE49-F238E27FC236}">
                <a16:creationId xmlns:a16="http://schemas.microsoft.com/office/drawing/2014/main" id="{C84A4644-4C2C-43F3-A8FA-C67D68EDAF4D}"/>
              </a:ext>
            </a:extLst>
          </p:cNvPr>
          <p:cNvSpPr txBox="1">
            <a:spLocks/>
          </p:cNvSpPr>
          <p:nvPr/>
        </p:nvSpPr>
        <p:spPr bwMode="auto">
          <a:xfrm>
            <a:off x="250825" y="2997200"/>
            <a:ext cx="4465638" cy="503238"/>
          </a:xfrm>
          <a:prstGeom prst="rect">
            <a:avLst/>
          </a:prstGeom>
          <a:noFill/>
          <a:ln w="9525">
            <a:noFill/>
            <a:miter lim="800000"/>
            <a:headEnd/>
            <a:tailEnd/>
          </a:ln>
        </p:spPr>
        <p:txBody>
          <a:bodyPr/>
          <a:lstStyle/>
          <a:p>
            <a:pPr marL="273050" indent="-273050" eaLnBrk="1" hangingPunct="1">
              <a:spcBef>
                <a:spcPct val="20000"/>
              </a:spcBef>
              <a:buClr>
                <a:schemeClr val="accent1"/>
              </a:buClr>
              <a:buSzPct val="85000"/>
              <a:buFont typeface="Arial" pitchFamily="34" charset="0"/>
              <a:buChar char="•"/>
              <a:defRPr/>
            </a:pPr>
            <a:r>
              <a:rPr lang="el-GR" sz="2200" dirty="0">
                <a:latin typeface="+mn-lt"/>
                <a:cs typeface="+mn-cs"/>
              </a:rPr>
              <a:t>Δευτεροταγή </a:t>
            </a:r>
            <a:r>
              <a:rPr lang="el-GR" sz="2200" dirty="0" err="1">
                <a:latin typeface="+mn-lt"/>
                <a:cs typeface="+mn-cs"/>
              </a:rPr>
              <a:t>αλκυλαλογονίδια</a:t>
            </a:r>
            <a:r>
              <a:rPr lang="el-GR" sz="2200" dirty="0">
                <a:latin typeface="+mn-lt"/>
                <a:cs typeface="+mn-cs"/>
              </a:rPr>
              <a:t>: </a:t>
            </a:r>
            <a:endParaRPr lang="el-GR" sz="2200" dirty="0">
              <a:latin typeface="+mn-lt"/>
              <a:cs typeface="+mn-cs"/>
              <a:sym typeface="Symbol" pitchFamily="18" charset="2"/>
            </a:endParaRPr>
          </a:p>
        </p:txBody>
      </p:sp>
      <p:pic>
        <p:nvPicPr>
          <p:cNvPr id="17414" name="Picture 4" descr="C:\Users\user\Desktop\secondary.gif">
            <a:extLst>
              <a:ext uri="{FF2B5EF4-FFF2-40B4-BE49-F238E27FC236}">
                <a16:creationId xmlns:a16="http://schemas.microsoft.com/office/drawing/2014/main" id="{FC8EBCB4-FDC7-469D-B3D7-1ACE4220121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841750" y="3573463"/>
            <a:ext cx="4354513"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Subtitle 2">
            <a:extLst>
              <a:ext uri="{FF2B5EF4-FFF2-40B4-BE49-F238E27FC236}">
                <a16:creationId xmlns:a16="http://schemas.microsoft.com/office/drawing/2014/main" id="{4C9CD4A8-315A-4E10-B387-883E05EF49F2}"/>
              </a:ext>
            </a:extLst>
          </p:cNvPr>
          <p:cNvSpPr txBox="1">
            <a:spLocks/>
          </p:cNvSpPr>
          <p:nvPr/>
        </p:nvSpPr>
        <p:spPr bwMode="auto">
          <a:xfrm>
            <a:off x="323850" y="4868863"/>
            <a:ext cx="4464050" cy="503237"/>
          </a:xfrm>
          <a:prstGeom prst="rect">
            <a:avLst/>
          </a:prstGeom>
          <a:noFill/>
          <a:ln w="9525">
            <a:noFill/>
            <a:miter lim="800000"/>
            <a:headEnd/>
            <a:tailEnd/>
          </a:ln>
        </p:spPr>
        <p:txBody>
          <a:bodyPr/>
          <a:lstStyle/>
          <a:p>
            <a:pPr marL="273050" indent="-273050" eaLnBrk="1" hangingPunct="1">
              <a:spcBef>
                <a:spcPct val="20000"/>
              </a:spcBef>
              <a:buClr>
                <a:schemeClr val="accent1"/>
              </a:buClr>
              <a:buSzPct val="85000"/>
              <a:buFont typeface="Arial" pitchFamily="34" charset="0"/>
              <a:buChar char="•"/>
              <a:defRPr/>
            </a:pPr>
            <a:r>
              <a:rPr lang="el-GR" sz="2200" dirty="0">
                <a:latin typeface="+mn-lt"/>
                <a:cs typeface="+mn-cs"/>
              </a:rPr>
              <a:t>Τριτοταγή </a:t>
            </a:r>
            <a:r>
              <a:rPr lang="el-GR" sz="2200" dirty="0" err="1">
                <a:latin typeface="+mn-lt"/>
                <a:cs typeface="+mn-cs"/>
              </a:rPr>
              <a:t>αλκυλαλογονίδια</a:t>
            </a:r>
            <a:r>
              <a:rPr lang="el-GR" sz="2200" dirty="0">
                <a:latin typeface="+mn-lt"/>
                <a:cs typeface="+mn-cs"/>
              </a:rPr>
              <a:t>: </a:t>
            </a:r>
            <a:endParaRPr lang="el-GR" sz="2200" dirty="0">
              <a:latin typeface="+mn-lt"/>
              <a:cs typeface="+mn-cs"/>
              <a:sym typeface="Symbol" pitchFamily="18" charset="2"/>
            </a:endParaRPr>
          </a:p>
        </p:txBody>
      </p:sp>
      <p:pic>
        <p:nvPicPr>
          <p:cNvPr id="17416" name="Picture 6" descr="C:\Users\user\Desktop\tertiary.gif">
            <a:extLst>
              <a:ext uri="{FF2B5EF4-FFF2-40B4-BE49-F238E27FC236}">
                <a16:creationId xmlns:a16="http://schemas.microsoft.com/office/drawing/2014/main" id="{8637D855-D55C-4F22-BEAB-CB1D792348B3}"/>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284663" y="5013325"/>
            <a:ext cx="3844925" cy="11525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E439AA07-5C43-4382-AFC5-B8A92E88E9B8}"/>
              </a:ext>
            </a:extLst>
          </p:cNvPr>
          <p:cNvSpPr>
            <a:spLocks noGrp="1"/>
          </p:cNvSpPr>
          <p:nvPr>
            <p:ph type="title"/>
          </p:nvPr>
        </p:nvSpPr>
        <p:spPr/>
        <p:txBody>
          <a:bodyPr/>
          <a:lstStyle/>
          <a:p>
            <a:pPr>
              <a:defRPr/>
            </a:pPr>
            <a:r>
              <a:rPr lang="el-GR" dirty="0" err="1"/>
              <a:t>Αλκυλαλογονίδια</a:t>
            </a:r>
            <a:endParaRPr lang="el-GR" dirty="0"/>
          </a:p>
        </p:txBody>
      </p:sp>
      <p:sp>
        <p:nvSpPr>
          <p:cNvPr id="4" name="Subtitle 2">
            <a:extLst>
              <a:ext uri="{FF2B5EF4-FFF2-40B4-BE49-F238E27FC236}">
                <a16:creationId xmlns:a16="http://schemas.microsoft.com/office/drawing/2014/main" id="{F1FBF2F1-D1D8-4A8D-B9ED-D294DC8BA333}"/>
              </a:ext>
            </a:extLst>
          </p:cNvPr>
          <p:cNvSpPr txBox="1">
            <a:spLocks/>
          </p:cNvSpPr>
          <p:nvPr/>
        </p:nvSpPr>
        <p:spPr bwMode="auto">
          <a:xfrm>
            <a:off x="250825" y="1557338"/>
            <a:ext cx="8642350" cy="4824412"/>
          </a:xfrm>
          <a:prstGeom prst="rect">
            <a:avLst/>
          </a:prstGeom>
          <a:noFill/>
          <a:ln w="9525">
            <a:noFill/>
            <a:miter lim="800000"/>
            <a:headEnd/>
            <a:tailEnd/>
          </a:ln>
        </p:spPr>
        <p:txBody>
          <a:bodyPr/>
          <a:lstStyle/>
          <a:p>
            <a:pPr marL="273050" indent="-273050" eaLnBrk="1" hangingPunct="1">
              <a:spcBef>
                <a:spcPct val="20000"/>
              </a:spcBef>
              <a:buClr>
                <a:schemeClr val="accent1"/>
              </a:buClr>
              <a:buSzPct val="85000"/>
              <a:buFont typeface="Arial" pitchFamily="34" charset="0"/>
              <a:buChar char="•"/>
              <a:defRPr/>
            </a:pPr>
            <a:r>
              <a:rPr lang="el-GR" sz="2200" dirty="0">
                <a:latin typeface="+mn-lt"/>
                <a:cs typeface="+mn-cs"/>
              </a:rPr>
              <a:t>Ο δεσμός </a:t>
            </a:r>
            <a:r>
              <a:rPr lang="en-US" sz="2200" dirty="0">
                <a:latin typeface="+mn-lt"/>
                <a:cs typeface="+mn-cs"/>
              </a:rPr>
              <a:t>C-X </a:t>
            </a:r>
            <a:r>
              <a:rPr lang="el-GR" sz="2200" dirty="0">
                <a:latin typeface="+mn-lt"/>
                <a:cs typeface="+mn-cs"/>
              </a:rPr>
              <a:t>είναι πολωμένος.</a:t>
            </a:r>
            <a:endParaRPr lang="el-GR" sz="2200" dirty="0">
              <a:latin typeface="+mn-lt"/>
              <a:cs typeface="+mn-cs"/>
              <a:sym typeface="Symbol" pitchFamily="18" charset="2"/>
            </a:endParaRPr>
          </a:p>
          <a:p>
            <a:pPr marL="273050" indent="-273050" eaLnBrk="1" hangingPunct="1">
              <a:spcBef>
                <a:spcPct val="20000"/>
              </a:spcBef>
              <a:buClr>
                <a:schemeClr val="accent1"/>
              </a:buClr>
              <a:buSzPct val="85000"/>
              <a:buFont typeface="Arial" pitchFamily="34" charset="0"/>
              <a:buChar char="•"/>
              <a:defRPr/>
            </a:pPr>
            <a:r>
              <a:rPr lang="el-GR" sz="2200" dirty="0" err="1">
                <a:latin typeface="+mn-lt"/>
                <a:cs typeface="+mn-cs"/>
              </a:rPr>
              <a:t>Ηλεκτραρνητικότητα</a:t>
            </a:r>
            <a:r>
              <a:rPr lang="el-GR" sz="2200" dirty="0">
                <a:latin typeface="+mn-lt"/>
                <a:cs typeface="+mn-cs"/>
              </a:rPr>
              <a:t>: </a:t>
            </a:r>
            <a:r>
              <a:rPr lang="en-US" sz="2200" dirty="0">
                <a:latin typeface="+mn-lt"/>
                <a:cs typeface="+mn-cs"/>
              </a:rPr>
              <a:t>I &lt; Br &lt; </a:t>
            </a:r>
            <a:r>
              <a:rPr lang="en-US" sz="2200" dirty="0" err="1">
                <a:latin typeface="+mn-lt"/>
                <a:cs typeface="+mn-cs"/>
              </a:rPr>
              <a:t>Cl</a:t>
            </a:r>
            <a:r>
              <a:rPr lang="en-US" sz="2200" dirty="0">
                <a:latin typeface="+mn-lt"/>
                <a:cs typeface="+mn-cs"/>
              </a:rPr>
              <a:t> &lt; F</a:t>
            </a:r>
            <a:endParaRPr lang="el-GR" sz="2200" dirty="0">
              <a:latin typeface="+mn-lt"/>
              <a:cs typeface="+mn-cs"/>
            </a:endParaRPr>
          </a:p>
          <a:p>
            <a:pPr marL="273050" indent="-273050" eaLnBrk="1" hangingPunct="1">
              <a:spcBef>
                <a:spcPct val="20000"/>
              </a:spcBef>
              <a:buClr>
                <a:schemeClr val="accent1"/>
              </a:buClr>
              <a:buSzPct val="85000"/>
              <a:buFont typeface="Arial" pitchFamily="34" charset="0"/>
              <a:buChar char="•"/>
              <a:defRPr/>
            </a:pPr>
            <a:endParaRPr lang="en-US" sz="2200" dirty="0">
              <a:latin typeface="+mn-lt"/>
              <a:cs typeface="+mn-cs"/>
            </a:endParaRPr>
          </a:p>
          <a:p>
            <a:pPr marL="273050" indent="-273050" eaLnBrk="1" hangingPunct="1">
              <a:spcBef>
                <a:spcPct val="20000"/>
              </a:spcBef>
              <a:buClr>
                <a:schemeClr val="accent1"/>
              </a:buClr>
              <a:buSzPct val="85000"/>
              <a:buFont typeface="Arial" pitchFamily="34" charset="0"/>
              <a:buChar char="•"/>
              <a:defRPr/>
            </a:pPr>
            <a:r>
              <a:rPr lang="el-GR" sz="2200" dirty="0">
                <a:latin typeface="+mn-lt"/>
                <a:cs typeface="+mn-cs"/>
              </a:rPr>
              <a:t>Μήκος δεσμού: </a:t>
            </a:r>
            <a:r>
              <a:rPr lang="en-US" sz="2200" dirty="0">
                <a:latin typeface="+mn-lt"/>
                <a:cs typeface="+mn-cs"/>
              </a:rPr>
              <a:t>C-F &lt; C-</a:t>
            </a:r>
            <a:r>
              <a:rPr lang="en-US" sz="2200" dirty="0" err="1">
                <a:latin typeface="+mn-lt"/>
                <a:cs typeface="+mn-cs"/>
              </a:rPr>
              <a:t>Cl</a:t>
            </a:r>
            <a:r>
              <a:rPr lang="en-US" sz="2200" dirty="0">
                <a:latin typeface="+mn-lt"/>
                <a:cs typeface="+mn-cs"/>
              </a:rPr>
              <a:t> &lt; C-Br &lt; C-I</a:t>
            </a:r>
          </a:p>
          <a:p>
            <a:pPr marL="273050" indent="-273050" eaLnBrk="1" hangingPunct="1">
              <a:spcBef>
                <a:spcPct val="20000"/>
              </a:spcBef>
              <a:buClr>
                <a:schemeClr val="accent1"/>
              </a:buClr>
              <a:buSzPct val="85000"/>
              <a:buFont typeface="Arial" pitchFamily="34" charset="0"/>
              <a:buChar char="•"/>
              <a:defRPr/>
            </a:pPr>
            <a:r>
              <a:rPr lang="el-GR" sz="2200" dirty="0">
                <a:latin typeface="+mn-lt"/>
                <a:cs typeface="+mn-cs"/>
              </a:rPr>
              <a:t>Ισχύς δεσμού: </a:t>
            </a:r>
            <a:r>
              <a:rPr lang="en-US" sz="2200" dirty="0">
                <a:latin typeface="+mn-lt"/>
                <a:cs typeface="+mn-cs"/>
              </a:rPr>
              <a:t>C-I</a:t>
            </a:r>
            <a:r>
              <a:rPr lang="el-GR" sz="2200" dirty="0">
                <a:latin typeface="+mn-lt"/>
                <a:cs typeface="+mn-cs"/>
              </a:rPr>
              <a:t> &lt; </a:t>
            </a:r>
            <a:r>
              <a:rPr lang="en-US" sz="2200" dirty="0">
                <a:latin typeface="+mn-lt"/>
                <a:cs typeface="+mn-cs"/>
              </a:rPr>
              <a:t>C-Br </a:t>
            </a:r>
            <a:r>
              <a:rPr lang="el-GR" sz="2200" dirty="0">
                <a:latin typeface="+mn-lt"/>
                <a:cs typeface="+mn-cs"/>
              </a:rPr>
              <a:t>&lt;</a:t>
            </a:r>
            <a:r>
              <a:rPr lang="en-US" sz="2200" dirty="0">
                <a:latin typeface="+mn-lt"/>
                <a:cs typeface="+mn-cs"/>
              </a:rPr>
              <a:t> C-</a:t>
            </a:r>
            <a:r>
              <a:rPr lang="en-US" sz="2200" dirty="0" err="1">
                <a:latin typeface="+mn-lt"/>
                <a:cs typeface="+mn-cs"/>
              </a:rPr>
              <a:t>Cl</a:t>
            </a:r>
            <a:r>
              <a:rPr lang="el-GR" sz="2200" dirty="0">
                <a:latin typeface="+mn-lt"/>
                <a:cs typeface="+mn-cs"/>
              </a:rPr>
              <a:t> &lt;</a:t>
            </a:r>
            <a:r>
              <a:rPr lang="en-US" sz="2200" dirty="0">
                <a:latin typeface="+mn-lt"/>
                <a:cs typeface="+mn-cs"/>
              </a:rPr>
              <a:t> C-F</a:t>
            </a:r>
            <a:endParaRPr lang="el-GR" sz="2200" dirty="0">
              <a:latin typeface="+mn-lt"/>
              <a:cs typeface="+mn-cs"/>
            </a:endParaRPr>
          </a:p>
          <a:p>
            <a:pPr marL="273050" indent="-273050" eaLnBrk="1" hangingPunct="1">
              <a:spcBef>
                <a:spcPct val="20000"/>
              </a:spcBef>
              <a:buClr>
                <a:schemeClr val="accent1"/>
              </a:buClr>
              <a:buSzPct val="85000"/>
              <a:buFont typeface="Arial" pitchFamily="34" charset="0"/>
              <a:buChar char="•"/>
              <a:defRPr/>
            </a:pPr>
            <a:r>
              <a:rPr lang="el-GR" sz="2200" dirty="0">
                <a:latin typeface="+mn-lt"/>
                <a:cs typeface="+mn-cs"/>
              </a:rPr>
              <a:t>Μέγεθος ατόμου: </a:t>
            </a:r>
            <a:r>
              <a:rPr lang="en-US" sz="2200" dirty="0">
                <a:latin typeface="+mn-lt"/>
                <a:cs typeface="+mn-cs"/>
              </a:rPr>
              <a:t>F &lt; </a:t>
            </a:r>
            <a:r>
              <a:rPr lang="en-US" sz="2200" dirty="0" err="1">
                <a:latin typeface="+mn-lt"/>
                <a:cs typeface="+mn-cs"/>
              </a:rPr>
              <a:t>Cl</a:t>
            </a:r>
            <a:r>
              <a:rPr lang="en-US" sz="2200" dirty="0">
                <a:latin typeface="+mn-lt"/>
                <a:cs typeface="+mn-cs"/>
              </a:rPr>
              <a:t> &lt; Br &lt; I</a:t>
            </a:r>
          </a:p>
          <a:p>
            <a:pPr marL="273050" indent="-273050" eaLnBrk="1" hangingPunct="1">
              <a:spcBef>
                <a:spcPct val="20000"/>
              </a:spcBef>
              <a:buClr>
                <a:schemeClr val="accent1"/>
              </a:buClr>
              <a:buSzPct val="85000"/>
              <a:buFont typeface="Arial" pitchFamily="34" charset="0"/>
              <a:buChar char="•"/>
              <a:defRPr/>
            </a:pPr>
            <a:endParaRPr lang="en-US" sz="2200" dirty="0">
              <a:latin typeface="+mn-lt"/>
              <a:cs typeface="+mn-cs"/>
            </a:endParaRPr>
          </a:p>
          <a:p>
            <a:pPr marL="273050" indent="-273050" eaLnBrk="1" hangingPunct="1">
              <a:spcBef>
                <a:spcPct val="20000"/>
              </a:spcBef>
              <a:buClr>
                <a:schemeClr val="accent1"/>
              </a:buClr>
              <a:buSzPct val="85000"/>
              <a:tabLst>
                <a:tab pos="5468938" algn="l"/>
              </a:tabLst>
              <a:defRPr/>
            </a:pPr>
            <a:r>
              <a:rPr lang="en-US" sz="2200" dirty="0">
                <a:latin typeface="+mn-lt"/>
                <a:ea typeface="BatangChe"/>
                <a:cs typeface="+mn-cs"/>
              </a:rPr>
              <a:t>☞ </a:t>
            </a:r>
            <a:r>
              <a:rPr lang="el-GR" sz="2000" dirty="0">
                <a:latin typeface="+mn-lt"/>
                <a:ea typeface="BatangChe"/>
                <a:cs typeface="+mn-cs"/>
              </a:rPr>
              <a:t>Στην ομάδα των αλογόνων, </a:t>
            </a:r>
            <a:r>
              <a:rPr lang="el-GR" sz="2000" i="1" dirty="0">
                <a:latin typeface="+mn-lt"/>
                <a:ea typeface="BatangChe"/>
                <a:cs typeface="+mn-cs"/>
              </a:rPr>
              <a:t>από πάνω προς τα κάτω</a:t>
            </a:r>
            <a:r>
              <a:rPr lang="el-GR" sz="2000" dirty="0">
                <a:latin typeface="+mn-lt"/>
                <a:ea typeface="BatangChe"/>
                <a:cs typeface="+mn-cs"/>
              </a:rPr>
              <a:t>, παρατηρείται:</a:t>
            </a:r>
          </a:p>
          <a:p>
            <a:pPr marL="273050" indent="-273050" eaLnBrk="1" hangingPunct="1">
              <a:spcBef>
                <a:spcPct val="20000"/>
              </a:spcBef>
              <a:buClr>
                <a:schemeClr val="accent1"/>
              </a:buClr>
              <a:buSzPct val="85000"/>
              <a:buFont typeface="Wingdings" pitchFamily="2" charset="2"/>
              <a:buChar char="Ø"/>
              <a:defRPr/>
            </a:pPr>
            <a:r>
              <a:rPr lang="el-GR" sz="2200" dirty="0">
                <a:latin typeface="+mn-lt"/>
                <a:ea typeface="BatangChe"/>
                <a:cs typeface="+mn-cs"/>
                <a:sym typeface="Wingdings"/>
              </a:rPr>
              <a:t> Αύξηση μεγέθους ατόμου.</a:t>
            </a:r>
          </a:p>
          <a:p>
            <a:pPr marL="273050" indent="-273050" eaLnBrk="1" hangingPunct="1">
              <a:spcBef>
                <a:spcPct val="20000"/>
              </a:spcBef>
              <a:buClr>
                <a:schemeClr val="accent1"/>
              </a:buClr>
              <a:buSzPct val="85000"/>
              <a:buFont typeface="Wingdings" pitchFamily="2" charset="2"/>
              <a:buChar char="Ø"/>
              <a:defRPr/>
            </a:pPr>
            <a:r>
              <a:rPr lang="el-GR" sz="2200" dirty="0">
                <a:latin typeface="+mn-lt"/>
                <a:ea typeface="BatangChe"/>
                <a:cs typeface="+mn-cs"/>
                <a:sym typeface="Wingdings"/>
              </a:rPr>
              <a:t> Αύξηση του μήκους του δεσμού.</a:t>
            </a:r>
          </a:p>
          <a:p>
            <a:pPr marL="273050" indent="-273050" eaLnBrk="1" hangingPunct="1">
              <a:spcBef>
                <a:spcPct val="20000"/>
              </a:spcBef>
              <a:buClr>
                <a:schemeClr val="accent1"/>
              </a:buClr>
              <a:buSzPct val="85000"/>
              <a:buFont typeface="Wingdings" pitchFamily="2" charset="2"/>
              <a:buChar char="Ø"/>
              <a:defRPr/>
            </a:pPr>
            <a:r>
              <a:rPr lang="el-GR" sz="2200" dirty="0">
                <a:latin typeface="+mn-lt"/>
                <a:ea typeface="BatangChe"/>
                <a:cs typeface="+mn-cs"/>
                <a:sym typeface="Wingdings"/>
              </a:rPr>
              <a:t> Μείωση της ισχύος του δεσμού.</a:t>
            </a:r>
            <a:endParaRPr lang="el-GR" sz="2200" dirty="0">
              <a:latin typeface="+mn-lt"/>
              <a:cs typeface="+mn-cs"/>
            </a:endParaRPr>
          </a:p>
        </p:txBody>
      </p:sp>
      <p:pic>
        <p:nvPicPr>
          <p:cNvPr id="18436" name="Picture 2" descr="C:\Users\user\Desktop\Haloalkanes_0.1.bmp">
            <a:extLst>
              <a:ext uri="{FF2B5EF4-FFF2-40B4-BE49-F238E27FC236}">
                <a16:creationId xmlns:a16="http://schemas.microsoft.com/office/drawing/2014/main" id="{0BBB5DCE-409B-438D-9959-D0337AE7F971}"/>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732588" y="1773238"/>
            <a:ext cx="1939925" cy="1558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8437" name="AutoShape 4" descr="Haloalkanes 0.2.bmp">
            <a:extLst>
              <a:ext uri="{FF2B5EF4-FFF2-40B4-BE49-F238E27FC236}">
                <a16:creationId xmlns:a16="http://schemas.microsoft.com/office/drawing/2014/main" id="{F4213A87-20CC-4294-A895-A941079A5766}"/>
              </a:ext>
            </a:extLst>
          </p:cNvPr>
          <p:cNvSpPr>
            <a:spLocks noChangeAspect="1" noChangeArrowheads="1"/>
          </p:cNvSpPr>
          <p:nvPr/>
        </p:nvSpPr>
        <p:spPr bwMode="auto">
          <a:xfrm>
            <a:off x="134938" y="138113"/>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18438" name="Rectangle 5">
            <a:extLst>
              <a:ext uri="{FF2B5EF4-FFF2-40B4-BE49-F238E27FC236}">
                <a16:creationId xmlns:a16="http://schemas.microsoft.com/office/drawing/2014/main" id="{D5BBC9B4-EECE-474E-BD25-3EEDBD51EEC1}"/>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a:r>
              <a:rPr lang="el-GR" altLang="el-GR" sz="1200">
                <a:solidFill>
                  <a:srgbClr val="000000"/>
                </a:solidFill>
                <a:latin typeface="lato"/>
              </a:rPr>
              <a:t>.</a:t>
            </a:r>
            <a:endParaRPr lang="el-GR" altLang="el-GR" sz="600"/>
          </a:p>
          <a:p>
            <a:pPr algn="ctr"/>
            <a:r>
              <a:rPr lang="el-GR" altLang="el-GR" sz="1200">
                <a:solidFill>
                  <a:srgbClr val="000000"/>
                </a:solidFill>
                <a:latin typeface="lato"/>
              </a:rPr>
              <a:t>  </a:t>
            </a:r>
            <a:endParaRPr lang="el-GR" altLang="el-GR" sz="1900">
              <a:solidFill>
                <a:srgbClr val="000000"/>
              </a:solidFill>
              <a:latin typeface="lato"/>
            </a:endParaRPr>
          </a:p>
        </p:txBody>
      </p:sp>
      <p:sp>
        <p:nvSpPr>
          <p:cNvPr id="18439" name="AutoShape 6" descr="Haloalkanes 0.3.bmp">
            <a:extLst>
              <a:ext uri="{FF2B5EF4-FFF2-40B4-BE49-F238E27FC236}">
                <a16:creationId xmlns:a16="http://schemas.microsoft.com/office/drawing/2014/main" id="{0FCFE41C-D38A-499A-810B-DA2ED0616468}"/>
              </a:ext>
            </a:extLst>
          </p:cNvPr>
          <p:cNvSpPr>
            <a:spLocks noChangeAspect="1" noChangeArrowheads="1"/>
          </p:cNvSpPr>
          <p:nvPr/>
        </p:nvSpPr>
        <p:spPr bwMode="auto">
          <a:xfrm>
            <a:off x="0" y="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BE4404AF-D009-4DCE-B208-3D29D8EE3B49}"/>
              </a:ext>
            </a:extLst>
          </p:cNvPr>
          <p:cNvSpPr>
            <a:spLocks noGrp="1"/>
          </p:cNvSpPr>
          <p:nvPr>
            <p:ph type="title"/>
          </p:nvPr>
        </p:nvSpPr>
        <p:spPr/>
        <p:txBody>
          <a:bodyPr/>
          <a:lstStyle/>
          <a:p>
            <a:pPr>
              <a:defRPr/>
            </a:pPr>
            <a:r>
              <a:rPr lang="el-GR" dirty="0"/>
              <a:t>Φυσικές ιδιότητες</a:t>
            </a:r>
          </a:p>
        </p:txBody>
      </p:sp>
      <p:sp>
        <p:nvSpPr>
          <p:cNvPr id="19459" name="AutoShape 4" descr="Haloalkanes 0.2.bmp">
            <a:extLst>
              <a:ext uri="{FF2B5EF4-FFF2-40B4-BE49-F238E27FC236}">
                <a16:creationId xmlns:a16="http://schemas.microsoft.com/office/drawing/2014/main" id="{6E420A02-1FCB-41BA-ACAF-EF903C8BD2C7}"/>
              </a:ext>
            </a:extLst>
          </p:cNvPr>
          <p:cNvSpPr>
            <a:spLocks noChangeAspect="1" noChangeArrowheads="1"/>
          </p:cNvSpPr>
          <p:nvPr/>
        </p:nvSpPr>
        <p:spPr bwMode="auto">
          <a:xfrm>
            <a:off x="134938" y="138113"/>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19460" name="Rectangle 5">
            <a:extLst>
              <a:ext uri="{FF2B5EF4-FFF2-40B4-BE49-F238E27FC236}">
                <a16:creationId xmlns:a16="http://schemas.microsoft.com/office/drawing/2014/main" id="{238ADC77-4F17-4731-AB54-A499377F71B5}"/>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a:r>
              <a:rPr lang="el-GR" altLang="el-GR" sz="1200">
                <a:solidFill>
                  <a:srgbClr val="000000"/>
                </a:solidFill>
                <a:latin typeface="lato"/>
              </a:rPr>
              <a:t>.</a:t>
            </a:r>
            <a:endParaRPr lang="el-GR" altLang="el-GR" sz="600"/>
          </a:p>
          <a:p>
            <a:pPr algn="ctr"/>
            <a:r>
              <a:rPr lang="el-GR" altLang="el-GR" sz="1200">
                <a:solidFill>
                  <a:srgbClr val="000000"/>
                </a:solidFill>
                <a:latin typeface="lato"/>
              </a:rPr>
              <a:t>  </a:t>
            </a:r>
            <a:endParaRPr lang="el-GR" altLang="el-GR" sz="1900">
              <a:solidFill>
                <a:srgbClr val="000000"/>
              </a:solidFill>
              <a:latin typeface="lato"/>
            </a:endParaRPr>
          </a:p>
        </p:txBody>
      </p:sp>
      <p:sp>
        <p:nvSpPr>
          <p:cNvPr id="19461" name="AutoShape 6" descr="Haloalkanes 0.3.bmp">
            <a:extLst>
              <a:ext uri="{FF2B5EF4-FFF2-40B4-BE49-F238E27FC236}">
                <a16:creationId xmlns:a16="http://schemas.microsoft.com/office/drawing/2014/main" id="{9D85E1FC-668B-4417-A20E-C8411D5BB296}"/>
              </a:ext>
            </a:extLst>
          </p:cNvPr>
          <p:cNvSpPr>
            <a:spLocks noChangeAspect="1" noChangeArrowheads="1"/>
          </p:cNvSpPr>
          <p:nvPr/>
        </p:nvSpPr>
        <p:spPr bwMode="auto">
          <a:xfrm>
            <a:off x="0" y="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19462" name="Picture 2" descr="C:\Users\user\Desktop\Haloalkanes_0.5.bmp">
            <a:extLst>
              <a:ext uri="{FF2B5EF4-FFF2-40B4-BE49-F238E27FC236}">
                <a16:creationId xmlns:a16="http://schemas.microsoft.com/office/drawing/2014/main" id="{3A129611-1D82-41F7-B256-48187815F42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r="2454"/>
          <a:stretch>
            <a:fillRect/>
          </a:stretch>
        </p:blipFill>
        <p:spPr bwMode="auto">
          <a:xfrm>
            <a:off x="611188" y="2420938"/>
            <a:ext cx="5183187" cy="1990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8 - Ορθογώνιο">
            <a:extLst>
              <a:ext uri="{FF2B5EF4-FFF2-40B4-BE49-F238E27FC236}">
                <a16:creationId xmlns:a16="http://schemas.microsoft.com/office/drawing/2014/main" id="{A97DEF93-5052-4B46-A364-4ABF468EDABA}"/>
              </a:ext>
            </a:extLst>
          </p:cNvPr>
          <p:cNvSpPr/>
          <p:nvPr/>
        </p:nvSpPr>
        <p:spPr>
          <a:xfrm>
            <a:off x="250825" y="1979613"/>
            <a:ext cx="5881688" cy="369887"/>
          </a:xfrm>
          <a:prstGeom prst="rect">
            <a:avLst/>
          </a:prstGeom>
        </p:spPr>
        <p:txBody>
          <a:bodyPr wrap="none">
            <a:spAutoFit/>
          </a:bodyPr>
          <a:lstStyle/>
          <a:p>
            <a:pPr marL="273050" indent="-273050" eaLnBrk="1" hangingPunct="1">
              <a:spcBef>
                <a:spcPct val="20000"/>
              </a:spcBef>
              <a:buClr>
                <a:schemeClr val="accent1"/>
              </a:buClr>
              <a:buSzPct val="85000"/>
              <a:buFont typeface="Arial" pitchFamily="34" charset="0"/>
              <a:buChar char="•"/>
              <a:defRPr/>
            </a:pPr>
            <a:r>
              <a:rPr lang="el-GR" dirty="0">
                <a:latin typeface="+mn-lt"/>
              </a:rPr>
              <a:t>Υψηλότερα σημεία ζέσης από τα αντίστοιχα </a:t>
            </a:r>
            <a:r>
              <a:rPr lang="el-GR" dirty="0" err="1">
                <a:latin typeface="+mn-lt"/>
              </a:rPr>
              <a:t>αλκάνια</a:t>
            </a:r>
            <a:r>
              <a:rPr lang="el-GR" dirty="0">
                <a:latin typeface="+mn-lt"/>
              </a:rPr>
              <a:t>.</a:t>
            </a:r>
          </a:p>
        </p:txBody>
      </p:sp>
      <p:sp>
        <p:nvSpPr>
          <p:cNvPr id="10" name="9 - Ορθογώνιο">
            <a:extLst>
              <a:ext uri="{FF2B5EF4-FFF2-40B4-BE49-F238E27FC236}">
                <a16:creationId xmlns:a16="http://schemas.microsoft.com/office/drawing/2014/main" id="{BB373FDF-7804-45A5-A2D3-46D8641F7C3F}"/>
              </a:ext>
            </a:extLst>
          </p:cNvPr>
          <p:cNvSpPr/>
          <p:nvPr/>
        </p:nvSpPr>
        <p:spPr>
          <a:xfrm>
            <a:off x="250825" y="4437063"/>
            <a:ext cx="8642350" cy="1754187"/>
          </a:xfrm>
          <a:prstGeom prst="rect">
            <a:avLst/>
          </a:prstGeom>
        </p:spPr>
        <p:txBody>
          <a:bodyPr>
            <a:spAutoFit/>
          </a:bodyPr>
          <a:lstStyle/>
          <a:p>
            <a:pPr>
              <a:defRPr/>
            </a:pPr>
            <a:r>
              <a:rPr lang="el-GR" dirty="0">
                <a:latin typeface="+mn-lt"/>
                <a:sym typeface="Symbol" pitchFamily="18" charset="2"/>
              </a:rPr>
              <a:t> Υπεύθυνες :</a:t>
            </a:r>
          </a:p>
          <a:p>
            <a:pPr>
              <a:defRPr/>
            </a:pPr>
            <a:r>
              <a:rPr lang="el-GR" dirty="0">
                <a:latin typeface="+mn-lt"/>
                <a:sym typeface="Symbol" pitchFamily="18" charset="2"/>
              </a:rPr>
              <a:t>α) οι δυνάμεις </a:t>
            </a:r>
            <a:r>
              <a:rPr lang="en-US" dirty="0">
                <a:latin typeface="+mn-lt"/>
                <a:sym typeface="Symbol" pitchFamily="18" charset="2"/>
              </a:rPr>
              <a:t>London</a:t>
            </a:r>
            <a:r>
              <a:rPr lang="el-GR" dirty="0">
                <a:latin typeface="+mn-lt"/>
                <a:sym typeface="Symbol" pitchFamily="18" charset="2"/>
              </a:rPr>
              <a:t> (επαγόμενου </a:t>
            </a:r>
            <a:r>
              <a:rPr lang="el-GR" dirty="0" err="1">
                <a:latin typeface="+mn-lt"/>
                <a:sym typeface="Symbol" pitchFamily="18" charset="2"/>
              </a:rPr>
              <a:t>διπόλου</a:t>
            </a:r>
            <a:r>
              <a:rPr lang="el-GR" dirty="0">
                <a:latin typeface="+mn-lt"/>
                <a:sym typeface="Symbol" pitchFamily="18" charset="2"/>
              </a:rPr>
              <a:t>- επαγόμενου </a:t>
            </a:r>
            <a:r>
              <a:rPr lang="el-GR" dirty="0" err="1">
                <a:latin typeface="+mn-lt"/>
                <a:sym typeface="Symbol" pitchFamily="18" charset="2"/>
              </a:rPr>
              <a:t>διπόλου</a:t>
            </a:r>
            <a:r>
              <a:rPr lang="el-GR" dirty="0">
                <a:latin typeface="+mn-lt"/>
                <a:sym typeface="Symbol" pitchFamily="18" charset="2"/>
              </a:rPr>
              <a:t>), οι οποίες αυξάνονται με αύξηση του μεγέθους του μορίου και</a:t>
            </a:r>
            <a:r>
              <a:rPr lang="en-US" dirty="0">
                <a:latin typeface="+mn-lt"/>
                <a:sym typeface="Symbol" pitchFamily="18" charset="2"/>
              </a:rPr>
              <a:t> </a:t>
            </a:r>
            <a:endParaRPr lang="el-GR" dirty="0">
              <a:latin typeface="+mn-lt"/>
              <a:sym typeface="Symbol" pitchFamily="18" charset="2"/>
            </a:endParaRPr>
          </a:p>
          <a:p>
            <a:pPr>
              <a:defRPr/>
            </a:pPr>
            <a:endParaRPr lang="el-GR" dirty="0">
              <a:latin typeface="+mn-lt"/>
              <a:sym typeface="Symbol" pitchFamily="18" charset="2"/>
            </a:endParaRPr>
          </a:p>
          <a:p>
            <a:pPr>
              <a:defRPr/>
            </a:pPr>
            <a:r>
              <a:rPr lang="el-GR" dirty="0">
                <a:latin typeface="+mn-lt"/>
                <a:sym typeface="Symbol" pitchFamily="18" charset="2"/>
              </a:rPr>
              <a:t>β) οι αλληλεπιδράσεις </a:t>
            </a:r>
            <a:r>
              <a:rPr lang="el-GR" dirty="0" err="1">
                <a:latin typeface="+mn-lt"/>
                <a:sym typeface="Symbol" pitchFamily="18" charset="2"/>
              </a:rPr>
              <a:t>διπόλου</a:t>
            </a:r>
            <a:r>
              <a:rPr lang="el-GR" dirty="0">
                <a:latin typeface="+mn-lt"/>
                <a:sym typeface="Symbol" pitchFamily="18" charset="2"/>
              </a:rPr>
              <a:t>- </a:t>
            </a:r>
            <a:r>
              <a:rPr lang="el-GR" dirty="0" err="1">
                <a:latin typeface="+mn-lt"/>
                <a:sym typeface="Symbol" pitchFamily="18" charset="2"/>
              </a:rPr>
              <a:t>διπόλου</a:t>
            </a:r>
            <a:r>
              <a:rPr lang="en-US" dirty="0">
                <a:latin typeface="+mn-lt"/>
                <a:sym typeface="Symbol" pitchFamily="18" charset="2"/>
              </a:rPr>
              <a:t> </a:t>
            </a:r>
            <a:r>
              <a:rPr lang="el-GR" dirty="0">
                <a:latin typeface="+mn-lt"/>
                <a:sym typeface="Symbol" pitchFamily="18" charset="2"/>
              </a:rPr>
              <a:t>(εκτός του Ι που έχει την </a:t>
            </a:r>
            <a:endParaRPr lang="en-US" dirty="0">
              <a:latin typeface="+mn-lt"/>
              <a:sym typeface="Symbol" pitchFamily="18" charset="2"/>
            </a:endParaRPr>
          </a:p>
          <a:p>
            <a:pPr>
              <a:defRPr/>
            </a:pPr>
            <a:r>
              <a:rPr lang="el-GR" dirty="0">
                <a:latin typeface="+mn-lt"/>
                <a:sym typeface="Symbol" pitchFamily="18" charset="2"/>
              </a:rPr>
              <a:t>ίδια </a:t>
            </a:r>
            <a:r>
              <a:rPr lang="el-GR" dirty="0" err="1">
                <a:latin typeface="+mn-lt"/>
                <a:sym typeface="Symbol" pitchFamily="18" charset="2"/>
              </a:rPr>
              <a:t>ηλεκτραρνητικότητα</a:t>
            </a:r>
            <a:r>
              <a:rPr lang="el-GR" dirty="0">
                <a:latin typeface="+mn-lt"/>
                <a:sym typeface="Symbol" pitchFamily="18" charset="2"/>
              </a:rPr>
              <a:t> με τον </a:t>
            </a:r>
            <a:r>
              <a:rPr lang="en-US" dirty="0">
                <a:latin typeface="+mn-lt"/>
                <a:sym typeface="Symbol" pitchFamily="18" charset="2"/>
              </a:rPr>
              <a:t>C)</a:t>
            </a:r>
            <a:endParaRPr lang="el-GR" dirty="0">
              <a:latin typeface="+mn-lt"/>
            </a:endParaRPr>
          </a:p>
        </p:txBody>
      </p:sp>
      <p:pic>
        <p:nvPicPr>
          <p:cNvPr id="19465" name="Picture 3" descr="C:\Users\user\Desktop\Haloalkanes_0.4.bmp">
            <a:extLst>
              <a:ext uri="{FF2B5EF4-FFF2-40B4-BE49-F238E27FC236}">
                <a16:creationId xmlns:a16="http://schemas.microsoft.com/office/drawing/2014/main" id="{B7D8EA2D-DE68-4B6B-AF66-B6B450AC3BB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058025" y="5543550"/>
            <a:ext cx="1752600" cy="6381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 name="11 - Ορθογώνιο">
            <a:extLst>
              <a:ext uri="{FF2B5EF4-FFF2-40B4-BE49-F238E27FC236}">
                <a16:creationId xmlns:a16="http://schemas.microsoft.com/office/drawing/2014/main" id="{0BC147EA-2AD8-4D6F-96BD-3F0B85B1E34C}"/>
              </a:ext>
            </a:extLst>
          </p:cNvPr>
          <p:cNvSpPr/>
          <p:nvPr/>
        </p:nvSpPr>
        <p:spPr>
          <a:xfrm>
            <a:off x="250825" y="1484313"/>
            <a:ext cx="1897063" cy="400050"/>
          </a:xfrm>
          <a:prstGeom prst="rect">
            <a:avLst/>
          </a:prstGeom>
        </p:spPr>
        <p:txBody>
          <a:bodyPr wrap="none">
            <a:spAutoFit/>
          </a:bodyPr>
          <a:lstStyle/>
          <a:p>
            <a:pPr marL="273050" indent="-273050" eaLnBrk="1" hangingPunct="1">
              <a:spcBef>
                <a:spcPct val="20000"/>
              </a:spcBef>
              <a:buClr>
                <a:schemeClr val="accent1"/>
              </a:buClr>
              <a:buSzPct val="85000"/>
              <a:defRPr/>
            </a:pPr>
            <a:r>
              <a:rPr lang="el-GR" sz="2000" b="1" dirty="0">
                <a:latin typeface="+mn-lt"/>
              </a:rPr>
              <a:t>Σημεία ζέσης</a:t>
            </a: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87DBE93A-0C05-41C6-8CCA-078204FAAA17}"/>
              </a:ext>
            </a:extLst>
          </p:cNvPr>
          <p:cNvSpPr>
            <a:spLocks noGrp="1"/>
          </p:cNvSpPr>
          <p:nvPr>
            <p:ph type="title"/>
          </p:nvPr>
        </p:nvSpPr>
        <p:spPr/>
        <p:txBody>
          <a:bodyPr/>
          <a:lstStyle/>
          <a:p>
            <a:pPr>
              <a:defRPr/>
            </a:pPr>
            <a:r>
              <a:rPr lang="el-GR" dirty="0"/>
              <a:t>Φυσικές ιδιότητες</a:t>
            </a:r>
          </a:p>
        </p:txBody>
      </p:sp>
      <p:sp>
        <p:nvSpPr>
          <p:cNvPr id="20483" name="AutoShape 4" descr="Haloalkanes 0.2.bmp">
            <a:extLst>
              <a:ext uri="{FF2B5EF4-FFF2-40B4-BE49-F238E27FC236}">
                <a16:creationId xmlns:a16="http://schemas.microsoft.com/office/drawing/2014/main" id="{B03F6546-FF05-49F3-9BDF-080DB9F6D8C7}"/>
              </a:ext>
            </a:extLst>
          </p:cNvPr>
          <p:cNvSpPr>
            <a:spLocks noChangeAspect="1" noChangeArrowheads="1"/>
          </p:cNvSpPr>
          <p:nvPr/>
        </p:nvSpPr>
        <p:spPr bwMode="auto">
          <a:xfrm>
            <a:off x="134938" y="138113"/>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0484" name="Rectangle 5">
            <a:extLst>
              <a:ext uri="{FF2B5EF4-FFF2-40B4-BE49-F238E27FC236}">
                <a16:creationId xmlns:a16="http://schemas.microsoft.com/office/drawing/2014/main" id="{2B702270-C0E9-4B50-B440-AF5FFC50FD27}"/>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a:r>
              <a:rPr lang="el-GR" altLang="el-GR" sz="1200">
                <a:solidFill>
                  <a:srgbClr val="000000"/>
                </a:solidFill>
                <a:latin typeface="lato"/>
              </a:rPr>
              <a:t>.</a:t>
            </a:r>
            <a:endParaRPr lang="el-GR" altLang="el-GR" sz="600"/>
          </a:p>
          <a:p>
            <a:pPr algn="ctr"/>
            <a:r>
              <a:rPr lang="el-GR" altLang="el-GR" sz="1200">
                <a:solidFill>
                  <a:srgbClr val="000000"/>
                </a:solidFill>
                <a:latin typeface="lato"/>
              </a:rPr>
              <a:t>  </a:t>
            </a:r>
            <a:endParaRPr lang="el-GR" altLang="el-GR" sz="1900">
              <a:solidFill>
                <a:srgbClr val="000000"/>
              </a:solidFill>
              <a:latin typeface="lato"/>
            </a:endParaRPr>
          </a:p>
        </p:txBody>
      </p:sp>
      <p:sp>
        <p:nvSpPr>
          <p:cNvPr id="20485" name="AutoShape 6" descr="Haloalkanes 0.3.bmp">
            <a:extLst>
              <a:ext uri="{FF2B5EF4-FFF2-40B4-BE49-F238E27FC236}">
                <a16:creationId xmlns:a16="http://schemas.microsoft.com/office/drawing/2014/main" id="{C11B41C8-6216-467D-899D-586995C7CFB6}"/>
              </a:ext>
            </a:extLst>
          </p:cNvPr>
          <p:cNvSpPr>
            <a:spLocks noChangeAspect="1" noChangeArrowheads="1"/>
          </p:cNvSpPr>
          <p:nvPr/>
        </p:nvSpPr>
        <p:spPr bwMode="auto">
          <a:xfrm>
            <a:off x="0" y="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12" name="11 - Ορθογώνιο">
            <a:extLst>
              <a:ext uri="{FF2B5EF4-FFF2-40B4-BE49-F238E27FC236}">
                <a16:creationId xmlns:a16="http://schemas.microsoft.com/office/drawing/2014/main" id="{470161AA-3492-409B-87C1-73FBD3D82287}"/>
              </a:ext>
            </a:extLst>
          </p:cNvPr>
          <p:cNvSpPr/>
          <p:nvPr/>
        </p:nvSpPr>
        <p:spPr>
          <a:xfrm>
            <a:off x="250825" y="1484313"/>
            <a:ext cx="1897063" cy="400050"/>
          </a:xfrm>
          <a:prstGeom prst="rect">
            <a:avLst/>
          </a:prstGeom>
        </p:spPr>
        <p:txBody>
          <a:bodyPr wrap="none">
            <a:spAutoFit/>
          </a:bodyPr>
          <a:lstStyle/>
          <a:p>
            <a:pPr marL="273050" indent="-273050" eaLnBrk="1" hangingPunct="1">
              <a:spcBef>
                <a:spcPct val="20000"/>
              </a:spcBef>
              <a:buClr>
                <a:schemeClr val="accent1"/>
              </a:buClr>
              <a:buSzPct val="85000"/>
              <a:defRPr/>
            </a:pPr>
            <a:r>
              <a:rPr lang="el-GR" sz="2000" b="1" dirty="0">
                <a:latin typeface="+mn-lt"/>
              </a:rPr>
              <a:t>Σημεία ζέσης</a:t>
            </a:r>
          </a:p>
        </p:txBody>
      </p:sp>
      <p:pic>
        <p:nvPicPr>
          <p:cNvPr id="11" name="Picture 5" descr="C:\Users\user\Desktop\bpts1.gif">
            <a:extLst>
              <a:ext uri="{FF2B5EF4-FFF2-40B4-BE49-F238E27FC236}">
                <a16:creationId xmlns:a16="http://schemas.microsoft.com/office/drawing/2014/main" id="{D6E34BB3-A13D-4643-A7B1-F460CB806A02}"/>
              </a:ext>
            </a:extLst>
          </p:cNvPr>
          <p:cNvPicPr>
            <a:picLocks noChangeAspect="1" noChangeArrowheads="1"/>
          </p:cNvPicPr>
          <p:nvPr/>
        </p:nvPicPr>
        <p:blipFill>
          <a:blip r:embed="rId2"/>
          <a:srcRect/>
          <a:stretch>
            <a:fillRect/>
          </a:stretch>
        </p:blipFill>
        <p:spPr bwMode="auto">
          <a:xfrm>
            <a:off x="1979613" y="1916113"/>
            <a:ext cx="4464050" cy="2422525"/>
          </a:xfrm>
          <a:prstGeom prst="rect">
            <a:avLst/>
          </a:prstGeom>
          <a:solidFill>
            <a:schemeClr val="accent1">
              <a:lumMod val="20000"/>
              <a:lumOff val="80000"/>
            </a:schemeClr>
          </a:solidFill>
        </p:spPr>
      </p:pic>
      <p:sp>
        <p:nvSpPr>
          <p:cNvPr id="14" name="13 - Ορθογώνιο">
            <a:extLst>
              <a:ext uri="{FF2B5EF4-FFF2-40B4-BE49-F238E27FC236}">
                <a16:creationId xmlns:a16="http://schemas.microsoft.com/office/drawing/2014/main" id="{B1B4C262-F2A0-48A6-96D1-9F377B6E4311}"/>
              </a:ext>
            </a:extLst>
          </p:cNvPr>
          <p:cNvSpPr/>
          <p:nvPr/>
        </p:nvSpPr>
        <p:spPr>
          <a:xfrm>
            <a:off x="250825" y="4676775"/>
            <a:ext cx="8689975" cy="1200150"/>
          </a:xfrm>
          <a:prstGeom prst="rect">
            <a:avLst/>
          </a:prstGeom>
        </p:spPr>
        <p:txBody>
          <a:bodyPr wrap="none">
            <a:spAutoFit/>
          </a:bodyPr>
          <a:lstStyle/>
          <a:p>
            <a:pPr>
              <a:buFont typeface="Wingdings" pitchFamily="2" charset="2"/>
              <a:buChar char="Ø"/>
              <a:defRPr/>
            </a:pPr>
            <a:r>
              <a:rPr lang="el-GR" dirty="0">
                <a:latin typeface="+mn-lt"/>
                <a:sym typeface="Symbol" pitchFamily="18" charset="2"/>
              </a:rPr>
              <a:t> Τρία είναι αέρια, σε </a:t>
            </a:r>
            <a:r>
              <a:rPr lang="el-GR" dirty="0" err="1">
                <a:latin typeface="+mn-lt"/>
                <a:sym typeface="Symbol" pitchFamily="18" charset="2"/>
              </a:rPr>
              <a:t>θδωμ</a:t>
            </a:r>
            <a:r>
              <a:rPr lang="el-GR" dirty="0">
                <a:latin typeface="+mn-lt"/>
                <a:sym typeface="Symbol" pitchFamily="18" charset="2"/>
              </a:rPr>
              <a:t>. Τα υπόλοιπα είναι υγρά.</a:t>
            </a:r>
          </a:p>
          <a:p>
            <a:pPr>
              <a:buFont typeface="Wingdings" pitchFamily="2" charset="2"/>
              <a:buChar char="Ø"/>
              <a:defRPr/>
            </a:pPr>
            <a:r>
              <a:rPr lang="el-GR" dirty="0">
                <a:latin typeface="+mn-lt"/>
                <a:sym typeface="Symbol" pitchFamily="18" charset="2"/>
              </a:rPr>
              <a:t> Το μόνο </a:t>
            </a:r>
            <a:r>
              <a:rPr lang="el-GR" dirty="0" err="1">
                <a:latin typeface="+mn-lt"/>
                <a:sym typeface="Symbol" pitchFamily="18" charset="2"/>
              </a:rPr>
              <a:t>μεθυλοαλογονίδιο</a:t>
            </a:r>
            <a:r>
              <a:rPr lang="el-GR" dirty="0">
                <a:latin typeface="+mn-lt"/>
                <a:sym typeface="Symbol" pitchFamily="18" charset="2"/>
              </a:rPr>
              <a:t> που είναι υγρό είναι το </a:t>
            </a:r>
            <a:r>
              <a:rPr lang="el-GR" dirty="0" err="1">
                <a:latin typeface="+mn-lt"/>
                <a:sym typeface="Symbol" pitchFamily="18" charset="2"/>
              </a:rPr>
              <a:t>μεθυλοϊωδίδιο</a:t>
            </a:r>
            <a:r>
              <a:rPr lang="el-GR" dirty="0">
                <a:latin typeface="+mn-lt"/>
                <a:sym typeface="Symbol" pitchFamily="18" charset="2"/>
              </a:rPr>
              <a:t> ή </a:t>
            </a:r>
            <a:r>
              <a:rPr lang="el-GR" dirty="0" err="1">
                <a:latin typeface="+mn-lt"/>
                <a:sym typeface="Symbol" pitchFamily="18" charset="2"/>
              </a:rPr>
              <a:t>ιωδομεθάνιο</a:t>
            </a:r>
            <a:r>
              <a:rPr lang="el-GR" dirty="0">
                <a:latin typeface="+mn-lt"/>
                <a:sym typeface="Symbol" pitchFamily="18" charset="2"/>
              </a:rPr>
              <a:t>.</a:t>
            </a:r>
          </a:p>
          <a:p>
            <a:pPr>
              <a:buFont typeface="Wingdings" pitchFamily="2" charset="2"/>
              <a:buChar char="Ø"/>
              <a:defRPr/>
            </a:pPr>
            <a:r>
              <a:rPr lang="el-GR" dirty="0">
                <a:latin typeface="+mn-lt"/>
                <a:sym typeface="Symbol" pitchFamily="18" charset="2"/>
              </a:rPr>
              <a:t> Το </a:t>
            </a:r>
            <a:r>
              <a:rPr lang="el-GR" dirty="0" err="1">
                <a:latin typeface="+mn-lt"/>
                <a:sym typeface="Symbol" pitchFamily="18" charset="2"/>
              </a:rPr>
              <a:t>χλωροαιθάνιο</a:t>
            </a:r>
            <a:r>
              <a:rPr lang="el-GR" dirty="0">
                <a:latin typeface="+mn-lt"/>
                <a:sym typeface="Symbol" pitchFamily="18" charset="2"/>
              </a:rPr>
              <a:t> είναι αέριο.</a:t>
            </a:r>
          </a:p>
          <a:p>
            <a:pPr>
              <a:defRPr/>
            </a:pPr>
            <a:endParaRPr lang="el-GR" dirty="0">
              <a:latin typeface="+mn-lt"/>
            </a:endParaRP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9DF66694-7CCC-48A6-9F38-8A193A9BF738}"/>
              </a:ext>
            </a:extLst>
          </p:cNvPr>
          <p:cNvSpPr>
            <a:spLocks noGrp="1"/>
          </p:cNvSpPr>
          <p:nvPr>
            <p:ph type="title"/>
          </p:nvPr>
        </p:nvSpPr>
        <p:spPr/>
        <p:txBody>
          <a:bodyPr/>
          <a:lstStyle/>
          <a:p>
            <a:pPr>
              <a:defRPr/>
            </a:pPr>
            <a:r>
              <a:rPr lang="el-GR" dirty="0"/>
              <a:t>Φυσικές ιδιότητες</a:t>
            </a:r>
          </a:p>
        </p:txBody>
      </p:sp>
      <p:sp>
        <p:nvSpPr>
          <p:cNvPr id="21507" name="AutoShape 4" descr="Haloalkanes 0.2.bmp">
            <a:extLst>
              <a:ext uri="{FF2B5EF4-FFF2-40B4-BE49-F238E27FC236}">
                <a16:creationId xmlns:a16="http://schemas.microsoft.com/office/drawing/2014/main" id="{D1F790C5-2FEE-4745-BF91-2D904BEC6C24}"/>
              </a:ext>
            </a:extLst>
          </p:cNvPr>
          <p:cNvSpPr>
            <a:spLocks noChangeAspect="1" noChangeArrowheads="1"/>
          </p:cNvSpPr>
          <p:nvPr/>
        </p:nvSpPr>
        <p:spPr bwMode="auto">
          <a:xfrm>
            <a:off x="134938" y="138113"/>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1508" name="Rectangle 5">
            <a:extLst>
              <a:ext uri="{FF2B5EF4-FFF2-40B4-BE49-F238E27FC236}">
                <a16:creationId xmlns:a16="http://schemas.microsoft.com/office/drawing/2014/main" id="{BD57103D-49CF-434B-84D6-CE2C4B92BA1B}"/>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a:r>
              <a:rPr lang="el-GR" altLang="el-GR" sz="1200">
                <a:solidFill>
                  <a:srgbClr val="000000"/>
                </a:solidFill>
                <a:latin typeface="lato"/>
              </a:rPr>
              <a:t>.</a:t>
            </a:r>
            <a:endParaRPr lang="el-GR" altLang="el-GR" sz="600"/>
          </a:p>
          <a:p>
            <a:pPr algn="ctr"/>
            <a:r>
              <a:rPr lang="el-GR" altLang="el-GR" sz="1200">
                <a:solidFill>
                  <a:srgbClr val="000000"/>
                </a:solidFill>
                <a:latin typeface="lato"/>
              </a:rPr>
              <a:t>  </a:t>
            </a:r>
            <a:endParaRPr lang="el-GR" altLang="el-GR" sz="1900">
              <a:solidFill>
                <a:srgbClr val="000000"/>
              </a:solidFill>
              <a:latin typeface="lato"/>
            </a:endParaRPr>
          </a:p>
        </p:txBody>
      </p:sp>
      <p:sp>
        <p:nvSpPr>
          <p:cNvPr id="21509" name="AutoShape 6" descr="Haloalkanes 0.3.bmp">
            <a:extLst>
              <a:ext uri="{FF2B5EF4-FFF2-40B4-BE49-F238E27FC236}">
                <a16:creationId xmlns:a16="http://schemas.microsoft.com/office/drawing/2014/main" id="{4EA9A9E5-8ADA-4001-9CC5-89D4DD3EA46E}"/>
              </a:ext>
            </a:extLst>
          </p:cNvPr>
          <p:cNvSpPr>
            <a:spLocks noChangeAspect="1" noChangeArrowheads="1"/>
          </p:cNvSpPr>
          <p:nvPr/>
        </p:nvSpPr>
        <p:spPr bwMode="auto">
          <a:xfrm>
            <a:off x="0" y="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12" name="11 - Ορθογώνιο">
            <a:extLst>
              <a:ext uri="{FF2B5EF4-FFF2-40B4-BE49-F238E27FC236}">
                <a16:creationId xmlns:a16="http://schemas.microsoft.com/office/drawing/2014/main" id="{A9242368-FA9B-4547-A99B-FA064B83DFA4}"/>
              </a:ext>
            </a:extLst>
          </p:cNvPr>
          <p:cNvSpPr/>
          <p:nvPr/>
        </p:nvSpPr>
        <p:spPr>
          <a:xfrm>
            <a:off x="250825" y="1484313"/>
            <a:ext cx="1897063" cy="400050"/>
          </a:xfrm>
          <a:prstGeom prst="rect">
            <a:avLst/>
          </a:prstGeom>
        </p:spPr>
        <p:txBody>
          <a:bodyPr wrap="none">
            <a:spAutoFit/>
          </a:bodyPr>
          <a:lstStyle/>
          <a:p>
            <a:pPr marL="273050" indent="-273050" eaLnBrk="1" hangingPunct="1">
              <a:spcBef>
                <a:spcPct val="20000"/>
              </a:spcBef>
              <a:buClr>
                <a:schemeClr val="accent1"/>
              </a:buClr>
              <a:buSzPct val="85000"/>
              <a:defRPr/>
            </a:pPr>
            <a:r>
              <a:rPr lang="el-GR" sz="2000" b="1" dirty="0">
                <a:latin typeface="+mn-lt"/>
              </a:rPr>
              <a:t>Σημεία ζέσης</a:t>
            </a:r>
          </a:p>
        </p:txBody>
      </p:sp>
      <p:pic>
        <p:nvPicPr>
          <p:cNvPr id="21511" name="Picture 2" descr="C:\Users\user\Desktop\bpts2.gif">
            <a:extLst>
              <a:ext uri="{FF2B5EF4-FFF2-40B4-BE49-F238E27FC236}">
                <a16:creationId xmlns:a16="http://schemas.microsoft.com/office/drawing/2014/main" id="{957BC4CE-599A-413D-BEFA-D3DA55F4509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187450" y="1989138"/>
            <a:ext cx="6172200" cy="1368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 name="Subtitle 2">
            <a:extLst>
              <a:ext uri="{FF2B5EF4-FFF2-40B4-BE49-F238E27FC236}">
                <a16:creationId xmlns:a16="http://schemas.microsoft.com/office/drawing/2014/main" id="{F910CC29-BD1C-4369-9992-761DF5D85779}"/>
              </a:ext>
            </a:extLst>
          </p:cNvPr>
          <p:cNvSpPr txBox="1">
            <a:spLocks/>
          </p:cNvSpPr>
          <p:nvPr/>
        </p:nvSpPr>
        <p:spPr bwMode="auto">
          <a:xfrm>
            <a:off x="1547813" y="3573463"/>
            <a:ext cx="5688012" cy="503237"/>
          </a:xfrm>
          <a:prstGeom prst="rect">
            <a:avLst/>
          </a:prstGeom>
          <a:noFill/>
          <a:ln w="9525">
            <a:noFill/>
            <a:miter lim="800000"/>
            <a:headEnd/>
            <a:tailEnd/>
          </a:ln>
        </p:spPr>
        <p:txBody>
          <a:bodyPr/>
          <a:lstStyle/>
          <a:p>
            <a:pPr marL="273050" indent="-273050" eaLnBrk="1" hangingPunct="1">
              <a:spcBef>
                <a:spcPct val="20000"/>
              </a:spcBef>
              <a:buClr>
                <a:schemeClr val="accent1"/>
              </a:buClr>
              <a:buSzPct val="85000"/>
              <a:buFont typeface="Arial" pitchFamily="34" charset="0"/>
              <a:buChar char="•"/>
              <a:defRPr/>
            </a:pPr>
            <a:r>
              <a:rPr lang="el-GR" sz="2200" dirty="0" err="1">
                <a:latin typeface="+mn-lt"/>
                <a:cs typeface="+mn-cs"/>
              </a:rPr>
              <a:t>Πρωτοταγή</a:t>
            </a:r>
            <a:r>
              <a:rPr lang="el-GR" sz="2200" dirty="0">
                <a:latin typeface="+mn-lt"/>
                <a:cs typeface="+mn-cs"/>
              </a:rPr>
              <a:t> </a:t>
            </a:r>
            <a:r>
              <a:rPr lang="en-US" sz="2200" dirty="0">
                <a:latin typeface="+mn-lt"/>
                <a:cs typeface="+mn-cs"/>
              </a:rPr>
              <a:t>&gt; </a:t>
            </a:r>
            <a:r>
              <a:rPr lang="el-GR" sz="2200" dirty="0">
                <a:latin typeface="+mn-lt"/>
                <a:cs typeface="+mn-cs"/>
              </a:rPr>
              <a:t>Δευτεροταγή &gt; Τριτοταγή </a:t>
            </a:r>
            <a:endParaRPr lang="el-GR" sz="2200" dirty="0">
              <a:latin typeface="+mn-lt"/>
              <a:cs typeface="+mn-cs"/>
              <a:sym typeface="Symbol" pitchFamily="18" charset="2"/>
            </a:endParaRPr>
          </a:p>
        </p:txBody>
      </p:sp>
      <p:sp>
        <p:nvSpPr>
          <p:cNvPr id="13" name="12 - Ορθογώνιο">
            <a:extLst>
              <a:ext uri="{FF2B5EF4-FFF2-40B4-BE49-F238E27FC236}">
                <a16:creationId xmlns:a16="http://schemas.microsoft.com/office/drawing/2014/main" id="{059CC466-D59A-40C5-8052-936908B7C961}"/>
              </a:ext>
            </a:extLst>
          </p:cNvPr>
          <p:cNvSpPr/>
          <p:nvPr/>
        </p:nvSpPr>
        <p:spPr>
          <a:xfrm>
            <a:off x="323850" y="4367213"/>
            <a:ext cx="3135313" cy="922337"/>
          </a:xfrm>
          <a:prstGeom prst="rect">
            <a:avLst/>
          </a:prstGeom>
        </p:spPr>
        <p:txBody>
          <a:bodyPr wrap="none">
            <a:spAutoFit/>
          </a:bodyPr>
          <a:lstStyle/>
          <a:p>
            <a:pPr>
              <a:defRPr/>
            </a:pPr>
            <a:r>
              <a:rPr lang="el-GR" dirty="0">
                <a:latin typeface="+mn-lt"/>
                <a:sym typeface="Symbol" pitchFamily="18" charset="2"/>
              </a:rPr>
              <a:t>Μείωση των </a:t>
            </a:r>
            <a:r>
              <a:rPr lang="el-GR" dirty="0" err="1">
                <a:latin typeface="+mn-lt"/>
                <a:sym typeface="Symbol" pitchFamily="18" charset="2"/>
              </a:rPr>
              <a:t>σ.ζ</a:t>
            </a:r>
            <a:r>
              <a:rPr lang="el-GR" dirty="0">
                <a:latin typeface="+mn-lt"/>
                <a:sym typeface="Symbol" pitchFamily="18" charset="2"/>
              </a:rPr>
              <a:t>.:</a:t>
            </a:r>
          </a:p>
          <a:p>
            <a:pPr>
              <a:buFont typeface="Wingdings" pitchFamily="2" charset="2"/>
              <a:buChar char="Ø"/>
              <a:defRPr/>
            </a:pPr>
            <a:r>
              <a:rPr lang="el-GR" dirty="0">
                <a:latin typeface="+mn-lt"/>
                <a:sym typeface="Symbol" pitchFamily="18" charset="2"/>
              </a:rPr>
              <a:t> Μικρή ανθρακική αλυσίδα</a:t>
            </a:r>
          </a:p>
          <a:p>
            <a:pPr>
              <a:buFont typeface="Wingdings" pitchFamily="2" charset="2"/>
              <a:buChar char="Ø"/>
              <a:defRPr/>
            </a:pPr>
            <a:r>
              <a:rPr lang="el-GR" dirty="0">
                <a:latin typeface="+mn-lt"/>
                <a:sym typeface="Symbol" pitchFamily="18" charset="2"/>
              </a:rPr>
              <a:t> Μεγάλο μέγεθος μορίου</a:t>
            </a:r>
            <a:endParaRPr lang="el-GR" dirty="0">
              <a:latin typeface="+mn-lt"/>
            </a:endParaRPr>
          </a:p>
        </p:txBody>
      </p:sp>
      <p:grpSp>
        <p:nvGrpSpPr>
          <p:cNvPr id="21514" name="14 - Ομάδα">
            <a:extLst>
              <a:ext uri="{FF2B5EF4-FFF2-40B4-BE49-F238E27FC236}">
                <a16:creationId xmlns:a16="http://schemas.microsoft.com/office/drawing/2014/main" id="{15A3CD7E-35BA-4E51-9572-1253B1778589}"/>
              </a:ext>
            </a:extLst>
          </p:cNvPr>
          <p:cNvGrpSpPr>
            <a:grpSpLocks/>
          </p:cNvGrpSpPr>
          <p:nvPr/>
        </p:nvGrpSpPr>
        <p:grpSpPr bwMode="auto">
          <a:xfrm>
            <a:off x="250825" y="5373688"/>
            <a:ext cx="6411913" cy="873125"/>
            <a:chOff x="251520" y="1484784"/>
            <a:chExt cx="6410729" cy="873388"/>
          </a:xfrm>
        </p:grpSpPr>
        <p:sp>
          <p:nvSpPr>
            <p:cNvPr id="16" name="15 - Ορθογώνιο">
              <a:extLst>
                <a:ext uri="{FF2B5EF4-FFF2-40B4-BE49-F238E27FC236}">
                  <a16:creationId xmlns:a16="http://schemas.microsoft.com/office/drawing/2014/main" id="{8F7D424B-DFA0-4980-A809-F42908C63C31}"/>
                </a:ext>
              </a:extLst>
            </p:cNvPr>
            <p:cNvSpPr/>
            <p:nvPr/>
          </p:nvSpPr>
          <p:spPr>
            <a:xfrm>
              <a:off x="251520" y="1484784"/>
              <a:ext cx="1806241" cy="400171"/>
            </a:xfrm>
            <a:prstGeom prst="rect">
              <a:avLst/>
            </a:prstGeom>
          </p:spPr>
          <p:txBody>
            <a:bodyPr wrap="none">
              <a:spAutoFit/>
            </a:bodyPr>
            <a:lstStyle/>
            <a:p>
              <a:pPr marL="273050" indent="-273050" eaLnBrk="1" hangingPunct="1">
                <a:spcBef>
                  <a:spcPct val="20000"/>
                </a:spcBef>
                <a:buClr>
                  <a:schemeClr val="accent1"/>
                </a:buClr>
                <a:buSzPct val="85000"/>
                <a:defRPr/>
              </a:pPr>
              <a:r>
                <a:rPr lang="el-GR" sz="2000" b="1" dirty="0">
                  <a:latin typeface="+mn-lt"/>
                </a:rPr>
                <a:t>Διαλυτότητα</a:t>
              </a:r>
            </a:p>
          </p:txBody>
        </p:sp>
        <p:sp>
          <p:nvSpPr>
            <p:cNvPr id="17" name="16 - Ορθογώνιο">
              <a:extLst>
                <a:ext uri="{FF2B5EF4-FFF2-40B4-BE49-F238E27FC236}">
                  <a16:creationId xmlns:a16="http://schemas.microsoft.com/office/drawing/2014/main" id="{709B1F3B-CCE4-429B-8DCA-5D205C4DFE58}"/>
                </a:ext>
              </a:extLst>
            </p:cNvPr>
            <p:cNvSpPr/>
            <p:nvPr/>
          </p:nvSpPr>
          <p:spPr>
            <a:xfrm>
              <a:off x="251520" y="1988173"/>
              <a:ext cx="6410729" cy="369999"/>
            </a:xfrm>
            <a:prstGeom prst="rect">
              <a:avLst/>
            </a:prstGeom>
          </p:spPr>
          <p:txBody>
            <a:bodyPr wrap="none">
              <a:spAutoFit/>
            </a:bodyPr>
            <a:lstStyle/>
            <a:p>
              <a:pPr>
                <a:defRPr/>
              </a:pPr>
              <a:r>
                <a:rPr lang="el-GR" dirty="0">
                  <a:latin typeface="+mn-lt"/>
                  <a:sym typeface="Symbol" pitchFamily="18" charset="2"/>
                </a:rPr>
                <a:t>Ελαφρώς διαλυτά στο νερό, διαλυτά σε οργανικούς διαλύτες.</a:t>
              </a:r>
              <a:endParaRPr lang="el-GR" dirty="0">
                <a:latin typeface="+mn-lt"/>
              </a:endParaRPr>
            </a:p>
          </p:txBody>
        </p:sp>
      </p:gr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F2F2BA1A-3D62-471C-81EB-37D3A5C6D6FA}"/>
              </a:ext>
            </a:extLst>
          </p:cNvPr>
          <p:cNvSpPr>
            <a:spLocks noGrp="1"/>
          </p:cNvSpPr>
          <p:nvPr>
            <p:ph type="title"/>
          </p:nvPr>
        </p:nvSpPr>
        <p:spPr/>
        <p:txBody>
          <a:bodyPr/>
          <a:lstStyle/>
          <a:p>
            <a:pPr>
              <a:defRPr/>
            </a:pPr>
            <a:r>
              <a:rPr lang="el-GR" dirty="0"/>
              <a:t>Χημική δραστικότητα </a:t>
            </a:r>
            <a:r>
              <a:rPr lang="el-GR" dirty="0" err="1"/>
              <a:t>αλκυλαλογονιδίων</a:t>
            </a:r>
            <a:endParaRPr lang="el-GR" dirty="0"/>
          </a:p>
        </p:txBody>
      </p:sp>
      <p:sp>
        <p:nvSpPr>
          <p:cNvPr id="22531" name="AutoShape 4" descr="Haloalkanes 0.2.bmp">
            <a:extLst>
              <a:ext uri="{FF2B5EF4-FFF2-40B4-BE49-F238E27FC236}">
                <a16:creationId xmlns:a16="http://schemas.microsoft.com/office/drawing/2014/main" id="{3E5C77A6-AD76-4F5E-8FB6-60F58C251848}"/>
              </a:ext>
            </a:extLst>
          </p:cNvPr>
          <p:cNvSpPr>
            <a:spLocks noChangeAspect="1" noChangeArrowheads="1"/>
          </p:cNvSpPr>
          <p:nvPr/>
        </p:nvSpPr>
        <p:spPr bwMode="auto">
          <a:xfrm>
            <a:off x="134938" y="138113"/>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2532" name="Rectangle 5">
            <a:extLst>
              <a:ext uri="{FF2B5EF4-FFF2-40B4-BE49-F238E27FC236}">
                <a16:creationId xmlns:a16="http://schemas.microsoft.com/office/drawing/2014/main" id="{3A2BBAF5-F235-4014-86F7-119EED39E2D8}"/>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a:r>
              <a:rPr lang="el-GR" altLang="el-GR" sz="1200">
                <a:solidFill>
                  <a:srgbClr val="000000"/>
                </a:solidFill>
                <a:latin typeface="lato"/>
              </a:rPr>
              <a:t>.</a:t>
            </a:r>
            <a:endParaRPr lang="el-GR" altLang="el-GR" sz="600"/>
          </a:p>
          <a:p>
            <a:pPr algn="ctr"/>
            <a:r>
              <a:rPr lang="el-GR" altLang="el-GR" sz="1200">
                <a:solidFill>
                  <a:srgbClr val="000000"/>
                </a:solidFill>
                <a:latin typeface="lato"/>
              </a:rPr>
              <a:t>  </a:t>
            </a:r>
            <a:endParaRPr lang="el-GR" altLang="el-GR" sz="1900">
              <a:solidFill>
                <a:srgbClr val="000000"/>
              </a:solidFill>
              <a:latin typeface="lato"/>
            </a:endParaRPr>
          </a:p>
        </p:txBody>
      </p:sp>
      <p:sp>
        <p:nvSpPr>
          <p:cNvPr id="22533" name="AutoShape 6" descr="Haloalkanes 0.3.bmp">
            <a:extLst>
              <a:ext uri="{FF2B5EF4-FFF2-40B4-BE49-F238E27FC236}">
                <a16:creationId xmlns:a16="http://schemas.microsoft.com/office/drawing/2014/main" id="{B16053E2-8BFA-414F-BE37-BF7A55EFA49D}"/>
              </a:ext>
            </a:extLst>
          </p:cNvPr>
          <p:cNvSpPr>
            <a:spLocks noChangeAspect="1" noChangeArrowheads="1"/>
          </p:cNvSpPr>
          <p:nvPr/>
        </p:nvSpPr>
        <p:spPr bwMode="auto">
          <a:xfrm>
            <a:off x="0" y="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15" name="14 - Ορθογώνιο">
            <a:extLst>
              <a:ext uri="{FF2B5EF4-FFF2-40B4-BE49-F238E27FC236}">
                <a16:creationId xmlns:a16="http://schemas.microsoft.com/office/drawing/2014/main" id="{4AB2FE7A-4139-425E-8AD8-B81F37498DE0}"/>
              </a:ext>
            </a:extLst>
          </p:cNvPr>
          <p:cNvSpPr/>
          <p:nvPr/>
        </p:nvSpPr>
        <p:spPr>
          <a:xfrm>
            <a:off x="323850" y="1484313"/>
            <a:ext cx="2217738" cy="369887"/>
          </a:xfrm>
          <a:prstGeom prst="rect">
            <a:avLst/>
          </a:prstGeom>
        </p:spPr>
        <p:txBody>
          <a:bodyPr wrap="none">
            <a:spAutoFit/>
          </a:bodyPr>
          <a:lstStyle/>
          <a:p>
            <a:pPr>
              <a:defRPr/>
            </a:pPr>
            <a:r>
              <a:rPr lang="el-GR" dirty="0" err="1">
                <a:latin typeface="+mn-lt"/>
                <a:sym typeface="Symbol" pitchFamily="18" charset="2"/>
              </a:rPr>
              <a:t>Ισχύες</a:t>
            </a:r>
            <a:r>
              <a:rPr lang="el-GR" dirty="0">
                <a:latin typeface="+mn-lt"/>
                <a:sym typeface="Symbol" pitchFamily="18" charset="2"/>
              </a:rPr>
              <a:t> δεσμών </a:t>
            </a:r>
            <a:r>
              <a:rPr lang="en-US" dirty="0">
                <a:latin typeface="+mn-lt"/>
                <a:sym typeface="Symbol" pitchFamily="18" charset="2"/>
              </a:rPr>
              <a:t>C-X</a:t>
            </a:r>
            <a:endParaRPr lang="el-GR" dirty="0">
              <a:latin typeface="+mn-lt"/>
              <a:sym typeface="Symbol" pitchFamily="18" charset="2"/>
            </a:endParaRPr>
          </a:p>
        </p:txBody>
      </p:sp>
      <p:grpSp>
        <p:nvGrpSpPr>
          <p:cNvPr id="22535" name="18 - Ομάδα">
            <a:extLst>
              <a:ext uri="{FF2B5EF4-FFF2-40B4-BE49-F238E27FC236}">
                <a16:creationId xmlns:a16="http://schemas.microsoft.com/office/drawing/2014/main" id="{A89244BC-D5A7-4D04-8DF5-219FB4E26E1F}"/>
              </a:ext>
            </a:extLst>
          </p:cNvPr>
          <p:cNvGrpSpPr>
            <a:grpSpLocks/>
          </p:cNvGrpSpPr>
          <p:nvPr/>
        </p:nvGrpSpPr>
        <p:grpSpPr bwMode="auto">
          <a:xfrm>
            <a:off x="179388" y="1700213"/>
            <a:ext cx="2354262" cy="2355850"/>
            <a:chOff x="323528" y="1916832"/>
            <a:chExt cx="2353402" cy="2354778"/>
          </a:xfrm>
        </p:grpSpPr>
        <p:pic>
          <p:nvPicPr>
            <p:cNvPr id="22539" name="Picture 2" descr="C:\Users\user\Desktop\bondenth.gif">
              <a:extLst>
                <a:ext uri="{FF2B5EF4-FFF2-40B4-BE49-F238E27FC236}">
                  <a16:creationId xmlns:a16="http://schemas.microsoft.com/office/drawing/2014/main" id="{08BCDA3F-0B41-4CAD-9434-DDEB0E02BB5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23528" y="1916832"/>
              <a:ext cx="2333625" cy="1809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17" name="16 - Ευθύγραμμο βέλος σύνδεσης">
              <a:extLst>
                <a:ext uri="{FF2B5EF4-FFF2-40B4-BE49-F238E27FC236}">
                  <a16:creationId xmlns:a16="http://schemas.microsoft.com/office/drawing/2014/main" id="{BF147D93-CC30-4C54-97CE-A9BC89BAEA9E}"/>
                </a:ext>
              </a:extLst>
            </p:cNvPr>
            <p:cNvCxnSpPr/>
            <p:nvPr/>
          </p:nvCxnSpPr>
          <p:spPr>
            <a:xfrm>
              <a:off x="612347" y="3860634"/>
              <a:ext cx="1870978" cy="0"/>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18" name="17 - Ορθογώνιο">
              <a:extLst>
                <a:ext uri="{FF2B5EF4-FFF2-40B4-BE49-F238E27FC236}">
                  <a16:creationId xmlns:a16="http://schemas.microsoft.com/office/drawing/2014/main" id="{443A227C-F190-4941-88FE-CABEE98DB675}"/>
                </a:ext>
              </a:extLst>
            </p:cNvPr>
            <p:cNvSpPr/>
            <p:nvPr/>
          </p:nvSpPr>
          <p:spPr>
            <a:xfrm>
              <a:off x="394939" y="3933626"/>
              <a:ext cx="2281991" cy="337984"/>
            </a:xfrm>
            <a:prstGeom prst="rect">
              <a:avLst/>
            </a:prstGeom>
          </p:spPr>
          <p:txBody>
            <a:bodyPr wrap="none">
              <a:spAutoFit/>
            </a:bodyPr>
            <a:lstStyle/>
            <a:p>
              <a:pPr>
                <a:defRPr/>
              </a:pPr>
              <a:r>
                <a:rPr lang="el-GR" sz="1600" dirty="0">
                  <a:latin typeface="+mn-lt"/>
                  <a:sym typeface="Symbol" pitchFamily="18" charset="2"/>
                </a:rPr>
                <a:t>Αύξηση δραστικότητας</a:t>
              </a:r>
            </a:p>
          </p:txBody>
        </p:sp>
      </p:grpSp>
      <p:grpSp>
        <p:nvGrpSpPr>
          <p:cNvPr id="22536" name="19 - Ομάδα">
            <a:extLst>
              <a:ext uri="{FF2B5EF4-FFF2-40B4-BE49-F238E27FC236}">
                <a16:creationId xmlns:a16="http://schemas.microsoft.com/office/drawing/2014/main" id="{7F2F304E-4234-487F-8BC2-CFDB20E4E91D}"/>
              </a:ext>
            </a:extLst>
          </p:cNvPr>
          <p:cNvGrpSpPr>
            <a:grpSpLocks/>
          </p:cNvGrpSpPr>
          <p:nvPr/>
        </p:nvGrpSpPr>
        <p:grpSpPr bwMode="auto">
          <a:xfrm>
            <a:off x="1619250" y="4149725"/>
            <a:ext cx="7099300" cy="2016125"/>
            <a:chOff x="323528" y="1556792"/>
            <a:chExt cx="7099430" cy="2016224"/>
          </a:xfrm>
        </p:grpSpPr>
        <p:pic>
          <p:nvPicPr>
            <p:cNvPr id="22537" name="Picture 2" descr="C:\Users\user\Desktop\polarity.gif">
              <a:extLst>
                <a:ext uri="{FF2B5EF4-FFF2-40B4-BE49-F238E27FC236}">
                  <a16:creationId xmlns:a16="http://schemas.microsoft.com/office/drawing/2014/main" id="{B7DD1874-235D-46E9-B9C9-5B8D321120F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835696" y="2276872"/>
              <a:ext cx="5587262" cy="129614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2" name="21 - Ορθογώνιο">
              <a:extLst>
                <a:ext uri="{FF2B5EF4-FFF2-40B4-BE49-F238E27FC236}">
                  <a16:creationId xmlns:a16="http://schemas.microsoft.com/office/drawing/2014/main" id="{448BE7E8-4EFF-40E9-B355-F0C5D3B71F44}"/>
                </a:ext>
              </a:extLst>
            </p:cNvPr>
            <p:cNvSpPr/>
            <p:nvPr/>
          </p:nvSpPr>
          <p:spPr>
            <a:xfrm>
              <a:off x="323528" y="1556792"/>
              <a:ext cx="2922642" cy="369906"/>
            </a:xfrm>
            <a:prstGeom prst="rect">
              <a:avLst/>
            </a:prstGeom>
          </p:spPr>
          <p:txBody>
            <a:bodyPr wrap="none">
              <a:spAutoFit/>
            </a:bodyPr>
            <a:lstStyle/>
            <a:p>
              <a:pPr>
                <a:defRPr/>
              </a:pPr>
              <a:r>
                <a:rPr lang="el-GR" dirty="0">
                  <a:latin typeface="+mn-lt"/>
                  <a:sym typeface="Symbol" pitchFamily="18" charset="2"/>
                </a:rPr>
                <a:t>Επίδραση της πολικότητας</a:t>
              </a:r>
            </a:p>
          </p:txBody>
        </p:sp>
      </p:gr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F4C26132-09F8-41BA-A15A-DD76CAC9312C}"/>
              </a:ext>
            </a:extLst>
          </p:cNvPr>
          <p:cNvSpPr>
            <a:spLocks noGrp="1"/>
          </p:cNvSpPr>
          <p:nvPr>
            <p:ph type="title"/>
          </p:nvPr>
        </p:nvSpPr>
        <p:spPr/>
        <p:txBody>
          <a:bodyPr/>
          <a:lstStyle/>
          <a:p>
            <a:pPr>
              <a:defRPr/>
            </a:pPr>
            <a:r>
              <a:rPr lang="el-GR" dirty="0"/>
              <a:t>Χημική δραστικότητα </a:t>
            </a:r>
            <a:r>
              <a:rPr lang="el-GR" dirty="0" err="1"/>
              <a:t>αλκυλαλογονιδίων</a:t>
            </a:r>
            <a:endParaRPr lang="el-GR" dirty="0"/>
          </a:p>
        </p:txBody>
      </p:sp>
      <p:sp>
        <p:nvSpPr>
          <p:cNvPr id="23555" name="AutoShape 4" descr="Haloalkanes 0.2.bmp">
            <a:extLst>
              <a:ext uri="{FF2B5EF4-FFF2-40B4-BE49-F238E27FC236}">
                <a16:creationId xmlns:a16="http://schemas.microsoft.com/office/drawing/2014/main" id="{9FFC2A23-7A94-4DD8-9AC1-DC48A5A3B1DD}"/>
              </a:ext>
            </a:extLst>
          </p:cNvPr>
          <p:cNvSpPr>
            <a:spLocks noChangeAspect="1" noChangeArrowheads="1"/>
          </p:cNvSpPr>
          <p:nvPr/>
        </p:nvSpPr>
        <p:spPr bwMode="auto">
          <a:xfrm>
            <a:off x="134938" y="138113"/>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3556" name="Rectangle 5">
            <a:extLst>
              <a:ext uri="{FF2B5EF4-FFF2-40B4-BE49-F238E27FC236}">
                <a16:creationId xmlns:a16="http://schemas.microsoft.com/office/drawing/2014/main" id="{72E17734-3390-425E-9681-DF0467148B32}"/>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a:r>
              <a:rPr lang="el-GR" altLang="el-GR" sz="1200">
                <a:solidFill>
                  <a:srgbClr val="000000"/>
                </a:solidFill>
                <a:latin typeface="lato"/>
              </a:rPr>
              <a:t>.</a:t>
            </a:r>
            <a:endParaRPr lang="el-GR" altLang="el-GR" sz="600"/>
          </a:p>
          <a:p>
            <a:pPr algn="ctr"/>
            <a:r>
              <a:rPr lang="el-GR" altLang="el-GR" sz="1200">
                <a:solidFill>
                  <a:srgbClr val="000000"/>
                </a:solidFill>
                <a:latin typeface="lato"/>
              </a:rPr>
              <a:t>  </a:t>
            </a:r>
            <a:endParaRPr lang="el-GR" altLang="el-GR" sz="1900">
              <a:solidFill>
                <a:srgbClr val="000000"/>
              </a:solidFill>
              <a:latin typeface="lato"/>
            </a:endParaRPr>
          </a:p>
        </p:txBody>
      </p:sp>
      <p:sp>
        <p:nvSpPr>
          <p:cNvPr id="23557" name="AutoShape 6" descr="Haloalkanes 0.3.bmp">
            <a:extLst>
              <a:ext uri="{FF2B5EF4-FFF2-40B4-BE49-F238E27FC236}">
                <a16:creationId xmlns:a16="http://schemas.microsoft.com/office/drawing/2014/main" id="{A8FCF4DB-9CD1-45ED-A6B3-62F2C5F477B1}"/>
              </a:ext>
            </a:extLst>
          </p:cNvPr>
          <p:cNvSpPr>
            <a:spLocks noChangeAspect="1" noChangeArrowheads="1"/>
          </p:cNvSpPr>
          <p:nvPr/>
        </p:nvSpPr>
        <p:spPr bwMode="auto">
          <a:xfrm>
            <a:off x="0" y="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grpSp>
        <p:nvGrpSpPr>
          <p:cNvPr id="23558" name="7 - Ομάδα">
            <a:extLst>
              <a:ext uri="{FF2B5EF4-FFF2-40B4-BE49-F238E27FC236}">
                <a16:creationId xmlns:a16="http://schemas.microsoft.com/office/drawing/2014/main" id="{5FAB49A9-7DA9-4449-A201-CDA8E3206672}"/>
              </a:ext>
            </a:extLst>
          </p:cNvPr>
          <p:cNvGrpSpPr>
            <a:grpSpLocks/>
          </p:cNvGrpSpPr>
          <p:nvPr/>
        </p:nvGrpSpPr>
        <p:grpSpPr bwMode="auto">
          <a:xfrm>
            <a:off x="323850" y="1700213"/>
            <a:ext cx="7567613" cy="1447800"/>
            <a:chOff x="251520" y="3789040"/>
            <a:chExt cx="7568468" cy="1447711"/>
          </a:xfrm>
        </p:grpSpPr>
        <p:sp>
          <p:nvSpPr>
            <p:cNvPr id="9" name="8 - Ορθογώνιο">
              <a:extLst>
                <a:ext uri="{FF2B5EF4-FFF2-40B4-BE49-F238E27FC236}">
                  <a16:creationId xmlns:a16="http://schemas.microsoft.com/office/drawing/2014/main" id="{696E32E0-410B-4BA2-BE46-DAC8B77B3B35}"/>
                </a:ext>
              </a:extLst>
            </p:cNvPr>
            <p:cNvSpPr/>
            <p:nvPr/>
          </p:nvSpPr>
          <p:spPr>
            <a:xfrm>
              <a:off x="251520" y="3789040"/>
              <a:ext cx="7568468" cy="369864"/>
            </a:xfrm>
            <a:prstGeom prst="rect">
              <a:avLst/>
            </a:prstGeom>
          </p:spPr>
          <p:txBody>
            <a:bodyPr wrap="none">
              <a:spAutoFit/>
            </a:bodyPr>
            <a:lstStyle/>
            <a:p>
              <a:pPr>
                <a:defRPr/>
              </a:pPr>
              <a:r>
                <a:rPr lang="el-GR" b="1" dirty="0">
                  <a:latin typeface="BatangChe"/>
                  <a:ea typeface="BatangChe"/>
                  <a:sym typeface="Symbol" pitchFamily="18" charset="2"/>
                </a:rPr>
                <a:t>☞ </a:t>
              </a:r>
              <a:r>
                <a:rPr lang="el-GR" b="1" dirty="0">
                  <a:latin typeface="+mn-lt"/>
                  <a:sym typeface="Symbol" pitchFamily="18" charset="2"/>
                </a:rPr>
                <a:t>Αντιδράσεις </a:t>
              </a:r>
              <a:r>
                <a:rPr lang="el-GR" b="1" dirty="0" err="1">
                  <a:latin typeface="+mn-lt"/>
                  <a:sym typeface="Symbol" pitchFamily="18" charset="2"/>
                </a:rPr>
                <a:t>πυρηνόφιλης</a:t>
              </a:r>
              <a:r>
                <a:rPr lang="el-GR" b="1" dirty="0">
                  <a:latin typeface="+mn-lt"/>
                  <a:sym typeface="Symbol" pitchFamily="18" charset="2"/>
                </a:rPr>
                <a:t> υποκατάστασης ή αντικατάστασης</a:t>
              </a:r>
            </a:p>
          </p:txBody>
        </p:sp>
        <p:sp>
          <p:nvSpPr>
            <p:cNvPr id="10" name="9 - Ορθογώνιο">
              <a:extLst>
                <a:ext uri="{FF2B5EF4-FFF2-40B4-BE49-F238E27FC236}">
                  <a16:creationId xmlns:a16="http://schemas.microsoft.com/office/drawing/2014/main" id="{3D54C808-0032-45AD-A0F5-479827975D01}"/>
                </a:ext>
              </a:extLst>
            </p:cNvPr>
            <p:cNvSpPr/>
            <p:nvPr/>
          </p:nvSpPr>
          <p:spPr>
            <a:xfrm>
              <a:off x="322966" y="4220813"/>
              <a:ext cx="6985789" cy="1015938"/>
            </a:xfrm>
            <a:prstGeom prst="rect">
              <a:avLst/>
            </a:prstGeom>
          </p:spPr>
          <p:txBody>
            <a:bodyPr>
              <a:spAutoFit/>
            </a:bodyPr>
            <a:lstStyle/>
            <a:p>
              <a:pPr>
                <a:buFont typeface="Wingdings" pitchFamily="2" charset="2"/>
                <a:buChar char="Ø"/>
                <a:defRPr/>
              </a:pPr>
              <a:r>
                <a:rPr lang="el-GR" sz="2000" dirty="0">
                  <a:latin typeface="+mn-lt"/>
                </a:rPr>
                <a:t> Ταυτόχρονη διάσπαση και σχηματισμός νέου δεσμού. </a:t>
              </a:r>
            </a:p>
            <a:p>
              <a:pPr>
                <a:defRPr/>
              </a:pPr>
              <a:endParaRPr lang="el-GR" sz="2000" dirty="0">
                <a:latin typeface="+mn-lt"/>
              </a:endParaRPr>
            </a:p>
            <a:p>
              <a:pPr>
                <a:buFont typeface="Wingdings" pitchFamily="2" charset="2"/>
                <a:buChar char="Ø"/>
                <a:defRPr/>
              </a:pPr>
              <a:r>
                <a:rPr lang="el-GR" sz="2000" dirty="0">
                  <a:latin typeface="+mn-lt"/>
                </a:rPr>
                <a:t> Η διάσπαση δεσμού προηγείται του σχηματισμού δεσμού.</a:t>
              </a:r>
            </a:p>
          </p:txBody>
        </p:sp>
      </p:grpSp>
      <p:grpSp>
        <p:nvGrpSpPr>
          <p:cNvPr id="23559" name="10 - Ομάδα">
            <a:extLst>
              <a:ext uri="{FF2B5EF4-FFF2-40B4-BE49-F238E27FC236}">
                <a16:creationId xmlns:a16="http://schemas.microsoft.com/office/drawing/2014/main" id="{C51F7611-9C15-48C5-9ACA-79739EF969D0}"/>
              </a:ext>
            </a:extLst>
          </p:cNvPr>
          <p:cNvGrpSpPr>
            <a:grpSpLocks/>
          </p:cNvGrpSpPr>
          <p:nvPr/>
        </p:nvGrpSpPr>
        <p:grpSpPr bwMode="auto">
          <a:xfrm>
            <a:off x="395288" y="3500438"/>
            <a:ext cx="8569325" cy="1755775"/>
            <a:chOff x="251520" y="3789040"/>
            <a:chExt cx="8568952" cy="1755487"/>
          </a:xfrm>
        </p:grpSpPr>
        <p:sp>
          <p:nvSpPr>
            <p:cNvPr id="13" name="12 - Ορθογώνιο">
              <a:extLst>
                <a:ext uri="{FF2B5EF4-FFF2-40B4-BE49-F238E27FC236}">
                  <a16:creationId xmlns:a16="http://schemas.microsoft.com/office/drawing/2014/main" id="{6CB163F9-D8C6-4F21-ABC8-5867325B5E99}"/>
                </a:ext>
              </a:extLst>
            </p:cNvPr>
            <p:cNvSpPr/>
            <p:nvPr/>
          </p:nvSpPr>
          <p:spPr>
            <a:xfrm>
              <a:off x="251520" y="3789040"/>
              <a:ext cx="3359004" cy="369826"/>
            </a:xfrm>
            <a:prstGeom prst="rect">
              <a:avLst/>
            </a:prstGeom>
          </p:spPr>
          <p:txBody>
            <a:bodyPr wrap="none">
              <a:spAutoFit/>
            </a:bodyPr>
            <a:lstStyle/>
            <a:p>
              <a:pPr>
                <a:defRPr/>
              </a:pPr>
              <a:r>
                <a:rPr lang="el-GR" b="1" dirty="0">
                  <a:latin typeface="BatangChe"/>
                  <a:ea typeface="BatangChe"/>
                  <a:sym typeface="Symbol" pitchFamily="18" charset="2"/>
                </a:rPr>
                <a:t>☞ </a:t>
              </a:r>
              <a:r>
                <a:rPr lang="el-GR" b="1" dirty="0">
                  <a:latin typeface="+mn-lt"/>
                  <a:sym typeface="Symbol" pitchFamily="18" charset="2"/>
                </a:rPr>
                <a:t>Αντιδράσεις απόσπασης</a:t>
              </a:r>
            </a:p>
          </p:txBody>
        </p:sp>
        <p:sp>
          <p:nvSpPr>
            <p:cNvPr id="14" name="13 - Ορθογώνιο">
              <a:extLst>
                <a:ext uri="{FF2B5EF4-FFF2-40B4-BE49-F238E27FC236}">
                  <a16:creationId xmlns:a16="http://schemas.microsoft.com/office/drawing/2014/main" id="{D9072B1C-8EF8-4BB7-82B7-E8744481F21C}"/>
                </a:ext>
              </a:extLst>
            </p:cNvPr>
            <p:cNvSpPr/>
            <p:nvPr/>
          </p:nvSpPr>
          <p:spPr>
            <a:xfrm>
              <a:off x="322954" y="4220769"/>
              <a:ext cx="8497518" cy="1323758"/>
            </a:xfrm>
            <a:prstGeom prst="rect">
              <a:avLst/>
            </a:prstGeom>
          </p:spPr>
          <p:txBody>
            <a:bodyPr>
              <a:spAutoFit/>
            </a:bodyPr>
            <a:lstStyle/>
            <a:p>
              <a:pPr>
                <a:buFont typeface="Wingdings" pitchFamily="2" charset="2"/>
                <a:buChar char="Ø"/>
                <a:defRPr/>
              </a:pPr>
              <a:r>
                <a:rPr lang="el-GR" sz="2000" dirty="0">
                  <a:latin typeface="+mn-lt"/>
                </a:rPr>
                <a:t> β-απόσπαση : απόσπαση από γειτονικά άτομα, δημιουργία πολλαπλού δεσμού. </a:t>
              </a:r>
            </a:p>
            <a:p>
              <a:pPr>
                <a:buFont typeface="Wingdings" pitchFamily="2" charset="2"/>
                <a:buChar char="Ø"/>
                <a:defRPr/>
              </a:pPr>
              <a:endParaRPr lang="el-GR" sz="2000" dirty="0">
                <a:latin typeface="+mn-lt"/>
              </a:endParaRPr>
            </a:p>
            <a:p>
              <a:pPr>
                <a:buFont typeface="Wingdings" pitchFamily="2" charset="2"/>
                <a:buChar char="Ø"/>
                <a:defRPr/>
              </a:pPr>
              <a:r>
                <a:rPr lang="el-GR" sz="2000" dirty="0">
                  <a:latin typeface="+mn-lt"/>
                </a:rPr>
                <a:t> α-απόσπαση :απόσπαση από το ίδιο άτομο, δημιουργία </a:t>
              </a:r>
              <a:r>
                <a:rPr lang="el-GR" sz="2000" dirty="0" err="1">
                  <a:latin typeface="+mn-lt"/>
                </a:rPr>
                <a:t>καρβενίου</a:t>
              </a:r>
              <a:endParaRPr lang="el-GR" sz="2000" dirty="0">
                <a:latin typeface="+mn-lt"/>
              </a:endParaRPr>
            </a:p>
          </p:txBody>
        </p:sp>
      </p:gr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600A945C-4C23-4835-B1CA-62BBFA0866F0}"/>
              </a:ext>
            </a:extLst>
          </p:cNvPr>
          <p:cNvSpPr>
            <a:spLocks noGrp="1"/>
          </p:cNvSpPr>
          <p:nvPr>
            <p:ph type="title"/>
          </p:nvPr>
        </p:nvSpPr>
        <p:spPr/>
        <p:txBody>
          <a:bodyPr/>
          <a:lstStyle/>
          <a:p>
            <a:pPr>
              <a:defRPr/>
            </a:pPr>
            <a:r>
              <a:rPr lang="el-GR" dirty="0"/>
              <a:t>Χημική δραστικότητα </a:t>
            </a:r>
            <a:r>
              <a:rPr lang="el-GR" dirty="0" err="1"/>
              <a:t>αλκυλαλογονιδίων</a:t>
            </a:r>
            <a:endParaRPr lang="el-GR" dirty="0"/>
          </a:p>
        </p:txBody>
      </p:sp>
      <p:sp>
        <p:nvSpPr>
          <p:cNvPr id="24579" name="AutoShape 4" descr="Haloalkanes 0.2.bmp">
            <a:extLst>
              <a:ext uri="{FF2B5EF4-FFF2-40B4-BE49-F238E27FC236}">
                <a16:creationId xmlns:a16="http://schemas.microsoft.com/office/drawing/2014/main" id="{093CEDD0-C78F-403E-A03D-910C9A4041F9}"/>
              </a:ext>
            </a:extLst>
          </p:cNvPr>
          <p:cNvSpPr>
            <a:spLocks noChangeAspect="1" noChangeArrowheads="1"/>
          </p:cNvSpPr>
          <p:nvPr/>
        </p:nvSpPr>
        <p:spPr bwMode="auto">
          <a:xfrm>
            <a:off x="134938" y="138113"/>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4580" name="Rectangle 5">
            <a:extLst>
              <a:ext uri="{FF2B5EF4-FFF2-40B4-BE49-F238E27FC236}">
                <a16:creationId xmlns:a16="http://schemas.microsoft.com/office/drawing/2014/main" id="{A76B18F3-38A2-4E20-9B06-84E5EF1B74D5}"/>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a:r>
              <a:rPr lang="el-GR" altLang="el-GR" sz="1200">
                <a:solidFill>
                  <a:srgbClr val="000000"/>
                </a:solidFill>
                <a:latin typeface="lato"/>
              </a:rPr>
              <a:t>.</a:t>
            </a:r>
            <a:endParaRPr lang="el-GR" altLang="el-GR" sz="600"/>
          </a:p>
          <a:p>
            <a:pPr algn="ctr"/>
            <a:r>
              <a:rPr lang="el-GR" altLang="el-GR" sz="1200">
                <a:solidFill>
                  <a:srgbClr val="000000"/>
                </a:solidFill>
                <a:latin typeface="lato"/>
              </a:rPr>
              <a:t>  </a:t>
            </a:r>
            <a:endParaRPr lang="el-GR" altLang="el-GR" sz="1900">
              <a:solidFill>
                <a:srgbClr val="000000"/>
              </a:solidFill>
              <a:latin typeface="lato"/>
            </a:endParaRPr>
          </a:p>
        </p:txBody>
      </p:sp>
      <p:sp>
        <p:nvSpPr>
          <p:cNvPr id="24581" name="AutoShape 6" descr="Haloalkanes 0.3.bmp">
            <a:extLst>
              <a:ext uri="{FF2B5EF4-FFF2-40B4-BE49-F238E27FC236}">
                <a16:creationId xmlns:a16="http://schemas.microsoft.com/office/drawing/2014/main" id="{E14B392A-0E31-463C-81B9-232E864106F7}"/>
              </a:ext>
            </a:extLst>
          </p:cNvPr>
          <p:cNvSpPr>
            <a:spLocks noChangeAspect="1" noChangeArrowheads="1"/>
          </p:cNvSpPr>
          <p:nvPr/>
        </p:nvSpPr>
        <p:spPr bwMode="auto">
          <a:xfrm>
            <a:off x="0" y="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24582" name="Picture 2" descr="C:\Users\user\Desktop\alkhlgrx.gif">
            <a:extLst>
              <a:ext uri="{FF2B5EF4-FFF2-40B4-BE49-F238E27FC236}">
                <a16:creationId xmlns:a16="http://schemas.microsoft.com/office/drawing/2014/main" id="{AAA58822-DCED-4E9C-9655-CD74D126D24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476375" y="1916113"/>
            <a:ext cx="5918200" cy="720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8 - Ορθογώνιο">
            <a:extLst>
              <a:ext uri="{FF2B5EF4-FFF2-40B4-BE49-F238E27FC236}">
                <a16:creationId xmlns:a16="http://schemas.microsoft.com/office/drawing/2014/main" id="{C6BCA9C0-CEE5-449A-BDA3-5A49AC014F21}"/>
              </a:ext>
            </a:extLst>
          </p:cNvPr>
          <p:cNvSpPr/>
          <p:nvPr/>
        </p:nvSpPr>
        <p:spPr>
          <a:xfrm>
            <a:off x="250825" y="1484313"/>
            <a:ext cx="2778125" cy="369887"/>
          </a:xfrm>
          <a:prstGeom prst="rect">
            <a:avLst/>
          </a:prstGeom>
        </p:spPr>
        <p:txBody>
          <a:bodyPr wrap="none">
            <a:spAutoFit/>
          </a:bodyPr>
          <a:lstStyle/>
          <a:p>
            <a:pPr>
              <a:defRPr/>
            </a:pPr>
            <a:r>
              <a:rPr lang="el-GR" dirty="0">
                <a:latin typeface="+mn-lt"/>
              </a:rPr>
              <a:t>Διερεύνηση αντιδράσεων</a:t>
            </a:r>
          </a:p>
        </p:txBody>
      </p:sp>
      <p:sp>
        <p:nvSpPr>
          <p:cNvPr id="11" name="10 - Ορθογώνιο">
            <a:extLst>
              <a:ext uri="{FF2B5EF4-FFF2-40B4-BE49-F238E27FC236}">
                <a16:creationId xmlns:a16="http://schemas.microsoft.com/office/drawing/2014/main" id="{605333EE-DD87-45A1-901F-1E86760C5580}"/>
              </a:ext>
            </a:extLst>
          </p:cNvPr>
          <p:cNvSpPr/>
          <p:nvPr/>
        </p:nvSpPr>
        <p:spPr>
          <a:xfrm>
            <a:off x="2051050" y="2708275"/>
            <a:ext cx="5976938" cy="1477963"/>
          </a:xfrm>
          <a:prstGeom prst="rect">
            <a:avLst/>
          </a:prstGeom>
        </p:spPr>
        <p:txBody>
          <a:bodyPr>
            <a:spAutoFit/>
          </a:bodyPr>
          <a:lstStyle/>
          <a:p>
            <a:pPr>
              <a:defRPr/>
            </a:pPr>
            <a:r>
              <a:rPr lang="en-US" b="1" dirty="0">
                <a:latin typeface="+mn-lt"/>
              </a:rPr>
              <a:t>R</a:t>
            </a:r>
            <a:r>
              <a:rPr lang="en-US" dirty="0">
                <a:latin typeface="+mn-lt"/>
              </a:rPr>
              <a:t>   </a:t>
            </a:r>
            <a:r>
              <a:rPr lang="el-GR" dirty="0">
                <a:latin typeface="+mn-lt"/>
              </a:rPr>
              <a:t>	</a:t>
            </a:r>
            <a:r>
              <a:rPr lang="en-US" dirty="0">
                <a:latin typeface="+mn-lt"/>
              </a:rPr>
              <a:t>1º, 2º </a:t>
            </a:r>
            <a:r>
              <a:rPr lang="el-GR" dirty="0">
                <a:latin typeface="+mn-lt"/>
              </a:rPr>
              <a:t>ή</a:t>
            </a:r>
            <a:r>
              <a:rPr lang="en-US" dirty="0">
                <a:latin typeface="+mn-lt"/>
              </a:rPr>
              <a:t> 3º</a:t>
            </a:r>
            <a:r>
              <a:rPr lang="el-GR" dirty="0">
                <a:latin typeface="+mn-lt"/>
              </a:rPr>
              <a:t> α-</a:t>
            </a:r>
            <a:r>
              <a:rPr lang="en-US" dirty="0">
                <a:latin typeface="+mn-lt"/>
              </a:rPr>
              <a:t>C</a:t>
            </a:r>
            <a:br>
              <a:rPr lang="en-US" dirty="0">
                <a:latin typeface="+mn-lt"/>
              </a:rPr>
            </a:br>
            <a:r>
              <a:rPr lang="en-US" dirty="0">
                <a:latin typeface="+mn-lt"/>
              </a:rPr>
              <a:t>   </a:t>
            </a:r>
            <a:r>
              <a:rPr lang="el-GR" dirty="0">
                <a:latin typeface="+mn-lt"/>
              </a:rPr>
              <a:t>	αν ο α-</a:t>
            </a:r>
            <a:r>
              <a:rPr lang="en-US" dirty="0">
                <a:latin typeface="+mn-lt"/>
              </a:rPr>
              <a:t>C</a:t>
            </a:r>
            <a:r>
              <a:rPr lang="el-GR" dirty="0">
                <a:latin typeface="+mn-lt"/>
              </a:rPr>
              <a:t> είναι </a:t>
            </a:r>
            <a:r>
              <a:rPr lang="el-GR" dirty="0" err="1">
                <a:latin typeface="+mn-lt"/>
              </a:rPr>
              <a:t>χειρόμορφο</a:t>
            </a:r>
            <a:r>
              <a:rPr lang="el-GR" dirty="0">
                <a:latin typeface="+mn-lt"/>
              </a:rPr>
              <a:t> κέντρο</a:t>
            </a:r>
            <a:r>
              <a:rPr lang="en-US" dirty="0">
                <a:latin typeface="+mn-lt"/>
              </a:rPr>
              <a:t>, (</a:t>
            </a:r>
            <a:r>
              <a:rPr lang="en-US" i="1" dirty="0">
                <a:latin typeface="+mn-lt"/>
              </a:rPr>
              <a:t>R</a:t>
            </a:r>
            <a:r>
              <a:rPr lang="en-US" dirty="0">
                <a:latin typeface="+mn-lt"/>
              </a:rPr>
              <a:t>) </a:t>
            </a:r>
            <a:r>
              <a:rPr lang="el-GR" dirty="0">
                <a:latin typeface="+mn-lt"/>
              </a:rPr>
              <a:t>ή</a:t>
            </a:r>
            <a:r>
              <a:rPr lang="en-US" dirty="0">
                <a:latin typeface="+mn-lt"/>
              </a:rPr>
              <a:t> (</a:t>
            </a:r>
            <a:r>
              <a:rPr lang="en-US" i="1" dirty="0">
                <a:latin typeface="+mn-lt"/>
              </a:rPr>
              <a:t>S</a:t>
            </a:r>
            <a:r>
              <a:rPr lang="en-US" dirty="0">
                <a:latin typeface="+mn-lt"/>
              </a:rPr>
              <a:t>)</a:t>
            </a:r>
            <a:br>
              <a:rPr lang="en-US" dirty="0">
                <a:latin typeface="+mn-lt"/>
              </a:rPr>
            </a:br>
            <a:r>
              <a:rPr lang="en-US" b="1" dirty="0">
                <a:latin typeface="+mn-lt"/>
              </a:rPr>
              <a:t>X</a:t>
            </a:r>
            <a:r>
              <a:rPr lang="el-GR" dirty="0">
                <a:latin typeface="+mn-lt"/>
              </a:rPr>
              <a:t>	</a:t>
            </a:r>
            <a:r>
              <a:rPr lang="en-US" dirty="0" err="1">
                <a:latin typeface="+mn-lt"/>
              </a:rPr>
              <a:t>Cl</a:t>
            </a:r>
            <a:r>
              <a:rPr lang="el-GR" dirty="0">
                <a:latin typeface="+mn-lt"/>
              </a:rPr>
              <a:t>, </a:t>
            </a:r>
            <a:r>
              <a:rPr lang="en-US" dirty="0">
                <a:latin typeface="+mn-lt"/>
              </a:rPr>
              <a:t>Br </a:t>
            </a:r>
            <a:r>
              <a:rPr lang="el-GR" dirty="0">
                <a:latin typeface="+mn-lt"/>
              </a:rPr>
              <a:t>ή</a:t>
            </a:r>
            <a:r>
              <a:rPr lang="en-US" dirty="0">
                <a:latin typeface="+mn-lt"/>
              </a:rPr>
              <a:t> I (F </a:t>
            </a:r>
            <a:r>
              <a:rPr lang="el-GR" dirty="0">
                <a:latin typeface="+mn-lt"/>
              </a:rPr>
              <a:t>σχετικά αδρανές</a:t>
            </a:r>
            <a:r>
              <a:rPr lang="en-US" dirty="0">
                <a:latin typeface="+mn-lt"/>
              </a:rPr>
              <a:t>)</a:t>
            </a:r>
            <a:br>
              <a:rPr lang="en-US" dirty="0">
                <a:latin typeface="+mn-lt"/>
              </a:rPr>
            </a:br>
            <a:r>
              <a:rPr lang="en-US" b="1" dirty="0">
                <a:latin typeface="+mn-lt"/>
              </a:rPr>
              <a:t>Nu:</a:t>
            </a:r>
            <a:r>
              <a:rPr lang="el-GR" dirty="0">
                <a:latin typeface="+mn-lt"/>
              </a:rPr>
              <a:t>	ανιόν ή ουδέτερο,</a:t>
            </a:r>
            <a:r>
              <a:rPr lang="en-US" dirty="0">
                <a:latin typeface="+mn-lt"/>
              </a:rPr>
              <a:t> </a:t>
            </a:r>
            <a:r>
              <a:rPr lang="el-GR" dirty="0" err="1">
                <a:latin typeface="+mn-lt"/>
              </a:rPr>
              <a:t>βασικότητα</a:t>
            </a:r>
            <a:r>
              <a:rPr lang="el-GR" dirty="0">
                <a:latin typeface="+mn-lt"/>
              </a:rPr>
              <a:t>, </a:t>
            </a:r>
            <a:r>
              <a:rPr lang="el-GR" dirty="0" err="1">
                <a:latin typeface="+mn-lt"/>
              </a:rPr>
              <a:t>πολωσιμότητα</a:t>
            </a:r>
            <a:r>
              <a:rPr lang="el-GR" dirty="0">
                <a:latin typeface="+mn-lt"/>
              </a:rPr>
              <a:t>. </a:t>
            </a:r>
            <a:br>
              <a:rPr lang="en-US" dirty="0">
                <a:latin typeface="+mn-lt"/>
              </a:rPr>
            </a:br>
            <a:r>
              <a:rPr lang="en-US" b="1" dirty="0">
                <a:latin typeface="+mn-lt"/>
              </a:rPr>
              <a:t>Solvent</a:t>
            </a:r>
            <a:r>
              <a:rPr lang="en-US" dirty="0">
                <a:latin typeface="+mn-lt"/>
              </a:rPr>
              <a:t> </a:t>
            </a:r>
            <a:r>
              <a:rPr lang="el-GR" dirty="0">
                <a:latin typeface="+mn-lt"/>
              </a:rPr>
              <a:t>πολικός</a:t>
            </a:r>
            <a:r>
              <a:rPr lang="en-US" dirty="0">
                <a:latin typeface="+mn-lt"/>
              </a:rPr>
              <a:t> vs. </a:t>
            </a:r>
            <a:r>
              <a:rPr lang="el-GR" dirty="0">
                <a:latin typeface="+mn-lt"/>
              </a:rPr>
              <a:t>μη πολικός,</a:t>
            </a:r>
            <a:r>
              <a:rPr lang="en-US" dirty="0">
                <a:latin typeface="+mn-lt"/>
              </a:rPr>
              <a:t> </a:t>
            </a:r>
            <a:r>
              <a:rPr lang="el-GR" dirty="0" err="1">
                <a:latin typeface="+mn-lt"/>
              </a:rPr>
              <a:t>πρωτικός</a:t>
            </a:r>
            <a:r>
              <a:rPr lang="en-US" dirty="0">
                <a:latin typeface="+mn-lt"/>
              </a:rPr>
              <a:t> vs. </a:t>
            </a:r>
            <a:r>
              <a:rPr lang="el-GR" dirty="0" err="1">
                <a:latin typeface="+mn-lt"/>
              </a:rPr>
              <a:t>απρωτικός</a:t>
            </a:r>
            <a:endParaRPr lang="el-GR" dirty="0">
              <a:latin typeface="+mn-lt"/>
            </a:endParaRPr>
          </a:p>
        </p:txBody>
      </p:sp>
      <p:sp>
        <p:nvSpPr>
          <p:cNvPr id="12" name="11 - Ορθογώνιο">
            <a:extLst>
              <a:ext uri="{FF2B5EF4-FFF2-40B4-BE49-F238E27FC236}">
                <a16:creationId xmlns:a16="http://schemas.microsoft.com/office/drawing/2014/main" id="{4AB24963-4252-4BB8-A1AD-D0C3320033A8}"/>
              </a:ext>
            </a:extLst>
          </p:cNvPr>
          <p:cNvSpPr/>
          <p:nvPr/>
        </p:nvSpPr>
        <p:spPr>
          <a:xfrm>
            <a:off x="2051050" y="4365625"/>
            <a:ext cx="6842125" cy="1476375"/>
          </a:xfrm>
          <a:prstGeom prst="rect">
            <a:avLst/>
          </a:prstGeom>
        </p:spPr>
        <p:txBody>
          <a:bodyPr>
            <a:spAutoFit/>
          </a:bodyPr>
          <a:lstStyle/>
          <a:p>
            <a:pPr>
              <a:defRPr/>
            </a:pPr>
            <a:r>
              <a:rPr lang="el-GR" b="1" dirty="0">
                <a:latin typeface="+mn-lt"/>
              </a:rPr>
              <a:t>Προϊόντα</a:t>
            </a:r>
            <a:r>
              <a:rPr lang="el-GR" dirty="0">
                <a:latin typeface="+mn-lt"/>
              </a:rPr>
              <a:t>	υποκατάσταση</a:t>
            </a:r>
            <a:r>
              <a:rPr lang="en-US" dirty="0">
                <a:latin typeface="+mn-lt"/>
              </a:rPr>
              <a:t>, </a:t>
            </a:r>
            <a:r>
              <a:rPr lang="el-GR" dirty="0">
                <a:latin typeface="+mn-lt"/>
              </a:rPr>
              <a:t>απόσπαση</a:t>
            </a:r>
            <a:r>
              <a:rPr lang="en-US" dirty="0">
                <a:latin typeface="+mn-lt"/>
              </a:rPr>
              <a:t>, </a:t>
            </a:r>
            <a:r>
              <a:rPr lang="el-GR" dirty="0">
                <a:latin typeface="+mn-lt"/>
              </a:rPr>
              <a:t>μη αντίδραση</a:t>
            </a:r>
            <a:r>
              <a:rPr lang="en-US" dirty="0">
                <a:latin typeface="+mn-lt"/>
              </a:rPr>
              <a:t>.</a:t>
            </a:r>
            <a:br>
              <a:rPr lang="en-US" dirty="0">
                <a:latin typeface="+mn-lt"/>
              </a:rPr>
            </a:br>
            <a:r>
              <a:rPr lang="el-GR" b="1" dirty="0" err="1">
                <a:latin typeface="+mn-lt"/>
              </a:rPr>
              <a:t>Στερεοειδικότητα</a:t>
            </a:r>
            <a:r>
              <a:rPr lang="en-US" dirty="0">
                <a:latin typeface="+mn-lt"/>
              </a:rPr>
              <a:t>   </a:t>
            </a:r>
            <a:r>
              <a:rPr lang="el-GR" dirty="0">
                <a:latin typeface="+mn-lt"/>
              </a:rPr>
              <a:t>αν ο α-</a:t>
            </a:r>
            <a:r>
              <a:rPr lang="en-US" dirty="0">
                <a:latin typeface="+mn-lt"/>
              </a:rPr>
              <a:t>C</a:t>
            </a:r>
            <a:r>
              <a:rPr lang="el-GR" dirty="0">
                <a:latin typeface="+mn-lt"/>
              </a:rPr>
              <a:t> είναι </a:t>
            </a:r>
            <a:r>
              <a:rPr lang="el-GR" dirty="0" err="1">
                <a:latin typeface="+mn-lt"/>
              </a:rPr>
              <a:t>χειρόμορφο</a:t>
            </a:r>
            <a:r>
              <a:rPr lang="el-GR" dirty="0">
                <a:latin typeface="+mn-lt"/>
              </a:rPr>
              <a:t> κέντρο, ποια η διαμόρφωση; </a:t>
            </a:r>
            <a:br>
              <a:rPr lang="en-US" dirty="0">
                <a:latin typeface="+mn-lt"/>
              </a:rPr>
            </a:br>
            <a:r>
              <a:rPr lang="el-GR" b="1" dirty="0">
                <a:latin typeface="+mn-lt"/>
              </a:rPr>
              <a:t>Ταχύτητα αντίδρασης</a:t>
            </a:r>
            <a:r>
              <a:rPr lang="en-US" dirty="0">
                <a:latin typeface="+mn-lt"/>
              </a:rPr>
              <a:t> </a:t>
            </a:r>
            <a:r>
              <a:rPr lang="el-GR" dirty="0">
                <a:latin typeface="+mn-lt"/>
              </a:rPr>
              <a:t>ως συνάρτηση της συγκέντρωσης των αντιδρώντων</a:t>
            </a:r>
            <a:r>
              <a:rPr lang="en-US" dirty="0">
                <a:latin typeface="+mn-lt"/>
              </a:rPr>
              <a:t>.</a:t>
            </a:r>
            <a:endParaRPr lang="el-GR" dirty="0">
              <a:latin typeface="+mn-lt"/>
            </a:endParaRPr>
          </a:p>
        </p:txBody>
      </p:sp>
      <p:sp>
        <p:nvSpPr>
          <p:cNvPr id="13" name="12 - Ορθογώνιο">
            <a:extLst>
              <a:ext uri="{FF2B5EF4-FFF2-40B4-BE49-F238E27FC236}">
                <a16:creationId xmlns:a16="http://schemas.microsoft.com/office/drawing/2014/main" id="{5D71FDE9-2A6B-4988-B429-FDA9C872BFD0}"/>
              </a:ext>
            </a:extLst>
          </p:cNvPr>
          <p:cNvSpPr/>
          <p:nvPr/>
        </p:nvSpPr>
        <p:spPr>
          <a:xfrm>
            <a:off x="179388" y="3213100"/>
            <a:ext cx="2016125" cy="369888"/>
          </a:xfrm>
          <a:prstGeom prst="rect">
            <a:avLst/>
          </a:prstGeom>
        </p:spPr>
        <p:txBody>
          <a:bodyPr>
            <a:spAutoFit/>
          </a:bodyPr>
          <a:lstStyle/>
          <a:p>
            <a:pPr>
              <a:defRPr/>
            </a:pPr>
            <a:r>
              <a:rPr lang="el-GR" b="1" dirty="0">
                <a:latin typeface="+mn-lt"/>
              </a:rPr>
              <a:t>Μεταβλητές</a:t>
            </a:r>
            <a:r>
              <a:rPr lang="en-US" dirty="0">
                <a:latin typeface="+mn-lt"/>
              </a:rPr>
              <a:t>  </a:t>
            </a:r>
            <a:endParaRPr lang="el-GR" dirty="0">
              <a:latin typeface="+mn-lt"/>
            </a:endParaRPr>
          </a:p>
        </p:txBody>
      </p:sp>
      <p:sp>
        <p:nvSpPr>
          <p:cNvPr id="14" name="13 - Ορθογώνιο">
            <a:extLst>
              <a:ext uri="{FF2B5EF4-FFF2-40B4-BE49-F238E27FC236}">
                <a16:creationId xmlns:a16="http://schemas.microsoft.com/office/drawing/2014/main" id="{E8F2BDB6-989B-4DE2-AA5D-249A07394D0E}"/>
              </a:ext>
            </a:extLst>
          </p:cNvPr>
          <p:cNvSpPr/>
          <p:nvPr/>
        </p:nvSpPr>
        <p:spPr>
          <a:xfrm>
            <a:off x="179388" y="4724400"/>
            <a:ext cx="2016125" cy="369888"/>
          </a:xfrm>
          <a:prstGeom prst="rect">
            <a:avLst/>
          </a:prstGeom>
        </p:spPr>
        <p:txBody>
          <a:bodyPr>
            <a:spAutoFit/>
          </a:bodyPr>
          <a:lstStyle/>
          <a:p>
            <a:pPr>
              <a:defRPr/>
            </a:pPr>
            <a:r>
              <a:rPr lang="el-GR" b="1" dirty="0">
                <a:latin typeface="+mn-lt"/>
              </a:rPr>
              <a:t>Αποτελέσματα</a:t>
            </a:r>
            <a:r>
              <a:rPr lang="en-US" dirty="0">
                <a:latin typeface="+mn-lt"/>
              </a:rPr>
              <a:t>  </a:t>
            </a:r>
            <a:endParaRPr lang="el-GR" dirty="0">
              <a:latin typeface="+mn-lt"/>
            </a:endParaRP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7">
            <a:extLst>
              <a:ext uri="{FF2B5EF4-FFF2-40B4-BE49-F238E27FC236}">
                <a16:creationId xmlns:a16="http://schemas.microsoft.com/office/drawing/2014/main" id="{8AEEDE13-546A-4E38-A6B0-3560C43029C5}"/>
              </a:ext>
            </a:extLst>
          </p:cNvPr>
          <p:cNvSpPr>
            <a:spLocks noChangeArrowheads="1"/>
          </p:cNvSpPr>
          <p:nvPr/>
        </p:nvSpPr>
        <p:spPr bwMode="auto">
          <a:xfrm>
            <a:off x="23813" y="1557338"/>
            <a:ext cx="8929687" cy="4570412"/>
          </a:xfrm>
          <a:prstGeom prst="rect">
            <a:avLst/>
          </a:prstGeom>
          <a:noFill/>
          <a:ln w="9525">
            <a:noFill/>
            <a:miter lim="800000"/>
            <a:headEnd/>
            <a:tailEnd/>
          </a:ln>
        </p:spPr>
        <p:txBody>
          <a:bodyPr lIns="57132" tIns="68241" rIns="57132" bIns="68241" anchor="ctr">
            <a:spAutoFit/>
          </a:bodyPr>
          <a:lstStyle/>
          <a:p>
            <a:pPr algn="ctr">
              <a:defRPr/>
            </a:pPr>
            <a:r>
              <a:rPr lang="el-GR" sz="2400" dirty="0">
                <a:latin typeface="+mn-lt"/>
              </a:rPr>
              <a:t>Το κεντρικό άτομο </a:t>
            </a:r>
            <a:r>
              <a:rPr lang="en-US" sz="2400" dirty="0">
                <a:latin typeface="+mn-lt"/>
              </a:rPr>
              <a:t>C</a:t>
            </a:r>
            <a:r>
              <a:rPr lang="el-GR" sz="2400" dirty="0">
                <a:latin typeface="+mn-lt"/>
              </a:rPr>
              <a:t> ενώνεται με τέσσερις διαφορετικούς </a:t>
            </a:r>
            <a:r>
              <a:rPr lang="el-GR" sz="2400" dirty="0" err="1">
                <a:latin typeface="+mn-lt"/>
              </a:rPr>
              <a:t>υποκαταστάτες</a:t>
            </a:r>
            <a:r>
              <a:rPr lang="el-GR" sz="2400" dirty="0">
                <a:latin typeface="+mn-lt"/>
              </a:rPr>
              <a:t> και ονομάζεται </a:t>
            </a:r>
            <a:r>
              <a:rPr lang="el-GR" sz="2400" b="1" i="1" dirty="0">
                <a:solidFill>
                  <a:srgbClr val="FA4C06"/>
                </a:solidFill>
                <a:latin typeface="+mn-lt"/>
              </a:rPr>
              <a:t>ασύμμετρο ή </a:t>
            </a:r>
            <a:r>
              <a:rPr lang="el-GR" sz="2400" b="1" i="1" dirty="0" err="1">
                <a:solidFill>
                  <a:srgbClr val="FA4C06"/>
                </a:solidFill>
                <a:latin typeface="+mn-lt"/>
              </a:rPr>
              <a:t>χειρόμορφο</a:t>
            </a:r>
            <a:r>
              <a:rPr lang="el-GR" sz="2400" b="1" i="1" dirty="0">
                <a:solidFill>
                  <a:srgbClr val="FA4C06"/>
                </a:solidFill>
                <a:latin typeface="+mn-lt"/>
              </a:rPr>
              <a:t> άτομο </a:t>
            </a:r>
            <a:r>
              <a:rPr lang="en-US" sz="2400" b="1" i="1" dirty="0">
                <a:solidFill>
                  <a:srgbClr val="FA4C06"/>
                </a:solidFill>
                <a:latin typeface="+mn-lt"/>
              </a:rPr>
              <a:t>C</a:t>
            </a:r>
            <a:r>
              <a:rPr lang="el-GR" sz="2400" dirty="0">
                <a:latin typeface="+mn-lt"/>
              </a:rPr>
              <a:t>. </a:t>
            </a:r>
            <a:endParaRPr lang="en-US" sz="2400" dirty="0">
              <a:latin typeface="+mn-lt"/>
            </a:endParaRPr>
          </a:p>
          <a:p>
            <a:pPr algn="ctr">
              <a:defRPr/>
            </a:pPr>
            <a:endParaRPr lang="el-GR" sz="2400" dirty="0">
              <a:latin typeface="+mn-lt"/>
            </a:endParaRPr>
          </a:p>
          <a:p>
            <a:pPr algn="ctr">
              <a:defRPr/>
            </a:pPr>
            <a:r>
              <a:rPr lang="el-GR" sz="2400" dirty="0">
                <a:latin typeface="+mn-lt"/>
              </a:rPr>
              <a:t>Τα </a:t>
            </a:r>
            <a:r>
              <a:rPr lang="el-GR" sz="2400" dirty="0" err="1">
                <a:latin typeface="+mn-lt"/>
              </a:rPr>
              <a:t>εναντιομερή</a:t>
            </a:r>
            <a:r>
              <a:rPr lang="el-GR" sz="2400" dirty="0">
                <a:latin typeface="+mn-lt"/>
              </a:rPr>
              <a:t> έχουν ίδιες φυσικές σταθερές, όπως σημείο τήξεως και σημείο ζέσεως, αλλά είναι οπτικά ενεργά, καθώς μπορούν να διαχωριστούν μεταξύ τους από την ικανότητά τους </a:t>
            </a:r>
            <a:r>
              <a:rPr lang="el-GR" sz="2400" i="1" dirty="0">
                <a:solidFill>
                  <a:srgbClr val="FA4C06"/>
                </a:solidFill>
                <a:latin typeface="+mn-lt"/>
              </a:rPr>
              <a:t>να στρέφουν το επίπεδο του πολωμένου φωτός σε αντίθετες κατευθύνσεις</a:t>
            </a:r>
            <a:r>
              <a:rPr lang="el-GR" sz="2400" dirty="0">
                <a:solidFill>
                  <a:srgbClr val="FA4C06"/>
                </a:solidFill>
                <a:latin typeface="+mn-lt"/>
              </a:rPr>
              <a:t>.</a:t>
            </a:r>
            <a:endParaRPr lang="en-US" sz="2400" dirty="0">
              <a:solidFill>
                <a:srgbClr val="FA4C06"/>
              </a:solidFill>
              <a:latin typeface="+mn-lt"/>
            </a:endParaRPr>
          </a:p>
          <a:p>
            <a:pPr algn="ctr">
              <a:defRPr/>
            </a:pPr>
            <a:endParaRPr lang="el-GR" sz="2400" dirty="0">
              <a:solidFill>
                <a:srgbClr val="FA4C06"/>
              </a:solidFill>
              <a:latin typeface="+mn-lt"/>
            </a:endParaRPr>
          </a:p>
          <a:p>
            <a:pPr algn="ctr">
              <a:defRPr/>
            </a:pPr>
            <a:r>
              <a:rPr lang="el-GR" sz="2400" dirty="0">
                <a:latin typeface="+mn-lt"/>
              </a:rPr>
              <a:t>Μίγμα δύο </a:t>
            </a:r>
            <a:r>
              <a:rPr lang="el-GR" sz="2400" dirty="0" err="1">
                <a:latin typeface="+mn-lt"/>
              </a:rPr>
              <a:t>εναντιομερών</a:t>
            </a:r>
            <a:r>
              <a:rPr lang="el-GR" sz="2400" dirty="0">
                <a:latin typeface="+mn-lt"/>
              </a:rPr>
              <a:t>, σε ίση αναλογία, είναι οπτικά ανενεργό και ονομάζεται </a:t>
            </a:r>
            <a:r>
              <a:rPr lang="el-GR" sz="2400" b="1" i="1" dirty="0" err="1">
                <a:solidFill>
                  <a:srgbClr val="FA4C06"/>
                </a:solidFill>
                <a:latin typeface="+mn-lt"/>
              </a:rPr>
              <a:t>ρακεμικό</a:t>
            </a:r>
            <a:r>
              <a:rPr lang="el-GR" sz="2400" b="1" i="1" dirty="0">
                <a:solidFill>
                  <a:srgbClr val="FA4C06"/>
                </a:solidFill>
                <a:latin typeface="+mn-lt"/>
              </a:rPr>
              <a:t> μίγμα</a:t>
            </a:r>
            <a:r>
              <a:rPr lang="el-GR" sz="2400" b="1" i="1" dirty="0">
                <a:latin typeface="+mn-lt"/>
              </a:rPr>
              <a:t>.</a:t>
            </a:r>
          </a:p>
        </p:txBody>
      </p:sp>
      <p:sp>
        <p:nvSpPr>
          <p:cNvPr id="5" name="Rectangle 2">
            <a:extLst>
              <a:ext uri="{FF2B5EF4-FFF2-40B4-BE49-F238E27FC236}">
                <a16:creationId xmlns:a16="http://schemas.microsoft.com/office/drawing/2014/main" id="{378970B3-A56D-4F27-99C6-0854E25E9D52}"/>
              </a:ext>
            </a:extLst>
          </p:cNvPr>
          <p:cNvSpPr>
            <a:spLocks noGrp="1" noChangeArrowheads="1"/>
          </p:cNvSpPr>
          <p:nvPr>
            <p:ph type="title"/>
          </p:nvPr>
        </p:nvSpPr>
        <p:spPr>
          <a:xfrm>
            <a:off x="301625" y="455613"/>
            <a:ext cx="8534400" cy="758825"/>
          </a:xfrm>
        </p:spPr>
        <p:txBody>
          <a:bodyPr rtlCol="0">
            <a:normAutofit fontScale="90000"/>
          </a:bodyPr>
          <a:lstStyle/>
          <a:p>
            <a:pPr eaLnBrk="1" fontAlgn="auto" hangingPunct="1">
              <a:spcAft>
                <a:spcPts val="0"/>
              </a:spcAft>
              <a:defRPr/>
            </a:pPr>
            <a:r>
              <a:rPr lang="el-GR" sz="4000" dirty="0"/>
              <a:t>Στερεοϊσομέρεια</a:t>
            </a:r>
            <a:br>
              <a:rPr lang="el-GR" sz="4000" dirty="0"/>
            </a:br>
            <a:r>
              <a:rPr lang="el-GR" sz="4000" dirty="0"/>
              <a:t>Οπτική ισομέρεια</a:t>
            </a:r>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Rectangle 16">
            <a:extLst>
              <a:ext uri="{FF2B5EF4-FFF2-40B4-BE49-F238E27FC236}">
                <a16:creationId xmlns:a16="http://schemas.microsoft.com/office/drawing/2014/main" id="{389A7B52-63A3-4244-A98B-85C2AA478FFA}"/>
              </a:ext>
            </a:extLst>
          </p:cNvPr>
          <p:cNvSpPr>
            <a:spLocks noGrp="1" noChangeArrowheads="1"/>
          </p:cNvSpPr>
          <p:nvPr>
            <p:ph type="title"/>
          </p:nvPr>
        </p:nvSpPr>
        <p:spPr>
          <a:xfrm>
            <a:off x="755650" y="142875"/>
            <a:ext cx="8229600" cy="1127125"/>
          </a:xfrm>
        </p:spPr>
        <p:txBody>
          <a:bodyPr rtlCol="0">
            <a:normAutofit fontScale="90000"/>
          </a:bodyPr>
          <a:lstStyle/>
          <a:p>
            <a:pPr eaLnBrk="1" fontAlgn="auto" hangingPunct="1">
              <a:spcAft>
                <a:spcPts val="0"/>
              </a:spcAft>
              <a:defRPr/>
            </a:pPr>
            <a:r>
              <a:rPr lang="el-GR" sz="3600" dirty="0"/>
              <a:t>Στερεοϊσομέρεια</a:t>
            </a:r>
            <a:br>
              <a:rPr lang="el-GR" sz="3600" dirty="0"/>
            </a:br>
            <a:r>
              <a:rPr lang="el-GR" sz="3600" dirty="0"/>
              <a:t>Οπτική ισομέρεια</a:t>
            </a:r>
            <a:endParaRPr lang="el-GR" sz="2800" dirty="0">
              <a:solidFill>
                <a:srgbClr val="FA4C06"/>
              </a:solidFill>
            </a:endParaRPr>
          </a:p>
        </p:txBody>
      </p:sp>
      <p:sp>
        <p:nvSpPr>
          <p:cNvPr id="29699" name="Rectangle 6">
            <a:extLst>
              <a:ext uri="{FF2B5EF4-FFF2-40B4-BE49-F238E27FC236}">
                <a16:creationId xmlns:a16="http://schemas.microsoft.com/office/drawing/2014/main" id="{E0A62183-A2E4-478C-BC3D-EE3A070B4974}"/>
              </a:ext>
            </a:extLst>
          </p:cNvPr>
          <p:cNvSpPr>
            <a:spLocks noChangeArrowheads="1"/>
          </p:cNvSpPr>
          <p:nvPr/>
        </p:nvSpPr>
        <p:spPr bwMode="auto">
          <a:xfrm>
            <a:off x="395288" y="1446213"/>
            <a:ext cx="8459787" cy="1477962"/>
          </a:xfrm>
          <a:prstGeom prst="rect">
            <a:avLst/>
          </a:prstGeom>
          <a:noFill/>
          <a:ln w="9525">
            <a:noFill/>
            <a:miter lim="800000"/>
            <a:headEnd/>
            <a:tailEnd/>
          </a:ln>
        </p:spPr>
        <p:txBody>
          <a:bodyPr wrap="none">
            <a:spAutoFit/>
          </a:bodyPr>
          <a:lstStyle/>
          <a:p>
            <a:pPr>
              <a:defRPr/>
            </a:pPr>
            <a:r>
              <a:rPr lang="en-US" dirty="0">
                <a:latin typeface="+mn-lt"/>
              </a:rPr>
              <a:t>Cahn-</a:t>
            </a:r>
            <a:r>
              <a:rPr lang="en-US" dirty="0" err="1">
                <a:latin typeface="+mn-lt"/>
              </a:rPr>
              <a:t>Ingold</a:t>
            </a:r>
            <a:r>
              <a:rPr lang="en-US" dirty="0">
                <a:latin typeface="+mn-lt"/>
              </a:rPr>
              <a:t>-Prelog priority rules (CIP): </a:t>
            </a:r>
            <a:r>
              <a:rPr lang="el-GR" dirty="0">
                <a:solidFill>
                  <a:srgbClr val="FA4C06"/>
                </a:solidFill>
                <a:latin typeface="+mn-lt"/>
              </a:rPr>
              <a:t>εύρεση </a:t>
            </a:r>
            <a:r>
              <a:rPr lang="en-US" dirty="0">
                <a:solidFill>
                  <a:srgbClr val="FA4C06"/>
                </a:solidFill>
                <a:latin typeface="+mn-lt"/>
              </a:rPr>
              <a:t>R </a:t>
            </a:r>
            <a:r>
              <a:rPr lang="el-GR" dirty="0">
                <a:solidFill>
                  <a:srgbClr val="FA4C06"/>
                </a:solidFill>
                <a:latin typeface="+mn-lt"/>
              </a:rPr>
              <a:t>και </a:t>
            </a:r>
            <a:r>
              <a:rPr lang="en-US" dirty="0">
                <a:solidFill>
                  <a:srgbClr val="FA4C06"/>
                </a:solidFill>
                <a:latin typeface="+mn-lt"/>
              </a:rPr>
              <a:t>S</a:t>
            </a:r>
            <a:r>
              <a:rPr lang="el-GR" dirty="0">
                <a:solidFill>
                  <a:srgbClr val="FA4C06"/>
                </a:solidFill>
                <a:latin typeface="+mn-lt"/>
              </a:rPr>
              <a:t> στερεοχημικής διάταξης.</a:t>
            </a:r>
          </a:p>
          <a:p>
            <a:pPr marL="0" lvl="1">
              <a:defRPr/>
            </a:pPr>
            <a:endParaRPr lang="el-GR" dirty="0">
              <a:latin typeface="+mn-lt"/>
            </a:endParaRPr>
          </a:p>
          <a:p>
            <a:pPr marL="0" lvl="1">
              <a:buFont typeface="Arial" charset="0"/>
              <a:buChar char="•"/>
              <a:defRPr/>
            </a:pPr>
            <a:r>
              <a:rPr lang="el-GR" dirty="0">
                <a:latin typeface="+mn-lt"/>
              </a:rPr>
              <a:t> Κάθε </a:t>
            </a:r>
            <a:r>
              <a:rPr lang="el-GR" dirty="0" err="1">
                <a:latin typeface="+mn-lt"/>
              </a:rPr>
              <a:t>υποκαταστάτης</a:t>
            </a:r>
            <a:r>
              <a:rPr lang="el-GR" dirty="0">
                <a:latin typeface="+mn-lt"/>
              </a:rPr>
              <a:t> παίρνει ένα αριθμό ανάλογα με τον ατομικό αριθμό του.</a:t>
            </a:r>
          </a:p>
          <a:p>
            <a:pPr marL="0" lvl="1">
              <a:buFont typeface="Arial" charset="0"/>
              <a:buChar char="•"/>
              <a:defRPr/>
            </a:pPr>
            <a:r>
              <a:rPr lang="el-GR" dirty="0">
                <a:latin typeface="+mn-lt"/>
              </a:rPr>
              <a:t> Το Η, με το μικρότερο ατομικό αριθμό</a:t>
            </a:r>
            <a:r>
              <a:rPr lang="en-US" dirty="0">
                <a:latin typeface="+mn-lt"/>
              </a:rPr>
              <a:t>,</a:t>
            </a:r>
            <a:r>
              <a:rPr lang="el-GR" dirty="0">
                <a:latin typeface="+mn-lt"/>
              </a:rPr>
              <a:t> παίρνει τον αριθμό «4».</a:t>
            </a:r>
          </a:p>
          <a:p>
            <a:pPr marL="0" lvl="1">
              <a:buFont typeface="Arial" charset="0"/>
              <a:buChar char="•"/>
              <a:defRPr/>
            </a:pPr>
            <a:r>
              <a:rPr lang="el-GR" dirty="0">
                <a:latin typeface="+mn-lt"/>
              </a:rPr>
              <a:t> Ισχύει </a:t>
            </a:r>
            <a:r>
              <a:rPr lang="en-US" dirty="0">
                <a:latin typeface="+mn-lt"/>
              </a:rPr>
              <a:t>OH&gt;COOH&gt;CH</a:t>
            </a:r>
            <a:r>
              <a:rPr lang="en-US" baseline="-25000" dirty="0">
                <a:latin typeface="+mn-lt"/>
              </a:rPr>
              <a:t>3</a:t>
            </a:r>
            <a:r>
              <a:rPr lang="en-US" dirty="0">
                <a:latin typeface="+mn-lt"/>
              </a:rPr>
              <a:t>&gt;H</a:t>
            </a:r>
            <a:endParaRPr lang="el-GR" dirty="0">
              <a:latin typeface="+mn-lt"/>
            </a:endParaRPr>
          </a:p>
        </p:txBody>
      </p:sp>
      <p:pic>
        <p:nvPicPr>
          <p:cNvPr id="25604" name="Picture 4" descr="File:Milchsäure Enantiomerenpaar.svg">
            <a:hlinkClick r:id="rId2"/>
            <a:extLst>
              <a:ext uri="{FF2B5EF4-FFF2-40B4-BE49-F238E27FC236}">
                <a16:creationId xmlns:a16="http://schemas.microsoft.com/office/drawing/2014/main" id="{48FC2EC8-DF02-42BC-BEB7-E394FBC019EF}"/>
              </a:ext>
            </a:extLst>
          </p:cNvPr>
          <p:cNvPicPr>
            <a:picLocks noChangeAspect="1" noChangeArrowheads="1"/>
          </p:cNvPicPr>
          <p:nvPr/>
        </p:nvPicPr>
        <p:blipFill>
          <a:blip r:embed="rId3"/>
          <a:srcRect/>
          <a:stretch>
            <a:fillRect/>
          </a:stretch>
        </p:blipFill>
        <p:spPr bwMode="auto">
          <a:xfrm>
            <a:off x="1331913" y="3500438"/>
            <a:ext cx="2838450" cy="1409700"/>
          </a:xfrm>
          <a:prstGeom prst="rect">
            <a:avLst/>
          </a:prstGeom>
          <a:gradFill>
            <a:gsLst>
              <a:gs pos="0">
                <a:schemeClr val="accent1">
                  <a:tint val="66000"/>
                  <a:satMod val="160000"/>
                </a:schemeClr>
              </a:gs>
              <a:gs pos="50000">
                <a:schemeClr val="accent1">
                  <a:tint val="44500"/>
                  <a:satMod val="160000"/>
                </a:schemeClr>
              </a:gs>
              <a:gs pos="100000">
                <a:schemeClr val="accent1">
                  <a:tint val="23500"/>
                  <a:satMod val="160000"/>
                </a:schemeClr>
              </a:gs>
            </a:gsLst>
            <a:lin ang="5400000" scaled="0"/>
          </a:gradFill>
        </p:spPr>
      </p:pic>
      <p:sp>
        <p:nvSpPr>
          <p:cNvPr id="29701" name="Text Box 17">
            <a:extLst>
              <a:ext uri="{FF2B5EF4-FFF2-40B4-BE49-F238E27FC236}">
                <a16:creationId xmlns:a16="http://schemas.microsoft.com/office/drawing/2014/main" id="{A669F505-435D-49C9-B05A-64525B88A9B3}"/>
              </a:ext>
            </a:extLst>
          </p:cNvPr>
          <p:cNvSpPr txBox="1">
            <a:spLocks noChangeArrowheads="1"/>
          </p:cNvSpPr>
          <p:nvPr/>
        </p:nvSpPr>
        <p:spPr bwMode="auto">
          <a:xfrm>
            <a:off x="2051050" y="5013325"/>
            <a:ext cx="1439863" cy="400050"/>
          </a:xfrm>
          <a:prstGeom prst="rect">
            <a:avLst/>
          </a:prstGeom>
          <a:noFill/>
          <a:ln w="9525">
            <a:noFill/>
            <a:miter lim="800000"/>
            <a:headEnd/>
            <a:tailEnd/>
          </a:ln>
        </p:spPr>
        <p:txBody>
          <a:bodyPr>
            <a:spAutoFit/>
          </a:bodyPr>
          <a:lstStyle/>
          <a:p>
            <a:pPr>
              <a:spcBef>
                <a:spcPct val="50000"/>
              </a:spcBef>
              <a:defRPr/>
            </a:pPr>
            <a:r>
              <a:rPr lang="en-US" sz="2000" dirty="0">
                <a:latin typeface="+mn-lt"/>
              </a:rPr>
              <a:t>Lactic acid</a:t>
            </a:r>
            <a:endParaRPr lang="el-GR" sz="2000" dirty="0">
              <a:latin typeface="+mn-lt"/>
            </a:endParaRPr>
          </a:p>
        </p:txBody>
      </p:sp>
      <p:cxnSp>
        <p:nvCxnSpPr>
          <p:cNvPr id="14" name="Straight Arrow Connector 13">
            <a:extLst>
              <a:ext uri="{FF2B5EF4-FFF2-40B4-BE49-F238E27FC236}">
                <a16:creationId xmlns:a16="http://schemas.microsoft.com/office/drawing/2014/main" id="{BC0BCB9B-B8B9-434A-AC1A-7EB2B2C73407}"/>
              </a:ext>
            </a:extLst>
          </p:cNvPr>
          <p:cNvCxnSpPr/>
          <p:nvPr/>
        </p:nvCxnSpPr>
        <p:spPr>
          <a:xfrm rot="5400000">
            <a:off x="2052638" y="3500438"/>
            <a:ext cx="1152525" cy="288925"/>
          </a:xfrm>
          <a:prstGeom prst="straightConnector1">
            <a:avLst/>
          </a:prstGeom>
          <a:ln w="12700">
            <a:solidFill>
              <a:srgbClr val="FF3399"/>
            </a:solidFill>
            <a:tailEnd type="arrow"/>
          </a:ln>
        </p:spPr>
        <p:style>
          <a:lnRef idx="1">
            <a:schemeClr val="accent1"/>
          </a:lnRef>
          <a:fillRef idx="0">
            <a:schemeClr val="accent1"/>
          </a:fillRef>
          <a:effectRef idx="0">
            <a:schemeClr val="accent1"/>
          </a:effectRef>
          <a:fontRef idx="minor">
            <a:schemeClr val="tx1"/>
          </a:fontRef>
        </p:style>
      </p:cxnSp>
      <p:cxnSp>
        <p:nvCxnSpPr>
          <p:cNvPr id="15" name="Straight Arrow Connector 14">
            <a:extLst>
              <a:ext uri="{FF2B5EF4-FFF2-40B4-BE49-F238E27FC236}">
                <a16:creationId xmlns:a16="http://schemas.microsoft.com/office/drawing/2014/main" id="{8000B304-65A7-4D5F-AB4B-DAA36042A5FA}"/>
              </a:ext>
            </a:extLst>
          </p:cNvPr>
          <p:cNvCxnSpPr/>
          <p:nvPr/>
        </p:nvCxnSpPr>
        <p:spPr>
          <a:xfrm>
            <a:off x="611188" y="4365625"/>
            <a:ext cx="720725" cy="71438"/>
          </a:xfrm>
          <a:prstGeom prst="straightConnector1">
            <a:avLst/>
          </a:prstGeom>
          <a:ln w="12700">
            <a:solidFill>
              <a:srgbClr val="FF3399"/>
            </a:solidFill>
            <a:tailEnd type="arrow"/>
          </a:ln>
        </p:spPr>
        <p:style>
          <a:lnRef idx="1">
            <a:schemeClr val="accent1"/>
          </a:lnRef>
          <a:fillRef idx="0">
            <a:schemeClr val="accent1"/>
          </a:fillRef>
          <a:effectRef idx="0">
            <a:schemeClr val="accent1"/>
          </a:effectRef>
          <a:fontRef idx="minor">
            <a:schemeClr val="tx1"/>
          </a:fontRef>
        </p:style>
      </p:cxnSp>
      <p:cxnSp>
        <p:nvCxnSpPr>
          <p:cNvPr id="17" name="Straight Arrow Connector 16">
            <a:extLst>
              <a:ext uri="{FF2B5EF4-FFF2-40B4-BE49-F238E27FC236}">
                <a16:creationId xmlns:a16="http://schemas.microsoft.com/office/drawing/2014/main" id="{AABC6A8F-D052-44DF-BD21-698AB7FDD643}"/>
              </a:ext>
            </a:extLst>
          </p:cNvPr>
          <p:cNvCxnSpPr/>
          <p:nvPr/>
        </p:nvCxnSpPr>
        <p:spPr>
          <a:xfrm flipV="1">
            <a:off x="1403350" y="4652963"/>
            <a:ext cx="647700" cy="504825"/>
          </a:xfrm>
          <a:prstGeom prst="straightConnector1">
            <a:avLst/>
          </a:prstGeom>
          <a:ln w="12700">
            <a:solidFill>
              <a:srgbClr val="FF3399"/>
            </a:solidFill>
            <a:tailEnd type="arrow"/>
          </a:ln>
        </p:spPr>
        <p:style>
          <a:lnRef idx="1">
            <a:schemeClr val="accent1"/>
          </a:lnRef>
          <a:fillRef idx="0">
            <a:schemeClr val="accent1"/>
          </a:fillRef>
          <a:effectRef idx="0">
            <a:schemeClr val="accent1"/>
          </a:effectRef>
          <a:fontRef idx="minor">
            <a:schemeClr val="tx1"/>
          </a:fontRef>
        </p:style>
      </p:cxnSp>
      <p:cxnSp>
        <p:nvCxnSpPr>
          <p:cNvPr id="19" name="Straight Arrow Connector 18">
            <a:extLst>
              <a:ext uri="{FF2B5EF4-FFF2-40B4-BE49-F238E27FC236}">
                <a16:creationId xmlns:a16="http://schemas.microsoft.com/office/drawing/2014/main" id="{D7040760-BAA9-45EC-B2B7-FFFD50B1925C}"/>
              </a:ext>
            </a:extLst>
          </p:cNvPr>
          <p:cNvCxnSpPr/>
          <p:nvPr/>
        </p:nvCxnSpPr>
        <p:spPr>
          <a:xfrm>
            <a:off x="1187450" y="3357563"/>
            <a:ext cx="720725" cy="503237"/>
          </a:xfrm>
          <a:prstGeom prst="straightConnector1">
            <a:avLst/>
          </a:prstGeom>
          <a:ln w="12700">
            <a:solidFill>
              <a:srgbClr val="FF3399"/>
            </a:solidFill>
            <a:tailEnd type="arrow"/>
          </a:ln>
        </p:spPr>
        <p:style>
          <a:lnRef idx="1">
            <a:schemeClr val="accent1"/>
          </a:lnRef>
          <a:fillRef idx="0">
            <a:schemeClr val="accent1"/>
          </a:fillRef>
          <a:effectRef idx="0">
            <a:schemeClr val="accent1"/>
          </a:effectRef>
          <a:fontRef idx="minor">
            <a:schemeClr val="tx1"/>
          </a:fontRef>
        </p:style>
      </p:cxnSp>
      <p:sp>
        <p:nvSpPr>
          <p:cNvPr id="26634" name="Text Box 17">
            <a:extLst>
              <a:ext uri="{FF2B5EF4-FFF2-40B4-BE49-F238E27FC236}">
                <a16:creationId xmlns:a16="http://schemas.microsoft.com/office/drawing/2014/main" id="{C00A0A7B-50FA-4EF1-BF77-DDACF1A51089}"/>
              </a:ext>
            </a:extLst>
          </p:cNvPr>
          <p:cNvSpPr txBox="1">
            <a:spLocks noChangeArrowheads="1"/>
          </p:cNvSpPr>
          <p:nvPr/>
        </p:nvSpPr>
        <p:spPr bwMode="auto">
          <a:xfrm>
            <a:off x="2700338" y="2781300"/>
            <a:ext cx="360362"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spcBef>
                <a:spcPct val="50000"/>
              </a:spcBef>
            </a:pPr>
            <a:r>
              <a:rPr lang="en-US" altLang="el-GR" sz="2000"/>
              <a:t>4</a:t>
            </a:r>
            <a:endParaRPr lang="el-GR" altLang="el-GR" sz="2000"/>
          </a:p>
        </p:txBody>
      </p:sp>
      <p:sp>
        <p:nvSpPr>
          <p:cNvPr id="26635" name="Text Box 17">
            <a:extLst>
              <a:ext uri="{FF2B5EF4-FFF2-40B4-BE49-F238E27FC236}">
                <a16:creationId xmlns:a16="http://schemas.microsoft.com/office/drawing/2014/main" id="{330833A2-6D7F-4E7E-A44B-8FB754FB0BFD}"/>
              </a:ext>
            </a:extLst>
          </p:cNvPr>
          <p:cNvSpPr txBox="1">
            <a:spLocks noChangeArrowheads="1"/>
          </p:cNvSpPr>
          <p:nvPr/>
        </p:nvSpPr>
        <p:spPr bwMode="auto">
          <a:xfrm>
            <a:off x="395288" y="4149725"/>
            <a:ext cx="358775"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spcBef>
                <a:spcPct val="50000"/>
              </a:spcBef>
            </a:pPr>
            <a:r>
              <a:rPr lang="en-US" altLang="el-GR" sz="2000"/>
              <a:t>3</a:t>
            </a:r>
            <a:endParaRPr lang="el-GR" altLang="el-GR" sz="2000"/>
          </a:p>
        </p:txBody>
      </p:sp>
      <p:sp>
        <p:nvSpPr>
          <p:cNvPr id="26636" name="Text Box 17">
            <a:extLst>
              <a:ext uri="{FF2B5EF4-FFF2-40B4-BE49-F238E27FC236}">
                <a16:creationId xmlns:a16="http://schemas.microsoft.com/office/drawing/2014/main" id="{51ADDDEB-1DDD-4515-9AF2-ACB42607A5BE}"/>
              </a:ext>
            </a:extLst>
          </p:cNvPr>
          <p:cNvSpPr txBox="1">
            <a:spLocks noChangeArrowheads="1"/>
          </p:cNvSpPr>
          <p:nvPr/>
        </p:nvSpPr>
        <p:spPr bwMode="auto">
          <a:xfrm>
            <a:off x="971550" y="3141663"/>
            <a:ext cx="360363"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spcBef>
                <a:spcPct val="50000"/>
              </a:spcBef>
            </a:pPr>
            <a:r>
              <a:rPr lang="en-US" altLang="el-GR" sz="2000"/>
              <a:t>2</a:t>
            </a:r>
            <a:endParaRPr lang="el-GR" altLang="el-GR" sz="2000"/>
          </a:p>
        </p:txBody>
      </p:sp>
      <p:sp>
        <p:nvSpPr>
          <p:cNvPr id="26637" name="Text Box 17">
            <a:extLst>
              <a:ext uri="{FF2B5EF4-FFF2-40B4-BE49-F238E27FC236}">
                <a16:creationId xmlns:a16="http://schemas.microsoft.com/office/drawing/2014/main" id="{B3C0D1B4-ABFA-4616-914B-98C78B52D70F}"/>
              </a:ext>
            </a:extLst>
          </p:cNvPr>
          <p:cNvSpPr txBox="1">
            <a:spLocks noChangeArrowheads="1"/>
          </p:cNvSpPr>
          <p:nvPr/>
        </p:nvSpPr>
        <p:spPr bwMode="auto">
          <a:xfrm>
            <a:off x="1187450" y="5013325"/>
            <a:ext cx="360363"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spcBef>
                <a:spcPct val="50000"/>
              </a:spcBef>
            </a:pPr>
            <a:r>
              <a:rPr lang="en-US" altLang="el-GR" sz="2000"/>
              <a:t>1</a:t>
            </a:r>
            <a:endParaRPr lang="el-GR" altLang="el-GR" sz="2000"/>
          </a:p>
        </p:txBody>
      </p:sp>
      <p:sp>
        <p:nvSpPr>
          <p:cNvPr id="26641" name="Ορθογώνιο 2">
            <a:extLst>
              <a:ext uri="{FF2B5EF4-FFF2-40B4-BE49-F238E27FC236}">
                <a16:creationId xmlns:a16="http://schemas.microsoft.com/office/drawing/2014/main" id="{71D45AE3-25AC-4EAE-A01F-B16B284E2950}"/>
              </a:ext>
            </a:extLst>
          </p:cNvPr>
          <p:cNvSpPr>
            <a:spLocks noChangeArrowheads="1"/>
          </p:cNvSpPr>
          <p:nvPr/>
        </p:nvSpPr>
        <p:spPr bwMode="auto">
          <a:xfrm>
            <a:off x="427038" y="5554663"/>
            <a:ext cx="4572000" cy="647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a:hlinkClick r:id="rId4"/>
              </a:rPr>
              <a:t>(615) Organic Chemistry - Absolute Configuration - YouTube</a:t>
            </a:r>
            <a:endParaRPr lang="el-GR" altLang="el-GR"/>
          </a:p>
        </p:txBody>
      </p:sp>
      <p:sp>
        <p:nvSpPr>
          <p:cNvPr id="26642" name="AutoShape 21" descr="R/S nomenclature: Priority Rules - Organic Compounds - PSIBERG">
            <a:extLst>
              <a:ext uri="{FF2B5EF4-FFF2-40B4-BE49-F238E27FC236}">
                <a16:creationId xmlns:a16="http://schemas.microsoft.com/office/drawing/2014/main" id="{0228A584-8C2D-4CC3-A778-D384587AC2FC}"/>
              </a:ext>
            </a:extLst>
          </p:cNvPr>
          <p:cNvSpPr>
            <a:spLocks noChangeAspect="1" noChangeArrowheads="1"/>
          </p:cNvSpPr>
          <p:nvPr/>
        </p:nvSpPr>
        <p:spPr bwMode="auto">
          <a:xfrm>
            <a:off x="4419600" y="327660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26643" name="Εικόνα 3">
            <a:extLst>
              <a:ext uri="{FF2B5EF4-FFF2-40B4-BE49-F238E27FC236}">
                <a16:creationId xmlns:a16="http://schemas.microsoft.com/office/drawing/2014/main" id="{3E4F4A57-7DEE-4D5D-9813-FB9D833FB94B}"/>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680075" y="2981325"/>
            <a:ext cx="2278063" cy="22780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AutoShape 4" descr="Haloalkanes 0.2.bmp">
            <a:extLst>
              <a:ext uri="{FF2B5EF4-FFF2-40B4-BE49-F238E27FC236}">
                <a16:creationId xmlns:a16="http://schemas.microsoft.com/office/drawing/2014/main" id="{75E23C97-985D-4896-A3ED-B75307A2F42E}"/>
              </a:ext>
            </a:extLst>
          </p:cNvPr>
          <p:cNvSpPr>
            <a:spLocks noChangeAspect="1" noChangeArrowheads="1"/>
          </p:cNvSpPr>
          <p:nvPr/>
        </p:nvSpPr>
        <p:spPr bwMode="auto">
          <a:xfrm>
            <a:off x="134938" y="138113"/>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7651" name="Rectangle 5">
            <a:extLst>
              <a:ext uri="{FF2B5EF4-FFF2-40B4-BE49-F238E27FC236}">
                <a16:creationId xmlns:a16="http://schemas.microsoft.com/office/drawing/2014/main" id="{4124C8B3-2828-49BC-9850-FB62E72A6886}"/>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a:r>
              <a:rPr lang="el-GR" altLang="el-GR" sz="1200">
                <a:solidFill>
                  <a:srgbClr val="000000"/>
                </a:solidFill>
                <a:latin typeface="lato"/>
              </a:rPr>
              <a:t>.</a:t>
            </a:r>
            <a:endParaRPr lang="el-GR" altLang="el-GR" sz="600"/>
          </a:p>
          <a:p>
            <a:pPr algn="ctr"/>
            <a:r>
              <a:rPr lang="el-GR" altLang="el-GR" sz="1200">
                <a:solidFill>
                  <a:srgbClr val="000000"/>
                </a:solidFill>
                <a:latin typeface="lato"/>
              </a:rPr>
              <a:t>  </a:t>
            </a:r>
            <a:endParaRPr lang="el-GR" altLang="el-GR" sz="1900">
              <a:solidFill>
                <a:srgbClr val="000000"/>
              </a:solidFill>
              <a:latin typeface="lato"/>
            </a:endParaRPr>
          </a:p>
        </p:txBody>
      </p:sp>
      <p:sp>
        <p:nvSpPr>
          <p:cNvPr id="27652" name="AutoShape 6" descr="Haloalkanes 0.3.bmp">
            <a:extLst>
              <a:ext uri="{FF2B5EF4-FFF2-40B4-BE49-F238E27FC236}">
                <a16:creationId xmlns:a16="http://schemas.microsoft.com/office/drawing/2014/main" id="{00465C0A-41AD-438C-93A1-7CC530C319E6}"/>
              </a:ext>
            </a:extLst>
          </p:cNvPr>
          <p:cNvSpPr>
            <a:spLocks noChangeAspect="1" noChangeArrowheads="1"/>
          </p:cNvSpPr>
          <p:nvPr/>
        </p:nvSpPr>
        <p:spPr bwMode="auto">
          <a:xfrm>
            <a:off x="0" y="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27653" name="Picture 2" descr="C:\Users\user\Desktop\cxpolary.gif">
            <a:extLst>
              <a:ext uri="{FF2B5EF4-FFF2-40B4-BE49-F238E27FC236}">
                <a16:creationId xmlns:a16="http://schemas.microsoft.com/office/drawing/2014/main" id="{25F702B6-A515-4E29-82D0-E016E1C760A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084888" y="1773238"/>
            <a:ext cx="2401887" cy="1079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5" name="14 - Ορθογώνιο">
            <a:extLst>
              <a:ext uri="{FF2B5EF4-FFF2-40B4-BE49-F238E27FC236}">
                <a16:creationId xmlns:a16="http://schemas.microsoft.com/office/drawing/2014/main" id="{EA5DB744-E052-4E49-BA98-AFEA82DDEFF5}"/>
              </a:ext>
            </a:extLst>
          </p:cNvPr>
          <p:cNvSpPr/>
          <p:nvPr/>
        </p:nvSpPr>
        <p:spPr>
          <a:xfrm>
            <a:off x="468313" y="1700213"/>
            <a:ext cx="5954712" cy="1477962"/>
          </a:xfrm>
          <a:prstGeom prst="rect">
            <a:avLst/>
          </a:prstGeom>
        </p:spPr>
        <p:txBody>
          <a:bodyPr wrap="none">
            <a:spAutoFit/>
          </a:bodyPr>
          <a:lstStyle/>
          <a:p>
            <a:pPr>
              <a:buFont typeface="Arial" pitchFamily="34" charset="0"/>
              <a:buChar char="•"/>
              <a:defRPr/>
            </a:pPr>
            <a:r>
              <a:rPr lang="el-GR" dirty="0">
                <a:latin typeface="+mn-lt"/>
              </a:rPr>
              <a:t> </a:t>
            </a:r>
            <a:r>
              <a:rPr lang="en-US" dirty="0">
                <a:latin typeface="+mn-lt"/>
              </a:rPr>
              <a:t>F, </a:t>
            </a:r>
            <a:r>
              <a:rPr lang="en-US" dirty="0" err="1">
                <a:latin typeface="+mn-lt"/>
              </a:rPr>
              <a:t>Cl</a:t>
            </a:r>
            <a:r>
              <a:rPr lang="en-US" dirty="0">
                <a:latin typeface="+mn-lt"/>
              </a:rPr>
              <a:t> </a:t>
            </a:r>
            <a:r>
              <a:rPr lang="el-GR" dirty="0">
                <a:latin typeface="+mn-lt"/>
              </a:rPr>
              <a:t>και </a:t>
            </a:r>
            <a:r>
              <a:rPr lang="en-US" dirty="0">
                <a:latin typeface="+mn-lt"/>
              </a:rPr>
              <a:t>Br</a:t>
            </a:r>
            <a:r>
              <a:rPr lang="el-GR" dirty="0">
                <a:latin typeface="+mn-lt"/>
              </a:rPr>
              <a:t>: πιο </a:t>
            </a:r>
            <a:r>
              <a:rPr lang="el-GR" dirty="0" err="1">
                <a:latin typeface="+mn-lt"/>
              </a:rPr>
              <a:t>ηλεκτραρνητικά</a:t>
            </a:r>
            <a:r>
              <a:rPr lang="el-GR" dirty="0">
                <a:latin typeface="+mn-lt"/>
              </a:rPr>
              <a:t> από τον </a:t>
            </a:r>
            <a:r>
              <a:rPr lang="en-US" dirty="0">
                <a:latin typeface="+mn-lt"/>
              </a:rPr>
              <a:t>C</a:t>
            </a:r>
            <a:endParaRPr lang="el-GR" dirty="0">
              <a:latin typeface="+mn-lt"/>
            </a:endParaRPr>
          </a:p>
          <a:p>
            <a:pPr>
              <a:buFont typeface="Arial" pitchFamily="34" charset="0"/>
              <a:buChar char="•"/>
              <a:defRPr/>
            </a:pPr>
            <a:endParaRPr lang="el-GR" dirty="0">
              <a:latin typeface="+mn-lt"/>
            </a:endParaRPr>
          </a:p>
          <a:p>
            <a:pPr>
              <a:buFont typeface="Arial" pitchFamily="34" charset="0"/>
              <a:buChar char="•"/>
              <a:defRPr/>
            </a:pPr>
            <a:r>
              <a:rPr lang="el-GR" dirty="0">
                <a:latin typeface="+mn-lt"/>
              </a:rPr>
              <a:t> Επιπλέον, επιδρούν:</a:t>
            </a:r>
          </a:p>
          <a:p>
            <a:pPr>
              <a:buFont typeface="Courier New" pitchFamily="49" charset="0"/>
              <a:buChar char="o"/>
              <a:defRPr/>
            </a:pPr>
            <a:r>
              <a:rPr lang="el-GR" dirty="0">
                <a:latin typeface="+mn-lt"/>
              </a:rPr>
              <a:t> η ισχύς του δεσμού </a:t>
            </a:r>
            <a:r>
              <a:rPr lang="en-US" dirty="0">
                <a:latin typeface="+mn-lt"/>
              </a:rPr>
              <a:t>C-X</a:t>
            </a:r>
            <a:endParaRPr lang="el-GR" dirty="0">
              <a:latin typeface="+mn-lt"/>
            </a:endParaRPr>
          </a:p>
          <a:p>
            <a:pPr>
              <a:buFont typeface="Courier New" pitchFamily="49" charset="0"/>
              <a:buChar char="o"/>
              <a:defRPr/>
            </a:pPr>
            <a:r>
              <a:rPr lang="el-GR" dirty="0">
                <a:latin typeface="+mn-lt"/>
              </a:rPr>
              <a:t> η σταθερότητα του σχηματιζόμενου ανιόντος αλογόνου</a:t>
            </a:r>
          </a:p>
        </p:txBody>
      </p:sp>
      <p:sp>
        <p:nvSpPr>
          <p:cNvPr id="16" name="15 - Ορθογώνιο">
            <a:extLst>
              <a:ext uri="{FF2B5EF4-FFF2-40B4-BE49-F238E27FC236}">
                <a16:creationId xmlns:a16="http://schemas.microsoft.com/office/drawing/2014/main" id="{BCE63191-FCB3-46C2-8F86-0DB97647417A}"/>
              </a:ext>
            </a:extLst>
          </p:cNvPr>
          <p:cNvSpPr/>
          <p:nvPr/>
        </p:nvSpPr>
        <p:spPr>
          <a:xfrm>
            <a:off x="611188" y="3284538"/>
            <a:ext cx="6865937" cy="646112"/>
          </a:xfrm>
          <a:prstGeom prst="rect">
            <a:avLst/>
          </a:prstGeom>
          <a:ln>
            <a:solidFill>
              <a:schemeClr val="accent1"/>
            </a:solidFill>
          </a:ln>
        </p:spPr>
        <p:txBody>
          <a:bodyPr wrap="none">
            <a:spAutoFit/>
          </a:bodyPr>
          <a:lstStyle/>
          <a:p>
            <a:pPr algn="ctr">
              <a:defRPr/>
            </a:pPr>
            <a:r>
              <a:rPr lang="en-US" dirty="0" err="1">
                <a:latin typeface="+mn-lt"/>
              </a:rPr>
              <a:t>HCl</a:t>
            </a:r>
            <a:r>
              <a:rPr lang="en-US" dirty="0">
                <a:latin typeface="+mn-lt"/>
              </a:rPr>
              <a:t> &lt; </a:t>
            </a:r>
            <a:r>
              <a:rPr lang="en-US" dirty="0" err="1">
                <a:latin typeface="+mn-lt"/>
              </a:rPr>
              <a:t>HBr</a:t>
            </a:r>
            <a:r>
              <a:rPr lang="en-US" dirty="0">
                <a:latin typeface="+mn-lt"/>
              </a:rPr>
              <a:t> &lt; HI</a:t>
            </a:r>
            <a:endParaRPr lang="el-GR" dirty="0">
              <a:latin typeface="+mn-lt"/>
            </a:endParaRPr>
          </a:p>
          <a:p>
            <a:pPr>
              <a:defRPr/>
            </a:pPr>
            <a:r>
              <a:rPr lang="el-GR" dirty="0">
                <a:latin typeface="+mn-lt"/>
              </a:rPr>
              <a:t>(το ισχυρότερο οξύ απελευθερώνει τη σταθερότερη συζυγή βάση)</a:t>
            </a:r>
          </a:p>
        </p:txBody>
      </p:sp>
      <p:sp>
        <p:nvSpPr>
          <p:cNvPr id="17" name="16 - Ορθογώνιο">
            <a:extLst>
              <a:ext uri="{FF2B5EF4-FFF2-40B4-BE49-F238E27FC236}">
                <a16:creationId xmlns:a16="http://schemas.microsoft.com/office/drawing/2014/main" id="{5738A3A0-A270-4C0D-9F00-9214A8697C53}"/>
              </a:ext>
            </a:extLst>
          </p:cNvPr>
          <p:cNvSpPr/>
          <p:nvPr/>
        </p:nvSpPr>
        <p:spPr>
          <a:xfrm>
            <a:off x="2700338" y="3933825"/>
            <a:ext cx="3184525" cy="368300"/>
          </a:xfrm>
          <a:prstGeom prst="rect">
            <a:avLst/>
          </a:prstGeom>
        </p:spPr>
        <p:txBody>
          <a:bodyPr wrap="none">
            <a:spAutoFit/>
          </a:bodyPr>
          <a:lstStyle/>
          <a:p>
            <a:pPr>
              <a:defRPr/>
            </a:pPr>
            <a:r>
              <a:rPr lang="en-US" dirty="0">
                <a:latin typeface="+mn-lt"/>
              </a:rPr>
              <a:t>HF (</a:t>
            </a:r>
            <a:r>
              <a:rPr lang="en-US" dirty="0" err="1">
                <a:latin typeface="+mn-lt"/>
              </a:rPr>
              <a:t>pK</a:t>
            </a:r>
            <a:r>
              <a:rPr lang="en-US" baseline="-25000" dirty="0" err="1">
                <a:latin typeface="+mn-lt"/>
              </a:rPr>
              <a:t>a</a:t>
            </a:r>
            <a:r>
              <a:rPr lang="en-US" dirty="0">
                <a:latin typeface="+mn-lt"/>
              </a:rPr>
              <a:t> = 3.2)</a:t>
            </a:r>
            <a:r>
              <a:rPr lang="el-GR" dirty="0">
                <a:latin typeface="+mn-lt"/>
              </a:rPr>
              <a:t> – ασθενές οξύ</a:t>
            </a:r>
          </a:p>
        </p:txBody>
      </p:sp>
      <p:sp>
        <p:nvSpPr>
          <p:cNvPr id="11" name="1 - Τίτλος">
            <a:extLst>
              <a:ext uri="{FF2B5EF4-FFF2-40B4-BE49-F238E27FC236}">
                <a16:creationId xmlns:a16="http://schemas.microsoft.com/office/drawing/2014/main" id="{555CCFC2-55B6-4146-9108-AD729316D9C6}"/>
              </a:ext>
            </a:extLst>
          </p:cNvPr>
          <p:cNvSpPr>
            <a:spLocks noGrp="1"/>
          </p:cNvSpPr>
          <p:nvPr>
            <p:ph type="title"/>
          </p:nvPr>
        </p:nvSpPr>
        <p:spPr/>
        <p:txBody>
          <a:bodyPr/>
          <a:lstStyle/>
          <a:p>
            <a:pPr>
              <a:defRPr/>
            </a:pPr>
            <a:r>
              <a:rPr lang="el-GR" dirty="0">
                <a:sym typeface="Symbol" pitchFamily="18" charset="2"/>
              </a:rPr>
              <a:t>Αντιδράσεις </a:t>
            </a:r>
            <a:r>
              <a:rPr lang="el-GR" dirty="0" err="1">
                <a:sym typeface="Symbol" pitchFamily="18" charset="2"/>
              </a:rPr>
              <a:t>πυρηνόφιλης</a:t>
            </a:r>
            <a:r>
              <a:rPr lang="el-GR" dirty="0">
                <a:sym typeface="Symbol" pitchFamily="18" charset="2"/>
              </a:rPr>
              <a:t> υποκατάστασης</a:t>
            </a:r>
            <a:endParaRPr lang="el-GR" dirty="0"/>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6C57FA37-D74C-4F23-9A72-E35BDE78EE95}"/>
              </a:ext>
            </a:extLst>
          </p:cNvPr>
          <p:cNvSpPr>
            <a:spLocks noGrp="1"/>
          </p:cNvSpPr>
          <p:nvPr>
            <p:ph type="title"/>
          </p:nvPr>
        </p:nvSpPr>
        <p:spPr>
          <a:xfrm>
            <a:off x="395288" y="260350"/>
            <a:ext cx="8534400" cy="758825"/>
          </a:xfrm>
        </p:spPr>
        <p:txBody>
          <a:bodyPr/>
          <a:lstStyle/>
          <a:p>
            <a:pPr>
              <a:defRPr/>
            </a:pPr>
            <a:r>
              <a:rPr lang="el-GR" dirty="0">
                <a:sym typeface="Symbol" pitchFamily="18" charset="2"/>
              </a:rPr>
              <a:t>Αντιδράσεις </a:t>
            </a:r>
            <a:r>
              <a:rPr lang="el-GR" dirty="0" err="1">
                <a:sym typeface="Symbol" pitchFamily="18" charset="2"/>
              </a:rPr>
              <a:t>πυρηνόφιλης</a:t>
            </a:r>
            <a:r>
              <a:rPr lang="el-GR" dirty="0">
                <a:sym typeface="Symbol" pitchFamily="18" charset="2"/>
              </a:rPr>
              <a:t> υποκατάστασης</a:t>
            </a:r>
            <a:endParaRPr lang="el-GR" dirty="0"/>
          </a:p>
        </p:txBody>
      </p:sp>
      <p:sp>
        <p:nvSpPr>
          <p:cNvPr id="28675" name="AutoShape 4" descr="Haloalkanes 0.2.bmp">
            <a:extLst>
              <a:ext uri="{FF2B5EF4-FFF2-40B4-BE49-F238E27FC236}">
                <a16:creationId xmlns:a16="http://schemas.microsoft.com/office/drawing/2014/main" id="{72836CCF-16D0-4C53-9460-3C4D7085D3F9}"/>
              </a:ext>
            </a:extLst>
          </p:cNvPr>
          <p:cNvSpPr>
            <a:spLocks noChangeAspect="1" noChangeArrowheads="1"/>
          </p:cNvSpPr>
          <p:nvPr/>
        </p:nvSpPr>
        <p:spPr bwMode="auto">
          <a:xfrm>
            <a:off x="134938" y="138113"/>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8676" name="Rectangle 5">
            <a:extLst>
              <a:ext uri="{FF2B5EF4-FFF2-40B4-BE49-F238E27FC236}">
                <a16:creationId xmlns:a16="http://schemas.microsoft.com/office/drawing/2014/main" id="{197913CE-F6F6-4F2F-8F5F-824D0C7CC2C5}"/>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a:r>
              <a:rPr lang="el-GR" altLang="el-GR" sz="1200">
                <a:solidFill>
                  <a:srgbClr val="000000"/>
                </a:solidFill>
                <a:latin typeface="lato"/>
              </a:rPr>
              <a:t>.</a:t>
            </a:r>
            <a:endParaRPr lang="el-GR" altLang="el-GR" sz="600"/>
          </a:p>
          <a:p>
            <a:pPr algn="ctr"/>
            <a:r>
              <a:rPr lang="el-GR" altLang="el-GR" sz="1200">
                <a:solidFill>
                  <a:srgbClr val="000000"/>
                </a:solidFill>
                <a:latin typeface="lato"/>
              </a:rPr>
              <a:t>  </a:t>
            </a:r>
            <a:endParaRPr lang="el-GR" altLang="el-GR" sz="1900">
              <a:solidFill>
                <a:srgbClr val="000000"/>
              </a:solidFill>
              <a:latin typeface="lato"/>
            </a:endParaRPr>
          </a:p>
        </p:txBody>
      </p:sp>
      <p:sp>
        <p:nvSpPr>
          <p:cNvPr id="28677" name="AutoShape 6" descr="Haloalkanes 0.3.bmp">
            <a:extLst>
              <a:ext uri="{FF2B5EF4-FFF2-40B4-BE49-F238E27FC236}">
                <a16:creationId xmlns:a16="http://schemas.microsoft.com/office/drawing/2014/main" id="{BE09C745-8DE3-4102-9DAA-2BB99B187AC0}"/>
              </a:ext>
            </a:extLst>
          </p:cNvPr>
          <p:cNvSpPr>
            <a:spLocks noChangeAspect="1" noChangeArrowheads="1"/>
          </p:cNvSpPr>
          <p:nvPr/>
        </p:nvSpPr>
        <p:spPr bwMode="auto">
          <a:xfrm>
            <a:off x="0" y="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8678" name="AutoShape 2" descr="https://player.slideplayer.com/84/13657491/slides/slide_3.jpg">
            <a:extLst>
              <a:ext uri="{FF2B5EF4-FFF2-40B4-BE49-F238E27FC236}">
                <a16:creationId xmlns:a16="http://schemas.microsoft.com/office/drawing/2014/main" id="{9C9FF5D0-5087-465D-80AC-48F68830AC7F}"/>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15" name="14 - Ορθογώνιο">
            <a:extLst>
              <a:ext uri="{FF2B5EF4-FFF2-40B4-BE49-F238E27FC236}">
                <a16:creationId xmlns:a16="http://schemas.microsoft.com/office/drawing/2014/main" id="{7056419C-720E-4A13-A9FE-16AEA8E60658}"/>
              </a:ext>
            </a:extLst>
          </p:cNvPr>
          <p:cNvSpPr/>
          <p:nvPr/>
        </p:nvSpPr>
        <p:spPr>
          <a:xfrm>
            <a:off x="287338" y="1933575"/>
            <a:ext cx="3024187" cy="1754188"/>
          </a:xfrm>
          <a:prstGeom prst="rect">
            <a:avLst/>
          </a:prstGeom>
        </p:spPr>
        <p:txBody>
          <a:bodyPr>
            <a:spAutoFit/>
          </a:bodyPr>
          <a:lstStyle/>
          <a:p>
            <a:pPr>
              <a:defRPr/>
            </a:pPr>
            <a:r>
              <a:rPr lang="el-GR" dirty="0">
                <a:latin typeface="+mn-lt"/>
              </a:rPr>
              <a:t>Ένα </a:t>
            </a:r>
            <a:r>
              <a:rPr lang="el-GR" dirty="0" err="1">
                <a:latin typeface="+mn-lt"/>
              </a:rPr>
              <a:t>πυρηνόφιλο</a:t>
            </a:r>
            <a:r>
              <a:rPr lang="el-GR" dirty="0">
                <a:latin typeface="+mn-lt"/>
              </a:rPr>
              <a:t> προσφέρει ένα ζεύγος ηλεκτρονίων σε ένα </a:t>
            </a:r>
            <a:r>
              <a:rPr lang="el-GR" dirty="0" err="1">
                <a:latin typeface="+mn-lt"/>
              </a:rPr>
              <a:t>ηλεκτρονιόφιλο</a:t>
            </a:r>
            <a:r>
              <a:rPr lang="el-GR" dirty="0">
                <a:latin typeface="+mn-lt"/>
              </a:rPr>
              <a:t>, αντικαθιστώντας μία αποχωρούσα ομάδα.</a:t>
            </a:r>
          </a:p>
        </p:txBody>
      </p:sp>
      <p:grpSp>
        <p:nvGrpSpPr>
          <p:cNvPr id="28680" name="16 - Ομάδα">
            <a:extLst>
              <a:ext uri="{FF2B5EF4-FFF2-40B4-BE49-F238E27FC236}">
                <a16:creationId xmlns:a16="http://schemas.microsoft.com/office/drawing/2014/main" id="{E994CE20-AF27-425E-885F-F9886CEA1A3F}"/>
              </a:ext>
            </a:extLst>
          </p:cNvPr>
          <p:cNvGrpSpPr>
            <a:grpSpLocks/>
          </p:cNvGrpSpPr>
          <p:nvPr/>
        </p:nvGrpSpPr>
        <p:grpSpPr bwMode="auto">
          <a:xfrm>
            <a:off x="2987675" y="1628775"/>
            <a:ext cx="5957888" cy="2447925"/>
            <a:chOff x="2987824" y="2420888"/>
            <a:chExt cx="5957462" cy="2448272"/>
          </a:xfrm>
        </p:grpSpPr>
        <p:pic>
          <p:nvPicPr>
            <p:cNvPr id="28683" name="Picture 3" descr="C:\Users\user\Desktop\slide_3.jpg">
              <a:extLst>
                <a:ext uri="{FF2B5EF4-FFF2-40B4-BE49-F238E27FC236}">
                  <a16:creationId xmlns:a16="http://schemas.microsoft.com/office/drawing/2014/main" id="{65ECE629-E487-4AEC-91DB-2F63E0AE642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9091" t="39394" r="7954" b="15152"/>
            <a:stretch>
              <a:fillRect/>
            </a:stretch>
          </p:blipFill>
          <p:spPr bwMode="auto">
            <a:xfrm>
              <a:off x="2987824" y="2420888"/>
              <a:ext cx="5957462" cy="244827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6" name="15 - Ορθογώνιο">
              <a:extLst>
                <a:ext uri="{FF2B5EF4-FFF2-40B4-BE49-F238E27FC236}">
                  <a16:creationId xmlns:a16="http://schemas.microsoft.com/office/drawing/2014/main" id="{66CF9174-0E1C-40BE-8397-44C4F11F6579}"/>
                </a:ext>
              </a:extLst>
            </p:cNvPr>
            <p:cNvSpPr/>
            <p:nvPr/>
          </p:nvSpPr>
          <p:spPr>
            <a:xfrm>
              <a:off x="3059257" y="3068680"/>
              <a:ext cx="1001640" cy="246098"/>
            </a:xfrm>
            <a:prstGeom prst="rect">
              <a:avLst/>
            </a:prstGeom>
          </p:spPr>
          <p:txBody>
            <a:bodyPr wrap="none">
              <a:spAutoFit/>
            </a:bodyPr>
            <a:lstStyle/>
            <a:p>
              <a:pPr>
                <a:defRPr/>
              </a:pPr>
              <a:r>
                <a:rPr lang="el-GR" sz="1000" dirty="0">
                  <a:latin typeface="+mn-lt"/>
                </a:rPr>
                <a:t>(ισχυρή βάση)</a:t>
              </a:r>
            </a:p>
          </p:txBody>
        </p:sp>
      </p:grpSp>
      <p:pic>
        <p:nvPicPr>
          <p:cNvPr id="28681" name="Picture 4" descr="C:\Users\user\Desktop\slide_4.jpg">
            <a:extLst>
              <a:ext uri="{FF2B5EF4-FFF2-40B4-BE49-F238E27FC236}">
                <a16:creationId xmlns:a16="http://schemas.microsoft.com/office/drawing/2014/main" id="{EAAA8314-5E13-47D6-9F34-D2D93A6A591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9650" t="43860" r="8772" b="19298"/>
          <a:stretch>
            <a:fillRect/>
          </a:stretch>
        </p:blipFill>
        <p:spPr bwMode="auto">
          <a:xfrm>
            <a:off x="4075113" y="4652963"/>
            <a:ext cx="4889500" cy="16557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8" name="17 - Ορθογώνιο">
            <a:extLst>
              <a:ext uri="{FF2B5EF4-FFF2-40B4-BE49-F238E27FC236}">
                <a16:creationId xmlns:a16="http://schemas.microsoft.com/office/drawing/2014/main" id="{590401F7-75AF-4715-A174-760305165057}"/>
              </a:ext>
            </a:extLst>
          </p:cNvPr>
          <p:cNvSpPr/>
          <p:nvPr/>
        </p:nvSpPr>
        <p:spPr>
          <a:xfrm>
            <a:off x="107950" y="4602163"/>
            <a:ext cx="3979863" cy="339725"/>
          </a:xfrm>
          <a:prstGeom prst="rect">
            <a:avLst/>
          </a:prstGeom>
        </p:spPr>
        <p:txBody>
          <a:bodyPr wrap="none">
            <a:spAutoFit/>
          </a:bodyPr>
          <a:lstStyle/>
          <a:p>
            <a:pPr>
              <a:defRPr/>
            </a:pPr>
            <a:r>
              <a:rPr lang="el-GR" sz="1600" dirty="0">
                <a:latin typeface="+mn-lt"/>
              </a:rPr>
              <a:t>Αντίδραση </a:t>
            </a:r>
            <a:r>
              <a:rPr lang="el-GR" sz="1600" dirty="0" err="1">
                <a:latin typeface="+mn-lt"/>
              </a:rPr>
              <a:t>ενδομοριακής</a:t>
            </a:r>
            <a:r>
              <a:rPr lang="el-GR" sz="1600" dirty="0">
                <a:latin typeface="+mn-lt"/>
              </a:rPr>
              <a:t> υποκατάστασης</a:t>
            </a: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AutoShape 4" descr="Haloalkanes 0.2.bmp">
            <a:extLst>
              <a:ext uri="{FF2B5EF4-FFF2-40B4-BE49-F238E27FC236}">
                <a16:creationId xmlns:a16="http://schemas.microsoft.com/office/drawing/2014/main" id="{55B75979-173C-4565-B7D9-7530A8FBAC52}"/>
              </a:ext>
            </a:extLst>
          </p:cNvPr>
          <p:cNvSpPr>
            <a:spLocks noChangeAspect="1" noChangeArrowheads="1"/>
          </p:cNvSpPr>
          <p:nvPr/>
        </p:nvSpPr>
        <p:spPr bwMode="auto">
          <a:xfrm>
            <a:off x="134938" y="138113"/>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9699" name="Rectangle 5">
            <a:extLst>
              <a:ext uri="{FF2B5EF4-FFF2-40B4-BE49-F238E27FC236}">
                <a16:creationId xmlns:a16="http://schemas.microsoft.com/office/drawing/2014/main" id="{6FBEB179-8BB9-40AB-BE12-E53D4CF222D5}"/>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a:r>
              <a:rPr lang="el-GR" altLang="el-GR" sz="1200">
                <a:solidFill>
                  <a:srgbClr val="000000"/>
                </a:solidFill>
                <a:latin typeface="lato"/>
              </a:rPr>
              <a:t>.</a:t>
            </a:r>
            <a:endParaRPr lang="el-GR" altLang="el-GR" sz="600"/>
          </a:p>
          <a:p>
            <a:pPr algn="ctr"/>
            <a:r>
              <a:rPr lang="el-GR" altLang="el-GR" sz="1200">
                <a:solidFill>
                  <a:srgbClr val="000000"/>
                </a:solidFill>
                <a:latin typeface="lato"/>
              </a:rPr>
              <a:t>  </a:t>
            </a:r>
            <a:endParaRPr lang="el-GR" altLang="el-GR" sz="1900">
              <a:solidFill>
                <a:srgbClr val="000000"/>
              </a:solidFill>
              <a:latin typeface="lato"/>
            </a:endParaRPr>
          </a:p>
        </p:txBody>
      </p:sp>
      <p:sp>
        <p:nvSpPr>
          <p:cNvPr id="29700" name="AutoShape 6" descr="Haloalkanes 0.3.bmp">
            <a:extLst>
              <a:ext uri="{FF2B5EF4-FFF2-40B4-BE49-F238E27FC236}">
                <a16:creationId xmlns:a16="http://schemas.microsoft.com/office/drawing/2014/main" id="{EEF13FEA-886D-446E-9222-5C9FF36D3B72}"/>
              </a:ext>
            </a:extLst>
          </p:cNvPr>
          <p:cNvSpPr>
            <a:spLocks noChangeAspect="1" noChangeArrowheads="1"/>
          </p:cNvSpPr>
          <p:nvPr/>
        </p:nvSpPr>
        <p:spPr bwMode="auto">
          <a:xfrm>
            <a:off x="0" y="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11" name="1 - Τίτλος">
            <a:extLst>
              <a:ext uri="{FF2B5EF4-FFF2-40B4-BE49-F238E27FC236}">
                <a16:creationId xmlns:a16="http://schemas.microsoft.com/office/drawing/2014/main" id="{16884FCC-13DB-42C3-BCF2-D5AF30BE9EFB}"/>
              </a:ext>
            </a:extLst>
          </p:cNvPr>
          <p:cNvSpPr>
            <a:spLocks noGrp="1"/>
          </p:cNvSpPr>
          <p:nvPr>
            <p:ph type="title"/>
          </p:nvPr>
        </p:nvSpPr>
        <p:spPr/>
        <p:txBody>
          <a:bodyPr/>
          <a:lstStyle/>
          <a:p>
            <a:pPr>
              <a:defRPr/>
            </a:pPr>
            <a:r>
              <a:rPr lang="el-GR" dirty="0">
                <a:sym typeface="Symbol" pitchFamily="18" charset="2"/>
              </a:rPr>
              <a:t>Αντιδράσεις </a:t>
            </a:r>
            <a:r>
              <a:rPr lang="el-GR" dirty="0" err="1">
                <a:sym typeface="Symbol" pitchFamily="18" charset="2"/>
              </a:rPr>
              <a:t>πυρηνόφιλης</a:t>
            </a:r>
            <a:r>
              <a:rPr lang="el-GR" dirty="0">
                <a:sym typeface="Symbol" pitchFamily="18" charset="2"/>
              </a:rPr>
              <a:t> υποκατάστασης</a:t>
            </a:r>
            <a:endParaRPr lang="el-GR" dirty="0"/>
          </a:p>
        </p:txBody>
      </p:sp>
      <p:pic>
        <p:nvPicPr>
          <p:cNvPr id="29702" name="Picture 2">
            <a:extLst>
              <a:ext uri="{FF2B5EF4-FFF2-40B4-BE49-F238E27FC236}">
                <a16:creationId xmlns:a16="http://schemas.microsoft.com/office/drawing/2014/main" id="{B9ED9A78-C098-4A79-AB5E-47071EA1E26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01625" y="1628800"/>
            <a:ext cx="8534401" cy="454627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90D97365-6C62-490D-BFF2-8666569CE2EE}"/>
              </a:ext>
            </a:extLst>
          </p:cNvPr>
          <p:cNvSpPr>
            <a:spLocks noGrp="1"/>
          </p:cNvSpPr>
          <p:nvPr>
            <p:ph type="title"/>
          </p:nvPr>
        </p:nvSpPr>
        <p:spPr/>
        <p:txBody>
          <a:bodyPr/>
          <a:lstStyle/>
          <a:p>
            <a:pPr>
              <a:defRPr/>
            </a:pPr>
            <a:r>
              <a:rPr lang="el-GR" dirty="0"/>
              <a:t>Αντιδράσεις β- απόσπασης</a:t>
            </a:r>
          </a:p>
        </p:txBody>
      </p:sp>
      <p:pic>
        <p:nvPicPr>
          <p:cNvPr id="30723" name="Picture 2" descr="C:\Users\user\Desktop\slide_6.jpg">
            <a:extLst>
              <a:ext uri="{FF2B5EF4-FFF2-40B4-BE49-F238E27FC236}">
                <a16:creationId xmlns:a16="http://schemas.microsoft.com/office/drawing/2014/main" id="{AF815A89-5259-49DC-A796-1B6E4DBF1E1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49231" b="10770"/>
          <a:stretch>
            <a:fillRect/>
          </a:stretch>
        </p:blipFill>
        <p:spPr bwMode="auto">
          <a:xfrm>
            <a:off x="323850" y="2997200"/>
            <a:ext cx="8569325" cy="2570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4 - Ορθογώνιο">
            <a:extLst>
              <a:ext uri="{FF2B5EF4-FFF2-40B4-BE49-F238E27FC236}">
                <a16:creationId xmlns:a16="http://schemas.microsoft.com/office/drawing/2014/main" id="{26B7E3EB-F5E3-490E-AC35-9EFCC31CFCD2}"/>
              </a:ext>
            </a:extLst>
          </p:cNvPr>
          <p:cNvSpPr/>
          <p:nvPr/>
        </p:nvSpPr>
        <p:spPr>
          <a:xfrm>
            <a:off x="323850" y="1557338"/>
            <a:ext cx="8569325" cy="1322387"/>
          </a:xfrm>
          <a:prstGeom prst="rect">
            <a:avLst/>
          </a:prstGeom>
        </p:spPr>
        <p:txBody>
          <a:bodyPr>
            <a:spAutoFit/>
          </a:bodyPr>
          <a:lstStyle/>
          <a:p>
            <a:pPr>
              <a:buFont typeface="Wingdings" pitchFamily="2" charset="2"/>
              <a:buChar char="§"/>
              <a:defRPr/>
            </a:pPr>
            <a:r>
              <a:rPr lang="el-GR" sz="2000" dirty="0">
                <a:latin typeface="+mn-lt"/>
              </a:rPr>
              <a:t> </a:t>
            </a:r>
            <a:r>
              <a:rPr lang="el-GR" sz="2000" b="1" dirty="0">
                <a:latin typeface="+mn-lt"/>
              </a:rPr>
              <a:t>Αντιδράσεις απόσπασης:</a:t>
            </a:r>
            <a:r>
              <a:rPr lang="el-GR" sz="2000" dirty="0">
                <a:latin typeface="+mn-lt"/>
              </a:rPr>
              <a:t> δύο ή περισσότερες ομάδες απομακρύνονται από το ίδιο μόριο.</a:t>
            </a:r>
          </a:p>
          <a:p>
            <a:pPr>
              <a:buFont typeface="Wingdings" pitchFamily="2" charset="2"/>
              <a:buChar char="§"/>
              <a:defRPr/>
            </a:pPr>
            <a:r>
              <a:rPr lang="el-GR" sz="2000" dirty="0">
                <a:latin typeface="+mn-lt"/>
              </a:rPr>
              <a:t> Απόσπαση ομάδων από γειτονικά άτομα άνθρακα, με σχηματισμό διπλού δεσμού, χαρακτηρίζεται ως </a:t>
            </a:r>
            <a:r>
              <a:rPr lang="el-GR" sz="2000" b="1" dirty="0">
                <a:latin typeface="+mn-lt"/>
              </a:rPr>
              <a:t>β- απόσπαση.</a:t>
            </a: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D1363491-D0C0-479A-9068-F7630546B79A}"/>
              </a:ext>
            </a:extLst>
          </p:cNvPr>
          <p:cNvSpPr>
            <a:spLocks noGrp="1"/>
          </p:cNvSpPr>
          <p:nvPr>
            <p:ph type="title"/>
          </p:nvPr>
        </p:nvSpPr>
        <p:spPr/>
        <p:txBody>
          <a:bodyPr/>
          <a:lstStyle/>
          <a:p>
            <a:pPr>
              <a:defRPr/>
            </a:pPr>
            <a:r>
              <a:rPr lang="el-GR" dirty="0"/>
              <a:t>Αντιδράσεις β- απόσπασης</a:t>
            </a:r>
          </a:p>
        </p:txBody>
      </p:sp>
      <p:sp>
        <p:nvSpPr>
          <p:cNvPr id="5" name="4 - Ορθογώνιο">
            <a:extLst>
              <a:ext uri="{FF2B5EF4-FFF2-40B4-BE49-F238E27FC236}">
                <a16:creationId xmlns:a16="http://schemas.microsoft.com/office/drawing/2014/main" id="{86881A67-C5D7-426C-BC71-783F8072C68B}"/>
              </a:ext>
            </a:extLst>
          </p:cNvPr>
          <p:cNvSpPr/>
          <p:nvPr/>
        </p:nvSpPr>
        <p:spPr>
          <a:xfrm>
            <a:off x="323850" y="1557338"/>
            <a:ext cx="8569325" cy="400050"/>
          </a:xfrm>
          <a:prstGeom prst="rect">
            <a:avLst/>
          </a:prstGeom>
        </p:spPr>
        <p:txBody>
          <a:bodyPr>
            <a:spAutoFit/>
          </a:bodyPr>
          <a:lstStyle/>
          <a:p>
            <a:pPr>
              <a:buFont typeface="Wingdings" pitchFamily="2" charset="2"/>
              <a:buChar char="§"/>
              <a:defRPr/>
            </a:pPr>
            <a:r>
              <a:rPr lang="el-GR" sz="2000" dirty="0">
                <a:latin typeface="+mn-lt"/>
              </a:rPr>
              <a:t> Περισσότερα από έναν τύπο β- υδρογόνων </a:t>
            </a:r>
            <a:r>
              <a:rPr lang="el-GR" sz="2000" dirty="0">
                <a:latin typeface="+mn-lt"/>
                <a:sym typeface="Symbol"/>
              </a:rPr>
              <a:t> μίγμα προϊόντων.</a:t>
            </a:r>
            <a:endParaRPr lang="el-GR" sz="2000" dirty="0">
              <a:latin typeface="+mn-lt"/>
            </a:endParaRPr>
          </a:p>
        </p:txBody>
      </p:sp>
      <p:pic>
        <p:nvPicPr>
          <p:cNvPr id="31748" name="Picture 2" descr="C:\Users\user\Desktop\slide_8.jpg">
            <a:extLst>
              <a:ext uri="{FF2B5EF4-FFF2-40B4-BE49-F238E27FC236}">
                <a16:creationId xmlns:a16="http://schemas.microsoft.com/office/drawing/2014/main" id="{E8D551D6-C12C-4AF5-A6C5-66163771805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6493" t="38095" r="6494" b="15152"/>
          <a:stretch>
            <a:fillRect/>
          </a:stretch>
        </p:blipFill>
        <p:spPr bwMode="auto">
          <a:xfrm>
            <a:off x="395288" y="2133600"/>
            <a:ext cx="6789737" cy="2735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4E9FEE34-48F9-4103-A82B-5CDC87EDF33E}"/>
              </a:ext>
            </a:extLst>
          </p:cNvPr>
          <p:cNvSpPr>
            <a:spLocks noGrp="1"/>
          </p:cNvSpPr>
          <p:nvPr>
            <p:ph type="title"/>
          </p:nvPr>
        </p:nvSpPr>
        <p:spPr/>
        <p:txBody>
          <a:bodyPr/>
          <a:lstStyle/>
          <a:p>
            <a:pPr>
              <a:defRPr/>
            </a:pPr>
            <a:r>
              <a:rPr lang="el-GR" dirty="0"/>
              <a:t>Αντιδράσεις β- απόσπασης</a:t>
            </a:r>
          </a:p>
        </p:txBody>
      </p:sp>
      <p:sp>
        <p:nvSpPr>
          <p:cNvPr id="5" name="4 - Ορθογώνιο">
            <a:extLst>
              <a:ext uri="{FF2B5EF4-FFF2-40B4-BE49-F238E27FC236}">
                <a16:creationId xmlns:a16="http://schemas.microsoft.com/office/drawing/2014/main" id="{E9371A92-B675-410A-A823-98A52020BA39}"/>
              </a:ext>
            </a:extLst>
          </p:cNvPr>
          <p:cNvSpPr/>
          <p:nvPr/>
        </p:nvSpPr>
        <p:spPr>
          <a:xfrm>
            <a:off x="323850" y="1557338"/>
            <a:ext cx="8569325" cy="400050"/>
          </a:xfrm>
          <a:prstGeom prst="rect">
            <a:avLst/>
          </a:prstGeom>
        </p:spPr>
        <p:txBody>
          <a:bodyPr>
            <a:spAutoFit/>
          </a:bodyPr>
          <a:lstStyle/>
          <a:p>
            <a:pPr>
              <a:buFont typeface="Wingdings" pitchFamily="2" charset="2"/>
              <a:buChar char="§"/>
              <a:defRPr/>
            </a:pPr>
            <a:r>
              <a:rPr lang="el-GR" sz="2000" dirty="0">
                <a:latin typeface="+mn-lt"/>
              </a:rPr>
              <a:t> Ισχυρές βάσεις ευνοούν τις αντιδράσεις β- απόσπασης</a:t>
            </a:r>
            <a:r>
              <a:rPr lang="el-GR" sz="2000" dirty="0">
                <a:latin typeface="+mn-lt"/>
                <a:sym typeface="Symbol"/>
              </a:rPr>
              <a:t>.</a:t>
            </a:r>
            <a:endParaRPr lang="el-GR" sz="2000" dirty="0">
              <a:latin typeface="+mn-lt"/>
            </a:endParaRPr>
          </a:p>
        </p:txBody>
      </p:sp>
      <p:pic>
        <p:nvPicPr>
          <p:cNvPr id="32772" name="Picture 3" descr="C:\Users\user\Desktop\chemical-structure-cas-141-52-6.jpg-650.jpg">
            <a:extLst>
              <a:ext uri="{FF2B5EF4-FFF2-40B4-BE49-F238E27FC236}">
                <a16:creationId xmlns:a16="http://schemas.microsoft.com/office/drawing/2014/main" id="{E1984045-4467-4431-92B6-0C5D05586AC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987675" y="2060575"/>
            <a:ext cx="1350963" cy="1350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6 - Ορθογώνιο">
            <a:extLst>
              <a:ext uri="{FF2B5EF4-FFF2-40B4-BE49-F238E27FC236}">
                <a16:creationId xmlns:a16="http://schemas.microsoft.com/office/drawing/2014/main" id="{6CC36429-742E-4D2F-B42E-CE8A42022C3F}"/>
              </a:ext>
            </a:extLst>
          </p:cNvPr>
          <p:cNvSpPr/>
          <p:nvPr/>
        </p:nvSpPr>
        <p:spPr>
          <a:xfrm>
            <a:off x="395288" y="2349500"/>
            <a:ext cx="2513012" cy="368300"/>
          </a:xfrm>
          <a:prstGeom prst="rect">
            <a:avLst/>
          </a:prstGeom>
        </p:spPr>
        <p:txBody>
          <a:bodyPr wrap="none">
            <a:spAutoFit/>
          </a:bodyPr>
          <a:lstStyle/>
          <a:p>
            <a:pPr>
              <a:defRPr/>
            </a:pPr>
            <a:r>
              <a:rPr lang="el-GR" dirty="0" err="1">
                <a:latin typeface="+mn-lt"/>
              </a:rPr>
              <a:t>αιθοξείδιο</a:t>
            </a:r>
            <a:r>
              <a:rPr lang="el-GR" dirty="0">
                <a:latin typeface="+mn-lt"/>
              </a:rPr>
              <a:t> του νατρίου</a:t>
            </a:r>
          </a:p>
        </p:txBody>
      </p:sp>
      <p:pic>
        <p:nvPicPr>
          <p:cNvPr id="32774" name="Picture 4" descr="C:\Users\user\Desktop\266px-Potassium_tert-butoxide.svg.png">
            <a:extLst>
              <a:ext uri="{FF2B5EF4-FFF2-40B4-BE49-F238E27FC236}">
                <a16:creationId xmlns:a16="http://schemas.microsoft.com/office/drawing/2014/main" id="{E14D72C6-A902-42CF-95EC-2C12FAE398C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419475" y="4005263"/>
            <a:ext cx="1800225" cy="12176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8 - Ορθογώνιο">
            <a:extLst>
              <a:ext uri="{FF2B5EF4-FFF2-40B4-BE49-F238E27FC236}">
                <a16:creationId xmlns:a16="http://schemas.microsoft.com/office/drawing/2014/main" id="{61F5F6CB-612A-424E-A1AE-00081FF4A520}"/>
              </a:ext>
            </a:extLst>
          </p:cNvPr>
          <p:cNvSpPr/>
          <p:nvPr/>
        </p:nvSpPr>
        <p:spPr>
          <a:xfrm>
            <a:off x="323850" y="4292600"/>
            <a:ext cx="3121025" cy="369888"/>
          </a:xfrm>
          <a:prstGeom prst="rect">
            <a:avLst/>
          </a:prstGeom>
        </p:spPr>
        <p:txBody>
          <a:bodyPr wrap="none">
            <a:spAutoFit/>
          </a:bodyPr>
          <a:lstStyle/>
          <a:p>
            <a:pPr>
              <a:defRPr/>
            </a:pPr>
            <a:r>
              <a:rPr lang="en-US" i="1" dirty="0" err="1">
                <a:latin typeface="+mn-lt"/>
              </a:rPr>
              <a:t>tert</a:t>
            </a:r>
            <a:r>
              <a:rPr lang="en-US" dirty="0">
                <a:latin typeface="+mn-lt"/>
              </a:rPr>
              <a:t>- </a:t>
            </a:r>
            <a:r>
              <a:rPr lang="el-GR" dirty="0" err="1">
                <a:latin typeface="+mn-lt"/>
              </a:rPr>
              <a:t>βουτοξείδιο</a:t>
            </a:r>
            <a:r>
              <a:rPr lang="el-GR" dirty="0">
                <a:latin typeface="+mn-lt"/>
              </a:rPr>
              <a:t> του καλίου</a:t>
            </a: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D8F487ED-31CE-463D-80B1-A182CDC649E8}"/>
              </a:ext>
            </a:extLst>
          </p:cNvPr>
          <p:cNvSpPr>
            <a:spLocks noGrp="1"/>
          </p:cNvSpPr>
          <p:nvPr>
            <p:ph type="title"/>
          </p:nvPr>
        </p:nvSpPr>
        <p:spPr/>
        <p:txBody>
          <a:bodyPr/>
          <a:lstStyle/>
          <a:p>
            <a:pPr>
              <a:defRPr/>
            </a:pPr>
            <a:r>
              <a:rPr lang="el-GR" sz="2800" dirty="0">
                <a:sym typeface="Symbol" pitchFamily="18" charset="2"/>
              </a:rPr>
              <a:t>Αντιδράσεις </a:t>
            </a:r>
            <a:r>
              <a:rPr lang="el-GR" sz="2800" dirty="0" err="1">
                <a:sym typeface="Symbol" pitchFamily="18" charset="2"/>
              </a:rPr>
              <a:t>πυρηνόφιλης</a:t>
            </a:r>
            <a:r>
              <a:rPr lang="el-GR" sz="2800" dirty="0">
                <a:sym typeface="Symbol" pitchFamily="18" charset="2"/>
              </a:rPr>
              <a:t> υποκατάστασης </a:t>
            </a:r>
            <a:r>
              <a:rPr lang="en-US" sz="2800" dirty="0" err="1">
                <a:sym typeface="Symbol" pitchFamily="18" charset="2"/>
              </a:rPr>
              <a:t>vs</a:t>
            </a:r>
            <a:r>
              <a:rPr lang="en-US" sz="2800" dirty="0">
                <a:sym typeface="Symbol" pitchFamily="18" charset="2"/>
              </a:rPr>
              <a:t> </a:t>
            </a:r>
            <a:r>
              <a:rPr lang="el-GR" sz="2800" dirty="0"/>
              <a:t>Αντιδράσεις β- απόσπασης</a:t>
            </a:r>
          </a:p>
        </p:txBody>
      </p:sp>
      <p:sp>
        <p:nvSpPr>
          <p:cNvPr id="5" name="4 - Ορθογώνιο">
            <a:extLst>
              <a:ext uri="{FF2B5EF4-FFF2-40B4-BE49-F238E27FC236}">
                <a16:creationId xmlns:a16="http://schemas.microsoft.com/office/drawing/2014/main" id="{5C84AA59-9956-4345-ADF0-4856F5DAB027}"/>
              </a:ext>
            </a:extLst>
          </p:cNvPr>
          <p:cNvSpPr/>
          <p:nvPr/>
        </p:nvSpPr>
        <p:spPr>
          <a:xfrm>
            <a:off x="323850" y="1557338"/>
            <a:ext cx="8569325" cy="1784350"/>
          </a:xfrm>
          <a:prstGeom prst="rect">
            <a:avLst/>
          </a:prstGeom>
        </p:spPr>
        <p:txBody>
          <a:bodyPr>
            <a:spAutoFit/>
          </a:bodyPr>
          <a:lstStyle/>
          <a:p>
            <a:pPr>
              <a:buFont typeface="Wingdings" pitchFamily="2" charset="2"/>
              <a:buChar char="§"/>
              <a:defRPr/>
            </a:pPr>
            <a:r>
              <a:rPr lang="el-GR" sz="2000" dirty="0">
                <a:latin typeface="+mn-lt"/>
              </a:rPr>
              <a:t> Με ισχυρές βάσεις:</a:t>
            </a:r>
          </a:p>
          <a:p>
            <a:pPr>
              <a:buFont typeface="Wingdings" pitchFamily="2" charset="2"/>
              <a:buChar char="Ø"/>
              <a:defRPr/>
            </a:pPr>
            <a:r>
              <a:rPr lang="el-GR" dirty="0">
                <a:latin typeface="+mn-lt"/>
                <a:sym typeface="Wingdings"/>
              </a:rPr>
              <a:t> </a:t>
            </a:r>
            <a:r>
              <a:rPr lang="el-GR" dirty="0" err="1">
                <a:latin typeface="+mn-lt"/>
                <a:sym typeface="Wingdings"/>
              </a:rPr>
              <a:t>Πρωτοταγή</a:t>
            </a:r>
            <a:r>
              <a:rPr lang="el-GR" dirty="0">
                <a:latin typeface="+mn-lt"/>
                <a:sym typeface="Wingdings"/>
              </a:rPr>
              <a:t> </a:t>
            </a:r>
            <a:r>
              <a:rPr lang="el-GR" dirty="0" err="1">
                <a:latin typeface="+mn-lt"/>
                <a:sym typeface="Wingdings"/>
              </a:rPr>
              <a:t>αλκυλαλογονίδια</a:t>
            </a:r>
            <a:r>
              <a:rPr lang="el-GR" dirty="0">
                <a:latin typeface="+mn-lt"/>
                <a:sym typeface="Wingdings"/>
              </a:rPr>
              <a:t>	</a:t>
            </a:r>
            <a:r>
              <a:rPr lang="el-GR" dirty="0">
                <a:latin typeface="+mn-lt"/>
                <a:sym typeface="Symbol"/>
              </a:rPr>
              <a:t> αντίδραση </a:t>
            </a:r>
            <a:r>
              <a:rPr lang="el-GR" dirty="0" err="1">
                <a:latin typeface="+mn-lt"/>
                <a:sym typeface="Symbol"/>
              </a:rPr>
              <a:t>πυρηνόφιλης</a:t>
            </a:r>
            <a:r>
              <a:rPr lang="el-GR" dirty="0">
                <a:latin typeface="+mn-lt"/>
                <a:sym typeface="Symbol"/>
              </a:rPr>
              <a:t> υποκατάστασης</a:t>
            </a:r>
          </a:p>
          <a:p>
            <a:pPr>
              <a:buFont typeface="Wingdings" pitchFamily="2" charset="2"/>
              <a:buChar char="Ø"/>
              <a:defRPr/>
            </a:pPr>
            <a:r>
              <a:rPr lang="el-GR" dirty="0">
                <a:latin typeface="+mn-lt"/>
                <a:sym typeface="Wingdings"/>
              </a:rPr>
              <a:t> Τριτοταγή </a:t>
            </a:r>
            <a:r>
              <a:rPr lang="el-GR" dirty="0" err="1">
                <a:latin typeface="+mn-lt"/>
                <a:sym typeface="Wingdings"/>
              </a:rPr>
              <a:t>αλκυλαλογονίδια</a:t>
            </a:r>
            <a:r>
              <a:rPr lang="el-GR" dirty="0">
                <a:latin typeface="+mn-lt"/>
                <a:sym typeface="Wingdings"/>
              </a:rPr>
              <a:t>	</a:t>
            </a:r>
            <a:r>
              <a:rPr lang="el-GR" dirty="0">
                <a:latin typeface="+mn-lt"/>
                <a:sym typeface="Symbol"/>
              </a:rPr>
              <a:t> αντίδραση </a:t>
            </a:r>
            <a:r>
              <a:rPr lang="el-GR" dirty="0">
                <a:latin typeface="+mn-lt"/>
                <a:sym typeface="Wingdings"/>
              </a:rPr>
              <a:t>β- απόσπασης</a:t>
            </a:r>
          </a:p>
          <a:p>
            <a:pPr>
              <a:buFont typeface="Wingdings" pitchFamily="2" charset="2"/>
              <a:buChar char="Ø"/>
              <a:defRPr/>
            </a:pPr>
            <a:endParaRPr lang="el-GR" dirty="0">
              <a:latin typeface="+mn-lt"/>
              <a:sym typeface="Wingdings"/>
            </a:endParaRPr>
          </a:p>
          <a:p>
            <a:pPr>
              <a:buFont typeface="Wingdings" pitchFamily="2" charset="2"/>
              <a:buChar char="Ø"/>
              <a:defRPr/>
            </a:pPr>
            <a:endParaRPr lang="el-GR" dirty="0">
              <a:latin typeface="+mn-lt"/>
              <a:sym typeface="Wingdings"/>
            </a:endParaRPr>
          </a:p>
          <a:p>
            <a:pPr>
              <a:buFont typeface="Wingdings" pitchFamily="2" charset="2"/>
              <a:buChar char="Ø"/>
              <a:defRPr/>
            </a:pPr>
            <a:r>
              <a:rPr lang="el-GR" dirty="0">
                <a:latin typeface="+mn-lt"/>
                <a:sym typeface="Wingdings"/>
              </a:rPr>
              <a:t> Δευτεροταγή </a:t>
            </a:r>
            <a:r>
              <a:rPr lang="el-GR" dirty="0" err="1">
                <a:latin typeface="+mn-lt"/>
                <a:sym typeface="Wingdings"/>
              </a:rPr>
              <a:t>αλκυλαλογονίδια</a:t>
            </a:r>
            <a:endParaRPr lang="el-GR" dirty="0">
              <a:latin typeface="+mn-lt"/>
              <a:sym typeface="Wingdings"/>
            </a:endParaRPr>
          </a:p>
        </p:txBody>
      </p:sp>
      <p:pic>
        <p:nvPicPr>
          <p:cNvPr id="33796" name="Picture 2" descr="C:\Users\user\Desktop\slide_9.jpg">
            <a:extLst>
              <a:ext uri="{FF2B5EF4-FFF2-40B4-BE49-F238E27FC236}">
                <a16:creationId xmlns:a16="http://schemas.microsoft.com/office/drawing/2014/main" id="{F594C4ED-8CEC-4513-899C-2CF26151D10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4938" t="49780" r="2469" b="22237"/>
          <a:stretch>
            <a:fillRect/>
          </a:stretch>
        </p:blipFill>
        <p:spPr bwMode="auto">
          <a:xfrm>
            <a:off x="250825" y="3357563"/>
            <a:ext cx="8578850" cy="1943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98C01B1A-A1FE-4F73-BC59-5C64A2136EAA}"/>
              </a:ext>
            </a:extLst>
          </p:cNvPr>
          <p:cNvSpPr>
            <a:spLocks noGrp="1"/>
          </p:cNvSpPr>
          <p:nvPr>
            <p:ph type="title"/>
          </p:nvPr>
        </p:nvSpPr>
        <p:spPr>
          <a:xfrm>
            <a:off x="301625" y="366713"/>
            <a:ext cx="8534400" cy="758825"/>
          </a:xfrm>
        </p:spPr>
        <p:txBody>
          <a:bodyPr/>
          <a:lstStyle/>
          <a:p>
            <a:pPr>
              <a:defRPr/>
            </a:pPr>
            <a:r>
              <a:rPr lang="el-GR" sz="2800" dirty="0"/>
              <a:t>Ισορροπία σε αντιδράσεις </a:t>
            </a:r>
            <a:r>
              <a:rPr lang="el-GR" sz="2800" dirty="0" err="1"/>
              <a:t>πυρηνόφιλης</a:t>
            </a:r>
            <a:r>
              <a:rPr lang="el-GR" sz="2800" dirty="0"/>
              <a:t> υποκατάστασης</a:t>
            </a:r>
          </a:p>
        </p:txBody>
      </p:sp>
      <p:pic>
        <p:nvPicPr>
          <p:cNvPr id="34819" name="Picture 2" descr="C:\Users\user\Desktop\slide_10.jpg">
            <a:extLst>
              <a:ext uri="{FF2B5EF4-FFF2-40B4-BE49-F238E27FC236}">
                <a16:creationId xmlns:a16="http://schemas.microsoft.com/office/drawing/2014/main" id="{FC347E32-B1DD-4C83-AE00-FEA524EE16F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32549" b="18823"/>
          <a:stretch>
            <a:fillRect/>
          </a:stretch>
        </p:blipFill>
        <p:spPr bwMode="auto">
          <a:xfrm>
            <a:off x="250825" y="1844675"/>
            <a:ext cx="6121400" cy="2232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4820" name="Picture 3" descr="C:\Users\user\Desktop\slide_11.jpg">
            <a:extLst>
              <a:ext uri="{FF2B5EF4-FFF2-40B4-BE49-F238E27FC236}">
                <a16:creationId xmlns:a16="http://schemas.microsoft.com/office/drawing/2014/main" id="{9DDD73BA-9445-43A6-9FBF-618B7E32256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t="30190" b="53207"/>
          <a:stretch>
            <a:fillRect/>
          </a:stretch>
        </p:blipFill>
        <p:spPr bwMode="auto">
          <a:xfrm>
            <a:off x="250825" y="4652963"/>
            <a:ext cx="6361113" cy="792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5 - Ορθογώνιο">
            <a:extLst>
              <a:ext uri="{FF2B5EF4-FFF2-40B4-BE49-F238E27FC236}">
                <a16:creationId xmlns:a16="http://schemas.microsoft.com/office/drawing/2014/main" id="{4956946B-FE44-4687-97C9-41C4D5F43E5D}"/>
              </a:ext>
            </a:extLst>
          </p:cNvPr>
          <p:cNvSpPr/>
          <p:nvPr/>
        </p:nvSpPr>
        <p:spPr>
          <a:xfrm>
            <a:off x="250825" y="1412875"/>
            <a:ext cx="3074988" cy="400050"/>
          </a:xfrm>
          <a:prstGeom prst="rect">
            <a:avLst/>
          </a:prstGeom>
        </p:spPr>
        <p:txBody>
          <a:bodyPr wrap="none">
            <a:spAutoFit/>
          </a:bodyPr>
          <a:lstStyle/>
          <a:p>
            <a:pPr>
              <a:defRPr/>
            </a:pPr>
            <a:r>
              <a:rPr lang="el-GR" sz="2000" dirty="0">
                <a:latin typeface="+mn-lt"/>
              </a:rPr>
              <a:t>Ευνοϊκή ή όχι αντίδραση;</a:t>
            </a:r>
          </a:p>
        </p:txBody>
      </p:sp>
      <p:sp>
        <p:nvSpPr>
          <p:cNvPr id="7" name="6 - Ορθογώνιο">
            <a:extLst>
              <a:ext uri="{FF2B5EF4-FFF2-40B4-BE49-F238E27FC236}">
                <a16:creationId xmlns:a16="http://schemas.microsoft.com/office/drawing/2014/main" id="{C384537E-AB6A-4447-BEB9-2BC318360208}"/>
              </a:ext>
            </a:extLst>
          </p:cNvPr>
          <p:cNvSpPr/>
          <p:nvPr/>
        </p:nvSpPr>
        <p:spPr>
          <a:xfrm>
            <a:off x="250825" y="4221163"/>
            <a:ext cx="4995863" cy="400050"/>
          </a:xfrm>
          <a:prstGeom prst="rect">
            <a:avLst/>
          </a:prstGeom>
        </p:spPr>
        <p:txBody>
          <a:bodyPr wrap="none">
            <a:spAutoFit/>
          </a:bodyPr>
          <a:lstStyle/>
          <a:p>
            <a:pPr>
              <a:defRPr/>
            </a:pPr>
            <a:r>
              <a:rPr lang="el-GR" sz="2000" dirty="0">
                <a:latin typeface="+mn-lt"/>
              </a:rPr>
              <a:t>Αντιστοίχιση με αντίδραση οξέος – βάσης.</a:t>
            </a:r>
          </a:p>
        </p:txBody>
      </p:sp>
      <p:sp>
        <p:nvSpPr>
          <p:cNvPr id="8" name="7 - Ορθογώνιο">
            <a:extLst>
              <a:ext uri="{FF2B5EF4-FFF2-40B4-BE49-F238E27FC236}">
                <a16:creationId xmlns:a16="http://schemas.microsoft.com/office/drawing/2014/main" id="{8C703989-A709-4940-AC51-B6F74EA1B9D4}"/>
              </a:ext>
            </a:extLst>
          </p:cNvPr>
          <p:cNvSpPr/>
          <p:nvPr/>
        </p:nvSpPr>
        <p:spPr>
          <a:xfrm>
            <a:off x="6443663" y="2708275"/>
            <a:ext cx="2498725" cy="1138238"/>
          </a:xfrm>
          <a:prstGeom prst="rect">
            <a:avLst/>
          </a:prstGeom>
        </p:spPr>
        <p:txBody>
          <a:bodyPr>
            <a:spAutoFit/>
          </a:bodyPr>
          <a:lstStyle/>
          <a:p>
            <a:pPr algn="ctr">
              <a:defRPr/>
            </a:pPr>
            <a:r>
              <a:rPr lang="el-GR" sz="2000" b="1" dirty="0">
                <a:latin typeface="+mn-lt"/>
              </a:rPr>
              <a:t>Από το ισχυρό στο ασθενές.</a:t>
            </a:r>
            <a:endParaRPr lang="en-US" sz="2000" b="1" dirty="0">
              <a:latin typeface="+mn-lt"/>
            </a:endParaRPr>
          </a:p>
          <a:p>
            <a:pPr algn="ctr">
              <a:defRPr/>
            </a:pPr>
            <a:r>
              <a:rPr lang="en-US" sz="1400" dirty="0">
                <a:latin typeface="+mn-lt"/>
              </a:rPr>
              <a:t>(</a:t>
            </a:r>
            <a:r>
              <a:rPr lang="el-GR" sz="1400" dirty="0">
                <a:latin typeface="+mn-lt"/>
              </a:rPr>
              <a:t>Ευνοείται η απελευθέρωση της ασθενέστερης βάσης)</a:t>
            </a:r>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a:extLst>
              <a:ext uri="{FF2B5EF4-FFF2-40B4-BE49-F238E27FC236}">
                <a16:creationId xmlns:a16="http://schemas.microsoft.com/office/drawing/2014/main" id="{B91ACE2E-E340-47E6-8846-BED72C83641D}"/>
              </a:ext>
            </a:extLst>
          </p:cNvPr>
          <p:cNvSpPr>
            <a:spLocks noGrp="1"/>
          </p:cNvSpPr>
          <p:nvPr>
            <p:ph type="title"/>
          </p:nvPr>
        </p:nvSpPr>
        <p:spPr>
          <a:xfrm>
            <a:off x="395288" y="404813"/>
            <a:ext cx="8229600" cy="566737"/>
          </a:xfrm>
        </p:spPr>
        <p:txBody>
          <a:bodyPr/>
          <a:lstStyle/>
          <a:p>
            <a:pPr eaLnBrk="1" hangingPunct="1">
              <a:defRPr/>
            </a:pPr>
            <a:r>
              <a:rPr lang="el-GR" altLang="el-GR" dirty="0"/>
              <a:t>Ταχύτητα χημικής αντίδρασης</a:t>
            </a:r>
          </a:p>
        </p:txBody>
      </p:sp>
      <p:graphicFrame>
        <p:nvGraphicFramePr>
          <p:cNvPr id="35843" name="Object 2">
            <a:extLst>
              <a:ext uri="{FF2B5EF4-FFF2-40B4-BE49-F238E27FC236}">
                <a16:creationId xmlns:a16="http://schemas.microsoft.com/office/drawing/2014/main" id="{059A848E-4772-48F2-BE21-A778BCB21974}"/>
              </a:ext>
            </a:extLst>
          </p:cNvPr>
          <p:cNvGraphicFramePr>
            <a:graphicFrameLocks noChangeAspect="1"/>
          </p:cNvGraphicFramePr>
          <p:nvPr/>
        </p:nvGraphicFramePr>
        <p:xfrm>
          <a:off x="2555875" y="2895600"/>
          <a:ext cx="3633788" cy="604838"/>
        </p:xfrm>
        <a:graphic>
          <a:graphicData uri="http://schemas.openxmlformats.org/presentationml/2006/ole">
            <mc:AlternateContent xmlns:mc="http://schemas.openxmlformats.org/markup-compatibility/2006">
              <mc:Choice xmlns:v="urn:schemas-microsoft-com:vml" Requires="v">
                <p:oleObj spid="_x0000_s1026" name="Εξίσωση" r:id="rId3" imgW="1218671" imgH="203112" progId="Equation.3">
                  <p:embed/>
                </p:oleObj>
              </mc:Choice>
              <mc:Fallback>
                <p:oleObj name="Εξίσωση" r:id="rId3" imgW="1218671" imgH="203112" progId="Equation.3">
                  <p:embed/>
                  <p:pic>
                    <p:nvPicPr>
                      <p:cNvPr id="35843" name="Object 2">
                        <a:extLst>
                          <a:ext uri="{FF2B5EF4-FFF2-40B4-BE49-F238E27FC236}">
                            <a16:creationId xmlns:a16="http://schemas.microsoft.com/office/drawing/2014/main" id="{059A848E-4772-48F2-BE21-A778BCB21974}"/>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555875" y="2895600"/>
                        <a:ext cx="3633788" cy="6048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35844" name="TextBox 4">
            <a:extLst>
              <a:ext uri="{FF2B5EF4-FFF2-40B4-BE49-F238E27FC236}">
                <a16:creationId xmlns:a16="http://schemas.microsoft.com/office/drawing/2014/main" id="{D8FF1C5D-E156-4A85-B3FF-9DFA2F04D5F4}"/>
              </a:ext>
            </a:extLst>
          </p:cNvPr>
          <p:cNvSpPr txBox="1">
            <a:spLocks noChangeArrowheads="1"/>
          </p:cNvSpPr>
          <p:nvPr/>
        </p:nvSpPr>
        <p:spPr bwMode="auto">
          <a:xfrm>
            <a:off x="539750" y="1806575"/>
            <a:ext cx="8064500" cy="830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r>
              <a:rPr lang="el-GR" altLang="el-GR" sz="2400">
                <a:latin typeface="Calibri" panose="020F0502020204030204" pitchFamily="34" charset="0"/>
              </a:rPr>
              <a:t>…είναι η μεταβολή της συγκέντρωσης ενός συστατικού (αντιδρώντος ή προϊόντος) στη μονάδα του χρόνου. </a:t>
            </a:r>
          </a:p>
        </p:txBody>
      </p:sp>
      <p:graphicFrame>
        <p:nvGraphicFramePr>
          <p:cNvPr id="35845" name="Object 3">
            <a:extLst>
              <a:ext uri="{FF2B5EF4-FFF2-40B4-BE49-F238E27FC236}">
                <a16:creationId xmlns:a16="http://schemas.microsoft.com/office/drawing/2014/main" id="{398C65C4-D497-46EE-8CCD-124A3E2B6BF6}"/>
              </a:ext>
            </a:extLst>
          </p:cNvPr>
          <p:cNvGraphicFramePr>
            <a:graphicFrameLocks noChangeAspect="1"/>
          </p:cNvGraphicFramePr>
          <p:nvPr/>
        </p:nvGraphicFramePr>
        <p:xfrm>
          <a:off x="1258888" y="4165600"/>
          <a:ext cx="6029325" cy="847725"/>
        </p:xfrm>
        <a:graphic>
          <a:graphicData uri="http://schemas.openxmlformats.org/presentationml/2006/ole">
            <mc:AlternateContent xmlns:mc="http://schemas.openxmlformats.org/markup-compatibility/2006">
              <mc:Choice xmlns:v="urn:schemas-microsoft-com:vml" Requires="v">
                <p:oleObj spid="_x0000_s1027" name="Εξίσωση" r:id="rId5" imgW="2984500" imgH="419100" progId="Equation.3">
                  <p:embed/>
                </p:oleObj>
              </mc:Choice>
              <mc:Fallback>
                <p:oleObj name="Εξίσωση" r:id="rId5" imgW="2984500" imgH="419100" progId="Equation.3">
                  <p:embed/>
                  <p:pic>
                    <p:nvPicPr>
                      <p:cNvPr id="35845" name="Object 3">
                        <a:extLst>
                          <a:ext uri="{FF2B5EF4-FFF2-40B4-BE49-F238E27FC236}">
                            <a16:creationId xmlns:a16="http://schemas.microsoft.com/office/drawing/2014/main" id="{398C65C4-D497-46EE-8CCD-124A3E2B6BF6}"/>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258888" y="4165600"/>
                        <a:ext cx="6029325" cy="847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A6C0241D-1DD2-4F95-8A8F-908531D59059}"/>
              </a:ext>
            </a:extLst>
          </p:cNvPr>
          <p:cNvSpPr>
            <a:spLocks noGrp="1"/>
          </p:cNvSpPr>
          <p:nvPr>
            <p:ph type="title"/>
          </p:nvPr>
        </p:nvSpPr>
        <p:spPr/>
        <p:txBody>
          <a:bodyPr/>
          <a:lstStyle/>
          <a:p>
            <a:pPr>
              <a:defRPr/>
            </a:pPr>
            <a:r>
              <a:rPr lang="el-GR" dirty="0"/>
              <a:t>Νόμος της Ταχύτητας Αντίδρασης</a:t>
            </a:r>
          </a:p>
        </p:txBody>
      </p:sp>
      <p:graphicFrame>
        <p:nvGraphicFramePr>
          <p:cNvPr id="36867" name="Object 2">
            <a:extLst>
              <a:ext uri="{FF2B5EF4-FFF2-40B4-BE49-F238E27FC236}">
                <a16:creationId xmlns:a16="http://schemas.microsoft.com/office/drawing/2014/main" id="{0F573CC8-9909-4BED-8F9B-FBE727276E72}"/>
              </a:ext>
            </a:extLst>
          </p:cNvPr>
          <p:cNvGraphicFramePr>
            <a:graphicFrameLocks noChangeAspect="1"/>
          </p:cNvGraphicFramePr>
          <p:nvPr/>
        </p:nvGraphicFramePr>
        <p:xfrm>
          <a:off x="2411413" y="1671638"/>
          <a:ext cx="3633787" cy="604837"/>
        </p:xfrm>
        <a:graphic>
          <a:graphicData uri="http://schemas.openxmlformats.org/presentationml/2006/ole">
            <mc:AlternateContent xmlns:mc="http://schemas.openxmlformats.org/markup-compatibility/2006">
              <mc:Choice xmlns:v="urn:schemas-microsoft-com:vml" Requires="v">
                <p:oleObj spid="_x0000_s2050" name="Εξίσωση" r:id="rId3" imgW="1218671" imgH="203112" progId="Equation.3">
                  <p:embed/>
                </p:oleObj>
              </mc:Choice>
              <mc:Fallback>
                <p:oleObj name="Εξίσωση" r:id="rId3" imgW="1218671" imgH="203112" progId="Equation.3">
                  <p:embed/>
                  <p:pic>
                    <p:nvPicPr>
                      <p:cNvPr id="36867" name="Object 2">
                        <a:extLst>
                          <a:ext uri="{FF2B5EF4-FFF2-40B4-BE49-F238E27FC236}">
                            <a16:creationId xmlns:a16="http://schemas.microsoft.com/office/drawing/2014/main" id="{0F573CC8-9909-4BED-8F9B-FBE727276E72}"/>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411413" y="1671638"/>
                        <a:ext cx="3633787" cy="6048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aphicFrame>
        <p:nvGraphicFramePr>
          <p:cNvPr id="36868" name="Object 3">
            <a:extLst>
              <a:ext uri="{FF2B5EF4-FFF2-40B4-BE49-F238E27FC236}">
                <a16:creationId xmlns:a16="http://schemas.microsoft.com/office/drawing/2014/main" id="{58C59312-5C70-499D-8DEC-6295292644D2}"/>
              </a:ext>
            </a:extLst>
          </p:cNvPr>
          <p:cNvGraphicFramePr>
            <a:graphicFrameLocks noChangeAspect="1"/>
          </p:cNvGraphicFramePr>
          <p:nvPr/>
        </p:nvGraphicFramePr>
        <p:xfrm>
          <a:off x="2627313" y="2565400"/>
          <a:ext cx="3014662" cy="671513"/>
        </p:xfrm>
        <a:graphic>
          <a:graphicData uri="http://schemas.openxmlformats.org/presentationml/2006/ole">
            <mc:AlternateContent xmlns:mc="http://schemas.openxmlformats.org/markup-compatibility/2006">
              <mc:Choice xmlns:v="urn:schemas-microsoft-com:vml" Requires="v">
                <p:oleObj spid="_x0000_s2051" name="Εξίσωση" r:id="rId5" imgW="1028700" imgH="228600" progId="Equation.3">
                  <p:embed/>
                </p:oleObj>
              </mc:Choice>
              <mc:Fallback>
                <p:oleObj name="Εξίσωση" r:id="rId5" imgW="1028700" imgH="228600" progId="Equation.3">
                  <p:embed/>
                  <p:pic>
                    <p:nvPicPr>
                      <p:cNvPr id="36868" name="Object 3">
                        <a:extLst>
                          <a:ext uri="{FF2B5EF4-FFF2-40B4-BE49-F238E27FC236}">
                            <a16:creationId xmlns:a16="http://schemas.microsoft.com/office/drawing/2014/main" id="{58C59312-5C70-499D-8DEC-6295292644D2}"/>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627313" y="2565400"/>
                        <a:ext cx="3014662" cy="6715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2057" name="TextBox 7">
            <a:extLst>
              <a:ext uri="{FF2B5EF4-FFF2-40B4-BE49-F238E27FC236}">
                <a16:creationId xmlns:a16="http://schemas.microsoft.com/office/drawing/2014/main" id="{C8ADC6BD-5D60-4E4C-BA64-045CAB6F246A}"/>
              </a:ext>
            </a:extLst>
          </p:cNvPr>
          <p:cNvSpPr txBox="1">
            <a:spLocks noChangeArrowheads="1"/>
          </p:cNvSpPr>
          <p:nvPr/>
        </p:nvSpPr>
        <p:spPr bwMode="auto">
          <a:xfrm>
            <a:off x="2700338" y="3716338"/>
            <a:ext cx="5040312" cy="647700"/>
          </a:xfrm>
          <a:prstGeom prst="rect">
            <a:avLst/>
          </a:prstGeom>
          <a:noFill/>
          <a:ln w="9525">
            <a:noFill/>
            <a:miter lim="800000"/>
            <a:headEnd/>
            <a:tailEnd/>
          </a:ln>
        </p:spPr>
        <p:txBody>
          <a:bodyPr>
            <a:spAutoFit/>
          </a:bodyPr>
          <a:lstStyle/>
          <a:p>
            <a:pPr eaLnBrk="1" hangingPunct="1">
              <a:defRPr/>
            </a:pPr>
            <a:r>
              <a:rPr lang="el-GR" altLang="el-GR" dirty="0">
                <a:latin typeface="+mn-lt"/>
              </a:rPr>
              <a:t>σταθερά ταχύτητας</a:t>
            </a:r>
          </a:p>
          <a:p>
            <a:pPr eaLnBrk="1" hangingPunct="1">
              <a:defRPr/>
            </a:pPr>
            <a:r>
              <a:rPr lang="el-GR" altLang="el-GR" dirty="0">
                <a:latin typeface="+mn-lt"/>
              </a:rPr>
              <a:t>εξαρτάται από θερμοκρασία</a:t>
            </a:r>
          </a:p>
        </p:txBody>
      </p:sp>
      <p:graphicFrame>
        <p:nvGraphicFramePr>
          <p:cNvPr id="36870" name="Object 4">
            <a:extLst>
              <a:ext uri="{FF2B5EF4-FFF2-40B4-BE49-F238E27FC236}">
                <a16:creationId xmlns:a16="http://schemas.microsoft.com/office/drawing/2014/main" id="{CCAB74CA-A6A1-4600-9DEE-F3C18E3823A1}"/>
              </a:ext>
            </a:extLst>
          </p:cNvPr>
          <p:cNvGraphicFramePr>
            <a:graphicFrameLocks noChangeAspect="1"/>
          </p:cNvGraphicFramePr>
          <p:nvPr/>
        </p:nvGraphicFramePr>
        <p:xfrm>
          <a:off x="2195513" y="3789363"/>
          <a:ext cx="373062" cy="522287"/>
        </p:xfrm>
        <a:graphic>
          <a:graphicData uri="http://schemas.openxmlformats.org/presentationml/2006/ole">
            <mc:AlternateContent xmlns:mc="http://schemas.openxmlformats.org/markup-compatibility/2006">
              <mc:Choice xmlns:v="urn:schemas-microsoft-com:vml" Requires="v">
                <p:oleObj spid="_x0000_s2052" name="Εξίσωση" r:id="rId7" imgW="126725" imgH="177415" progId="Equation.3">
                  <p:embed/>
                </p:oleObj>
              </mc:Choice>
              <mc:Fallback>
                <p:oleObj name="Εξίσωση" r:id="rId7" imgW="126725" imgH="177415" progId="Equation.3">
                  <p:embed/>
                  <p:pic>
                    <p:nvPicPr>
                      <p:cNvPr id="36870" name="Object 4">
                        <a:extLst>
                          <a:ext uri="{FF2B5EF4-FFF2-40B4-BE49-F238E27FC236}">
                            <a16:creationId xmlns:a16="http://schemas.microsoft.com/office/drawing/2014/main" id="{CCAB74CA-A6A1-4600-9DEE-F3C18E3823A1}"/>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2195513" y="3789363"/>
                        <a:ext cx="373062" cy="5222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pSp>
        <p:nvGrpSpPr>
          <p:cNvPr id="36871" name="7 - Ομάδα">
            <a:extLst>
              <a:ext uri="{FF2B5EF4-FFF2-40B4-BE49-F238E27FC236}">
                <a16:creationId xmlns:a16="http://schemas.microsoft.com/office/drawing/2014/main" id="{50D9F68B-BE15-4253-BBF8-667C6E40459A}"/>
              </a:ext>
            </a:extLst>
          </p:cNvPr>
          <p:cNvGrpSpPr>
            <a:grpSpLocks/>
          </p:cNvGrpSpPr>
          <p:nvPr/>
        </p:nvGrpSpPr>
        <p:grpSpPr bwMode="auto">
          <a:xfrm>
            <a:off x="401638" y="4492625"/>
            <a:ext cx="3594100" cy="1581150"/>
            <a:chOff x="401638" y="4492625"/>
            <a:chExt cx="3594100" cy="1581150"/>
          </a:xfrm>
        </p:grpSpPr>
        <p:graphicFrame>
          <p:nvGraphicFramePr>
            <p:cNvPr id="36872" name="Object 5">
              <a:extLst>
                <a:ext uri="{FF2B5EF4-FFF2-40B4-BE49-F238E27FC236}">
                  <a16:creationId xmlns:a16="http://schemas.microsoft.com/office/drawing/2014/main" id="{8D8D366D-464A-4FD1-8CC2-3319F8C3B87B}"/>
                </a:ext>
              </a:extLst>
            </p:cNvPr>
            <p:cNvGraphicFramePr>
              <a:graphicFrameLocks noChangeAspect="1"/>
            </p:cNvGraphicFramePr>
            <p:nvPr/>
          </p:nvGraphicFramePr>
          <p:xfrm>
            <a:off x="700088" y="4492625"/>
            <a:ext cx="484187" cy="411163"/>
          </p:xfrm>
          <a:graphic>
            <a:graphicData uri="http://schemas.openxmlformats.org/presentationml/2006/ole">
              <mc:AlternateContent xmlns:mc="http://schemas.openxmlformats.org/markup-compatibility/2006">
                <mc:Choice xmlns:v="urn:schemas-microsoft-com:vml" Requires="v">
                  <p:oleObj spid="_x0000_s2053" name="Εξίσωση" r:id="rId9" imgW="164957" imgH="139579" progId="Equation.3">
                    <p:embed/>
                  </p:oleObj>
                </mc:Choice>
                <mc:Fallback>
                  <p:oleObj name="Εξίσωση" r:id="rId9" imgW="164957" imgH="139579" progId="Equation.3">
                    <p:embed/>
                    <p:pic>
                      <p:nvPicPr>
                        <p:cNvPr id="36872" name="Object 5">
                          <a:extLst>
                            <a:ext uri="{FF2B5EF4-FFF2-40B4-BE49-F238E27FC236}">
                              <a16:creationId xmlns:a16="http://schemas.microsoft.com/office/drawing/2014/main" id="{8D8D366D-464A-4FD1-8CC2-3319F8C3B87B}"/>
                            </a:ext>
                          </a:extLst>
                        </p:cNvPr>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700088" y="4492625"/>
                          <a:ext cx="484187" cy="411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aphicFrame>
          <p:nvGraphicFramePr>
            <p:cNvPr id="36873" name="Object 6">
              <a:extLst>
                <a:ext uri="{FF2B5EF4-FFF2-40B4-BE49-F238E27FC236}">
                  <a16:creationId xmlns:a16="http://schemas.microsoft.com/office/drawing/2014/main" id="{BAB80446-0CF3-495C-89A2-E3CD84AB9DD4}"/>
                </a:ext>
              </a:extLst>
            </p:cNvPr>
            <p:cNvGraphicFramePr>
              <a:graphicFrameLocks noChangeAspect="1"/>
            </p:cNvGraphicFramePr>
            <p:nvPr/>
          </p:nvGraphicFramePr>
          <p:xfrm>
            <a:off x="755650" y="5068888"/>
            <a:ext cx="373063" cy="411162"/>
          </p:xfrm>
          <a:graphic>
            <a:graphicData uri="http://schemas.openxmlformats.org/presentationml/2006/ole">
              <mc:AlternateContent xmlns:mc="http://schemas.openxmlformats.org/markup-compatibility/2006">
                <mc:Choice xmlns:v="urn:schemas-microsoft-com:vml" Requires="v">
                  <p:oleObj spid="_x0000_s2054" name="Εξίσωση" r:id="rId11" imgW="126835" imgH="139518" progId="Equation.3">
                    <p:embed/>
                  </p:oleObj>
                </mc:Choice>
                <mc:Fallback>
                  <p:oleObj name="Εξίσωση" r:id="rId11" imgW="126835" imgH="139518" progId="Equation.3">
                    <p:embed/>
                    <p:pic>
                      <p:nvPicPr>
                        <p:cNvPr id="36873" name="Object 6">
                          <a:extLst>
                            <a:ext uri="{FF2B5EF4-FFF2-40B4-BE49-F238E27FC236}">
                              <a16:creationId xmlns:a16="http://schemas.microsoft.com/office/drawing/2014/main" id="{BAB80446-0CF3-495C-89A2-E3CD84AB9DD4}"/>
                            </a:ext>
                          </a:extLst>
                        </p:cNvPr>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755650" y="5068888"/>
                          <a:ext cx="373063" cy="411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aphicFrame>
          <p:nvGraphicFramePr>
            <p:cNvPr id="36874" name="Object 7">
              <a:extLst>
                <a:ext uri="{FF2B5EF4-FFF2-40B4-BE49-F238E27FC236}">
                  <a16:creationId xmlns:a16="http://schemas.microsoft.com/office/drawing/2014/main" id="{6A232BDE-93FA-4D98-A19A-9CD543E21B0A}"/>
                </a:ext>
              </a:extLst>
            </p:cNvPr>
            <p:cNvGraphicFramePr>
              <a:graphicFrameLocks noChangeAspect="1"/>
            </p:cNvGraphicFramePr>
            <p:nvPr/>
          </p:nvGraphicFramePr>
          <p:xfrm>
            <a:off x="401638" y="5626100"/>
            <a:ext cx="1082675" cy="447675"/>
          </p:xfrm>
          <a:graphic>
            <a:graphicData uri="http://schemas.openxmlformats.org/presentationml/2006/ole">
              <mc:AlternateContent xmlns:mc="http://schemas.openxmlformats.org/markup-compatibility/2006">
                <mc:Choice xmlns:v="urn:schemas-microsoft-com:vml" Requires="v">
                  <p:oleObj spid="_x0000_s2055" name="Εξίσωση" r:id="rId13" imgW="368140" imgH="152334" progId="Equation.3">
                    <p:embed/>
                  </p:oleObj>
                </mc:Choice>
                <mc:Fallback>
                  <p:oleObj name="Εξίσωση" r:id="rId13" imgW="368140" imgH="152334" progId="Equation.3">
                    <p:embed/>
                    <p:pic>
                      <p:nvPicPr>
                        <p:cNvPr id="36874" name="Object 7">
                          <a:extLst>
                            <a:ext uri="{FF2B5EF4-FFF2-40B4-BE49-F238E27FC236}">
                              <a16:creationId xmlns:a16="http://schemas.microsoft.com/office/drawing/2014/main" id="{6A232BDE-93FA-4D98-A19A-9CD543E21B0A}"/>
                            </a:ext>
                          </a:extLst>
                        </p:cNvPr>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401638" y="5626100"/>
                          <a:ext cx="1082675" cy="447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36875" name="TextBox 11">
              <a:extLst>
                <a:ext uri="{FF2B5EF4-FFF2-40B4-BE49-F238E27FC236}">
                  <a16:creationId xmlns:a16="http://schemas.microsoft.com/office/drawing/2014/main" id="{A4A38FD3-73BE-424D-9F94-744B863FEA95}"/>
                </a:ext>
              </a:extLst>
            </p:cNvPr>
            <p:cNvSpPr txBox="1">
              <a:spLocks noChangeArrowheads="1"/>
            </p:cNvSpPr>
            <p:nvPr/>
          </p:nvSpPr>
          <p:spPr bwMode="auto">
            <a:xfrm>
              <a:off x="1331913" y="4508500"/>
              <a:ext cx="1944687"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r>
                <a:rPr lang="el-GR" altLang="el-GR"/>
                <a:t>τάξης ως προς Α</a:t>
              </a:r>
            </a:p>
          </p:txBody>
        </p:sp>
        <p:sp>
          <p:nvSpPr>
            <p:cNvPr id="36876" name="TextBox 12">
              <a:extLst>
                <a:ext uri="{FF2B5EF4-FFF2-40B4-BE49-F238E27FC236}">
                  <a16:creationId xmlns:a16="http://schemas.microsoft.com/office/drawing/2014/main" id="{A51A15A9-3345-46B6-9FDC-A894104F3CC7}"/>
                </a:ext>
              </a:extLst>
            </p:cNvPr>
            <p:cNvSpPr txBox="1">
              <a:spLocks noChangeArrowheads="1"/>
            </p:cNvSpPr>
            <p:nvPr/>
          </p:nvSpPr>
          <p:spPr bwMode="auto">
            <a:xfrm>
              <a:off x="1331913" y="5084763"/>
              <a:ext cx="1944687"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r>
                <a:rPr lang="el-GR" altLang="el-GR"/>
                <a:t>τάξης ως προς Β</a:t>
              </a:r>
            </a:p>
          </p:txBody>
        </p:sp>
        <p:sp>
          <p:nvSpPr>
            <p:cNvPr id="36877" name="TextBox 13">
              <a:extLst>
                <a:ext uri="{FF2B5EF4-FFF2-40B4-BE49-F238E27FC236}">
                  <a16:creationId xmlns:a16="http://schemas.microsoft.com/office/drawing/2014/main" id="{E8292242-A223-4E43-9000-1B96E002A88A}"/>
                </a:ext>
              </a:extLst>
            </p:cNvPr>
            <p:cNvSpPr txBox="1">
              <a:spLocks noChangeArrowheads="1"/>
            </p:cNvSpPr>
            <p:nvPr/>
          </p:nvSpPr>
          <p:spPr bwMode="auto">
            <a:xfrm>
              <a:off x="1619250" y="5661025"/>
              <a:ext cx="2376488"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r>
                <a:rPr lang="el-GR" altLang="el-GR"/>
                <a:t>τάξης ως προς Α + Β</a:t>
              </a:r>
            </a:p>
          </p:txBody>
        </p:sp>
      </p:gr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45E3A9EE-8BF0-4BB7-85F2-DEEAF3187291}"/>
              </a:ext>
            </a:extLst>
          </p:cNvPr>
          <p:cNvSpPr>
            <a:spLocks noGrp="1"/>
          </p:cNvSpPr>
          <p:nvPr>
            <p:ph type="title"/>
          </p:nvPr>
        </p:nvSpPr>
        <p:spPr>
          <a:xfrm>
            <a:off x="301625" y="293688"/>
            <a:ext cx="8534400" cy="758825"/>
          </a:xfrm>
        </p:spPr>
        <p:txBody>
          <a:bodyPr/>
          <a:lstStyle/>
          <a:p>
            <a:pPr>
              <a:defRPr/>
            </a:pPr>
            <a:r>
              <a:rPr lang="el-GR" sz="2800" dirty="0"/>
              <a:t>Σταθερά ταχύτητας αντίδρασης και Πρότυπη Ελεύθερη Ενέργεια Ενεργοποίησης</a:t>
            </a:r>
          </a:p>
        </p:txBody>
      </p:sp>
      <p:pic>
        <p:nvPicPr>
          <p:cNvPr id="37891" name="Picture 2">
            <a:extLst>
              <a:ext uri="{FF2B5EF4-FFF2-40B4-BE49-F238E27FC236}">
                <a16:creationId xmlns:a16="http://schemas.microsoft.com/office/drawing/2014/main" id="{C248C776-68D4-46A7-84C3-50FD5988385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1484313"/>
            <a:ext cx="7451725" cy="2625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7892" name="Picture 2">
            <a:extLst>
              <a:ext uri="{FF2B5EF4-FFF2-40B4-BE49-F238E27FC236}">
                <a16:creationId xmlns:a16="http://schemas.microsoft.com/office/drawing/2014/main" id="{B0C3CB34-91EF-4097-BD40-C529AAA150B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476375" y="4076700"/>
            <a:ext cx="7416800" cy="22113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1 - Τίτλος">
            <a:extLst>
              <a:ext uri="{FF2B5EF4-FFF2-40B4-BE49-F238E27FC236}">
                <a16:creationId xmlns:a16="http://schemas.microsoft.com/office/drawing/2014/main" id="{F1BE328C-3A3E-4610-A529-1717502BAEC6}"/>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grpSp>
        <p:nvGrpSpPr>
          <p:cNvPr id="39939" name="Group 12">
            <a:extLst>
              <a:ext uri="{FF2B5EF4-FFF2-40B4-BE49-F238E27FC236}">
                <a16:creationId xmlns:a16="http://schemas.microsoft.com/office/drawing/2014/main" id="{3265679D-3880-4DDB-BB9D-62848CC6084B}"/>
              </a:ext>
            </a:extLst>
          </p:cNvPr>
          <p:cNvGrpSpPr>
            <a:grpSpLocks/>
          </p:cNvGrpSpPr>
          <p:nvPr/>
        </p:nvGrpSpPr>
        <p:grpSpPr bwMode="auto">
          <a:xfrm>
            <a:off x="466725" y="2006600"/>
            <a:ext cx="3025775" cy="2862263"/>
            <a:chOff x="2843808" y="1916832"/>
            <a:chExt cx="3286672" cy="3223424"/>
          </a:xfrm>
        </p:grpSpPr>
        <p:pic>
          <p:nvPicPr>
            <p:cNvPr id="39944" name="Picture 5" descr="Αποτέλεσμα εικόνας για sn1 sn2">
              <a:extLst>
                <a:ext uri="{FF2B5EF4-FFF2-40B4-BE49-F238E27FC236}">
                  <a16:creationId xmlns:a16="http://schemas.microsoft.com/office/drawing/2014/main" id="{FCB20E46-99A7-4170-928C-16D43B309B3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54150"/>
            <a:stretch>
              <a:fillRect/>
            </a:stretch>
          </p:blipFill>
          <p:spPr bwMode="auto">
            <a:xfrm>
              <a:off x="3203848" y="1916832"/>
              <a:ext cx="2926632" cy="322342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TextBox 4">
              <a:extLst>
                <a:ext uri="{FF2B5EF4-FFF2-40B4-BE49-F238E27FC236}">
                  <a16:creationId xmlns:a16="http://schemas.microsoft.com/office/drawing/2014/main" id="{31BEB28E-A6D5-4578-94AC-2920D3AD936A}"/>
                </a:ext>
              </a:extLst>
            </p:cNvPr>
            <p:cNvSpPr txBox="1"/>
            <p:nvPr/>
          </p:nvSpPr>
          <p:spPr>
            <a:xfrm rot="-5400000">
              <a:off x="2184146" y="3223681"/>
              <a:ext cx="1657301" cy="337979"/>
            </a:xfrm>
            <a:prstGeom prst="rect">
              <a:avLst/>
            </a:prstGeom>
            <a:noFill/>
          </p:spPr>
          <p:txBody>
            <a:bodyPr>
              <a:spAutoFit/>
            </a:bodyPr>
            <a:lstStyle/>
            <a:p>
              <a:pPr>
                <a:defRPr/>
              </a:pPr>
              <a:r>
                <a:rPr lang="en-US" sz="1600" dirty="0">
                  <a:latin typeface="+mn-lt"/>
                  <a:cs typeface="Arial" charset="0"/>
                </a:rPr>
                <a:t>Energy </a:t>
              </a:r>
              <a:endParaRPr lang="el-GR" sz="1600" dirty="0">
                <a:latin typeface="+mn-lt"/>
                <a:cs typeface="Arial" charset="0"/>
              </a:endParaRPr>
            </a:p>
          </p:txBody>
        </p:sp>
        <p:cxnSp>
          <p:nvCxnSpPr>
            <p:cNvPr id="12" name="Straight Arrow Connector 11">
              <a:extLst>
                <a:ext uri="{FF2B5EF4-FFF2-40B4-BE49-F238E27FC236}">
                  <a16:creationId xmlns:a16="http://schemas.microsoft.com/office/drawing/2014/main" id="{C36C1D44-F1A6-4BBA-847F-C27B90CDCE27}"/>
                </a:ext>
              </a:extLst>
            </p:cNvPr>
            <p:cNvCxnSpPr/>
            <p:nvPr/>
          </p:nvCxnSpPr>
          <p:spPr>
            <a:xfrm flipV="1">
              <a:off x="3059356" y="2635532"/>
              <a:ext cx="0" cy="793788"/>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grpSp>
      <p:sp>
        <p:nvSpPr>
          <p:cNvPr id="14" name="Rectangle 13">
            <a:extLst>
              <a:ext uri="{FF2B5EF4-FFF2-40B4-BE49-F238E27FC236}">
                <a16:creationId xmlns:a16="http://schemas.microsoft.com/office/drawing/2014/main" id="{A633B393-8501-4F22-A4BF-F050AC3D81B0}"/>
              </a:ext>
            </a:extLst>
          </p:cNvPr>
          <p:cNvSpPr/>
          <p:nvPr/>
        </p:nvSpPr>
        <p:spPr>
          <a:xfrm>
            <a:off x="3708400" y="1628775"/>
            <a:ext cx="5256213" cy="1938338"/>
          </a:xfrm>
          <a:prstGeom prst="rect">
            <a:avLst/>
          </a:prstGeom>
        </p:spPr>
        <p:txBody>
          <a:bodyPr>
            <a:spAutoFit/>
          </a:bodyPr>
          <a:lstStyle/>
          <a:p>
            <a:pPr>
              <a:buFont typeface="Arial" pitchFamily="34" charset="0"/>
              <a:buChar char="•"/>
              <a:defRPr/>
            </a:pPr>
            <a:r>
              <a:rPr lang="en-US" sz="2000" dirty="0">
                <a:latin typeface="+mn-lt"/>
                <a:cs typeface="Arial" charset="0"/>
              </a:rPr>
              <a:t> </a:t>
            </a:r>
            <a:r>
              <a:rPr lang="el-GR" sz="2000" dirty="0">
                <a:latin typeface="+mn-lt"/>
                <a:cs typeface="Arial" charset="0"/>
              </a:rPr>
              <a:t>διαδικασία δευτέρας τάξεως (</a:t>
            </a:r>
            <a:r>
              <a:rPr lang="el-GR" sz="2000" dirty="0" err="1">
                <a:latin typeface="+mn-lt"/>
                <a:cs typeface="Arial" charset="0"/>
              </a:rPr>
              <a:t>διμοριακός</a:t>
            </a:r>
            <a:r>
              <a:rPr lang="el-GR" sz="2000" dirty="0">
                <a:latin typeface="+mn-lt"/>
                <a:cs typeface="Arial" charset="0"/>
              </a:rPr>
              <a:t> μηχανισμός (</a:t>
            </a:r>
            <a:r>
              <a:rPr lang="el-GR" sz="2000" dirty="0" err="1">
                <a:latin typeface="+mn-lt"/>
                <a:cs typeface="Arial" charset="0"/>
              </a:rPr>
              <a:t>bimolecular</a:t>
            </a:r>
            <a:r>
              <a:rPr lang="el-GR" sz="2000" dirty="0">
                <a:latin typeface="+mn-lt"/>
                <a:cs typeface="Arial" charset="0"/>
              </a:rPr>
              <a:t> </a:t>
            </a:r>
            <a:r>
              <a:rPr lang="el-GR" sz="2000" dirty="0" err="1">
                <a:latin typeface="+mn-lt"/>
                <a:cs typeface="Arial" charset="0"/>
              </a:rPr>
              <a:t>mechanism</a:t>
            </a:r>
            <a:r>
              <a:rPr lang="el-GR" sz="2000" dirty="0">
                <a:latin typeface="+mn-lt"/>
                <a:cs typeface="Arial" charset="0"/>
              </a:rPr>
              <a:t>)) </a:t>
            </a:r>
            <a:endParaRPr lang="en-US" sz="2000" dirty="0">
              <a:latin typeface="+mn-lt"/>
              <a:cs typeface="Arial" charset="0"/>
            </a:endParaRPr>
          </a:p>
          <a:p>
            <a:pPr>
              <a:defRPr/>
            </a:pPr>
            <a:endParaRPr lang="en-US" sz="2000" dirty="0">
              <a:latin typeface="+mn-lt"/>
              <a:cs typeface="Arial" charset="0"/>
            </a:endParaRPr>
          </a:p>
          <a:p>
            <a:pPr>
              <a:buFont typeface="Arial" pitchFamily="34" charset="0"/>
              <a:buChar char="•"/>
              <a:defRPr/>
            </a:pPr>
            <a:r>
              <a:rPr lang="en-US" sz="2000" dirty="0">
                <a:latin typeface="+mn-lt"/>
                <a:cs typeface="Arial" charset="0"/>
              </a:rPr>
              <a:t> </a:t>
            </a:r>
            <a:r>
              <a:rPr lang="el-GR" sz="2000" dirty="0">
                <a:latin typeface="+mn-lt"/>
                <a:cs typeface="Arial" charset="0"/>
              </a:rPr>
              <a:t>η ταχύτητα είναι ανάλογη της</a:t>
            </a:r>
            <a:r>
              <a:rPr lang="en-US" sz="2000" dirty="0">
                <a:latin typeface="+mn-lt"/>
                <a:cs typeface="Arial" charset="0"/>
              </a:rPr>
              <a:t> </a:t>
            </a:r>
            <a:r>
              <a:rPr lang="el-GR" sz="2000" dirty="0">
                <a:latin typeface="+mn-lt"/>
                <a:cs typeface="Arial" charset="0"/>
              </a:rPr>
              <a:t>συγκέντρωσης τόσο του υποστρώματος όσο και του </a:t>
            </a:r>
            <a:r>
              <a:rPr lang="el-GR" sz="2000" dirty="0" err="1">
                <a:latin typeface="+mn-lt"/>
                <a:cs typeface="Arial" charset="0"/>
              </a:rPr>
              <a:t>πυρηνόφιλου</a:t>
            </a:r>
            <a:r>
              <a:rPr lang="el-GR" sz="2000" dirty="0">
                <a:latin typeface="+mn-lt"/>
                <a:cs typeface="Arial" charset="0"/>
              </a:rPr>
              <a:t>: </a:t>
            </a:r>
          </a:p>
        </p:txBody>
      </p:sp>
      <p:sp>
        <p:nvSpPr>
          <p:cNvPr id="15" name="Rectangle 14">
            <a:extLst>
              <a:ext uri="{FF2B5EF4-FFF2-40B4-BE49-F238E27FC236}">
                <a16:creationId xmlns:a16="http://schemas.microsoft.com/office/drawing/2014/main" id="{7E8D90FE-A8F1-4895-9E61-A7BE6C34C7AC}"/>
              </a:ext>
            </a:extLst>
          </p:cNvPr>
          <p:cNvSpPr/>
          <p:nvPr/>
        </p:nvSpPr>
        <p:spPr>
          <a:xfrm>
            <a:off x="3924300" y="3860800"/>
            <a:ext cx="4670425" cy="369888"/>
          </a:xfrm>
          <a:prstGeom prst="rect">
            <a:avLst/>
          </a:prstGeom>
          <a:ln>
            <a:solidFill>
              <a:schemeClr val="tx1"/>
            </a:solidFill>
          </a:ln>
        </p:spPr>
        <p:txBody>
          <a:bodyPr wrap="none">
            <a:spAutoFit/>
          </a:bodyPr>
          <a:lstStyle/>
          <a:p>
            <a:pPr>
              <a:defRPr/>
            </a:pPr>
            <a:r>
              <a:rPr lang="el-GR" dirty="0">
                <a:latin typeface="+mn-lt"/>
                <a:cs typeface="Arial" charset="0"/>
              </a:rPr>
              <a:t>ταχύτητα αντίδρασης = </a:t>
            </a:r>
            <a:r>
              <a:rPr lang="en-US" dirty="0">
                <a:latin typeface="+mn-lt"/>
                <a:cs typeface="Arial" charset="0"/>
              </a:rPr>
              <a:t>k[</a:t>
            </a:r>
            <a:r>
              <a:rPr lang="el-GR" dirty="0">
                <a:latin typeface="+mn-lt"/>
                <a:cs typeface="Arial" charset="0"/>
              </a:rPr>
              <a:t>υπόστρωμα][Ν</a:t>
            </a:r>
            <a:r>
              <a:rPr lang="en-US" dirty="0">
                <a:latin typeface="+mn-lt"/>
                <a:cs typeface="Arial" charset="0"/>
              </a:rPr>
              <a:t>u] </a:t>
            </a:r>
            <a:endParaRPr lang="el-GR" dirty="0">
              <a:latin typeface="+mn-lt"/>
              <a:cs typeface="Arial" charset="0"/>
            </a:endParaRPr>
          </a:p>
        </p:txBody>
      </p:sp>
      <p:sp>
        <p:nvSpPr>
          <p:cNvPr id="16" name="Rectangle 15">
            <a:extLst>
              <a:ext uri="{FF2B5EF4-FFF2-40B4-BE49-F238E27FC236}">
                <a16:creationId xmlns:a16="http://schemas.microsoft.com/office/drawing/2014/main" id="{7950C15C-4219-46A9-BC7B-6211084E31B4}"/>
              </a:ext>
            </a:extLst>
          </p:cNvPr>
          <p:cNvSpPr/>
          <p:nvPr/>
        </p:nvSpPr>
        <p:spPr>
          <a:xfrm>
            <a:off x="179388" y="4922838"/>
            <a:ext cx="8713787" cy="1477962"/>
          </a:xfrm>
          <a:prstGeom prst="rect">
            <a:avLst/>
          </a:prstGeom>
        </p:spPr>
        <p:txBody>
          <a:bodyPr>
            <a:spAutoFit/>
          </a:bodyPr>
          <a:lstStyle/>
          <a:p>
            <a:pPr>
              <a:defRPr/>
            </a:pPr>
            <a:r>
              <a:rPr lang="el-GR" dirty="0">
                <a:latin typeface="+mn-lt"/>
                <a:cs typeface="Arial" charset="0"/>
              </a:rPr>
              <a:t>Η έκβαση μιας αντίδρασης, μέσω του μηχανισμού SN2, εξαρτάται:</a:t>
            </a:r>
          </a:p>
          <a:p>
            <a:pPr>
              <a:buFont typeface="Arial" pitchFamily="34" charset="0"/>
              <a:buChar char="•"/>
              <a:defRPr/>
            </a:pPr>
            <a:r>
              <a:rPr lang="el-GR" dirty="0">
                <a:latin typeface="+mn-lt"/>
                <a:cs typeface="Arial" charset="0"/>
              </a:rPr>
              <a:t> τη φύση του </a:t>
            </a:r>
            <a:r>
              <a:rPr lang="el-GR" dirty="0" err="1">
                <a:latin typeface="+mn-lt"/>
                <a:cs typeface="Arial" charset="0"/>
              </a:rPr>
              <a:t>πυρηνόφιλου</a:t>
            </a:r>
            <a:r>
              <a:rPr lang="el-GR" dirty="0">
                <a:latin typeface="+mn-lt"/>
                <a:cs typeface="Arial" charset="0"/>
              </a:rPr>
              <a:t> </a:t>
            </a:r>
          </a:p>
          <a:p>
            <a:pPr>
              <a:buFont typeface="Arial" pitchFamily="34" charset="0"/>
              <a:buChar char="•"/>
              <a:defRPr/>
            </a:pPr>
            <a:r>
              <a:rPr lang="el-GR" dirty="0">
                <a:latin typeface="+mn-lt"/>
                <a:cs typeface="Arial" charset="0"/>
              </a:rPr>
              <a:t> τη φύση του </a:t>
            </a:r>
            <a:r>
              <a:rPr lang="el-GR" dirty="0" err="1">
                <a:latin typeface="+mn-lt"/>
                <a:cs typeface="Arial" charset="0"/>
              </a:rPr>
              <a:t>ηλεκτρονιόφιλου</a:t>
            </a:r>
            <a:r>
              <a:rPr lang="el-GR" dirty="0">
                <a:latin typeface="+mn-lt"/>
                <a:cs typeface="Arial" charset="0"/>
              </a:rPr>
              <a:t> </a:t>
            </a:r>
          </a:p>
          <a:p>
            <a:pPr>
              <a:buFont typeface="Arial" pitchFamily="34" charset="0"/>
              <a:buChar char="•"/>
              <a:defRPr/>
            </a:pPr>
            <a:r>
              <a:rPr lang="el-GR" dirty="0">
                <a:latin typeface="+mn-lt"/>
                <a:cs typeface="Arial" charset="0"/>
              </a:rPr>
              <a:t> την αποχωρούσα ομάδα και </a:t>
            </a:r>
          </a:p>
          <a:p>
            <a:pPr>
              <a:buFont typeface="Arial" pitchFamily="34" charset="0"/>
              <a:buChar char="•"/>
              <a:defRPr/>
            </a:pPr>
            <a:r>
              <a:rPr lang="el-GR" dirty="0">
                <a:latin typeface="+mn-lt"/>
                <a:cs typeface="Arial" charset="0"/>
              </a:rPr>
              <a:t> το διαλύτη. </a:t>
            </a:r>
          </a:p>
        </p:txBody>
      </p:sp>
      <p:sp>
        <p:nvSpPr>
          <p:cNvPr id="10" name="Rectangle 3">
            <a:extLst>
              <a:ext uri="{FF2B5EF4-FFF2-40B4-BE49-F238E27FC236}">
                <a16:creationId xmlns:a16="http://schemas.microsoft.com/office/drawing/2014/main" id="{83DA9DCA-241C-4E2A-94A0-13BB872AF23D}"/>
              </a:ext>
            </a:extLst>
          </p:cNvPr>
          <p:cNvSpPr/>
          <p:nvPr/>
        </p:nvSpPr>
        <p:spPr>
          <a:xfrm>
            <a:off x="179388" y="1412875"/>
            <a:ext cx="2740025" cy="461963"/>
          </a:xfrm>
          <a:prstGeom prst="rect">
            <a:avLst/>
          </a:prstGeom>
        </p:spPr>
        <p:txBody>
          <a:bodyPr wrap="none">
            <a:spAutoFit/>
          </a:bodyPr>
          <a:lstStyle/>
          <a:p>
            <a:pPr>
              <a:defRPr/>
            </a:pPr>
            <a:r>
              <a:rPr lang="el-GR" sz="2400" dirty="0">
                <a:solidFill>
                  <a:srgbClr val="FF6600"/>
                </a:solidFill>
                <a:latin typeface="+mn-lt"/>
                <a:cs typeface="Arial" charset="0"/>
              </a:rPr>
              <a:t>Ο μηχανισμός </a:t>
            </a:r>
            <a:r>
              <a:rPr lang="en-US" sz="2400" dirty="0">
                <a:solidFill>
                  <a:srgbClr val="FF6600"/>
                </a:solidFill>
                <a:latin typeface="+mn-lt"/>
                <a:cs typeface="Arial" charset="0"/>
              </a:rPr>
              <a:t>SN2</a:t>
            </a:r>
            <a:endParaRPr lang="el-GR" sz="2400" dirty="0">
              <a:solidFill>
                <a:srgbClr val="FF6600"/>
              </a:solidFill>
              <a:latin typeface="+mn-lt"/>
              <a:cs typeface="Arial" charset="0"/>
            </a:endParaRP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B88C30AF-5D19-4932-9E57-B3B6340C6F93}"/>
              </a:ext>
            </a:extLst>
          </p:cNvPr>
          <p:cNvSpPr/>
          <p:nvPr/>
        </p:nvSpPr>
        <p:spPr>
          <a:xfrm>
            <a:off x="179388" y="1412875"/>
            <a:ext cx="2740025" cy="461963"/>
          </a:xfrm>
          <a:prstGeom prst="rect">
            <a:avLst/>
          </a:prstGeom>
        </p:spPr>
        <p:txBody>
          <a:bodyPr wrap="none">
            <a:spAutoFit/>
          </a:bodyPr>
          <a:lstStyle/>
          <a:p>
            <a:pPr>
              <a:defRPr/>
            </a:pPr>
            <a:r>
              <a:rPr lang="el-GR" sz="2400" dirty="0">
                <a:solidFill>
                  <a:srgbClr val="FF6600"/>
                </a:solidFill>
                <a:latin typeface="+mn-lt"/>
                <a:cs typeface="Arial" charset="0"/>
              </a:rPr>
              <a:t>Ο μηχανισμός </a:t>
            </a:r>
            <a:r>
              <a:rPr lang="en-US" sz="2400" dirty="0">
                <a:solidFill>
                  <a:srgbClr val="FF6600"/>
                </a:solidFill>
                <a:latin typeface="+mn-lt"/>
                <a:cs typeface="Arial" charset="0"/>
              </a:rPr>
              <a:t>SN2</a:t>
            </a:r>
            <a:endParaRPr lang="el-GR" sz="2400" dirty="0">
              <a:solidFill>
                <a:srgbClr val="FF6600"/>
              </a:solidFill>
              <a:latin typeface="+mn-lt"/>
              <a:cs typeface="Arial" charset="0"/>
            </a:endParaRPr>
          </a:p>
        </p:txBody>
      </p:sp>
      <p:sp>
        <p:nvSpPr>
          <p:cNvPr id="10" name="1 - Τίτλος">
            <a:extLst>
              <a:ext uri="{FF2B5EF4-FFF2-40B4-BE49-F238E27FC236}">
                <a16:creationId xmlns:a16="http://schemas.microsoft.com/office/drawing/2014/main" id="{8E4D64A0-BF25-4FB7-85ED-3F3B289B9162}"/>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pic>
        <p:nvPicPr>
          <p:cNvPr id="40964" name="Picture 6" descr="C:\Users\user\Desktop\slide_19.jpg">
            <a:extLst>
              <a:ext uri="{FF2B5EF4-FFF2-40B4-BE49-F238E27FC236}">
                <a16:creationId xmlns:a16="http://schemas.microsoft.com/office/drawing/2014/main" id="{14EEE490-DFA2-4890-97C5-277D55FDEF3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31403" b="43805"/>
          <a:stretch>
            <a:fillRect/>
          </a:stretch>
        </p:blipFill>
        <p:spPr bwMode="auto">
          <a:xfrm>
            <a:off x="604838" y="3068960"/>
            <a:ext cx="7358062" cy="1368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0965" name="Picture 7" descr="C:\Users\user\Desktop\slide_20.jpg">
            <a:extLst>
              <a:ext uri="{FF2B5EF4-FFF2-40B4-BE49-F238E27FC236}">
                <a16:creationId xmlns:a16="http://schemas.microsoft.com/office/drawing/2014/main" id="{F2365A3D-55BA-40B0-81AF-842DFBD14F8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7964" t="49550" r="7092" b="9747"/>
          <a:stretch>
            <a:fillRect/>
          </a:stretch>
        </p:blipFill>
        <p:spPr bwMode="auto">
          <a:xfrm>
            <a:off x="1979613" y="4617243"/>
            <a:ext cx="4608512" cy="16557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 name="Εικόνα 1">
            <a:extLst>
              <a:ext uri="{FF2B5EF4-FFF2-40B4-BE49-F238E27FC236}">
                <a16:creationId xmlns:a16="http://schemas.microsoft.com/office/drawing/2014/main" id="{CFD12FEE-E9E3-4B9B-95E8-7CF0C59E29F3}"/>
              </a:ext>
            </a:extLst>
          </p:cNvPr>
          <p:cNvPicPr>
            <a:picLocks noChangeAspect="1"/>
          </p:cNvPicPr>
          <p:nvPr/>
        </p:nvPicPr>
        <p:blipFill>
          <a:blip r:embed="rId4"/>
          <a:stretch>
            <a:fillRect/>
          </a:stretch>
        </p:blipFill>
        <p:spPr>
          <a:xfrm>
            <a:off x="1331640" y="1874838"/>
            <a:ext cx="6195797" cy="1048387"/>
          </a:xfrm>
          <a:prstGeom prst="rect">
            <a:avLst/>
          </a:prstGeom>
        </p:spPr>
      </p:pic>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A2B49C19-F3E1-4AF4-8FCC-BB55B18B5A1C}"/>
              </a:ext>
            </a:extLst>
          </p:cNvPr>
          <p:cNvSpPr/>
          <p:nvPr/>
        </p:nvSpPr>
        <p:spPr>
          <a:xfrm>
            <a:off x="179388" y="1412875"/>
            <a:ext cx="2740025" cy="461963"/>
          </a:xfrm>
          <a:prstGeom prst="rect">
            <a:avLst/>
          </a:prstGeom>
        </p:spPr>
        <p:txBody>
          <a:bodyPr wrap="none">
            <a:spAutoFit/>
          </a:bodyPr>
          <a:lstStyle/>
          <a:p>
            <a:pPr>
              <a:defRPr/>
            </a:pPr>
            <a:r>
              <a:rPr lang="el-GR" sz="2400" dirty="0">
                <a:solidFill>
                  <a:srgbClr val="FF6600"/>
                </a:solidFill>
                <a:latin typeface="+mn-lt"/>
                <a:cs typeface="Arial" charset="0"/>
              </a:rPr>
              <a:t>Ο μηχανισμός </a:t>
            </a:r>
            <a:r>
              <a:rPr lang="en-US" sz="2400" dirty="0">
                <a:solidFill>
                  <a:srgbClr val="FF6600"/>
                </a:solidFill>
                <a:latin typeface="+mn-lt"/>
                <a:cs typeface="Arial" charset="0"/>
              </a:rPr>
              <a:t>SN2</a:t>
            </a:r>
            <a:endParaRPr lang="el-GR" sz="2400" dirty="0">
              <a:solidFill>
                <a:srgbClr val="FF6600"/>
              </a:solidFill>
              <a:latin typeface="+mn-lt"/>
              <a:cs typeface="Arial" charset="0"/>
            </a:endParaRPr>
          </a:p>
        </p:txBody>
      </p:sp>
      <p:sp>
        <p:nvSpPr>
          <p:cNvPr id="6" name="Rectangle 5">
            <a:extLst>
              <a:ext uri="{FF2B5EF4-FFF2-40B4-BE49-F238E27FC236}">
                <a16:creationId xmlns:a16="http://schemas.microsoft.com/office/drawing/2014/main" id="{BD04E90D-08A0-4DCB-8F65-201A9D7A9332}"/>
              </a:ext>
            </a:extLst>
          </p:cNvPr>
          <p:cNvSpPr/>
          <p:nvPr/>
        </p:nvSpPr>
        <p:spPr>
          <a:xfrm>
            <a:off x="179388" y="3284538"/>
            <a:ext cx="8785225" cy="2554287"/>
          </a:xfrm>
          <a:prstGeom prst="rect">
            <a:avLst/>
          </a:prstGeom>
        </p:spPr>
        <p:txBody>
          <a:bodyPr>
            <a:spAutoFit/>
          </a:bodyPr>
          <a:lstStyle/>
          <a:p>
            <a:pPr>
              <a:buFont typeface="Arial" pitchFamily="34" charset="0"/>
              <a:buChar char="•"/>
              <a:defRPr/>
            </a:pPr>
            <a:r>
              <a:rPr lang="el-GR" sz="2000" dirty="0">
                <a:latin typeface="+mn-lt"/>
                <a:cs typeface="Arial" charset="0"/>
              </a:rPr>
              <a:t> βασικές ή ουδέτερες συνθήκες.</a:t>
            </a:r>
          </a:p>
          <a:p>
            <a:pPr>
              <a:buFont typeface="Arial" pitchFamily="34" charset="0"/>
              <a:buChar char="•"/>
              <a:defRPr/>
            </a:pPr>
            <a:endParaRPr lang="el-GR" sz="2000" dirty="0">
              <a:latin typeface="+mn-lt"/>
              <a:cs typeface="Arial" charset="0"/>
            </a:endParaRPr>
          </a:p>
          <a:p>
            <a:pPr>
              <a:buFont typeface="Arial" pitchFamily="34" charset="0"/>
              <a:buChar char="•"/>
              <a:defRPr/>
            </a:pPr>
            <a:r>
              <a:rPr lang="el-GR" sz="2000" dirty="0">
                <a:latin typeface="+mn-lt"/>
                <a:cs typeface="Arial" charset="0"/>
              </a:rPr>
              <a:t> σε </a:t>
            </a:r>
            <a:r>
              <a:rPr lang="el-GR" sz="2000" dirty="0" err="1">
                <a:latin typeface="+mn-lt"/>
                <a:cs typeface="Arial" charset="0"/>
              </a:rPr>
              <a:t>πρωτοταγείς</a:t>
            </a:r>
            <a:r>
              <a:rPr lang="el-GR" sz="2000" dirty="0">
                <a:latin typeface="+mn-lt"/>
                <a:cs typeface="Arial" charset="0"/>
              </a:rPr>
              <a:t> ή δευτεροταγείς C και πολύ σπάνια σε τριτοταγείς C (σε </a:t>
            </a:r>
            <a:r>
              <a:rPr lang="el-GR" sz="2000" dirty="0" err="1">
                <a:latin typeface="+mn-lt"/>
                <a:cs typeface="Arial" charset="0"/>
              </a:rPr>
              <a:t>ενδομοριακές</a:t>
            </a:r>
            <a:r>
              <a:rPr lang="el-GR" sz="2000" dirty="0">
                <a:latin typeface="+mn-lt"/>
                <a:cs typeface="Arial" charset="0"/>
              </a:rPr>
              <a:t> αντιδράσεις).</a:t>
            </a:r>
          </a:p>
          <a:p>
            <a:pPr>
              <a:buFont typeface="Arial" pitchFamily="34" charset="0"/>
              <a:buChar char="•"/>
              <a:defRPr/>
            </a:pPr>
            <a:endParaRPr lang="el-GR" sz="2000" dirty="0">
              <a:latin typeface="+mn-lt"/>
              <a:cs typeface="Arial" charset="0"/>
            </a:endParaRPr>
          </a:p>
          <a:p>
            <a:pPr>
              <a:buFont typeface="Arial" pitchFamily="34" charset="0"/>
              <a:buChar char="•"/>
              <a:defRPr/>
            </a:pPr>
            <a:r>
              <a:rPr lang="el-GR" sz="2000" dirty="0">
                <a:latin typeface="+mn-lt"/>
                <a:cs typeface="Arial" charset="0"/>
              </a:rPr>
              <a:t> το </a:t>
            </a:r>
            <a:r>
              <a:rPr lang="el-GR" sz="2000" dirty="0" err="1">
                <a:latin typeface="+mn-lt"/>
                <a:cs typeface="Arial" charset="0"/>
              </a:rPr>
              <a:t>πυρηνόφιλο</a:t>
            </a:r>
            <a:r>
              <a:rPr lang="el-GR" sz="2000" dirty="0">
                <a:latin typeface="+mn-lt"/>
                <a:cs typeface="Arial" charset="0"/>
              </a:rPr>
              <a:t> (</a:t>
            </a:r>
            <a:r>
              <a:rPr lang="el-GR" sz="2000" dirty="0" err="1">
                <a:latin typeface="+mn-lt"/>
                <a:cs typeface="Arial" charset="0"/>
              </a:rPr>
              <a:t>Nu−</a:t>
            </a:r>
            <a:r>
              <a:rPr lang="el-GR" sz="2000" dirty="0">
                <a:latin typeface="+mn-lt"/>
                <a:cs typeface="Arial" charset="0"/>
              </a:rPr>
              <a:t> ή </a:t>
            </a:r>
            <a:r>
              <a:rPr lang="el-GR" sz="2000" dirty="0" err="1">
                <a:latin typeface="+mn-lt"/>
                <a:cs typeface="Arial" charset="0"/>
              </a:rPr>
              <a:t>Nu</a:t>
            </a:r>
            <a:r>
              <a:rPr lang="el-GR" sz="2000" dirty="0">
                <a:latin typeface="+mn-lt"/>
                <a:cs typeface="Arial" charset="0"/>
              </a:rPr>
              <a:t>:) προσβάλλει το </a:t>
            </a:r>
            <a:r>
              <a:rPr lang="el-GR" sz="2000" dirty="0" err="1">
                <a:latin typeface="+mn-lt"/>
                <a:cs typeface="Arial" charset="0"/>
              </a:rPr>
              <a:t>ηλεκτρονιόφιλο</a:t>
            </a:r>
            <a:r>
              <a:rPr lang="el-GR" sz="2000" dirty="0">
                <a:latin typeface="+mn-lt"/>
                <a:cs typeface="Arial" charset="0"/>
              </a:rPr>
              <a:t> κέντρο (ουδέτερο ή κατιόν) στην αντίθετη πλευρά από αυτήν που υφίσταται ο δεσμός C-αποχωρούσας ομάδας (Χ).</a:t>
            </a:r>
          </a:p>
        </p:txBody>
      </p:sp>
      <p:pic>
        <p:nvPicPr>
          <p:cNvPr id="41988" name="Picture 5" descr="https://www.organic-chemistry.org/namedreactions/SN12.4.gif">
            <a:extLst>
              <a:ext uri="{FF2B5EF4-FFF2-40B4-BE49-F238E27FC236}">
                <a16:creationId xmlns:a16="http://schemas.microsoft.com/office/drawing/2014/main" id="{96756467-05BA-4FF2-82E8-73B7A927C9E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01775" y="1989138"/>
            <a:ext cx="6094413" cy="1008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 name="1 - Τίτλος">
            <a:extLst>
              <a:ext uri="{FF2B5EF4-FFF2-40B4-BE49-F238E27FC236}">
                <a16:creationId xmlns:a16="http://schemas.microsoft.com/office/drawing/2014/main" id="{D9CF0EE6-7926-48FD-A12A-22DCD0C974BC}"/>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1 - Τίτλος">
            <a:extLst>
              <a:ext uri="{FF2B5EF4-FFF2-40B4-BE49-F238E27FC236}">
                <a16:creationId xmlns:a16="http://schemas.microsoft.com/office/drawing/2014/main" id="{A728B90A-8524-40D4-ABB5-21FB687FCBBB}"/>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pic>
        <p:nvPicPr>
          <p:cNvPr id="43011" name="Picture 2" descr="Αποτέλεσμα εικόνας για sn1 sn2">
            <a:extLst>
              <a:ext uri="{FF2B5EF4-FFF2-40B4-BE49-F238E27FC236}">
                <a16:creationId xmlns:a16="http://schemas.microsoft.com/office/drawing/2014/main" id="{D807FEFD-55F8-4FB4-8DC7-24CE8805A0D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5006" b="52438"/>
          <a:stretch>
            <a:fillRect/>
          </a:stretch>
        </p:blipFill>
        <p:spPr bwMode="auto">
          <a:xfrm>
            <a:off x="1717675" y="1773238"/>
            <a:ext cx="5734050" cy="1223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Rectangle 7">
            <a:extLst>
              <a:ext uri="{FF2B5EF4-FFF2-40B4-BE49-F238E27FC236}">
                <a16:creationId xmlns:a16="http://schemas.microsoft.com/office/drawing/2014/main" id="{27547B82-034F-4A31-BD56-33C3D13C7CD1}"/>
              </a:ext>
            </a:extLst>
          </p:cNvPr>
          <p:cNvSpPr/>
          <p:nvPr/>
        </p:nvSpPr>
        <p:spPr>
          <a:xfrm>
            <a:off x="179388" y="3068638"/>
            <a:ext cx="8713787" cy="2554287"/>
          </a:xfrm>
          <a:prstGeom prst="rect">
            <a:avLst/>
          </a:prstGeom>
        </p:spPr>
        <p:txBody>
          <a:bodyPr>
            <a:spAutoFit/>
          </a:bodyPr>
          <a:lstStyle/>
          <a:p>
            <a:pPr>
              <a:buFont typeface="Arial" pitchFamily="34" charset="0"/>
              <a:buChar char="•"/>
              <a:defRPr/>
            </a:pPr>
            <a:r>
              <a:rPr lang="el-GR" sz="2000" dirty="0">
                <a:latin typeface="+mn-lt"/>
                <a:cs typeface="Arial" charset="0"/>
              </a:rPr>
              <a:t> </a:t>
            </a:r>
            <a:r>
              <a:rPr lang="el-GR" sz="2000" dirty="0">
                <a:solidFill>
                  <a:srgbClr val="FF6600"/>
                </a:solidFill>
                <a:latin typeface="+mn-lt"/>
                <a:cs typeface="Arial" charset="0"/>
              </a:rPr>
              <a:t>Η δημιουργία του δεσμού </a:t>
            </a:r>
            <a:r>
              <a:rPr lang="el-GR" sz="2000" dirty="0" err="1">
                <a:solidFill>
                  <a:srgbClr val="FF6600"/>
                </a:solidFill>
                <a:latin typeface="+mn-lt"/>
                <a:cs typeface="Arial" charset="0"/>
              </a:rPr>
              <a:t>Νu</a:t>
            </a:r>
            <a:r>
              <a:rPr lang="el-GR" sz="2000" dirty="0">
                <a:solidFill>
                  <a:srgbClr val="FF6600"/>
                </a:solidFill>
                <a:latin typeface="+mn-lt"/>
                <a:cs typeface="Arial" charset="0"/>
              </a:rPr>
              <a:t>-C γίνεται ταυτόχρονα με τη διάσπαση του δεσμού C-X </a:t>
            </a:r>
            <a:r>
              <a:rPr lang="el-GR" sz="2000" dirty="0">
                <a:latin typeface="+mn-lt"/>
                <a:cs typeface="Arial" charset="0"/>
              </a:rPr>
              <a:t>(σύγχρονη αντίδραση, </a:t>
            </a:r>
            <a:r>
              <a:rPr lang="el-GR" sz="2000" dirty="0" err="1">
                <a:latin typeface="+mn-lt"/>
                <a:cs typeface="Arial" charset="0"/>
              </a:rPr>
              <a:t>synchronous</a:t>
            </a:r>
            <a:r>
              <a:rPr lang="el-GR" sz="2000" dirty="0">
                <a:latin typeface="+mn-lt"/>
                <a:cs typeface="Arial" charset="0"/>
              </a:rPr>
              <a:t> </a:t>
            </a:r>
            <a:r>
              <a:rPr lang="el-GR" sz="2000" dirty="0" err="1">
                <a:latin typeface="+mn-lt"/>
                <a:cs typeface="Arial" charset="0"/>
              </a:rPr>
              <a:t>reaction</a:t>
            </a:r>
            <a:r>
              <a:rPr lang="el-GR" sz="2000" dirty="0">
                <a:latin typeface="+mn-lt"/>
                <a:cs typeface="Arial" charset="0"/>
              </a:rPr>
              <a:t>) και η μεταβατική κατάσταση έχει πολύ μικρό χρόνο ζωής (~10</a:t>
            </a:r>
            <a:r>
              <a:rPr lang="el-GR" sz="2000" baseline="30000" dirty="0">
                <a:latin typeface="+mn-lt"/>
                <a:cs typeface="Arial" charset="0"/>
              </a:rPr>
              <a:t>-13</a:t>
            </a:r>
            <a:r>
              <a:rPr lang="el-GR" sz="2000" dirty="0">
                <a:latin typeface="+mn-lt"/>
                <a:cs typeface="Arial" charset="0"/>
              </a:rPr>
              <a:t> s) και γεωμετρία τριγωνικής </a:t>
            </a:r>
            <a:r>
              <a:rPr lang="el-GR" sz="2000" dirty="0" err="1">
                <a:latin typeface="+mn-lt"/>
                <a:cs typeface="Arial" charset="0"/>
              </a:rPr>
              <a:t>διπυραμίδας</a:t>
            </a:r>
            <a:r>
              <a:rPr lang="el-GR" sz="2000" dirty="0">
                <a:latin typeface="+mn-lt"/>
                <a:cs typeface="Arial" charset="0"/>
              </a:rPr>
              <a:t>. </a:t>
            </a:r>
          </a:p>
          <a:p>
            <a:pPr>
              <a:buFont typeface="Arial" pitchFamily="34" charset="0"/>
              <a:buChar char="•"/>
              <a:defRPr/>
            </a:pPr>
            <a:endParaRPr lang="el-GR" sz="2000" dirty="0">
              <a:latin typeface="+mn-lt"/>
              <a:cs typeface="Arial" charset="0"/>
            </a:endParaRPr>
          </a:p>
          <a:p>
            <a:pPr>
              <a:buFont typeface="Arial" pitchFamily="34" charset="0"/>
              <a:buChar char="•"/>
              <a:defRPr/>
            </a:pPr>
            <a:r>
              <a:rPr lang="el-GR" sz="2000" dirty="0">
                <a:latin typeface="+mn-lt"/>
                <a:cs typeface="Arial" charset="0"/>
              </a:rPr>
              <a:t> Η στερεοχημεία στον προσβαλλόμενο C αναστρέφεται (</a:t>
            </a:r>
            <a:r>
              <a:rPr lang="el-GR" sz="2000" dirty="0" err="1">
                <a:latin typeface="+mn-lt"/>
                <a:cs typeface="Arial" charset="0"/>
              </a:rPr>
              <a:t>στερεοειδική</a:t>
            </a:r>
            <a:r>
              <a:rPr lang="el-GR" sz="2000" dirty="0">
                <a:latin typeface="+mn-lt"/>
                <a:cs typeface="Arial" charset="0"/>
              </a:rPr>
              <a:t> αντίδραση, </a:t>
            </a:r>
            <a:r>
              <a:rPr lang="el-GR" sz="2000" dirty="0" err="1">
                <a:latin typeface="+mn-lt"/>
                <a:cs typeface="Arial" charset="0"/>
              </a:rPr>
              <a:t>stereospecific</a:t>
            </a:r>
            <a:r>
              <a:rPr lang="el-GR" sz="2000" dirty="0">
                <a:latin typeface="+mn-lt"/>
                <a:cs typeface="Arial" charset="0"/>
              </a:rPr>
              <a:t> </a:t>
            </a:r>
            <a:r>
              <a:rPr lang="el-GR" sz="2000" dirty="0" err="1">
                <a:latin typeface="+mn-lt"/>
                <a:cs typeface="Arial" charset="0"/>
              </a:rPr>
              <a:t>reaction</a:t>
            </a:r>
            <a:r>
              <a:rPr lang="el-GR" sz="2000" dirty="0">
                <a:latin typeface="+mn-lt"/>
                <a:cs typeface="Arial" charset="0"/>
              </a:rPr>
              <a:t>). Η αναστροφή αυτή καλείται </a:t>
            </a:r>
            <a:r>
              <a:rPr lang="el-GR" sz="2000" i="1" dirty="0">
                <a:solidFill>
                  <a:srgbClr val="FF6600"/>
                </a:solidFill>
                <a:latin typeface="+mn-lt"/>
                <a:cs typeface="Arial" charset="0"/>
              </a:rPr>
              <a:t>αναστροφή κατά </a:t>
            </a:r>
            <a:r>
              <a:rPr lang="el-GR" sz="2000" i="1" dirty="0" err="1">
                <a:solidFill>
                  <a:srgbClr val="FF6600"/>
                </a:solidFill>
                <a:latin typeface="+mn-lt"/>
                <a:cs typeface="Arial" charset="0"/>
              </a:rPr>
              <a:t>Walden</a:t>
            </a:r>
            <a:r>
              <a:rPr lang="el-GR" sz="2000" i="1" dirty="0">
                <a:solidFill>
                  <a:srgbClr val="FF6600"/>
                </a:solidFill>
                <a:latin typeface="+mn-lt"/>
                <a:cs typeface="Arial" charset="0"/>
              </a:rPr>
              <a:t> </a:t>
            </a:r>
            <a:r>
              <a:rPr lang="el-GR" sz="2000" dirty="0">
                <a:latin typeface="+mn-lt"/>
                <a:cs typeface="Arial" charset="0"/>
              </a:rPr>
              <a:t>(</a:t>
            </a:r>
            <a:r>
              <a:rPr lang="el-GR" sz="2000" dirty="0" err="1">
                <a:latin typeface="+mn-lt"/>
                <a:cs typeface="Arial" charset="0"/>
              </a:rPr>
              <a:t>Walden</a:t>
            </a:r>
            <a:r>
              <a:rPr lang="el-GR" sz="2000" dirty="0">
                <a:latin typeface="+mn-lt"/>
                <a:cs typeface="Arial" charset="0"/>
              </a:rPr>
              <a:t> </a:t>
            </a:r>
            <a:r>
              <a:rPr lang="el-GR" sz="2000" dirty="0" err="1">
                <a:latin typeface="+mn-lt"/>
                <a:cs typeface="Arial" charset="0"/>
              </a:rPr>
              <a:t>inversion</a:t>
            </a:r>
            <a:r>
              <a:rPr lang="el-GR" sz="2000" dirty="0">
                <a:latin typeface="+mn-lt"/>
                <a:cs typeface="Arial" charset="0"/>
              </a:rPr>
              <a:t>).</a:t>
            </a:r>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1 - Τίτλος">
            <a:extLst>
              <a:ext uri="{FF2B5EF4-FFF2-40B4-BE49-F238E27FC236}">
                <a16:creationId xmlns:a16="http://schemas.microsoft.com/office/drawing/2014/main" id="{A728B90A-8524-40D4-ABB5-21FB687FCBBB}"/>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pic>
        <p:nvPicPr>
          <p:cNvPr id="2" name="Εικόνα 1">
            <a:extLst>
              <a:ext uri="{FF2B5EF4-FFF2-40B4-BE49-F238E27FC236}">
                <a16:creationId xmlns:a16="http://schemas.microsoft.com/office/drawing/2014/main" id="{2882D3E4-D27E-4ACB-BC03-C69BE22B4529}"/>
              </a:ext>
            </a:extLst>
          </p:cNvPr>
          <p:cNvPicPr>
            <a:picLocks noChangeAspect="1"/>
          </p:cNvPicPr>
          <p:nvPr/>
        </p:nvPicPr>
        <p:blipFill>
          <a:blip r:embed="rId2"/>
          <a:stretch>
            <a:fillRect/>
          </a:stretch>
        </p:blipFill>
        <p:spPr>
          <a:xfrm>
            <a:off x="611560" y="1772816"/>
            <a:ext cx="7612721" cy="2156415"/>
          </a:xfrm>
          <a:prstGeom prst="rect">
            <a:avLst/>
          </a:prstGeom>
        </p:spPr>
      </p:pic>
      <p:sp>
        <p:nvSpPr>
          <p:cNvPr id="6" name="4 - Ορθογώνιο">
            <a:extLst>
              <a:ext uri="{FF2B5EF4-FFF2-40B4-BE49-F238E27FC236}">
                <a16:creationId xmlns:a16="http://schemas.microsoft.com/office/drawing/2014/main" id="{4732352D-2C87-4C8D-9D35-326951E29F28}"/>
              </a:ext>
            </a:extLst>
          </p:cNvPr>
          <p:cNvSpPr>
            <a:spLocks noChangeArrowheads="1"/>
          </p:cNvSpPr>
          <p:nvPr/>
        </p:nvSpPr>
        <p:spPr bwMode="auto">
          <a:xfrm>
            <a:off x="161131" y="4221088"/>
            <a:ext cx="8815387" cy="1015663"/>
          </a:xfrm>
          <a:prstGeom prst="rect">
            <a:avLst/>
          </a:prstGeom>
          <a:solidFill>
            <a:schemeClr val="bg1"/>
          </a:solidFill>
          <a:ln>
            <a:noFill/>
          </a:ln>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spcBef>
                <a:spcPct val="50000"/>
              </a:spcBef>
            </a:pPr>
            <a:r>
              <a:rPr lang="el-GR" altLang="el-GR" sz="2000" dirty="0">
                <a:solidFill>
                  <a:schemeClr val="tx1"/>
                </a:solidFill>
                <a:latin typeface="+mn-lt"/>
                <a:cs typeface="Arial" charset="0"/>
              </a:rPr>
              <a:t>Η αλληλεπίδραση του MO του </a:t>
            </a:r>
            <a:r>
              <a:rPr lang="el-GR" altLang="el-GR" sz="2000" dirty="0" err="1">
                <a:solidFill>
                  <a:schemeClr val="tx1"/>
                </a:solidFill>
                <a:latin typeface="+mn-lt"/>
                <a:cs typeface="Arial" charset="0"/>
              </a:rPr>
              <a:t>πυρηνόφιλου</a:t>
            </a:r>
            <a:r>
              <a:rPr lang="el-GR" altLang="el-GR" sz="2000" dirty="0">
                <a:solidFill>
                  <a:schemeClr val="tx1"/>
                </a:solidFill>
                <a:latin typeface="+mn-lt"/>
                <a:cs typeface="Arial" charset="0"/>
              </a:rPr>
              <a:t>  (ΗΟΜΟ) (προσφέρει  ζεύγος ηλεκτρονίων)  με το χαμηλότερης ενέργειας μη κατειλημμένο ΜΟ του </a:t>
            </a:r>
            <a:r>
              <a:rPr lang="el-GR" altLang="el-GR" sz="2000" dirty="0" err="1">
                <a:solidFill>
                  <a:schemeClr val="tx1"/>
                </a:solidFill>
                <a:latin typeface="+mn-lt"/>
                <a:cs typeface="Arial" charset="0"/>
              </a:rPr>
              <a:t>αλκυλαλογονιδίου</a:t>
            </a:r>
            <a:r>
              <a:rPr lang="el-GR" altLang="el-GR" sz="2000" dirty="0">
                <a:solidFill>
                  <a:schemeClr val="tx1"/>
                </a:solidFill>
                <a:latin typeface="+mn-lt"/>
                <a:cs typeface="Arial" charset="0"/>
              </a:rPr>
              <a:t>  (LUMO) είναι εφικτή από την αντίθετη πλευρά</a:t>
            </a:r>
          </a:p>
        </p:txBody>
      </p:sp>
    </p:spTree>
    <p:extLst>
      <p:ext uri="{BB962C8B-B14F-4D97-AF65-F5344CB8AC3E}">
        <p14:creationId xmlns:p14="http://schemas.microsoft.com/office/powerpoint/2010/main" val="577278621"/>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AB602435-9A1C-4561-BBA7-9C1E2FAC8DA2}"/>
              </a:ext>
            </a:extLst>
          </p:cNvPr>
          <p:cNvSpPr/>
          <p:nvPr/>
        </p:nvSpPr>
        <p:spPr>
          <a:xfrm>
            <a:off x="250825" y="1484313"/>
            <a:ext cx="8642350" cy="646112"/>
          </a:xfrm>
          <a:prstGeom prst="rect">
            <a:avLst/>
          </a:prstGeom>
        </p:spPr>
        <p:txBody>
          <a:bodyPr>
            <a:spAutoFit/>
          </a:bodyPr>
          <a:lstStyle/>
          <a:p>
            <a:pPr>
              <a:defRPr/>
            </a:pPr>
            <a:r>
              <a:rPr lang="el-GR" dirty="0">
                <a:solidFill>
                  <a:srgbClr val="0070C0"/>
                </a:solidFill>
                <a:latin typeface="+mn-lt"/>
                <a:cs typeface="Arial" charset="0"/>
              </a:rPr>
              <a:t>Η φύση του </a:t>
            </a:r>
            <a:r>
              <a:rPr lang="el-GR" dirty="0" err="1">
                <a:solidFill>
                  <a:srgbClr val="0070C0"/>
                </a:solidFill>
                <a:latin typeface="+mn-lt"/>
                <a:cs typeface="Arial" charset="0"/>
              </a:rPr>
              <a:t>ηλεκτρονιόφιλου</a:t>
            </a:r>
            <a:r>
              <a:rPr lang="el-GR" dirty="0">
                <a:solidFill>
                  <a:srgbClr val="0070C0"/>
                </a:solidFill>
                <a:latin typeface="+mn-lt"/>
                <a:cs typeface="Arial" charset="0"/>
              </a:rPr>
              <a:t>  </a:t>
            </a:r>
            <a:r>
              <a:rPr lang="el-GR" dirty="0">
                <a:latin typeface="+mn-lt"/>
                <a:cs typeface="Arial" charset="0"/>
              </a:rPr>
              <a:t>(Όσο περισσότερο στερεοχημικά παρεμποδισμένο είναι το υπόστρωμα μιας αντίδρασης SN2 τόσο λιγότερο δραστικό θα είναι αυτό) </a:t>
            </a:r>
            <a:endParaRPr lang="el-GR" dirty="0">
              <a:solidFill>
                <a:srgbClr val="0070C0"/>
              </a:solidFill>
              <a:latin typeface="+mn-lt"/>
              <a:cs typeface="Arial" charset="0"/>
            </a:endParaRPr>
          </a:p>
        </p:txBody>
      </p:sp>
      <p:sp>
        <p:nvSpPr>
          <p:cNvPr id="6" name="1 - Τίτλος">
            <a:extLst>
              <a:ext uri="{FF2B5EF4-FFF2-40B4-BE49-F238E27FC236}">
                <a16:creationId xmlns:a16="http://schemas.microsoft.com/office/drawing/2014/main" id="{4191FB76-7DEE-4970-9B1F-E0F5C9946384}"/>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pic>
        <p:nvPicPr>
          <p:cNvPr id="44036" name="Picture 2">
            <a:extLst>
              <a:ext uri="{FF2B5EF4-FFF2-40B4-BE49-F238E27FC236}">
                <a16:creationId xmlns:a16="http://schemas.microsoft.com/office/drawing/2014/main" id="{C3000AD3-563A-4650-AC28-A71E1BC3C43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50825" y="2133600"/>
            <a:ext cx="8726488" cy="31765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7 - Ορθογώνιο">
            <a:extLst>
              <a:ext uri="{FF2B5EF4-FFF2-40B4-BE49-F238E27FC236}">
                <a16:creationId xmlns:a16="http://schemas.microsoft.com/office/drawing/2014/main" id="{45F5470A-1B24-4DB2-8F63-8D57B6184B7D}"/>
              </a:ext>
            </a:extLst>
          </p:cNvPr>
          <p:cNvSpPr/>
          <p:nvPr/>
        </p:nvSpPr>
        <p:spPr>
          <a:xfrm>
            <a:off x="250825" y="5426075"/>
            <a:ext cx="8642350" cy="739775"/>
          </a:xfrm>
          <a:prstGeom prst="rect">
            <a:avLst/>
          </a:prstGeom>
        </p:spPr>
        <p:txBody>
          <a:bodyPr>
            <a:spAutoFit/>
          </a:bodyPr>
          <a:lstStyle/>
          <a:p>
            <a:pPr algn="just">
              <a:spcBef>
                <a:spcPct val="50000"/>
              </a:spcBef>
              <a:defRPr/>
            </a:pPr>
            <a:r>
              <a:rPr lang="el-GR" sz="1400" dirty="0">
                <a:latin typeface="+mj-lt"/>
              </a:rPr>
              <a:t>Στον Πίνακα 9.3 δίνονται τυπικά δεδομένα για τη δραστικότητα. Ας τοποθετήσουμε όμως τα συγκεκριμένα δεδομένα στις σωστές τους διαστάσεις. Εάν η αντίδραση ενός </a:t>
            </a:r>
            <a:r>
              <a:rPr lang="el-GR" sz="1400" dirty="0" err="1">
                <a:latin typeface="+mj-lt"/>
              </a:rPr>
              <a:t>μεθυλο</a:t>
            </a:r>
            <a:r>
              <a:rPr lang="el-GR" sz="1400" dirty="0">
                <a:latin typeface="+mj-lt"/>
              </a:rPr>
              <a:t> αλογονιδίου διαρκεί περίπου ένα </a:t>
            </a:r>
            <a:r>
              <a:rPr lang="el-GR" sz="1400" i="1" dirty="0">
                <a:latin typeface="+mj-lt"/>
              </a:rPr>
              <a:t>λεπτό</a:t>
            </a:r>
            <a:r>
              <a:rPr lang="el-GR" sz="1400" dirty="0">
                <a:latin typeface="+mj-lt"/>
              </a:rPr>
              <a:t>, τότε η αντίδραση ενός </a:t>
            </a:r>
            <a:r>
              <a:rPr lang="el-GR" sz="1400" dirty="0" err="1">
                <a:latin typeface="+mj-lt"/>
              </a:rPr>
              <a:t>νεοπεντυλαλογονιδίου</a:t>
            </a:r>
            <a:r>
              <a:rPr lang="el-GR" sz="1400" dirty="0">
                <a:latin typeface="+mj-lt"/>
              </a:rPr>
              <a:t> υπό τις ίδιες συνθήκες διαρκεί περίπου </a:t>
            </a:r>
            <a:r>
              <a:rPr lang="el-GR" sz="1400" i="1" dirty="0">
                <a:latin typeface="+mj-lt"/>
              </a:rPr>
              <a:t>23 χρόνια</a:t>
            </a:r>
            <a:r>
              <a:rPr lang="el-GR" sz="1400" dirty="0">
                <a:latin typeface="+mj-lt"/>
              </a:rPr>
              <a:t>!</a:t>
            </a:r>
          </a:p>
        </p:txBody>
      </p: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1 - Τίτλος">
            <a:extLst>
              <a:ext uri="{FF2B5EF4-FFF2-40B4-BE49-F238E27FC236}">
                <a16:creationId xmlns:a16="http://schemas.microsoft.com/office/drawing/2014/main" id="{4191FB76-7DEE-4970-9B1F-E0F5C9946384}"/>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pic>
        <p:nvPicPr>
          <p:cNvPr id="2" name="Εικόνα 1">
            <a:extLst>
              <a:ext uri="{FF2B5EF4-FFF2-40B4-BE49-F238E27FC236}">
                <a16:creationId xmlns:a16="http://schemas.microsoft.com/office/drawing/2014/main" id="{EAD51F1E-A08A-45AB-A933-68D8432FDAA0}"/>
              </a:ext>
            </a:extLst>
          </p:cNvPr>
          <p:cNvPicPr>
            <a:picLocks noChangeAspect="1"/>
          </p:cNvPicPr>
          <p:nvPr/>
        </p:nvPicPr>
        <p:blipFill>
          <a:blip r:embed="rId2"/>
          <a:stretch>
            <a:fillRect/>
          </a:stretch>
        </p:blipFill>
        <p:spPr>
          <a:xfrm>
            <a:off x="614578" y="1700808"/>
            <a:ext cx="7914844" cy="4224184"/>
          </a:xfrm>
          <a:prstGeom prst="rect">
            <a:avLst/>
          </a:prstGeom>
        </p:spPr>
      </p:pic>
    </p:spTree>
    <p:extLst>
      <p:ext uri="{BB962C8B-B14F-4D97-AF65-F5344CB8AC3E}">
        <p14:creationId xmlns:p14="http://schemas.microsoft.com/office/powerpoint/2010/main" val="1687335215"/>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1 - Τίτλος">
            <a:extLst>
              <a:ext uri="{FF2B5EF4-FFF2-40B4-BE49-F238E27FC236}">
                <a16:creationId xmlns:a16="http://schemas.microsoft.com/office/drawing/2014/main" id="{4191FB76-7DEE-4970-9B1F-E0F5C9946384}"/>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sp>
        <p:nvSpPr>
          <p:cNvPr id="5" name="Rectangle 4">
            <a:extLst>
              <a:ext uri="{FF2B5EF4-FFF2-40B4-BE49-F238E27FC236}">
                <a16:creationId xmlns:a16="http://schemas.microsoft.com/office/drawing/2014/main" id="{3FC556B5-B3EF-42CF-A677-CC6C70396DB6}"/>
              </a:ext>
            </a:extLst>
          </p:cNvPr>
          <p:cNvSpPr/>
          <p:nvPr/>
        </p:nvSpPr>
        <p:spPr>
          <a:xfrm>
            <a:off x="250825" y="1412776"/>
            <a:ext cx="8642350" cy="369887"/>
          </a:xfrm>
          <a:prstGeom prst="rect">
            <a:avLst/>
          </a:prstGeom>
        </p:spPr>
        <p:txBody>
          <a:bodyPr>
            <a:spAutoFit/>
          </a:bodyPr>
          <a:lstStyle/>
          <a:p>
            <a:pPr>
              <a:defRPr/>
            </a:pPr>
            <a:r>
              <a:rPr lang="el-GR" dirty="0">
                <a:solidFill>
                  <a:srgbClr val="0070C0"/>
                </a:solidFill>
                <a:latin typeface="+mn-lt"/>
                <a:cs typeface="Arial" charset="0"/>
              </a:rPr>
              <a:t>Η φύση του </a:t>
            </a:r>
            <a:r>
              <a:rPr lang="el-GR" dirty="0" err="1">
                <a:solidFill>
                  <a:srgbClr val="0070C0"/>
                </a:solidFill>
                <a:latin typeface="+mn-lt"/>
                <a:cs typeface="Arial" charset="0"/>
              </a:rPr>
              <a:t>πυρηνόφιλου</a:t>
            </a:r>
            <a:endParaRPr lang="el-GR" dirty="0">
              <a:solidFill>
                <a:srgbClr val="0070C0"/>
              </a:solidFill>
              <a:latin typeface="+mn-lt"/>
              <a:cs typeface="Arial" charset="0"/>
            </a:endParaRPr>
          </a:p>
        </p:txBody>
      </p:sp>
      <p:pic>
        <p:nvPicPr>
          <p:cNvPr id="3" name="Εικόνα 2">
            <a:extLst>
              <a:ext uri="{FF2B5EF4-FFF2-40B4-BE49-F238E27FC236}">
                <a16:creationId xmlns:a16="http://schemas.microsoft.com/office/drawing/2014/main" id="{054D6A57-395C-44F6-A4FA-C39196782E83}"/>
              </a:ext>
            </a:extLst>
          </p:cNvPr>
          <p:cNvPicPr>
            <a:picLocks noChangeAspect="1"/>
          </p:cNvPicPr>
          <p:nvPr/>
        </p:nvPicPr>
        <p:blipFill rotWithShape="1">
          <a:blip r:embed="rId2"/>
          <a:srcRect t="53882"/>
          <a:stretch/>
        </p:blipFill>
        <p:spPr>
          <a:xfrm>
            <a:off x="306616" y="1812786"/>
            <a:ext cx="8174388" cy="1736932"/>
          </a:xfrm>
          <a:prstGeom prst="rect">
            <a:avLst/>
          </a:prstGeom>
        </p:spPr>
      </p:pic>
      <p:pic>
        <p:nvPicPr>
          <p:cNvPr id="4" name="Εικόνα 3">
            <a:extLst>
              <a:ext uri="{FF2B5EF4-FFF2-40B4-BE49-F238E27FC236}">
                <a16:creationId xmlns:a16="http://schemas.microsoft.com/office/drawing/2014/main" id="{F394E8B0-0C7E-49A7-87A8-8DFF5F495198}"/>
              </a:ext>
            </a:extLst>
          </p:cNvPr>
          <p:cNvPicPr>
            <a:picLocks noChangeAspect="1"/>
          </p:cNvPicPr>
          <p:nvPr/>
        </p:nvPicPr>
        <p:blipFill>
          <a:blip r:embed="rId3"/>
          <a:stretch>
            <a:fillRect/>
          </a:stretch>
        </p:blipFill>
        <p:spPr>
          <a:xfrm>
            <a:off x="3419872" y="3653764"/>
            <a:ext cx="4197187" cy="2658776"/>
          </a:xfrm>
          <a:prstGeom prst="rect">
            <a:avLst/>
          </a:prstGeom>
        </p:spPr>
      </p:pic>
      <p:sp>
        <p:nvSpPr>
          <p:cNvPr id="8" name="Ορθογώνιο 7">
            <a:extLst>
              <a:ext uri="{FF2B5EF4-FFF2-40B4-BE49-F238E27FC236}">
                <a16:creationId xmlns:a16="http://schemas.microsoft.com/office/drawing/2014/main" id="{3998198F-89AE-4370-A13B-EAAE7B5388FC}"/>
              </a:ext>
            </a:extLst>
          </p:cNvPr>
          <p:cNvSpPr/>
          <p:nvPr/>
        </p:nvSpPr>
        <p:spPr>
          <a:xfrm>
            <a:off x="301625" y="3653764"/>
            <a:ext cx="2994025" cy="368300"/>
          </a:xfrm>
          <a:prstGeom prst="rect">
            <a:avLst/>
          </a:prstGeom>
        </p:spPr>
        <p:txBody>
          <a:bodyPr wrap="none">
            <a:spAutoFit/>
          </a:bodyPr>
          <a:lstStyle/>
          <a:p>
            <a:pPr>
              <a:defRPr/>
            </a:pPr>
            <a:r>
              <a:rPr lang="el-GR" dirty="0">
                <a:latin typeface="+mn-lt"/>
                <a:cs typeface="Arial" charset="0"/>
              </a:rPr>
              <a:t>Μεταβολή της </a:t>
            </a:r>
            <a:r>
              <a:rPr lang="el-GR" dirty="0" err="1">
                <a:latin typeface="+mn-lt"/>
                <a:cs typeface="Arial" charset="0"/>
              </a:rPr>
              <a:t>βασικότητας</a:t>
            </a:r>
            <a:endParaRPr lang="el-GR" dirty="0">
              <a:latin typeface="+mn-lt"/>
            </a:endParaRPr>
          </a:p>
        </p:txBody>
      </p:sp>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42186EF-5978-49C3-B35A-891CAC510BAF}"/>
              </a:ext>
            </a:extLst>
          </p:cNvPr>
          <p:cNvSpPr/>
          <p:nvPr/>
        </p:nvSpPr>
        <p:spPr>
          <a:xfrm>
            <a:off x="250825" y="1341438"/>
            <a:ext cx="8642350" cy="369887"/>
          </a:xfrm>
          <a:prstGeom prst="rect">
            <a:avLst/>
          </a:prstGeom>
        </p:spPr>
        <p:txBody>
          <a:bodyPr>
            <a:spAutoFit/>
          </a:bodyPr>
          <a:lstStyle/>
          <a:p>
            <a:pPr>
              <a:defRPr/>
            </a:pPr>
            <a:r>
              <a:rPr lang="el-GR" dirty="0">
                <a:solidFill>
                  <a:srgbClr val="0070C0"/>
                </a:solidFill>
                <a:latin typeface="+mn-lt"/>
                <a:cs typeface="Arial" charset="0"/>
              </a:rPr>
              <a:t>Η φύση του </a:t>
            </a:r>
            <a:r>
              <a:rPr lang="el-GR" dirty="0" err="1">
                <a:solidFill>
                  <a:srgbClr val="0070C0"/>
                </a:solidFill>
                <a:latin typeface="+mn-lt"/>
                <a:cs typeface="Arial" charset="0"/>
              </a:rPr>
              <a:t>πυρηνόφιλου</a:t>
            </a:r>
            <a:endParaRPr lang="el-GR" dirty="0">
              <a:solidFill>
                <a:srgbClr val="0070C0"/>
              </a:solidFill>
              <a:latin typeface="+mn-lt"/>
              <a:cs typeface="Arial" charset="0"/>
            </a:endParaRPr>
          </a:p>
        </p:txBody>
      </p:sp>
      <p:sp>
        <p:nvSpPr>
          <p:cNvPr id="6" name="1 - Τίτλος">
            <a:extLst>
              <a:ext uri="{FF2B5EF4-FFF2-40B4-BE49-F238E27FC236}">
                <a16:creationId xmlns:a16="http://schemas.microsoft.com/office/drawing/2014/main" id="{3614D52F-D239-411B-B5AB-7A5B7DEC7D9F}"/>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sp>
        <p:nvSpPr>
          <p:cNvPr id="46084" name="AutoShape 5" descr="ÎÏÎ¿ÏÎ­Î»ÎµÏÎ¼Î± ÎµÎ¹ÎºÏÎ½Î±Ï Î³Î¹Î± basicity in periodic table">
            <a:extLst>
              <a:ext uri="{FF2B5EF4-FFF2-40B4-BE49-F238E27FC236}">
                <a16:creationId xmlns:a16="http://schemas.microsoft.com/office/drawing/2014/main" id="{9D2AF862-50BE-4CB2-A8E0-D84989DC6FEA}"/>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46085" name="Picture 3">
            <a:extLst>
              <a:ext uri="{FF2B5EF4-FFF2-40B4-BE49-F238E27FC236}">
                <a16:creationId xmlns:a16="http://schemas.microsoft.com/office/drawing/2014/main" id="{31C22A26-830A-4EC8-815A-9C28601F255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39552" y="2204864"/>
            <a:ext cx="7704137" cy="228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42186EF-5978-49C3-B35A-891CAC510BAF}"/>
              </a:ext>
            </a:extLst>
          </p:cNvPr>
          <p:cNvSpPr/>
          <p:nvPr/>
        </p:nvSpPr>
        <p:spPr>
          <a:xfrm>
            <a:off x="250825" y="1341438"/>
            <a:ext cx="8642350" cy="369887"/>
          </a:xfrm>
          <a:prstGeom prst="rect">
            <a:avLst/>
          </a:prstGeom>
        </p:spPr>
        <p:txBody>
          <a:bodyPr>
            <a:spAutoFit/>
          </a:bodyPr>
          <a:lstStyle/>
          <a:p>
            <a:pPr>
              <a:defRPr/>
            </a:pPr>
            <a:r>
              <a:rPr lang="el-GR" dirty="0">
                <a:solidFill>
                  <a:srgbClr val="0070C0"/>
                </a:solidFill>
                <a:latin typeface="+mn-lt"/>
                <a:cs typeface="Arial" charset="0"/>
              </a:rPr>
              <a:t>Η φύση του </a:t>
            </a:r>
            <a:r>
              <a:rPr lang="el-GR" dirty="0" err="1">
                <a:solidFill>
                  <a:srgbClr val="0070C0"/>
                </a:solidFill>
                <a:latin typeface="+mn-lt"/>
                <a:cs typeface="Arial" charset="0"/>
              </a:rPr>
              <a:t>πυρηνόφιλου</a:t>
            </a:r>
            <a:endParaRPr lang="el-GR" dirty="0">
              <a:solidFill>
                <a:srgbClr val="0070C0"/>
              </a:solidFill>
              <a:latin typeface="+mn-lt"/>
              <a:cs typeface="Arial" charset="0"/>
            </a:endParaRPr>
          </a:p>
        </p:txBody>
      </p:sp>
      <p:sp>
        <p:nvSpPr>
          <p:cNvPr id="6" name="1 - Τίτλος">
            <a:extLst>
              <a:ext uri="{FF2B5EF4-FFF2-40B4-BE49-F238E27FC236}">
                <a16:creationId xmlns:a16="http://schemas.microsoft.com/office/drawing/2014/main" id="{3614D52F-D239-411B-B5AB-7A5B7DEC7D9F}"/>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sp>
        <p:nvSpPr>
          <p:cNvPr id="46084" name="AutoShape 5" descr="ÎÏÎ¿ÏÎ­Î»ÎµÏÎ¼Î± ÎµÎ¹ÎºÏÎ½Î±Ï Î³Î¹Î± basicity in periodic table">
            <a:extLst>
              <a:ext uri="{FF2B5EF4-FFF2-40B4-BE49-F238E27FC236}">
                <a16:creationId xmlns:a16="http://schemas.microsoft.com/office/drawing/2014/main" id="{9D2AF862-50BE-4CB2-A8E0-D84989DC6FEA}"/>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46086" name="Picture 2">
            <a:extLst>
              <a:ext uri="{FF2B5EF4-FFF2-40B4-BE49-F238E27FC236}">
                <a16:creationId xmlns:a16="http://schemas.microsoft.com/office/drawing/2014/main" id="{52FCFB36-1AC1-4F5D-96ED-8EFF3C2B245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39552" y="1822335"/>
            <a:ext cx="7704137" cy="25384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Ορθογώνιο 1">
            <a:extLst>
              <a:ext uri="{FF2B5EF4-FFF2-40B4-BE49-F238E27FC236}">
                <a16:creationId xmlns:a16="http://schemas.microsoft.com/office/drawing/2014/main" id="{21EDAF63-44F9-4C41-B128-AAA1CE568960}"/>
              </a:ext>
            </a:extLst>
          </p:cNvPr>
          <p:cNvSpPr/>
          <p:nvPr/>
        </p:nvSpPr>
        <p:spPr>
          <a:xfrm>
            <a:off x="460375" y="4471757"/>
            <a:ext cx="8178684" cy="1477328"/>
          </a:xfrm>
          <a:prstGeom prst="rect">
            <a:avLst/>
          </a:prstGeom>
        </p:spPr>
        <p:txBody>
          <a:bodyPr wrap="square">
            <a:spAutoFit/>
          </a:bodyPr>
          <a:lstStyle/>
          <a:p>
            <a:pPr marL="285750" indent="-285750" algn="just">
              <a:buFont typeface="Arial" panose="020B0604020202020204" pitchFamily="34" charset="0"/>
              <a:buChar char="•"/>
            </a:pPr>
            <a:r>
              <a:rPr lang="el-GR" dirty="0">
                <a:latin typeface="+mn-lt"/>
                <a:cs typeface="Arial" charset="0"/>
              </a:rPr>
              <a:t>Το </a:t>
            </a:r>
            <a:r>
              <a:rPr lang="el-GR" dirty="0" err="1">
                <a:latin typeface="+mn-lt"/>
                <a:cs typeface="Arial" charset="0"/>
              </a:rPr>
              <a:t>πυρηνόφιλο</a:t>
            </a:r>
            <a:r>
              <a:rPr lang="el-GR" dirty="0">
                <a:latin typeface="+mn-lt"/>
                <a:cs typeface="Arial" charset="0"/>
              </a:rPr>
              <a:t> του </a:t>
            </a:r>
            <a:r>
              <a:rPr lang="el-GR" dirty="0" err="1">
                <a:latin typeface="+mn-lt"/>
                <a:cs typeface="Arial" charset="0"/>
              </a:rPr>
              <a:t>σουλφιδίου</a:t>
            </a:r>
            <a:r>
              <a:rPr lang="el-GR" dirty="0">
                <a:latin typeface="+mn-lt"/>
                <a:cs typeface="Arial" charset="0"/>
              </a:rPr>
              <a:t> είναι περισσότερο από τρεις τάξεις μεγέθους λιγότερο βασικό από ότι το </a:t>
            </a:r>
            <a:r>
              <a:rPr lang="el-GR" dirty="0" err="1">
                <a:latin typeface="+mn-lt"/>
                <a:cs typeface="Arial" charset="0"/>
              </a:rPr>
              <a:t>πυρηνόφιλο</a:t>
            </a:r>
            <a:r>
              <a:rPr lang="el-GR" dirty="0">
                <a:latin typeface="+mn-lt"/>
                <a:cs typeface="Arial" charset="0"/>
              </a:rPr>
              <a:t> του οξειδίου, και όμως είναι περισσότερο από τέσσερις τάξεις μεγέθους πιο δραστικό. </a:t>
            </a:r>
          </a:p>
          <a:p>
            <a:pPr marL="285750" indent="-285750" algn="just">
              <a:buFont typeface="Arial" panose="020B0604020202020204" pitchFamily="34" charset="0"/>
              <a:buChar char="•"/>
            </a:pPr>
            <a:r>
              <a:rPr lang="el-GR" dirty="0">
                <a:latin typeface="+mn-lt"/>
                <a:cs typeface="Arial" charset="0"/>
              </a:rPr>
              <a:t>Ομοίως, για την </a:t>
            </a:r>
            <a:r>
              <a:rPr lang="el-GR" dirty="0" err="1">
                <a:latin typeface="+mn-lt"/>
                <a:cs typeface="Arial" charset="0"/>
              </a:rPr>
              <a:t>πυρηνοφιλικότητα</a:t>
            </a:r>
            <a:r>
              <a:rPr lang="el-GR" dirty="0">
                <a:latin typeface="+mn-lt"/>
                <a:cs typeface="Arial" charset="0"/>
              </a:rPr>
              <a:t> των αλογονιδίων, το λιγότερο βασικό ιόν του αλογονιδίου (</a:t>
            </a:r>
            <a:r>
              <a:rPr lang="el-GR" dirty="0" err="1">
                <a:latin typeface="+mn-lt"/>
                <a:cs typeface="Arial" charset="0"/>
              </a:rPr>
              <a:t>ιωδίδιο</a:t>
            </a:r>
            <a:r>
              <a:rPr lang="el-GR" dirty="0">
                <a:latin typeface="+mn-lt"/>
                <a:cs typeface="Arial" charset="0"/>
              </a:rPr>
              <a:t>) είναι το ισχυρότερο </a:t>
            </a:r>
            <a:r>
              <a:rPr lang="el-GR" dirty="0" err="1">
                <a:latin typeface="+mn-lt"/>
                <a:cs typeface="Arial" charset="0"/>
              </a:rPr>
              <a:t>πυρηνόφιλο</a:t>
            </a:r>
            <a:r>
              <a:rPr lang="el-GR" dirty="0">
                <a:latin typeface="+mn-lt"/>
                <a:cs typeface="Arial" charset="0"/>
              </a:rPr>
              <a:t>. </a:t>
            </a:r>
          </a:p>
        </p:txBody>
      </p:sp>
    </p:spTree>
    <p:extLst>
      <p:ext uri="{BB962C8B-B14F-4D97-AF65-F5344CB8AC3E}">
        <p14:creationId xmlns:p14="http://schemas.microsoft.com/office/powerpoint/2010/main" val="387670891"/>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8130" name="Picture 2" descr="1-3 classes nuc">
            <a:extLst>
              <a:ext uri="{FF2B5EF4-FFF2-40B4-BE49-F238E27FC236}">
                <a16:creationId xmlns:a16="http://schemas.microsoft.com/office/drawing/2014/main" id="{B0C9E87E-7716-4A71-ABA4-C06F3E12E0C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57188" y="2357438"/>
            <a:ext cx="5040312" cy="3857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Rectangle 4">
            <a:extLst>
              <a:ext uri="{FF2B5EF4-FFF2-40B4-BE49-F238E27FC236}">
                <a16:creationId xmlns:a16="http://schemas.microsoft.com/office/drawing/2014/main" id="{A6F1C7DC-4A76-4D07-AB9A-E2D3F0335606}"/>
              </a:ext>
            </a:extLst>
          </p:cNvPr>
          <p:cNvSpPr/>
          <p:nvPr/>
        </p:nvSpPr>
        <p:spPr>
          <a:xfrm>
            <a:off x="250825" y="1484313"/>
            <a:ext cx="8642350" cy="923925"/>
          </a:xfrm>
          <a:prstGeom prst="rect">
            <a:avLst/>
          </a:prstGeom>
        </p:spPr>
        <p:txBody>
          <a:bodyPr>
            <a:spAutoFit/>
          </a:bodyPr>
          <a:lstStyle/>
          <a:p>
            <a:pPr>
              <a:defRPr/>
            </a:pPr>
            <a:r>
              <a:rPr lang="el-GR" dirty="0">
                <a:solidFill>
                  <a:srgbClr val="0070C0"/>
                </a:solidFill>
                <a:latin typeface="+mn-lt"/>
                <a:cs typeface="Arial" charset="0"/>
              </a:rPr>
              <a:t>Η φύση του </a:t>
            </a:r>
            <a:r>
              <a:rPr lang="el-GR" dirty="0" err="1">
                <a:solidFill>
                  <a:srgbClr val="0070C0"/>
                </a:solidFill>
                <a:latin typeface="+mn-lt"/>
                <a:cs typeface="Arial" charset="0"/>
              </a:rPr>
              <a:t>πυρηνόφιλου</a:t>
            </a:r>
            <a:r>
              <a:rPr lang="el-GR" dirty="0">
                <a:solidFill>
                  <a:srgbClr val="0070C0"/>
                </a:solidFill>
                <a:latin typeface="+mn-lt"/>
                <a:cs typeface="Arial" charset="0"/>
              </a:rPr>
              <a:t>  </a:t>
            </a:r>
            <a:r>
              <a:rPr lang="el-GR" dirty="0">
                <a:latin typeface="+mn-lt"/>
                <a:cs typeface="Arial" charset="0"/>
              </a:rPr>
              <a:t>(Τα πιο συνηθισμένα </a:t>
            </a:r>
            <a:r>
              <a:rPr lang="el-GR" dirty="0" err="1">
                <a:latin typeface="+mn-lt"/>
                <a:cs typeface="Arial" charset="0"/>
              </a:rPr>
              <a:t>πυρηνόφιλα</a:t>
            </a:r>
            <a:r>
              <a:rPr lang="el-GR" dirty="0">
                <a:latin typeface="+mn-lt"/>
                <a:cs typeface="Arial" charset="0"/>
              </a:rPr>
              <a:t> σε έναν μηχανισμό SN2 είναι αυτά που έχουν μη δεσμικό ζεύγος ηλεκτρονίων (φορτισμένα ή αφόρτιστα). </a:t>
            </a:r>
            <a:endParaRPr lang="el-GR" dirty="0">
              <a:solidFill>
                <a:srgbClr val="0070C0"/>
              </a:solidFill>
              <a:latin typeface="+mn-lt"/>
              <a:cs typeface="Arial" charset="0"/>
            </a:endParaRPr>
          </a:p>
        </p:txBody>
      </p:sp>
      <p:sp>
        <p:nvSpPr>
          <p:cNvPr id="6" name="1 - Τίτλος">
            <a:extLst>
              <a:ext uri="{FF2B5EF4-FFF2-40B4-BE49-F238E27FC236}">
                <a16:creationId xmlns:a16="http://schemas.microsoft.com/office/drawing/2014/main" id="{954726A3-ED27-4095-B6ED-A213ADBA32F5}"/>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sp>
        <p:nvSpPr>
          <p:cNvPr id="7" name="Rectangle 6">
            <a:extLst>
              <a:ext uri="{FF2B5EF4-FFF2-40B4-BE49-F238E27FC236}">
                <a16:creationId xmlns:a16="http://schemas.microsoft.com/office/drawing/2014/main" id="{2195B0B1-3DF5-42B2-8CF2-669E66BC0747}"/>
              </a:ext>
            </a:extLst>
          </p:cNvPr>
          <p:cNvSpPr/>
          <p:nvPr/>
        </p:nvSpPr>
        <p:spPr>
          <a:xfrm>
            <a:off x="5508625" y="2276475"/>
            <a:ext cx="3455988" cy="3970338"/>
          </a:xfrm>
          <a:prstGeom prst="rect">
            <a:avLst/>
          </a:prstGeom>
        </p:spPr>
        <p:txBody>
          <a:bodyPr>
            <a:spAutoFit/>
          </a:bodyPr>
          <a:lstStyle/>
          <a:p>
            <a:pPr>
              <a:buFont typeface="Wingdings" pitchFamily="2" charset="2"/>
              <a:buChar char="Ø"/>
              <a:defRPr/>
            </a:pPr>
            <a:r>
              <a:rPr lang="el-GR" sz="1400" dirty="0">
                <a:latin typeface="+mn-lt"/>
                <a:cs typeface="Arial" charset="0"/>
              </a:rPr>
              <a:t> για παρόμοιες δομές το φορτισμένο </a:t>
            </a:r>
            <a:r>
              <a:rPr lang="el-GR" sz="1400" dirty="0" err="1">
                <a:latin typeface="+mn-lt"/>
                <a:cs typeface="Arial" charset="0"/>
              </a:rPr>
              <a:t>πυρηνόφιλο</a:t>
            </a:r>
            <a:r>
              <a:rPr lang="el-GR" sz="1400" dirty="0">
                <a:latin typeface="+mn-lt"/>
                <a:cs typeface="Arial" charset="0"/>
              </a:rPr>
              <a:t> είναι πάντα ισχυρότερο του αφόρτιστου.</a:t>
            </a:r>
          </a:p>
          <a:p>
            <a:pPr>
              <a:buFont typeface="Wingdings" pitchFamily="2" charset="2"/>
              <a:buChar char="Ø"/>
              <a:defRPr/>
            </a:pPr>
            <a:r>
              <a:rPr lang="el-GR" sz="1400" dirty="0">
                <a:latin typeface="+mn-lt"/>
                <a:cs typeface="Arial" charset="0"/>
              </a:rPr>
              <a:t> η </a:t>
            </a:r>
            <a:r>
              <a:rPr lang="el-GR" sz="1400" dirty="0" err="1">
                <a:latin typeface="+mn-lt"/>
                <a:cs typeface="Arial" charset="0"/>
              </a:rPr>
              <a:t>πυρηνοφιλικότητα</a:t>
            </a:r>
            <a:r>
              <a:rPr lang="el-GR" sz="1400" dirty="0">
                <a:latin typeface="+mn-lt"/>
                <a:cs typeface="Arial" charset="0"/>
              </a:rPr>
              <a:t> σχετίζεται γενικά με τη </a:t>
            </a:r>
            <a:r>
              <a:rPr lang="el-GR" sz="1400" dirty="0" err="1">
                <a:latin typeface="+mn-lt"/>
                <a:cs typeface="Arial" charset="0"/>
              </a:rPr>
              <a:t>βασικότητα</a:t>
            </a:r>
            <a:r>
              <a:rPr lang="el-GR" sz="1400" dirty="0">
                <a:latin typeface="+mn-lt"/>
                <a:cs typeface="Arial" charset="0"/>
              </a:rPr>
              <a:t> (όσο μετακινούμαστε δεξιότερα στον περιοδικό πίνακα τόσο μειώνεται η ισχύς του </a:t>
            </a:r>
            <a:r>
              <a:rPr lang="el-GR" sz="1400" dirty="0" err="1">
                <a:latin typeface="+mn-lt"/>
                <a:cs typeface="Arial" charset="0"/>
              </a:rPr>
              <a:t>πυρηνόφιλου</a:t>
            </a:r>
            <a:r>
              <a:rPr lang="el-GR" sz="1400" dirty="0">
                <a:latin typeface="+mn-lt"/>
                <a:cs typeface="Arial" charset="0"/>
              </a:rPr>
              <a:t>).</a:t>
            </a:r>
            <a:endParaRPr lang="en-US" sz="1400" dirty="0">
              <a:latin typeface="+mn-lt"/>
              <a:cs typeface="Arial" charset="0"/>
            </a:endParaRPr>
          </a:p>
          <a:p>
            <a:pPr>
              <a:buFont typeface="Wingdings" pitchFamily="2" charset="2"/>
              <a:buChar char="Ø"/>
              <a:defRPr/>
            </a:pPr>
            <a:r>
              <a:rPr lang="en-US" sz="1400" dirty="0">
                <a:latin typeface="+mn-lt"/>
                <a:cs typeface="Arial" charset="0"/>
              </a:rPr>
              <a:t> </a:t>
            </a:r>
            <a:r>
              <a:rPr lang="el-GR" sz="1400" dirty="0">
                <a:latin typeface="+mn-lt"/>
                <a:cs typeface="Arial" charset="0"/>
              </a:rPr>
              <a:t>για διαφορετικά άτομα της ίδιας ομάδας, αυτό με το μεγαλύτερο ατομικό βάρος  (λιγότερο βασικό) είναι το πιο </a:t>
            </a:r>
            <a:r>
              <a:rPr lang="el-GR" sz="1400" dirty="0" err="1">
                <a:latin typeface="+mn-lt"/>
                <a:cs typeface="Arial" charset="0"/>
              </a:rPr>
              <a:t>πυρηνόφιλο</a:t>
            </a:r>
            <a:r>
              <a:rPr lang="el-GR" sz="1400" dirty="0">
                <a:latin typeface="+mn-lt"/>
                <a:cs typeface="Arial" charset="0"/>
              </a:rPr>
              <a:t>, σε πολικό </a:t>
            </a:r>
            <a:r>
              <a:rPr lang="el-GR" sz="1400" dirty="0" err="1">
                <a:latin typeface="+mn-lt"/>
                <a:cs typeface="Arial" charset="0"/>
              </a:rPr>
              <a:t>πρωτικό</a:t>
            </a:r>
            <a:r>
              <a:rPr lang="el-GR" sz="1400" dirty="0">
                <a:latin typeface="+mn-lt"/>
                <a:cs typeface="Arial" charset="0"/>
              </a:rPr>
              <a:t> διαλύτη. Σε πολικό </a:t>
            </a:r>
            <a:r>
              <a:rPr lang="el-GR" sz="1400" dirty="0" err="1">
                <a:latin typeface="+mn-lt"/>
                <a:cs typeface="Arial" charset="0"/>
              </a:rPr>
              <a:t>απρωτικό</a:t>
            </a:r>
            <a:r>
              <a:rPr lang="el-GR" sz="1400" dirty="0">
                <a:latin typeface="+mn-lt"/>
                <a:cs typeface="Arial" charset="0"/>
              </a:rPr>
              <a:t> διαλύτη, ισχύει το αντίστροφο.</a:t>
            </a:r>
          </a:p>
          <a:p>
            <a:pPr>
              <a:buFont typeface="Wingdings" pitchFamily="2" charset="2"/>
              <a:buChar char="Ø"/>
              <a:defRPr/>
            </a:pPr>
            <a:r>
              <a:rPr lang="el-GR" sz="1400" dirty="0">
                <a:latin typeface="+mn-lt"/>
                <a:cs typeface="Arial" charset="0"/>
              </a:rPr>
              <a:t> όσο περισσότερο στερεοχημικά παρεμποδισμένο είναι το </a:t>
            </a:r>
            <a:r>
              <a:rPr lang="el-GR" sz="1400" dirty="0" err="1">
                <a:latin typeface="+mn-lt"/>
                <a:cs typeface="Arial" charset="0"/>
              </a:rPr>
              <a:t>πυρηνόφιλο</a:t>
            </a:r>
            <a:r>
              <a:rPr lang="el-GR" sz="1400" dirty="0">
                <a:latin typeface="+mn-lt"/>
                <a:cs typeface="Arial" charset="0"/>
              </a:rPr>
              <a:t> τόσο λιγότερο δραστικό θα είναι αυτό.</a:t>
            </a:r>
          </a:p>
          <a:p>
            <a:pPr>
              <a:defRPr/>
            </a:pPr>
            <a:r>
              <a:rPr lang="el-GR" sz="1400" dirty="0">
                <a:latin typeface="+mn-lt"/>
                <a:cs typeface="Arial" charset="0"/>
              </a:rPr>
              <a:t>(</a:t>
            </a:r>
            <a:r>
              <a:rPr lang="en-US" sz="1400" dirty="0">
                <a:latin typeface="+mn-lt"/>
                <a:cs typeface="Arial" charset="0"/>
              </a:rPr>
              <a:t>CH3O – &gt; CH3CH2O – &gt; (CH3)2CHO– &gt; (CH3)3CO–</a:t>
            </a:r>
            <a:r>
              <a:rPr lang="el-GR" sz="1400" dirty="0">
                <a:latin typeface="+mn-lt"/>
                <a:cs typeface="Arial" charset="0"/>
              </a:rPr>
              <a:t>)</a:t>
            </a:r>
            <a:r>
              <a:rPr lang="en-US" sz="1400" dirty="0">
                <a:latin typeface="+mn-lt"/>
                <a:cs typeface="Arial" charset="0"/>
              </a:rPr>
              <a:t> .</a:t>
            </a:r>
            <a:endParaRPr lang="el-GR" sz="1400" dirty="0">
              <a:latin typeface="+mn-lt"/>
              <a:cs typeface="Arial" charset="0"/>
            </a:endParaRPr>
          </a:p>
        </p:txBody>
      </p:sp>
    </p:spTree>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0178" name="Picture 2" descr="ÎÏÎ¿ÏÎ­Î»ÎµÏÎ¼Î± ÎµÎ¹ÎºÏÎ½Î±Ï Î³Î¹Î± polar protic solvents">
            <a:extLst>
              <a:ext uri="{FF2B5EF4-FFF2-40B4-BE49-F238E27FC236}">
                <a16:creationId xmlns:a16="http://schemas.microsoft.com/office/drawing/2014/main" id="{F1D747CF-4ADD-4337-808F-CA783D894ED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4317" r="55090" b="42805"/>
          <a:stretch>
            <a:fillRect/>
          </a:stretch>
        </p:blipFill>
        <p:spPr bwMode="auto">
          <a:xfrm>
            <a:off x="428625" y="1928813"/>
            <a:ext cx="2571750" cy="42005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4 - TextBox">
            <a:extLst>
              <a:ext uri="{FF2B5EF4-FFF2-40B4-BE49-F238E27FC236}">
                <a16:creationId xmlns:a16="http://schemas.microsoft.com/office/drawing/2014/main" id="{16D80031-9EC0-4E1F-95E9-07593965ED99}"/>
              </a:ext>
            </a:extLst>
          </p:cNvPr>
          <p:cNvSpPr txBox="1"/>
          <p:nvPr/>
        </p:nvSpPr>
        <p:spPr>
          <a:xfrm>
            <a:off x="142875" y="1571625"/>
            <a:ext cx="3000375" cy="369888"/>
          </a:xfrm>
          <a:prstGeom prst="rect">
            <a:avLst/>
          </a:prstGeom>
          <a:noFill/>
        </p:spPr>
        <p:txBody>
          <a:bodyPr>
            <a:spAutoFit/>
          </a:bodyPr>
          <a:lstStyle/>
          <a:p>
            <a:pPr>
              <a:defRPr/>
            </a:pPr>
            <a:r>
              <a:rPr lang="el-GR" dirty="0">
                <a:latin typeface="+mn-lt"/>
                <a:cs typeface="Arial" charset="0"/>
              </a:rPr>
              <a:t>Πολικοί </a:t>
            </a:r>
            <a:r>
              <a:rPr lang="el-GR" dirty="0" err="1">
                <a:latin typeface="+mn-lt"/>
                <a:cs typeface="Arial" charset="0"/>
              </a:rPr>
              <a:t>πρωτικοί</a:t>
            </a:r>
            <a:r>
              <a:rPr lang="el-GR" dirty="0">
                <a:latin typeface="+mn-lt"/>
                <a:cs typeface="Arial" charset="0"/>
              </a:rPr>
              <a:t> διαλύτες</a:t>
            </a:r>
          </a:p>
        </p:txBody>
      </p:sp>
      <p:pic>
        <p:nvPicPr>
          <p:cNvPr id="50180" name="Picture 4" descr="ÎÏÎ¿ÏÎ­Î»ÎµÏÎ¼Î± ÎµÎ¹ÎºÏÎ½Î±Ï Î³Î¹Î± polar aprotic solvents">
            <a:extLst>
              <a:ext uri="{FF2B5EF4-FFF2-40B4-BE49-F238E27FC236}">
                <a16:creationId xmlns:a16="http://schemas.microsoft.com/office/drawing/2014/main" id="{8F801912-154A-4895-A163-EEB32BF7E63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t="8742" r="42307" b="28320"/>
          <a:stretch>
            <a:fillRect/>
          </a:stretch>
        </p:blipFill>
        <p:spPr bwMode="auto">
          <a:xfrm>
            <a:off x="4357688" y="2143125"/>
            <a:ext cx="3071812" cy="30718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6 - TextBox">
            <a:extLst>
              <a:ext uri="{FF2B5EF4-FFF2-40B4-BE49-F238E27FC236}">
                <a16:creationId xmlns:a16="http://schemas.microsoft.com/office/drawing/2014/main" id="{D6823C03-50CD-4875-9D53-4806233A2D41}"/>
              </a:ext>
            </a:extLst>
          </p:cNvPr>
          <p:cNvSpPr txBox="1"/>
          <p:nvPr/>
        </p:nvSpPr>
        <p:spPr>
          <a:xfrm>
            <a:off x="4357688" y="1571625"/>
            <a:ext cx="3143250" cy="369888"/>
          </a:xfrm>
          <a:prstGeom prst="rect">
            <a:avLst/>
          </a:prstGeom>
          <a:noFill/>
        </p:spPr>
        <p:txBody>
          <a:bodyPr>
            <a:spAutoFit/>
          </a:bodyPr>
          <a:lstStyle/>
          <a:p>
            <a:pPr>
              <a:defRPr/>
            </a:pPr>
            <a:r>
              <a:rPr lang="el-GR" dirty="0">
                <a:latin typeface="+mn-lt"/>
                <a:cs typeface="Arial" charset="0"/>
              </a:rPr>
              <a:t>Πολικοί </a:t>
            </a:r>
            <a:r>
              <a:rPr lang="el-GR" dirty="0" err="1">
                <a:latin typeface="+mn-lt"/>
                <a:cs typeface="Arial" charset="0"/>
              </a:rPr>
              <a:t>απρωτικοί</a:t>
            </a:r>
            <a:r>
              <a:rPr lang="el-GR" dirty="0">
                <a:latin typeface="+mn-lt"/>
                <a:cs typeface="Arial" charset="0"/>
              </a:rPr>
              <a:t> διαλύτες</a:t>
            </a:r>
          </a:p>
        </p:txBody>
      </p:sp>
      <p:sp>
        <p:nvSpPr>
          <p:cNvPr id="8" name="1 - Τίτλος">
            <a:extLst>
              <a:ext uri="{FF2B5EF4-FFF2-40B4-BE49-F238E27FC236}">
                <a16:creationId xmlns:a16="http://schemas.microsoft.com/office/drawing/2014/main" id="{2A932562-CD6F-4BFB-ADD2-083C147F28D2}"/>
              </a:ext>
            </a:extLst>
          </p:cNvPr>
          <p:cNvSpPr>
            <a:spLocks noGrp="1"/>
          </p:cNvSpPr>
          <p:nvPr>
            <p:ph type="title"/>
          </p:nvPr>
        </p:nvSpPr>
        <p:spPr>
          <a:xfrm>
            <a:off x="301625" y="455613"/>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spTree>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3573F805-0E3A-4F57-B0F8-FFA57CF984C2}"/>
              </a:ext>
            </a:extLst>
          </p:cNvPr>
          <p:cNvSpPr>
            <a:spLocks noGrp="1"/>
          </p:cNvSpPr>
          <p:nvPr>
            <p:ph type="title"/>
          </p:nvPr>
        </p:nvSpPr>
        <p:spPr/>
        <p:txBody>
          <a:bodyPr/>
          <a:lstStyle/>
          <a:p>
            <a:pPr>
              <a:defRPr/>
            </a:pPr>
            <a:r>
              <a:rPr lang="el-GR" dirty="0"/>
              <a:t>Τάσεις </a:t>
            </a:r>
            <a:r>
              <a:rPr lang="el-GR" dirty="0" err="1"/>
              <a:t>πυρηνοφιλικότητας</a:t>
            </a:r>
            <a:endParaRPr lang="el-GR" dirty="0"/>
          </a:p>
        </p:txBody>
      </p:sp>
      <p:sp>
        <p:nvSpPr>
          <p:cNvPr id="54273" name="Rectangle 1">
            <a:extLst>
              <a:ext uri="{FF2B5EF4-FFF2-40B4-BE49-F238E27FC236}">
                <a16:creationId xmlns:a16="http://schemas.microsoft.com/office/drawing/2014/main" id="{A1D40A7B-6D16-4245-A500-37F34F495C23}"/>
              </a:ext>
            </a:extLst>
          </p:cNvPr>
          <p:cNvSpPr>
            <a:spLocks noChangeArrowheads="1"/>
          </p:cNvSpPr>
          <p:nvPr/>
        </p:nvSpPr>
        <p:spPr bwMode="auto">
          <a:xfrm>
            <a:off x="467544" y="1484784"/>
            <a:ext cx="7310016" cy="4893647"/>
          </a:xfrm>
          <a:prstGeom prst="rect">
            <a:avLst/>
          </a:prstGeom>
          <a:noFill/>
          <a:ln w="9525">
            <a:noFill/>
            <a:miter lim="800000"/>
            <a:headEnd/>
            <a:tailEnd/>
          </a:ln>
          <a:effectLst/>
        </p:spPr>
        <p:txBody>
          <a:bodyPr wrap="square" anchor="ctr">
            <a:spAutoFit/>
          </a:bodyPr>
          <a:lstStyle/>
          <a:p>
            <a:pPr>
              <a:defRPr/>
            </a:pPr>
            <a:r>
              <a:rPr lang="el-GR" sz="2400" dirty="0">
                <a:solidFill>
                  <a:srgbClr val="CC0000"/>
                </a:solidFill>
                <a:latin typeface="+mn-lt"/>
              </a:rPr>
              <a:t>Σε πολικούς </a:t>
            </a:r>
            <a:r>
              <a:rPr lang="el-GR" sz="2400" dirty="0" err="1">
                <a:solidFill>
                  <a:srgbClr val="CC0000"/>
                </a:solidFill>
                <a:latin typeface="+mn-lt"/>
              </a:rPr>
              <a:t>πρωτικούς</a:t>
            </a:r>
            <a:r>
              <a:rPr lang="el-GR" sz="2400" dirty="0">
                <a:solidFill>
                  <a:srgbClr val="CC0000"/>
                </a:solidFill>
                <a:latin typeface="+mn-lt"/>
              </a:rPr>
              <a:t> διαλύτες:</a:t>
            </a:r>
            <a:endParaRPr lang="en-US" sz="2400" dirty="0">
              <a:solidFill>
                <a:srgbClr val="CC0000"/>
              </a:solidFill>
              <a:latin typeface="+mn-lt"/>
            </a:endParaRPr>
          </a:p>
          <a:p>
            <a:pPr>
              <a:defRPr/>
            </a:pPr>
            <a:endParaRPr lang="el-GR" sz="2400" dirty="0">
              <a:solidFill>
                <a:srgbClr val="000000"/>
              </a:solidFill>
              <a:latin typeface="+mn-lt"/>
            </a:endParaRPr>
          </a:p>
          <a:p>
            <a:pPr>
              <a:buFontTx/>
              <a:buChar char="•"/>
              <a:defRPr/>
            </a:pPr>
            <a:r>
              <a:rPr lang="en-US" sz="2400" dirty="0">
                <a:solidFill>
                  <a:srgbClr val="000000"/>
                </a:solidFill>
                <a:latin typeface="+mn-lt"/>
              </a:rPr>
              <a:t> </a:t>
            </a:r>
            <a:r>
              <a:rPr lang="el-GR" sz="2400" dirty="0">
                <a:solidFill>
                  <a:srgbClr val="000000"/>
                </a:solidFill>
                <a:latin typeface="+mn-lt"/>
              </a:rPr>
              <a:t>η </a:t>
            </a:r>
            <a:r>
              <a:rPr lang="el-GR" sz="2400" dirty="0" err="1">
                <a:solidFill>
                  <a:srgbClr val="000000"/>
                </a:solidFill>
                <a:latin typeface="+mn-lt"/>
              </a:rPr>
              <a:t>πυρηνοφιλικότητα</a:t>
            </a:r>
            <a:r>
              <a:rPr lang="el-GR" sz="2400" dirty="0">
                <a:cs typeface="Arial" charset="0"/>
              </a:rPr>
              <a:t> </a:t>
            </a:r>
            <a:r>
              <a:rPr lang="el-GR" sz="2400" dirty="0">
                <a:solidFill>
                  <a:srgbClr val="000000"/>
                </a:solidFill>
                <a:latin typeface="+mn-lt"/>
              </a:rPr>
              <a:t> </a:t>
            </a:r>
            <a:r>
              <a:rPr lang="el-GR" sz="2400" i="1" dirty="0">
                <a:solidFill>
                  <a:srgbClr val="000000"/>
                </a:solidFill>
                <a:latin typeface="+mn-lt"/>
              </a:rPr>
              <a:t>αυξάνεται</a:t>
            </a:r>
            <a:r>
              <a:rPr lang="el-GR" sz="2400" dirty="0">
                <a:solidFill>
                  <a:srgbClr val="000000"/>
                </a:solidFill>
                <a:latin typeface="+mn-lt"/>
              </a:rPr>
              <a:t> από πάνω προς τα κάτω σε μια ομάδα του Π.Π. </a:t>
            </a:r>
          </a:p>
          <a:p>
            <a:pPr lvl="1">
              <a:buFontTx/>
              <a:buChar char="•"/>
              <a:defRPr/>
            </a:pPr>
            <a:r>
              <a:rPr lang="el-GR" sz="2400" dirty="0">
                <a:solidFill>
                  <a:srgbClr val="000000"/>
                </a:solidFill>
                <a:latin typeface="+mn-lt"/>
              </a:rPr>
              <a:t>I</a:t>
            </a:r>
            <a:r>
              <a:rPr lang="el-GR" sz="2400" baseline="30000" dirty="0">
                <a:solidFill>
                  <a:srgbClr val="000000"/>
                </a:solidFill>
                <a:latin typeface="+mn-lt"/>
              </a:rPr>
              <a:t>-</a:t>
            </a:r>
            <a:r>
              <a:rPr lang="el-GR" sz="2400" dirty="0">
                <a:solidFill>
                  <a:srgbClr val="000000"/>
                </a:solidFill>
                <a:latin typeface="+mn-lt"/>
              </a:rPr>
              <a:t> &gt; </a:t>
            </a:r>
            <a:r>
              <a:rPr lang="el-GR" sz="2400" dirty="0" err="1">
                <a:solidFill>
                  <a:srgbClr val="000000"/>
                </a:solidFill>
                <a:latin typeface="+mn-lt"/>
              </a:rPr>
              <a:t>Br</a:t>
            </a:r>
            <a:r>
              <a:rPr lang="el-GR" sz="2400" baseline="30000" dirty="0">
                <a:solidFill>
                  <a:srgbClr val="000000"/>
                </a:solidFill>
                <a:latin typeface="+mn-lt"/>
              </a:rPr>
              <a:t>-</a:t>
            </a:r>
            <a:r>
              <a:rPr lang="el-GR" sz="2400" dirty="0">
                <a:solidFill>
                  <a:srgbClr val="000000"/>
                </a:solidFill>
                <a:latin typeface="+mn-lt"/>
              </a:rPr>
              <a:t> &gt; </a:t>
            </a:r>
            <a:r>
              <a:rPr lang="el-GR" sz="2400" dirty="0" err="1">
                <a:solidFill>
                  <a:srgbClr val="000000"/>
                </a:solidFill>
                <a:latin typeface="+mn-lt"/>
              </a:rPr>
              <a:t>Cl</a:t>
            </a:r>
            <a:r>
              <a:rPr lang="el-GR" sz="2400" baseline="30000" dirty="0">
                <a:solidFill>
                  <a:srgbClr val="000000"/>
                </a:solidFill>
                <a:latin typeface="+mn-lt"/>
              </a:rPr>
              <a:t>-</a:t>
            </a:r>
            <a:r>
              <a:rPr lang="el-GR" sz="2400" dirty="0">
                <a:solidFill>
                  <a:srgbClr val="000000"/>
                </a:solidFill>
                <a:latin typeface="+mn-lt"/>
              </a:rPr>
              <a:t> &gt; F</a:t>
            </a:r>
            <a:r>
              <a:rPr lang="el-GR" sz="2400" baseline="30000" dirty="0">
                <a:solidFill>
                  <a:srgbClr val="000000"/>
                </a:solidFill>
                <a:latin typeface="+mn-lt"/>
              </a:rPr>
              <a:t>-</a:t>
            </a:r>
            <a:endParaRPr lang="el-GR" sz="2400" dirty="0">
              <a:solidFill>
                <a:srgbClr val="000000"/>
              </a:solidFill>
              <a:latin typeface="+mn-lt"/>
            </a:endParaRPr>
          </a:p>
          <a:p>
            <a:pPr lvl="1">
              <a:buFontTx/>
              <a:buChar char="•"/>
              <a:defRPr/>
            </a:pPr>
            <a:r>
              <a:rPr lang="el-GR" sz="2400" dirty="0">
                <a:solidFill>
                  <a:srgbClr val="000000"/>
                </a:solidFill>
                <a:latin typeface="+mn-lt"/>
              </a:rPr>
              <a:t>HS</a:t>
            </a:r>
            <a:r>
              <a:rPr lang="el-GR" sz="2400" baseline="30000" dirty="0">
                <a:solidFill>
                  <a:srgbClr val="000000"/>
                </a:solidFill>
                <a:latin typeface="+mn-lt"/>
              </a:rPr>
              <a:t>-</a:t>
            </a:r>
            <a:r>
              <a:rPr lang="el-GR" sz="2400" dirty="0">
                <a:solidFill>
                  <a:srgbClr val="000000"/>
                </a:solidFill>
                <a:latin typeface="+mn-lt"/>
              </a:rPr>
              <a:t> &gt; HO</a:t>
            </a:r>
            <a:r>
              <a:rPr lang="el-GR" sz="2400" baseline="30000" dirty="0">
                <a:solidFill>
                  <a:srgbClr val="000000"/>
                </a:solidFill>
                <a:latin typeface="+mn-lt"/>
              </a:rPr>
              <a:t>-</a:t>
            </a:r>
            <a:endParaRPr lang="en-US" sz="2400" baseline="30000" dirty="0">
              <a:solidFill>
                <a:srgbClr val="000000"/>
              </a:solidFill>
              <a:latin typeface="+mn-lt"/>
            </a:endParaRPr>
          </a:p>
          <a:p>
            <a:pPr lvl="1">
              <a:defRPr/>
            </a:pPr>
            <a:endParaRPr lang="el-GR" sz="2400" dirty="0">
              <a:solidFill>
                <a:srgbClr val="000000"/>
              </a:solidFill>
              <a:latin typeface="+mn-lt"/>
            </a:endParaRPr>
          </a:p>
          <a:p>
            <a:pPr>
              <a:buFontTx/>
              <a:buChar char="•"/>
              <a:defRPr/>
            </a:pPr>
            <a:r>
              <a:rPr lang="en-US" sz="2400" dirty="0">
                <a:solidFill>
                  <a:srgbClr val="000000"/>
                </a:solidFill>
                <a:latin typeface="+mn-lt"/>
              </a:rPr>
              <a:t> </a:t>
            </a:r>
            <a:r>
              <a:rPr lang="el-GR" sz="2400" dirty="0">
                <a:solidFill>
                  <a:srgbClr val="000000"/>
                </a:solidFill>
                <a:latin typeface="+mn-lt"/>
              </a:rPr>
              <a:t>η </a:t>
            </a:r>
            <a:r>
              <a:rPr lang="el-GR" sz="2400" dirty="0" err="1">
                <a:solidFill>
                  <a:srgbClr val="000000"/>
                </a:solidFill>
                <a:latin typeface="+mn-lt"/>
              </a:rPr>
              <a:t>πυρηνοφιλικότητα</a:t>
            </a:r>
            <a:r>
              <a:rPr lang="el-GR" sz="2400" dirty="0">
                <a:solidFill>
                  <a:srgbClr val="000000"/>
                </a:solidFill>
                <a:latin typeface="+mn-lt"/>
              </a:rPr>
              <a:t>  </a:t>
            </a:r>
            <a:r>
              <a:rPr lang="el-GR" sz="2400" i="1" dirty="0">
                <a:solidFill>
                  <a:srgbClr val="000000"/>
                </a:solidFill>
                <a:latin typeface="+mn-lt"/>
              </a:rPr>
              <a:t>μειώνεται </a:t>
            </a:r>
            <a:r>
              <a:rPr lang="el-GR" sz="2400" dirty="0">
                <a:solidFill>
                  <a:srgbClr val="000000"/>
                </a:solidFill>
                <a:latin typeface="+mn-lt"/>
              </a:rPr>
              <a:t>από αριστερά προς τα δεξιά σε μία περίοδο του Π.Π, όπως η </a:t>
            </a:r>
            <a:r>
              <a:rPr lang="el-GR" sz="2400" dirty="0" err="1">
                <a:solidFill>
                  <a:srgbClr val="000000"/>
                </a:solidFill>
                <a:latin typeface="+mn-lt"/>
              </a:rPr>
              <a:t>βασικότητα</a:t>
            </a:r>
            <a:r>
              <a:rPr lang="el-GR" sz="2400" dirty="0">
                <a:solidFill>
                  <a:srgbClr val="000000"/>
                </a:solidFill>
                <a:latin typeface="+mn-lt"/>
              </a:rPr>
              <a:t>. </a:t>
            </a:r>
          </a:p>
          <a:p>
            <a:pPr lvl="1">
              <a:buFontTx/>
              <a:buChar char="•"/>
              <a:defRPr/>
            </a:pPr>
            <a:r>
              <a:rPr lang="el-GR" sz="2400" dirty="0">
                <a:solidFill>
                  <a:srgbClr val="000000"/>
                </a:solidFill>
                <a:latin typeface="+mn-lt"/>
              </a:rPr>
              <a:t>NH</a:t>
            </a:r>
            <a:r>
              <a:rPr lang="el-GR" sz="2400" baseline="-30000" dirty="0">
                <a:solidFill>
                  <a:srgbClr val="000000"/>
                </a:solidFill>
                <a:latin typeface="+mn-lt"/>
              </a:rPr>
              <a:t>2</a:t>
            </a:r>
            <a:r>
              <a:rPr lang="el-GR" sz="2400" baseline="30000" dirty="0">
                <a:solidFill>
                  <a:srgbClr val="000000"/>
                </a:solidFill>
                <a:latin typeface="+mn-lt"/>
              </a:rPr>
              <a:t>-</a:t>
            </a:r>
            <a:r>
              <a:rPr lang="el-GR" sz="2400" dirty="0">
                <a:solidFill>
                  <a:srgbClr val="000000"/>
                </a:solidFill>
                <a:latin typeface="+mn-lt"/>
              </a:rPr>
              <a:t> &gt; OH</a:t>
            </a:r>
            <a:r>
              <a:rPr lang="el-GR" sz="2400" baseline="30000" dirty="0">
                <a:solidFill>
                  <a:srgbClr val="000000"/>
                </a:solidFill>
                <a:latin typeface="+mn-lt"/>
              </a:rPr>
              <a:t>-</a:t>
            </a:r>
            <a:r>
              <a:rPr lang="el-GR" sz="2400" dirty="0">
                <a:solidFill>
                  <a:srgbClr val="000000"/>
                </a:solidFill>
                <a:latin typeface="+mn-lt"/>
              </a:rPr>
              <a:t> &gt; F</a:t>
            </a:r>
            <a:r>
              <a:rPr lang="el-GR" sz="2400" baseline="30000" dirty="0">
                <a:solidFill>
                  <a:srgbClr val="000000"/>
                </a:solidFill>
                <a:latin typeface="+mn-lt"/>
              </a:rPr>
              <a:t>-</a:t>
            </a:r>
            <a:endParaRPr lang="el-GR" sz="2400" dirty="0">
              <a:solidFill>
                <a:srgbClr val="000000"/>
              </a:solidFill>
              <a:latin typeface="+mn-lt"/>
            </a:endParaRPr>
          </a:p>
          <a:p>
            <a:pPr lvl="1">
              <a:buFontTx/>
              <a:buChar char="•"/>
              <a:defRPr/>
            </a:pPr>
            <a:r>
              <a:rPr lang="el-GR" sz="2400" dirty="0">
                <a:solidFill>
                  <a:srgbClr val="000000"/>
                </a:solidFill>
                <a:latin typeface="+mn-lt"/>
              </a:rPr>
              <a:t>HS</a:t>
            </a:r>
            <a:r>
              <a:rPr lang="el-GR" sz="2400" baseline="30000" dirty="0">
                <a:solidFill>
                  <a:srgbClr val="000000"/>
                </a:solidFill>
                <a:latin typeface="+mn-lt"/>
              </a:rPr>
              <a:t>-</a:t>
            </a:r>
            <a:r>
              <a:rPr lang="el-GR" sz="2400" dirty="0">
                <a:solidFill>
                  <a:srgbClr val="000000"/>
                </a:solidFill>
                <a:latin typeface="+mn-lt"/>
              </a:rPr>
              <a:t> &gt; </a:t>
            </a:r>
            <a:r>
              <a:rPr lang="el-GR" sz="2400" dirty="0" err="1">
                <a:solidFill>
                  <a:srgbClr val="000000"/>
                </a:solidFill>
                <a:latin typeface="+mn-lt"/>
              </a:rPr>
              <a:t>Cl</a:t>
            </a:r>
            <a:r>
              <a:rPr lang="el-GR" sz="2400" baseline="30000" dirty="0">
                <a:solidFill>
                  <a:srgbClr val="000000"/>
                </a:solidFill>
                <a:latin typeface="+mn-lt"/>
              </a:rPr>
              <a:t>-</a:t>
            </a:r>
            <a:endParaRPr lang="el-GR" sz="2400" dirty="0">
              <a:solidFill>
                <a:srgbClr val="000000"/>
              </a:solidFill>
              <a:latin typeface="+mn-lt"/>
            </a:endParaRPr>
          </a:p>
          <a:p>
            <a:pPr>
              <a:defRPr/>
            </a:pPr>
            <a:endParaRPr lang="el-GR" sz="2400" dirty="0">
              <a:latin typeface="+mn-lt"/>
            </a:endParaRPr>
          </a:p>
        </p:txBody>
      </p:sp>
    </p:spTree>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3 - Ορθογώνιο">
            <a:extLst>
              <a:ext uri="{FF2B5EF4-FFF2-40B4-BE49-F238E27FC236}">
                <a16:creationId xmlns:a16="http://schemas.microsoft.com/office/drawing/2014/main" id="{5AB7ABF2-B753-4D03-89BE-555B331DE102}"/>
              </a:ext>
            </a:extLst>
          </p:cNvPr>
          <p:cNvSpPr/>
          <p:nvPr/>
        </p:nvSpPr>
        <p:spPr>
          <a:xfrm>
            <a:off x="285750" y="1428750"/>
            <a:ext cx="8643938" cy="4154488"/>
          </a:xfrm>
          <a:prstGeom prst="rect">
            <a:avLst/>
          </a:prstGeom>
        </p:spPr>
        <p:txBody>
          <a:bodyPr>
            <a:spAutoFit/>
          </a:bodyPr>
          <a:lstStyle/>
          <a:p>
            <a:pPr>
              <a:defRPr/>
            </a:pPr>
            <a:r>
              <a:rPr lang="el-GR" sz="2400" dirty="0">
                <a:solidFill>
                  <a:srgbClr val="CC0000"/>
                </a:solidFill>
                <a:latin typeface="+mn-lt"/>
              </a:rPr>
              <a:t>Σε πολικούς </a:t>
            </a:r>
            <a:r>
              <a:rPr lang="el-GR" sz="2400" dirty="0" err="1">
                <a:solidFill>
                  <a:srgbClr val="CC0000"/>
                </a:solidFill>
                <a:latin typeface="+mn-lt"/>
              </a:rPr>
              <a:t>απρωτικούς</a:t>
            </a:r>
            <a:r>
              <a:rPr lang="el-GR" sz="2400" dirty="0">
                <a:solidFill>
                  <a:srgbClr val="CC0000"/>
                </a:solidFill>
                <a:latin typeface="+mn-lt"/>
              </a:rPr>
              <a:t> διαλύτες :</a:t>
            </a:r>
            <a:endParaRPr lang="en-US" sz="2400" dirty="0">
              <a:solidFill>
                <a:srgbClr val="CC0000"/>
              </a:solidFill>
              <a:latin typeface="+mn-lt"/>
            </a:endParaRPr>
          </a:p>
          <a:p>
            <a:pPr>
              <a:defRPr/>
            </a:pPr>
            <a:endParaRPr lang="el-GR" sz="2400" dirty="0">
              <a:solidFill>
                <a:srgbClr val="000000"/>
              </a:solidFill>
              <a:latin typeface="+mn-lt"/>
            </a:endParaRPr>
          </a:p>
          <a:p>
            <a:pPr>
              <a:buFontTx/>
              <a:buChar char="•"/>
              <a:defRPr/>
            </a:pPr>
            <a:r>
              <a:rPr lang="el-GR" sz="2400" dirty="0">
                <a:solidFill>
                  <a:srgbClr val="000000"/>
                </a:solidFill>
                <a:latin typeface="+mn-lt"/>
              </a:rPr>
              <a:t> η </a:t>
            </a:r>
            <a:r>
              <a:rPr lang="el-GR" sz="2400" dirty="0" err="1">
                <a:solidFill>
                  <a:srgbClr val="000000"/>
                </a:solidFill>
                <a:latin typeface="+mn-lt"/>
              </a:rPr>
              <a:t>πυρηνοφιλικότητα</a:t>
            </a:r>
            <a:r>
              <a:rPr lang="el-GR" sz="2400" dirty="0">
                <a:solidFill>
                  <a:srgbClr val="000000"/>
                </a:solidFill>
                <a:latin typeface="+mn-lt"/>
              </a:rPr>
              <a:t>  </a:t>
            </a:r>
            <a:r>
              <a:rPr lang="el-GR" sz="2400" i="1" dirty="0">
                <a:solidFill>
                  <a:srgbClr val="000000"/>
                </a:solidFill>
                <a:latin typeface="+mn-lt"/>
              </a:rPr>
              <a:t>μειώνεται</a:t>
            </a:r>
            <a:r>
              <a:rPr lang="el-GR" sz="2400" dirty="0">
                <a:solidFill>
                  <a:srgbClr val="000000"/>
                </a:solidFill>
                <a:latin typeface="+mn-lt"/>
              </a:rPr>
              <a:t> από πάνω προς τα κάτω σε μια ομάδα του Π.Π. </a:t>
            </a:r>
          </a:p>
          <a:p>
            <a:pPr lvl="1">
              <a:buFont typeface="Arial" pitchFamily="34" charset="0"/>
              <a:buChar char="•"/>
              <a:defRPr/>
            </a:pPr>
            <a:r>
              <a:rPr lang="el-GR" sz="2400" dirty="0">
                <a:solidFill>
                  <a:srgbClr val="000000"/>
                </a:solidFill>
                <a:latin typeface="+mn-lt"/>
              </a:rPr>
              <a:t> F</a:t>
            </a:r>
            <a:r>
              <a:rPr lang="el-GR" sz="2400" baseline="30000" dirty="0">
                <a:solidFill>
                  <a:srgbClr val="000000"/>
                </a:solidFill>
                <a:latin typeface="+mn-lt"/>
              </a:rPr>
              <a:t>-</a:t>
            </a:r>
            <a:r>
              <a:rPr lang="el-GR" sz="2400" dirty="0">
                <a:solidFill>
                  <a:srgbClr val="000000"/>
                </a:solidFill>
                <a:latin typeface="+mn-lt"/>
              </a:rPr>
              <a:t> &gt; </a:t>
            </a:r>
            <a:r>
              <a:rPr lang="el-GR" sz="2400" dirty="0" err="1">
                <a:solidFill>
                  <a:srgbClr val="000000"/>
                </a:solidFill>
                <a:latin typeface="+mn-lt"/>
              </a:rPr>
              <a:t>Cl</a:t>
            </a:r>
            <a:r>
              <a:rPr lang="el-GR" sz="2400" baseline="30000" dirty="0">
                <a:solidFill>
                  <a:srgbClr val="000000"/>
                </a:solidFill>
                <a:latin typeface="+mn-lt"/>
              </a:rPr>
              <a:t>-</a:t>
            </a:r>
            <a:r>
              <a:rPr lang="el-GR" sz="2400" dirty="0">
                <a:solidFill>
                  <a:srgbClr val="000000"/>
                </a:solidFill>
                <a:latin typeface="+mn-lt"/>
              </a:rPr>
              <a:t> &gt; </a:t>
            </a:r>
            <a:r>
              <a:rPr lang="el-GR" sz="2400" dirty="0" err="1">
                <a:solidFill>
                  <a:srgbClr val="000000"/>
                </a:solidFill>
                <a:latin typeface="+mn-lt"/>
              </a:rPr>
              <a:t>Br</a:t>
            </a:r>
            <a:r>
              <a:rPr lang="el-GR" sz="2400" baseline="30000" dirty="0">
                <a:solidFill>
                  <a:srgbClr val="000000"/>
                </a:solidFill>
                <a:latin typeface="+mn-lt"/>
              </a:rPr>
              <a:t>-</a:t>
            </a:r>
            <a:r>
              <a:rPr lang="el-GR" sz="2400" dirty="0">
                <a:solidFill>
                  <a:srgbClr val="000000"/>
                </a:solidFill>
                <a:latin typeface="+mn-lt"/>
              </a:rPr>
              <a:t> &gt; I</a:t>
            </a:r>
            <a:r>
              <a:rPr lang="el-GR" sz="2400" baseline="30000" dirty="0">
                <a:solidFill>
                  <a:srgbClr val="000000"/>
                </a:solidFill>
                <a:latin typeface="+mn-lt"/>
              </a:rPr>
              <a:t>-</a:t>
            </a:r>
            <a:r>
              <a:rPr lang="el-GR" sz="2400" dirty="0">
                <a:solidFill>
                  <a:srgbClr val="000000"/>
                </a:solidFill>
                <a:latin typeface="+mn-lt"/>
              </a:rPr>
              <a:t> &gt;</a:t>
            </a:r>
          </a:p>
          <a:p>
            <a:pPr lvl="1">
              <a:buFontTx/>
              <a:buChar char="•"/>
              <a:defRPr/>
            </a:pPr>
            <a:r>
              <a:rPr lang="el-GR" sz="2400" dirty="0">
                <a:solidFill>
                  <a:srgbClr val="000000"/>
                </a:solidFill>
                <a:latin typeface="+mn-lt"/>
              </a:rPr>
              <a:t>HO</a:t>
            </a:r>
            <a:r>
              <a:rPr lang="el-GR" sz="2400" baseline="30000" dirty="0">
                <a:solidFill>
                  <a:srgbClr val="000000"/>
                </a:solidFill>
                <a:latin typeface="+mn-lt"/>
              </a:rPr>
              <a:t>-</a:t>
            </a:r>
            <a:r>
              <a:rPr lang="el-GR" sz="2400" dirty="0">
                <a:solidFill>
                  <a:srgbClr val="000000"/>
                </a:solidFill>
                <a:latin typeface="+mn-lt"/>
              </a:rPr>
              <a:t> &gt; HS</a:t>
            </a:r>
            <a:r>
              <a:rPr lang="el-GR" sz="2400" baseline="30000" dirty="0">
                <a:solidFill>
                  <a:srgbClr val="000000"/>
                </a:solidFill>
                <a:latin typeface="+mn-lt"/>
              </a:rPr>
              <a:t>-</a:t>
            </a:r>
            <a:endParaRPr lang="en-US" sz="2400" baseline="30000" dirty="0">
              <a:solidFill>
                <a:srgbClr val="000000"/>
              </a:solidFill>
              <a:latin typeface="+mn-lt"/>
            </a:endParaRPr>
          </a:p>
          <a:p>
            <a:pPr lvl="1">
              <a:buFontTx/>
              <a:buChar char="•"/>
              <a:defRPr/>
            </a:pPr>
            <a:endParaRPr lang="el-GR" sz="2400" dirty="0">
              <a:solidFill>
                <a:srgbClr val="000000"/>
              </a:solidFill>
              <a:latin typeface="+mn-lt"/>
            </a:endParaRPr>
          </a:p>
          <a:p>
            <a:pPr>
              <a:buFontTx/>
              <a:buChar char="•"/>
              <a:defRPr/>
            </a:pPr>
            <a:r>
              <a:rPr lang="el-GR" sz="2400" dirty="0">
                <a:solidFill>
                  <a:srgbClr val="000000"/>
                </a:solidFill>
                <a:latin typeface="+mn-lt"/>
              </a:rPr>
              <a:t>η </a:t>
            </a:r>
            <a:r>
              <a:rPr lang="el-GR" sz="2400" dirty="0" err="1">
                <a:solidFill>
                  <a:srgbClr val="000000"/>
                </a:solidFill>
                <a:latin typeface="+mn-lt"/>
              </a:rPr>
              <a:t>πυρηνοφιλικότητα</a:t>
            </a:r>
            <a:r>
              <a:rPr lang="el-GR" sz="2400" dirty="0">
                <a:solidFill>
                  <a:srgbClr val="000000"/>
                </a:solidFill>
                <a:latin typeface="+mn-lt"/>
              </a:rPr>
              <a:t>  </a:t>
            </a:r>
            <a:r>
              <a:rPr lang="el-GR" sz="2400" i="1" dirty="0">
                <a:solidFill>
                  <a:srgbClr val="000000"/>
                </a:solidFill>
                <a:latin typeface="+mn-lt"/>
              </a:rPr>
              <a:t>μειώνεται</a:t>
            </a:r>
            <a:r>
              <a:rPr lang="el-GR" sz="2400" dirty="0">
                <a:solidFill>
                  <a:srgbClr val="000000"/>
                </a:solidFill>
                <a:latin typeface="+mn-lt"/>
              </a:rPr>
              <a:t> από αριστερά προς τα δεξιά σε μία περίοδο του Π.Π, όπως η </a:t>
            </a:r>
            <a:r>
              <a:rPr lang="el-GR" sz="2400" dirty="0" err="1">
                <a:solidFill>
                  <a:srgbClr val="000000"/>
                </a:solidFill>
                <a:latin typeface="+mn-lt"/>
              </a:rPr>
              <a:t>βασικότητα</a:t>
            </a:r>
            <a:r>
              <a:rPr lang="el-GR" sz="2400" dirty="0">
                <a:solidFill>
                  <a:srgbClr val="000000"/>
                </a:solidFill>
              </a:rPr>
              <a:t>. </a:t>
            </a:r>
          </a:p>
          <a:p>
            <a:pPr lvl="1">
              <a:buFontTx/>
              <a:buChar char="•"/>
              <a:defRPr/>
            </a:pPr>
            <a:r>
              <a:rPr lang="el-GR" sz="2400" dirty="0">
                <a:solidFill>
                  <a:srgbClr val="000000"/>
                </a:solidFill>
                <a:latin typeface="+mn-lt"/>
              </a:rPr>
              <a:t>NH</a:t>
            </a:r>
            <a:r>
              <a:rPr lang="el-GR" sz="2400" baseline="-30000" dirty="0">
                <a:solidFill>
                  <a:srgbClr val="000000"/>
                </a:solidFill>
                <a:latin typeface="+mn-lt"/>
              </a:rPr>
              <a:t>2</a:t>
            </a:r>
            <a:r>
              <a:rPr lang="el-GR" sz="2400" baseline="30000" dirty="0">
                <a:solidFill>
                  <a:srgbClr val="000000"/>
                </a:solidFill>
                <a:latin typeface="+mn-lt"/>
              </a:rPr>
              <a:t>-</a:t>
            </a:r>
            <a:r>
              <a:rPr lang="el-GR" sz="2400" dirty="0">
                <a:solidFill>
                  <a:srgbClr val="000000"/>
                </a:solidFill>
                <a:latin typeface="+mn-lt"/>
              </a:rPr>
              <a:t> &gt; OH</a:t>
            </a:r>
            <a:r>
              <a:rPr lang="el-GR" sz="2400" baseline="30000" dirty="0">
                <a:solidFill>
                  <a:srgbClr val="000000"/>
                </a:solidFill>
                <a:latin typeface="+mn-lt"/>
              </a:rPr>
              <a:t>-</a:t>
            </a:r>
            <a:r>
              <a:rPr lang="el-GR" sz="2400" dirty="0">
                <a:solidFill>
                  <a:srgbClr val="000000"/>
                </a:solidFill>
                <a:latin typeface="+mn-lt"/>
              </a:rPr>
              <a:t> &gt; F</a:t>
            </a:r>
            <a:r>
              <a:rPr lang="el-GR" sz="2400" baseline="30000" dirty="0">
                <a:solidFill>
                  <a:srgbClr val="000000"/>
                </a:solidFill>
                <a:latin typeface="+mn-lt"/>
              </a:rPr>
              <a:t>-</a:t>
            </a:r>
            <a:endParaRPr lang="el-GR" sz="2400" dirty="0">
              <a:solidFill>
                <a:srgbClr val="000000"/>
              </a:solidFill>
              <a:latin typeface="+mn-lt"/>
            </a:endParaRPr>
          </a:p>
          <a:p>
            <a:pPr lvl="1">
              <a:buFontTx/>
              <a:buChar char="•"/>
              <a:defRPr/>
            </a:pPr>
            <a:r>
              <a:rPr lang="el-GR" sz="2400" dirty="0">
                <a:solidFill>
                  <a:srgbClr val="000000"/>
                </a:solidFill>
                <a:latin typeface="+mn-lt"/>
              </a:rPr>
              <a:t>HS</a:t>
            </a:r>
            <a:r>
              <a:rPr lang="el-GR" sz="2400" baseline="30000" dirty="0">
                <a:solidFill>
                  <a:srgbClr val="000000"/>
                </a:solidFill>
                <a:latin typeface="+mn-lt"/>
              </a:rPr>
              <a:t>-</a:t>
            </a:r>
            <a:r>
              <a:rPr lang="el-GR" sz="2400" dirty="0">
                <a:solidFill>
                  <a:srgbClr val="000000"/>
                </a:solidFill>
                <a:latin typeface="+mn-lt"/>
              </a:rPr>
              <a:t> &gt; </a:t>
            </a:r>
            <a:r>
              <a:rPr lang="el-GR" sz="2400" dirty="0" err="1">
                <a:solidFill>
                  <a:srgbClr val="000000"/>
                </a:solidFill>
                <a:latin typeface="+mn-lt"/>
              </a:rPr>
              <a:t>Cl</a:t>
            </a:r>
            <a:r>
              <a:rPr lang="el-GR" sz="2400" baseline="30000" dirty="0">
                <a:solidFill>
                  <a:srgbClr val="000000"/>
                </a:solidFill>
                <a:latin typeface="+mn-lt"/>
              </a:rPr>
              <a:t>-</a:t>
            </a:r>
            <a:endParaRPr lang="en-US" sz="2400" baseline="30000" dirty="0">
              <a:solidFill>
                <a:srgbClr val="000000"/>
              </a:solidFill>
              <a:latin typeface="+mn-lt"/>
            </a:endParaRPr>
          </a:p>
        </p:txBody>
      </p:sp>
      <p:sp>
        <p:nvSpPr>
          <p:cNvPr id="5" name="1 - Τίτλος">
            <a:extLst>
              <a:ext uri="{FF2B5EF4-FFF2-40B4-BE49-F238E27FC236}">
                <a16:creationId xmlns:a16="http://schemas.microsoft.com/office/drawing/2014/main" id="{4406AFD5-1ED6-4D79-B0BF-CE55DA939904}"/>
              </a:ext>
            </a:extLst>
          </p:cNvPr>
          <p:cNvSpPr>
            <a:spLocks noGrp="1"/>
          </p:cNvSpPr>
          <p:nvPr>
            <p:ph type="title"/>
          </p:nvPr>
        </p:nvSpPr>
        <p:spPr/>
        <p:txBody>
          <a:bodyPr/>
          <a:lstStyle/>
          <a:p>
            <a:pPr>
              <a:defRPr/>
            </a:pPr>
            <a:r>
              <a:rPr lang="el-GR" dirty="0"/>
              <a:t>Τάσεις </a:t>
            </a:r>
            <a:r>
              <a:rPr lang="el-GR" dirty="0" err="1"/>
              <a:t>πυρηνοφιλικότητας</a:t>
            </a:r>
            <a:endParaRPr lang="el-GR" dirty="0"/>
          </a:p>
        </p:txBody>
      </p:sp>
    </p:spTree>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7507318C-7F4F-496F-B3FC-C3C2FFD01AE0}"/>
              </a:ext>
            </a:extLst>
          </p:cNvPr>
          <p:cNvSpPr/>
          <p:nvPr/>
        </p:nvSpPr>
        <p:spPr>
          <a:xfrm>
            <a:off x="179388" y="1484313"/>
            <a:ext cx="8785225" cy="369887"/>
          </a:xfrm>
          <a:prstGeom prst="rect">
            <a:avLst/>
          </a:prstGeom>
        </p:spPr>
        <p:txBody>
          <a:bodyPr>
            <a:spAutoFit/>
          </a:bodyPr>
          <a:lstStyle/>
          <a:p>
            <a:pPr>
              <a:defRPr/>
            </a:pPr>
            <a:r>
              <a:rPr lang="el-GR" dirty="0">
                <a:solidFill>
                  <a:srgbClr val="0070C0"/>
                </a:solidFill>
                <a:latin typeface="+mn-lt"/>
                <a:cs typeface="Arial" charset="0"/>
              </a:rPr>
              <a:t>Ο διαλύτης  </a:t>
            </a:r>
            <a:r>
              <a:rPr lang="el-GR" sz="1700" dirty="0">
                <a:latin typeface="+mn-lt"/>
                <a:cs typeface="Arial" charset="0"/>
              </a:rPr>
              <a:t>(Ο διαλύτης επιδρά κατά κύριο λόγο στη δραστικότητα του </a:t>
            </a:r>
            <a:r>
              <a:rPr lang="el-GR" sz="1700" dirty="0" err="1">
                <a:latin typeface="+mn-lt"/>
                <a:cs typeface="Arial" charset="0"/>
              </a:rPr>
              <a:t>πυρηνόφιλου</a:t>
            </a:r>
            <a:r>
              <a:rPr lang="el-GR" sz="1700" dirty="0">
                <a:latin typeface="+mn-lt"/>
                <a:cs typeface="Arial" charset="0"/>
              </a:rPr>
              <a:t>) </a:t>
            </a:r>
            <a:endParaRPr lang="el-GR" sz="1700" dirty="0">
              <a:solidFill>
                <a:srgbClr val="0070C0"/>
              </a:solidFill>
              <a:latin typeface="+mn-lt"/>
              <a:cs typeface="Arial" charset="0"/>
            </a:endParaRPr>
          </a:p>
        </p:txBody>
      </p:sp>
      <p:sp>
        <p:nvSpPr>
          <p:cNvPr id="6" name="1 - Τίτλος">
            <a:extLst>
              <a:ext uri="{FF2B5EF4-FFF2-40B4-BE49-F238E27FC236}">
                <a16:creationId xmlns:a16="http://schemas.microsoft.com/office/drawing/2014/main" id="{0B9B3FD6-8CA1-42DE-9448-8A48B7B76584}"/>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sp>
        <p:nvSpPr>
          <p:cNvPr id="7" name="Rectangle 6">
            <a:extLst>
              <a:ext uri="{FF2B5EF4-FFF2-40B4-BE49-F238E27FC236}">
                <a16:creationId xmlns:a16="http://schemas.microsoft.com/office/drawing/2014/main" id="{E97C974F-AA8D-4342-B20F-5DB826DB311D}"/>
              </a:ext>
            </a:extLst>
          </p:cNvPr>
          <p:cNvSpPr/>
          <p:nvPr/>
        </p:nvSpPr>
        <p:spPr>
          <a:xfrm>
            <a:off x="323850" y="1989138"/>
            <a:ext cx="8569325" cy="3786187"/>
          </a:xfrm>
          <a:prstGeom prst="rect">
            <a:avLst/>
          </a:prstGeom>
        </p:spPr>
        <p:txBody>
          <a:bodyPr>
            <a:spAutoFit/>
          </a:bodyPr>
          <a:lstStyle/>
          <a:p>
            <a:pPr>
              <a:buFont typeface="Wingdings" pitchFamily="2" charset="2"/>
              <a:buChar char="Ø"/>
              <a:defRPr/>
            </a:pPr>
            <a:r>
              <a:rPr lang="el-GR" sz="1600" dirty="0">
                <a:latin typeface="+mn-lt"/>
                <a:cs typeface="Arial" charset="0"/>
              </a:rPr>
              <a:t> για το ίδιο </a:t>
            </a:r>
            <a:r>
              <a:rPr lang="el-GR" sz="1600" dirty="0" err="1">
                <a:latin typeface="+mn-lt"/>
                <a:cs typeface="Arial" charset="0"/>
              </a:rPr>
              <a:t>πυρηνόφιλο</a:t>
            </a:r>
            <a:r>
              <a:rPr lang="el-GR" sz="1600" dirty="0">
                <a:latin typeface="+mn-lt"/>
                <a:cs typeface="Arial" charset="0"/>
              </a:rPr>
              <a:t> παρατηρείται μια πολύ σημαντική αύξηση της ταχύτητας της αντίδρασης κατά τη μετάβαση από έναν </a:t>
            </a:r>
            <a:r>
              <a:rPr lang="el-GR" sz="1600" dirty="0" err="1">
                <a:latin typeface="+mn-lt"/>
                <a:cs typeface="Arial" charset="0"/>
              </a:rPr>
              <a:t>πρωτικό</a:t>
            </a:r>
            <a:r>
              <a:rPr lang="el-GR" sz="1600" dirty="0">
                <a:latin typeface="+mn-lt"/>
                <a:cs typeface="Arial" charset="0"/>
              </a:rPr>
              <a:t> διαλύτη (π.χ. νερό, αλκοόλες) σε έναν πολικό </a:t>
            </a:r>
            <a:r>
              <a:rPr lang="el-GR" sz="1600" dirty="0" err="1">
                <a:latin typeface="+mn-lt"/>
                <a:cs typeface="Arial" charset="0"/>
              </a:rPr>
              <a:t>απρωτικό</a:t>
            </a:r>
            <a:r>
              <a:rPr lang="el-GR" sz="1600" dirty="0">
                <a:latin typeface="+mn-lt"/>
                <a:cs typeface="Arial" charset="0"/>
              </a:rPr>
              <a:t> διαλύτη (π.χ. ακετόνη, CH3CN, DMF, DMSO, HMPA). </a:t>
            </a:r>
          </a:p>
          <a:p>
            <a:pPr lvl="1">
              <a:buFont typeface="Arial" pitchFamily="34" charset="0"/>
              <a:buChar char="•"/>
              <a:defRPr/>
            </a:pPr>
            <a:r>
              <a:rPr lang="el-GR" sz="1600" dirty="0">
                <a:latin typeface="+mn-lt"/>
                <a:cs typeface="Arial" charset="0"/>
              </a:rPr>
              <a:t> λόγω της μεγαλύτερης </a:t>
            </a:r>
            <a:r>
              <a:rPr lang="el-GR" sz="1600" dirty="0" err="1">
                <a:latin typeface="+mn-lt"/>
                <a:cs typeface="Arial" charset="0"/>
              </a:rPr>
              <a:t>επιδιαλύτωσης</a:t>
            </a:r>
            <a:r>
              <a:rPr lang="el-GR" sz="1600" dirty="0">
                <a:latin typeface="+mn-lt"/>
                <a:cs typeface="Arial" charset="0"/>
              </a:rPr>
              <a:t> του </a:t>
            </a:r>
            <a:r>
              <a:rPr lang="el-GR" sz="1600" dirty="0" err="1">
                <a:latin typeface="+mn-lt"/>
                <a:cs typeface="Arial" charset="0"/>
              </a:rPr>
              <a:t>πυρηνόφιλου</a:t>
            </a:r>
            <a:r>
              <a:rPr lang="el-GR" sz="1600" dirty="0">
                <a:latin typeface="+mn-lt"/>
                <a:cs typeface="Arial" charset="0"/>
              </a:rPr>
              <a:t> στους </a:t>
            </a:r>
            <a:r>
              <a:rPr lang="el-GR" sz="1600" dirty="0" err="1">
                <a:latin typeface="+mn-lt"/>
                <a:cs typeface="Arial" charset="0"/>
              </a:rPr>
              <a:t>πρωτικούς</a:t>
            </a:r>
            <a:r>
              <a:rPr lang="el-GR" sz="1600" dirty="0">
                <a:latin typeface="+mn-lt"/>
                <a:cs typeface="Arial" charset="0"/>
              </a:rPr>
              <a:t> διαλύτες.</a:t>
            </a:r>
          </a:p>
          <a:p>
            <a:pPr lvl="1">
              <a:buFont typeface="Arial" pitchFamily="34" charset="0"/>
              <a:buChar char="•"/>
              <a:defRPr/>
            </a:pPr>
            <a:r>
              <a:rPr lang="el-GR" sz="1600" dirty="0">
                <a:latin typeface="+mn-lt"/>
                <a:cs typeface="Arial" charset="0"/>
              </a:rPr>
              <a:t> η καλύτερη </a:t>
            </a:r>
            <a:r>
              <a:rPr lang="el-GR" sz="1600" dirty="0" err="1">
                <a:latin typeface="+mn-lt"/>
                <a:cs typeface="Arial" charset="0"/>
              </a:rPr>
              <a:t>επιδιαλύτωση</a:t>
            </a:r>
            <a:r>
              <a:rPr lang="el-GR" sz="1600" dirty="0">
                <a:latin typeface="+mn-lt"/>
                <a:cs typeface="Arial" charset="0"/>
              </a:rPr>
              <a:t> των μικρών σχετικά </a:t>
            </a:r>
            <a:r>
              <a:rPr lang="el-GR" sz="1600" dirty="0" err="1">
                <a:latin typeface="+mn-lt"/>
                <a:cs typeface="Arial" charset="0"/>
              </a:rPr>
              <a:t>πυρηνόφιλων</a:t>
            </a:r>
            <a:r>
              <a:rPr lang="el-GR" sz="1600" dirty="0">
                <a:latin typeface="+mn-lt"/>
                <a:cs typeface="Arial" charset="0"/>
              </a:rPr>
              <a:t> σε </a:t>
            </a:r>
            <a:r>
              <a:rPr lang="el-GR" sz="1600" dirty="0" err="1">
                <a:latin typeface="+mn-lt"/>
                <a:cs typeface="Arial" charset="0"/>
              </a:rPr>
              <a:t>πρωτικούς</a:t>
            </a:r>
            <a:r>
              <a:rPr lang="el-GR" sz="1600" dirty="0">
                <a:latin typeface="+mn-lt"/>
                <a:cs typeface="Arial" charset="0"/>
              </a:rPr>
              <a:t> διαλύτες οδηγεί σε μειωμένη δραστικότητά τους σε σχέση με τα μεγαλύτερα </a:t>
            </a:r>
            <a:r>
              <a:rPr lang="el-GR" sz="1600" dirty="0" err="1">
                <a:latin typeface="+mn-lt"/>
                <a:cs typeface="Arial" charset="0"/>
              </a:rPr>
              <a:t>πυρηνόφιλα</a:t>
            </a:r>
            <a:r>
              <a:rPr lang="el-GR" sz="1600" dirty="0">
                <a:latin typeface="+mn-lt"/>
                <a:cs typeface="Arial" charset="0"/>
              </a:rPr>
              <a:t>, π.χ. RS– &gt; RO– και </a:t>
            </a:r>
          </a:p>
          <a:p>
            <a:pPr lvl="1">
              <a:defRPr/>
            </a:pPr>
            <a:r>
              <a:rPr lang="el-GR" sz="1600" dirty="0">
                <a:latin typeface="+mn-lt"/>
                <a:cs typeface="Arial" charset="0"/>
              </a:rPr>
              <a:t>I – &gt; </a:t>
            </a:r>
            <a:r>
              <a:rPr lang="el-GR" sz="1600" dirty="0" err="1">
                <a:latin typeface="+mn-lt"/>
                <a:cs typeface="Arial" charset="0"/>
              </a:rPr>
              <a:t>Br</a:t>
            </a:r>
            <a:r>
              <a:rPr lang="el-GR" sz="1600" dirty="0">
                <a:latin typeface="+mn-lt"/>
                <a:cs typeface="Arial" charset="0"/>
              </a:rPr>
              <a:t>– &gt; Cl– &gt; F – αλλά και Η2S &gt; H2O</a:t>
            </a:r>
          </a:p>
          <a:p>
            <a:pPr>
              <a:buFont typeface="Wingdings" pitchFamily="2" charset="2"/>
              <a:buChar char="Ø"/>
              <a:defRPr/>
            </a:pPr>
            <a:endParaRPr lang="el-GR" sz="1600" dirty="0">
              <a:latin typeface="+mn-lt"/>
              <a:cs typeface="Arial" charset="0"/>
            </a:endParaRPr>
          </a:p>
          <a:p>
            <a:pPr>
              <a:buFont typeface="Wingdings" pitchFamily="2" charset="2"/>
              <a:buChar char="Ø"/>
              <a:defRPr/>
            </a:pPr>
            <a:r>
              <a:rPr lang="el-GR" sz="1600" dirty="0">
                <a:latin typeface="+mn-lt"/>
                <a:cs typeface="Arial" charset="0"/>
              </a:rPr>
              <a:t> σε </a:t>
            </a:r>
            <a:r>
              <a:rPr lang="el-GR" sz="1600" dirty="0" err="1">
                <a:latin typeface="+mn-lt"/>
                <a:cs typeface="Arial" charset="0"/>
              </a:rPr>
              <a:t>απρωτικούς</a:t>
            </a:r>
            <a:r>
              <a:rPr lang="el-GR" sz="1600" dirty="0">
                <a:latin typeface="+mn-lt"/>
                <a:cs typeface="Arial" charset="0"/>
              </a:rPr>
              <a:t> διαλύτες το φαινόμενο της </a:t>
            </a:r>
            <a:r>
              <a:rPr lang="el-GR" sz="1600" dirty="0" err="1">
                <a:latin typeface="+mn-lt"/>
                <a:cs typeface="Arial" charset="0"/>
              </a:rPr>
              <a:t>επιδιαλύτωσης</a:t>
            </a:r>
            <a:r>
              <a:rPr lang="el-GR" sz="1600" dirty="0">
                <a:latin typeface="+mn-lt"/>
                <a:cs typeface="Arial" charset="0"/>
              </a:rPr>
              <a:t> είναι πολύ ασθενέστερο και η σειρά δραστικότητας του </a:t>
            </a:r>
            <a:r>
              <a:rPr lang="el-GR" sz="1600" dirty="0" err="1">
                <a:latin typeface="+mn-lt"/>
                <a:cs typeface="Arial" charset="0"/>
              </a:rPr>
              <a:t>πυρηνόφιλου</a:t>
            </a:r>
            <a:r>
              <a:rPr lang="el-GR" sz="1600" dirty="0">
                <a:latin typeface="+mn-lt"/>
                <a:cs typeface="Arial" charset="0"/>
              </a:rPr>
              <a:t> ακολουθεί τη σειρά </a:t>
            </a:r>
            <a:r>
              <a:rPr lang="el-GR" sz="1600" dirty="0" err="1">
                <a:latin typeface="+mn-lt"/>
                <a:cs typeface="Arial" charset="0"/>
              </a:rPr>
              <a:t>βασικότητας</a:t>
            </a:r>
            <a:r>
              <a:rPr lang="el-GR" sz="1600" dirty="0">
                <a:latin typeface="+mn-lt"/>
                <a:cs typeface="Arial" charset="0"/>
              </a:rPr>
              <a:t>, δηλαδή I – &lt; </a:t>
            </a:r>
            <a:r>
              <a:rPr lang="el-GR" sz="1600" dirty="0" err="1">
                <a:latin typeface="+mn-lt"/>
                <a:cs typeface="Arial" charset="0"/>
              </a:rPr>
              <a:t>Br</a:t>
            </a:r>
            <a:r>
              <a:rPr lang="el-GR" sz="1600" dirty="0">
                <a:latin typeface="+mn-lt"/>
                <a:cs typeface="Arial" charset="0"/>
              </a:rPr>
              <a:t>– &lt; Cl– &lt; F – . </a:t>
            </a:r>
          </a:p>
          <a:p>
            <a:pPr>
              <a:buFont typeface="Wingdings" pitchFamily="2" charset="2"/>
              <a:buChar char="Ø"/>
              <a:defRPr/>
            </a:pPr>
            <a:endParaRPr lang="el-GR" sz="1600" dirty="0">
              <a:latin typeface="+mn-lt"/>
              <a:cs typeface="Arial" charset="0"/>
            </a:endParaRPr>
          </a:p>
          <a:p>
            <a:pPr>
              <a:buFont typeface="Wingdings" pitchFamily="2" charset="2"/>
              <a:buChar char="Ø"/>
              <a:defRPr/>
            </a:pPr>
            <a:r>
              <a:rPr lang="el-GR" sz="1600" dirty="0">
                <a:latin typeface="+mn-lt"/>
                <a:cs typeface="Arial" charset="0"/>
              </a:rPr>
              <a:t> Οι μη πολικοί διαλύτες (π.χ. αιθέρας, βενζόλιο) επιβραδύνουν τις αντιδράσεις που χωρούν μέσω του μηχανισμού SN2.</a:t>
            </a:r>
          </a:p>
        </p:txBody>
      </p:sp>
      <p:pic>
        <p:nvPicPr>
          <p:cNvPr id="54277" name="Picture 6" descr="File:Sodium chloride dissolution.jpg - Wikimedia Commons">
            <a:extLst>
              <a:ext uri="{FF2B5EF4-FFF2-40B4-BE49-F238E27FC236}">
                <a16:creationId xmlns:a16="http://schemas.microsoft.com/office/drawing/2014/main" id="{05ED964A-BE01-4ACE-902D-08D693A1392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724128" y="5445224"/>
            <a:ext cx="2196430" cy="10196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Ορθογώνιο">
            <a:extLst>
              <a:ext uri="{FF2B5EF4-FFF2-40B4-BE49-F238E27FC236}">
                <a16:creationId xmlns:a16="http://schemas.microsoft.com/office/drawing/2014/main" id="{BFA0D250-F8D9-454B-8D60-A9C49E76E188}"/>
              </a:ext>
            </a:extLst>
          </p:cNvPr>
          <p:cNvSpPr/>
          <p:nvPr/>
        </p:nvSpPr>
        <p:spPr>
          <a:xfrm>
            <a:off x="296772" y="640563"/>
            <a:ext cx="7731612" cy="584775"/>
          </a:xfrm>
          <a:prstGeom prst="rect">
            <a:avLst/>
          </a:prstGeom>
          <a:solidFill>
            <a:srgbClr val="FFFF00"/>
          </a:solidFill>
        </p:spPr>
        <p:txBody>
          <a:bodyPr wrap="square">
            <a:spAutoFit/>
          </a:bodyPr>
          <a:lstStyle/>
          <a:p>
            <a:pPr algn="ctr" eaLnBrk="1" hangingPunct="1">
              <a:spcBef>
                <a:spcPct val="50000"/>
              </a:spcBef>
              <a:defRPr/>
            </a:pPr>
            <a:r>
              <a:rPr lang="el-GR" sz="1600">
                <a:latin typeface="Calibri" pitchFamily="34" charset="0"/>
              </a:rPr>
              <a:t>Οι αντιδράσεις </a:t>
            </a:r>
            <a:r>
              <a:rPr lang="el-GR" sz="1600" b="1">
                <a:solidFill>
                  <a:srgbClr val="0000CC"/>
                </a:solidFill>
                <a:latin typeface="Calibri" pitchFamily="34" charset="0"/>
              </a:rPr>
              <a:t>S</a:t>
            </a:r>
            <a:r>
              <a:rPr lang="el-GR" sz="1600" b="1" baseline="-25000">
                <a:solidFill>
                  <a:srgbClr val="0000CC"/>
                </a:solidFill>
                <a:latin typeface="Calibri" pitchFamily="34" charset="0"/>
              </a:rPr>
              <a:t>N</a:t>
            </a:r>
            <a:r>
              <a:rPr lang="el-GR" sz="1600" b="1">
                <a:solidFill>
                  <a:srgbClr val="0000CC"/>
                </a:solidFill>
                <a:latin typeface="Calibri" pitchFamily="34" charset="0"/>
              </a:rPr>
              <a:t>2</a:t>
            </a:r>
            <a:r>
              <a:rPr lang="el-GR" sz="1600">
                <a:latin typeface="Calibri" pitchFamily="34" charset="0"/>
              </a:rPr>
              <a:t> μπορεί να </a:t>
            </a:r>
            <a:r>
              <a:rPr lang="el-GR" sz="1600" u="sng">
                <a:solidFill>
                  <a:srgbClr val="0000CC"/>
                </a:solidFill>
                <a:effectLst>
                  <a:outerShdw blurRad="38100" dist="38100" dir="2700000" algn="tl">
                    <a:srgbClr val="000000"/>
                  </a:outerShdw>
                </a:effectLst>
                <a:latin typeface="Calibri" pitchFamily="34" charset="0"/>
              </a:rPr>
              <a:t>επιταχυνθούν σημαντικά </a:t>
            </a:r>
            <a:r>
              <a:rPr lang="el-GR" sz="1600">
                <a:latin typeface="Calibri" pitchFamily="34" charset="0"/>
              </a:rPr>
              <a:t>αν υπήρχε δυνατότητα  να πραγματοποιηθούν σε διαλύτες στους οποίους οι δεσμοί υδρογόνου δεν είναι εφικτοί</a:t>
            </a:r>
            <a:r>
              <a:rPr lang="en-US" sz="1600">
                <a:latin typeface="Calibri" pitchFamily="34" charset="0"/>
              </a:rPr>
              <a:t>.</a:t>
            </a:r>
            <a:endParaRPr lang="el-GR" sz="1600">
              <a:latin typeface="Calibri" pitchFamily="34" charset="0"/>
            </a:endParaRPr>
          </a:p>
        </p:txBody>
      </p:sp>
      <p:pic>
        <p:nvPicPr>
          <p:cNvPr id="37891" name="Picture 2">
            <a:extLst>
              <a:ext uri="{FF2B5EF4-FFF2-40B4-BE49-F238E27FC236}">
                <a16:creationId xmlns:a16="http://schemas.microsoft.com/office/drawing/2014/main" id="{FB311167-5A49-4BCE-ABBC-BEDA91E4D34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76225" y="3866686"/>
            <a:ext cx="8086675" cy="242345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7892" name="3 - Ορθογώνιο">
            <a:extLst>
              <a:ext uri="{FF2B5EF4-FFF2-40B4-BE49-F238E27FC236}">
                <a16:creationId xmlns:a16="http://schemas.microsoft.com/office/drawing/2014/main" id="{80A8760C-5DB4-49EF-BAF9-F5B138CDA68C}"/>
              </a:ext>
            </a:extLst>
          </p:cNvPr>
          <p:cNvSpPr>
            <a:spLocks noChangeArrowheads="1"/>
          </p:cNvSpPr>
          <p:nvPr/>
        </p:nvSpPr>
        <p:spPr bwMode="auto">
          <a:xfrm>
            <a:off x="296772" y="1374726"/>
            <a:ext cx="4057972" cy="2308324"/>
          </a:xfrm>
          <a:prstGeom prst="rect">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spcBef>
                <a:spcPct val="50000"/>
              </a:spcBef>
            </a:pPr>
            <a:r>
              <a:rPr lang="el-GR" altLang="el-GR" sz="1600" dirty="0">
                <a:latin typeface="Calibri" panose="020F0502020204030204" pitchFamily="34" charset="0"/>
              </a:rPr>
              <a:t>Ας εξετάσουμε την συγκεκριμένη πρόταση με τη βοήθεια ορισμένων δεδομένων που παρουσιάζονται στον </a:t>
            </a:r>
            <a:r>
              <a:rPr lang="el-GR" altLang="el-GR" sz="1600" dirty="0">
                <a:solidFill>
                  <a:srgbClr val="0000CC"/>
                </a:solidFill>
                <a:latin typeface="Calibri" panose="020F0502020204030204" pitchFamily="34" charset="0"/>
              </a:rPr>
              <a:t>Πίνακα 9.6. </a:t>
            </a:r>
            <a:r>
              <a:rPr lang="el-GR" altLang="el-GR" sz="1600" dirty="0">
                <a:latin typeface="Calibri" panose="020F0502020204030204" pitchFamily="34" charset="0"/>
              </a:rPr>
              <a:t>Οι δύο διαλύτες, η </a:t>
            </a:r>
            <a:r>
              <a:rPr lang="el-GR" altLang="el-GR" sz="1600" dirty="0" err="1">
                <a:latin typeface="Calibri" panose="020F0502020204030204" pitchFamily="34" charset="0"/>
              </a:rPr>
              <a:t>μεθανόλη</a:t>
            </a:r>
            <a:r>
              <a:rPr lang="el-GR" altLang="el-GR" sz="1600" dirty="0">
                <a:latin typeface="Calibri" panose="020F0502020204030204" pitchFamily="34" charset="0"/>
              </a:rPr>
              <a:t> (</a:t>
            </a:r>
            <a:r>
              <a:rPr lang="el-GR" altLang="el-GR" sz="1600" i="1" dirty="0">
                <a:latin typeface="Calibri" panose="020F0502020204030204" pitchFamily="34" charset="0"/>
              </a:rPr>
              <a:t>ϵ</a:t>
            </a:r>
            <a:r>
              <a:rPr lang="el-GR" altLang="el-GR" sz="1600" dirty="0">
                <a:latin typeface="Calibri" panose="020F0502020204030204" pitchFamily="34" charset="0"/>
              </a:rPr>
              <a:t>=33) και το </a:t>
            </a:r>
            <a:r>
              <a:rPr lang="el-GR" altLang="el-GR" sz="1600" i="1" dirty="0">
                <a:latin typeface="Calibri" panose="020F0502020204030204" pitchFamily="34" charset="0"/>
              </a:rPr>
              <a:t>Ν, Ν</a:t>
            </a:r>
            <a:r>
              <a:rPr lang="el-GR" altLang="el-GR" sz="1600" dirty="0">
                <a:latin typeface="Calibri" panose="020F0502020204030204" pitchFamily="34" charset="0"/>
              </a:rPr>
              <a:t>-</a:t>
            </a:r>
            <a:r>
              <a:rPr lang="el-GR" altLang="el-GR" sz="1600" dirty="0" err="1">
                <a:latin typeface="Calibri" panose="020F0502020204030204" pitchFamily="34" charset="0"/>
              </a:rPr>
              <a:t>διμεθυλοφορμαμίδιο</a:t>
            </a:r>
            <a:r>
              <a:rPr lang="el-GR" altLang="el-GR" sz="1600" dirty="0">
                <a:latin typeface="Calibri" panose="020F0502020204030204" pitchFamily="34" charset="0"/>
              </a:rPr>
              <a:t> (DMF, </a:t>
            </a:r>
            <a:r>
              <a:rPr lang="el-GR" altLang="el-GR" sz="1600" i="1" dirty="0">
                <a:latin typeface="Calibri" panose="020F0502020204030204" pitchFamily="34" charset="0"/>
              </a:rPr>
              <a:t>ϵ</a:t>
            </a:r>
            <a:r>
              <a:rPr lang="el-GR" altLang="el-GR" sz="1600" dirty="0">
                <a:latin typeface="Calibri" panose="020F0502020204030204" pitchFamily="34" charset="0"/>
              </a:rPr>
              <a:t>=37) επιλέχθηκαν για σύγκριση διότι οι διηλεκτρικές τους σταθερές είναι σχεδόν ίδιες. Δηλαδή, οι πολικότητές τους είναι σχεδόν παρόμοιες.</a:t>
            </a:r>
          </a:p>
        </p:txBody>
      </p:sp>
      <p:pic>
        <p:nvPicPr>
          <p:cNvPr id="37893" name="4 - Εικόνα">
            <a:extLst>
              <a:ext uri="{FF2B5EF4-FFF2-40B4-BE49-F238E27FC236}">
                <a16:creationId xmlns:a16="http://schemas.microsoft.com/office/drawing/2014/main" id="{AEB9EF3E-3A71-4877-9FE6-A426E1913592}"/>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29138" y="2060848"/>
            <a:ext cx="3382877" cy="1071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601A16CB-DED6-4F65-80EB-B576D205967D}"/>
              </a:ext>
            </a:extLst>
          </p:cNvPr>
          <p:cNvSpPr/>
          <p:nvPr/>
        </p:nvSpPr>
        <p:spPr>
          <a:xfrm>
            <a:off x="250825" y="1484313"/>
            <a:ext cx="8642350" cy="646112"/>
          </a:xfrm>
          <a:prstGeom prst="rect">
            <a:avLst/>
          </a:prstGeom>
        </p:spPr>
        <p:txBody>
          <a:bodyPr>
            <a:spAutoFit/>
          </a:bodyPr>
          <a:lstStyle/>
          <a:p>
            <a:pPr>
              <a:defRPr/>
            </a:pPr>
            <a:r>
              <a:rPr lang="el-GR" dirty="0">
                <a:solidFill>
                  <a:srgbClr val="0070C0"/>
                </a:solidFill>
                <a:latin typeface="+mn-lt"/>
                <a:cs typeface="Arial" charset="0"/>
              </a:rPr>
              <a:t>Η αποχωρούσα ομάδα  </a:t>
            </a:r>
            <a:r>
              <a:rPr lang="el-GR" dirty="0">
                <a:latin typeface="+mn-lt"/>
                <a:cs typeface="Arial" charset="0"/>
              </a:rPr>
              <a:t>(Οι αποχωρούσες ομάδες διαφέρουν ως προς την ικανότητα απόσπασής τους) </a:t>
            </a:r>
            <a:endParaRPr lang="el-GR" dirty="0">
              <a:solidFill>
                <a:srgbClr val="0070C0"/>
              </a:solidFill>
              <a:latin typeface="+mn-lt"/>
              <a:cs typeface="Arial" charset="0"/>
            </a:endParaRPr>
          </a:p>
        </p:txBody>
      </p:sp>
      <p:sp>
        <p:nvSpPr>
          <p:cNvPr id="6" name="1 - Τίτλος">
            <a:extLst>
              <a:ext uri="{FF2B5EF4-FFF2-40B4-BE49-F238E27FC236}">
                <a16:creationId xmlns:a16="http://schemas.microsoft.com/office/drawing/2014/main" id="{F8AB4ED2-F1E2-4D37-B648-162F7CE30C29}"/>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sp>
        <p:nvSpPr>
          <p:cNvPr id="7" name="Rectangle 6">
            <a:extLst>
              <a:ext uri="{FF2B5EF4-FFF2-40B4-BE49-F238E27FC236}">
                <a16:creationId xmlns:a16="http://schemas.microsoft.com/office/drawing/2014/main" id="{8900004D-73EC-47D1-8318-077BA4F1B64D}"/>
              </a:ext>
            </a:extLst>
          </p:cNvPr>
          <p:cNvSpPr/>
          <p:nvPr/>
        </p:nvSpPr>
        <p:spPr>
          <a:xfrm>
            <a:off x="3203575" y="1928813"/>
            <a:ext cx="5616575" cy="1169987"/>
          </a:xfrm>
          <a:prstGeom prst="rect">
            <a:avLst/>
          </a:prstGeom>
        </p:spPr>
        <p:txBody>
          <a:bodyPr>
            <a:spAutoFit/>
          </a:bodyPr>
          <a:lstStyle/>
          <a:p>
            <a:pPr>
              <a:buFont typeface="Wingdings" pitchFamily="2" charset="2"/>
              <a:buChar char="Ø"/>
              <a:defRPr/>
            </a:pPr>
            <a:r>
              <a:rPr lang="el-GR" sz="1400" dirty="0">
                <a:latin typeface="+mn-lt"/>
                <a:cs typeface="Arial" charset="0"/>
              </a:rPr>
              <a:t> η ικανότητα αποχώρησης μιας ομάδας σχετίζεται στενά με την τιμή </a:t>
            </a:r>
            <a:r>
              <a:rPr lang="el-GR" sz="1400" dirty="0" err="1">
                <a:latin typeface="+mn-lt"/>
                <a:cs typeface="Arial" charset="0"/>
              </a:rPr>
              <a:t>pKb</a:t>
            </a:r>
            <a:r>
              <a:rPr lang="el-GR" sz="1400" dirty="0">
                <a:latin typeface="+mn-lt"/>
                <a:cs typeface="Arial" charset="0"/>
              </a:rPr>
              <a:t> της.</a:t>
            </a:r>
          </a:p>
          <a:p>
            <a:pPr>
              <a:buFont typeface="Wingdings" pitchFamily="2" charset="2"/>
              <a:buChar char="Ø"/>
              <a:defRPr/>
            </a:pPr>
            <a:endParaRPr lang="el-GR" sz="1400" dirty="0">
              <a:latin typeface="+mn-lt"/>
              <a:cs typeface="Arial" charset="0"/>
            </a:endParaRPr>
          </a:p>
          <a:p>
            <a:pPr>
              <a:buFont typeface="Wingdings" pitchFamily="2" charset="2"/>
              <a:buChar char="Ø"/>
              <a:defRPr/>
            </a:pPr>
            <a:r>
              <a:rPr lang="el-GR" sz="1400" dirty="0">
                <a:latin typeface="+mn-lt"/>
                <a:cs typeface="Arial" charset="0"/>
              </a:rPr>
              <a:t> όσο ασθενέστερη βάση είναι η αποχωρούσα ομάδα τόσο ευκολότερα αποσπάται.</a:t>
            </a:r>
          </a:p>
        </p:txBody>
      </p:sp>
      <p:pic>
        <p:nvPicPr>
          <p:cNvPr id="53253" name="Picture 2" descr="Αποτέλεσμα εικόνας για poor leaving groups in organic chemistry">
            <a:extLst>
              <a:ext uri="{FF2B5EF4-FFF2-40B4-BE49-F238E27FC236}">
                <a16:creationId xmlns:a16="http://schemas.microsoft.com/office/drawing/2014/main" id="{173B5891-6ED8-40B7-BBB0-F74ACE38015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23850" y="2133600"/>
            <a:ext cx="2603500" cy="4248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3254" name="Picture 4" descr="Αποτέλεσμα εικόνας για poor leaving groups in organic chemistry">
            <a:extLst>
              <a:ext uri="{FF2B5EF4-FFF2-40B4-BE49-F238E27FC236}">
                <a16:creationId xmlns:a16="http://schemas.microsoft.com/office/drawing/2014/main" id="{A7896A2B-D82B-496C-9CB6-7BE560E912E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10670" t="43971" r="16582" b="12056"/>
          <a:stretch>
            <a:fillRect/>
          </a:stretch>
        </p:blipFill>
        <p:spPr bwMode="auto">
          <a:xfrm>
            <a:off x="3132138" y="3716338"/>
            <a:ext cx="5400675" cy="24495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7 - Ορθογώνιο">
            <a:extLst>
              <a:ext uri="{FF2B5EF4-FFF2-40B4-BE49-F238E27FC236}">
                <a16:creationId xmlns:a16="http://schemas.microsoft.com/office/drawing/2014/main" id="{57939DB7-63C5-4932-9285-AF7F114F2311}"/>
              </a:ext>
            </a:extLst>
          </p:cNvPr>
          <p:cNvSpPr/>
          <p:nvPr/>
        </p:nvSpPr>
        <p:spPr>
          <a:xfrm>
            <a:off x="3071813" y="3071813"/>
            <a:ext cx="5715000" cy="646112"/>
          </a:xfrm>
          <a:prstGeom prst="rect">
            <a:avLst/>
          </a:prstGeom>
        </p:spPr>
        <p:txBody>
          <a:bodyPr>
            <a:spAutoFit/>
          </a:bodyPr>
          <a:lstStyle/>
          <a:p>
            <a:pPr algn="ctr">
              <a:defRPr/>
            </a:pPr>
            <a:r>
              <a:rPr lang="el-GR" dirty="0">
                <a:solidFill>
                  <a:srgbClr val="FF6600"/>
                </a:solidFill>
                <a:latin typeface="+mn-lt"/>
                <a:cs typeface="Arial" charset="0"/>
              </a:rPr>
              <a:t>Καλές αποχωρούσες ομάδες: οι συζυγείς βάσεις ισχυρών οξέων.</a:t>
            </a:r>
          </a:p>
        </p:txBody>
      </p:sp>
    </p:spTree>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Rectangle 1">
            <a:extLst>
              <a:ext uri="{FF2B5EF4-FFF2-40B4-BE49-F238E27FC236}">
                <a16:creationId xmlns:a16="http://schemas.microsoft.com/office/drawing/2014/main" id="{3EE20F13-0CD7-40F4-8DE9-87E8ACA3CDFA}"/>
              </a:ext>
            </a:extLst>
          </p:cNvPr>
          <p:cNvSpPr>
            <a:spLocks noChangeArrowheads="1"/>
          </p:cNvSpPr>
          <p:nvPr/>
        </p:nvSpPr>
        <p:spPr bwMode="auto">
          <a:xfrm>
            <a:off x="947090" y="213052"/>
            <a:ext cx="4697120" cy="523220"/>
          </a:xfrm>
          <a:prstGeom prst="rect">
            <a:avLst/>
          </a:prstGeom>
          <a:solidFill>
            <a:srgbClr val="FFFFA7"/>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a:spcBef>
                <a:spcPct val="50000"/>
              </a:spcBef>
            </a:pPr>
            <a:r>
              <a:rPr lang="el-GR" altLang="el-GR" sz="2800" b="1" dirty="0">
                <a:solidFill>
                  <a:srgbClr val="0000CC"/>
                </a:solidFill>
                <a:latin typeface="Calibri" panose="020F0502020204030204" pitchFamily="34" charset="0"/>
                <a:cs typeface="Times New Roman" panose="02020603050405020304" pitchFamily="18" charset="0"/>
              </a:rPr>
              <a:t>Περίληψη της S</a:t>
            </a:r>
            <a:r>
              <a:rPr lang="el-GR" altLang="el-GR" sz="2800" b="1" baseline="-30000" dirty="0">
                <a:solidFill>
                  <a:srgbClr val="0000CC"/>
                </a:solidFill>
                <a:latin typeface="Calibri" panose="020F0502020204030204" pitchFamily="34" charset="0"/>
                <a:cs typeface="Times New Roman" panose="02020603050405020304" pitchFamily="18" charset="0"/>
              </a:rPr>
              <a:t>N</a:t>
            </a:r>
            <a:r>
              <a:rPr lang="el-GR" altLang="el-GR" sz="2800" b="1" dirty="0">
                <a:solidFill>
                  <a:srgbClr val="0000CC"/>
                </a:solidFill>
                <a:latin typeface="Calibri" panose="020F0502020204030204" pitchFamily="34" charset="0"/>
                <a:cs typeface="Times New Roman" panose="02020603050405020304" pitchFamily="18" charset="0"/>
              </a:rPr>
              <a:t>2 Αντίδρασης</a:t>
            </a:r>
            <a:endParaRPr lang="el-GR" altLang="el-GR" sz="2800" dirty="0"/>
          </a:p>
        </p:txBody>
      </p:sp>
      <p:sp>
        <p:nvSpPr>
          <p:cNvPr id="44035" name="2 - Ορθογώνιο">
            <a:extLst>
              <a:ext uri="{FF2B5EF4-FFF2-40B4-BE49-F238E27FC236}">
                <a16:creationId xmlns:a16="http://schemas.microsoft.com/office/drawing/2014/main" id="{5B307CB6-036D-4413-AF77-2FB7DDCD2FB3}"/>
              </a:ext>
            </a:extLst>
          </p:cNvPr>
          <p:cNvSpPr>
            <a:spLocks noChangeArrowheads="1"/>
          </p:cNvSpPr>
          <p:nvPr/>
        </p:nvSpPr>
        <p:spPr bwMode="auto">
          <a:xfrm>
            <a:off x="228600" y="980728"/>
            <a:ext cx="8686800" cy="5078413"/>
          </a:xfrm>
          <a:prstGeom prst="rect">
            <a:avLst/>
          </a:prstGeom>
          <a:solidFill>
            <a:srgbClr val="FFE15F"/>
          </a:solidFill>
          <a:ln>
            <a:noFill/>
          </a:ln>
          <a:extLs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spcBef>
                <a:spcPct val="50000"/>
              </a:spcBef>
            </a:pPr>
            <a:r>
              <a:rPr lang="el-GR" altLang="el-GR" sz="1800" dirty="0">
                <a:latin typeface="Calibri" panose="020F0502020204030204" pitchFamily="34" charset="0"/>
              </a:rPr>
              <a:t>Τα περισσότερα </a:t>
            </a:r>
            <a:r>
              <a:rPr lang="el-GR" altLang="el-GR" sz="1800" dirty="0" err="1">
                <a:latin typeface="Calibri" panose="020F0502020204030204" pitchFamily="34" charset="0"/>
              </a:rPr>
              <a:t>πρωτοταγή</a:t>
            </a:r>
            <a:r>
              <a:rPr lang="el-GR" altLang="el-GR" sz="1800" dirty="0">
                <a:latin typeface="Calibri" panose="020F0502020204030204" pitchFamily="34" charset="0"/>
              </a:rPr>
              <a:t> και ορισμένα δευτεροταγή </a:t>
            </a:r>
            <a:r>
              <a:rPr lang="el-GR" altLang="el-GR" sz="1800" dirty="0" err="1">
                <a:latin typeface="Calibri" panose="020F0502020204030204" pitchFamily="34" charset="0"/>
              </a:rPr>
              <a:t>αλκυλαλογονίδια</a:t>
            </a:r>
            <a:r>
              <a:rPr lang="el-GR" altLang="el-GR" sz="1800" dirty="0">
                <a:latin typeface="Calibri" panose="020F0502020204030204" pitchFamily="34" charset="0"/>
              </a:rPr>
              <a:t> υφίστανται </a:t>
            </a:r>
            <a:r>
              <a:rPr lang="el-GR" altLang="el-GR" sz="1800" dirty="0" err="1">
                <a:latin typeface="Calibri" panose="020F0502020204030204" pitchFamily="34" charset="0"/>
              </a:rPr>
              <a:t>πυρηνόφιλη</a:t>
            </a:r>
            <a:r>
              <a:rPr lang="el-GR" altLang="el-GR" sz="1800" dirty="0">
                <a:latin typeface="Calibri" panose="020F0502020204030204" pitchFamily="34" charset="0"/>
              </a:rPr>
              <a:t> υποκατάσταση με τον μηχανισμό S</a:t>
            </a:r>
            <a:r>
              <a:rPr lang="el-GR" altLang="el-GR" sz="1800" baseline="-25000" dirty="0">
                <a:latin typeface="Calibri" panose="020F0502020204030204" pitchFamily="34" charset="0"/>
              </a:rPr>
              <a:t>N</a:t>
            </a:r>
            <a:r>
              <a:rPr lang="el-GR" altLang="el-GR" sz="1800" dirty="0">
                <a:latin typeface="Calibri" panose="020F0502020204030204" pitchFamily="34" charset="0"/>
              </a:rPr>
              <a:t>2. Ας συνοψίσουμε έξι από τα χαρακτηριστικά του συγκεκριμένου μηχανισμού.</a:t>
            </a:r>
          </a:p>
          <a:p>
            <a:pPr algn="just" eaLnBrk="1" hangingPunct="1">
              <a:spcBef>
                <a:spcPct val="50000"/>
              </a:spcBef>
            </a:pPr>
            <a:endParaRPr lang="el-GR" altLang="el-GR" sz="1800" dirty="0">
              <a:latin typeface="Calibri" panose="020F0502020204030204" pitchFamily="34" charset="0"/>
            </a:endParaRPr>
          </a:p>
          <a:p>
            <a:pPr algn="just" eaLnBrk="1" hangingPunct="1">
              <a:spcBef>
                <a:spcPct val="50000"/>
              </a:spcBef>
            </a:pPr>
            <a:r>
              <a:rPr lang="el-GR" altLang="el-GR" sz="1800" dirty="0">
                <a:latin typeface="Calibri" panose="020F0502020204030204" pitchFamily="34" charset="0"/>
              </a:rPr>
              <a:t>	1. Η ταχύτητα της αντίδρασης είναι συνολικά δεύτερης τάξης: πρώτης τάξης ως προς το </a:t>
            </a:r>
            <a:r>
              <a:rPr lang="el-GR" altLang="el-GR" sz="1800" dirty="0" err="1">
                <a:latin typeface="Calibri" panose="020F0502020204030204" pitchFamily="34" charset="0"/>
              </a:rPr>
              <a:t>πυρηνόφιλο</a:t>
            </a:r>
            <a:r>
              <a:rPr lang="el-GR" altLang="el-GR" sz="1800" dirty="0">
                <a:latin typeface="Calibri" panose="020F0502020204030204" pitchFamily="34" charset="0"/>
              </a:rPr>
              <a:t> και πρώτης τάξης ως προς το </a:t>
            </a:r>
            <a:r>
              <a:rPr lang="el-GR" altLang="el-GR" sz="1800" dirty="0" err="1">
                <a:latin typeface="Calibri" panose="020F0502020204030204" pitchFamily="34" charset="0"/>
              </a:rPr>
              <a:t>αλκυλαλογονίδιο</a:t>
            </a:r>
            <a:r>
              <a:rPr lang="el-GR" altLang="el-GR" sz="1800" dirty="0">
                <a:latin typeface="Calibri" panose="020F0502020204030204" pitchFamily="34" charset="0"/>
              </a:rPr>
              <a:t>.</a:t>
            </a:r>
          </a:p>
          <a:p>
            <a:pPr algn="just" eaLnBrk="1" hangingPunct="1">
              <a:spcBef>
                <a:spcPct val="50000"/>
              </a:spcBef>
            </a:pPr>
            <a:r>
              <a:rPr lang="el-GR" altLang="el-GR" sz="1800" dirty="0">
                <a:latin typeface="Calibri" panose="020F0502020204030204" pitchFamily="34" charset="0"/>
              </a:rPr>
              <a:t>	2. Ο μηχανισμός περιλαμβάνει μια αντίδραση υποκατάστασης από την αντίθετη πλευρά του </a:t>
            </a:r>
            <a:r>
              <a:rPr lang="el-GR" altLang="el-GR" sz="1800" dirty="0" err="1">
                <a:latin typeface="Calibri" panose="020F0502020204030204" pitchFamily="34" charset="0"/>
              </a:rPr>
              <a:t>πυρηνόφιλου</a:t>
            </a:r>
            <a:r>
              <a:rPr lang="el-GR" altLang="el-GR" sz="1800" dirty="0">
                <a:latin typeface="Calibri" panose="020F0502020204030204" pitchFamily="34" charset="0"/>
              </a:rPr>
              <a:t> με το </a:t>
            </a:r>
            <a:r>
              <a:rPr lang="el-GR" altLang="el-GR" sz="1800" dirty="0" err="1">
                <a:latin typeface="Calibri" panose="020F0502020204030204" pitchFamily="34" charset="0"/>
              </a:rPr>
              <a:t>αλκυλαλογονίδιο</a:t>
            </a:r>
            <a:r>
              <a:rPr lang="el-GR" altLang="el-GR" sz="1800" dirty="0">
                <a:latin typeface="Calibri" panose="020F0502020204030204" pitchFamily="34" charset="0"/>
              </a:rPr>
              <a:t> και αναστροφή της στερεοχημικής του απεικόνισης.</a:t>
            </a:r>
          </a:p>
          <a:p>
            <a:pPr algn="just" eaLnBrk="1" hangingPunct="1">
              <a:spcBef>
                <a:spcPct val="50000"/>
              </a:spcBef>
            </a:pPr>
            <a:r>
              <a:rPr lang="el-GR" altLang="el-GR" sz="1800" dirty="0">
                <a:latin typeface="Calibri" panose="020F0502020204030204" pitchFamily="34" charset="0"/>
              </a:rPr>
              <a:t>	3. Η ταχύτητα της αντίδρασης ελαττώνεται με την </a:t>
            </a:r>
            <a:r>
              <a:rPr lang="el-GR" altLang="el-GR" sz="1800" dirty="0" err="1">
                <a:latin typeface="Calibri" panose="020F0502020204030204" pitchFamily="34" charset="0"/>
              </a:rPr>
              <a:t>αλκυλο</a:t>
            </a:r>
            <a:r>
              <a:rPr lang="el-GR" altLang="el-GR" sz="1800" dirty="0">
                <a:latin typeface="Calibri" panose="020F0502020204030204" pitchFamily="34" charset="0"/>
              </a:rPr>
              <a:t> υποκατάσταση τόσο στο </a:t>
            </a:r>
            <a:r>
              <a:rPr lang="el-GR" altLang="el-GR" sz="1800" i="1" dirty="0">
                <a:latin typeface="Calibri" panose="020F0502020204030204" pitchFamily="34" charset="0"/>
              </a:rPr>
              <a:t>α-</a:t>
            </a:r>
            <a:r>
              <a:rPr lang="el-GR" altLang="el-GR" sz="1800" dirty="0">
                <a:latin typeface="Calibri" panose="020F0502020204030204" pitchFamily="34" charset="0"/>
              </a:rPr>
              <a:t> όσο και στο </a:t>
            </a:r>
            <a:r>
              <a:rPr lang="el-GR" altLang="el-GR" sz="1800" i="1" dirty="0">
                <a:latin typeface="Calibri" panose="020F0502020204030204" pitchFamily="34" charset="0"/>
              </a:rPr>
              <a:t>β</a:t>
            </a:r>
            <a:r>
              <a:rPr lang="el-GR" altLang="el-GR" sz="1800" dirty="0">
                <a:latin typeface="Calibri" panose="020F0502020204030204" pitchFamily="34" charset="0"/>
              </a:rPr>
              <a:t>-άτομο του άνθρακα. Τα </a:t>
            </a:r>
            <a:r>
              <a:rPr lang="el-GR" altLang="el-GR" sz="1800" dirty="0" err="1">
                <a:latin typeface="Calibri" panose="020F0502020204030204" pitchFamily="34" charset="0"/>
              </a:rPr>
              <a:t>αλκυλαλογονίδια</a:t>
            </a:r>
            <a:r>
              <a:rPr lang="el-GR" altLang="el-GR" sz="1800" dirty="0">
                <a:latin typeface="Calibri" panose="020F0502020204030204" pitchFamily="34" charset="0"/>
              </a:rPr>
              <a:t> με τρεις </a:t>
            </a:r>
            <a:r>
              <a:rPr lang="el-GR" altLang="el-GR" sz="1800" i="1" dirty="0">
                <a:latin typeface="Calibri" panose="020F0502020204030204" pitchFamily="34" charset="0"/>
              </a:rPr>
              <a:t>β</a:t>
            </a:r>
            <a:r>
              <a:rPr lang="el-GR" altLang="el-GR" sz="1800" dirty="0">
                <a:latin typeface="Calibri" panose="020F0502020204030204" pitchFamily="34" charset="0"/>
              </a:rPr>
              <a:t>-διακλαδώσεις δεν είναι δραστικά.</a:t>
            </a:r>
          </a:p>
          <a:p>
            <a:pPr algn="just" eaLnBrk="1" hangingPunct="1">
              <a:spcBef>
                <a:spcPct val="50000"/>
              </a:spcBef>
            </a:pPr>
            <a:r>
              <a:rPr lang="el-GR" altLang="el-GR" sz="1800" dirty="0">
                <a:latin typeface="Calibri" panose="020F0502020204030204" pitchFamily="34" charset="0"/>
              </a:rPr>
              <a:t>	4. Η </a:t>
            </a:r>
            <a:r>
              <a:rPr lang="el-GR" altLang="el-GR" sz="1800" dirty="0" err="1">
                <a:latin typeface="Calibri" panose="020F0502020204030204" pitchFamily="34" charset="0"/>
              </a:rPr>
              <a:t>πυρηνοφιλικότητα</a:t>
            </a:r>
            <a:r>
              <a:rPr lang="el-GR" altLang="el-GR" sz="1800" dirty="0">
                <a:latin typeface="Calibri" panose="020F0502020204030204" pitchFamily="34" charset="0"/>
              </a:rPr>
              <a:t> εξαρτάται από τη </a:t>
            </a:r>
            <a:r>
              <a:rPr lang="el-GR" altLang="el-GR" sz="1800" dirty="0" err="1">
                <a:latin typeface="Calibri" panose="020F0502020204030204" pitchFamily="34" charset="0"/>
              </a:rPr>
              <a:t>βασικότητα</a:t>
            </a:r>
            <a:r>
              <a:rPr lang="el-GR" altLang="el-GR" sz="1800" dirty="0">
                <a:latin typeface="Calibri" panose="020F0502020204030204" pitchFamily="34" charset="0"/>
              </a:rPr>
              <a:t> του </a:t>
            </a:r>
            <a:r>
              <a:rPr lang="el-GR" altLang="el-GR" sz="1800" dirty="0" err="1">
                <a:latin typeface="Calibri" panose="020F0502020204030204" pitchFamily="34" charset="0"/>
              </a:rPr>
              <a:t>πυρηνόφιλου</a:t>
            </a:r>
            <a:r>
              <a:rPr lang="el-GR" altLang="el-GR" sz="1800" dirty="0">
                <a:latin typeface="Calibri" panose="020F0502020204030204" pitchFamily="34" charset="0"/>
              </a:rPr>
              <a:t>, την </a:t>
            </a:r>
            <a:r>
              <a:rPr lang="el-GR" altLang="el-GR" sz="1800" dirty="0" err="1">
                <a:latin typeface="Calibri" panose="020F0502020204030204" pitchFamily="34" charset="0"/>
              </a:rPr>
              <a:t>πολωσιμότητα</a:t>
            </a:r>
            <a:r>
              <a:rPr lang="el-GR" altLang="el-GR" sz="1800" dirty="0">
                <a:latin typeface="Calibri" panose="020F0502020204030204" pitchFamily="34" charset="0"/>
              </a:rPr>
              <a:t> του </a:t>
            </a:r>
            <a:r>
              <a:rPr lang="el-GR" altLang="el-GR" sz="1800" dirty="0" err="1">
                <a:latin typeface="Calibri" panose="020F0502020204030204" pitchFamily="34" charset="0"/>
              </a:rPr>
              <a:t>πυρηνόφιλου</a:t>
            </a:r>
            <a:r>
              <a:rPr lang="el-GR" altLang="el-GR" sz="1800" dirty="0">
                <a:latin typeface="Calibri" panose="020F0502020204030204" pitchFamily="34" charset="0"/>
              </a:rPr>
              <a:t> και τον διαλύτη. </a:t>
            </a:r>
          </a:p>
          <a:p>
            <a:pPr eaLnBrk="1" hangingPunct="1">
              <a:spcBef>
                <a:spcPct val="50000"/>
              </a:spcBef>
            </a:pPr>
            <a:r>
              <a:rPr lang="el-GR" altLang="el-GR" sz="1800" dirty="0">
                <a:latin typeface="Calibri" panose="020F0502020204030204" pitchFamily="34" charset="0"/>
              </a:rPr>
              <a:t>	</a:t>
            </a:r>
          </a:p>
        </p:txBody>
      </p:sp>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1 - Ορθογώνιο">
            <a:extLst>
              <a:ext uri="{FF2B5EF4-FFF2-40B4-BE49-F238E27FC236}">
                <a16:creationId xmlns:a16="http://schemas.microsoft.com/office/drawing/2014/main" id="{58F5CF9B-9D86-4F7A-9EB9-CD763A4F3EE1}"/>
              </a:ext>
            </a:extLst>
          </p:cNvPr>
          <p:cNvSpPr>
            <a:spLocks noChangeArrowheads="1"/>
          </p:cNvSpPr>
          <p:nvPr/>
        </p:nvSpPr>
        <p:spPr bwMode="auto">
          <a:xfrm>
            <a:off x="179512" y="266596"/>
            <a:ext cx="8640960" cy="6047809"/>
          </a:xfrm>
          <a:prstGeom prst="rect">
            <a:avLst/>
          </a:prstGeom>
          <a:solidFill>
            <a:srgbClr val="FFE15F"/>
          </a:solidFill>
          <a:ln>
            <a:noFill/>
          </a:ln>
          <a:extLs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spcBef>
                <a:spcPct val="50000"/>
              </a:spcBef>
            </a:pPr>
            <a:r>
              <a:rPr lang="el-GR" altLang="el-GR" sz="1800" dirty="0">
                <a:latin typeface="Calibri" panose="020F0502020204030204" pitchFamily="34" charset="0"/>
              </a:rPr>
              <a:t>	α. Οι αντιδράσεις S</a:t>
            </a:r>
            <a:r>
              <a:rPr lang="el-GR" altLang="el-GR" sz="1800" baseline="-25000" dirty="0">
                <a:latin typeface="Calibri" panose="020F0502020204030204" pitchFamily="34" charset="0"/>
              </a:rPr>
              <a:t>N</a:t>
            </a:r>
            <a:r>
              <a:rPr lang="el-GR" altLang="el-GR" sz="1800" dirty="0">
                <a:latin typeface="Calibri" panose="020F0502020204030204" pitchFamily="34" charset="0"/>
              </a:rPr>
              <a:t>2 είναι πολύ ταχύτερες σε πολικούς </a:t>
            </a:r>
            <a:r>
              <a:rPr lang="el-GR" altLang="el-GR" sz="1800" dirty="0" err="1">
                <a:latin typeface="Calibri" panose="020F0502020204030204" pitchFamily="34" charset="0"/>
              </a:rPr>
              <a:t>απρωτικούς</a:t>
            </a:r>
            <a:r>
              <a:rPr lang="el-GR" altLang="el-GR" sz="1800" dirty="0">
                <a:latin typeface="Calibri" panose="020F0502020204030204" pitchFamily="34" charset="0"/>
              </a:rPr>
              <a:t> διαλύτες παρά σε </a:t>
            </a:r>
            <a:r>
              <a:rPr lang="el-GR" altLang="el-GR" sz="1800" dirty="0" err="1">
                <a:latin typeface="Calibri" panose="020F0502020204030204" pitchFamily="34" charset="0"/>
              </a:rPr>
              <a:t>πρωτικούς</a:t>
            </a:r>
            <a:r>
              <a:rPr lang="el-GR" altLang="el-GR" sz="1800" dirty="0">
                <a:latin typeface="Calibri" panose="020F0502020204030204" pitchFamily="34" charset="0"/>
              </a:rPr>
              <a:t>  διαλύτες με την προϋπόθεση ότι το </a:t>
            </a:r>
            <a:r>
              <a:rPr lang="el-GR" altLang="el-GR" sz="1800" dirty="0" err="1">
                <a:latin typeface="Calibri" panose="020F0502020204030204" pitchFamily="34" charset="0"/>
              </a:rPr>
              <a:t>πυρηνόφιλο</a:t>
            </a:r>
            <a:r>
              <a:rPr lang="el-GR" altLang="el-GR" sz="1800" dirty="0">
                <a:latin typeface="Calibri" panose="020F0502020204030204" pitchFamily="34" charset="0"/>
              </a:rPr>
              <a:t> είναι αρκετά διαλυτό ώστε η αντίδραση να  παρουσιάζει πρακτική εφαρμογή. Οι </a:t>
            </a:r>
            <a:r>
              <a:rPr lang="el-GR" altLang="el-GR" sz="1800" dirty="0" err="1">
                <a:latin typeface="Calibri" panose="020F0502020204030204" pitchFamily="34" charset="0"/>
              </a:rPr>
              <a:t>πρωτικοί</a:t>
            </a:r>
            <a:r>
              <a:rPr lang="el-GR" altLang="el-GR" sz="1800" dirty="0">
                <a:latin typeface="Calibri" panose="020F0502020204030204" pitchFamily="34" charset="0"/>
              </a:rPr>
              <a:t> διαλύτες καθίστανται χρήσιμοι εάν η αντίδραση είναι  αρκετά ταχεία. </a:t>
            </a:r>
          </a:p>
          <a:p>
            <a:pPr algn="just" eaLnBrk="1" hangingPunct="1">
              <a:spcBef>
                <a:spcPct val="50000"/>
              </a:spcBef>
            </a:pPr>
            <a:r>
              <a:rPr lang="el-GR" altLang="el-GR" sz="1800" dirty="0">
                <a:latin typeface="Calibri" panose="020F0502020204030204" pitchFamily="34" charset="0"/>
              </a:rPr>
              <a:t>	β. Τα </a:t>
            </a:r>
            <a:r>
              <a:rPr lang="el-GR" altLang="el-GR" sz="1800" dirty="0" err="1">
                <a:latin typeface="Calibri" panose="020F0502020204030204" pitchFamily="34" charset="0"/>
              </a:rPr>
              <a:t>πυρηνόφιλα</a:t>
            </a:r>
            <a:r>
              <a:rPr lang="el-GR" altLang="el-GR" sz="1800" dirty="0">
                <a:latin typeface="Calibri" panose="020F0502020204030204" pitchFamily="34" charset="0"/>
              </a:rPr>
              <a:t> των οποίων το κέντρο </a:t>
            </a:r>
            <a:r>
              <a:rPr lang="el-GR" altLang="el-GR" sz="1800" dirty="0" err="1">
                <a:latin typeface="Calibri" panose="020F0502020204030204" pitchFamily="34" charset="0"/>
              </a:rPr>
              <a:t>πυρηνοφιλικότητας</a:t>
            </a:r>
            <a:r>
              <a:rPr lang="el-GR" altLang="el-GR" sz="1800" dirty="0">
                <a:latin typeface="Calibri" panose="020F0502020204030204" pitchFamily="34" charset="0"/>
              </a:rPr>
              <a:t> προέρχεται από περιόδους του περιοδικού πίνακα ≥3 παρουσιάζουν ενισχυμένη </a:t>
            </a:r>
            <a:r>
              <a:rPr lang="el-GR" altLang="el-GR" sz="1800" dirty="0" err="1">
                <a:latin typeface="Calibri" panose="020F0502020204030204" pitchFamily="34" charset="0"/>
              </a:rPr>
              <a:t>πυρηνοφιλικότητα</a:t>
            </a:r>
            <a:r>
              <a:rPr lang="el-GR" altLang="el-GR" sz="1800" dirty="0">
                <a:latin typeface="Calibri" panose="020F0502020204030204" pitchFamily="34" charset="0"/>
              </a:rPr>
              <a:t> επειδή είναι ιδιαιτέρως  πολωμένα. </a:t>
            </a:r>
          </a:p>
          <a:p>
            <a:pPr algn="just" eaLnBrk="1" hangingPunct="1">
              <a:spcBef>
                <a:spcPct val="50000"/>
              </a:spcBef>
            </a:pPr>
            <a:r>
              <a:rPr lang="el-GR" altLang="el-GR" sz="1800" dirty="0">
                <a:latin typeface="Calibri" panose="020F0502020204030204" pitchFamily="34" charset="0"/>
              </a:rPr>
              <a:t>	γ. Σε πολικούς </a:t>
            </a:r>
            <a:r>
              <a:rPr lang="el-GR" altLang="el-GR" sz="1800" dirty="0" err="1">
                <a:latin typeface="Calibri" panose="020F0502020204030204" pitchFamily="34" charset="0"/>
              </a:rPr>
              <a:t>απρωτικούς</a:t>
            </a:r>
            <a:r>
              <a:rPr lang="el-GR" altLang="el-GR" sz="1800" dirty="0">
                <a:latin typeface="Calibri" panose="020F0502020204030204" pitchFamily="34" charset="0"/>
              </a:rPr>
              <a:t> διαλύτες, η </a:t>
            </a:r>
            <a:r>
              <a:rPr lang="el-GR" altLang="el-GR" sz="1800" dirty="0" err="1">
                <a:latin typeface="Calibri" panose="020F0502020204030204" pitchFamily="34" charset="0"/>
              </a:rPr>
              <a:t>πυρηνοφιλικότητα</a:t>
            </a:r>
            <a:r>
              <a:rPr lang="el-GR" altLang="el-GR" sz="1800" dirty="0">
                <a:latin typeface="Calibri" panose="020F0502020204030204" pitchFamily="34" charset="0"/>
              </a:rPr>
              <a:t> αυξάνει σύμφωνα με την </a:t>
            </a:r>
            <a:r>
              <a:rPr lang="el-GR" altLang="el-GR" sz="1800" dirty="0" err="1">
                <a:latin typeface="Calibri" panose="020F0502020204030204" pitchFamily="34" charset="0"/>
              </a:rPr>
              <a:t>βασικότητα</a:t>
            </a:r>
            <a:r>
              <a:rPr lang="el-GR" altLang="el-GR" sz="1800" dirty="0">
                <a:latin typeface="Calibri" panose="020F0502020204030204" pitchFamily="34" charset="0"/>
              </a:rPr>
              <a:t> του  </a:t>
            </a:r>
            <a:r>
              <a:rPr lang="el-GR" altLang="el-GR" sz="1800" dirty="0" err="1">
                <a:latin typeface="Calibri" panose="020F0502020204030204" pitchFamily="34" charset="0"/>
              </a:rPr>
              <a:t>πυρηνόφιλου</a:t>
            </a:r>
            <a:r>
              <a:rPr lang="el-GR" altLang="el-GR" sz="1800" dirty="0">
                <a:latin typeface="Calibri" panose="020F0502020204030204" pitchFamily="34" charset="0"/>
              </a:rPr>
              <a:t>. </a:t>
            </a:r>
          </a:p>
          <a:p>
            <a:pPr algn="just" eaLnBrk="1" hangingPunct="1">
              <a:spcBef>
                <a:spcPct val="50000"/>
              </a:spcBef>
            </a:pPr>
            <a:r>
              <a:rPr lang="el-GR" altLang="el-GR" sz="1800" dirty="0">
                <a:latin typeface="Calibri" panose="020F0502020204030204" pitchFamily="34" charset="0"/>
              </a:rPr>
              <a:t>	δ. Σε </a:t>
            </a:r>
            <a:r>
              <a:rPr lang="el-GR" altLang="el-GR" sz="1800" dirty="0" err="1">
                <a:latin typeface="Calibri" panose="020F0502020204030204" pitchFamily="34" charset="0"/>
              </a:rPr>
              <a:t>πρωτικούς</a:t>
            </a:r>
            <a:r>
              <a:rPr lang="el-GR" altLang="el-GR" sz="1800" dirty="0">
                <a:latin typeface="Calibri" panose="020F0502020204030204" pitchFamily="34" charset="0"/>
              </a:rPr>
              <a:t> διαλύτες, η </a:t>
            </a:r>
            <a:r>
              <a:rPr lang="el-GR" altLang="el-GR" sz="1800" dirty="0" err="1">
                <a:latin typeface="Calibri" panose="020F0502020204030204" pitchFamily="34" charset="0"/>
              </a:rPr>
              <a:t>πυρηνοφιλικότητα</a:t>
            </a:r>
            <a:r>
              <a:rPr lang="el-GR" altLang="el-GR" sz="1800" dirty="0">
                <a:latin typeface="Calibri" panose="020F0502020204030204" pitchFamily="34" charset="0"/>
              </a:rPr>
              <a:t> αυξάνει σύμφωνα με την </a:t>
            </a:r>
            <a:r>
              <a:rPr lang="el-GR" altLang="el-GR" sz="1800" dirty="0" err="1">
                <a:latin typeface="Calibri" panose="020F0502020204030204" pitchFamily="34" charset="0"/>
              </a:rPr>
              <a:t>βασικότητα</a:t>
            </a:r>
            <a:r>
              <a:rPr lang="el-GR" altLang="el-GR" sz="1800" dirty="0">
                <a:latin typeface="Calibri" panose="020F0502020204030204" pitchFamily="34" charset="0"/>
              </a:rPr>
              <a:t> του </a:t>
            </a:r>
            <a:r>
              <a:rPr lang="el-GR" altLang="el-GR" sz="1800" dirty="0" err="1">
                <a:latin typeface="Calibri" panose="020F0502020204030204" pitchFamily="34" charset="0"/>
              </a:rPr>
              <a:t>πυρηνόφιλου</a:t>
            </a:r>
            <a:r>
              <a:rPr lang="el-GR" altLang="el-GR" sz="1800" dirty="0">
                <a:latin typeface="Calibri" panose="020F0502020204030204" pitchFamily="34" charset="0"/>
              </a:rPr>
              <a:t> εάν το </a:t>
            </a:r>
            <a:r>
              <a:rPr lang="el-GR" altLang="el-GR" sz="1800" dirty="0" err="1">
                <a:latin typeface="Calibri" panose="020F0502020204030204" pitchFamily="34" charset="0"/>
              </a:rPr>
              <a:t>πυρην</a:t>
            </a:r>
            <a:r>
              <a:rPr lang="en-GB" altLang="el-GR" sz="1800" dirty="0">
                <a:latin typeface="Calibri" panose="020F0502020204030204" pitchFamily="34" charset="0"/>
              </a:rPr>
              <a:t>o</a:t>
            </a:r>
            <a:r>
              <a:rPr lang="el-GR" altLang="el-GR" sz="1800" dirty="0">
                <a:latin typeface="Calibri" panose="020F0502020204030204" pitchFamily="34" charset="0"/>
              </a:rPr>
              <a:t>φιλικό άτομο παραμένει το ίδιο.</a:t>
            </a:r>
          </a:p>
          <a:p>
            <a:pPr algn="just" eaLnBrk="1" hangingPunct="1">
              <a:spcBef>
                <a:spcPct val="50000"/>
              </a:spcBef>
            </a:pPr>
            <a:r>
              <a:rPr lang="el-GR" altLang="el-GR" sz="1800" dirty="0">
                <a:latin typeface="Calibri" panose="020F0502020204030204" pitchFamily="34" charset="0"/>
              </a:rPr>
              <a:t>	ε. Σε </a:t>
            </a:r>
            <a:r>
              <a:rPr lang="el-GR" altLang="el-GR" sz="1800" dirty="0" err="1">
                <a:latin typeface="Calibri" panose="020F0502020204030204" pitchFamily="34" charset="0"/>
              </a:rPr>
              <a:t>πρωτικούς</a:t>
            </a:r>
            <a:r>
              <a:rPr lang="el-GR" altLang="el-GR" sz="1800" dirty="0">
                <a:latin typeface="Calibri" panose="020F0502020204030204" pitchFamily="34" charset="0"/>
              </a:rPr>
              <a:t> διαλύτες, η </a:t>
            </a:r>
            <a:r>
              <a:rPr lang="el-GR" altLang="el-GR" sz="1800" dirty="0" err="1">
                <a:latin typeface="Calibri" panose="020F0502020204030204" pitchFamily="34" charset="0"/>
              </a:rPr>
              <a:t>πυρηνοφιλικότητα</a:t>
            </a:r>
            <a:r>
              <a:rPr lang="el-GR" altLang="el-GR" sz="1800" dirty="0">
                <a:latin typeface="Calibri" panose="020F0502020204030204" pitchFamily="34" charset="0"/>
              </a:rPr>
              <a:t> μειώνεται σημαντικά όταν το </a:t>
            </a:r>
            <a:r>
              <a:rPr lang="el-GR" altLang="el-GR" sz="1800" dirty="0" err="1">
                <a:latin typeface="Calibri" panose="020F0502020204030204" pitchFamily="34" charset="0"/>
              </a:rPr>
              <a:t>πυρηνόφιλο</a:t>
            </a:r>
            <a:r>
              <a:rPr lang="el-GR" altLang="el-GR" sz="1800" dirty="0">
                <a:latin typeface="Calibri" panose="020F0502020204030204" pitchFamily="34" charset="0"/>
              </a:rPr>
              <a:t> άτομο λειτουργεί ως ένας ισχυρός δέκτης δεσμού υδρογόνου. Εξ αιτίας αυτού, τα </a:t>
            </a:r>
            <a:r>
              <a:rPr lang="el-GR" altLang="el-GR" sz="1800" dirty="0" err="1">
                <a:latin typeface="Calibri" panose="020F0502020204030204" pitchFamily="34" charset="0"/>
              </a:rPr>
              <a:t>πυρηνόφιλα</a:t>
            </a:r>
            <a:r>
              <a:rPr lang="el-GR" altLang="el-GR" sz="1800" dirty="0">
                <a:latin typeface="Calibri" panose="020F0502020204030204" pitchFamily="34" charset="0"/>
              </a:rPr>
              <a:t> που φέρουν </a:t>
            </a:r>
            <a:r>
              <a:rPr lang="el-GR" altLang="el-GR" sz="1800" dirty="0" err="1">
                <a:latin typeface="Calibri" panose="020F0502020204030204" pitchFamily="34" charset="0"/>
              </a:rPr>
              <a:t>πυρηνόφιλα</a:t>
            </a:r>
            <a:r>
              <a:rPr lang="el-GR" altLang="el-GR" sz="1800" dirty="0">
                <a:latin typeface="Calibri" panose="020F0502020204030204" pitchFamily="34" charset="0"/>
              </a:rPr>
              <a:t> άτομα από την 2</a:t>
            </a:r>
            <a:r>
              <a:rPr lang="el-GR" altLang="el-GR" sz="1800" baseline="30000" dirty="0">
                <a:latin typeface="Calibri" panose="020F0502020204030204" pitchFamily="34" charset="0"/>
              </a:rPr>
              <a:t>η</a:t>
            </a:r>
            <a:r>
              <a:rPr lang="el-GR" altLang="el-GR" sz="1800" dirty="0">
                <a:latin typeface="Calibri" panose="020F0502020204030204" pitchFamily="34" charset="0"/>
              </a:rPr>
              <a:t> </a:t>
            </a:r>
            <a:r>
              <a:rPr lang="el-GR" altLang="el-GR" sz="1800" dirty="0" err="1">
                <a:latin typeface="Calibri" panose="020F0502020204030204" pitchFamily="34" charset="0"/>
              </a:rPr>
              <a:t>περιόδο</a:t>
            </a:r>
            <a:r>
              <a:rPr lang="el-GR" altLang="el-GR" sz="1800" dirty="0">
                <a:latin typeface="Calibri" panose="020F0502020204030204" pitchFamily="34" charset="0"/>
              </a:rPr>
              <a:t> παρουσιάζουν μικρότερη δραστικότητα σε </a:t>
            </a:r>
            <a:r>
              <a:rPr lang="el-GR" altLang="el-GR" sz="1800" dirty="0" err="1">
                <a:latin typeface="Calibri" panose="020F0502020204030204" pitchFamily="34" charset="0"/>
              </a:rPr>
              <a:t>πρωτικούς</a:t>
            </a:r>
            <a:r>
              <a:rPr lang="el-GR" altLang="el-GR" sz="1800" dirty="0">
                <a:latin typeface="Calibri" panose="020F0502020204030204" pitchFamily="34" charset="0"/>
              </a:rPr>
              <a:t> διαλύτες σε σχέση με τα </a:t>
            </a:r>
            <a:r>
              <a:rPr lang="el-GR" altLang="el-GR" sz="1800" dirty="0" err="1">
                <a:latin typeface="Calibri" panose="020F0502020204030204" pitchFamily="34" charset="0"/>
              </a:rPr>
              <a:t>πυρηνόφιλα</a:t>
            </a:r>
            <a:r>
              <a:rPr lang="el-GR" altLang="el-GR" sz="1800" dirty="0">
                <a:latin typeface="Calibri" panose="020F0502020204030204" pitchFamily="34" charset="0"/>
              </a:rPr>
              <a:t> των οποίων τα </a:t>
            </a:r>
            <a:r>
              <a:rPr lang="el-GR" altLang="el-GR" sz="1800" dirty="0" err="1">
                <a:latin typeface="Calibri" panose="020F0502020204030204" pitchFamily="34" charset="0"/>
              </a:rPr>
              <a:t>πυρηνόφιλα</a:t>
            </a:r>
            <a:r>
              <a:rPr lang="el-GR" altLang="el-GR" sz="1800" dirty="0">
                <a:latin typeface="Calibri" panose="020F0502020204030204" pitchFamily="34" charset="0"/>
              </a:rPr>
              <a:t> άτομα προέρχονται από ανώτερες αριθμητικά περιόδους της ίδιας ομάδας.</a:t>
            </a:r>
          </a:p>
          <a:p>
            <a:pPr algn="just" eaLnBrk="1" hangingPunct="1">
              <a:spcBef>
                <a:spcPct val="50000"/>
              </a:spcBef>
            </a:pPr>
            <a:r>
              <a:rPr lang="el-GR" altLang="el-GR" sz="1800" dirty="0">
                <a:latin typeface="Calibri" panose="020F0502020204030204" pitchFamily="34" charset="0"/>
              </a:rPr>
              <a:t>5. Οι ταχύτερες S</a:t>
            </a:r>
            <a:r>
              <a:rPr lang="el-GR" altLang="el-GR" sz="1800" baseline="-25000" dirty="0">
                <a:latin typeface="Calibri" panose="020F0502020204030204" pitchFamily="34" charset="0"/>
              </a:rPr>
              <a:t>N</a:t>
            </a:r>
            <a:r>
              <a:rPr lang="el-GR" altLang="el-GR" sz="1800" dirty="0">
                <a:latin typeface="Calibri" panose="020F0502020204030204" pitchFamily="34" charset="0"/>
              </a:rPr>
              <a:t>2 αντιδράσεις περιλαμβάνουν αποχωρούσες ομάδες που ως προϊόντα παράγουν ασθενέστερες βάσεις.</a:t>
            </a:r>
          </a:p>
        </p:txBody>
      </p:sp>
    </p:spTree>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EE3F087B-4EC7-47F1-9CCE-08389AE9EB50}"/>
              </a:ext>
            </a:extLst>
          </p:cNvPr>
          <p:cNvSpPr/>
          <p:nvPr/>
        </p:nvSpPr>
        <p:spPr>
          <a:xfrm>
            <a:off x="179388" y="1412875"/>
            <a:ext cx="2740025" cy="461963"/>
          </a:xfrm>
          <a:prstGeom prst="rect">
            <a:avLst/>
          </a:prstGeom>
        </p:spPr>
        <p:txBody>
          <a:bodyPr wrap="none">
            <a:spAutoFit/>
          </a:bodyPr>
          <a:lstStyle/>
          <a:p>
            <a:pPr>
              <a:defRPr/>
            </a:pPr>
            <a:r>
              <a:rPr lang="el-GR" sz="2400" dirty="0">
                <a:solidFill>
                  <a:srgbClr val="FF6600"/>
                </a:solidFill>
                <a:latin typeface="+mn-lt"/>
                <a:cs typeface="Arial" charset="0"/>
              </a:rPr>
              <a:t>Ο μηχανισμός </a:t>
            </a:r>
            <a:r>
              <a:rPr lang="en-US" sz="2400" dirty="0">
                <a:solidFill>
                  <a:srgbClr val="FF6600"/>
                </a:solidFill>
                <a:latin typeface="+mn-lt"/>
                <a:cs typeface="Arial" charset="0"/>
              </a:rPr>
              <a:t>SN</a:t>
            </a:r>
            <a:r>
              <a:rPr lang="el-GR" sz="2400" dirty="0">
                <a:solidFill>
                  <a:srgbClr val="FF6600"/>
                </a:solidFill>
                <a:latin typeface="+mn-lt"/>
                <a:cs typeface="Arial" charset="0"/>
              </a:rPr>
              <a:t>1</a:t>
            </a:r>
          </a:p>
        </p:txBody>
      </p:sp>
      <p:sp>
        <p:nvSpPr>
          <p:cNvPr id="6" name="Rectangle 5">
            <a:extLst>
              <a:ext uri="{FF2B5EF4-FFF2-40B4-BE49-F238E27FC236}">
                <a16:creationId xmlns:a16="http://schemas.microsoft.com/office/drawing/2014/main" id="{3C509DA6-3F41-481F-88AC-AE4EF48DE57D}"/>
              </a:ext>
            </a:extLst>
          </p:cNvPr>
          <p:cNvSpPr/>
          <p:nvPr/>
        </p:nvSpPr>
        <p:spPr>
          <a:xfrm>
            <a:off x="179388" y="3214688"/>
            <a:ext cx="8785225" cy="3170237"/>
          </a:xfrm>
          <a:prstGeom prst="rect">
            <a:avLst/>
          </a:prstGeom>
        </p:spPr>
        <p:txBody>
          <a:bodyPr>
            <a:spAutoFit/>
          </a:bodyPr>
          <a:lstStyle/>
          <a:p>
            <a:pPr>
              <a:buFont typeface="Arial" pitchFamily="34" charset="0"/>
              <a:buChar char="•"/>
              <a:defRPr/>
            </a:pPr>
            <a:r>
              <a:rPr lang="el-GR" sz="2000" dirty="0">
                <a:latin typeface="+mn-lt"/>
                <a:cs typeface="Arial" charset="0"/>
              </a:rPr>
              <a:t> όξινες συνθήκες.</a:t>
            </a:r>
          </a:p>
          <a:p>
            <a:pPr>
              <a:buFont typeface="Arial" pitchFamily="34" charset="0"/>
              <a:buChar char="•"/>
              <a:defRPr/>
            </a:pPr>
            <a:endParaRPr lang="el-GR" sz="2000" dirty="0">
              <a:latin typeface="+mn-lt"/>
              <a:cs typeface="Arial" charset="0"/>
            </a:endParaRPr>
          </a:p>
          <a:p>
            <a:pPr>
              <a:buFont typeface="Arial" pitchFamily="34" charset="0"/>
              <a:buChar char="•"/>
              <a:defRPr/>
            </a:pPr>
            <a:r>
              <a:rPr lang="el-GR" sz="2000" dirty="0">
                <a:latin typeface="+mn-lt"/>
                <a:cs typeface="Arial" charset="0"/>
              </a:rPr>
              <a:t> σε τριτοταγείς ή δευτεροταγείς C υπό όξινες συνθήκες και πολύ σπάνια σε </a:t>
            </a:r>
            <a:r>
              <a:rPr lang="el-GR" sz="2000" dirty="0" err="1">
                <a:latin typeface="+mn-lt"/>
                <a:cs typeface="Arial" charset="0"/>
              </a:rPr>
              <a:t>πρωτοταγείς</a:t>
            </a:r>
            <a:r>
              <a:rPr lang="el-GR" sz="2000" dirty="0">
                <a:latin typeface="+mn-lt"/>
                <a:cs typeface="Arial" charset="0"/>
              </a:rPr>
              <a:t>.</a:t>
            </a:r>
          </a:p>
          <a:p>
            <a:pPr>
              <a:buFont typeface="Arial" pitchFamily="34" charset="0"/>
              <a:buChar char="•"/>
              <a:defRPr/>
            </a:pPr>
            <a:endParaRPr lang="el-GR" sz="2000" dirty="0">
              <a:latin typeface="+mn-lt"/>
              <a:cs typeface="Arial" charset="0"/>
            </a:endParaRPr>
          </a:p>
          <a:p>
            <a:pPr>
              <a:buFont typeface="Arial" pitchFamily="34" charset="0"/>
              <a:buChar char="•"/>
              <a:defRPr/>
            </a:pPr>
            <a:r>
              <a:rPr lang="el-GR" sz="2000" dirty="0">
                <a:latin typeface="+mn-lt"/>
                <a:cs typeface="Arial" charset="0"/>
              </a:rPr>
              <a:t> Επειδή το ενδιάμεσο </a:t>
            </a:r>
            <a:r>
              <a:rPr lang="el-GR" sz="2000" dirty="0" err="1">
                <a:latin typeface="+mn-lt"/>
                <a:cs typeface="Arial" charset="0"/>
              </a:rPr>
              <a:t>καρβοκατιόν</a:t>
            </a:r>
            <a:r>
              <a:rPr lang="el-GR" sz="2000" dirty="0">
                <a:latin typeface="+mn-lt"/>
                <a:cs typeface="Arial" charset="0"/>
              </a:rPr>
              <a:t> είναι επίπεδο (ο C έχει sp2 υβριδισμό) η προσβολή από το </a:t>
            </a:r>
            <a:r>
              <a:rPr lang="el-GR" sz="2000" dirty="0" err="1">
                <a:latin typeface="+mn-lt"/>
                <a:cs typeface="Arial" charset="0"/>
              </a:rPr>
              <a:t>πυρηνόφιλο</a:t>
            </a:r>
            <a:r>
              <a:rPr lang="el-GR" sz="2000" dirty="0">
                <a:latin typeface="+mn-lt"/>
                <a:cs typeface="Arial" charset="0"/>
              </a:rPr>
              <a:t> μπορεί να γίνει είτε από τη μία πλευρά του, είτε από την άλλη (εφόσον δεν συντρέχουν άλλοι λόγοι). Έτσι, για ένα οπτικά ενεργό υπόστρωμα, το αποτέλεσμα είναι το προϊόν που σχηματίζεται να είναι </a:t>
            </a:r>
            <a:r>
              <a:rPr lang="el-GR" sz="2000" dirty="0" err="1">
                <a:latin typeface="+mn-lt"/>
                <a:cs typeface="Arial" charset="0"/>
              </a:rPr>
              <a:t>ρακεμικό</a:t>
            </a:r>
            <a:r>
              <a:rPr lang="el-GR" sz="2000" dirty="0">
                <a:latin typeface="+mn-lt"/>
                <a:cs typeface="Arial" charset="0"/>
              </a:rPr>
              <a:t> (</a:t>
            </a:r>
            <a:r>
              <a:rPr lang="el-GR" sz="2000" dirty="0" err="1">
                <a:latin typeface="+mn-lt"/>
                <a:cs typeface="Arial" charset="0"/>
              </a:rPr>
              <a:t>racemic</a:t>
            </a:r>
            <a:r>
              <a:rPr lang="el-GR" sz="2000" dirty="0">
                <a:latin typeface="+mn-lt"/>
                <a:cs typeface="Arial" charset="0"/>
              </a:rPr>
              <a:t>). </a:t>
            </a:r>
          </a:p>
        </p:txBody>
      </p:sp>
      <p:sp>
        <p:nvSpPr>
          <p:cNvPr id="10" name="1 - Τίτλος">
            <a:extLst>
              <a:ext uri="{FF2B5EF4-FFF2-40B4-BE49-F238E27FC236}">
                <a16:creationId xmlns:a16="http://schemas.microsoft.com/office/drawing/2014/main" id="{29AAB55E-3D5B-43DC-96C4-4037EC01EDB7}"/>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pic>
        <p:nvPicPr>
          <p:cNvPr id="55301" name="Picture 2" descr="Αποτέλεσμα εικόνας για sn1 sn2">
            <a:extLst>
              <a:ext uri="{FF2B5EF4-FFF2-40B4-BE49-F238E27FC236}">
                <a16:creationId xmlns:a16="http://schemas.microsoft.com/office/drawing/2014/main" id="{B7DD8DE1-09D0-4521-BAE4-722FDFED27B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60078"/>
          <a:stretch>
            <a:fillRect/>
          </a:stretch>
        </p:blipFill>
        <p:spPr bwMode="auto">
          <a:xfrm>
            <a:off x="1042988" y="1989138"/>
            <a:ext cx="5734050" cy="11477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1 - Τίτλος">
            <a:extLst>
              <a:ext uri="{FF2B5EF4-FFF2-40B4-BE49-F238E27FC236}">
                <a16:creationId xmlns:a16="http://schemas.microsoft.com/office/drawing/2014/main" id="{8E445358-293C-4E1A-B9DE-85F5772C991A}"/>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sp>
        <p:nvSpPr>
          <p:cNvPr id="8" name="Rectangle 7">
            <a:extLst>
              <a:ext uri="{FF2B5EF4-FFF2-40B4-BE49-F238E27FC236}">
                <a16:creationId xmlns:a16="http://schemas.microsoft.com/office/drawing/2014/main" id="{7C18FAD4-10F9-4334-9C0A-A2B4D1160491}"/>
              </a:ext>
            </a:extLst>
          </p:cNvPr>
          <p:cNvSpPr/>
          <p:nvPr/>
        </p:nvSpPr>
        <p:spPr>
          <a:xfrm>
            <a:off x="179388" y="2924175"/>
            <a:ext cx="8713787" cy="3170238"/>
          </a:xfrm>
          <a:prstGeom prst="rect">
            <a:avLst/>
          </a:prstGeom>
        </p:spPr>
        <p:txBody>
          <a:bodyPr>
            <a:spAutoFit/>
          </a:bodyPr>
          <a:lstStyle/>
          <a:p>
            <a:pPr>
              <a:buFont typeface="Arial" pitchFamily="34" charset="0"/>
              <a:buChar char="•"/>
              <a:defRPr/>
            </a:pPr>
            <a:r>
              <a:rPr lang="el-GR" sz="2000" dirty="0">
                <a:latin typeface="+mn-lt"/>
                <a:cs typeface="Arial" charset="0"/>
              </a:rPr>
              <a:t> Ο μηχανισμός αυτός περιλαμβάνει δύο στάδια. </a:t>
            </a:r>
          </a:p>
          <a:p>
            <a:pPr>
              <a:buFont typeface="Arial" pitchFamily="34" charset="0"/>
              <a:buChar char="•"/>
              <a:defRPr/>
            </a:pPr>
            <a:endParaRPr lang="el-GR" sz="2000" dirty="0">
              <a:latin typeface="+mn-lt"/>
              <a:cs typeface="Arial" charset="0"/>
            </a:endParaRPr>
          </a:p>
          <a:p>
            <a:pPr>
              <a:buFont typeface="Arial" pitchFamily="34" charset="0"/>
              <a:buChar char="•"/>
              <a:defRPr/>
            </a:pPr>
            <a:r>
              <a:rPr lang="el-GR" sz="2000" dirty="0">
                <a:latin typeface="+mn-lt"/>
                <a:cs typeface="Arial" charset="0"/>
              </a:rPr>
              <a:t> </a:t>
            </a:r>
            <a:r>
              <a:rPr lang="el-GR" sz="2000" i="1" dirty="0">
                <a:latin typeface="+mn-lt"/>
                <a:cs typeface="Arial" charset="0"/>
              </a:rPr>
              <a:t>Το πρώτο στάδιο </a:t>
            </a:r>
            <a:r>
              <a:rPr lang="el-GR" sz="2000" dirty="0">
                <a:latin typeface="+mn-lt"/>
                <a:cs typeface="Arial" charset="0"/>
              </a:rPr>
              <a:t>είναι αυτό στο οποίο αποσπάται η αποχωρούσα ομάδα, δίνοντας ένα </a:t>
            </a:r>
            <a:r>
              <a:rPr lang="el-GR" sz="2000" dirty="0" err="1">
                <a:latin typeface="+mn-lt"/>
                <a:cs typeface="Arial" charset="0"/>
              </a:rPr>
              <a:t>καρβοκατιόν</a:t>
            </a:r>
            <a:r>
              <a:rPr lang="el-GR" sz="2000" dirty="0">
                <a:latin typeface="+mn-lt"/>
                <a:cs typeface="Arial" charset="0"/>
              </a:rPr>
              <a:t> και είναι το πιο αργό, και άρα αυτό που καθορίζει την ταχύτητα της αντίδρασης. Όσο σταθερότερο το σχηματιζόμενο </a:t>
            </a:r>
            <a:r>
              <a:rPr lang="el-GR" sz="2000" dirty="0" err="1">
                <a:latin typeface="+mn-lt"/>
                <a:cs typeface="Arial" charset="0"/>
              </a:rPr>
              <a:t>καρβοκατιόν</a:t>
            </a:r>
            <a:r>
              <a:rPr lang="el-GR" sz="2000" dirty="0">
                <a:latin typeface="+mn-lt"/>
                <a:cs typeface="Arial" charset="0"/>
              </a:rPr>
              <a:t>, τόσο ευκολότερα (ταχύτερα) θα γίνεται το στάδιο αυτό. </a:t>
            </a:r>
          </a:p>
          <a:p>
            <a:pPr>
              <a:buFont typeface="Arial" pitchFamily="34" charset="0"/>
              <a:buChar char="•"/>
              <a:defRPr/>
            </a:pPr>
            <a:endParaRPr lang="el-GR" sz="2000" dirty="0">
              <a:latin typeface="+mn-lt"/>
              <a:cs typeface="Arial" charset="0"/>
            </a:endParaRPr>
          </a:p>
          <a:p>
            <a:pPr>
              <a:buFont typeface="Arial" pitchFamily="34" charset="0"/>
              <a:buChar char="•"/>
              <a:defRPr/>
            </a:pPr>
            <a:r>
              <a:rPr lang="el-GR" sz="2000" dirty="0">
                <a:latin typeface="+mn-lt"/>
                <a:cs typeface="Arial" charset="0"/>
              </a:rPr>
              <a:t> </a:t>
            </a:r>
            <a:r>
              <a:rPr lang="el-GR" sz="2000" i="1" dirty="0">
                <a:latin typeface="+mn-lt"/>
                <a:cs typeface="Arial" charset="0"/>
              </a:rPr>
              <a:t>Στο δεύτερο στάδιο </a:t>
            </a:r>
            <a:r>
              <a:rPr lang="el-GR" sz="2000" dirty="0">
                <a:latin typeface="+mn-lt"/>
                <a:cs typeface="Arial" charset="0"/>
              </a:rPr>
              <a:t>γίνεται η προσβολή του ενδιάμεσου επίπεδου </a:t>
            </a:r>
            <a:r>
              <a:rPr lang="el-GR" sz="2000" dirty="0" err="1">
                <a:latin typeface="+mn-lt"/>
                <a:cs typeface="Arial" charset="0"/>
              </a:rPr>
              <a:t>καρβοκατιόντος</a:t>
            </a:r>
            <a:r>
              <a:rPr lang="el-GR" sz="2000" dirty="0">
                <a:latin typeface="+mn-lt"/>
                <a:cs typeface="Arial" charset="0"/>
              </a:rPr>
              <a:t> από το </a:t>
            </a:r>
            <a:r>
              <a:rPr lang="el-GR" sz="2000" dirty="0" err="1">
                <a:latin typeface="+mn-lt"/>
                <a:cs typeface="Arial" charset="0"/>
              </a:rPr>
              <a:t>πυρηνόφιλο</a:t>
            </a:r>
            <a:r>
              <a:rPr lang="el-GR" sz="2000" dirty="0">
                <a:latin typeface="+mn-lt"/>
                <a:cs typeface="Arial" charset="0"/>
              </a:rPr>
              <a:t>.</a:t>
            </a:r>
          </a:p>
        </p:txBody>
      </p:sp>
      <p:pic>
        <p:nvPicPr>
          <p:cNvPr id="56324" name="Picture 2" descr="Αποτέλεσμα εικόνας για sn1 sn2">
            <a:extLst>
              <a:ext uri="{FF2B5EF4-FFF2-40B4-BE49-F238E27FC236}">
                <a16:creationId xmlns:a16="http://schemas.microsoft.com/office/drawing/2014/main" id="{263CB0CA-B8A1-4B02-959E-A4AD68C6FB2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60078"/>
          <a:stretch>
            <a:fillRect/>
          </a:stretch>
        </p:blipFill>
        <p:spPr bwMode="auto">
          <a:xfrm>
            <a:off x="1290638" y="1557338"/>
            <a:ext cx="6496050" cy="1300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1 - Τίτλος">
            <a:extLst>
              <a:ext uri="{FF2B5EF4-FFF2-40B4-BE49-F238E27FC236}">
                <a16:creationId xmlns:a16="http://schemas.microsoft.com/office/drawing/2014/main" id="{34C5A379-1E32-45C8-B1E9-2D525E14F3FB}"/>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pic>
        <p:nvPicPr>
          <p:cNvPr id="57347" name="Picture 5" descr="Αποτέλεσμα εικόνας για sn1 sn2">
            <a:extLst>
              <a:ext uri="{FF2B5EF4-FFF2-40B4-BE49-F238E27FC236}">
                <a16:creationId xmlns:a16="http://schemas.microsoft.com/office/drawing/2014/main" id="{6A791B6D-2F3D-4896-B8CD-E245FA8FF28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r="49236"/>
          <a:stretch>
            <a:fillRect/>
          </a:stretch>
        </p:blipFill>
        <p:spPr bwMode="auto">
          <a:xfrm>
            <a:off x="323850" y="1628775"/>
            <a:ext cx="3240088" cy="32242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Rectangle 5">
            <a:extLst>
              <a:ext uri="{FF2B5EF4-FFF2-40B4-BE49-F238E27FC236}">
                <a16:creationId xmlns:a16="http://schemas.microsoft.com/office/drawing/2014/main" id="{E6C8E384-0CDE-42E7-BD5F-5AA246151BBB}"/>
              </a:ext>
            </a:extLst>
          </p:cNvPr>
          <p:cNvSpPr/>
          <p:nvPr/>
        </p:nvSpPr>
        <p:spPr>
          <a:xfrm>
            <a:off x="3708400" y="1628775"/>
            <a:ext cx="5256213" cy="1631950"/>
          </a:xfrm>
          <a:prstGeom prst="rect">
            <a:avLst/>
          </a:prstGeom>
        </p:spPr>
        <p:txBody>
          <a:bodyPr>
            <a:spAutoFit/>
          </a:bodyPr>
          <a:lstStyle/>
          <a:p>
            <a:pPr>
              <a:buFont typeface="Arial" pitchFamily="34" charset="0"/>
              <a:buChar char="•"/>
              <a:defRPr/>
            </a:pPr>
            <a:r>
              <a:rPr lang="en-US" sz="2000" dirty="0">
                <a:latin typeface="+mn-lt"/>
                <a:cs typeface="Arial" charset="0"/>
              </a:rPr>
              <a:t> </a:t>
            </a:r>
            <a:r>
              <a:rPr lang="el-GR" sz="2000" dirty="0">
                <a:latin typeface="+mn-lt"/>
                <a:cs typeface="Arial" charset="0"/>
              </a:rPr>
              <a:t>διαδικασία πρώτης τάξεως (</a:t>
            </a:r>
            <a:r>
              <a:rPr lang="el-GR" sz="2000" dirty="0" err="1">
                <a:latin typeface="+mn-lt"/>
                <a:cs typeface="Arial" charset="0"/>
              </a:rPr>
              <a:t>μονομοριακός</a:t>
            </a:r>
            <a:r>
              <a:rPr lang="el-GR" sz="2000" dirty="0">
                <a:latin typeface="+mn-lt"/>
                <a:cs typeface="Arial" charset="0"/>
              </a:rPr>
              <a:t> μηχανισμός (</a:t>
            </a:r>
            <a:r>
              <a:rPr lang="en-US" sz="2000" dirty="0">
                <a:latin typeface="+mn-lt"/>
                <a:cs typeface="Arial" charset="0"/>
              </a:rPr>
              <a:t>monomolecular mechanism)</a:t>
            </a:r>
            <a:r>
              <a:rPr lang="el-GR" sz="2000" dirty="0">
                <a:latin typeface="+mn-lt"/>
                <a:cs typeface="Arial" charset="0"/>
              </a:rPr>
              <a:t>) </a:t>
            </a:r>
            <a:endParaRPr lang="en-US" sz="2000" dirty="0">
              <a:latin typeface="+mn-lt"/>
              <a:cs typeface="Arial" charset="0"/>
            </a:endParaRPr>
          </a:p>
          <a:p>
            <a:pPr>
              <a:defRPr/>
            </a:pPr>
            <a:endParaRPr lang="en-US" sz="2000" dirty="0">
              <a:latin typeface="+mn-lt"/>
              <a:cs typeface="Arial" charset="0"/>
            </a:endParaRPr>
          </a:p>
          <a:p>
            <a:pPr>
              <a:buFont typeface="Arial" pitchFamily="34" charset="0"/>
              <a:buChar char="•"/>
              <a:defRPr/>
            </a:pPr>
            <a:r>
              <a:rPr lang="en-US" sz="2000" dirty="0">
                <a:latin typeface="+mn-lt"/>
                <a:cs typeface="Arial" charset="0"/>
              </a:rPr>
              <a:t> </a:t>
            </a:r>
            <a:r>
              <a:rPr lang="el-GR" sz="2000" dirty="0">
                <a:latin typeface="+mn-lt"/>
                <a:cs typeface="Arial" charset="0"/>
              </a:rPr>
              <a:t>η ταχύτητα είναι ανάλογη της</a:t>
            </a:r>
            <a:r>
              <a:rPr lang="en-US" sz="2000" dirty="0">
                <a:latin typeface="+mn-lt"/>
                <a:cs typeface="Arial" charset="0"/>
              </a:rPr>
              <a:t> </a:t>
            </a:r>
            <a:r>
              <a:rPr lang="el-GR" sz="2000" dirty="0">
                <a:latin typeface="+mn-lt"/>
                <a:cs typeface="Arial" charset="0"/>
              </a:rPr>
              <a:t>συγκέντρωσης του υποστρώματος.</a:t>
            </a:r>
          </a:p>
        </p:txBody>
      </p:sp>
      <p:sp>
        <p:nvSpPr>
          <p:cNvPr id="7" name="Rectangle 6">
            <a:extLst>
              <a:ext uri="{FF2B5EF4-FFF2-40B4-BE49-F238E27FC236}">
                <a16:creationId xmlns:a16="http://schemas.microsoft.com/office/drawing/2014/main" id="{3F0074F2-851B-4B53-B343-F1EAFAD3BB6B}"/>
              </a:ext>
            </a:extLst>
          </p:cNvPr>
          <p:cNvSpPr/>
          <p:nvPr/>
        </p:nvSpPr>
        <p:spPr>
          <a:xfrm>
            <a:off x="3779838" y="3644900"/>
            <a:ext cx="4219575" cy="369888"/>
          </a:xfrm>
          <a:prstGeom prst="rect">
            <a:avLst/>
          </a:prstGeom>
          <a:ln>
            <a:solidFill>
              <a:schemeClr val="tx1"/>
            </a:solidFill>
          </a:ln>
        </p:spPr>
        <p:txBody>
          <a:bodyPr wrap="none">
            <a:spAutoFit/>
          </a:bodyPr>
          <a:lstStyle/>
          <a:p>
            <a:pPr>
              <a:defRPr/>
            </a:pPr>
            <a:r>
              <a:rPr lang="el-GR" dirty="0">
                <a:latin typeface="+mn-lt"/>
                <a:cs typeface="Arial" charset="0"/>
              </a:rPr>
              <a:t>ταχύτητα αντίδρασης = </a:t>
            </a:r>
            <a:r>
              <a:rPr lang="en-US" dirty="0">
                <a:latin typeface="+mn-lt"/>
                <a:cs typeface="Arial" charset="0"/>
              </a:rPr>
              <a:t>k[</a:t>
            </a:r>
            <a:r>
              <a:rPr lang="el-GR" dirty="0">
                <a:latin typeface="+mn-lt"/>
                <a:cs typeface="Arial" charset="0"/>
              </a:rPr>
              <a:t>υπόστρωμα]</a:t>
            </a:r>
          </a:p>
        </p:txBody>
      </p:sp>
      <p:sp>
        <p:nvSpPr>
          <p:cNvPr id="8" name="Rectangle 15">
            <a:extLst>
              <a:ext uri="{FF2B5EF4-FFF2-40B4-BE49-F238E27FC236}">
                <a16:creationId xmlns:a16="http://schemas.microsoft.com/office/drawing/2014/main" id="{991B267C-4675-4F17-9663-69879CF7E522}"/>
              </a:ext>
            </a:extLst>
          </p:cNvPr>
          <p:cNvSpPr/>
          <p:nvPr/>
        </p:nvSpPr>
        <p:spPr>
          <a:xfrm>
            <a:off x="179388" y="4922838"/>
            <a:ext cx="8713787" cy="1477962"/>
          </a:xfrm>
          <a:prstGeom prst="rect">
            <a:avLst/>
          </a:prstGeom>
        </p:spPr>
        <p:txBody>
          <a:bodyPr>
            <a:spAutoFit/>
          </a:bodyPr>
          <a:lstStyle/>
          <a:p>
            <a:pPr>
              <a:defRPr/>
            </a:pPr>
            <a:r>
              <a:rPr lang="el-GR" dirty="0">
                <a:latin typeface="+mn-lt"/>
                <a:cs typeface="Arial" charset="0"/>
              </a:rPr>
              <a:t>Η έκβαση μιας αντίδρασης, μέσω του μηχανισμού SN1, εξαρτάται:</a:t>
            </a:r>
          </a:p>
          <a:p>
            <a:pPr>
              <a:buFont typeface="Arial" pitchFamily="34" charset="0"/>
              <a:buChar char="•"/>
              <a:defRPr/>
            </a:pPr>
            <a:r>
              <a:rPr lang="el-GR" dirty="0">
                <a:latin typeface="+mn-lt"/>
                <a:cs typeface="Arial" charset="0"/>
              </a:rPr>
              <a:t> τη φύση του </a:t>
            </a:r>
            <a:r>
              <a:rPr lang="el-GR" dirty="0" err="1">
                <a:latin typeface="+mn-lt"/>
                <a:cs typeface="Arial" charset="0"/>
              </a:rPr>
              <a:t>πυρηνόφιλου</a:t>
            </a:r>
            <a:r>
              <a:rPr lang="el-GR" dirty="0">
                <a:latin typeface="+mn-lt"/>
                <a:cs typeface="Arial" charset="0"/>
              </a:rPr>
              <a:t> </a:t>
            </a:r>
          </a:p>
          <a:p>
            <a:pPr>
              <a:buFont typeface="Arial" pitchFamily="34" charset="0"/>
              <a:buChar char="•"/>
              <a:defRPr/>
            </a:pPr>
            <a:r>
              <a:rPr lang="el-GR" dirty="0">
                <a:latin typeface="+mn-lt"/>
                <a:cs typeface="Arial" charset="0"/>
              </a:rPr>
              <a:t> τη φύση του </a:t>
            </a:r>
            <a:r>
              <a:rPr lang="el-GR" dirty="0" err="1">
                <a:latin typeface="+mn-lt"/>
                <a:cs typeface="Arial" charset="0"/>
              </a:rPr>
              <a:t>ηλεκτρονιόφιλου</a:t>
            </a:r>
            <a:r>
              <a:rPr lang="el-GR" dirty="0">
                <a:latin typeface="+mn-lt"/>
                <a:cs typeface="Arial" charset="0"/>
              </a:rPr>
              <a:t> </a:t>
            </a:r>
          </a:p>
          <a:p>
            <a:pPr>
              <a:buFont typeface="Arial" pitchFamily="34" charset="0"/>
              <a:buChar char="•"/>
              <a:defRPr/>
            </a:pPr>
            <a:r>
              <a:rPr lang="el-GR" dirty="0">
                <a:latin typeface="+mn-lt"/>
                <a:cs typeface="Arial" charset="0"/>
              </a:rPr>
              <a:t> την αποχωρούσα ομάδα και </a:t>
            </a:r>
          </a:p>
          <a:p>
            <a:pPr>
              <a:buFont typeface="Arial" pitchFamily="34" charset="0"/>
              <a:buChar char="•"/>
              <a:defRPr/>
            </a:pPr>
            <a:r>
              <a:rPr lang="el-GR" dirty="0">
                <a:latin typeface="+mn-lt"/>
                <a:cs typeface="Arial" charset="0"/>
              </a:rPr>
              <a:t> το διαλύτη. </a:t>
            </a:r>
          </a:p>
        </p:txBody>
      </p:sp>
    </p:spTree>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A383E2CB-E145-454A-8D36-2CA1AF65DC95}"/>
              </a:ext>
            </a:extLst>
          </p:cNvPr>
          <p:cNvSpPr/>
          <p:nvPr/>
        </p:nvSpPr>
        <p:spPr>
          <a:xfrm>
            <a:off x="250825" y="1428750"/>
            <a:ext cx="8642350" cy="923925"/>
          </a:xfrm>
          <a:prstGeom prst="rect">
            <a:avLst/>
          </a:prstGeom>
        </p:spPr>
        <p:txBody>
          <a:bodyPr>
            <a:spAutoFit/>
          </a:bodyPr>
          <a:lstStyle/>
          <a:p>
            <a:pPr>
              <a:defRPr/>
            </a:pPr>
            <a:r>
              <a:rPr lang="el-GR" dirty="0">
                <a:solidFill>
                  <a:srgbClr val="0070C0"/>
                </a:solidFill>
                <a:latin typeface="+mn-lt"/>
                <a:cs typeface="Arial" charset="0"/>
              </a:rPr>
              <a:t>Η φύση του </a:t>
            </a:r>
            <a:r>
              <a:rPr lang="el-GR" dirty="0" err="1">
                <a:solidFill>
                  <a:srgbClr val="0070C0"/>
                </a:solidFill>
                <a:latin typeface="+mn-lt"/>
                <a:cs typeface="Arial" charset="0"/>
              </a:rPr>
              <a:t>πυρηνόφιλου</a:t>
            </a:r>
            <a:r>
              <a:rPr lang="el-GR" dirty="0">
                <a:solidFill>
                  <a:srgbClr val="0070C0"/>
                </a:solidFill>
                <a:latin typeface="+mn-lt"/>
                <a:cs typeface="Arial" charset="0"/>
              </a:rPr>
              <a:t>  </a:t>
            </a:r>
            <a:r>
              <a:rPr lang="el-GR" dirty="0">
                <a:latin typeface="+mn-lt"/>
                <a:cs typeface="Arial" charset="0"/>
              </a:rPr>
              <a:t>(Το </a:t>
            </a:r>
            <a:r>
              <a:rPr lang="el-GR" dirty="0" err="1">
                <a:latin typeface="+mn-lt"/>
                <a:cs typeface="Arial" charset="0"/>
              </a:rPr>
              <a:t>πυρηνόφιλο</a:t>
            </a:r>
            <a:r>
              <a:rPr lang="el-GR" dirty="0">
                <a:latin typeface="+mn-lt"/>
                <a:cs typeface="Arial" charset="0"/>
              </a:rPr>
              <a:t> σε μία αντίδραση με μηχανισμό SN1 μπορεί να είναι ουδέτερο ή </a:t>
            </a:r>
            <a:r>
              <a:rPr lang="el-GR" dirty="0" err="1">
                <a:latin typeface="+mn-lt"/>
                <a:cs typeface="Arial" charset="0"/>
              </a:rPr>
              <a:t>ανιονικό</a:t>
            </a:r>
            <a:r>
              <a:rPr lang="el-GR" dirty="0">
                <a:latin typeface="+mn-lt"/>
                <a:cs typeface="Arial" charset="0"/>
              </a:rPr>
              <a:t>, αλλά στην τελευταία περίπτωση θα πρέπει να είναι οπωσδήποτε ασθενής βάση). </a:t>
            </a:r>
            <a:endParaRPr lang="el-GR" dirty="0">
              <a:solidFill>
                <a:srgbClr val="0070C0"/>
              </a:solidFill>
              <a:latin typeface="+mn-lt"/>
              <a:cs typeface="Arial" charset="0"/>
            </a:endParaRPr>
          </a:p>
        </p:txBody>
      </p:sp>
      <p:sp>
        <p:nvSpPr>
          <p:cNvPr id="6" name="1 - Τίτλος">
            <a:extLst>
              <a:ext uri="{FF2B5EF4-FFF2-40B4-BE49-F238E27FC236}">
                <a16:creationId xmlns:a16="http://schemas.microsoft.com/office/drawing/2014/main" id="{7D3248C7-F7DD-4E36-83C6-881E9BA05C07}"/>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sp>
        <p:nvSpPr>
          <p:cNvPr id="7" name="Rectangle 6">
            <a:extLst>
              <a:ext uri="{FF2B5EF4-FFF2-40B4-BE49-F238E27FC236}">
                <a16:creationId xmlns:a16="http://schemas.microsoft.com/office/drawing/2014/main" id="{5C4D3A5F-DB1C-4679-BCEC-4A9E28E64848}"/>
              </a:ext>
            </a:extLst>
          </p:cNvPr>
          <p:cNvSpPr/>
          <p:nvPr/>
        </p:nvSpPr>
        <p:spPr>
          <a:xfrm>
            <a:off x="2500313" y="2468563"/>
            <a:ext cx="6464300" cy="2308225"/>
          </a:xfrm>
          <a:prstGeom prst="rect">
            <a:avLst/>
          </a:prstGeom>
        </p:spPr>
        <p:txBody>
          <a:bodyPr>
            <a:spAutoFit/>
          </a:bodyPr>
          <a:lstStyle/>
          <a:p>
            <a:pPr>
              <a:buFont typeface="Wingdings" pitchFamily="2" charset="2"/>
              <a:buChar char="Ø"/>
              <a:defRPr/>
            </a:pPr>
            <a:r>
              <a:rPr lang="el-GR" sz="1600" dirty="0">
                <a:latin typeface="+mn-lt"/>
                <a:cs typeface="Arial" charset="0"/>
              </a:rPr>
              <a:t> Τα ουδέτερα </a:t>
            </a:r>
            <a:r>
              <a:rPr lang="el-GR" sz="1600" dirty="0" err="1">
                <a:latin typeface="+mn-lt"/>
                <a:cs typeface="Arial" charset="0"/>
              </a:rPr>
              <a:t>πρωτικά</a:t>
            </a:r>
            <a:r>
              <a:rPr lang="el-GR" sz="1600" dirty="0">
                <a:latin typeface="+mn-lt"/>
                <a:cs typeface="Arial" charset="0"/>
              </a:rPr>
              <a:t> </a:t>
            </a:r>
            <a:r>
              <a:rPr lang="el-GR" sz="1600" dirty="0" err="1">
                <a:latin typeface="+mn-lt"/>
                <a:cs typeface="Arial" charset="0"/>
              </a:rPr>
              <a:t>πυρηνόφιλα</a:t>
            </a:r>
            <a:r>
              <a:rPr lang="el-GR" sz="1600" dirty="0">
                <a:latin typeface="+mn-lt"/>
                <a:cs typeface="Arial" charset="0"/>
              </a:rPr>
              <a:t> (π.χ. νερό, αλκοόλες) δίνουν προϊόντα που τελικά </a:t>
            </a:r>
            <a:r>
              <a:rPr lang="el-GR" sz="1600" dirty="0" err="1">
                <a:latin typeface="+mn-lt"/>
                <a:cs typeface="Arial" charset="0"/>
              </a:rPr>
              <a:t>αποπρωτονιώνονται</a:t>
            </a:r>
            <a:r>
              <a:rPr lang="el-GR" sz="1600" dirty="0">
                <a:latin typeface="+mn-lt"/>
                <a:cs typeface="Arial" charset="0"/>
              </a:rPr>
              <a:t>. Στην πράξη η </a:t>
            </a:r>
            <a:r>
              <a:rPr lang="el-GR" sz="1600" dirty="0" err="1">
                <a:latin typeface="+mn-lt"/>
                <a:cs typeface="Arial" charset="0"/>
              </a:rPr>
              <a:t>αποπρωτονίωση</a:t>
            </a:r>
            <a:r>
              <a:rPr lang="el-GR" sz="1600" dirty="0">
                <a:latin typeface="+mn-lt"/>
                <a:cs typeface="Arial" charset="0"/>
              </a:rPr>
              <a:t> γίνεται από ένα άλλο μόριο του ίδιου του </a:t>
            </a:r>
            <a:r>
              <a:rPr lang="el-GR" sz="1600" dirty="0" err="1">
                <a:latin typeface="+mn-lt"/>
                <a:cs typeface="Arial" charset="0"/>
              </a:rPr>
              <a:t>πυρηνόφιλου</a:t>
            </a:r>
            <a:r>
              <a:rPr lang="el-GR" sz="1600" dirty="0">
                <a:latin typeface="+mn-lt"/>
                <a:cs typeface="Arial" charset="0"/>
              </a:rPr>
              <a:t> που δρα πλέον ως βάση, αλλά τις περισσότερες φορές το τελευταίο παραλείπεται από τον μηχανισμό γράφοντας απλά την απομάκρυνση του Η </a:t>
            </a:r>
            <a:r>
              <a:rPr lang="el-GR" sz="1600" baseline="30000" dirty="0">
                <a:latin typeface="+mn-lt"/>
                <a:cs typeface="Arial" charset="0"/>
              </a:rPr>
              <a:t>+</a:t>
            </a:r>
            <a:r>
              <a:rPr lang="el-GR" sz="1600" dirty="0">
                <a:latin typeface="+mn-lt"/>
                <a:cs typeface="Arial" charset="0"/>
              </a:rPr>
              <a:t>. </a:t>
            </a:r>
          </a:p>
          <a:p>
            <a:pPr>
              <a:buFont typeface="Wingdings" pitchFamily="2" charset="2"/>
              <a:buChar char="Ø"/>
              <a:defRPr/>
            </a:pPr>
            <a:endParaRPr lang="el-GR" sz="1600" dirty="0">
              <a:latin typeface="+mn-lt"/>
              <a:cs typeface="Arial" charset="0"/>
            </a:endParaRPr>
          </a:p>
          <a:p>
            <a:pPr>
              <a:buFont typeface="Wingdings" pitchFamily="2" charset="2"/>
              <a:buChar char="Ø"/>
              <a:defRPr/>
            </a:pPr>
            <a:r>
              <a:rPr lang="el-GR" sz="1600" dirty="0">
                <a:latin typeface="+mn-lt"/>
                <a:cs typeface="Arial" charset="0"/>
              </a:rPr>
              <a:t>Τα </a:t>
            </a:r>
            <a:r>
              <a:rPr lang="el-GR" sz="1600" dirty="0" err="1">
                <a:latin typeface="+mn-lt"/>
                <a:cs typeface="Arial" charset="0"/>
              </a:rPr>
              <a:t>πυρηνόφιλα</a:t>
            </a:r>
            <a:r>
              <a:rPr lang="el-GR" sz="1600" dirty="0">
                <a:latin typeface="+mn-lt"/>
                <a:cs typeface="Arial" charset="0"/>
              </a:rPr>
              <a:t> π δεσμού αντιδρούν σχεδόν πάντα μέσω του SN1 μηχανισμού, αφού είναι φτωχά </a:t>
            </a:r>
            <a:r>
              <a:rPr lang="el-GR" sz="1600" dirty="0" err="1">
                <a:latin typeface="+mn-lt"/>
                <a:cs typeface="Arial" charset="0"/>
              </a:rPr>
              <a:t>πυρηνόφιλα</a:t>
            </a:r>
            <a:r>
              <a:rPr lang="el-GR" sz="1600" dirty="0">
                <a:latin typeface="+mn-lt"/>
                <a:cs typeface="Arial" charset="0"/>
              </a:rPr>
              <a:t>.</a:t>
            </a:r>
          </a:p>
        </p:txBody>
      </p:sp>
      <p:pic>
        <p:nvPicPr>
          <p:cNvPr id="58373" name="Picture 2" descr="ÎÏÎ¿ÏÎ­Î»ÎµÏÎ¼Î± ÎµÎ¹ÎºÏÎ½Î±Ï Î³Î¹Î± sn1 final deprotonation">
            <a:extLst>
              <a:ext uri="{FF2B5EF4-FFF2-40B4-BE49-F238E27FC236}">
                <a16:creationId xmlns:a16="http://schemas.microsoft.com/office/drawing/2014/main" id="{59C5AD74-473D-4C6E-8CA0-6F7F5EC6ACB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57188" y="2357438"/>
            <a:ext cx="1157287" cy="3967162"/>
          </a:xfrm>
          <a:prstGeom prst="rect">
            <a:avLst/>
          </a:prstGeom>
          <a:noFill/>
          <a:ln w="9525">
            <a:solidFill>
              <a:schemeClr val="accent1"/>
            </a:solidFill>
            <a:miter lim="800000"/>
            <a:headEnd/>
            <a:tailEnd/>
          </a:ln>
          <a:extLst>
            <a:ext uri="{909E8E84-426E-40DD-AFC4-6F175D3DCCD1}">
              <a14:hiddenFill xmlns:a14="http://schemas.microsoft.com/office/drawing/2010/main">
                <a:solidFill>
                  <a:srgbClr val="FFFFFF"/>
                </a:solidFill>
              </a14:hiddenFill>
            </a:ext>
          </a:extLst>
        </p:spPr>
      </p:pic>
      <p:cxnSp>
        <p:nvCxnSpPr>
          <p:cNvPr id="9" name="8 - Ευθύγραμμο βέλος σύνδεσης">
            <a:extLst>
              <a:ext uri="{FF2B5EF4-FFF2-40B4-BE49-F238E27FC236}">
                <a16:creationId xmlns:a16="http://schemas.microsoft.com/office/drawing/2014/main" id="{13FB0362-8AC5-4535-9855-4B43962B7384}"/>
              </a:ext>
            </a:extLst>
          </p:cNvPr>
          <p:cNvCxnSpPr>
            <a:stCxn id="46082" idx="3"/>
          </p:cNvCxnSpPr>
          <p:nvPr/>
        </p:nvCxnSpPr>
        <p:spPr>
          <a:xfrm flipV="1">
            <a:off x="1514475" y="3071813"/>
            <a:ext cx="914400" cy="1268412"/>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grpSp>
        <p:nvGrpSpPr>
          <p:cNvPr id="58375" name="15 - Ομάδα">
            <a:extLst>
              <a:ext uri="{FF2B5EF4-FFF2-40B4-BE49-F238E27FC236}">
                <a16:creationId xmlns:a16="http://schemas.microsoft.com/office/drawing/2014/main" id="{5AAFFD86-111A-4D8C-A889-B2A5B1E17BB9}"/>
              </a:ext>
            </a:extLst>
          </p:cNvPr>
          <p:cNvGrpSpPr>
            <a:grpSpLocks/>
          </p:cNvGrpSpPr>
          <p:nvPr/>
        </p:nvGrpSpPr>
        <p:grpSpPr bwMode="auto">
          <a:xfrm>
            <a:off x="2786063" y="5357813"/>
            <a:ext cx="4572000" cy="785812"/>
            <a:chOff x="2428860" y="4714884"/>
            <a:chExt cx="4572032" cy="785818"/>
          </a:xfrm>
        </p:grpSpPr>
        <p:pic>
          <p:nvPicPr>
            <p:cNvPr id="58377" name="Picture 4" descr="2-pi bonds">
              <a:extLst>
                <a:ext uri="{FF2B5EF4-FFF2-40B4-BE49-F238E27FC236}">
                  <a16:creationId xmlns:a16="http://schemas.microsoft.com/office/drawing/2014/main" id="{C2E4C8D4-4E57-4621-A126-BAFD8E1BE6B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5435" t="12605" r="68750" b="78391"/>
            <a:stretch>
              <a:fillRect/>
            </a:stretch>
          </p:blipFill>
          <p:spPr bwMode="auto">
            <a:xfrm>
              <a:off x="2428860" y="4786322"/>
              <a:ext cx="1357322" cy="714380"/>
            </a:xfrm>
            <a:prstGeom prst="rect">
              <a:avLst/>
            </a:prstGeom>
            <a:noFill/>
            <a:ln w="9525">
              <a:solidFill>
                <a:schemeClr val="accent1"/>
              </a:solidFill>
              <a:miter lim="800000"/>
              <a:headEnd/>
              <a:tailEnd/>
            </a:ln>
            <a:extLst>
              <a:ext uri="{909E8E84-426E-40DD-AFC4-6F175D3DCCD1}">
                <a14:hiddenFill xmlns:a14="http://schemas.microsoft.com/office/drawing/2010/main">
                  <a:solidFill>
                    <a:srgbClr val="FFFFFF"/>
                  </a:solidFill>
                </a14:hiddenFill>
              </a:ext>
            </a:extLst>
          </p:spPr>
        </p:pic>
        <p:pic>
          <p:nvPicPr>
            <p:cNvPr id="58378" name="Picture 4" descr="2-pi bonds">
              <a:extLst>
                <a:ext uri="{FF2B5EF4-FFF2-40B4-BE49-F238E27FC236}">
                  <a16:creationId xmlns:a16="http://schemas.microsoft.com/office/drawing/2014/main" id="{547F4539-38E8-4555-90FE-29A9688F14ED}"/>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4260" t="29712" r="68750" b="63084"/>
            <a:stretch>
              <a:fillRect/>
            </a:stretch>
          </p:blipFill>
          <p:spPr bwMode="auto">
            <a:xfrm>
              <a:off x="4000496" y="4929198"/>
              <a:ext cx="1357322" cy="571504"/>
            </a:xfrm>
            <a:prstGeom prst="rect">
              <a:avLst/>
            </a:prstGeom>
            <a:noFill/>
            <a:ln w="9525">
              <a:solidFill>
                <a:schemeClr val="accent1"/>
              </a:solidFill>
              <a:miter lim="800000"/>
              <a:headEnd/>
              <a:tailEnd/>
            </a:ln>
            <a:extLst>
              <a:ext uri="{909E8E84-426E-40DD-AFC4-6F175D3DCCD1}">
                <a14:hiddenFill xmlns:a14="http://schemas.microsoft.com/office/drawing/2010/main">
                  <a:solidFill>
                    <a:srgbClr val="FFFFFF"/>
                  </a:solidFill>
                </a14:hiddenFill>
              </a:ext>
            </a:extLst>
          </p:spPr>
        </p:pic>
        <p:pic>
          <p:nvPicPr>
            <p:cNvPr id="58379" name="Picture 4" descr="2-pi bonds">
              <a:extLst>
                <a:ext uri="{FF2B5EF4-FFF2-40B4-BE49-F238E27FC236}">
                  <a16:creationId xmlns:a16="http://schemas.microsoft.com/office/drawing/2014/main" id="{FE0EC36B-7EB7-4673-97C3-2984E19C68AD}"/>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4076" t="42317" r="68750" b="47778"/>
            <a:stretch>
              <a:fillRect/>
            </a:stretch>
          </p:blipFill>
          <p:spPr bwMode="auto">
            <a:xfrm>
              <a:off x="5572132" y="4714884"/>
              <a:ext cx="1428760" cy="785818"/>
            </a:xfrm>
            <a:prstGeom prst="rect">
              <a:avLst/>
            </a:prstGeom>
            <a:noFill/>
            <a:ln w="9525">
              <a:solidFill>
                <a:schemeClr val="accent1"/>
              </a:solidFill>
              <a:miter lim="800000"/>
              <a:headEnd/>
              <a:tailEnd/>
            </a:ln>
            <a:extLst>
              <a:ext uri="{909E8E84-426E-40DD-AFC4-6F175D3DCCD1}">
                <a14:hiddenFill xmlns:a14="http://schemas.microsoft.com/office/drawing/2010/main">
                  <a:solidFill>
                    <a:srgbClr val="FFFFFF"/>
                  </a:solidFill>
                </a14:hiddenFill>
              </a:ext>
            </a:extLst>
          </p:spPr>
        </p:pic>
      </p:grpSp>
      <p:cxnSp>
        <p:nvCxnSpPr>
          <p:cNvPr id="18" name="17 - Ευθύγραμμο βέλος σύνδεσης">
            <a:extLst>
              <a:ext uri="{FF2B5EF4-FFF2-40B4-BE49-F238E27FC236}">
                <a16:creationId xmlns:a16="http://schemas.microsoft.com/office/drawing/2014/main" id="{BDC81903-6257-4ABA-98F5-682F0B98C78B}"/>
              </a:ext>
            </a:extLst>
          </p:cNvPr>
          <p:cNvCxnSpPr/>
          <p:nvPr/>
        </p:nvCxnSpPr>
        <p:spPr>
          <a:xfrm rot="5400000" flipH="1" flipV="1">
            <a:off x="4750594" y="5036344"/>
            <a:ext cx="500062" cy="0"/>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05D7E5A0-C409-4DB2-82E0-84BA6AE7D67C}"/>
              </a:ext>
            </a:extLst>
          </p:cNvPr>
          <p:cNvSpPr/>
          <p:nvPr/>
        </p:nvSpPr>
        <p:spPr>
          <a:xfrm>
            <a:off x="250825" y="1484313"/>
            <a:ext cx="8642350" cy="646112"/>
          </a:xfrm>
          <a:prstGeom prst="rect">
            <a:avLst/>
          </a:prstGeom>
        </p:spPr>
        <p:txBody>
          <a:bodyPr>
            <a:spAutoFit/>
          </a:bodyPr>
          <a:lstStyle/>
          <a:p>
            <a:pPr>
              <a:defRPr/>
            </a:pPr>
            <a:r>
              <a:rPr lang="el-GR" dirty="0">
                <a:solidFill>
                  <a:srgbClr val="0070C0"/>
                </a:solidFill>
                <a:latin typeface="+mn-lt"/>
                <a:cs typeface="Arial" charset="0"/>
              </a:rPr>
              <a:t>Η φύση του </a:t>
            </a:r>
            <a:r>
              <a:rPr lang="el-GR" dirty="0" err="1">
                <a:solidFill>
                  <a:srgbClr val="0070C0"/>
                </a:solidFill>
                <a:latin typeface="+mn-lt"/>
                <a:cs typeface="Arial" charset="0"/>
              </a:rPr>
              <a:t>ηλεκτρονιόφιλου</a:t>
            </a:r>
            <a:r>
              <a:rPr lang="el-GR" dirty="0">
                <a:solidFill>
                  <a:srgbClr val="0070C0"/>
                </a:solidFill>
                <a:latin typeface="+mn-lt"/>
                <a:cs typeface="Arial" charset="0"/>
              </a:rPr>
              <a:t>  </a:t>
            </a:r>
            <a:r>
              <a:rPr lang="el-GR" dirty="0">
                <a:latin typeface="+mn-lt"/>
                <a:cs typeface="Arial" charset="0"/>
              </a:rPr>
              <a:t>(η σταθερότητα του ενδιάμεσου </a:t>
            </a:r>
            <a:r>
              <a:rPr lang="el-GR" dirty="0" err="1">
                <a:latin typeface="+mn-lt"/>
                <a:cs typeface="Arial" charset="0"/>
              </a:rPr>
              <a:t>καρβοκατιόντος</a:t>
            </a:r>
            <a:r>
              <a:rPr lang="el-GR" dirty="0">
                <a:latin typeface="+mn-lt"/>
                <a:cs typeface="Arial" charset="0"/>
              </a:rPr>
              <a:t> καθορίζει την ταχύτητα της αντίδρασης) </a:t>
            </a:r>
            <a:endParaRPr lang="el-GR" dirty="0">
              <a:solidFill>
                <a:srgbClr val="0070C0"/>
              </a:solidFill>
              <a:latin typeface="+mn-lt"/>
              <a:cs typeface="Arial" charset="0"/>
            </a:endParaRPr>
          </a:p>
        </p:txBody>
      </p:sp>
      <p:sp>
        <p:nvSpPr>
          <p:cNvPr id="6" name="1 - Τίτλος">
            <a:extLst>
              <a:ext uri="{FF2B5EF4-FFF2-40B4-BE49-F238E27FC236}">
                <a16:creationId xmlns:a16="http://schemas.microsoft.com/office/drawing/2014/main" id="{5203ABA4-A333-412A-A64E-75D1C4AC9D3F}"/>
              </a:ext>
            </a:extLst>
          </p:cNvPr>
          <p:cNvSpPr>
            <a:spLocks noGrp="1"/>
          </p:cNvSpPr>
          <p:nvPr>
            <p:ph type="title"/>
          </p:nvPr>
        </p:nvSpPr>
        <p:spPr>
          <a:xfrm>
            <a:off x="301625" y="438150"/>
            <a:ext cx="8534400" cy="758825"/>
          </a:xfrm>
        </p:spPr>
        <p:txBody>
          <a:bodyPr/>
          <a:lstStyle/>
          <a:p>
            <a:pPr>
              <a:defRPr/>
            </a:pPr>
            <a:r>
              <a:rPr lang="el-GR" sz="3600" dirty="0"/>
              <a:t>Αντιδράσεις υποκατάστασης</a:t>
            </a:r>
            <a:br>
              <a:rPr lang="el-GR" sz="3600" dirty="0"/>
            </a:br>
            <a:r>
              <a:rPr lang="el-GR" sz="3600" dirty="0"/>
              <a:t> </a:t>
            </a:r>
            <a:r>
              <a:rPr lang="el-GR" sz="2800" dirty="0" err="1"/>
              <a:t>Πυρηνόφιλη</a:t>
            </a:r>
            <a:r>
              <a:rPr lang="el-GR" sz="2800" dirty="0"/>
              <a:t> </a:t>
            </a:r>
            <a:r>
              <a:rPr lang="el-GR" sz="2800" dirty="0" err="1"/>
              <a:t>Αλειφατική</a:t>
            </a:r>
            <a:r>
              <a:rPr lang="el-GR" sz="2800" dirty="0"/>
              <a:t> Υποκατάσταση</a:t>
            </a:r>
          </a:p>
        </p:txBody>
      </p:sp>
      <p:sp>
        <p:nvSpPr>
          <p:cNvPr id="7" name="Rectangle 6">
            <a:extLst>
              <a:ext uri="{FF2B5EF4-FFF2-40B4-BE49-F238E27FC236}">
                <a16:creationId xmlns:a16="http://schemas.microsoft.com/office/drawing/2014/main" id="{01888C65-127E-4E9B-9BAB-0482F493D259}"/>
              </a:ext>
            </a:extLst>
          </p:cNvPr>
          <p:cNvSpPr/>
          <p:nvPr/>
        </p:nvSpPr>
        <p:spPr>
          <a:xfrm>
            <a:off x="285750" y="2276475"/>
            <a:ext cx="8678863" cy="646113"/>
          </a:xfrm>
          <a:prstGeom prst="rect">
            <a:avLst/>
          </a:prstGeom>
        </p:spPr>
        <p:txBody>
          <a:bodyPr>
            <a:spAutoFit/>
          </a:bodyPr>
          <a:lstStyle/>
          <a:p>
            <a:pPr>
              <a:buFont typeface="Wingdings" pitchFamily="2" charset="2"/>
              <a:buChar char="Ø"/>
              <a:defRPr/>
            </a:pPr>
            <a:r>
              <a:rPr lang="el-GR" dirty="0">
                <a:latin typeface="+mn-lt"/>
                <a:cs typeface="Arial" charset="0"/>
              </a:rPr>
              <a:t> τα περισσότερο υποκατεστημένα υποστρώματα (στον προσβαλλόμενο C) αντιδρούν ταχύτερα, δηλαδή ισχύει: </a:t>
            </a:r>
            <a:r>
              <a:rPr lang="el-GR" b="1" dirty="0">
                <a:latin typeface="+mn-lt"/>
                <a:cs typeface="Arial" charset="0"/>
              </a:rPr>
              <a:t>3ταγής C &gt; 2ταγής C &gt; 1ταγής C.</a:t>
            </a:r>
          </a:p>
        </p:txBody>
      </p:sp>
      <p:sp>
        <p:nvSpPr>
          <p:cNvPr id="8" name="Rectangle 4">
            <a:extLst>
              <a:ext uri="{FF2B5EF4-FFF2-40B4-BE49-F238E27FC236}">
                <a16:creationId xmlns:a16="http://schemas.microsoft.com/office/drawing/2014/main" id="{A5565A68-0882-4BF3-84C3-49C9799F14BD}"/>
              </a:ext>
            </a:extLst>
          </p:cNvPr>
          <p:cNvSpPr/>
          <p:nvPr/>
        </p:nvSpPr>
        <p:spPr>
          <a:xfrm>
            <a:off x="214313" y="3143250"/>
            <a:ext cx="8642350" cy="646113"/>
          </a:xfrm>
          <a:prstGeom prst="rect">
            <a:avLst/>
          </a:prstGeom>
        </p:spPr>
        <p:txBody>
          <a:bodyPr>
            <a:spAutoFit/>
          </a:bodyPr>
          <a:lstStyle/>
          <a:p>
            <a:pPr>
              <a:defRPr/>
            </a:pPr>
            <a:r>
              <a:rPr lang="el-GR" dirty="0">
                <a:solidFill>
                  <a:srgbClr val="0070C0"/>
                </a:solidFill>
                <a:latin typeface="+mn-lt"/>
                <a:cs typeface="Arial" charset="0"/>
              </a:rPr>
              <a:t>Η αποχωρούσα ομάδα (</a:t>
            </a:r>
            <a:r>
              <a:rPr lang="el-GR" dirty="0">
                <a:latin typeface="+mn-lt"/>
                <a:cs typeface="Arial" charset="0"/>
              </a:rPr>
              <a:t>για την αποχωρούσα ομάδα σε έναν μηχανισμό SN1 ισχύει ότι έχει αναφερθεί για τον μηχανισμό SN2 ) </a:t>
            </a:r>
            <a:endParaRPr lang="el-GR" dirty="0">
              <a:solidFill>
                <a:srgbClr val="0070C0"/>
              </a:solidFill>
              <a:latin typeface="+mn-lt"/>
              <a:cs typeface="Arial" charset="0"/>
            </a:endParaRPr>
          </a:p>
        </p:txBody>
      </p:sp>
      <p:sp>
        <p:nvSpPr>
          <p:cNvPr id="9" name="Rectangle 4">
            <a:extLst>
              <a:ext uri="{FF2B5EF4-FFF2-40B4-BE49-F238E27FC236}">
                <a16:creationId xmlns:a16="http://schemas.microsoft.com/office/drawing/2014/main" id="{F6EE608A-7666-47EE-A2D0-7F3456BB5B21}"/>
              </a:ext>
            </a:extLst>
          </p:cNvPr>
          <p:cNvSpPr/>
          <p:nvPr/>
        </p:nvSpPr>
        <p:spPr>
          <a:xfrm>
            <a:off x="215900" y="4000500"/>
            <a:ext cx="8785225" cy="2308225"/>
          </a:xfrm>
          <a:prstGeom prst="rect">
            <a:avLst/>
          </a:prstGeom>
        </p:spPr>
        <p:txBody>
          <a:bodyPr>
            <a:spAutoFit/>
          </a:bodyPr>
          <a:lstStyle/>
          <a:p>
            <a:pPr>
              <a:defRPr/>
            </a:pPr>
            <a:r>
              <a:rPr lang="el-GR" dirty="0">
                <a:solidFill>
                  <a:srgbClr val="0070C0"/>
                </a:solidFill>
                <a:latin typeface="+mn-lt"/>
                <a:cs typeface="Arial" charset="0"/>
              </a:rPr>
              <a:t>Ο διαλύτης </a:t>
            </a:r>
          </a:p>
          <a:p>
            <a:pPr>
              <a:buFont typeface="Wingdings" pitchFamily="2" charset="2"/>
              <a:buChar char="Ø"/>
              <a:defRPr/>
            </a:pPr>
            <a:r>
              <a:rPr lang="el-GR" dirty="0">
                <a:latin typeface="+mn-lt"/>
                <a:cs typeface="Arial" charset="0"/>
              </a:rPr>
              <a:t> Η ταχύτητα μιας αντίδρασης που χωρεί με τον μηχανισμό SN1 </a:t>
            </a:r>
            <a:r>
              <a:rPr lang="el-GR" b="1" dirty="0">
                <a:latin typeface="+mn-lt"/>
                <a:cs typeface="Arial" charset="0"/>
              </a:rPr>
              <a:t>αυξάνει με την αύξηση της πολικότητας</a:t>
            </a:r>
            <a:r>
              <a:rPr lang="el-GR" dirty="0">
                <a:latin typeface="+mn-lt"/>
                <a:cs typeface="Arial" charset="0"/>
              </a:rPr>
              <a:t> του χρησιμοποιούμενου διαλύτη, αφού η μεταβατική κατάσταση είναι ιδιαίτερα πολική.</a:t>
            </a:r>
          </a:p>
          <a:p>
            <a:pPr>
              <a:buFont typeface="Wingdings" pitchFamily="2" charset="2"/>
              <a:buChar char="Ø"/>
              <a:defRPr/>
            </a:pPr>
            <a:endParaRPr lang="el-GR" dirty="0">
              <a:latin typeface="+mn-lt"/>
              <a:cs typeface="Arial" charset="0"/>
            </a:endParaRPr>
          </a:p>
          <a:p>
            <a:pPr>
              <a:buFont typeface="Wingdings" pitchFamily="2" charset="2"/>
              <a:buChar char="Ø"/>
              <a:defRPr/>
            </a:pPr>
            <a:r>
              <a:rPr lang="el-GR" dirty="0">
                <a:latin typeface="+mn-lt"/>
                <a:cs typeface="Arial" charset="0"/>
              </a:rPr>
              <a:t> η δυνατότητα περαιτέρω σταθεροποίησης της μεταβατικής κατάστασης με δεσμούς υδρογόνου εξηγεί τη δραματική αύξηση της ταχύτητας μιας αντίδρασης SN1 σε </a:t>
            </a:r>
            <a:r>
              <a:rPr lang="el-GR" dirty="0" err="1">
                <a:latin typeface="+mn-lt"/>
                <a:cs typeface="Arial" charset="0"/>
              </a:rPr>
              <a:t>πρωτικούς</a:t>
            </a:r>
            <a:r>
              <a:rPr lang="el-GR" dirty="0">
                <a:latin typeface="+mn-lt"/>
                <a:cs typeface="Arial" charset="0"/>
              </a:rPr>
              <a:t> διαλύτες σε σχέση με τους </a:t>
            </a:r>
            <a:r>
              <a:rPr lang="el-GR" dirty="0" err="1">
                <a:latin typeface="+mn-lt"/>
                <a:cs typeface="Arial" charset="0"/>
              </a:rPr>
              <a:t>απρωτικούς</a:t>
            </a:r>
            <a:r>
              <a:rPr lang="el-GR" dirty="0">
                <a:latin typeface="+mn-lt"/>
                <a:cs typeface="Arial" charset="0"/>
              </a:rPr>
              <a:t>.</a:t>
            </a:r>
          </a:p>
        </p:txBody>
      </p:sp>
    </p:spTree>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53F250EF-57F2-4879-A34B-0729AF7547BB}"/>
              </a:ext>
            </a:extLst>
          </p:cNvPr>
          <p:cNvSpPr>
            <a:spLocks noGrp="1"/>
          </p:cNvSpPr>
          <p:nvPr>
            <p:ph type="title"/>
          </p:nvPr>
        </p:nvSpPr>
        <p:spPr/>
        <p:txBody>
          <a:bodyPr/>
          <a:lstStyle/>
          <a:p>
            <a:pPr>
              <a:defRPr/>
            </a:pPr>
            <a:r>
              <a:rPr lang="en-US" dirty="0"/>
              <a:t>SN1 vs. SN2</a:t>
            </a:r>
            <a:endParaRPr lang="el-GR" dirty="0"/>
          </a:p>
        </p:txBody>
      </p:sp>
      <p:graphicFrame>
        <p:nvGraphicFramePr>
          <p:cNvPr id="5" name="4 - Πίνακας">
            <a:extLst>
              <a:ext uri="{FF2B5EF4-FFF2-40B4-BE49-F238E27FC236}">
                <a16:creationId xmlns:a16="http://schemas.microsoft.com/office/drawing/2014/main" id="{3317F2BB-0D1F-4647-ABF7-6751BB219CA5}"/>
              </a:ext>
            </a:extLst>
          </p:cNvPr>
          <p:cNvGraphicFramePr>
            <a:graphicFrameLocks noGrp="1"/>
          </p:cNvGraphicFramePr>
          <p:nvPr/>
        </p:nvGraphicFramePr>
        <p:xfrm>
          <a:off x="285750" y="1643063"/>
          <a:ext cx="8643938" cy="4486276"/>
        </p:xfrm>
        <a:graphic>
          <a:graphicData uri="http://schemas.openxmlformats.org/drawingml/2006/table">
            <a:tbl>
              <a:tblPr firstRow="1" bandRow="1">
                <a:tableStyleId>{5C22544A-7EE6-4342-B048-85BDC9FD1C3A}</a:tableStyleId>
              </a:tblPr>
              <a:tblGrid>
                <a:gridCol w="2143125">
                  <a:extLst>
                    <a:ext uri="{9D8B030D-6E8A-4147-A177-3AD203B41FA5}">
                      <a16:colId xmlns:a16="http://schemas.microsoft.com/office/drawing/2014/main" val="20000"/>
                    </a:ext>
                  </a:extLst>
                </a:gridCol>
                <a:gridCol w="3286125">
                  <a:extLst>
                    <a:ext uri="{9D8B030D-6E8A-4147-A177-3AD203B41FA5}">
                      <a16:colId xmlns:a16="http://schemas.microsoft.com/office/drawing/2014/main" val="20001"/>
                    </a:ext>
                  </a:extLst>
                </a:gridCol>
                <a:gridCol w="3214688">
                  <a:extLst>
                    <a:ext uri="{9D8B030D-6E8A-4147-A177-3AD203B41FA5}">
                      <a16:colId xmlns:a16="http://schemas.microsoft.com/office/drawing/2014/main" val="20002"/>
                    </a:ext>
                  </a:extLst>
                </a:gridCol>
              </a:tblGrid>
              <a:tr h="370892">
                <a:tc>
                  <a:txBody>
                    <a:bodyPr/>
                    <a:lstStyle/>
                    <a:p>
                      <a:pPr algn="ctr"/>
                      <a:endParaRPr lang="el-GR" sz="1800" dirty="0"/>
                    </a:p>
                  </a:txBody>
                  <a:tcPr marL="91439" marR="91439" marT="45726" marB="45726"/>
                </a:tc>
                <a:tc>
                  <a:txBody>
                    <a:bodyPr/>
                    <a:lstStyle/>
                    <a:p>
                      <a:pPr algn="ctr"/>
                      <a:r>
                        <a:rPr lang="en-US" sz="1800" dirty="0"/>
                        <a:t>SN1</a:t>
                      </a:r>
                      <a:endParaRPr lang="el-GR" sz="1800" dirty="0"/>
                    </a:p>
                  </a:txBody>
                  <a:tcPr marL="91439" marR="91439" marT="45726" marB="45726"/>
                </a:tc>
                <a:tc>
                  <a:txBody>
                    <a:bodyPr/>
                    <a:lstStyle/>
                    <a:p>
                      <a:pPr algn="ctr"/>
                      <a:r>
                        <a:rPr lang="en-US" sz="1800" dirty="0"/>
                        <a:t>SN2</a:t>
                      </a:r>
                      <a:endParaRPr lang="el-GR" sz="1800" dirty="0"/>
                    </a:p>
                  </a:txBody>
                  <a:tcPr marL="91439" marR="91439" marT="45726" marB="45726"/>
                </a:tc>
                <a:extLst>
                  <a:ext uri="{0D108BD9-81ED-4DB2-BD59-A6C34878D82A}">
                    <a16:rowId xmlns:a16="http://schemas.microsoft.com/office/drawing/2014/main" val="10000"/>
                  </a:ext>
                </a:extLst>
              </a:tr>
              <a:tr h="640171">
                <a:tc>
                  <a:txBody>
                    <a:bodyPr/>
                    <a:lstStyle/>
                    <a:p>
                      <a:r>
                        <a:rPr lang="el-GR" sz="1800" dirty="0"/>
                        <a:t>Μηχανισμός αντίδρασης</a:t>
                      </a:r>
                    </a:p>
                  </a:txBody>
                  <a:tcPr marL="91439" marR="91439" marT="45726" marB="45726"/>
                </a:tc>
                <a:tc>
                  <a:txBody>
                    <a:bodyPr/>
                    <a:lstStyle/>
                    <a:p>
                      <a:r>
                        <a:rPr lang="el-GR" sz="1800" dirty="0" err="1"/>
                        <a:t>Μονομοριακός</a:t>
                      </a:r>
                      <a:r>
                        <a:rPr lang="el-GR" sz="1800" dirty="0"/>
                        <a:t> </a:t>
                      </a:r>
                    </a:p>
                    <a:p>
                      <a:r>
                        <a:rPr lang="el-GR" sz="1800" dirty="0"/>
                        <a:t>(υπόστρωμα)</a:t>
                      </a:r>
                    </a:p>
                  </a:txBody>
                  <a:tcPr marL="91439" marR="91439" marT="45726" marB="45726"/>
                </a:tc>
                <a:tc>
                  <a:txBody>
                    <a:bodyPr/>
                    <a:lstStyle/>
                    <a:p>
                      <a:r>
                        <a:rPr lang="el-GR" sz="1800" dirty="0" err="1"/>
                        <a:t>Διμοριακός</a:t>
                      </a:r>
                      <a:r>
                        <a:rPr lang="el-GR" sz="1800" dirty="0"/>
                        <a:t> </a:t>
                      </a:r>
                    </a:p>
                    <a:p>
                      <a:r>
                        <a:rPr lang="el-GR" sz="1800" dirty="0"/>
                        <a:t>(υπόστρωμα</a:t>
                      </a:r>
                      <a:r>
                        <a:rPr lang="el-GR" sz="1800" baseline="0" dirty="0"/>
                        <a:t> και </a:t>
                      </a:r>
                      <a:r>
                        <a:rPr lang="el-GR" sz="1800" baseline="0" dirty="0" err="1"/>
                        <a:t>πυρηνόφιλο</a:t>
                      </a:r>
                      <a:r>
                        <a:rPr lang="el-GR" sz="1800" baseline="0" dirty="0"/>
                        <a:t>)</a:t>
                      </a:r>
                      <a:endParaRPr lang="el-GR" sz="1800" dirty="0"/>
                    </a:p>
                  </a:txBody>
                  <a:tcPr marL="91439" marR="91439" marT="45726" marB="45726"/>
                </a:tc>
                <a:extLst>
                  <a:ext uri="{0D108BD9-81ED-4DB2-BD59-A6C34878D82A}">
                    <a16:rowId xmlns:a16="http://schemas.microsoft.com/office/drawing/2014/main" val="10001"/>
                  </a:ext>
                </a:extLst>
              </a:tr>
              <a:tr h="640171">
                <a:tc>
                  <a:txBody>
                    <a:bodyPr/>
                    <a:lstStyle/>
                    <a:p>
                      <a:r>
                        <a:rPr lang="el-GR" sz="1800" dirty="0"/>
                        <a:t>Καθοριστικός παράγοντας</a:t>
                      </a:r>
                    </a:p>
                  </a:txBody>
                  <a:tcPr marL="91439" marR="91439" marT="45726" marB="45726"/>
                </a:tc>
                <a:tc>
                  <a:txBody>
                    <a:bodyPr/>
                    <a:lstStyle/>
                    <a:p>
                      <a:r>
                        <a:rPr lang="el-GR" sz="1800" dirty="0"/>
                        <a:t>Σταθερότητα </a:t>
                      </a:r>
                      <a:r>
                        <a:rPr lang="el-GR" sz="1800" dirty="0" err="1"/>
                        <a:t>καρβοκατιόντος</a:t>
                      </a:r>
                      <a:endParaRPr lang="el-GR" sz="1800" dirty="0"/>
                    </a:p>
                  </a:txBody>
                  <a:tcPr marL="91439" marR="91439" marT="45726" marB="45726"/>
                </a:tc>
                <a:tc>
                  <a:txBody>
                    <a:bodyPr/>
                    <a:lstStyle/>
                    <a:p>
                      <a:r>
                        <a:rPr lang="el-GR" sz="1800" dirty="0"/>
                        <a:t>Στερεοχημική παρεμπόδιση</a:t>
                      </a:r>
                    </a:p>
                  </a:txBody>
                  <a:tcPr marL="91439" marR="91439" marT="45726" marB="45726"/>
                </a:tc>
                <a:extLst>
                  <a:ext uri="{0D108BD9-81ED-4DB2-BD59-A6C34878D82A}">
                    <a16:rowId xmlns:a16="http://schemas.microsoft.com/office/drawing/2014/main" val="10002"/>
                  </a:ext>
                </a:extLst>
              </a:tr>
              <a:tr h="640171">
                <a:tc>
                  <a:txBody>
                    <a:bodyPr/>
                    <a:lstStyle/>
                    <a:p>
                      <a:r>
                        <a:rPr lang="el-GR" sz="1800" dirty="0"/>
                        <a:t>Δραστικότητα </a:t>
                      </a:r>
                      <a:r>
                        <a:rPr lang="el-GR" sz="1800" dirty="0" err="1"/>
                        <a:t>ηλεκτρονιόφιλου</a:t>
                      </a:r>
                      <a:endParaRPr lang="el-GR" sz="1800" dirty="0"/>
                    </a:p>
                  </a:txBody>
                  <a:tcPr marL="91439" marR="91439" marT="45726" marB="45726"/>
                </a:tc>
                <a:tc>
                  <a:txBody>
                    <a:bodyPr/>
                    <a:lstStyle/>
                    <a:p>
                      <a:r>
                        <a:rPr lang="el-GR" sz="1800" dirty="0"/>
                        <a:t>3</a:t>
                      </a:r>
                      <a:r>
                        <a:rPr lang="el-GR" sz="1800" baseline="30000" dirty="0"/>
                        <a:t>ο</a:t>
                      </a:r>
                      <a:r>
                        <a:rPr lang="el-GR" sz="1800" dirty="0"/>
                        <a:t>&gt;2</a:t>
                      </a:r>
                      <a:r>
                        <a:rPr lang="el-GR" sz="1800" baseline="30000" dirty="0"/>
                        <a:t>ο</a:t>
                      </a:r>
                      <a:r>
                        <a:rPr lang="el-GR" sz="1800" dirty="0"/>
                        <a:t>&gt;&gt;1</a:t>
                      </a:r>
                      <a:r>
                        <a:rPr lang="el-GR" sz="1800" baseline="30000" dirty="0"/>
                        <a:t>ο</a:t>
                      </a:r>
                      <a:r>
                        <a:rPr lang="el-GR" sz="1800" dirty="0"/>
                        <a:t> </a:t>
                      </a:r>
                    </a:p>
                  </a:txBody>
                  <a:tcPr marL="91439" marR="91439" marT="45726" marB="45726"/>
                </a:tc>
                <a:tc>
                  <a:txBody>
                    <a:bodyPr/>
                    <a:lstStyle/>
                    <a:p>
                      <a:r>
                        <a:rPr lang="el-GR" sz="1800" dirty="0"/>
                        <a:t>1</a:t>
                      </a:r>
                      <a:r>
                        <a:rPr lang="el-GR" sz="1800" baseline="30000" dirty="0"/>
                        <a:t>ο</a:t>
                      </a:r>
                      <a:r>
                        <a:rPr lang="el-GR" sz="1800" dirty="0"/>
                        <a:t>&gt;2</a:t>
                      </a:r>
                      <a:r>
                        <a:rPr lang="el-GR" sz="1800" baseline="30000" dirty="0"/>
                        <a:t>ο</a:t>
                      </a:r>
                      <a:r>
                        <a:rPr lang="el-GR" sz="1800" dirty="0"/>
                        <a:t>&gt;&gt;3</a:t>
                      </a:r>
                      <a:r>
                        <a:rPr lang="el-GR" sz="1800" baseline="30000" dirty="0"/>
                        <a:t>ο</a:t>
                      </a:r>
                      <a:r>
                        <a:rPr lang="el-GR" sz="1800" baseline="0" dirty="0"/>
                        <a:t> </a:t>
                      </a:r>
                      <a:endParaRPr lang="el-GR" sz="1800" dirty="0"/>
                    </a:p>
                  </a:txBody>
                  <a:tcPr marL="91439" marR="91439" marT="45726" marB="45726"/>
                </a:tc>
                <a:extLst>
                  <a:ext uri="{0D108BD9-81ED-4DB2-BD59-A6C34878D82A}">
                    <a16:rowId xmlns:a16="http://schemas.microsoft.com/office/drawing/2014/main" val="10003"/>
                  </a:ext>
                </a:extLst>
              </a:tr>
              <a:tr h="640171">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l-GR" sz="1800" dirty="0" err="1"/>
                        <a:t>Πυρηνόφιλο</a:t>
                      </a:r>
                      <a:endParaRPr lang="el-GR" sz="1800" dirty="0"/>
                    </a:p>
                  </a:txBody>
                  <a:tcPr marL="91439" marR="91439" marT="45726" marB="45726"/>
                </a:tc>
                <a:tc>
                  <a:txBody>
                    <a:bodyPr/>
                    <a:lstStyle/>
                    <a:p>
                      <a:r>
                        <a:rPr lang="el-GR" sz="1800" dirty="0"/>
                        <a:t>Ασθενές (γενικά ουδέτερο)</a:t>
                      </a:r>
                    </a:p>
                  </a:txBody>
                  <a:tcPr marL="91439" marR="91439" marT="45726" marB="45726"/>
                </a:tc>
                <a:tc>
                  <a:txBody>
                    <a:bodyPr/>
                    <a:lstStyle/>
                    <a:p>
                      <a:r>
                        <a:rPr lang="el-GR" sz="1800" dirty="0"/>
                        <a:t>Ισχυρό (καλύτερα αρνητικά φορτισμένο)</a:t>
                      </a:r>
                    </a:p>
                  </a:txBody>
                  <a:tcPr marL="91439" marR="91439" marT="45726" marB="45726"/>
                </a:tc>
                <a:extLst>
                  <a:ext uri="{0D108BD9-81ED-4DB2-BD59-A6C34878D82A}">
                    <a16:rowId xmlns:a16="http://schemas.microsoft.com/office/drawing/2014/main" val="10004"/>
                  </a:ext>
                </a:extLst>
              </a:tr>
              <a:tr h="914529">
                <a:tc>
                  <a:txBody>
                    <a:bodyPr/>
                    <a:lstStyle/>
                    <a:p>
                      <a:r>
                        <a:rPr lang="el-GR" sz="1800" dirty="0"/>
                        <a:t>Διαλύτης</a:t>
                      </a:r>
                    </a:p>
                  </a:txBody>
                  <a:tcPr marL="91439" marR="91439" marT="45726" marB="45726"/>
                </a:tc>
                <a:tc>
                  <a:txBody>
                    <a:bodyPr/>
                    <a:lstStyle/>
                    <a:p>
                      <a:r>
                        <a:rPr lang="el-GR" sz="1800" dirty="0"/>
                        <a:t>Πολικός </a:t>
                      </a:r>
                      <a:r>
                        <a:rPr lang="el-GR" sz="1800" dirty="0" err="1"/>
                        <a:t>πρωτικός</a:t>
                      </a:r>
                      <a:r>
                        <a:rPr lang="el-GR" sz="1800" dirty="0"/>
                        <a:t> (</a:t>
                      </a:r>
                      <a:r>
                        <a:rPr lang="el-GR" sz="1800" dirty="0" err="1"/>
                        <a:t>π.χ</a:t>
                      </a:r>
                      <a:r>
                        <a:rPr lang="el-GR" sz="1800" dirty="0"/>
                        <a:t> αλκοόλη)</a:t>
                      </a:r>
                    </a:p>
                  </a:txBody>
                  <a:tcPr marL="91439" marR="91439" marT="45726" marB="45726"/>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l-GR" sz="1800" dirty="0"/>
                        <a:t>Πολικός </a:t>
                      </a:r>
                      <a:r>
                        <a:rPr lang="el-GR" sz="1800" dirty="0" err="1"/>
                        <a:t>απρωτικός</a:t>
                      </a:r>
                      <a:r>
                        <a:rPr lang="el-GR" sz="1800" dirty="0"/>
                        <a:t> (</a:t>
                      </a:r>
                      <a:r>
                        <a:rPr lang="el-GR" sz="1800" dirty="0" err="1"/>
                        <a:t>π.χ</a:t>
                      </a:r>
                      <a:r>
                        <a:rPr lang="el-GR" sz="1800" dirty="0"/>
                        <a:t> </a:t>
                      </a:r>
                      <a:r>
                        <a:rPr lang="en-US" sz="1800" dirty="0"/>
                        <a:t>DMSO, </a:t>
                      </a:r>
                      <a:r>
                        <a:rPr lang="el-GR" sz="1800" dirty="0"/>
                        <a:t>ακετόνη)</a:t>
                      </a:r>
                    </a:p>
                    <a:p>
                      <a:endParaRPr lang="el-GR" sz="1800" dirty="0"/>
                    </a:p>
                  </a:txBody>
                  <a:tcPr marL="91439" marR="91439" marT="45726" marB="45726"/>
                </a:tc>
                <a:extLst>
                  <a:ext uri="{0D108BD9-81ED-4DB2-BD59-A6C34878D82A}">
                    <a16:rowId xmlns:a16="http://schemas.microsoft.com/office/drawing/2014/main" val="10005"/>
                  </a:ext>
                </a:extLst>
              </a:tr>
              <a:tr h="640171">
                <a:tc>
                  <a:txBody>
                    <a:bodyPr/>
                    <a:lstStyle/>
                    <a:p>
                      <a:r>
                        <a:rPr lang="el-GR" sz="1800" dirty="0"/>
                        <a:t>Στερεοχημεία</a:t>
                      </a:r>
                    </a:p>
                  </a:txBody>
                  <a:tcPr marL="91439" marR="91439" marT="45726" marB="45726"/>
                </a:tc>
                <a:tc>
                  <a:txBody>
                    <a:bodyPr/>
                    <a:lstStyle/>
                    <a:p>
                      <a:r>
                        <a:rPr lang="el-GR" sz="1800" dirty="0"/>
                        <a:t>Αναστροφή ή/και διατήρηση δομής</a:t>
                      </a:r>
                    </a:p>
                  </a:txBody>
                  <a:tcPr marL="91439" marR="91439" marT="45726" marB="45726"/>
                </a:tc>
                <a:tc>
                  <a:txBody>
                    <a:bodyPr/>
                    <a:lstStyle/>
                    <a:p>
                      <a:r>
                        <a:rPr lang="el-GR" sz="1800" dirty="0"/>
                        <a:t>Αναστροφή</a:t>
                      </a:r>
                    </a:p>
                  </a:txBody>
                  <a:tcPr marL="91439" marR="91439" marT="45726" marB="45726"/>
                </a:tc>
                <a:extLst>
                  <a:ext uri="{0D108BD9-81ED-4DB2-BD59-A6C34878D82A}">
                    <a16:rowId xmlns:a16="http://schemas.microsoft.com/office/drawing/2014/main" val="10006"/>
                  </a:ext>
                </a:extLst>
              </a:tr>
            </a:tbl>
          </a:graphicData>
        </a:graphic>
      </p:graphicFrame>
    </p:spTree>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2" name="2 - Θέση περιεχομένου">
            <a:extLst>
              <a:ext uri="{FF2B5EF4-FFF2-40B4-BE49-F238E27FC236}">
                <a16:creationId xmlns:a16="http://schemas.microsoft.com/office/drawing/2014/main" id="{1297F63C-4133-46FE-BB3E-889E86157025}"/>
              </a:ext>
            </a:extLst>
          </p:cNvPr>
          <p:cNvSpPr>
            <a:spLocks noGrp="1"/>
          </p:cNvSpPr>
          <p:nvPr>
            <p:ph sz="quarter" idx="1"/>
          </p:nvPr>
        </p:nvSpPr>
        <p:spPr>
          <a:xfrm>
            <a:off x="301625" y="1527175"/>
            <a:ext cx="8504238" cy="2116138"/>
          </a:xfrm>
        </p:spPr>
        <p:txBody>
          <a:bodyPr/>
          <a:lstStyle/>
          <a:p>
            <a:r>
              <a:rPr lang="el-GR" altLang="el-GR" sz="2400"/>
              <a:t>Οι μηχανισμοί αυτοί είναι </a:t>
            </a:r>
            <a:r>
              <a:rPr lang="el-GR" altLang="el-GR" sz="2400" b="1"/>
              <a:t>πάντα ανταγωνιστικοί </a:t>
            </a:r>
            <a:r>
              <a:rPr lang="el-GR" altLang="el-GR" sz="2400"/>
              <a:t>σε αντιδράσεις πυρηνόφιλης υποκατάστασης. </a:t>
            </a:r>
          </a:p>
          <a:p>
            <a:r>
              <a:rPr lang="el-GR" altLang="el-GR" sz="2400"/>
              <a:t>Για κάποια αλκυλαλογονίδια υπερισχύει πάντα ένας μηχανισμός. Για μερικά ωστόσο μπορούν να συμβούν και οι δύο μηχανισμοί. </a:t>
            </a:r>
          </a:p>
        </p:txBody>
      </p:sp>
      <p:sp>
        <p:nvSpPr>
          <p:cNvPr id="5" name="1 - Τίτλος">
            <a:extLst>
              <a:ext uri="{FF2B5EF4-FFF2-40B4-BE49-F238E27FC236}">
                <a16:creationId xmlns:a16="http://schemas.microsoft.com/office/drawing/2014/main" id="{B6EBDF44-8DD5-4FE8-A2B8-523D3AD4A1A9}"/>
              </a:ext>
            </a:extLst>
          </p:cNvPr>
          <p:cNvSpPr>
            <a:spLocks noGrp="1"/>
          </p:cNvSpPr>
          <p:nvPr>
            <p:ph type="title"/>
          </p:nvPr>
        </p:nvSpPr>
        <p:spPr/>
        <p:txBody>
          <a:bodyPr/>
          <a:lstStyle/>
          <a:p>
            <a:pPr>
              <a:defRPr/>
            </a:pPr>
            <a:r>
              <a:rPr lang="en-US" dirty="0"/>
              <a:t>SN1 vs. SN2</a:t>
            </a:r>
            <a:endParaRPr lang="el-GR" dirty="0"/>
          </a:p>
        </p:txBody>
      </p:sp>
      <p:sp>
        <p:nvSpPr>
          <p:cNvPr id="7" name="6 - TextBox">
            <a:extLst>
              <a:ext uri="{FF2B5EF4-FFF2-40B4-BE49-F238E27FC236}">
                <a16:creationId xmlns:a16="http://schemas.microsoft.com/office/drawing/2014/main" id="{3FF40DCB-9213-49A4-BEEE-15DA36C84258}"/>
              </a:ext>
            </a:extLst>
          </p:cNvPr>
          <p:cNvSpPr txBox="1"/>
          <p:nvPr/>
        </p:nvSpPr>
        <p:spPr>
          <a:xfrm>
            <a:off x="214313" y="3571875"/>
            <a:ext cx="8643937" cy="2800350"/>
          </a:xfrm>
          <a:prstGeom prst="rect">
            <a:avLst/>
          </a:prstGeom>
          <a:noFill/>
        </p:spPr>
        <p:txBody>
          <a:bodyPr>
            <a:spAutoFit/>
          </a:bodyPr>
          <a:lstStyle/>
          <a:p>
            <a:pPr>
              <a:buFont typeface="Wingdings" pitchFamily="2" charset="2"/>
              <a:buChar char="Ø"/>
              <a:defRPr/>
            </a:pPr>
            <a:r>
              <a:rPr lang="en-US" sz="2200" dirty="0">
                <a:latin typeface="+mn-lt"/>
                <a:cs typeface="Arial" charset="0"/>
              </a:rPr>
              <a:t> </a:t>
            </a:r>
            <a:r>
              <a:rPr lang="el-GR" sz="2200" dirty="0">
                <a:latin typeface="+mn-lt"/>
                <a:cs typeface="Arial" charset="0"/>
              </a:rPr>
              <a:t>1</a:t>
            </a:r>
            <a:r>
              <a:rPr lang="el-GR" sz="2200" baseline="30000" dirty="0">
                <a:latin typeface="+mn-lt"/>
                <a:cs typeface="Arial" charset="0"/>
              </a:rPr>
              <a:t>ο</a:t>
            </a:r>
            <a:r>
              <a:rPr lang="el-GR" sz="2200" dirty="0">
                <a:latin typeface="+mn-lt"/>
                <a:cs typeface="Arial" charset="0"/>
              </a:rPr>
              <a:t> </a:t>
            </a:r>
            <a:r>
              <a:rPr lang="en-US" sz="2200" dirty="0">
                <a:latin typeface="+mn-lt"/>
                <a:cs typeface="Arial" charset="0"/>
              </a:rPr>
              <a:t>RX : </a:t>
            </a:r>
            <a:r>
              <a:rPr lang="el-GR" sz="2200" dirty="0">
                <a:latin typeface="+mn-lt"/>
                <a:cs typeface="Arial" charset="0"/>
              </a:rPr>
              <a:t>	πάντα </a:t>
            </a:r>
            <a:r>
              <a:rPr lang="en-US" sz="2200" dirty="0">
                <a:latin typeface="+mn-lt"/>
                <a:cs typeface="Arial" charset="0"/>
              </a:rPr>
              <a:t>SN2</a:t>
            </a:r>
          </a:p>
          <a:p>
            <a:pPr>
              <a:buFont typeface="Wingdings" pitchFamily="2" charset="2"/>
              <a:buChar char="Ø"/>
              <a:defRPr/>
            </a:pPr>
            <a:endParaRPr lang="en-US" sz="2200" dirty="0">
              <a:latin typeface="+mn-lt"/>
              <a:cs typeface="Arial" charset="0"/>
            </a:endParaRPr>
          </a:p>
          <a:p>
            <a:pPr>
              <a:buFont typeface="Wingdings" pitchFamily="2" charset="2"/>
              <a:buChar char="Ø"/>
              <a:defRPr/>
            </a:pPr>
            <a:r>
              <a:rPr lang="en-US" sz="2200" dirty="0">
                <a:latin typeface="+mn-lt"/>
                <a:cs typeface="Arial" charset="0"/>
              </a:rPr>
              <a:t> 2</a:t>
            </a:r>
            <a:r>
              <a:rPr lang="el-GR" sz="2200" baseline="30000" dirty="0">
                <a:latin typeface="+mn-lt"/>
                <a:cs typeface="Arial" charset="0"/>
              </a:rPr>
              <a:t>ο</a:t>
            </a:r>
            <a:r>
              <a:rPr lang="el-GR" sz="2200" dirty="0">
                <a:latin typeface="+mn-lt"/>
                <a:cs typeface="Arial" charset="0"/>
              </a:rPr>
              <a:t> </a:t>
            </a:r>
            <a:r>
              <a:rPr lang="en-US" sz="2200" dirty="0">
                <a:latin typeface="+mn-lt"/>
                <a:cs typeface="Arial" charset="0"/>
              </a:rPr>
              <a:t>RX :</a:t>
            </a:r>
            <a:r>
              <a:rPr lang="el-GR" sz="2200" dirty="0">
                <a:latin typeface="+mn-lt"/>
                <a:cs typeface="Arial" charset="0"/>
              </a:rPr>
              <a:t>	</a:t>
            </a:r>
            <a:r>
              <a:rPr lang="en-US" sz="2200" dirty="0">
                <a:latin typeface="+mn-lt"/>
                <a:cs typeface="Arial" charset="0"/>
              </a:rPr>
              <a:t>SN2</a:t>
            </a:r>
            <a:r>
              <a:rPr lang="el-GR" sz="2200" dirty="0">
                <a:latin typeface="+mn-lt"/>
                <a:cs typeface="Arial" charset="0"/>
              </a:rPr>
              <a:t>, με </a:t>
            </a:r>
            <a:r>
              <a:rPr lang="el-GR" sz="2200" dirty="0">
                <a:solidFill>
                  <a:srgbClr val="FF6600"/>
                </a:solidFill>
                <a:latin typeface="+mn-lt"/>
                <a:cs typeface="Arial" charset="0"/>
              </a:rPr>
              <a:t>ισχυρό </a:t>
            </a:r>
            <a:r>
              <a:rPr lang="el-GR" sz="2200" dirty="0" err="1">
                <a:solidFill>
                  <a:srgbClr val="FF6600"/>
                </a:solidFill>
                <a:latin typeface="+mn-lt"/>
                <a:cs typeface="Arial" charset="0"/>
              </a:rPr>
              <a:t>πυρηνόφιλο</a:t>
            </a:r>
            <a:r>
              <a:rPr lang="el-GR" sz="2200" dirty="0">
                <a:solidFill>
                  <a:srgbClr val="FF6600"/>
                </a:solidFill>
                <a:latin typeface="+mn-lt"/>
                <a:cs typeface="Arial" charset="0"/>
              </a:rPr>
              <a:t> </a:t>
            </a:r>
            <a:r>
              <a:rPr lang="el-GR" sz="2200" dirty="0">
                <a:latin typeface="+mn-lt"/>
                <a:cs typeface="Arial" charset="0"/>
              </a:rPr>
              <a:t>και </a:t>
            </a:r>
            <a:r>
              <a:rPr lang="el-GR" sz="2200" dirty="0">
                <a:solidFill>
                  <a:srgbClr val="FF6600"/>
                </a:solidFill>
                <a:latin typeface="+mn-lt"/>
                <a:cs typeface="Arial" charset="0"/>
              </a:rPr>
              <a:t>πολικό </a:t>
            </a:r>
            <a:r>
              <a:rPr lang="el-GR" sz="2200" dirty="0" err="1">
                <a:solidFill>
                  <a:srgbClr val="FF6600"/>
                </a:solidFill>
                <a:latin typeface="+mn-lt"/>
                <a:cs typeface="Arial" charset="0"/>
              </a:rPr>
              <a:t>απρωτικό</a:t>
            </a:r>
            <a:r>
              <a:rPr lang="el-GR" sz="2200" dirty="0">
                <a:solidFill>
                  <a:srgbClr val="FF6600"/>
                </a:solidFill>
                <a:latin typeface="+mn-lt"/>
                <a:cs typeface="Arial" charset="0"/>
              </a:rPr>
              <a:t> 			διαλύτη</a:t>
            </a:r>
          </a:p>
          <a:p>
            <a:pPr>
              <a:defRPr/>
            </a:pPr>
            <a:r>
              <a:rPr lang="el-GR" sz="2200" dirty="0">
                <a:solidFill>
                  <a:srgbClr val="FF6600"/>
                </a:solidFill>
                <a:latin typeface="+mn-lt"/>
                <a:cs typeface="Arial" charset="0"/>
              </a:rPr>
              <a:t>		</a:t>
            </a:r>
            <a:r>
              <a:rPr lang="en-US" sz="2200" dirty="0">
                <a:latin typeface="Arial" charset="0"/>
                <a:cs typeface="Arial" charset="0"/>
              </a:rPr>
              <a:t> </a:t>
            </a:r>
            <a:r>
              <a:rPr lang="en-US" sz="2200" dirty="0">
                <a:latin typeface="+mn-lt"/>
                <a:cs typeface="Arial" charset="0"/>
              </a:rPr>
              <a:t>SN</a:t>
            </a:r>
            <a:r>
              <a:rPr lang="el-GR" sz="2200" dirty="0">
                <a:latin typeface="+mn-lt"/>
                <a:cs typeface="Arial" charset="0"/>
              </a:rPr>
              <a:t>1, με </a:t>
            </a:r>
            <a:r>
              <a:rPr lang="el-GR" sz="2200" dirty="0">
                <a:solidFill>
                  <a:srgbClr val="FF6600"/>
                </a:solidFill>
                <a:latin typeface="+mn-lt"/>
                <a:cs typeface="Arial" charset="0"/>
              </a:rPr>
              <a:t>ασθενές </a:t>
            </a:r>
            <a:r>
              <a:rPr lang="el-GR" sz="2200" dirty="0" err="1">
                <a:solidFill>
                  <a:srgbClr val="FF6600"/>
                </a:solidFill>
                <a:latin typeface="+mn-lt"/>
                <a:cs typeface="Arial" charset="0"/>
              </a:rPr>
              <a:t>πυρηνόφιλο</a:t>
            </a:r>
            <a:r>
              <a:rPr lang="el-GR" sz="2200" dirty="0">
                <a:solidFill>
                  <a:srgbClr val="FF6600"/>
                </a:solidFill>
                <a:latin typeface="+mn-lt"/>
                <a:cs typeface="Arial" charset="0"/>
              </a:rPr>
              <a:t> </a:t>
            </a:r>
            <a:r>
              <a:rPr lang="el-GR" sz="2200" dirty="0">
                <a:latin typeface="+mn-lt"/>
                <a:cs typeface="Arial" charset="0"/>
              </a:rPr>
              <a:t>και </a:t>
            </a:r>
            <a:r>
              <a:rPr lang="el-GR" sz="2200" dirty="0">
                <a:solidFill>
                  <a:srgbClr val="FF6600"/>
                </a:solidFill>
                <a:latin typeface="+mn-lt"/>
                <a:cs typeface="Arial" charset="0"/>
              </a:rPr>
              <a:t>πολικό </a:t>
            </a:r>
            <a:r>
              <a:rPr lang="el-GR" sz="2200" dirty="0" err="1">
                <a:solidFill>
                  <a:srgbClr val="FF6600"/>
                </a:solidFill>
                <a:latin typeface="+mn-lt"/>
                <a:cs typeface="Arial" charset="0"/>
              </a:rPr>
              <a:t>πρωτικό</a:t>
            </a:r>
            <a:r>
              <a:rPr lang="el-GR" sz="2200" dirty="0">
                <a:solidFill>
                  <a:srgbClr val="FF6600"/>
                </a:solidFill>
                <a:latin typeface="+mn-lt"/>
                <a:cs typeface="Arial" charset="0"/>
              </a:rPr>
              <a:t> 			διαλύτη</a:t>
            </a:r>
          </a:p>
          <a:p>
            <a:pPr>
              <a:defRPr/>
            </a:pPr>
            <a:endParaRPr lang="el-GR" sz="2200" dirty="0">
              <a:solidFill>
                <a:srgbClr val="FF6600"/>
              </a:solidFill>
              <a:latin typeface="+mn-lt"/>
              <a:cs typeface="Arial" charset="0"/>
            </a:endParaRPr>
          </a:p>
          <a:p>
            <a:pPr>
              <a:buFont typeface="Wingdings" pitchFamily="2" charset="2"/>
              <a:buChar char="Ø"/>
              <a:defRPr/>
            </a:pPr>
            <a:r>
              <a:rPr lang="en-US" sz="2200" dirty="0">
                <a:latin typeface="+mn-lt"/>
                <a:cs typeface="Arial" charset="0"/>
              </a:rPr>
              <a:t> </a:t>
            </a:r>
            <a:r>
              <a:rPr lang="el-GR" sz="2200" dirty="0">
                <a:latin typeface="+mn-lt"/>
                <a:cs typeface="Arial" charset="0"/>
              </a:rPr>
              <a:t>3</a:t>
            </a:r>
            <a:r>
              <a:rPr lang="el-GR" sz="2200" baseline="30000" dirty="0">
                <a:latin typeface="+mn-lt"/>
                <a:cs typeface="Arial" charset="0"/>
              </a:rPr>
              <a:t>ο</a:t>
            </a:r>
            <a:r>
              <a:rPr lang="el-GR" sz="2200" dirty="0">
                <a:latin typeface="+mn-lt"/>
                <a:cs typeface="Arial" charset="0"/>
              </a:rPr>
              <a:t> </a:t>
            </a:r>
            <a:r>
              <a:rPr lang="en-US" sz="2200" dirty="0">
                <a:latin typeface="+mn-lt"/>
                <a:cs typeface="Arial" charset="0"/>
              </a:rPr>
              <a:t>RX : </a:t>
            </a:r>
            <a:r>
              <a:rPr lang="el-GR" sz="2200" dirty="0">
                <a:latin typeface="+mn-lt"/>
                <a:cs typeface="Arial" charset="0"/>
              </a:rPr>
              <a:t>	πάντα </a:t>
            </a:r>
            <a:r>
              <a:rPr lang="en-US" sz="2200" dirty="0">
                <a:latin typeface="+mn-lt"/>
                <a:cs typeface="Arial" charset="0"/>
              </a:rPr>
              <a:t>SN</a:t>
            </a:r>
            <a:r>
              <a:rPr lang="el-GR" sz="2200" dirty="0">
                <a:latin typeface="+mn-lt"/>
                <a:cs typeface="Arial" charset="0"/>
              </a:rPr>
              <a:t>1</a:t>
            </a:r>
            <a:endParaRPr lang="en-US" sz="2200" dirty="0">
              <a:latin typeface="+mn-lt"/>
              <a:cs typeface="Arial" charset="0"/>
            </a:endParaRPr>
          </a:p>
        </p:txBody>
      </p:sp>
    </p:spTree>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2A57FF03-3371-49B3-B837-D4C891C559D4}"/>
              </a:ext>
            </a:extLst>
          </p:cNvPr>
          <p:cNvSpPr>
            <a:spLocks noGrp="1"/>
          </p:cNvSpPr>
          <p:nvPr>
            <p:ph type="title"/>
          </p:nvPr>
        </p:nvSpPr>
        <p:spPr>
          <a:xfrm>
            <a:off x="301625" y="0"/>
            <a:ext cx="8534400" cy="1143000"/>
          </a:xfrm>
        </p:spPr>
        <p:txBody>
          <a:bodyPr/>
          <a:lstStyle/>
          <a:p>
            <a:pPr>
              <a:defRPr/>
            </a:pPr>
            <a:r>
              <a:rPr lang="el-GR" dirty="0"/>
              <a:t>Αντιδράσεις απόσπασης (</a:t>
            </a:r>
            <a:r>
              <a:rPr lang="en-US" dirty="0"/>
              <a:t>elimination reactions</a:t>
            </a:r>
            <a:endParaRPr lang="el-GR" dirty="0"/>
          </a:p>
        </p:txBody>
      </p:sp>
      <p:sp>
        <p:nvSpPr>
          <p:cNvPr id="62467" name="2 - Θέση περιεχομένου">
            <a:extLst>
              <a:ext uri="{FF2B5EF4-FFF2-40B4-BE49-F238E27FC236}">
                <a16:creationId xmlns:a16="http://schemas.microsoft.com/office/drawing/2014/main" id="{C18A8E0C-21BC-4735-8E8F-9E7FEDD07623}"/>
              </a:ext>
            </a:extLst>
          </p:cNvPr>
          <p:cNvSpPr>
            <a:spLocks noGrp="1"/>
          </p:cNvSpPr>
          <p:nvPr>
            <p:ph sz="quarter" idx="1"/>
          </p:nvPr>
        </p:nvSpPr>
        <p:spPr>
          <a:xfrm>
            <a:off x="301625" y="1527175"/>
            <a:ext cx="8504238" cy="1616075"/>
          </a:xfrm>
        </p:spPr>
        <p:txBody>
          <a:bodyPr/>
          <a:lstStyle/>
          <a:p>
            <a:r>
              <a:rPr lang="el-GR" altLang="el-GR" sz="2400"/>
              <a:t>Σε αντιδράσεις απόσπασης (elimination reaction</a:t>
            </a:r>
            <a:r>
              <a:rPr lang="en-US" altLang="el-GR" sz="2400"/>
              <a:t>s</a:t>
            </a:r>
            <a:r>
              <a:rPr lang="el-GR" altLang="el-GR" sz="2400"/>
              <a:t>) υφίσταται απομάκρυνση μιας αποχωρούσας ομάδας (Χ) μαζί με μία ηλεκτροθετική ομάδα, η οποία τις περισσότερες φορές είναι ένα Η και σχηματίζεται ένας νέος π δεσμός.</a:t>
            </a:r>
          </a:p>
        </p:txBody>
      </p:sp>
      <p:pic>
        <p:nvPicPr>
          <p:cNvPr id="62468" name="Picture 4" descr="ÎÏÎ¿ÏÎ­Î»ÎµÏÎ¼Î± ÎµÎ¹ÎºÏÎ½Î±Ï Î³Î¹Î± elimination reaction">
            <a:extLst>
              <a:ext uri="{FF2B5EF4-FFF2-40B4-BE49-F238E27FC236}">
                <a16:creationId xmlns:a16="http://schemas.microsoft.com/office/drawing/2014/main" id="{AEBC61C5-119B-47E9-9BE1-8C43EC6E5CA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53629" t="15396"/>
          <a:stretch>
            <a:fillRect/>
          </a:stretch>
        </p:blipFill>
        <p:spPr bwMode="auto">
          <a:xfrm>
            <a:off x="3857625" y="3357563"/>
            <a:ext cx="4138613" cy="2747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2469" name="Picture 6" descr="ÎÏÎ¿ÏÎ­Î»ÎµÏÎ¼Î± ÎµÎ¹ÎºÏÎ½Î±Ï Î³Î¹Î± elimination reaction">
            <a:extLst>
              <a:ext uri="{FF2B5EF4-FFF2-40B4-BE49-F238E27FC236}">
                <a16:creationId xmlns:a16="http://schemas.microsoft.com/office/drawing/2014/main" id="{993A4D01-D018-4B70-82A3-9EC04622E53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87978" r="53629"/>
          <a:stretch>
            <a:fillRect/>
          </a:stretch>
        </p:blipFill>
        <p:spPr bwMode="auto">
          <a:xfrm>
            <a:off x="3857625" y="5929313"/>
            <a:ext cx="4138613" cy="3905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2 - Θέση περιεχομένου">
            <a:extLst>
              <a:ext uri="{FF2B5EF4-FFF2-40B4-BE49-F238E27FC236}">
                <a16:creationId xmlns:a16="http://schemas.microsoft.com/office/drawing/2014/main" id="{C5D4125B-5A61-49F5-B677-608F426C6FD0}"/>
              </a:ext>
            </a:extLst>
          </p:cNvPr>
          <p:cNvSpPr>
            <a:spLocks noGrp="1"/>
          </p:cNvSpPr>
          <p:nvPr>
            <p:ph sz="quarter" idx="1"/>
          </p:nvPr>
        </p:nvSpPr>
        <p:spPr>
          <a:xfrm>
            <a:off x="301625" y="1527175"/>
            <a:ext cx="8504238" cy="2473325"/>
          </a:xfrm>
        </p:spPr>
        <p:txBody>
          <a:bodyPr/>
          <a:lstStyle/>
          <a:p>
            <a:pPr>
              <a:buFont typeface="Wingdings 2" panose="05020102010507070707" pitchFamily="18" charset="2"/>
              <a:buNone/>
            </a:pPr>
            <a:r>
              <a:rPr lang="el-GR" altLang="el-GR" sz="2400"/>
              <a:t>Οι αντιδράσεις απόσπασης διακρίνονται</a:t>
            </a:r>
            <a:r>
              <a:rPr lang="en-US" altLang="el-GR" sz="2400"/>
              <a:t> </a:t>
            </a:r>
            <a:r>
              <a:rPr lang="el-GR" altLang="el-GR" sz="2400"/>
              <a:t>ανάλογα:</a:t>
            </a:r>
          </a:p>
          <a:p>
            <a:r>
              <a:rPr lang="el-GR" altLang="el-GR" sz="2400"/>
              <a:t>με τη σχετική θέση των δύο ομάδων που απομακρύνονται:  β-, δ- ή α-απόσπαση και</a:t>
            </a:r>
          </a:p>
          <a:p>
            <a:endParaRPr lang="el-GR" altLang="el-GR" sz="2400"/>
          </a:p>
          <a:p>
            <a:r>
              <a:rPr lang="el-GR" altLang="el-GR" sz="2400"/>
              <a:t>με το μηχανισμό, με τον οποίο γίνεται η απόσπαση.</a:t>
            </a:r>
          </a:p>
        </p:txBody>
      </p:sp>
      <p:sp>
        <p:nvSpPr>
          <p:cNvPr id="4" name="1 - Τίτλος">
            <a:extLst>
              <a:ext uri="{FF2B5EF4-FFF2-40B4-BE49-F238E27FC236}">
                <a16:creationId xmlns:a16="http://schemas.microsoft.com/office/drawing/2014/main" id="{29882D73-BE5C-42A4-B547-054C51CDAD16}"/>
              </a:ext>
            </a:extLst>
          </p:cNvPr>
          <p:cNvSpPr>
            <a:spLocks noGrp="1"/>
          </p:cNvSpPr>
          <p:nvPr>
            <p:ph type="title"/>
          </p:nvPr>
        </p:nvSpPr>
        <p:spPr>
          <a:xfrm>
            <a:off x="301625" y="384175"/>
            <a:ext cx="8534400" cy="758825"/>
          </a:xfrm>
        </p:spPr>
        <p:txBody>
          <a:bodyPr/>
          <a:lstStyle/>
          <a:p>
            <a:pPr>
              <a:defRPr/>
            </a:pPr>
            <a:r>
              <a:rPr lang="el-GR" dirty="0"/>
              <a:t>Αντιδράσεις απόσπασης (</a:t>
            </a:r>
            <a:r>
              <a:rPr lang="en-US" dirty="0"/>
              <a:t>elimination reactions</a:t>
            </a:r>
            <a:endParaRPr lang="el-GR" dirty="0"/>
          </a:p>
        </p:txBody>
      </p:sp>
    </p:spTree>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4514" name="2 - Θέση περιεχομένου">
            <a:extLst>
              <a:ext uri="{FF2B5EF4-FFF2-40B4-BE49-F238E27FC236}">
                <a16:creationId xmlns:a16="http://schemas.microsoft.com/office/drawing/2014/main" id="{B0E0D5FD-70B4-4185-854E-25DD0CA86774}"/>
              </a:ext>
            </a:extLst>
          </p:cNvPr>
          <p:cNvSpPr>
            <a:spLocks noGrp="1"/>
          </p:cNvSpPr>
          <p:nvPr>
            <p:ph sz="quarter" idx="1"/>
          </p:nvPr>
        </p:nvSpPr>
        <p:spPr>
          <a:xfrm>
            <a:off x="301625" y="1527175"/>
            <a:ext cx="8504238" cy="2044700"/>
          </a:xfrm>
        </p:spPr>
        <p:txBody>
          <a:bodyPr/>
          <a:lstStyle/>
          <a:p>
            <a:r>
              <a:rPr lang="el-GR" altLang="el-GR" sz="2400">
                <a:solidFill>
                  <a:srgbClr val="FF6600"/>
                </a:solidFill>
              </a:rPr>
              <a:t>β-Αποσπάσεις</a:t>
            </a:r>
          </a:p>
          <a:p>
            <a:pPr>
              <a:buFont typeface="Wingdings 2" panose="05020102010507070707" pitchFamily="18" charset="2"/>
              <a:buNone/>
            </a:pPr>
            <a:r>
              <a:rPr lang="el-GR" altLang="el-GR" sz="2400"/>
              <a:t>	Σε μια β-απόσπαση η αποχωρούσα ομάδα και η ηλεκτροθετική ομάδα βρίσκονται σε γειτονικά άτομα C και ένας νέος π δεσμός δημιουργείται μεταξύ των ατόμων αυτών, δηλαδή προκύπτει ένα αλκένιο.</a:t>
            </a:r>
          </a:p>
        </p:txBody>
      </p:sp>
      <p:sp>
        <p:nvSpPr>
          <p:cNvPr id="4" name="1 - Τίτλος">
            <a:extLst>
              <a:ext uri="{FF2B5EF4-FFF2-40B4-BE49-F238E27FC236}">
                <a16:creationId xmlns:a16="http://schemas.microsoft.com/office/drawing/2014/main" id="{08B5FF29-3321-4084-B20C-06AF8782FB49}"/>
              </a:ext>
            </a:extLst>
          </p:cNvPr>
          <p:cNvSpPr>
            <a:spLocks noGrp="1"/>
          </p:cNvSpPr>
          <p:nvPr>
            <p:ph type="title"/>
          </p:nvPr>
        </p:nvSpPr>
        <p:spPr>
          <a:xfrm>
            <a:off x="301625" y="384175"/>
            <a:ext cx="8534400" cy="758825"/>
          </a:xfrm>
        </p:spPr>
        <p:txBody>
          <a:bodyPr/>
          <a:lstStyle/>
          <a:p>
            <a:pPr>
              <a:defRPr/>
            </a:pPr>
            <a:r>
              <a:rPr lang="el-GR" dirty="0"/>
              <a:t>Αντιδράσεις απόσπασης (</a:t>
            </a:r>
            <a:r>
              <a:rPr lang="en-US" dirty="0"/>
              <a:t>elimination reactions</a:t>
            </a:r>
            <a:endParaRPr lang="el-GR" dirty="0"/>
          </a:p>
        </p:txBody>
      </p:sp>
      <p:pic>
        <p:nvPicPr>
          <p:cNvPr id="64516" name="Picture 4" descr="ÎÏÎ¿ÏÎ­Î»ÎµÏÎ¼Î± ÎµÎ¹ÎºÏÎ½Î±Ï Î³Î¹Î± elimination reaction alkene">
            <a:extLst>
              <a:ext uri="{FF2B5EF4-FFF2-40B4-BE49-F238E27FC236}">
                <a16:creationId xmlns:a16="http://schemas.microsoft.com/office/drawing/2014/main" id="{35581538-7505-4528-816A-3DEF4B57598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00188" y="3643313"/>
            <a:ext cx="6053137" cy="198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7 - Ορθογώνιο">
            <a:extLst>
              <a:ext uri="{FF2B5EF4-FFF2-40B4-BE49-F238E27FC236}">
                <a16:creationId xmlns:a16="http://schemas.microsoft.com/office/drawing/2014/main" id="{FAD6BBA8-0ED5-4CA7-A337-7FA4F3B1538B}"/>
              </a:ext>
            </a:extLst>
          </p:cNvPr>
          <p:cNvSpPr/>
          <p:nvPr/>
        </p:nvSpPr>
        <p:spPr>
          <a:xfrm>
            <a:off x="214313" y="5643563"/>
            <a:ext cx="8678862" cy="830262"/>
          </a:xfrm>
          <a:prstGeom prst="rect">
            <a:avLst/>
          </a:prstGeom>
        </p:spPr>
        <p:txBody>
          <a:bodyPr>
            <a:spAutoFit/>
          </a:bodyPr>
          <a:lstStyle/>
          <a:p>
            <a:pPr>
              <a:defRPr/>
            </a:pPr>
            <a:r>
              <a:rPr lang="el-GR" sz="2400" dirty="0">
                <a:latin typeface="+mn-lt"/>
                <a:cs typeface="+mn-cs"/>
              </a:rPr>
              <a:t>Οι κύριοι μηχανισμοί με τους οποίους χωρούν οι β-αποσπάσεις είναι ο Ε2 και ο Ε1.</a:t>
            </a:r>
          </a:p>
        </p:txBody>
      </p:sp>
    </p:spTree>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2 - Θέση περιεχομένου">
            <a:extLst>
              <a:ext uri="{FF2B5EF4-FFF2-40B4-BE49-F238E27FC236}">
                <a16:creationId xmlns:a16="http://schemas.microsoft.com/office/drawing/2014/main" id="{DAE8C432-E1B7-4EEC-9AFD-0C4DC0F0DD5D}"/>
              </a:ext>
            </a:extLst>
          </p:cNvPr>
          <p:cNvSpPr>
            <a:spLocks noGrp="1"/>
          </p:cNvSpPr>
          <p:nvPr>
            <p:ph sz="quarter" idx="1"/>
          </p:nvPr>
        </p:nvSpPr>
        <p:spPr>
          <a:xfrm>
            <a:off x="301625" y="1428750"/>
            <a:ext cx="8504238" cy="3357563"/>
          </a:xfrm>
        </p:spPr>
        <p:txBody>
          <a:bodyPr/>
          <a:lstStyle/>
          <a:p>
            <a:r>
              <a:rPr lang="el-GR" altLang="el-GR" sz="2200">
                <a:solidFill>
                  <a:srgbClr val="FF6600"/>
                </a:solidFill>
              </a:rPr>
              <a:t>Ο μηχανισμός Ε2</a:t>
            </a:r>
          </a:p>
          <a:p>
            <a:pPr>
              <a:buFont typeface="Wingdings" panose="05000000000000000000" pitchFamily="2" charset="2"/>
              <a:buChar char="§"/>
            </a:pPr>
            <a:r>
              <a:rPr lang="el-GR" altLang="el-GR" sz="2200"/>
              <a:t>Ο μηχανισμός Ε2 χωρεί σε ηλεκτρονιόφιλα που φέρουν μιαν αποχωρούσα ομάδα (Χ) συνδεδεμένη σε έναν sp3 C ή σε έναν sp2 C, </a:t>
            </a:r>
            <a:r>
              <a:rPr lang="el-GR" altLang="el-GR" sz="2200" i="1"/>
              <a:t>υπό βασικές συνθήκες</a:t>
            </a:r>
            <a:r>
              <a:rPr lang="el-GR" altLang="el-GR" sz="2200"/>
              <a:t>. </a:t>
            </a:r>
          </a:p>
          <a:p>
            <a:pPr>
              <a:buFont typeface="Wingdings" panose="05000000000000000000" pitchFamily="2" charset="2"/>
              <a:buChar char="§"/>
            </a:pPr>
            <a:r>
              <a:rPr lang="el-GR" altLang="el-GR" sz="2200"/>
              <a:t>Πρόκειται για έναν </a:t>
            </a:r>
            <a:r>
              <a:rPr lang="el-GR" altLang="el-GR" sz="2200">
                <a:solidFill>
                  <a:srgbClr val="FF6600"/>
                </a:solidFill>
              </a:rPr>
              <a:t>σύγχρονο μηχανισμό</a:t>
            </a:r>
            <a:r>
              <a:rPr lang="el-GR" altLang="el-GR" sz="2200"/>
              <a:t>: Mια βάση (Β) αποσπά το άτομο Η που είναι συνδεδεμένο με τον ηλεκτρονιόφιλο C και ταυτόχρονα το ζεύγος ηλεκτρονίων του δεσμού H-C μετακινείται για να σχηματιστεί ένας π δεσμός με τον C που φέρει την αποχωρούσα ομάδα, ενώ η τελευταία απομακρύνεται.</a:t>
            </a:r>
          </a:p>
        </p:txBody>
      </p:sp>
      <p:sp>
        <p:nvSpPr>
          <p:cNvPr id="4" name="1 - Τίτλος">
            <a:extLst>
              <a:ext uri="{FF2B5EF4-FFF2-40B4-BE49-F238E27FC236}">
                <a16:creationId xmlns:a16="http://schemas.microsoft.com/office/drawing/2014/main" id="{67E75393-9997-458D-81E5-62CC96869DBA}"/>
              </a:ext>
            </a:extLst>
          </p:cNvPr>
          <p:cNvSpPr>
            <a:spLocks noGrp="1"/>
          </p:cNvSpPr>
          <p:nvPr>
            <p:ph type="title"/>
          </p:nvPr>
        </p:nvSpPr>
        <p:spPr>
          <a:xfrm>
            <a:off x="301625" y="384175"/>
            <a:ext cx="8534400" cy="758825"/>
          </a:xfrm>
        </p:spPr>
        <p:txBody>
          <a:bodyPr/>
          <a:lstStyle/>
          <a:p>
            <a:pPr>
              <a:defRPr/>
            </a:pPr>
            <a:r>
              <a:rPr lang="el-GR" dirty="0"/>
              <a:t>Αντιδράσεις απόσπασης (</a:t>
            </a:r>
            <a:r>
              <a:rPr lang="en-US" dirty="0"/>
              <a:t>elimination reactions</a:t>
            </a:r>
            <a:endParaRPr lang="el-GR" dirty="0"/>
          </a:p>
        </p:txBody>
      </p:sp>
      <p:pic>
        <p:nvPicPr>
          <p:cNvPr id="65540" name="Picture 6" descr="ÎÏÎ¿ÏÎ­Î»ÎµÏÎ¼Î± ÎµÎ¹ÎºÏÎ½Î±Ï Î³Î¹Î± e2 mechanism">
            <a:extLst>
              <a:ext uri="{FF2B5EF4-FFF2-40B4-BE49-F238E27FC236}">
                <a16:creationId xmlns:a16="http://schemas.microsoft.com/office/drawing/2014/main" id="{B71BE211-095E-4239-ADBA-39331AFF202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15080" b="54041"/>
          <a:stretch>
            <a:fillRect/>
          </a:stretch>
        </p:blipFill>
        <p:spPr bwMode="auto">
          <a:xfrm>
            <a:off x="1000125" y="4786313"/>
            <a:ext cx="7046913" cy="1428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3">
            <a:extLst>
              <a:ext uri="{FF2B5EF4-FFF2-40B4-BE49-F238E27FC236}">
                <a16:creationId xmlns:a16="http://schemas.microsoft.com/office/drawing/2014/main" id="{5D2E3F26-9E56-4018-A618-01689C791269}"/>
              </a:ext>
            </a:extLst>
          </p:cNvPr>
          <p:cNvSpPr/>
          <p:nvPr/>
        </p:nvSpPr>
        <p:spPr>
          <a:xfrm>
            <a:off x="285750" y="1571625"/>
            <a:ext cx="8572500" cy="1938338"/>
          </a:xfrm>
          <a:prstGeom prst="rect">
            <a:avLst/>
          </a:prstGeom>
        </p:spPr>
        <p:txBody>
          <a:bodyPr>
            <a:spAutoFit/>
          </a:bodyPr>
          <a:lstStyle/>
          <a:p>
            <a:pPr>
              <a:buFont typeface="Arial" pitchFamily="34" charset="0"/>
              <a:buChar char="•"/>
              <a:defRPr/>
            </a:pPr>
            <a:r>
              <a:rPr lang="en-US" sz="2400" dirty="0">
                <a:latin typeface="+mn-lt"/>
                <a:cs typeface="Arial" charset="0"/>
              </a:rPr>
              <a:t> </a:t>
            </a:r>
            <a:r>
              <a:rPr lang="el-GR" sz="2400" dirty="0">
                <a:latin typeface="+mn-lt"/>
                <a:cs typeface="Arial" charset="0"/>
              </a:rPr>
              <a:t>διαδικασία δευτέρας τάξεως (</a:t>
            </a:r>
            <a:r>
              <a:rPr lang="el-GR" sz="2400" dirty="0" err="1">
                <a:latin typeface="+mn-lt"/>
                <a:cs typeface="Arial" charset="0"/>
              </a:rPr>
              <a:t>διμοριακός</a:t>
            </a:r>
            <a:r>
              <a:rPr lang="el-GR" sz="2400" dirty="0">
                <a:latin typeface="+mn-lt"/>
                <a:cs typeface="Arial" charset="0"/>
              </a:rPr>
              <a:t> μηχανισμός (</a:t>
            </a:r>
            <a:r>
              <a:rPr lang="el-GR" sz="2400" dirty="0" err="1">
                <a:latin typeface="+mn-lt"/>
                <a:cs typeface="Arial" charset="0"/>
              </a:rPr>
              <a:t>bimolecular</a:t>
            </a:r>
            <a:r>
              <a:rPr lang="el-GR" sz="2400" dirty="0">
                <a:latin typeface="+mn-lt"/>
                <a:cs typeface="Arial" charset="0"/>
              </a:rPr>
              <a:t> </a:t>
            </a:r>
            <a:r>
              <a:rPr lang="el-GR" sz="2400" dirty="0" err="1">
                <a:latin typeface="+mn-lt"/>
                <a:cs typeface="Arial" charset="0"/>
              </a:rPr>
              <a:t>mechanism</a:t>
            </a:r>
            <a:r>
              <a:rPr lang="el-GR" sz="2400" dirty="0">
                <a:latin typeface="+mn-lt"/>
                <a:cs typeface="Arial" charset="0"/>
              </a:rPr>
              <a:t>)) </a:t>
            </a:r>
            <a:endParaRPr lang="en-US" sz="2400" dirty="0">
              <a:latin typeface="+mn-lt"/>
              <a:cs typeface="Arial" charset="0"/>
            </a:endParaRPr>
          </a:p>
          <a:p>
            <a:pPr>
              <a:defRPr/>
            </a:pPr>
            <a:endParaRPr lang="en-US" sz="2400" dirty="0">
              <a:latin typeface="+mn-lt"/>
              <a:cs typeface="Arial" charset="0"/>
            </a:endParaRPr>
          </a:p>
          <a:p>
            <a:pPr>
              <a:buFont typeface="Arial" pitchFamily="34" charset="0"/>
              <a:buChar char="•"/>
              <a:defRPr/>
            </a:pPr>
            <a:r>
              <a:rPr lang="en-US" sz="2400" dirty="0">
                <a:latin typeface="+mn-lt"/>
                <a:cs typeface="Arial" charset="0"/>
              </a:rPr>
              <a:t> </a:t>
            </a:r>
            <a:r>
              <a:rPr lang="el-GR" sz="2400" dirty="0">
                <a:latin typeface="+mn-lt"/>
                <a:cs typeface="Arial" charset="0"/>
              </a:rPr>
              <a:t>η ταχύτητα είναι ανάλογη της</a:t>
            </a:r>
            <a:r>
              <a:rPr lang="en-US" sz="2400" dirty="0">
                <a:latin typeface="+mn-lt"/>
                <a:cs typeface="Arial" charset="0"/>
              </a:rPr>
              <a:t> </a:t>
            </a:r>
            <a:r>
              <a:rPr lang="el-GR" sz="2400" dirty="0">
                <a:latin typeface="+mn-lt"/>
                <a:cs typeface="Arial" charset="0"/>
              </a:rPr>
              <a:t>συγκέντρωσης τόσο του υποστρώματος όσο και της βάσης: </a:t>
            </a:r>
          </a:p>
        </p:txBody>
      </p:sp>
      <p:sp>
        <p:nvSpPr>
          <p:cNvPr id="8" name="Rectangle 14">
            <a:extLst>
              <a:ext uri="{FF2B5EF4-FFF2-40B4-BE49-F238E27FC236}">
                <a16:creationId xmlns:a16="http://schemas.microsoft.com/office/drawing/2014/main" id="{89F7CAD5-D547-49A1-B12E-437BFD4D40FC}"/>
              </a:ext>
            </a:extLst>
          </p:cNvPr>
          <p:cNvSpPr/>
          <p:nvPr/>
        </p:nvSpPr>
        <p:spPr>
          <a:xfrm>
            <a:off x="1928813" y="3857625"/>
            <a:ext cx="5959475" cy="461963"/>
          </a:xfrm>
          <a:prstGeom prst="rect">
            <a:avLst/>
          </a:prstGeom>
          <a:ln>
            <a:solidFill>
              <a:schemeClr val="tx1"/>
            </a:solidFill>
          </a:ln>
        </p:spPr>
        <p:txBody>
          <a:bodyPr wrap="none">
            <a:spAutoFit/>
          </a:bodyPr>
          <a:lstStyle/>
          <a:p>
            <a:pPr>
              <a:defRPr/>
            </a:pPr>
            <a:r>
              <a:rPr lang="el-GR" sz="2400" dirty="0">
                <a:latin typeface="+mn-lt"/>
                <a:cs typeface="Arial" charset="0"/>
              </a:rPr>
              <a:t>ταχύτητα αντίδρασης = </a:t>
            </a:r>
            <a:r>
              <a:rPr lang="en-US" sz="2400" dirty="0">
                <a:latin typeface="+mn-lt"/>
                <a:cs typeface="Arial" charset="0"/>
              </a:rPr>
              <a:t>k[</a:t>
            </a:r>
            <a:r>
              <a:rPr lang="el-GR" sz="2400" dirty="0">
                <a:latin typeface="+mn-lt"/>
                <a:cs typeface="Arial" charset="0"/>
              </a:rPr>
              <a:t>υπόστρωμα][Β</a:t>
            </a:r>
            <a:r>
              <a:rPr lang="en-US" sz="2400" dirty="0">
                <a:latin typeface="+mn-lt"/>
                <a:cs typeface="Arial" charset="0"/>
              </a:rPr>
              <a:t>] </a:t>
            </a:r>
            <a:endParaRPr lang="el-GR" sz="2400" dirty="0">
              <a:latin typeface="+mn-lt"/>
              <a:cs typeface="Arial" charset="0"/>
            </a:endParaRPr>
          </a:p>
        </p:txBody>
      </p:sp>
      <p:sp>
        <p:nvSpPr>
          <p:cNvPr id="10" name="1 - Τίτλος">
            <a:extLst>
              <a:ext uri="{FF2B5EF4-FFF2-40B4-BE49-F238E27FC236}">
                <a16:creationId xmlns:a16="http://schemas.microsoft.com/office/drawing/2014/main" id="{B405ED80-821B-4544-BB54-92BDCA79DC76}"/>
              </a:ext>
            </a:extLst>
          </p:cNvPr>
          <p:cNvSpPr>
            <a:spLocks noGrp="1"/>
          </p:cNvSpPr>
          <p:nvPr>
            <p:ph type="title"/>
          </p:nvPr>
        </p:nvSpPr>
        <p:spPr>
          <a:xfrm>
            <a:off x="301625" y="384175"/>
            <a:ext cx="8534400" cy="758825"/>
          </a:xfrm>
        </p:spPr>
        <p:txBody>
          <a:bodyPr/>
          <a:lstStyle/>
          <a:p>
            <a:pPr>
              <a:defRPr/>
            </a:pPr>
            <a:r>
              <a:rPr lang="el-GR" dirty="0"/>
              <a:t>Αντιδράσεις απόσπασης (</a:t>
            </a:r>
            <a:r>
              <a:rPr lang="en-US" dirty="0"/>
              <a:t>elimination reactions</a:t>
            </a:r>
            <a:endParaRPr lang="el-GR" dirty="0"/>
          </a:p>
        </p:txBody>
      </p:sp>
    </p:spTree>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2 - Θέση περιεχομένου">
            <a:extLst>
              <a:ext uri="{FF2B5EF4-FFF2-40B4-BE49-F238E27FC236}">
                <a16:creationId xmlns:a16="http://schemas.microsoft.com/office/drawing/2014/main" id="{28B3588F-CD9B-4D79-8B3D-0F24BD5C3C06}"/>
              </a:ext>
            </a:extLst>
          </p:cNvPr>
          <p:cNvSpPr>
            <a:spLocks noGrp="1"/>
          </p:cNvSpPr>
          <p:nvPr>
            <p:ph sz="quarter" idx="1"/>
          </p:nvPr>
        </p:nvSpPr>
        <p:spPr>
          <a:xfrm>
            <a:off x="301625" y="1527175"/>
            <a:ext cx="8504238" cy="2759075"/>
          </a:xfrm>
        </p:spPr>
        <p:txBody>
          <a:bodyPr/>
          <a:lstStyle/>
          <a:p>
            <a:r>
              <a:rPr lang="el-GR" altLang="el-GR" sz="2400"/>
              <a:t>Στερεοηλεκτρονικές απαιτήσεις</a:t>
            </a:r>
          </a:p>
          <a:p>
            <a:pPr>
              <a:buFont typeface="Wingdings" panose="05000000000000000000" pitchFamily="2" charset="2"/>
              <a:buChar char="§"/>
            </a:pPr>
            <a:r>
              <a:rPr lang="el-GR" altLang="el-GR" sz="2400"/>
              <a:t>οι αποσπώμενες ομάδες ή άτομα (Η και Χ) θα πρέπει να είναι ομοεπίπεδες και μάλιστα να καταλαμβάνουν αντίθετες πλευρές του υποστρώματος (διαβαθμισμένη αντι-διευθέτηση), ώστε να υπάρχει η μέγιστη αλληλεπικάλυψη των sp3 τροχιακών που πρόκειται να δώσουν τον π δεσμό του αλκενίου.</a:t>
            </a:r>
          </a:p>
        </p:txBody>
      </p:sp>
      <p:sp>
        <p:nvSpPr>
          <p:cNvPr id="4" name="1 - Τίτλος">
            <a:extLst>
              <a:ext uri="{FF2B5EF4-FFF2-40B4-BE49-F238E27FC236}">
                <a16:creationId xmlns:a16="http://schemas.microsoft.com/office/drawing/2014/main" id="{892AC38F-AE4C-4FE8-B20F-DBE7F592DFFB}"/>
              </a:ext>
            </a:extLst>
          </p:cNvPr>
          <p:cNvSpPr>
            <a:spLocks noGrp="1"/>
          </p:cNvSpPr>
          <p:nvPr>
            <p:ph type="title"/>
          </p:nvPr>
        </p:nvSpPr>
        <p:spPr>
          <a:xfrm>
            <a:off x="301625" y="384175"/>
            <a:ext cx="8534400" cy="758825"/>
          </a:xfrm>
        </p:spPr>
        <p:txBody>
          <a:bodyPr/>
          <a:lstStyle/>
          <a:p>
            <a:pPr>
              <a:defRPr/>
            </a:pPr>
            <a:r>
              <a:rPr lang="el-GR" dirty="0"/>
              <a:t>Αντιδράσεις απόσπασης (</a:t>
            </a:r>
            <a:r>
              <a:rPr lang="en-US" dirty="0"/>
              <a:t>elimination reactions</a:t>
            </a:r>
            <a:endParaRPr lang="el-GR" dirty="0"/>
          </a:p>
        </p:txBody>
      </p:sp>
    </p:spTree>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8610" name="2 - Θέση περιεχομένου">
            <a:extLst>
              <a:ext uri="{FF2B5EF4-FFF2-40B4-BE49-F238E27FC236}">
                <a16:creationId xmlns:a16="http://schemas.microsoft.com/office/drawing/2014/main" id="{377644B1-E7F4-448E-A2CB-FE6348B08D65}"/>
              </a:ext>
            </a:extLst>
          </p:cNvPr>
          <p:cNvSpPr>
            <a:spLocks noGrp="1"/>
          </p:cNvSpPr>
          <p:nvPr>
            <p:ph sz="quarter" idx="1"/>
          </p:nvPr>
        </p:nvSpPr>
        <p:spPr>
          <a:xfrm>
            <a:off x="301625" y="1527175"/>
            <a:ext cx="8504238" cy="2544763"/>
          </a:xfrm>
        </p:spPr>
        <p:txBody>
          <a:bodyPr/>
          <a:lstStyle/>
          <a:p>
            <a:pPr>
              <a:buFont typeface="Wingdings" panose="05000000000000000000" pitchFamily="2" charset="2"/>
              <a:buChar char="§"/>
            </a:pPr>
            <a:r>
              <a:rPr lang="el-GR" altLang="el-GR" sz="2200"/>
              <a:t>Το γεγονός αυτό μπορεί να προσδιορίσει όχι μόνο πόσο εύκολα (γρήγορα) γίνεται μια αντίδραση απόσπασης, αλλά και τη στερεοχημεία του προκύπτοντος αλκενίου, αφού η σχετική θέση των υποκαταστατών μεταφέρεται στη στερεοχημεία του αλκενίου (στερεοειδική αντίδραση).</a:t>
            </a:r>
          </a:p>
          <a:p>
            <a:pPr>
              <a:buFont typeface="Wingdings" panose="05000000000000000000" pitchFamily="2" charset="2"/>
              <a:buChar char="§"/>
            </a:pPr>
            <a:r>
              <a:rPr lang="el-GR" altLang="el-GR" sz="2200"/>
              <a:t>Η απόσπαση ομάδων που έχουν συν-διευθέτηση είναι γενικά πιο δύσκολη και απαιτούνται δραστικότερες συνθήκες.</a:t>
            </a:r>
          </a:p>
        </p:txBody>
      </p:sp>
      <p:sp>
        <p:nvSpPr>
          <p:cNvPr id="4" name="1 - Τίτλος">
            <a:extLst>
              <a:ext uri="{FF2B5EF4-FFF2-40B4-BE49-F238E27FC236}">
                <a16:creationId xmlns:a16="http://schemas.microsoft.com/office/drawing/2014/main" id="{E80A64FF-3EFC-48EB-965E-7D8FB919FE65}"/>
              </a:ext>
            </a:extLst>
          </p:cNvPr>
          <p:cNvSpPr>
            <a:spLocks noGrp="1"/>
          </p:cNvSpPr>
          <p:nvPr>
            <p:ph type="title"/>
          </p:nvPr>
        </p:nvSpPr>
        <p:spPr>
          <a:xfrm>
            <a:off x="301625" y="384175"/>
            <a:ext cx="8534400" cy="758825"/>
          </a:xfrm>
        </p:spPr>
        <p:txBody>
          <a:bodyPr/>
          <a:lstStyle/>
          <a:p>
            <a:pPr>
              <a:defRPr/>
            </a:pPr>
            <a:r>
              <a:rPr lang="el-GR" dirty="0"/>
              <a:t>Αντιδράσεις απόσπασης (</a:t>
            </a:r>
            <a:r>
              <a:rPr lang="en-US" dirty="0"/>
              <a:t>elimination reactions</a:t>
            </a:r>
            <a:endParaRPr lang="el-GR" dirty="0"/>
          </a:p>
        </p:txBody>
      </p:sp>
      <p:pic>
        <p:nvPicPr>
          <p:cNvPr id="68612" name="Picture 2" descr="ÎÏÎ¿ÏÎ­Î»ÎµÏÎ¼Î± ÎµÎ¹ÎºÏÎ½Î±Ï Î³Î¹Î± e2 mechanism stereochemistry">
            <a:extLst>
              <a:ext uri="{FF2B5EF4-FFF2-40B4-BE49-F238E27FC236}">
                <a16:creationId xmlns:a16="http://schemas.microsoft.com/office/drawing/2014/main" id="{2F5F8DDD-134F-4945-9494-0DDFBFC3842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20313" t="50000" r="21094"/>
          <a:stretch>
            <a:fillRect/>
          </a:stretch>
        </p:blipFill>
        <p:spPr bwMode="auto">
          <a:xfrm>
            <a:off x="2714625" y="4143375"/>
            <a:ext cx="3214688" cy="205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9634" name="Picture 2" descr="Î£ÏÎµÏÎ¹ÎºÎ® ÎµÎ¹ÎºÏÎ½Î±">
            <a:extLst>
              <a:ext uri="{FF2B5EF4-FFF2-40B4-BE49-F238E27FC236}">
                <a16:creationId xmlns:a16="http://schemas.microsoft.com/office/drawing/2014/main" id="{11F624DC-02AC-4421-9733-34BBA24B369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928813" y="3500438"/>
            <a:ext cx="4648200" cy="2505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4 - Ορθογώνιο">
            <a:extLst>
              <a:ext uri="{FF2B5EF4-FFF2-40B4-BE49-F238E27FC236}">
                <a16:creationId xmlns:a16="http://schemas.microsoft.com/office/drawing/2014/main" id="{C1DFE9A5-19CD-488C-A13D-381DC7F1665E}"/>
              </a:ext>
            </a:extLst>
          </p:cNvPr>
          <p:cNvSpPr/>
          <p:nvPr/>
        </p:nvSpPr>
        <p:spPr>
          <a:xfrm>
            <a:off x="285750" y="1500188"/>
            <a:ext cx="8358188" cy="1784350"/>
          </a:xfrm>
          <a:prstGeom prst="rect">
            <a:avLst/>
          </a:prstGeom>
        </p:spPr>
        <p:txBody>
          <a:bodyPr>
            <a:spAutoFit/>
          </a:bodyPr>
          <a:lstStyle/>
          <a:p>
            <a:pPr>
              <a:buFont typeface="Wingdings" pitchFamily="2" charset="2"/>
              <a:buChar char="§"/>
              <a:defRPr/>
            </a:pPr>
            <a:r>
              <a:rPr lang="el-GR" sz="2200" dirty="0">
                <a:latin typeface="+mn-lt"/>
                <a:cs typeface="+mn-cs"/>
              </a:rPr>
              <a:t> Στα </a:t>
            </a:r>
            <a:r>
              <a:rPr lang="el-GR" sz="2200" dirty="0" err="1">
                <a:latin typeface="+mn-lt"/>
                <a:cs typeface="+mn-cs"/>
              </a:rPr>
              <a:t>μεθυλενικά</a:t>
            </a:r>
            <a:r>
              <a:rPr lang="el-GR" sz="2200" dirty="0">
                <a:latin typeface="+mn-lt"/>
                <a:cs typeface="+mn-cs"/>
              </a:rPr>
              <a:t> συστήματα (-CH2-) με ελεύθερη περιστροφή η απόσπαση δύο διαφορετικών Η από τον ίδιο C οδηγεί σε μίγμα των δύο γεωμετρικών ισομερών. </a:t>
            </a:r>
          </a:p>
          <a:p>
            <a:pPr>
              <a:buFont typeface="Wingdings" pitchFamily="2" charset="2"/>
              <a:buChar char="§"/>
              <a:defRPr/>
            </a:pPr>
            <a:r>
              <a:rPr lang="el-GR" sz="2200" dirty="0">
                <a:latin typeface="+mn-lt"/>
                <a:cs typeface="+mn-cs"/>
              </a:rPr>
              <a:t> Συνήθως σχηματίζεται το </a:t>
            </a:r>
            <a:r>
              <a:rPr lang="el-GR" sz="2200" dirty="0" err="1">
                <a:latin typeface="+mn-lt"/>
                <a:cs typeface="+mn-cs"/>
              </a:rPr>
              <a:t>trans</a:t>
            </a:r>
            <a:r>
              <a:rPr lang="el-GR" sz="2200" dirty="0">
                <a:latin typeface="+mn-lt"/>
                <a:cs typeface="+mn-cs"/>
              </a:rPr>
              <a:t>-προϊόν σε μεγαλύτερη αναλογία (</a:t>
            </a:r>
            <a:r>
              <a:rPr lang="el-GR" sz="2200" dirty="0" err="1">
                <a:latin typeface="+mn-lt"/>
                <a:cs typeface="+mn-cs"/>
              </a:rPr>
              <a:t>θερμοδυναμικά</a:t>
            </a:r>
            <a:r>
              <a:rPr lang="el-GR" sz="2200" dirty="0">
                <a:latin typeface="+mn-lt"/>
                <a:cs typeface="+mn-cs"/>
              </a:rPr>
              <a:t> σταθερότερο).</a:t>
            </a:r>
          </a:p>
        </p:txBody>
      </p:sp>
      <p:sp>
        <p:nvSpPr>
          <p:cNvPr id="6" name="1 - Τίτλος">
            <a:extLst>
              <a:ext uri="{FF2B5EF4-FFF2-40B4-BE49-F238E27FC236}">
                <a16:creationId xmlns:a16="http://schemas.microsoft.com/office/drawing/2014/main" id="{46DC383F-9F46-4A69-B37D-57BB97C21EA8}"/>
              </a:ext>
            </a:extLst>
          </p:cNvPr>
          <p:cNvSpPr>
            <a:spLocks noGrp="1"/>
          </p:cNvSpPr>
          <p:nvPr>
            <p:ph type="title"/>
          </p:nvPr>
        </p:nvSpPr>
        <p:spPr>
          <a:xfrm>
            <a:off x="301625" y="384175"/>
            <a:ext cx="8534400" cy="758825"/>
          </a:xfrm>
        </p:spPr>
        <p:txBody>
          <a:bodyPr/>
          <a:lstStyle/>
          <a:p>
            <a:pPr>
              <a:defRPr/>
            </a:pPr>
            <a:r>
              <a:rPr lang="el-GR" dirty="0"/>
              <a:t>Αντιδράσεις απόσπασης (</a:t>
            </a:r>
            <a:r>
              <a:rPr lang="en-US" dirty="0"/>
              <a:t>elimination reactions</a:t>
            </a:r>
            <a:endParaRPr lang="el-GR" dirty="0"/>
          </a:p>
        </p:txBody>
      </p:sp>
    </p:spTree>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2 - Θέση περιεχομένου">
            <a:extLst>
              <a:ext uri="{FF2B5EF4-FFF2-40B4-BE49-F238E27FC236}">
                <a16:creationId xmlns:a16="http://schemas.microsoft.com/office/drawing/2014/main" id="{99F7A96C-B0ED-4425-9E2E-B4D0CCC911BF}"/>
              </a:ext>
            </a:extLst>
          </p:cNvPr>
          <p:cNvSpPr>
            <a:spLocks noGrp="1"/>
          </p:cNvSpPr>
          <p:nvPr>
            <p:ph sz="quarter" idx="1"/>
          </p:nvPr>
        </p:nvSpPr>
        <p:spPr>
          <a:xfrm>
            <a:off x="301625" y="1527175"/>
            <a:ext cx="8504238" cy="3917950"/>
          </a:xfrm>
        </p:spPr>
        <p:txBody>
          <a:bodyPr/>
          <a:lstStyle/>
          <a:p>
            <a:r>
              <a:rPr lang="el-GR" altLang="el-GR" sz="2200"/>
              <a:t>Στις περιπτώσεις υποστρωμάτων με δύο διαφορετικούς β-C (ως προς την αποχωρούσα ομάδα), οι οποίοι φέρουν Η, είναι δυνατό να σχηματισθούν δύο διαφορετικά προϊόντα (τοποϊσομερή).</a:t>
            </a:r>
          </a:p>
          <a:p>
            <a:r>
              <a:rPr lang="el-GR" altLang="el-GR" sz="2200"/>
              <a:t>Η έκβαση της αντίδρασης απόσπασης Ε2 εξαρτάται από το είδος της χρησιμοποιούμενης βάσης:</a:t>
            </a:r>
          </a:p>
          <a:p>
            <a:pPr>
              <a:buFont typeface="Wingdings" panose="05000000000000000000" pitchFamily="2" charset="2"/>
              <a:buChar char="Ø"/>
            </a:pPr>
            <a:r>
              <a:rPr lang="el-GR" altLang="el-GR" sz="2000"/>
              <a:t>μη παρεμποδισμένες βάσεις δίνουν εκλεκτικά το περισσότερο υποκατεστημένο αλκένιο (θερμοδυναμικό προϊόν, κανόνας του Zaitsev, Zaitsev’s rule), ενώ </a:t>
            </a:r>
          </a:p>
          <a:p>
            <a:pPr>
              <a:buFont typeface="Wingdings" panose="05000000000000000000" pitchFamily="2" charset="2"/>
              <a:buChar char="Ø"/>
            </a:pPr>
            <a:r>
              <a:rPr lang="el-GR" altLang="el-GR" sz="2000"/>
              <a:t>παρεμποδισμένες βάσεις δίνουν εκλεκτικά το λιγότερο υποκατεστημένο αλκένιο  (κινητικό προϊόν, κανόνας του Hofmann, Hofmann’s rule).</a:t>
            </a:r>
          </a:p>
        </p:txBody>
      </p:sp>
      <p:sp>
        <p:nvSpPr>
          <p:cNvPr id="4" name="1 - Τίτλος">
            <a:extLst>
              <a:ext uri="{FF2B5EF4-FFF2-40B4-BE49-F238E27FC236}">
                <a16:creationId xmlns:a16="http://schemas.microsoft.com/office/drawing/2014/main" id="{988DDCF2-C7CC-40FD-8231-366F49D06A37}"/>
              </a:ext>
            </a:extLst>
          </p:cNvPr>
          <p:cNvSpPr>
            <a:spLocks noGrp="1"/>
          </p:cNvSpPr>
          <p:nvPr>
            <p:ph type="title"/>
          </p:nvPr>
        </p:nvSpPr>
        <p:spPr>
          <a:xfrm>
            <a:off x="301625" y="384175"/>
            <a:ext cx="8534400" cy="758825"/>
          </a:xfrm>
        </p:spPr>
        <p:txBody>
          <a:bodyPr/>
          <a:lstStyle/>
          <a:p>
            <a:pPr>
              <a:defRPr/>
            </a:pPr>
            <a:r>
              <a:rPr lang="el-GR" dirty="0"/>
              <a:t>Αντιδράσεις απόσπασης (</a:t>
            </a:r>
            <a:r>
              <a:rPr lang="en-US" dirty="0"/>
              <a:t>elimination reactions</a:t>
            </a:r>
            <a:endParaRPr lang="el-GR" dirty="0"/>
          </a:p>
        </p:txBody>
      </p:sp>
    </p:spTree>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1682" name="Picture 2" descr="ÎÏÎ¿ÏÎ­Î»ÎµÏÎ¼Î± ÎµÎ¹ÎºÏÎ½Î±Ï Î³Î¹Î± zaitsev vs hofmann rule">
            <a:extLst>
              <a:ext uri="{FF2B5EF4-FFF2-40B4-BE49-F238E27FC236}">
                <a16:creationId xmlns:a16="http://schemas.microsoft.com/office/drawing/2014/main" id="{B1646F01-A56B-43F0-AB38-F2C6FDF4A2C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9877" t="32922" r="2469" b="20988"/>
          <a:stretch>
            <a:fillRect/>
          </a:stretch>
        </p:blipFill>
        <p:spPr bwMode="auto">
          <a:xfrm>
            <a:off x="819150" y="2500313"/>
            <a:ext cx="7064375" cy="2786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4 - Ορθογώνιο">
            <a:extLst>
              <a:ext uri="{FF2B5EF4-FFF2-40B4-BE49-F238E27FC236}">
                <a16:creationId xmlns:a16="http://schemas.microsoft.com/office/drawing/2014/main" id="{F6E13B22-A3F4-4566-9853-EC3D6853886D}"/>
              </a:ext>
            </a:extLst>
          </p:cNvPr>
          <p:cNvSpPr/>
          <p:nvPr/>
        </p:nvSpPr>
        <p:spPr>
          <a:xfrm>
            <a:off x="357188" y="1643063"/>
            <a:ext cx="5557837" cy="461962"/>
          </a:xfrm>
          <a:prstGeom prst="rect">
            <a:avLst/>
          </a:prstGeom>
        </p:spPr>
        <p:txBody>
          <a:bodyPr wrap="none">
            <a:spAutoFit/>
          </a:bodyPr>
          <a:lstStyle/>
          <a:p>
            <a:pPr>
              <a:defRPr/>
            </a:pPr>
            <a:r>
              <a:rPr lang="el-GR" sz="2400" dirty="0" err="1">
                <a:latin typeface="+mn-lt"/>
                <a:cs typeface="Arial" charset="0"/>
              </a:rPr>
              <a:t>Τοποεκλεκτικότητα</a:t>
            </a:r>
            <a:r>
              <a:rPr lang="el-GR" sz="2400" dirty="0">
                <a:latin typeface="+mn-lt"/>
                <a:cs typeface="Arial" charset="0"/>
              </a:rPr>
              <a:t> του μηχανισμού Ε2</a:t>
            </a:r>
          </a:p>
        </p:txBody>
      </p:sp>
      <p:sp>
        <p:nvSpPr>
          <p:cNvPr id="6" name="1 - Τίτλος">
            <a:extLst>
              <a:ext uri="{FF2B5EF4-FFF2-40B4-BE49-F238E27FC236}">
                <a16:creationId xmlns:a16="http://schemas.microsoft.com/office/drawing/2014/main" id="{06453FD9-761E-4600-A006-DC1662B8C62A}"/>
              </a:ext>
            </a:extLst>
          </p:cNvPr>
          <p:cNvSpPr>
            <a:spLocks noGrp="1"/>
          </p:cNvSpPr>
          <p:nvPr>
            <p:ph type="title"/>
          </p:nvPr>
        </p:nvSpPr>
        <p:spPr>
          <a:xfrm>
            <a:off x="301625" y="384175"/>
            <a:ext cx="8534400" cy="758825"/>
          </a:xfrm>
        </p:spPr>
        <p:txBody>
          <a:bodyPr/>
          <a:lstStyle/>
          <a:p>
            <a:pPr>
              <a:defRPr/>
            </a:pPr>
            <a:r>
              <a:rPr lang="el-GR" dirty="0"/>
              <a:t>Αντιδράσεις απόσπασης (</a:t>
            </a:r>
            <a:r>
              <a:rPr lang="en-US" dirty="0"/>
              <a:t>elimination reactions</a:t>
            </a:r>
            <a:endParaRPr lang="el-GR" dirty="0"/>
          </a:p>
        </p:txBody>
      </p:sp>
    </p:spTree>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2706" name="Picture 2" descr="ÎÏÎ¿ÏÎ­Î»ÎµÏÎ¼Î± ÎµÎ¹ÎºÏÎ½Î±Ï Î³Î¹Î± e2 mechanism in methylene groups">
            <a:extLst>
              <a:ext uri="{FF2B5EF4-FFF2-40B4-BE49-F238E27FC236}">
                <a16:creationId xmlns:a16="http://schemas.microsoft.com/office/drawing/2014/main" id="{E9812828-E5C3-4200-9DCE-CB3A3596078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71625" y="1643063"/>
            <a:ext cx="6000750" cy="45005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1 - Τίτλος">
            <a:extLst>
              <a:ext uri="{FF2B5EF4-FFF2-40B4-BE49-F238E27FC236}">
                <a16:creationId xmlns:a16="http://schemas.microsoft.com/office/drawing/2014/main" id="{CE79FAB8-C592-453F-9505-3578A737CDE6}"/>
              </a:ext>
            </a:extLst>
          </p:cNvPr>
          <p:cNvSpPr>
            <a:spLocks noGrp="1"/>
          </p:cNvSpPr>
          <p:nvPr>
            <p:ph type="title"/>
          </p:nvPr>
        </p:nvSpPr>
        <p:spPr>
          <a:xfrm>
            <a:off x="301625" y="384175"/>
            <a:ext cx="8534400" cy="758825"/>
          </a:xfrm>
        </p:spPr>
        <p:txBody>
          <a:bodyPr/>
          <a:lstStyle/>
          <a:p>
            <a:pPr>
              <a:defRPr/>
            </a:pPr>
            <a:r>
              <a:rPr lang="el-GR" dirty="0"/>
              <a:t>Αντιδράσεις απόσπασης (</a:t>
            </a:r>
            <a:r>
              <a:rPr lang="en-US" dirty="0"/>
              <a:t>elimination reactions</a:t>
            </a:r>
            <a:endParaRPr lang="el-GR" dirty="0"/>
          </a:p>
        </p:txBody>
      </p:sp>
    </p:spTree>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3730" name="2 - Θέση περιεχομένου">
            <a:extLst>
              <a:ext uri="{FF2B5EF4-FFF2-40B4-BE49-F238E27FC236}">
                <a16:creationId xmlns:a16="http://schemas.microsoft.com/office/drawing/2014/main" id="{309C8CDE-D198-4C10-B0BD-24094CA8C7D3}"/>
              </a:ext>
            </a:extLst>
          </p:cNvPr>
          <p:cNvSpPr>
            <a:spLocks noGrp="1"/>
          </p:cNvSpPr>
          <p:nvPr>
            <p:ph sz="quarter" idx="1"/>
          </p:nvPr>
        </p:nvSpPr>
        <p:spPr>
          <a:xfrm>
            <a:off x="301625" y="1527175"/>
            <a:ext cx="8504238" cy="4572000"/>
          </a:xfrm>
        </p:spPr>
        <p:txBody>
          <a:bodyPr/>
          <a:lstStyle/>
          <a:p>
            <a:r>
              <a:rPr lang="el-GR" altLang="el-GR" sz="2400">
                <a:solidFill>
                  <a:srgbClr val="FF6600"/>
                </a:solidFill>
              </a:rPr>
              <a:t>Ο μηχανισμός Ε1</a:t>
            </a:r>
          </a:p>
          <a:p>
            <a:pPr>
              <a:buFont typeface="Wingdings 2" panose="05020102010507070707" pitchFamily="18" charset="2"/>
              <a:buNone/>
            </a:pPr>
            <a:r>
              <a:rPr lang="el-GR" altLang="el-GR" sz="2400"/>
              <a:t>	Ο μηχανισμός Ε1 χωρεί σε ηλεκτρονιόφιλα που φέρουν μία αποχωρούσα ομάδα (Χ) συνδεδεμένη σε έναν sp3 C, </a:t>
            </a:r>
            <a:r>
              <a:rPr lang="el-GR" altLang="el-GR" sz="2400" i="1"/>
              <a:t>σε όξινες συνθήκες</a:t>
            </a:r>
            <a:r>
              <a:rPr lang="el-GR" altLang="el-GR" sz="2400"/>
              <a:t>.</a:t>
            </a:r>
          </a:p>
          <a:p>
            <a:pPr>
              <a:buFont typeface="Wingdings 2" panose="05020102010507070707" pitchFamily="18" charset="2"/>
              <a:buNone/>
            </a:pPr>
            <a:r>
              <a:rPr lang="el-GR" altLang="el-GR" sz="2400"/>
              <a:t>	Πρόκειται για έναν μηχανισμό που χωρεί σε δύο στάδια:</a:t>
            </a:r>
          </a:p>
          <a:p>
            <a:pPr>
              <a:buFont typeface="Wingdings" panose="05000000000000000000" pitchFamily="2" charset="2"/>
              <a:buChar char="§"/>
            </a:pPr>
            <a:r>
              <a:rPr lang="el-GR" altLang="el-GR" sz="2400"/>
              <a:t>Η αποχωρούσα ομάδα απομακρύνεται (συνήθως μετά από πρωτονίωση) για να δώσει ένα καρβοκατιόν, </a:t>
            </a:r>
          </a:p>
          <a:p>
            <a:pPr>
              <a:buFont typeface="Wingdings" panose="05000000000000000000" pitchFamily="2" charset="2"/>
              <a:buChar char="§"/>
            </a:pPr>
            <a:r>
              <a:rPr lang="el-GR" altLang="el-GR" sz="2400"/>
              <a:t>το οποίο διασπάται με την απομάκρυνση Η+ (ή κάποιου άλλου κατιόντος) για τον σχηματισμό ενός π δεσμού. </a:t>
            </a:r>
            <a:endParaRPr lang="el-GR" altLang="el-GR" sz="2400">
              <a:solidFill>
                <a:srgbClr val="FF6600"/>
              </a:solidFill>
            </a:endParaRPr>
          </a:p>
        </p:txBody>
      </p:sp>
      <p:sp>
        <p:nvSpPr>
          <p:cNvPr id="4" name="1 - Τίτλος">
            <a:extLst>
              <a:ext uri="{FF2B5EF4-FFF2-40B4-BE49-F238E27FC236}">
                <a16:creationId xmlns:a16="http://schemas.microsoft.com/office/drawing/2014/main" id="{A8315058-2123-4B3B-8249-E3EA66366810}"/>
              </a:ext>
            </a:extLst>
          </p:cNvPr>
          <p:cNvSpPr>
            <a:spLocks noGrp="1"/>
          </p:cNvSpPr>
          <p:nvPr>
            <p:ph type="title"/>
          </p:nvPr>
        </p:nvSpPr>
        <p:spPr>
          <a:xfrm>
            <a:off x="301625" y="384175"/>
            <a:ext cx="8534400" cy="758825"/>
          </a:xfrm>
        </p:spPr>
        <p:txBody>
          <a:bodyPr/>
          <a:lstStyle/>
          <a:p>
            <a:pPr>
              <a:defRPr/>
            </a:pPr>
            <a:r>
              <a:rPr lang="el-GR" dirty="0"/>
              <a:t>Αντιδράσεις απόσπασης (</a:t>
            </a:r>
            <a:r>
              <a:rPr lang="en-US" dirty="0"/>
              <a:t>elimination reactions</a:t>
            </a:r>
            <a:endParaRPr lang="el-GR" dirty="0"/>
          </a:p>
        </p:txBody>
      </p:sp>
    </p:spTree>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5">
            <a:extLst>
              <a:ext uri="{FF2B5EF4-FFF2-40B4-BE49-F238E27FC236}">
                <a16:creationId xmlns:a16="http://schemas.microsoft.com/office/drawing/2014/main" id="{9A838426-CC6B-482A-B21A-736A23DAB827}"/>
              </a:ext>
            </a:extLst>
          </p:cNvPr>
          <p:cNvSpPr/>
          <p:nvPr/>
        </p:nvSpPr>
        <p:spPr>
          <a:xfrm>
            <a:off x="285750" y="1428750"/>
            <a:ext cx="8572500" cy="1446213"/>
          </a:xfrm>
          <a:prstGeom prst="rect">
            <a:avLst/>
          </a:prstGeom>
        </p:spPr>
        <p:txBody>
          <a:bodyPr>
            <a:spAutoFit/>
          </a:bodyPr>
          <a:lstStyle/>
          <a:p>
            <a:pPr>
              <a:buFont typeface="Arial" pitchFamily="34" charset="0"/>
              <a:buChar char="•"/>
              <a:defRPr/>
            </a:pPr>
            <a:r>
              <a:rPr lang="en-US" sz="2200" dirty="0">
                <a:latin typeface="+mn-lt"/>
                <a:cs typeface="Arial" charset="0"/>
              </a:rPr>
              <a:t> </a:t>
            </a:r>
            <a:r>
              <a:rPr lang="el-GR" sz="2200" dirty="0">
                <a:latin typeface="+mn-lt"/>
                <a:cs typeface="Arial" charset="0"/>
              </a:rPr>
              <a:t>διαδικασία πρώτης τάξεως (</a:t>
            </a:r>
            <a:r>
              <a:rPr lang="el-GR" sz="2200" dirty="0" err="1">
                <a:latin typeface="+mn-lt"/>
                <a:cs typeface="Arial" charset="0"/>
              </a:rPr>
              <a:t>μονομοριακός</a:t>
            </a:r>
            <a:r>
              <a:rPr lang="el-GR" sz="2200" dirty="0">
                <a:latin typeface="+mn-lt"/>
                <a:cs typeface="Arial" charset="0"/>
              </a:rPr>
              <a:t> μηχανισμός (</a:t>
            </a:r>
            <a:r>
              <a:rPr lang="en-US" sz="2200" dirty="0">
                <a:latin typeface="+mn-lt"/>
                <a:cs typeface="Arial" charset="0"/>
              </a:rPr>
              <a:t>monomolecular mechanism)</a:t>
            </a:r>
            <a:r>
              <a:rPr lang="el-GR" sz="2200" dirty="0">
                <a:latin typeface="+mn-lt"/>
                <a:cs typeface="Arial" charset="0"/>
              </a:rPr>
              <a:t>) </a:t>
            </a:r>
            <a:endParaRPr lang="en-US" sz="2200" dirty="0">
              <a:latin typeface="+mn-lt"/>
              <a:cs typeface="Arial" charset="0"/>
            </a:endParaRPr>
          </a:p>
          <a:p>
            <a:pPr>
              <a:defRPr/>
            </a:pPr>
            <a:endParaRPr lang="en-US" sz="2200" dirty="0">
              <a:latin typeface="+mn-lt"/>
              <a:cs typeface="Arial" charset="0"/>
            </a:endParaRPr>
          </a:p>
          <a:p>
            <a:pPr>
              <a:buFont typeface="Arial" pitchFamily="34" charset="0"/>
              <a:buChar char="•"/>
              <a:defRPr/>
            </a:pPr>
            <a:r>
              <a:rPr lang="en-US" sz="2200" dirty="0">
                <a:latin typeface="+mn-lt"/>
                <a:cs typeface="Arial" charset="0"/>
              </a:rPr>
              <a:t> </a:t>
            </a:r>
            <a:r>
              <a:rPr lang="el-GR" sz="2200" dirty="0">
                <a:latin typeface="+mn-lt"/>
                <a:cs typeface="Arial" charset="0"/>
              </a:rPr>
              <a:t>η ταχύτητα είναι ανάλογη της</a:t>
            </a:r>
            <a:r>
              <a:rPr lang="en-US" sz="2200" dirty="0">
                <a:latin typeface="+mn-lt"/>
                <a:cs typeface="Arial" charset="0"/>
              </a:rPr>
              <a:t> </a:t>
            </a:r>
            <a:r>
              <a:rPr lang="el-GR" sz="2200" dirty="0">
                <a:latin typeface="+mn-lt"/>
                <a:cs typeface="Arial" charset="0"/>
              </a:rPr>
              <a:t>συγκέντρωσης του υποστρώματος.</a:t>
            </a:r>
          </a:p>
        </p:txBody>
      </p:sp>
      <p:sp>
        <p:nvSpPr>
          <p:cNvPr id="5" name="Rectangle 6">
            <a:extLst>
              <a:ext uri="{FF2B5EF4-FFF2-40B4-BE49-F238E27FC236}">
                <a16:creationId xmlns:a16="http://schemas.microsoft.com/office/drawing/2014/main" id="{FDDD3410-5160-44A9-B021-78CD73FA60C8}"/>
              </a:ext>
            </a:extLst>
          </p:cNvPr>
          <p:cNvSpPr/>
          <p:nvPr/>
        </p:nvSpPr>
        <p:spPr>
          <a:xfrm>
            <a:off x="1928813" y="3071813"/>
            <a:ext cx="5453062" cy="461962"/>
          </a:xfrm>
          <a:prstGeom prst="rect">
            <a:avLst/>
          </a:prstGeom>
          <a:ln>
            <a:solidFill>
              <a:schemeClr val="tx1"/>
            </a:solidFill>
          </a:ln>
        </p:spPr>
        <p:txBody>
          <a:bodyPr wrap="none">
            <a:spAutoFit/>
          </a:bodyPr>
          <a:lstStyle/>
          <a:p>
            <a:pPr>
              <a:defRPr/>
            </a:pPr>
            <a:r>
              <a:rPr lang="el-GR" sz="2400" dirty="0">
                <a:latin typeface="+mn-lt"/>
                <a:cs typeface="Arial" charset="0"/>
              </a:rPr>
              <a:t>ταχύτητα αντίδρασης = </a:t>
            </a:r>
            <a:r>
              <a:rPr lang="en-US" sz="2400" dirty="0">
                <a:latin typeface="+mn-lt"/>
                <a:cs typeface="Arial" charset="0"/>
              </a:rPr>
              <a:t>k[</a:t>
            </a:r>
            <a:r>
              <a:rPr lang="el-GR" sz="2400" dirty="0">
                <a:latin typeface="+mn-lt"/>
                <a:cs typeface="Arial" charset="0"/>
              </a:rPr>
              <a:t>υπόστρωμα]</a:t>
            </a:r>
          </a:p>
        </p:txBody>
      </p:sp>
      <p:sp>
        <p:nvSpPr>
          <p:cNvPr id="6" name="5 - Ορθογώνιο">
            <a:extLst>
              <a:ext uri="{FF2B5EF4-FFF2-40B4-BE49-F238E27FC236}">
                <a16:creationId xmlns:a16="http://schemas.microsoft.com/office/drawing/2014/main" id="{88400A7C-F726-4F39-BDF2-900A5D6EF351}"/>
              </a:ext>
            </a:extLst>
          </p:cNvPr>
          <p:cNvSpPr/>
          <p:nvPr/>
        </p:nvSpPr>
        <p:spPr>
          <a:xfrm>
            <a:off x="214313" y="3571875"/>
            <a:ext cx="8643937" cy="2862263"/>
          </a:xfrm>
          <a:prstGeom prst="rect">
            <a:avLst/>
          </a:prstGeom>
        </p:spPr>
        <p:txBody>
          <a:bodyPr>
            <a:spAutoFit/>
          </a:bodyPr>
          <a:lstStyle/>
          <a:p>
            <a:pPr>
              <a:defRPr/>
            </a:pPr>
            <a:r>
              <a:rPr lang="el-GR" sz="2000" dirty="0">
                <a:latin typeface="+mn-lt"/>
                <a:cs typeface="Arial" charset="0"/>
              </a:rPr>
              <a:t>Λόγω του σχηματισμού ενδιάμεσου </a:t>
            </a:r>
            <a:r>
              <a:rPr lang="el-GR" sz="2000" dirty="0" err="1">
                <a:latin typeface="+mn-lt"/>
                <a:cs typeface="Arial" charset="0"/>
              </a:rPr>
              <a:t>καρβοκατιόντος</a:t>
            </a:r>
            <a:r>
              <a:rPr lang="el-GR" sz="2000" dirty="0">
                <a:latin typeface="+mn-lt"/>
                <a:cs typeface="Arial" charset="0"/>
              </a:rPr>
              <a:t>:</a:t>
            </a:r>
          </a:p>
          <a:p>
            <a:pPr>
              <a:buFont typeface="Wingdings" pitchFamily="2" charset="2"/>
              <a:buChar char="Ø"/>
              <a:defRPr/>
            </a:pPr>
            <a:r>
              <a:rPr lang="el-GR" sz="2000" dirty="0">
                <a:latin typeface="+mn-lt"/>
                <a:cs typeface="Arial" charset="0"/>
              </a:rPr>
              <a:t> ο μηχανισμός ευνοείται με υποστρώματα που φέρουν την αποχωρούσα ομάδα σε περισσότερο υποκατεστημένους C (3ταγής &gt; 2ταγής &gt;&gt; 1ταγής),</a:t>
            </a:r>
          </a:p>
          <a:p>
            <a:pPr>
              <a:buFont typeface="Wingdings" pitchFamily="2" charset="2"/>
              <a:buChar char="Ø"/>
              <a:defRPr/>
            </a:pPr>
            <a:r>
              <a:rPr lang="el-GR" sz="2000" dirty="0">
                <a:latin typeface="+mn-lt"/>
                <a:cs typeface="Arial" charset="0"/>
              </a:rPr>
              <a:t> γενικά παρατηρείται ανταγωνισμός με τον αντίστοιχο </a:t>
            </a:r>
            <a:r>
              <a:rPr lang="el-GR" sz="2000" dirty="0" err="1">
                <a:latin typeface="+mn-lt"/>
                <a:cs typeface="Arial" charset="0"/>
              </a:rPr>
              <a:t>μονομοριακό</a:t>
            </a:r>
            <a:r>
              <a:rPr lang="el-GR" sz="2000" dirty="0">
                <a:latin typeface="+mn-lt"/>
                <a:cs typeface="Arial" charset="0"/>
              </a:rPr>
              <a:t> μηχανισμό υποκατάστασης (SN1).</a:t>
            </a:r>
          </a:p>
          <a:p>
            <a:pPr>
              <a:buFont typeface="Wingdings" pitchFamily="2" charset="2"/>
              <a:buChar char="Ø"/>
              <a:defRPr/>
            </a:pPr>
            <a:r>
              <a:rPr lang="el-GR" sz="2000" dirty="0">
                <a:latin typeface="+mn-lt"/>
                <a:cs typeface="Arial" charset="0"/>
              </a:rPr>
              <a:t> Κατά την απόσπαση με μηχανισμό Ε1 δεν υφίστανται οι στερεοχημικοί περιορισμοί που αναφέρθηκαν για τον μηχανισμό Ε2. Έτσι, συνήθως σχηματίζεται σε μεγαλύτερο ποσοστό το περισσότερο υποκατεστημένο αλκένιο, ισχύει δηλαδή ο κανόνας του </a:t>
            </a:r>
            <a:r>
              <a:rPr lang="el-GR" sz="2000" dirty="0" err="1">
                <a:latin typeface="+mn-lt"/>
                <a:cs typeface="Arial" charset="0"/>
              </a:rPr>
              <a:t>Zaitsev</a:t>
            </a:r>
            <a:r>
              <a:rPr lang="el-GR" sz="2000" dirty="0">
                <a:latin typeface="+mn-lt"/>
                <a:cs typeface="Arial" charset="0"/>
              </a:rPr>
              <a:t>.</a:t>
            </a:r>
          </a:p>
        </p:txBody>
      </p:sp>
      <p:sp>
        <p:nvSpPr>
          <p:cNvPr id="7" name="1 - Τίτλος">
            <a:extLst>
              <a:ext uri="{FF2B5EF4-FFF2-40B4-BE49-F238E27FC236}">
                <a16:creationId xmlns:a16="http://schemas.microsoft.com/office/drawing/2014/main" id="{49FB31C1-91F0-48E1-843F-E152109912F5}"/>
              </a:ext>
            </a:extLst>
          </p:cNvPr>
          <p:cNvSpPr>
            <a:spLocks noGrp="1"/>
          </p:cNvSpPr>
          <p:nvPr>
            <p:ph type="title"/>
          </p:nvPr>
        </p:nvSpPr>
        <p:spPr>
          <a:xfrm>
            <a:off x="301625" y="384175"/>
            <a:ext cx="8534400" cy="758825"/>
          </a:xfrm>
        </p:spPr>
        <p:txBody>
          <a:bodyPr/>
          <a:lstStyle/>
          <a:p>
            <a:pPr>
              <a:defRPr/>
            </a:pPr>
            <a:r>
              <a:rPr lang="el-GR" dirty="0"/>
              <a:t>Αντιδράσεις απόσπασης (</a:t>
            </a:r>
            <a:r>
              <a:rPr lang="en-US" dirty="0"/>
              <a:t>elimination reactions</a:t>
            </a:r>
            <a:endParaRPr lang="el-GR" dirty="0"/>
          </a:p>
        </p:txBody>
      </p:sp>
    </p:spTree>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5778" name="Picture 2" descr="ÎÏÎ¿ÏÎ­Î»ÎµÏÎ¼Î± ÎµÎ¹ÎºÏÎ½Î±Ï Î³Î¹Î± 3 3-dimethyl-2-butanol dehydration mechanism">
            <a:extLst>
              <a:ext uri="{FF2B5EF4-FFF2-40B4-BE49-F238E27FC236}">
                <a16:creationId xmlns:a16="http://schemas.microsoft.com/office/drawing/2014/main" id="{E967E134-6E8C-478C-9139-828EF5CD2BC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32275" b="18544"/>
          <a:stretch>
            <a:fillRect/>
          </a:stretch>
        </p:blipFill>
        <p:spPr bwMode="auto">
          <a:xfrm>
            <a:off x="785813" y="2857500"/>
            <a:ext cx="7553325" cy="27860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4 - Ορθογώνιο">
            <a:extLst>
              <a:ext uri="{FF2B5EF4-FFF2-40B4-BE49-F238E27FC236}">
                <a16:creationId xmlns:a16="http://schemas.microsoft.com/office/drawing/2014/main" id="{A1D2B861-8C0F-43E5-AF09-747EAA87C913}"/>
              </a:ext>
            </a:extLst>
          </p:cNvPr>
          <p:cNvSpPr/>
          <p:nvPr/>
        </p:nvSpPr>
        <p:spPr>
          <a:xfrm>
            <a:off x="285750" y="1571625"/>
            <a:ext cx="8572500" cy="1016000"/>
          </a:xfrm>
          <a:prstGeom prst="rect">
            <a:avLst/>
          </a:prstGeom>
        </p:spPr>
        <p:txBody>
          <a:bodyPr>
            <a:spAutoFit/>
          </a:bodyPr>
          <a:lstStyle/>
          <a:p>
            <a:pPr>
              <a:defRPr/>
            </a:pPr>
            <a:r>
              <a:rPr lang="el-GR" sz="2000" dirty="0">
                <a:latin typeface="+mn-lt"/>
                <a:cs typeface="Arial" charset="0"/>
              </a:rPr>
              <a:t>Λόγω του σχηματισμού ενός ενδιάμεσου </a:t>
            </a:r>
            <a:r>
              <a:rPr lang="el-GR" sz="2000" dirty="0" err="1">
                <a:latin typeface="+mn-lt"/>
                <a:cs typeface="Arial" charset="0"/>
              </a:rPr>
              <a:t>καρβοκατιόντος</a:t>
            </a:r>
            <a:r>
              <a:rPr lang="el-GR" sz="2000" dirty="0">
                <a:latin typeface="+mn-lt"/>
                <a:cs typeface="Arial" charset="0"/>
              </a:rPr>
              <a:t> είναι πιθανό να μεσολαβήσει μια 1,2- αναδιάταξη υδριδίου ή </a:t>
            </a:r>
            <a:r>
              <a:rPr lang="el-GR" sz="2000" dirty="0" err="1">
                <a:latin typeface="+mn-lt"/>
                <a:cs typeface="Arial" charset="0"/>
              </a:rPr>
              <a:t>αλκυλίου</a:t>
            </a:r>
            <a:r>
              <a:rPr lang="el-GR" sz="2000" dirty="0">
                <a:latin typeface="+mn-lt"/>
                <a:cs typeface="Arial" charset="0"/>
              </a:rPr>
              <a:t> πριν την απόσπαση του Η+.</a:t>
            </a:r>
          </a:p>
        </p:txBody>
      </p:sp>
      <p:sp>
        <p:nvSpPr>
          <p:cNvPr id="6" name="5 - Ορθογώνιο">
            <a:extLst>
              <a:ext uri="{FF2B5EF4-FFF2-40B4-BE49-F238E27FC236}">
                <a16:creationId xmlns:a16="http://schemas.microsoft.com/office/drawing/2014/main" id="{90227868-8738-4D3F-B09D-950BECA4E201}"/>
              </a:ext>
            </a:extLst>
          </p:cNvPr>
          <p:cNvSpPr/>
          <p:nvPr/>
        </p:nvSpPr>
        <p:spPr>
          <a:xfrm>
            <a:off x="2357438" y="5643563"/>
            <a:ext cx="4714875" cy="369887"/>
          </a:xfrm>
          <a:prstGeom prst="rect">
            <a:avLst/>
          </a:prstGeom>
        </p:spPr>
        <p:txBody>
          <a:bodyPr>
            <a:spAutoFit/>
          </a:bodyPr>
          <a:lstStyle/>
          <a:p>
            <a:pPr>
              <a:defRPr/>
            </a:pPr>
            <a:r>
              <a:rPr lang="el-GR" dirty="0">
                <a:latin typeface="+mn-lt"/>
                <a:cs typeface="Arial" charset="0"/>
              </a:rPr>
              <a:t>αφυδάτωση της 3,3-διμεθυλο-βουτανόλης-2</a:t>
            </a:r>
          </a:p>
        </p:txBody>
      </p:sp>
      <p:sp>
        <p:nvSpPr>
          <p:cNvPr id="7" name="1 - Τίτλος">
            <a:extLst>
              <a:ext uri="{FF2B5EF4-FFF2-40B4-BE49-F238E27FC236}">
                <a16:creationId xmlns:a16="http://schemas.microsoft.com/office/drawing/2014/main" id="{19AD21B3-6554-4F27-AA82-29D110D0F3E5}"/>
              </a:ext>
            </a:extLst>
          </p:cNvPr>
          <p:cNvSpPr>
            <a:spLocks noGrp="1"/>
          </p:cNvSpPr>
          <p:nvPr>
            <p:ph type="title"/>
          </p:nvPr>
        </p:nvSpPr>
        <p:spPr>
          <a:xfrm>
            <a:off x="301625" y="384175"/>
            <a:ext cx="8534400" cy="758825"/>
          </a:xfrm>
        </p:spPr>
        <p:txBody>
          <a:bodyPr/>
          <a:lstStyle/>
          <a:p>
            <a:pPr>
              <a:defRPr/>
            </a:pPr>
            <a:r>
              <a:rPr lang="el-GR" dirty="0"/>
              <a:t>Αντιδράσεις απόσπασης (</a:t>
            </a:r>
            <a:r>
              <a:rPr lang="en-US" dirty="0"/>
              <a:t>elimination reactions</a:t>
            </a:r>
            <a:endParaRPr lang="el-GR" dirty="0"/>
          </a:p>
        </p:txBody>
      </p:sp>
    </p:spTree>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53AF0BC8-E0D7-4D07-85AF-B8DAC20F97FC}"/>
              </a:ext>
            </a:extLst>
          </p:cNvPr>
          <p:cNvSpPr>
            <a:spLocks noGrp="1"/>
          </p:cNvSpPr>
          <p:nvPr>
            <p:ph type="title"/>
          </p:nvPr>
        </p:nvSpPr>
        <p:spPr/>
        <p:txBody>
          <a:bodyPr/>
          <a:lstStyle/>
          <a:p>
            <a:pPr>
              <a:defRPr/>
            </a:pPr>
            <a:r>
              <a:rPr lang="el-GR" dirty="0"/>
              <a:t>Ε1 </a:t>
            </a:r>
            <a:r>
              <a:rPr lang="en-US" dirty="0" err="1"/>
              <a:t>vs</a:t>
            </a:r>
            <a:r>
              <a:rPr lang="en-US" dirty="0"/>
              <a:t> E2</a:t>
            </a:r>
            <a:endParaRPr lang="el-GR" dirty="0"/>
          </a:p>
        </p:txBody>
      </p:sp>
      <p:pic>
        <p:nvPicPr>
          <p:cNvPr id="76803" name="Picture 2" descr="https://s11452.pcdn.co/wp-content/uploads/2012/10/e1e2-mechs1.png">
            <a:extLst>
              <a:ext uri="{FF2B5EF4-FFF2-40B4-BE49-F238E27FC236}">
                <a16:creationId xmlns:a16="http://schemas.microsoft.com/office/drawing/2014/main" id="{A221B8E5-BE60-43A7-9B80-DBB947AC57C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714500" y="1714500"/>
            <a:ext cx="5678488" cy="4378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365CF4CE-B708-491A-9ACF-9605C7E94730}"/>
              </a:ext>
            </a:extLst>
          </p:cNvPr>
          <p:cNvSpPr>
            <a:spLocks noGrp="1"/>
          </p:cNvSpPr>
          <p:nvPr>
            <p:ph type="title"/>
          </p:nvPr>
        </p:nvSpPr>
        <p:spPr/>
        <p:txBody>
          <a:bodyPr/>
          <a:lstStyle/>
          <a:p>
            <a:pPr>
              <a:defRPr/>
            </a:pPr>
            <a:r>
              <a:rPr lang="el-GR" dirty="0"/>
              <a:t>Ε</a:t>
            </a:r>
            <a:r>
              <a:rPr lang="en-US" dirty="0"/>
              <a:t>1 vs. </a:t>
            </a:r>
            <a:r>
              <a:rPr lang="el-GR" dirty="0"/>
              <a:t>Ε</a:t>
            </a:r>
            <a:r>
              <a:rPr lang="en-US" dirty="0"/>
              <a:t>2</a:t>
            </a:r>
            <a:endParaRPr lang="el-GR" dirty="0"/>
          </a:p>
        </p:txBody>
      </p:sp>
      <p:graphicFrame>
        <p:nvGraphicFramePr>
          <p:cNvPr id="5" name="4 - Πίνακας">
            <a:extLst>
              <a:ext uri="{FF2B5EF4-FFF2-40B4-BE49-F238E27FC236}">
                <a16:creationId xmlns:a16="http://schemas.microsoft.com/office/drawing/2014/main" id="{88153D8E-A92A-48F6-899D-C22737226CEE}"/>
              </a:ext>
            </a:extLst>
          </p:cNvPr>
          <p:cNvGraphicFramePr>
            <a:graphicFrameLocks noGrp="1"/>
          </p:cNvGraphicFramePr>
          <p:nvPr/>
        </p:nvGraphicFramePr>
        <p:xfrm>
          <a:off x="285750" y="1643063"/>
          <a:ext cx="8643938" cy="2662236"/>
        </p:xfrm>
        <a:graphic>
          <a:graphicData uri="http://schemas.openxmlformats.org/drawingml/2006/table">
            <a:tbl>
              <a:tblPr firstRow="1" bandRow="1">
                <a:tableStyleId>{5C22544A-7EE6-4342-B048-85BDC9FD1C3A}</a:tableStyleId>
              </a:tblPr>
              <a:tblGrid>
                <a:gridCol w="2143125">
                  <a:extLst>
                    <a:ext uri="{9D8B030D-6E8A-4147-A177-3AD203B41FA5}">
                      <a16:colId xmlns:a16="http://schemas.microsoft.com/office/drawing/2014/main" val="20000"/>
                    </a:ext>
                  </a:extLst>
                </a:gridCol>
                <a:gridCol w="3286125">
                  <a:extLst>
                    <a:ext uri="{9D8B030D-6E8A-4147-A177-3AD203B41FA5}">
                      <a16:colId xmlns:a16="http://schemas.microsoft.com/office/drawing/2014/main" val="20001"/>
                    </a:ext>
                  </a:extLst>
                </a:gridCol>
                <a:gridCol w="3214688">
                  <a:extLst>
                    <a:ext uri="{9D8B030D-6E8A-4147-A177-3AD203B41FA5}">
                      <a16:colId xmlns:a16="http://schemas.microsoft.com/office/drawing/2014/main" val="20002"/>
                    </a:ext>
                  </a:extLst>
                </a:gridCol>
              </a:tblGrid>
              <a:tr h="370884">
                <a:tc>
                  <a:txBody>
                    <a:bodyPr/>
                    <a:lstStyle/>
                    <a:p>
                      <a:pPr algn="ctr"/>
                      <a:endParaRPr lang="el-GR" sz="1800" dirty="0"/>
                    </a:p>
                  </a:txBody>
                  <a:tcPr marL="91439" marR="91439" marT="45725" marB="45725"/>
                </a:tc>
                <a:tc>
                  <a:txBody>
                    <a:bodyPr/>
                    <a:lstStyle/>
                    <a:p>
                      <a:pPr algn="ctr"/>
                      <a:r>
                        <a:rPr lang="en-US" sz="1800" dirty="0"/>
                        <a:t>E1</a:t>
                      </a:r>
                      <a:endParaRPr lang="el-GR" sz="1800" dirty="0"/>
                    </a:p>
                  </a:txBody>
                  <a:tcPr marL="91439" marR="91439" marT="45725" marB="45725"/>
                </a:tc>
                <a:tc>
                  <a:txBody>
                    <a:bodyPr/>
                    <a:lstStyle/>
                    <a:p>
                      <a:pPr algn="ctr"/>
                      <a:r>
                        <a:rPr lang="en-US" sz="1800" dirty="0"/>
                        <a:t>E2</a:t>
                      </a:r>
                      <a:endParaRPr lang="el-GR" sz="1800" dirty="0"/>
                    </a:p>
                  </a:txBody>
                  <a:tcPr marL="91439" marR="91439" marT="45725" marB="45725"/>
                </a:tc>
                <a:extLst>
                  <a:ext uri="{0D108BD9-81ED-4DB2-BD59-A6C34878D82A}">
                    <a16:rowId xmlns:a16="http://schemas.microsoft.com/office/drawing/2014/main" val="10000"/>
                  </a:ext>
                </a:extLst>
              </a:tr>
              <a:tr h="640156">
                <a:tc>
                  <a:txBody>
                    <a:bodyPr/>
                    <a:lstStyle/>
                    <a:p>
                      <a:r>
                        <a:rPr lang="el-GR" sz="1800" dirty="0"/>
                        <a:t>Μηχανισμός αντίδρασης</a:t>
                      </a:r>
                    </a:p>
                  </a:txBody>
                  <a:tcPr marL="91439" marR="91439" marT="45725" marB="45725"/>
                </a:tc>
                <a:tc>
                  <a:txBody>
                    <a:bodyPr/>
                    <a:lstStyle/>
                    <a:p>
                      <a:r>
                        <a:rPr lang="el-GR" sz="1800" dirty="0" err="1"/>
                        <a:t>Μονομοριακός</a:t>
                      </a:r>
                      <a:r>
                        <a:rPr lang="el-GR" sz="1800" dirty="0"/>
                        <a:t> </a:t>
                      </a:r>
                    </a:p>
                    <a:p>
                      <a:r>
                        <a:rPr lang="el-GR" sz="1800" dirty="0"/>
                        <a:t>(υπόστρωμα)</a:t>
                      </a:r>
                    </a:p>
                  </a:txBody>
                  <a:tcPr marL="91439" marR="91439" marT="45725" marB="45725"/>
                </a:tc>
                <a:tc>
                  <a:txBody>
                    <a:bodyPr/>
                    <a:lstStyle/>
                    <a:p>
                      <a:r>
                        <a:rPr lang="el-GR" sz="1800" dirty="0" err="1"/>
                        <a:t>Διμοριακός</a:t>
                      </a:r>
                      <a:r>
                        <a:rPr lang="el-GR" sz="1800" dirty="0"/>
                        <a:t> </a:t>
                      </a:r>
                    </a:p>
                    <a:p>
                      <a:r>
                        <a:rPr lang="el-GR" sz="1800" dirty="0"/>
                        <a:t>(υπόστρωμα</a:t>
                      </a:r>
                      <a:r>
                        <a:rPr lang="el-GR" sz="1800" baseline="0" dirty="0"/>
                        <a:t> και βάση)</a:t>
                      </a:r>
                      <a:endParaRPr lang="el-GR" sz="1800" dirty="0"/>
                    </a:p>
                  </a:txBody>
                  <a:tcPr marL="91439" marR="91439" marT="45725" marB="45725"/>
                </a:tc>
                <a:extLst>
                  <a:ext uri="{0D108BD9-81ED-4DB2-BD59-A6C34878D82A}">
                    <a16:rowId xmlns:a16="http://schemas.microsoft.com/office/drawing/2014/main" val="10001"/>
                  </a:ext>
                </a:extLst>
              </a:tr>
              <a:tr h="640156">
                <a:tc>
                  <a:txBody>
                    <a:bodyPr/>
                    <a:lstStyle/>
                    <a:p>
                      <a:r>
                        <a:rPr lang="el-GR" sz="1800" dirty="0"/>
                        <a:t>Καθοριστικός παράγοντας</a:t>
                      </a:r>
                    </a:p>
                  </a:txBody>
                  <a:tcPr marL="91439" marR="91439" marT="45725" marB="45725"/>
                </a:tc>
                <a:tc>
                  <a:txBody>
                    <a:bodyPr/>
                    <a:lstStyle/>
                    <a:p>
                      <a:r>
                        <a:rPr lang="el-GR" sz="1800" dirty="0"/>
                        <a:t>Σταθερότητα </a:t>
                      </a:r>
                      <a:r>
                        <a:rPr lang="el-GR" sz="1800" dirty="0" err="1"/>
                        <a:t>καρβοκατιόντος</a:t>
                      </a:r>
                      <a:endParaRPr lang="el-GR" sz="1800" dirty="0"/>
                    </a:p>
                    <a:p>
                      <a:pPr marL="0" marR="0" indent="0" algn="l" defTabSz="914400" rtl="0" eaLnBrk="1" fontAlgn="auto" latinLnBrk="0" hangingPunct="1">
                        <a:lnSpc>
                          <a:spcPct val="100000"/>
                        </a:lnSpc>
                        <a:spcBef>
                          <a:spcPts val="0"/>
                        </a:spcBef>
                        <a:spcAft>
                          <a:spcPts val="0"/>
                        </a:spcAft>
                        <a:buClrTx/>
                        <a:buSzTx/>
                        <a:buFontTx/>
                        <a:buNone/>
                        <a:tabLst/>
                        <a:defRPr/>
                      </a:pPr>
                      <a:r>
                        <a:rPr lang="el-GR" sz="1800" dirty="0"/>
                        <a:t>3</a:t>
                      </a:r>
                      <a:r>
                        <a:rPr lang="el-GR" sz="1800" baseline="30000" dirty="0"/>
                        <a:t>ο</a:t>
                      </a:r>
                      <a:r>
                        <a:rPr lang="el-GR" sz="1800" dirty="0"/>
                        <a:t>&gt;2</a:t>
                      </a:r>
                      <a:r>
                        <a:rPr lang="el-GR" sz="1800" baseline="30000" dirty="0"/>
                        <a:t>ο</a:t>
                      </a:r>
                      <a:r>
                        <a:rPr lang="el-GR" sz="1800" dirty="0"/>
                        <a:t>&gt;&gt;1</a:t>
                      </a:r>
                      <a:r>
                        <a:rPr lang="el-GR" sz="1800" baseline="30000" dirty="0"/>
                        <a:t>ο</a:t>
                      </a:r>
                      <a:r>
                        <a:rPr lang="el-GR" sz="1800" dirty="0"/>
                        <a:t> </a:t>
                      </a:r>
                    </a:p>
                  </a:txBody>
                  <a:tcPr marL="91439" marR="91439" marT="45725" marB="45725"/>
                </a:tc>
                <a:tc>
                  <a:txBody>
                    <a:bodyPr/>
                    <a:lstStyle/>
                    <a:p>
                      <a:r>
                        <a:rPr lang="el-GR" sz="1800" dirty="0"/>
                        <a:t>κανένας</a:t>
                      </a:r>
                    </a:p>
                  </a:txBody>
                  <a:tcPr marL="91439" marR="91439" marT="45725" marB="45725"/>
                </a:tc>
                <a:extLst>
                  <a:ext uri="{0D108BD9-81ED-4DB2-BD59-A6C34878D82A}">
                    <a16:rowId xmlns:a16="http://schemas.microsoft.com/office/drawing/2014/main" val="10002"/>
                  </a:ext>
                </a:extLst>
              </a:tr>
              <a:tr h="370884">
                <a:tc>
                  <a:txBody>
                    <a:bodyPr/>
                    <a:lstStyle/>
                    <a:p>
                      <a:r>
                        <a:rPr lang="el-GR" sz="1800" dirty="0"/>
                        <a:t>Ισχυρή</a:t>
                      </a:r>
                      <a:r>
                        <a:rPr lang="el-GR" sz="1800" baseline="0" dirty="0"/>
                        <a:t> βάση</a:t>
                      </a:r>
                      <a:endParaRPr lang="el-GR" sz="1800" dirty="0"/>
                    </a:p>
                  </a:txBody>
                  <a:tcPr marL="91439" marR="91439" marT="45725" marB="45725"/>
                </a:tc>
                <a:tc>
                  <a:txBody>
                    <a:bodyPr/>
                    <a:lstStyle/>
                    <a:p>
                      <a:r>
                        <a:rPr lang="el-GR" sz="1800" dirty="0"/>
                        <a:t>Όχι</a:t>
                      </a:r>
                    </a:p>
                  </a:txBody>
                  <a:tcPr marL="91439" marR="91439" marT="45725" marB="45725"/>
                </a:tc>
                <a:tc>
                  <a:txBody>
                    <a:bodyPr/>
                    <a:lstStyle/>
                    <a:p>
                      <a:r>
                        <a:rPr lang="el-GR" sz="1800" dirty="0"/>
                        <a:t>Ναι</a:t>
                      </a:r>
                    </a:p>
                  </a:txBody>
                  <a:tcPr marL="91439" marR="91439" marT="45725" marB="45725"/>
                </a:tc>
                <a:extLst>
                  <a:ext uri="{0D108BD9-81ED-4DB2-BD59-A6C34878D82A}">
                    <a16:rowId xmlns:a16="http://schemas.microsoft.com/office/drawing/2014/main" val="10003"/>
                  </a:ext>
                </a:extLst>
              </a:tr>
              <a:tr h="640156">
                <a:tc>
                  <a:txBody>
                    <a:bodyPr/>
                    <a:lstStyle/>
                    <a:p>
                      <a:r>
                        <a:rPr lang="el-GR" sz="1800" dirty="0"/>
                        <a:t>Στερεοχημεία</a:t>
                      </a:r>
                    </a:p>
                  </a:txBody>
                  <a:tcPr marL="91439" marR="91439" marT="45725" marB="45725"/>
                </a:tc>
                <a:tc>
                  <a:txBody>
                    <a:bodyPr/>
                    <a:lstStyle/>
                    <a:p>
                      <a:r>
                        <a:rPr lang="el-GR" sz="1800" dirty="0" err="1"/>
                        <a:t>Καμμία</a:t>
                      </a:r>
                      <a:r>
                        <a:rPr lang="el-GR" sz="1800" dirty="0"/>
                        <a:t> προϋπόθεση</a:t>
                      </a:r>
                    </a:p>
                  </a:txBody>
                  <a:tcPr marL="91439" marR="91439" marT="45725" marB="45725"/>
                </a:tc>
                <a:tc>
                  <a:txBody>
                    <a:bodyPr/>
                    <a:lstStyle/>
                    <a:p>
                      <a:r>
                        <a:rPr lang="el-GR" sz="1800" dirty="0"/>
                        <a:t>Αποχωρούσα ομάδα </a:t>
                      </a:r>
                      <a:r>
                        <a:rPr lang="el-GR" sz="1800" i="1" dirty="0"/>
                        <a:t>αντί</a:t>
                      </a:r>
                      <a:r>
                        <a:rPr lang="el-GR" sz="1800" dirty="0"/>
                        <a:t> ως προς το Η</a:t>
                      </a:r>
                    </a:p>
                  </a:txBody>
                  <a:tcPr marL="91439" marR="91439" marT="45725" marB="45725"/>
                </a:tc>
                <a:extLst>
                  <a:ext uri="{0D108BD9-81ED-4DB2-BD59-A6C34878D82A}">
                    <a16:rowId xmlns:a16="http://schemas.microsoft.com/office/drawing/2014/main" val="10004"/>
                  </a:ext>
                </a:extLst>
              </a:tr>
            </a:tbl>
          </a:graphicData>
        </a:graphic>
      </p:graphicFrame>
    </p:spTree>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8F40D38-CA13-4BCD-BC95-78E56FB58F65}"/>
              </a:ext>
            </a:extLst>
          </p:cNvPr>
          <p:cNvSpPr>
            <a:spLocks noGrp="1"/>
          </p:cNvSpPr>
          <p:nvPr>
            <p:ph type="title"/>
          </p:nvPr>
        </p:nvSpPr>
        <p:spPr>
          <a:xfrm>
            <a:off x="304799" y="331283"/>
            <a:ext cx="8534400" cy="758825"/>
          </a:xfrm>
        </p:spPr>
        <p:txBody>
          <a:bodyPr/>
          <a:lstStyle/>
          <a:p>
            <a:pPr>
              <a:defRPr/>
            </a:pPr>
            <a:r>
              <a:rPr lang="el-GR" sz="2800" dirty="0"/>
              <a:t>Πρόβλεψη αντιδράσεων υποκατάστασης / απόσπασης</a:t>
            </a:r>
          </a:p>
        </p:txBody>
      </p:sp>
      <p:pic>
        <p:nvPicPr>
          <p:cNvPr id="3" name="Εικόνα 2">
            <a:extLst>
              <a:ext uri="{FF2B5EF4-FFF2-40B4-BE49-F238E27FC236}">
                <a16:creationId xmlns:a16="http://schemas.microsoft.com/office/drawing/2014/main" id="{C393D899-B623-4DBD-9399-2D8A7FDD8E1F}"/>
              </a:ext>
            </a:extLst>
          </p:cNvPr>
          <p:cNvPicPr>
            <a:picLocks noChangeAspect="1"/>
          </p:cNvPicPr>
          <p:nvPr/>
        </p:nvPicPr>
        <p:blipFill>
          <a:blip r:embed="rId2"/>
          <a:stretch>
            <a:fillRect/>
          </a:stretch>
        </p:blipFill>
        <p:spPr>
          <a:xfrm>
            <a:off x="929900" y="1556792"/>
            <a:ext cx="7284199" cy="4590512"/>
          </a:xfrm>
          <a:prstGeom prst="rect">
            <a:avLst/>
          </a:prstGeom>
        </p:spPr>
      </p:pic>
    </p:spTree>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8F40D38-CA13-4BCD-BC95-78E56FB58F65}"/>
              </a:ext>
            </a:extLst>
          </p:cNvPr>
          <p:cNvSpPr>
            <a:spLocks noGrp="1"/>
          </p:cNvSpPr>
          <p:nvPr>
            <p:ph type="title"/>
          </p:nvPr>
        </p:nvSpPr>
        <p:spPr/>
        <p:txBody>
          <a:bodyPr/>
          <a:lstStyle/>
          <a:p>
            <a:pPr>
              <a:defRPr/>
            </a:pPr>
            <a:endParaRPr lang="el-GR" dirty="0"/>
          </a:p>
        </p:txBody>
      </p:sp>
      <p:pic>
        <p:nvPicPr>
          <p:cNvPr id="78851" name="Picture 2" descr="Σχετική εικόνα">
            <a:extLst>
              <a:ext uri="{FF2B5EF4-FFF2-40B4-BE49-F238E27FC236}">
                <a16:creationId xmlns:a16="http://schemas.microsoft.com/office/drawing/2014/main" id="{5298DC7B-28F8-42A4-B846-51027993239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331913" y="1557338"/>
            <a:ext cx="6124575" cy="4654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78361297"/>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8AACA141-2110-41AA-8681-FA47F3351CCD}"/>
              </a:ext>
            </a:extLst>
          </p:cNvPr>
          <p:cNvSpPr>
            <a:spLocks noGrp="1"/>
          </p:cNvSpPr>
          <p:nvPr>
            <p:ph type="title"/>
          </p:nvPr>
        </p:nvSpPr>
        <p:spPr/>
        <p:txBody>
          <a:bodyPr/>
          <a:lstStyle/>
          <a:p>
            <a:pPr>
              <a:defRPr/>
            </a:pPr>
            <a:endParaRPr lang="el-GR"/>
          </a:p>
        </p:txBody>
      </p:sp>
      <p:pic>
        <p:nvPicPr>
          <p:cNvPr id="79875" name="Picture 2">
            <a:extLst>
              <a:ext uri="{FF2B5EF4-FFF2-40B4-BE49-F238E27FC236}">
                <a16:creationId xmlns:a16="http://schemas.microsoft.com/office/drawing/2014/main" id="{163CEBD2-9AA6-4B4F-B702-292ED86949D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663825" y="228600"/>
            <a:ext cx="6172200" cy="65992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 name="Εικόνα 2">
            <a:extLst>
              <a:ext uri="{FF2B5EF4-FFF2-40B4-BE49-F238E27FC236}">
                <a16:creationId xmlns:a16="http://schemas.microsoft.com/office/drawing/2014/main" id="{EFADD186-ED8C-4939-A697-02D9AA5F0E07}"/>
              </a:ext>
            </a:extLst>
          </p:cNvPr>
          <p:cNvPicPr>
            <a:picLocks noChangeAspect="1"/>
          </p:cNvPicPr>
          <p:nvPr/>
        </p:nvPicPr>
        <p:blipFill>
          <a:blip r:embed="rId3"/>
          <a:stretch>
            <a:fillRect/>
          </a:stretch>
        </p:blipFill>
        <p:spPr>
          <a:xfrm>
            <a:off x="281979" y="1988840"/>
            <a:ext cx="3534633" cy="2650034"/>
          </a:xfrm>
          <a:prstGeom prst="rect">
            <a:avLst/>
          </a:prstGeom>
        </p:spPr>
      </p:pic>
    </p:spTree>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178AAA43-4FE4-4589-9FA8-EA7756087C10}"/>
              </a:ext>
            </a:extLst>
          </p:cNvPr>
          <p:cNvSpPr>
            <a:spLocks noGrp="1"/>
          </p:cNvSpPr>
          <p:nvPr>
            <p:ph type="title"/>
          </p:nvPr>
        </p:nvSpPr>
        <p:spPr/>
        <p:txBody>
          <a:bodyPr/>
          <a:lstStyle/>
          <a:p>
            <a:pPr>
              <a:defRPr/>
            </a:pPr>
            <a:endParaRPr lang="el-GR"/>
          </a:p>
        </p:txBody>
      </p:sp>
      <p:pic>
        <p:nvPicPr>
          <p:cNvPr id="80899" name="Picture 2">
            <a:extLst>
              <a:ext uri="{FF2B5EF4-FFF2-40B4-BE49-F238E27FC236}">
                <a16:creationId xmlns:a16="http://schemas.microsoft.com/office/drawing/2014/main" id="{C3DC8665-ED74-40DF-A1E9-C3C91FD8FE2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93675" y="106363"/>
            <a:ext cx="8875713" cy="660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7BF51DFF-ECE5-4971-B540-B6B9A9DB99E0}"/>
              </a:ext>
            </a:extLst>
          </p:cNvPr>
          <p:cNvSpPr>
            <a:spLocks noGrp="1"/>
          </p:cNvSpPr>
          <p:nvPr>
            <p:ph type="title"/>
          </p:nvPr>
        </p:nvSpPr>
        <p:spPr/>
        <p:txBody>
          <a:bodyPr/>
          <a:lstStyle/>
          <a:p>
            <a:pPr>
              <a:defRPr/>
            </a:pPr>
            <a:endParaRPr lang="el-GR"/>
          </a:p>
        </p:txBody>
      </p:sp>
      <p:pic>
        <p:nvPicPr>
          <p:cNvPr id="81923" name="Picture 2">
            <a:extLst>
              <a:ext uri="{FF2B5EF4-FFF2-40B4-BE49-F238E27FC236}">
                <a16:creationId xmlns:a16="http://schemas.microsoft.com/office/drawing/2014/main" id="{5C3C0518-497C-43B7-B8DE-A6DB28A14AE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868488" y="76200"/>
            <a:ext cx="4827587" cy="6553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74B9F2AA-C5C7-43D0-BBD5-12E42269F88E}"/>
              </a:ext>
            </a:extLst>
          </p:cNvPr>
          <p:cNvSpPr>
            <a:spLocks noGrp="1"/>
          </p:cNvSpPr>
          <p:nvPr>
            <p:ph type="title"/>
          </p:nvPr>
        </p:nvSpPr>
        <p:spPr/>
        <p:txBody>
          <a:bodyPr/>
          <a:lstStyle/>
          <a:p>
            <a:pPr>
              <a:defRPr/>
            </a:pPr>
            <a:endParaRPr lang="el-GR"/>
          </a:p>
        </p:txBody>
      </p:sp>
      <p:pic>
        <p:nvPicPr>
          <p:cNvPr id="82947" name="Picture 2">
            <a:extLst>
              <a:ext uri="{FF2B5EF4-FFF2-40B4-BE49-F238E27FC236}">
                <a16:creationId xmlns:a16="http://schemas.microsoft.com/office/drawing/2014/main" id="{96153C1E-42B6-4970-B839-33C6E1EB075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5250" y="230188"/>
            <a:ext cx="8996363" cy="27574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2948" name="Picture 2">
            <a:extLst>
              <a:ext uri="{FF2B5EF4-FFF2-40B4-BE49-F238E27FC236}">
                <a16:creationId xmlns:a16="http://schemas.microsoft.com/office/drawing/2014/main" id="{E1894C12-296A-43B6-90BC-4E7E7A43D5F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3213100"/>
            <a:ext cx="9144000" cy="17573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0D1162AE-01E5-413C-A5A7-896237C59836}"/>
              </a:ext>
            </a:extLst>
          </p:cNvPr>
          <p:cNvSpPr>
            <a:spLocks noGrp="1"/>
          </p:cNvSpPr>
          <p:nvPr>
            <p:ph type="title"/>
          </p:nvPr>
        </p:nvSpPr>
        <p:spPr/>
        <p:txBody>
          <a:bodyPr/>
          <a:lstStyle/>
          <a:p>
            <a:pPr>
              <a:defRPr/>
            </a:pPr>
            <a:endParaRPr lang="el-GR"/>
          </a:p>
        </p:txBody>
      </p:sp>
      <p:pic>
        <p:nvPicPr>
          <p:cNvPr id="83971" name="Picture 3">
            <a:extLst>
              <a:ext uri="{FF2B5EF4-FFF2-40B4-BE49-F238E27FC236}">
                <a16:creationId xmlns:a16="http://schemas.microsoft.com/office/drawing/2014/main" id="{DA465871-FF07-42C8-B543-383D88CB2D3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144463"/>
            <a:ext cx="9009063" cy="2982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3972" name="Picture 2">
            <a:extLst>
              <a:ext uri="{FF2B5EF4-FFF2-40B4-BE49-F238E27FC236}">
                <a16:creationId xmlns:a16="http://schemas.microsoft.com/office/drawing/2014/main" id="{4EF295D9-E754-4FE3-B234-CC36A8A2967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58750" y="3713163"/>
            <a:ext cx="8985250" cy="31448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2B5C5770-02F3-4650-8482-CB8BF64322BD}"/>
              </a:ext>
            </a:extLst>
          </p:cNvPr>
          <p:cNvSpPr>
            <a:spLocks noGrp="1"/>
          </p:cNvSpPr>
          <p:nvPr>
            <p:ph type="title"/>
          </p:nvPr>
        </p:nvSpPr>
        <p:spPr/>
        <p:txBody>
          <a:bodyPr/>
          <a:lstStyle/>
          <a:p>
            <a:pPr>
              <a:defRPr/>
            </a:pPr>
            <a:endParaRPr lang="el-GR"/>
          </a:p>
        </p:txBody>
      </p:sp>
      <p:pic>
        <p:nvPicPr>
          <p:cNvPr id="84995" name="Picture 2">
            <a:extLst>
              <a:ext uri="{FF2B5EF4-FFF2-40B4-BE49-F238E27FC236}">
                <a16:creationId xmlns:a16="http://schemas.microsoft.com/office/drawing/2014/main" id="{36EBA447-7131-4E95-894A-E9E7C1FACC5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333375"/>
            <a:ext cx="9018588" cy="3522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Civic">
  <a:themeElements>
    <a:clrScheme name="Civic">
      <a:dk1>
        <a:sysClr val="windowText" lastClr="000000"/>
      </a:dk1>
      <a:lt1>
        <a:sysClr val="window" lastClr="FFFFFF"/>
      </a:lt1>
      <a:dk2>
        <a:srgbClr val="646B86"/>
      </a:dk2>
      <a:lt2>
        <a:srgbClr val="C5D1D7"/>
      </a:lt2>
      <a:accent1>
        <a:srgbClr val="D16349"/>
      </a:accent1>
      <a:accent2>
        <a:srgbClr val="CCB400"/>
      </a:accent2>
      <a:accent3>
        <a:srgbClr val="8CADAE"/>
      </a:accent3>
      <a:accent4>
        <a:srgbClr val="8C7B70"/>
      </a:accent4>
      <a:accent5>
        <a:srgbClr val="8FB08C"/>
      </a:accent5>
      <a:accent6>
        <a:srgbClr val="D19049"/>
      </a:accent6>
      <a:hlink>
        <a:srgbClr val="00A3D6"/>
      </a:hlink>
      <a:folHlink>
        <a:srgbClr val="694F07"/>
      </a:folHlink>
    </a:clrScheme>
    <a:fontScheme name="Civic">
      <a:majorFont>
        <a:latin typeface="Georgia"/>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Georgia"/>
        <a:ea typeface=""/>
        <a:cs typeface=""/>
        <a:font script="Jpan" typeface="ＭＳ Ｐ明朝"/>
        <a:font script="Hang" typeface="바탕"/>
        <a:font script="Hans" typeface="方正舒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Civic">
      <a:fillStyleLst>
        <a:solidFill>
          <a:schemeClr val="phClr"/>
        </a:solidFill>
        <a:solidFill>
          <a:schemeClr val="phClr">
            <a:tint val="45000"/>
          </a:schemeClr>
        </a:solidFill>
        <a:solidFill>
          <a:schemeClr val="phClr">
            <a:tint val="95000"/>
          </a:schemeClr>
        </a:solidFill>
      </a:fillStyleLst>
      <a:lnStyleLst>
        <a:ln w="9525" cap="flat" cmpd="sng" algn="ctr">
          <a:solidFill>
            <a:schemeClr val="phClr"/>
          </a:solidFill>
          <a:prstDash val="solid"/>
        </a:ln>
        <a:ln w="11429" cap="flat" cmpd="sng" algn="ctr">
          <a:solidFill>
            <a:schemeClr val="phClr"/>
          </a:solidFill>
          <a:prstDash val="sysDash"/>
        </a:ln>
        <a:ln w="20000" cap="flat" cmpd="sng" algn="ctr">
          <a:solidFill>
            <a:schemeClr val="phClr"/>
          </a:solidFill>
          <a:prstDash val="solid"/>
        </a:ln>
      </a:lnStyleLst>
      <a:effectStyleLst>
        <a:effectStyle>
          <a:effectLst>
            <a:outerShdw blurRad="50800" dist="25400" dir="5400000" rotWithShape="0">
              <a:srgbClr val="000000">
                <a:alpha val="35000"/>
              </a:srgbClr>
            </a:outerShdw>
          </a:effectLst>
        </a:effectStyle>
        <a:effectStyle>
          <a:effectLst>
            <a:outerShdw blurRad="50800" dist="25400" dir="5400000" rotWithShape="0">
              <a:srgbClr val="000000">
                <a:alpha val="45000"/>
              </a:srgbClr>
            </a:outerShdw>
          </a:effectLst>
          <a:scene3d>
            <a:camera prst="orthographicFront" fov="0">
              <a:rot lat="0" lon="0" rev="0"/>
            </a:camera>
            <a:lightRig rig="threePt" dir="t">
              <a:rot lat="0" lon="0" rev="0"/>
            </a:lightRig>
          </a:scene3d>
          <a:sp3d contourW="9525" prstMaterial="matte">
            <a:bevelT w="0" h="0"/>
            <a:contourClr>
              <a:schemeClr val="phClr">
                <a:shade val="70000"/>
                <a:satMod val="105000"/>
              </a:schemeClr>
            </a:contourClr>
          </a:sp3d>
        </a:effectStyle>
        <a:effectStyle>
          <a:effectLst>
            <a:outerShdw blurRad="50800" dist="25400" dir="5400000" rotWithShape="0">
              <a:srgbClr val="000000">
                <a:alpha val="45000"/>
              </a:srgbClr>
            </a:outerShdw>
          </a:effectLst>
          <a:scene3d>
            <a:camera prst="orthographicFront" fov="0">
              <a:rot lat="0" lon="0" rev="0"/>
            </a:camera>
            <a:lightRig rig="soft" dir="b">
              <a:rot lat="0" lon="0" rev="0"/>
            </a:lightRig>
          </a:scene3d>
          <a:sp3d prstMaterial="dkEdge">
            <a:bevelT w="63500" h="63500" prst="cross"/>
            <a:contourClr>
              <a:schemeClr val="phClr"/>
            </a:contourClr>
          </a:sp3d>
        </a:effectStyle>
      </a:effectStyleLst>
      <a:bgFillStyleLst>
        <a:solidFill>
          <a:schemeClr val="phClr"/>
        </a:solidFill>
        <a:blipFill>
          <a:blip xmlns:r="http://schemas.openxmlformats.org/officeDocument/2006/relationships" r:embed="rId1">
            <a:duotone>
              <a:schemeClr val="phClr">
                <a:shade val="70000"/>
                <a:satMod val="115000"/>
              </a:schemeClr>
              <a:schemeClr val="phClr">
                <a:tint val="85000"/>
              </a:schemeClr>
            </a:duotone>
          </a:blip>
          <a:tile tx="0" ty="0" sx="85000" sy="85000" flip="none" algn="tl"/>
        </a:blipFill>
        <a:blipFill>
          <a:blip xmlns:r="http://schemas.openxmlformats.org/officeDocument/2006/relationships" r:embed="rId2">
            <a:duotone>
              <a:schemeClr val="phClr">
                <a:shade val="65000"/>
                <a:satMod val="115000"/>
              </a:schemeClr>
              <a:schemeClr val="phClr">
                <a:tint val="85000"/>
              </a:schemeClr>
            </a:duotone>
          </a:blip>
          <a:tile tx="0" ty="0" sx="65000" sy="65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Civic</Template>
  <TotalTime>4471</TotalTime>
  <Words>4175</Words>
  <Application>Microsoft Office PowerPoint</Application>
  <PresentationFormat>Προβολή στην οθόνη (4:3)</PresentationFormat>
  <Paragraphs>404</Paragraphs>
  <Slides>74</Slides>
  <Notes>4</Notes>
  <HiddenSlides>0</HiddenSlides>
  <MMClips>0</MMClips>
  <ScaleCrop>false</ScaleCrop>
  <HeadingPairs>
    <vt:vector size="8" baseType="variant">
      <vt:variant>
        <vt:lpstr>Γραμματοσειρές που χρησιμοποιούνται</vt:lpstr>
      </vt:variant>
      <vt:variant>
        <vt:i4>10</vt:i4>
      </vt:variant>
      <vt:variant>
        <vt:lpstr>Θέμα</vt:lpstr>
      </vt:variant>
      <vt:variant>
        <vt:i4>1</vt:i4>
      </vt:variant>
      <vt:variant>
        <vt:lpstr>Ενσωματωμένοι διακομιστές OLE</vt:lpstr>
      </vt:variant>
      <vt:variant>
        <vt:i4>1</vt:i4>
      </vt:variant>
      <vt:variant>
        <vt:lpstr>Τίτλοι διαφανειών</vt:lpstr>
      </vt:variant>
      <vt:variant>
        <vt:i4>74</vt:i4>
      </vt:variant>
    </vt:vector>
  </HeadingPairs>
  <TitlesOfParts>
    <vt:vector size="86" baseType="lpstr">
      <vt:lpstr>BatangChe</vt:lpstr>
      <vt:lpstr>Arial</vt:lpstr>
      <vt:lpstr>Calibri</vt:lpstr>
      <vt:lpstr>Courier New</vt:lpstr>
      <vt:lpstr>Georgia</vt:lpstr>
      <vt:lpstr>lato</vt:lpstr>
      <vt:lpstr>Symbol</vt:lpstr>
      <vt:lpstr>Times New Roman</vt:lpstr>
      <vt:lpstr>Wingdings</vt:lpstr>
      <vt:lpstr>Wingdings 2</vt:lpstr>
      <vt:lpstr>Civic</vt:lpstr>
      <vt:lpstr>Εξίσωση</vt:lpstr>
      <vt:lpstr>Αλκυλαλογονίδια</vt:lpstr>
      <vt:lpstr>Αλογονίδια</vt:lpstr>
      <vt:lpstr>Αλκυλαλογονίδια</vt:lpstr>
      <vt:lpstr>Αλκυλαλογονίδια</vt:lpstr>
      <vt:lpstr>Αλκυλαλογονίδια</vt:lpstr>
      <vt:lpstr>Φυσικές ιδιότητες</vt:lpstr>
      <vt:lpstr>Φυσικές ιδιότητες</vt:lpstr>
      <vt:lpstr>Φυσικές ιδιότητες</vt:lpstr>
      <vt:lpstr>Χημική δραστικότητα αλκυλαλογονιδίων</vt:lpstr>
      <vt:lpstr>Χημική δραστικότητα αλκυλαλογονιδίων</vt:lpstr>
      <vt:lpstr>Χημική δραστικότητα αλκυλαλογονιδίων</vt:lpstr>
      <vt:lpstr>Στερεοϊσομέρεια Οπτική ισομέρεια</vt:lpstr>
      <vt:lpstr>Στερεοϊσομέρεια Οπτική ισομέρεια</vt:lpstr>
      <vt:lpstr>Αντιδράσεις πυρηνόφιλης υποκατάστασης</vt:lpstr>
      <vt:lpstr>Αντιδράσεις πυρηνόφιλης υποκατάστασης</vt:lpstr>
      <vt:lpstr>Αντιδράσεις πυρηνόφιλης υποκατάστασης</vt:lpstr>
      <vt:lpstr>Αντιδράσεις β- απόσπασης</vt:lpstr>
      <vt:lpstr>Αντιδράσεις β- απόσπασης</vt:lpstr>
      <vt:lpstr>Αντιδράσεις β- απόσπασης</vt:lpstr>
      <vt:lpstr>Αντιδράσεις πυρηνόφιλης υποκατάστασης vs Αντιδράσεις β- απόσπασης</vt:lpstr>
      <vt:lpstr>Ισορροπία σε αντιδράσεις πυρηνόφιλης υποκατάστασης</vt:lpstr>
      <vt:lpstr>Ταχύτητα χημικής αντίδρασης</vt:lpstr>
      <vt:lpstr>Νόμος της Ταχύτητας Αντίδρασης</vt:lpstr>
      <vt:lpstr>Σταθερά ταχύτητας αντίδρασης και Πρότυπη Ελεύθερη Ενέργεια Ενεργοποίησης</vt:lpstr>
      <vt:lpstr>Αντιδράσεις υποκατάστασης  Πυρηνόφιλη Αλειφατική Υποκατάσταση</vt:lpstr>
      <vt:lpstr>Αντιδράσεις υποκατάστασης  Πυρηνόφιλη Αλειφατική Υποκατάσταση</vt:lpstr>
      <vt:lpstr>Αντιδράσεις υποκατάστασης  Πυρηνόφιλη Αλειφατική Υποκατάσταση</vt:lpstr>
      <vt:lpstr>Αντιδράσεις υποκατάστασης  Πυρηνόφιλη Αλειφατική Υποκατάσταση</vt:lpstr>
      <vt:lpstr>Αντιδράσεις υποκατάστασης  Πυρηνόφιλη Αλειφατική Υποκατάσταση</vt:lpstr>
      <vt:lpstr>Αντιδράσεις υποκατάστασης  Πυρηνόφιλη Αλειφατική Υποκατάσταση</vt:lpstr>
      <vt:lpstr>Αντιδράσεις υποκατάστασης  Πυρηνόφιλη Αλειφατική Υποκατάσταση</vt:lpstr>
      <vt:lpstr>Αντιδράσεις υποκατάστασης  Πυρηνόφιλη Αλειφατική Υποκατάσταση</vt:lpstr>
      <vt:lpstr>Αντιδράσεις υποκατάστασης  Πυρηνόφιλη Αλειφατική Υποκατάσταση</vt:lpstr>
      <vt:lpstr>Αντιδράσεις υποκατάστασης  Πυρηνόφιλη Αλειφατική Υποκατάσταση</vt:lpstr>
      <vt:lpstr>Αντιδράσεις υποκατάστασης  Πυρηνόφιλη Αλειφατική Υποκατάσταση</vt:lpstr>
      <vt:lpstr>Αντιδράσεις υποκατάστασης  Πυρηνόφιλη Αλειφατική Υποκατάσταση</vt:lpstr>
      <vt:lpstr>Τάσεις πυρηνοφιλικότητας</vt:lpstr>
      <vt:lpstr>Τάσεις πυρηνοφιλικότητας</vt:lpstr>
      <vt:lpstr>Αντιδράσεις υποκατάστασης  Πυρηνόφιλη Αλειφατική Υποκατάσταση</vt:lpstr>
      <vt:lpstr>Παρουσίαση του PowerPoint</vt:lpstr>
      <vt:lpstr>Αντιδράσεις υποκατάστασης  Πυρηνόφιλη Αλειφατική Υποκατάσταση</vt:lpstr>
      <vt:lpstr>Παρουσίαση του PowerPoint</vt:lpstr>
      <vt:lpstr>Παρουσίαση του PowerPoint</vt:lpstr>
      <vt:lpstr>Αντιδράσεις υποκατάστασης  Πυρηνόφιλη Αλειφατική Υποκατάσταση</vt:lpstr>
      <vt:lpstr>Αντιδράσεις υποκατάστασης  Πυρηνόφιλη Αλειφατική Υποκατάσταση</vt:lpstr>
      <vt:lpstr>Αντιδράσεις υποκατάστασης  Πυρηνόφιλη Αλειφατική Υποκατάσταση</vt:lpstr>
      <vt:lpstr>Αντιδράσεις υποκατάστασης  Πυρηνόφιλη Αλειφατική Υποκατάσταση</vt:lpstr>
      <vt:lpstr>Αντιδράσεις υποκατάστασης  Πυρηνόφιλη Αλειφατική Υποκατάσταση</vt:lpstr>
      <vt:lpstr>SN1 vs. SN2</vt:lpstr>
      <vt:lpstr>SN1 vs. SN2</vt:lpstr>
      <vt:lpstr>Αντιδράσεις απόσπασης (elimination reactions</vt:lpstr>
      <vt:lpstr>Αντιδράσεις απόσπασης (elimination reactions</vt:lpstr>
      <vt:lpstr>Αντιδράσεις απόσπασης (elimination reactions</vt:lpstr>
      <vt:lpstr>Αντιδράσεις απόσπασης (elimination reactions</vt:lpstr>
      <vt:lpstr>Αντιδράσεις απόσπασης (elimination reactions</vt:lpstr>
      <vt:lpstr>Αντιδράσεις απόσπασης (elimination reactions</vt:lpstr>
      <vt:lpstr>Αντιδράσεις απόσπασης (elimination reactions</vt:lpstr>
      <vt:lpstr>Αντιδράσεις απόσπασης (elimination reactions</vt:lpstr>
      <vt:lpstr>Αντιδράσεις απόσπασης (elimination reactions</vt:lpstr>
      <vt:lpstr>Αντιδράσεις απόσπασης (elimination reactions</vt:lpstr>
      <vt:lpstr>Αντιδράσεις απόσπασης (elimination reactions</vt:lpstr>
      <vt:lpstr>Αντιδράσεις απόσπασης (elimination reactions</vt:lpstr>
      <vt:lpstr>Αντιδράσεις απόσπασης (elimination reactions</vt:lpstr>
      <vt:lpstr>Αντιδράσεις απόσπασης (elimination reactions</vt:lpstr>
      <vt:lpstr>Ε1 vs E2</vt:lpstr>
      <vt:lpstr>Ε1 vs. Ε2</vt:lpstr>
      <vt:lpstr>Πρόβλεψη αντιδράσεων υποκατάστασης / απόσπασης</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vector>
  </TitlesOfParts>
  <Company>Info-Quest</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Ανασκόπηση Γενικής Χημείας</dc:title>
  <dc:creator>Christine Fountzoula</dc:creator>
  <cp:lastModifiedBy>UNIWA</cp:lastModifiedBy>
  <cp:revision>388</cp:revision>
  <dcterms:created xsi:type="dcterms:W3CDTF">2018-03-22T08:24:31Z</dcterms:created>
  <dcterms:modified xsi:type="dcterms:W3CDTF">2025-05-12T05:10:37Z</dcterms:modified>
</cp:coreProperties>
</file>