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7"/>
  </p:notesMasterIdLst>
  <p:handoutMasterIdLst>
    <p:handoutMasterId r:id="rId18"/>
  </p:handoutMasterIdLst>
  <p:sldIdLst>
    <p:sldId id="680" r:id="rId2"/>
    <p:sldId id="664" r:id="rId3"/>
    <p:sldId id="806" r:id="rId4"/>
    <p:sldId id="683" r:id="rId5"/>
    <p:sldId id="665" r:id="rId6"/>
    <p:sldId id="666" r:id="rId7"/>
    <p:sldId id="808" r:id="rId8"/>
    <p:sldId id="667" r:id="rId9"/>
    <p:sldId id="668" r:id="rId10"/>
    <p:sldId id="797" r:id="rId11"/>
    <p:sldId id="669" r:id="rId12"/>
    <p:sldId id="798" r:id="rId13"/>
    <p:sldId id="789" r:id="rId14"/>
    <p:sldId id="810" r:id="rId15"/>
    <p:sldId id="811" r:id="rId16"/>
  </p:sldIdLst>
  <p:sldSz cx="9144000" cy="6858000" type="screen4x3"/>
  <p:notesSz cx="6858000" cy="9926638"/>
  <p:defaultTextStyle>
    <a:defPPr>
      <a:defRPr lang="el-GR"/>
    </a:defPPr>
    <a:lvl1pPr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FF0000"/>
    <a:srgbClr val="FFFFA7"/>
    <a:srgbClr val="0000CC"/>
    <a:srgbClr val="FFCC66"/>
    <a:srgbClr val="FF9933"/>
    <a:srgbClr val="CC9900"/>
    <a:srgbClr val="FF9900"/>
    <a:srgbClr val="6633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9960" autoAdjust="0"/>
    <p:restoredTop sz="99874" autoAdjust="0"/>
  </p:normalViewPr>
  <p:slideViewPr>
    <p:cSldViewPr snapToGrid="0">
      <p:cViewPr varScale="1">
        <p:scale>
          <a:sx n="86" d="100"/>
          <a:sy n="86" d="100"/>
        </p:scale>
        <p:origin x="1157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936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4ED10DB4-0599-4B3E-84B6-7A06297CB053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42636C0D-1AA6-470C-99DC-1E81B490580E}"/>
              </a:ext>
            </a:extLst>
          </p:cNvPr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620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>
                <a:solidFill>
                  <a:schemeClr val="tx1"/>
                </a:solidFill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100" name="Rectangle 4">
            <a:extLst>
              <a:ext uri="{FF2B5EF4-FFF2-40B4-BE49-F238E27FC236}">
                <a16:creationId xmlns:a16="http://schemas.microsoft.com/office/drawing/2014/main" id="{1A91ED04-EE53-46B3-816F-E89D9E50FD0F}"/>
              </a:ext>
            </a:extLst>
          </p:cNvPr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431338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101" name="Rectangle 5">
            <a:extLst>
              <a:ext uri="{FF2B5EF4-FFF2-40B4-BE49-F238E27FC236}">
                <a16:creationId xmlns:a16="http://schemas.microsoft.com/office/drawing/2014/main" id="{6E672734-E2E0-4A15-B339-C93B5054E6D5}"/>
              </a:ext>
            </a:extLst>
          </p:cNvPr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6200" y="9431338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chemeClr val="tx1"/>
                </a:solidFill>
              </a:defRPr>
            </a:lvl1pPr>
          </a:lstStyle>
          <a:p>
            <a:fld id="{5C63C170-C92A-47CB-9112-9792DFBE7EBB}" type="slidenum">
              <a:rPr lang="el-GR" altLang="el-GR"/>
              <a:pPr/>
              <a:t>‹#›</a:t>
            </a:fld>
            <a:endParaRPr lang="el-GR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466" name="Rectangle 2">
            <a:extLst>
              <a:ext uri="{FF2B5EF4-FFF2-40B4-BE49-F238E27FC236}">
                <a16:creationId xmlns:a16="http://schemas.microsoft.com/office/drawing/2014/main" id="{1090D78E-1FE1-449B-89C4-5D11204EF532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18467" name="Rectangle 3">
            <a:extLst>
              <a:ext uri="{FF2B5EF4-FFF2-40B4-BE49-F238E27FC236}">
                <a16:creationId xmlns:a16="http://schemas.microsoft.com/office/drawing/2014/main" id="{7A83DE16-5FDE-4802-9F33-7E62F732ABDE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>
                <a:solidFill>
                  <a:schemeClr val="tx1"/>
                </a:solidFill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6388" name="Rectangle 4">
            <a:extLst>
              <a:ext uri="{FF2B5EF4-FFF2-40B4-BE49-F238E27FC236}">
                <a16:creationId xmlns:a16="http://schemas.microsoft.com/office/drawing/2014/main" id="{A3E0A2DE-9D9E-41B4-97D2-89CCE1FA49AA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47738" y="744538"/>
            <a:ext cx="4962525" cy="372268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18469" name="Rectangle 5">
            <a:extLst>
              <a:ext uri="{FF2B5EF4-FFF2-40B4-BE49-F238E27FC236}">
                <a16:creationId xmlns:a16="http://schemas.microsoft.com/office/drawing/2014/main" id="{EFAA8F89-F5A8-4243-86B7-04FFFA3D111D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7388" y="4714875"/>
            <a:ext cx="5483225" cy="4467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l-GR" noProof="0"/>
              <a:t>Click to edit Master text styles</a:t>
            </a:r>
          </a:p>
          <a:p>
            <a:pPr lvl="1"/>
            <a:r>
              <a:rPr lang="el-GR" noProof="0"/>
              <a:t>Second level</a:t>
            </a:r>
          </a:p>
          <a:p>
            <a:pPr lvl="2"/>
            <a:r>
              <a:rPr lang="el-GR" noProof="0"/>
              <a:t>Third level</a:t>
            </a:r>
          </a:p>
          <a:p>
            <a:pPr lvl="3"/>
            <a:r>
              <a:rPr lang="el-GR" noProof="0"/>
              <a:t>Fourth level</a:t>
            </a:r>
          </a:p>
          <a:p>
            <a:pPr lvl="4"/>
            <a:r>
              <a:rPr lang="el-GR" noProof="0"/>
              <a:t>Fifth level</a:t>
            </a:r>
          </a:p>
        </p:txBody>
      </p:sp>
      <p:sp>
        <p:nvSpPr>
          <p:cNvPr id="318470" name="Rectangle 6">
            <a:extLst>
              <a:ext uri="{FF2B5EF4-FFF2-40B4-BE49-F238E27FC236}">
                <a16:creationId xmlns:a16="http://schemas.microsoft.com/office/drawing/2014/main" id="{94D63D44-772E-4A66-9B85-FB3F646A9928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42975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18471" name="Rectangle 7">
            <a:extLst>
              <a:ext uri="{FF2B5EF4-FFF2-40B4-BE49-F238E27FC236}">
                <a16:creationId xmlns:a16="http://schemas.microsoft.com/office/drawing/2014/main" id="{492D68E1-4A0D-44C1-8748-704E680BF412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942975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chemeClr val="tx1"/>
                </a:solidFill>
              </a:defRPr>
            </a:lvl1pPr>
          </a:lstStyle>
          <a:p>
            <a:fld id="{76F660E3-352F-4244-A1C8-4960E279214E}" type="slidenum">
              <a:rPr lang="el-GR" altLang="el-GR"/>
              <a:pPr/>
              <a:t>‹#›</a:t>
            </a:fld>
            <a:endParaRPr lang="el-GR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7">
            <a:extLst>
              <a:ext uri="{FF2B5EF4-FFF2-40B4-BE49-F238E27FC236}">
                <a16:creationId xmlns:a16="http://schemas.microsoft.com/office/drawing/2014/main" id="{0FEFB80F-38FE-4806-AD8B-421C55B6A58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fld id="{D8F7696A-39B3-4916-B0D4-56E60FDC80D5}" type="slidenum">
              <a:rPr lang="el-GR" altLang="el-GR" sz="1200">
                <a:solidFill>
                  <a:schemeClr val="tx1"/>
                </a:solidFill>
              </a:rPr>
              <a:pPr/>
              <a:t>1</a:t>
            </a:fld>
            <a:endParaRPr lang="el-GR" altLang="el-GR" sz="1200">
              <a:solidFill>
                <a:schemeClr val="tx1"/>
              </a:solidFill>
            </a:endParaRPr>
          </a:p>
        </p:txBody>
      </p:sp>
      <p:sp>
        <p:nvSpPr>
          <p:cNvPr id="17411" name="Rectangle 2">
            <a:extLst>
              <a:ext uri="{FF2B5EF4-FFF2-40B4-BE49-F238E27FC236}">
                <a16:creationId xmlns:a16="http://schemas.microsoft.com/office/drawing/2014/main" id="{E9D94655-9BAA-4AE7-9AE2-5CAC405C5B0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7412" name="Rectangle 3">
            <a:extLst>
              <a:ext uri="{FF2B5EF4-FFF2-40B4-BE49-F238E27FC236}">
                <a16:creationId xmlns:a16="http://schemas.microsoft.com/office/drawing/2014/main" id="{F50964D5-46DB-4404-BF36-833D1E46A15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1787404917"/>
      </p:ext>
    </p:extLst>
  </p:cSld>
  <p:clrMapOvr>
    <a:masterClrMapping/>
  </p:clrMapOvr>
  <p:transition>
    <p:wipe dir="r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304284028"/>
      </p:ext>
    </p:extLst>
  </p:cSld>
  <p:clrMapOvr>
    <a:masterClrMapping/>
  </p:clrMapOvr>
  <p:transition>
    <p:wipe dir="r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393067040"/>
      </p:ext>
    </p:extLst>
  </p:cSld>
  <p:clrMapOvr>
    <a:masterClrMapping/>
  </p:clrMapOvr>
  <p:transition>
    <p:wipe dir="r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377540732"/>
      </p:ext>
    </p:extLst>
  </p:cSld>
  <p:clrMapOvr>
    <a:masterClrMapping/>
  </p:clrMapOvr>
  <p:transition>
    <p:wipe dir="r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31385932"/>
      </p:ext>
    </p:extLst>
  </p:cSld>
  <p:clrMapOvr>
    <a:masterClrMapping/>
  </p:clrMapOvr>
  <p:transition>
    <p:wipe dir="r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579988696"/>
      </p:ext>
    </p:extLst>
  </p:cSld>
  <p:clrMapOvr>
    <a:masterClrMapping/>
  </p:clrMapOvr>
  <p:transition>
    <p:wipe dir="r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453497292"/>
      </p:ext>
    </p:extLst>
  </p:cSld>
  <p:clrMapOvr>
    <a:masterClrMapping/>
  </p:clrMapOvr>
  <p:transition>
    <p:wipe dir="r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799409276"/>
      </p:ext>
    </p:extLst>
  </p:cSld>
  <p:clrMapOvr>
    <a:masterClrMapping/>
  </p:clrMapOvr>
  <p:transition>
    <p:wipe dir="r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603654355"/>
      </p:ext>
    </p:extLst>
  </p:cSld>
  <p:clrMapOvr>
    <a:masterClrMapping/>
  </p:clrMapOvr>
  <p:transition>
    <p:wipe dir="r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508497991"/>
      </p:ext>
    </p:extLst>
  </p:cSld>
  <p:clrMapOvr>
    <a:masterClrMapping/>
  </p:clrMapOvr>
  <p:transition>
    <p:wipe dir="r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857739962"/>
      </p:ext>
    </p:extLst>
  </p:cSld>
  <p:clrMapOvr>
    <a:masterClrMapping/>
  </p:clrMapOvr>
  <p:transition>
    <p:wipe dir="r"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528685649"/>
      </p:ext>
    </p:extLst>
  </p:cSld>
  <p:clrMapOvr>
    <a:masterClrMapping/>
  </p:clrMapOvr>
  <p:transition>
    <p:wipe dir="r"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, Conten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12711992"/>
      </p:ext>
    </p:extLst>
  </p:cSld>
  <p:clrMapOvr>
    <a:masterClrMapping/>
  </p:clrMapOvr>
  <p:transition>
    <p:wipe dir="r"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274638"/>
            <a:ext cx="8229600" cy="5851525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248124414"/>
      </p:ext>
    </p:extLst>
  </p:cSld>
  <p:clrMapOvr>
    <a:masterClrMapping/>
  </p:clrMapOvr>
  <p:transition>
    <p:wipe dir="r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0066FF"/>
            </a:gs>
            <a:gs pos="100000">
              <a:srgbClr val="BBCFD1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</p:sldLayoutIdLst>
  <p:transition>
    <p:wipe dir="r"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png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4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1.png"/><Relationship Id="rId5" Type="http://schemas.openxmlformats.org/officeDocument/2006/relationships/image" Target="../media/image30.png"/><Relationship Id="rId4" Type="http://schemas.openxmlformats.org/officeDocument/2006/relationships/image" Target="../media/image29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7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72787394-2C53-4D61-A066-AF35B26666D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endParaRPr lang="en-US" altLang="el-GR"/>
          </a:p>
        </p:txBody>
      </p:sp>
      <p:sp>
        <p:nvSpPr>
          <p:cNvPr id="1027" name="Rectangle 14">
            <a:extLst>
              <a:ext uri="{FF2B5EF4-FFF2-40B4-BE49-F238E27FC236}">
                <a16:creationId xmlns:a16="http://schemas.microsoft.com/office/drawing/2014/main" id="{B332BE03-5065-4F2A-9DA9-B2303B29C07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endParaRPr lang="en-US" altLang="el-GR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9ABFD3B2-DC01-4B74-8912-823331C88739}"/>
              </a:ext>
            </a:extLst>
          </p:cNvPr>
          <p:cNvSpPr txBox="1"/>
          <p:nvPr/>
        </p:nvSpPr>
        <p:spPr>
          <a:xfrm>
            <a:off x="228600" y="2679700"/>
            <a:ext cx="8686800" cy="6461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600" b="1" dirty="0">
                <a:solidFill>
                  <a:srgbClr val="FFFFFF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Η ΧΗΜΕΙΑ ΤΩΝ </a:t>
            </a:r>
            <a:r>
              <a:rPr lang="el-GR" sz="36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ΑΜΙΝΩΝ</a:t>
            </a:r>
          </a:p>
        </p:txBody>
      </p:sp>
    </p:spTree>
  </p:cSld>
  <p:clrMapOvr>
    <a:masterClrMapping/>
  </p:clrMapOvr>
  <p:transition>
    <p:fade thruBlk="1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>
            <a:extLst>
              <a:ext uri="{FF2B5EF4-FFF2-40B4-BE49-F238E27FC236}">
                <a16:creationId xmlns:a16="http://schemas.microsoft.com/office/drawing/2014/main" id="{14C810E0-F691-4EC4-BD3B-FD637B7FD939}"/>
              </a:ext>
            </a:extLst>
          </p:cNvPr>
          <p:cNvSpPr txBox="1"/>
          <p:nvPr/>
        </p:nvSpPr>
        <p:spPr>
          <a:xfrm>
            <a:off x="241300" y="-28575"/>
            <a:ext cx="8686800" cy="6461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6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ΑΜΙΝΕΣ</a:t>
            </a:r>
          </a:p>
        </p:txBody>
      </p:sp>
      <p:pic>
        <p:nvPicPr>
          <p:cNvPr id="2051" name="Picture 3">
            <a:extLst>
              <a:ext uri="{FF2B5EF4-FFF2-40B4-BE49-F238E27FC236}">
                <a16:creationId xmlns:a16="http://schemas.microsoft.com/office/drawing/2014/main" id="{22ED738B-A5DB-4999-9738-3BCE88C4A3C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3888" y="1323975"/>
            <a:ext cx="7743825" cy="2747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1">
            <a:extLst>
              <a:ext uri="{FF2B5EF4-FFF2-40B4-BE49-F238E27FC236}">
                <a16:creationId xmlns:a16="http://schemas.microsoft.com/office/drawing/2014/main" id="{2FE28057-755F-4D31-BE01-C9E66D22686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98588" y="901700"/>
            <a:ext cx="6796087" cy="1646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5" name="Picture 5">
            <a:extLst>
              <a:ext uri="{FF2B5EF4-FFF2-40B4-BE49-F238E27FC236}">
                <a16:creationId xmlns:a16="http://schemas.microsoft.com/office/drawing/2014/main" id="{0160B71F-40D6-4A38-B9FA-DE31ED2180C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8175" y="3036888"/>
            <a:ext cx="5962650" cy="1992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0F242168-3A94-4551-86A1-459225760AC6}"/>
              </a:ext>
            </a:extLst>
          </p:cNvPr>
          <p:cNvSpPr txBox="1"/>
          <p:nvPr/>
        </p:nvSpPr>
        <p:spPr>
          <a:xfrm>
            <a:off x="322263" y="150813"/>
            <a:ext cx="8686800" cy="46196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24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ΟΝΟΜΑΤΟΛΟΓΙΑ ΤΩΝ ΑΜΙΝΩΝ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03AE304-3F6F-4A1B-A983-47A6D7581161}"/>
              </a:ext>
            </a:extLst>
          </p:cNvPr>
          <p:cNvSpPr txBox="1"/>
          <p:nvPr/>
        </p:nvSpPr>
        <p:spPr>
          <a:xfrm>
            <a:off x="2795588" y="693738"/>
            <a:ext cx="3414712" cy="3683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1800" b="1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Κοινή Ονοματολογία </a:t>
            </a:r>
          </a:p>
        </p:txBody>
      </p:sp>
      <p:pic>
        <p:nvPicPr>
          <p:cNvPr id="4100" name="Picture 4">
            <a:extLst>
              <a:ext uri="{FF2B5EF4-FFF2-40B4-BE49-F238E27FC236}">
                <a16:creationId xmlns:a16="http://schemas.microsoft.com/office/drawing/2014/main" id="{A9ACF441-6D42-430F-878A-77EAC3E8141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8688" y="1423988"/>
            <a:ext cx="2600325" cy="76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1" name="Picture 7">
            <a:extLst>
              <a:ext uri="{FF2B5EF4-FFF2-40B4-BE49-F238E27FC236}">
                <a16:creationId xmlns:a16="http://schemas.microsoft.com/office/drawing/2014/main" id="{8535F33E-120C-4FE0-86FE-8D2F78C2598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89425" y="1281113"/>
            <a:ext cx="4467225" cy="1047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2" name="Picture 8">
            <a:extLst>
              <a:ext uri="{FF2B5EF4-FFF2-40B4-BE49-F238E27FC236}">
                <a16:creationId xmlns:a16="http://schemas.microsoft.com/office/drawing/2014/main" id="{99C13BAE-F4FF-4F50-BA34-F3878A316A6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70100" y="2593975"/>
            <a:ext cx="5191125" cy="159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57D16C63-3E1D-4B25-ADFE-B34043DA8EDA}"/>
              </a:ext>
            </a:extLst>
          </p:cNvPr>
          <p:cNvSpPr txBox="1"/>
          <p:nvPr/>
        </p:nvSpPr>
        <p:spPr>
          <a:xfrm>
            <a:off x="2957513" y="4289425"/>
            <a:ext cx="3414712" cy="3698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1800" b="1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Ονοματολογία Υποκατάστασης </a:t>
            </a:r>
          </a:p>
        </p:txBody>
      </p:sp>
      <p:pic>
        <p:nvPicPr>
          <p:cNvPr id="4104" name="Picture 11">
            <a:extLst>
              <a:ext uri="{FF2B5EF4-FFF2-40B4-BE49-F238E27FC236}">
                <a16:creationId xmlns:a16="http://schemas.microsoft.com/office/drawing/2014/main" id="{801A08D8-B048-46FF-8E71-0D509F419E0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68400" y="4741863"/>
            <a:ext cx="6667500" cy="18526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>
            <a:extLst>
              <a:ext uri="{FF2B5EF4-FFF2-40B4-BE49-F238E27FC236}">
                <a16:creationId xmlns:a16="http://schemas.microsoft.com/office/drawing/2014/main" id="{9D2585FA-115B-4E99-8C18-7A7A6A49AF0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522"/>
          <a:stretch>
            <a:fillRect/>
          </a:stretch>
        </p:blipFill>
        <p:spPr bwMode="auto">
          <a:xfrm>
            <a:off x="615950" y="230188"/>
            <a:ext cx="7693025" cy="138747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5123" name="Group 9">
            <a:extLst>
              <a:ext uri="{FF2B5EF4-FFF2-40B4-BE49-F238E27FC236}">
                <a16:creationId xmlns:a16="http://schemas.microsoft.com/office/drawing/2014/main" id="{E0310E83-E030-487E-8C77-58DA7A9F6B6D}"/>
              </a:ext>
            </a:extLst>
          </p:cNvPr>
          <p:cNvGrpSpPr>
            <a:grpSpLocks/>
          </p:cNvGrpSpPr>
          <p:nvPr/>
        </p:nvGrpSpPr>
        <p:grpSpPr bwMode="auto">
          <a:xfrm>
            <a:off x="1258888" y="1839913"/>
            <a:ext cx="6591300" cy="2374900"/>
            <a:chOff x="1276285" y="2085816"/>
            <a:chExt cx="6591428" cy="2374286"/>
          </a:xfrm>
        </p:grpSpPr>
        <p:pic>
          <p:nvPicPr>
            <p:cNvPr id="5126" name="Picture 3">
              <a:extLst>
                <a:ext uri="{FF2B5EF4-FFF2-40B4-BE49-F238E27FC236}">
                  <a16:creationId xmlns:a16="http://schemas.microsoft.com/office/drawing/2014/main" id="{CD43B349-986E-4C34-9FFB-ED8F206D6077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76285" y="2085816"/>
              <a:ext cx="6591428" cy="23742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5127" name="Picture 8">
              <a:extLst>
                <a:ext uri="{FF2B5EF4-FFF2-40B4-BE49-F238E27FC236}">
                  <a16:creationId xmlns:a16="http://schemas.microsoft.com/office/drawing/2014/main" id="{A6447D2B-2EA3-4340-B1BF-2C0285901384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9567"/>
            <a:stretch>
              <a:fillRect/>
            </a:stretch>
          </p:blipFill>
          <p:spPr bwMode="auto">
            <a:xfrm>
              <a:off x="1285294" y="2993456"/>
              <a:ext cx="6582419" cy="146664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5124" name="Picture 1">
            <a:extLst>
              <a:ext uri="{FF2B5EF4-FFF2-40B4-BE49-F238E27FC236}">
                <a16:creationId xmlns:a16="http://schemas.microsoft.com/office/drawing/2014/main" id="{0F81C2B9-AB7A-4FD3-A161-4F76533E616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7175" y="4675188"/>
            <a:ext cx="4572000" cy="1616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125" name="Picture 2">
            <a:extLst>
              <a:ext uri="{FF2B5EF4-FFF2-40B4-BE49-F238E27FC236}">
                <a16:creationId xmlns:a16="http://schemas.microsoft.com/office/drawing/2014/main" id="{AF24A851-5BEE-45CF-B43D-14927A7F09F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68863" y="4797425"/>
            <a:ext cx="4152900" cy="1433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1">
            <a:extLst>
              <a:ext uri="{FF2B5EF4-FFF2-40B4-BE49-F238E27FC236}">
                <a16:creationId xmlns:a16="http://schemas.microsoft.com/office/drawing/2014/main" id="{86E67911-6814-4118-B45E-38A32405A28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68650" y="531813"/>
            <a:ext cx="2097088" cy="1128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47" name="Picture 5">
            <a:extLst>
              <a:ext uri="{FF2B5EF4-FFF2-40B4-BE49-F238E27FC236}">
                <a16:creationId xmlns:a16="http://schemas.microsoft.com/office/drawing/2014/main" id="{B4145DD6-3221-41C0-B130-BAD183F5749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9708"/>
          <a:stretch>
            <a:fillRect/>
          </a:stretch>
        </p:blipFill>
        <p:spPr bwMode="auto">
          <a:xfrm>
            <a:off x="1058863" y="2438400"/>
            <a:ext cx="6977062" cy="2082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1">
            <a:extLst>
              <a:ext uri="{FF2B5EF4-FFF2-40B4-BE49-F238E27FC236}">
                <a16:creationId xmlns:a16="http://schemas.microsoft.com/office/drawing/2014/main" id="{D13D73A2-6A42-40F5-B7A2-FD65A331563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1392" b="41286"/>
          <a:stretch>
            <a:fillRect/>
          </a:stretch>
        </p:blipFill>
        <p:spPr bwMode="auto">
          <a:xfrm>
            <a:off x="1082675" y="333375"/>
            <a:ext cx="6978650" cy="379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76150DFF-EF3D-4F6F-AE5F-BA899129DC98}"/>
              </a:ext>
            </a:extLst>
          </p:cNvPr>
          <p:cNvSpPr txBox="1"/>
          <p:nvPr/>
        </p:nvSpPr>
        <p:spPr>
          <a:xfrm>
            <a:off x="176213" y="3014663"/>
            <a:ext cx="8686800" cy="46037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24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ΔΟΜΗ ΤΩΝ ΑΜΙΝΩΝ</a:t>
            </a:r>
          </a:p>
        </p:txBody>
      </p:sp>
      <p:pic>
        <p:nvPicPr>
          <p:cNvPr id="7172" name="Picture 3">
            <a:extLst>
              <a:ext uri="{FF2B5EF4-FFF2-40B4-BE49-F238E27FC236}">
                <a16:creationId xmlns:a16="http://schemas.microsoft.com/office/drawing/2014/main" id="{0D18A06F-9FC4-4D95-AEF0-30A698E32FC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74875" y="3603625"/>
            <a:ext cx="4503738" cy="619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3" name="Picture 4">
            <a:extLst>
              <a:ext uri="{FF2B5EF4-FFF2-40B4-BE49-F238E27FC236}">
                <a16:creationId xmlns:a16="http://schemas.microsoft.com/office/drawing/2014/main" id="{C808DA14-9C14-4E46-A0A6-EE65F781434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813" y="4349750"/>
            <a:ext cx="5757862" cy="2174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4" name="Picture 6">
            <a:extLst>
              <a:ext uri="{FF2B5EF4-FFF2-40B4-BE49-F238E27FC236}">
                <a16:creationId xmlns:a16="http://schemas.microsoft.com/office/drawing/2014/main" id="{8C365423-B91F-46EC-A046-004012E9465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01763" y="962025"/>
            <a:ext cx="6049962" cy="2052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8">
            <a:extLst>
              <a:ext uri="{FF2B5EF4-FFF2-40B4-BE49-F238E27FC236}">
                <a16:creationId xmlns:a16="http://schemas.microsoft.com/office/drawing/2014/main" id="{C191F089-FDEB-4FB5-A4FE-AC33159D192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0863" y="1171575"/>
            <a:ext cx="7645400" cy="1003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195" name="Picture 2">
            <a:extLst>
              <a:ext uri="{FF2B5EF4-FFF2-40B4-BE49-F238E27FC236}">
                <a16:creationId xmlns:a16="http://schemas.microsoft.com/office/drawing/2014/main" id="{F4F2EB11-713C-40E7-9E94-270FDA2CFF6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4025" y="3273425"/>
            <a:ext cx="8235950" cy="2219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196" name="TextBox 1">
            <a:extLst>
              <a:ext uri="{FF2B5EF4-FFF2-40B4-BE49-F238E27FC236}">
                <a16:creationId xmlns:a16="http://schemas.microsoft.com/office/drawing/2014/main" id="{FFE6AACA-F745-4016-918D-2C5A56A4FF7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61988" y="768350"/>
            <a:ext cx="7645400" cy="338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l-GR" altLang="el-GR" sz="1600">
                <a:solidFill>
                  <a:schemeClr val="bg1"/>
                </a:solidFill>
              </a:rPr>
              <a:t>Ο δεσμός </a:t>
            </a:r>
            <a:r>
              <a:rPr lang="en-US" altLang="el-GR" sz="1600">
                <a:solidFill>
                  <a:schemeClr val="bg1"/>
                </a:solidFill>
              </a:rPr>
              <a:t>C-N </a:t>
            </a:r>
            <a:r>
              <a:rPr lang="el-GR" altLang="el-GR" sz="1600">
                <a:solidFill>
                  <a:schemeClr val="bg1"/>
                </a:solidFill>
              </a:rPr>
              <a:t>στην ανιλίνη είναι μικρότερος σε μήκος από εκείνο στις αλειφατικές αμίνες.</a:t>
            </a:r>
          </a:p>
        </p:txBody>
      </p:sp>
    </p:spTree>
  </p:cSld>
  <p:clrMapOvr>
    <a:masterClrMapping/>
  </p:clrMapOvr>
  <p:transition>
    <p:wipe dir="r"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>
            <a:extLst>
              <a:ext uri="{FF2B5EF4-FFF2-40B4-BE49-F238E27FC236}">
                <a16:creationId xmlns:a16="http://schemas.microsoft.com/office/drawing/2014/main" id="{19671CD2-3BB4-4F72-AEC1-47EC46B5F3F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9700" y="4402138"/>
            <a:ext cx="8648700" cy="1017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D04312F1-8073-42E2-93DA-83CB8B95A11B}"/>
              </a:ext>
            </a:extLst>
          </p:cNvPr>
          <p:cNvSpPr txBox="1"/>
          <p:nvPr/>
        </p:nvSpPr>
        <p:spPr>
          <a:xfrm>
            <a:off x="271463" y="534988"/>
            <a:ext cx="8686800" cy="46196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24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ΦΥΣΙΚΕΣ ΙΔΙΟΤΗΤΕΣ ΤΩΝ ΑΜΙΝΩΝ</a:t>
            </a:r>
          </a:p>
        </p:txBody>
      </p:sp>
      <p:pic>
        <p:nvPicPr>
          <p:cNvPr id="9220" name="Picture 10">
            <a:extLst>
              <a:ext uri="{FF2B5EF4-FFF2-40B4-BE49-F238E27FC236}">
                <a16:creationId xmlns:a16="http://schemas.microsoft.com/office/drawing/2014/main" id="{28DF357E-D5EA-4E13-BC36-59D7AA5F3C6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6688" y="1268413"/>
            <a:ext cx="8874125" cy="2374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A3889F24-5B59-480C-A780-34930AC855BB}"/>
              </a:ext>
            </a:extLst>
          </p:cNvPr>
          <p:cNvSpPr txBox="1"/>
          <p:nvPr/>
        </p:nvSpPr>
        <p:spPr>
          <a:xfrm>
            <a:off x="174625" y="192088"/>
            <a:ext cx="8686800" cy="46037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24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ΒΑΣΙΚΟΤΗΤΑ  ΑΜΙΝΩΝ</a:t>
            </a:r>
          </a:p>
        </p:txBody>
      </p:sp>
      <p:pic>
        <p:nvPicPr>
          <p:cNvPr id="10243" name="Picture 1">
            <a:extLst>
              <a:ext uri="{FF2B5EF4-FFF2-40B4-BE49-F238E27FC236}">
                <a16:creationId xmlns:a16="http://schemas.microsoft.com/office/drawing/2014/main" id="{93F9C167-2E03-415C-B138-8C133270FD5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025" y="1292225"/>
            <a:ext cx="5330825" cy="814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4" name="Picture 6">
            <a:extLst>
              <a:ext uri="{FF2B5EF4-FFF2-40B4-BE49-F238E27FC236}">
                <a16:creationId xmlns:a16="http://schemas.microsoft.com/office/drawing/2014/main" id="{45F1E52E-7AA9-45E4-83A0-C07E35EFAB8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0388" y="2501900"/>
            <a:ext cx="8023225" cy="4268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5" name="Picture 3">
            <a:extLst>
              <a:ext uri="{FF2B5EF4-FFF2-40B4-BE49-F238E27FC236}">
                <a16:creationId xmlns:a16="http://schemas.microsoft.com/office/drawing/2014/main" id="{DC054580-0053-4AD2-AF71-B944229D70D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48300" y="1108075"/>
            <a:ext cx="3622675" cy="1184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46" name="6 - TextBox">
            <a:extLst>
              <a:ext uri="{FF2B5EF4-FFF2-40B4-BE49-F238E27FC236}">
                <a16:creationId xmlns:a16="http://schemas.microsoft.com/office/drawing/2014/main" id="{139091AB-EE90-42AB-98E5-7D445439418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69063" y="762000"/>
            <a:ext cx="1514475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l-GR" altLang="el-GR">
                <a:solidFill>
                  <a:schemeClr val="bg1"/>
                </a:solidFill>
              </a:rPr>
              <a:t>Άλατα αμμωνίου</a:t>
            </a:r>
          </a:p>
        </p:txBody>
      </p:sp>
    </p:spTree>
  </p:cSld>
  <p:clrMapOvr>
    <a:masterClrMapping/>
  </p:clrMapOvr>
  <p:transition>
    <p:wipe dir="r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66B3BF13-142C-44C6-B8F1-C225F6E1B843}"/>
              </a:ext>
            </a:extLst>
          </p:cNvPr>
          <p:cNvSpPr txBox="1"/>
          <p:nvPr/>
        </p:nvSpPr>
        <p:spPr>
          <a:xfrm>
            <a:off x="1404938" y="100013"/>
            <a:ext cx="6334125" cy="36988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1800" b="1" dirty="0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Επίδραση των </a:t>
            </a:r>
            <a:r>
              <a:rPr lang="el-GR" sz="1800" b="1" dirty="0" err="1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υποκαταστατών</a:t>
            </a:r>
            <a:r>
              <a:rPr lang="el-GR" sz="1800" b="1" dirty="0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 στη </a:t>
            </a:r>
            <a:r>
              <a:rPr lang="el-GR" sz="1800" b="1" dirty="0" err="1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βασικότητα</a:t>
            </a:r>
            <a:r>
              <a:rPr lang="el-GR" sz="1800" b="1" dirty="0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 των </a:t>
            </a:r>
            <a:r>
              <a:rPr lang="el-GR" sz="1800" b="1" dirty="0" err="1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αμινών</a:t>
            </a:r>
            <a:endParaRPr lang="el-GR" sz="1800" b="1" dirty="0">
              <a:solidFill>
                <a:srgbClr val="FFFFA7"/>
              </a:solidFill>
              <a:effectLst>
                <a:outerShdw blurRad="38100" dist="38100" dir="2700000" algn="tl">
                  <a:srgbClr val="000000"/>
                </a:outerShdw>
              </a:effectLst>
              <a:latin typeface="Calibri" pitchFamily="34" charset="0"/>
              <a:cs typeface="Arial" charset="0"/>
            </a:endParaRPr>
          </a:p>
        </p:txBody>
      </p:sp>
      <p:pic>
        <p:nvPicPr>
          <p:cNvPr id="11267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CBA77E01-822F-466A-839D-0EA1116795B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388" y="2098675"/>
            <a:ext cx="9039225" cy="4638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268" name="Picture 1">
            <a:extLst>
              <a:ext uri="{FF2B5EF4-FFF2-40B4-BE49-F238E27FC236}">
                <a16:creationId xmlns:a16="http://schemas.microsoft.com/office/drawing/2014/main" id="{8838FEC3-7112-42F1-A603-3CC21EFF714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1138" y="668338"/>
            <a:ext cx="3990975" cy="1209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3">
            <a:extLst>
              <a:ext uri="{FF2B5EF4-FFF2-40B4-BE49-F238E27FC236}">
                <a16:creationId xmlns:a16="http://schemas.microsoft.com/office/drawing/2014/main" id="{DCC0B30E-DB98-47BB-B8C2-86429400BE7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9384"/>
          <a:stretch>
            <a:fillRect/>
          </a:stretch>
        </p:blipFill>
        <p:spPr bwMode="auto">
          <a:xfrm>
            <a:off x="957263" y="4718050"/>
            <a:ext cx="1735137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1" name="Picture 5">
            <a:extLst>
              <a:ext uri="{FF2B5EF4-FFF2-40B4-BE49-F238E27FC236}">
                <a16:creationId xmlns:a16="http://schemas.microsoft.com/office/drawing/2014/main" id="{41FAFD93-1D67-4448-BFC8-F0C5F59B710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01938" y="3282950"/>
            <a:ext cx="6176962" cy="3365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2" name="Picture 8">
            <a:extLst>
              <a:ext uri="{FF2B5EF4-FFF2-40B4-BE49-F238E27FC236}">
                <a16:creationId xmlns:a16="http://schemas.microsoft.com/office/drawing/2014/main" id="{5A576C29-0D3B-4B72-815E-C435C38962B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7911"/>
          <a:stretch>
            <a:fillRect/>
          </a:stretch>
        </p:blipFill>
        <p:spPr bwMode="auto">
          <a:xfrm>
            <a:off x="5318125" y="317500"/>
            <a:ext cx="3533775" cy="706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3" name="Picture 4">
            <a:extLst>
              <a:ext uri="{FF2B5EF4-FFF2-40B4-BE49-F238E27FC236}">
                <a16:creationId xmlns:a16="http://schemas.microsoft.com/office/drawing/2014/main" id="{F4ED250D-785C-4B46-A1F6-3BFEE491042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775" y="1239838"/>
            <a:ext cx="3748088" cy="2006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4" name="Picture 5">
            <a:extLst>
              <a:ext uri="{FF2B5EF4-FFF2-40B4-BE49-F238E27FC236}">
                <a16:creationId xmlns:a16="http://schemas.microsoft.com/office/drawing/2014/main" id="{D1ABB5EF-D884-489A-B8CE-BA1F6F058414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172"/>
          <a:stretch>
            <a:fillRect/>
          </a:stretch>
        </p:blipFill>
        <p:spPr bwMode="auto">
          <a:xfrm>
            <a:off x="5324475" y="1333500"/>
            <a:ext cx="3602038" cy="596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295" name="10 - TextBox">
            <a:extLst>
              <a:ext uri="{FF2B5EF4-FFF2-40B4-BE49-F238E27FC236}">
                <a16:creationId xmlns:a16="http://schemas.microsoft.com/office/drawing/2014/main" id="{8FC0238B-AB26-46CC-91A5-785D2F147F7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013200" y="1473200"/>
            <a:ext cx="12700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800">
                <a:solidFill>
                  <a:schemeClr val="bg1"/>
                </a:solidFill>
              </a:rPr>
              <a:t>αέρια φάση</a:t>
            </a:r>
          </a:p>
        </p:txBody>
      </p:sp>
      <p:sp>
        <p:nvSpPr>
          <p:cNvPr id="12296" name="11 - TextBox">
            <a:extLst>
              <a:ext uri="{FF2B5EF4-FFF2-40B4-BE49-F238E27FC236}">
                <a16:creationId xmlns:a16="http://schemas.microsoft.com/office/drawing/2014/main" id="{8184DF64-2B1B-4976-A20B-269385CE25D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65600" y="515938"/>
            <a:ext cx="1084263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800">
                <a:solidFill>
                  <a:schemeClr val="bg1"/>
                </a:solidFill>
              </a:rPr>
              <a:t>διάλυμα</a:t>
            </a:r>
          </a:p>
        </p:txBody>
      </p:sp>
    </p:spTree>
  </p:cSld>
  <p:clrMapOvr>
    <a:masterClrMapping/>
  </p:clrMapOvr>
  <p:transition>
    <p:wipe dir="r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7">
            <a:extLst>
              <a:ext uri="{FF2B5EF4-FFF2-40B4-BE49-F238E27FC236}">
                <a16:creationId xmlns:a16="http://schemas.microsoft.com/office/drawing/2014/main" id="{6ED94CB6-6C96-4310-A6A0-C596F763489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8375" y="777875"/>
            <a:ext cx="4092575" cy="10080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315" name="Picture 1">
            <a:extLst>
              <a:ext uri="{FF2B5EF4-FFF2-40B4-BE49-F238E27FC236}">
                <a16:creationId xmlns:a16="http://schemas.microsoft.com/office/drawing/2014/main" id="{126674F7-D557-41A2-A9F6-1801EEEAD9E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995" r="15483"/>
          <a:stretch>
            <a:fillRect/>
          </a:stretch>
        </p:blipFill>
        <p:spPr bwMode="auto">
          <a:xfrm>
            <a:off x="311150" y="2647950"/>
            <a:ext cx="6618288" cy="773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316" name="Picture 2">
            <a:extLst>
              <a:ext uri="{FF2B5EF4-FFF2-40B4-BE49-F238E27FC236}">
                <a16:creationId xmlns:a16="http://schemas.microsoft.com/office/drawing/2014/main" id="{BB9D405E-F5D9-46CF-9BEC-8AA5C4A420A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70113" y="3567113"/>
            <a:ext cx="3533775" cy="1609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317" name="10 - TextBox">
            <a:extLst>
              <a:ext uri="{FF2B5EF4-FFF2-40B4-BE49-F238E27FC236}">
                <a16:creationId xmlns:a16="http://schemas.microsoft.com/office/drawing/2014/main" id="{CEC7CB2C-1C3C-41BF-A74F-EFCA6089C9D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6538" y="296863"/>
            <a:ext cx="6697662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800">
                <a:solidFill>
                  <a:schemeClr val="bg1"/>
                </a:solidFill>
              </a:rPr>
              <a:t>Σταθεροποίηση μέσω δεσμών υδρογόνου με το διαλύτη</a:t>
            </a:r>
          </a:p>
        </p:txBody>
      </p:sp>
      <p:sp>
        <p:nvSpPr>
          <p:cNvPr id="13318" name="11 - TextBox">
            <a:extLst>
              <a:ext uri="{FF2B5EF4-FFF2-40B4-BE49-F238E27FC236}">
                <a16:creationId xmlns:a16="http://schemas.microsoft.com/office/drawing/2014/main" id="{60223E7A-19DC-4F98-8A84-566B4891280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69863" y="2217738"/>
            <a:ext cx="6696075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800">
                <a:solidFill>
                  <a:schemeClr val="bg1"/>
                </a:solidFill>
              </a:rPr>
              <a:t>Πολικές επιδράσεις υποκαταστατών</a:t>
            </a:r>
          </a:p>
        </p:txBody>
      </p:sp>
    </p:spTree>
  </p:cSld>
  <p:clrMapOvr>
    <a:masterClrMapping/>
  </p:clrMapOvr>
  <p:transition>
    <p:wipe dir="r"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1">
            <a:extLst>
              <a:ext uri="{FF2B5EF4-FFF2-40B4-BE49-F238E27FC236}">
                <a16:creationId xmlns:a16="http://schemas.microsoft.com/office/drawing/2014/main" id="{4C377ADC-78B8-4762-AB4F-2EF6A0A7132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1651"/>
          <a:stretch>
            <a:fillRect/>
          </a:stretch>
        </p:blipFill>
        <p:spPr bwMode="auto">
          <a:xfrm>
            <a:off x="2300288" y="520700"/>
            <a:ext cx="3244850" cy="1285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39" name="Picture 2">
            <a:extLst>
              <a:ext uri="{FF2B5EF4-FFF2-40B4-BE49-F238E27FC236}">
                <a16:creationId xmlns:a16="http://schemas.microsoft.com/office/drawing/2014/main" id="{E8AB4937-E6E5-4686-8273-C05C14FF01A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7263" y="2154238"/>
            <a:ext cx="6464300" cy="163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40" name="Picture 3">
            <a:extLst>
              <a:ext uri="{FF2B5EF4-FFF2-40B4-BE49-F238E27FC236}">
                <a16:creationId xmlns:a16="http://schemas.microsoft.com/office/drawing/2014/main" id="{51C73E03-3890-4082-BC5B-2B69D5ACEA5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4338" y="3900488"/>
            <a:ext cx="8315325" cy="27606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341" name="4 - TextBox">
            <a:extLst>
              <a:ext uri="{FF2B5EF4-FFF2-40B4-BE49-F238E27FC236}">
                <a16:creationId xmlns:a16="http://schemas.microsoft.com/office/drawing/2014/main" id="{486E0EC1-3512-4268-A4A1-5646A683381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9538" y="134938"/>
            <a:ext cx="6697662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800">
                <a:solidFill>
                  <a:schemeClr val="bg1"/>
                </a:solidFill>
              </a:rPr>
              <a:t>Επίδραση μεσομέρειας</a:t>
            </a:r>
          </a:p>
        </p:txBody>
      </p:sp>
    </p:spTree>
  </p:cSld>
  <p:clrMapOvr>
    <a:masterClrMapping/>
  </p:clrMapOvr>
  <p:transition>
    <p:wipe dir="r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25D3963C-CFBD-4E6C-89D8-B92C484E6033}"/>
              </a:ext>
            </a:extLst>
          </p:cNvPr>
          <p:cNvSpPr txBox="1"/>
          <p:nvPr/>
        </p:nvSpPr>
        <p:spPr>
          <a:xfrm>
            <a:off x="1481138" y="209550"/>
            <a:ext cx="6502400" cy="3683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1800" b="1" dirty="0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Διαχωρισμός χρησιμοποιώντας τη </a:t>
            </a:r>
            <a:r>
              <a:rPr lang="el-GR" sz="1800" b="1" dirty="0" err="1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βασικότητα</a:t>
            </a:r>
            <a:r>
              <a:rPr lang="el-GR" sz="1800" b="1" dirty="0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 των </a:t>
            </a:r>
            <a:r>
              <a:rPr lang="el-GR" sz="1800" b="1" dirty="0" err="1">
                <a:solidFill>
                  <a:srgbClr val="FFFFA7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Calibri" pitchFamily="34" charset="0"/>
                <a:cs typeface="Arial" charset="0"/>
              </a:rPr>
              <a:t>αμινών</a:t>
            </a:r>
            <a:endParaRPr lang="el-GR" sz="1800" b="1" dirty="0">
              <a:solidFill>
                <a:srgbClr val="FFFFA7"/>
              </a:solidFill>
              <a:effectLst>
                <a:outerShdw blurRad="38100" dist="38100" dir="2700000" algn="tl">
                  <a:srgbClr val="000000"/>
                </a:outerShdw>
              </a:effectLst>
              <a:latin typeface="Calibri" pitchFamily="34" charset="0"/>
              <a:cs typeface="Arial" charset="0"/>
            </a:endParaRPr>
          </a:p>
        </p:txBody>
      </p:sp>
      <p:pic>
        <p:nvPicPr>
          <p:cNvPr id="15363" name="Picture 3">
            <a:extLst>
              <a:ext uri="{FF2B5EF4-FFF2-40B4-BE49-F238E27FC236}">
                <a16:creationId xmlns:a16="http://schemas.microsoft.com/office/drawing/2014/main" id="{1CC10FD0-99C9-4C91-AD10-3E7D3E66291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938" y="739775"/>
            <a:ext cx="8366125" cy="900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4" name="Picture 7">
            <a:extLst>
              <a:ext uri="{FF2B5EF4-FFF2-40B4-BE49-F238E27FC236}">
                <a16:creationId xmlns:a16="http://schemas.microsoft.com/office/drawing/2014/main" id="{A8B15C20-5D7B-4AD5-8913-7CE3DA05BAB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7534"/>
          <a:stretch>
            <a:fillRect/>
          </a:stretch>
        </p:blipFill>
        <p:spPr bwMode="auto">
          <a:xfrm>
            <a:off x="1866900" y="1966913"/>
            <a:ext cx="4927600" cy="268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theme/theme1.xml><?xml version="1.0" encoding="utf-8"?>
<a:theme xmlns:a="http://schemas.openxmlformats.org/drawingml/2006/main" name="Default Design">
  <a:themeElements>
    <a:clrScheme name="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arrow" w="med" len="med"/>
          <a:tailEnd type="arrow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l-GR" sz="1400" b="0" i="0" u="none" strike="noStrike" cap="none" normalizeH="0" baseline="0" smtClean="0">
            <a:ln>
              <a:noFill/>
            </a:ln>
            <a:solidFill>
              <a:schemeClr val="tx2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arrow" w="med" len="med"/>
          <a:tailEnd type="arrow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l-GR" sz="1400" b="0" i="0" u="none" strike="noStrike" cap="none" normalizeH="0" baseline="0" smtClean="0">
            <a:ln>
              <a:noFill/>
            </a:ln>
            <a:solidFill>
              <a:schemeClr val="tx2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19896</TotalTime>
  <Words>67</Words>
  <Application>Microsoft Office PowerPoint</Application>
  <PresentationFormat>Προβολή στην οθόνη (4:3)</PresentationFormat>
  <Paragraphs>18</Paragraphs>
  <Slides>15</Slides>
  <Notes>1</Notes>
  <HiddenSlides>0</HiddenSlides>
  <MMClips>0</MMClips>
  <ScaleCrop>false</ScaleCrop>
  <HeadingPairs>
    <vt:vector size="6" baseType="variant">
      <vt:variant>
        <vt:lpstr>Γραμματοσειρές που χρησιμοποιούνται</vt:lpstr>
      </vt:variant>
      <vt:variant>
        <vt:i4>3</vt:i4>
      </vt:variant>
      <vt:variant>
        <vt:lpstr>Θέμα</vt:lpstr>
      </vt:variant>
      <vt:variant>
        <vt:i4>1</vt:i4>
      </vt:variant>
      <vt:variant>
        <vt:lpstr>Τίτλοι διαφανειών</vt:lpstr>
      </vt:variant>
      <vt:variant>
        <vt:i4>15</vt:i4>
      </vt:variant>
    </vt:vector>
  </HeadingPairs>
  <TitlesOfParts>
    <vt:vector size="19" baseType="lpstr">
      <vt:lpstr>Times New Roman</vt:lpstr>
      <vt:lpstr>Arial</vt:lpstr>
      <vt:lpstr>Calibri</vt:lpstr>
      <vt:lpstr>Default Design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</vt:vector>
  </TitlesOfParts>
  <Company>ΕΙΕ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Παρουσίαση του PowerPoint</dc:title>
  <dc:creator>Μαρία Σκρέττα</dc:creator>
  <cp:lastModifiedBy>UNIWA</cp:lastModifiedBy>
  <cp:revision>1713</cp:revision>
  <cp:lastPrinted>2002-05-29T10:48:58Z</cp:lastPrinted>
  <dcterms:created xsi:type="dcterms:W3CDTF">2000-10-04T08:27:46Z</dcterms:created>
  <dcterms:modified xsi:type="dcterms:W3CDTF">2024-05-20T07:29:50Z</dcterms:modified>
</cp:coreProperties>
</file>