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wmf" ContentType="image/x-wmf"/>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59"/>
  </p:notesMasterIdLst>
  <p:sldIdLst>
    <p:sldId id="256" r:id="rId2"/>
    <p:sldId id="257" r:id="rId3"/>
    <p:sldId id="259" r:id="rId4"/>
    <p:sldId id="260" r:id="rId5"/>
    <p:sldId id="261" r:id="rId6"/>
    <p:sldId id="292" r:id="rId7"/>
    <p:sldId id="262" r:id="rId8"/>
    <p:sldId id="263" r:id="rId9"/>
    <p:sldId id="264" r:id="rId10"/>
    <p:sldId id="274" r:id="rId11"/>
    <p:sldId id="286" r:id="rId12"/>
    <p:sldId id="287" r:id="rId13"/>
    <p:sldId id="288" r:id="rId14"/>
    <p:sldId id="289" r:id="rId15"/>
    <p:sldId id="290" r:id="rId16"/>
    <p:sldId id="291" r:id="rId17"/>
    <p:sldId id="336" r:id="rId18"/>
    <p:sldId id="258" r:id="rId19"/>
    <p:sldId id="337" r:id="rId20"/>
    <p:sldId id="338" r:id="rId21"/>
    <p:sldId id="339" r:id="rId22"/>
    <p:sldId id="340" r:id="rId23"/>
    <p:sldId id="341" r:id="rId24"/>
    <p:sldId id="342" r:id="rId25"/>
    <p:sldId id="343" r:id="rId26"/>
    <p:sldId id="344" r:id="rId27"/>
    <p:sldId id="345" r:id="rId28"/>
    <p:sldId id="346" r:id="rId29"/>
    <p:sldId id="347" r:id="rId30"/>
    <p:sldId id="348" r:id="rId31"/>
    <p:sldId id="349" r:id="rId32"/>
    <p:sldId id="350" r:id="rId33"/>
    <p:sldId id="351" r:id="rId34"/>
    <p:sldId id="352" r:id="rId35"/>
    <p:sldId id="353" r:id="rId36"/>
    <p:sldId id="354" r:id="rId37"/>
    <p:sldId id="355" r:id="rId38"/>
    <p:sldId id="356" r:id="rId39"/>
    <p:sldId id="357" r:id="rId40"/>
    <p:sldId id="358" r:id="rId41"/>
    <p:sldId id="359" r:id="rId42"/>
    <p:sldId id="360" r:id="rId43"/>
    <p:sldId id="361" r:id="rId44"/>
    <p:sldId id="293" r:id="rId45"/>
    <p:sldId id="294" r:id="rId46"/>
    <p:sldId id="295" r:id="rId47"/>
    <p:sldId id="296" r:id="rId48"/>
    <p:sldId id="297" r:id="rId49"/>
    <p:sldId id="298" r:id="rId50"/>
    <p:sldId id="299" r:id="rId51"/>
    <p:sldId id="300" r:id="rId52"/>
    <p:sldId id="301" r:id="rId53"/>
    <p:sldId id="302" r:id="rId54"/>
    <p:sldId id="279" r:id="rId55"/>
    <p:sldId id="303" r:id="rId56"/>
    <p:sldId id="304" r:id="rId57"/>
    <p:sldId id="305" r:id="rId58"/>
  </p:sldIdLst>
  <p:sldSz cx="9144000" cy="6858000" type="screen4x3"/>
  <p:notesSz cx="6858000" cy="9144000"/>
  <p:defaultTextStyle>
    <a:defPPr>
      <a:defRPr lang="el-GR"/>
    </a:defPPr>
    <a:lvl1pPr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1pPr>
    <a:lvl2pPr marL="4572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2pPr>
    <a:lvl3pPr marL="9144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3pPr>
    <a:lvl4pPr marL="13716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4pPr>
    <a:lvl5pPr marL="18288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5pPr>
    <a:lvl6pPr marL="22860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6pPr>
    <a:lvl7pPr marL="27432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7pPr>
    <a:lvl8pPr marL="32004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8pPr>
    <a:lvl9pPr marL="36576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82" d="100"/>
          <a:sy n="82" d="100"/>
        </p:scale>
        <p:origin x="1469" y="58"/>
      </p:cViewPr>
      <p:guideLst>
        <p:guide orient="horz" pos="2160"/>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5" Type="http://schemas.openxmlformats.org/officeDocument/2006/relationships/slide" Target="slides/slide4.xml"/><Relationship Id="rId61" Type="http://schemas.openxmlformats.org/officeDocument/2006/relationships/viewProps" Target="viewProps.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microsoft.com/office/2016/11/relationships/changesInfo" Target="changesInfos/changesInfo1.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notesMaster" Target="notesMasters/notesMaster1.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userId="08cf7f4297593144" providerId="LiveId" clId="{29BEDBF7-249B-4B87-B38A-D57114548BDD}"/>
  </pc:docChgLst>
  <pc:docChgLst>
    <pc:chgData userId="08cf7f4297593144" providerId="LiveId" clId="{A9F80A48-F329-4730-B379-455ECD5D836E}"/>
    <pc:docChg chg="modSld">
      <pc:chgData name="" userId="08cf7f4297593144" providerId="LiveId" clId="{A9F80A48-F329-4730-B379-455ECD5D836E}" dt="2025-03-09T17:13:30.583" v="1" actId="255"/>
      <pc:docMkLst>
        <pc:docMk/>
      </pc:docMkLst>
      <pc:sldChg chg="modSp">
        <pc:chgData name="" userId="08cf7f4297593144" providerId="LiveId" clId="{A9F80A48-F329-4730-B379-455ECD5D836E}" dt="2025-03-09T17:13:30.583" v="1" actId="255"/>
        <pc:sldMkLst>
          <pc:docMk/>
          <pc:sldMk cId="0" sldId="347"/>
        </pc:sldMkLst>
        <pc:spChg chg="mod">
          <ac:chgData name="" userId="08cf7f4297593144" providerId="LiveId" clId="{A9F80A48-F329-4730-B379-455ECD5D836E}" dt="2025-03-09T17:13:30.583" v="1" actId="255"/>
          <ac:spMkLst>
            <pc:docMk/>
            <pc:sldMk cId="0" sldId="347"/>
            <ac:spMk id="10" creationId="{B0805BE5-3099-468D-8675-AD0170EEFEEB}"/>
          </ac:spMkLst>
        </pc:spChg>
      </pc:sldChg>
    </pc:docChg>
  </pc:docChgLst>
</pc:chgInfo>
</file>

<file path=ppt/drawings/_rels/vmlDrawing1.vml.rels><?xml version="1.0" encoding="UTF-8" standalone="yes"?>
<Relationships xmlns="http://schemas.openxmlformats.org/package/2006/relationships"><Relationship Id="rId1" Type="http://schemas.openxmlformats.org/officeDocument/2006/relationships/image" Target="../media/image22.wmf"/></Relationships>
</file>

<file path=ppt/drawings/_rels/vmlDrawing2.vml.rels><?xml version="1.0" encoding="UTF-8" standalone="yes"?>
<Relationships xmlns="http://schemas.openxmlformats.org/package/2006/relationships"><Relationship Id="rId3" Type="http://schemas.openxmlformats.org/officeDocument/2006/relationships/image" Target="../media/image25.wmf"/><Relationship Id="rId2" Type="http://schemas.openxmlformats.org/officeDocument/2006/relationships/image" Target="../media/image24.wmf"/><Relationship Id="rId1" Type="http://schemas.openxmlformats.org/officeDocument/2006/relationships/image" Target="../media/image23.wmf"/></Relationships>
</file>

<file path=ppt/drawings/_rels/vmlDrawing3.vml.rels><?xml version="1.0" encoding="UTF-8" standalone="yes"?>
<Relationships xmlns="http://schemas.openxmlformats.org/package/2006/relationships"><Relationship Id="rId2" Type="http://schemas.openxmlformats.org/officeDocument/2006/relationships/image" Target="../media/image73.wmf"/><Relationship Id="rId1" Type="http://schemas.openxmlformats.org/officeDocument/2006/relationships/image" Target="../media/image72.wmf"/></Relationships>
</file>

<file path=ppt/drawings/_rels/vmlDrawing4.vml.rels><?xml version="1.0" encoding="UTF-8" standalone="yes"?>
<Relationships xmlns="http://schemas.openxmlformats.org/package/2006/relationships"><Relationship Id="rId3" Type="http://schemas.openxmlformats.org/officeDocument/2006/relationships/image" Target="../media/image78.wmf"/><Relationship Id="rId2" Type="http://schemas.openxmlformats.org/officeDocument/2006/relationships/image" Target="../media/image77.wmf"/><Relationship Id="rId1" Type="http://schemas.openxmlformats.org/officeDocument/2006/relationships/image" Target="../media/image76.wmf"/><Relationship Id="rId5" Type="http://schemas.openxmlformats.org/officeDocument/2006/relationships/image" Target="../media/image80.wmf"/><Relationship Id="rId4" Type="http://schemas.openxmlformats.org/officeDocument/2006/relationships/image" Target="../media/image79.wmf"/></Relationships>
</file>

<file path=ppt/drawings/_rels/vmlDrawing5.vml.rels><?xml version="1.0" encoding="UTF-8" standalone="yes"?>
<Relationships xmlns="http://schemas.openxmlformats.org/package/2006/relationships"><Relationship Id="rId1" Type="http://schemas.openxmlformats.org/officeDocument/2006/relationships/image" Target="../media/image81.w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83.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Θέση κεφαλίδας 1">
            <a:extLst>
              <a:ext uri="{FF2B5EF4-FFF2-40B4-BE49-F238E27FC236}">
                <a16:creationId xmlns:a16="http://schemas.microsoft.com/office/drawing/2014/main" id="{E918457C-5DC8-45FA-B42B-AA258AB7A1B1}"/>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pPr>
              <a:defRPr/>
            </a:pPr>
            <a:endParaRPr lang="el-GR"/>
          </a:p>
        </p:txBody>
      </p:sp>
      <p:sp>
        <p:nvSpPr>
          <p:cNvPr id="3" name="Θέση ημερομηνίας 2">
            <a:extLst>
              <a:ext uri="{FF2B5EF4-FFF2-40B4-BE49-F238E27FC236}">
                <a16:creationId xmlns:a16="http://schemas.microsoft.com/office/drawing/2014/main" id="{1F222120-7B37-484C-96CE-EFFD1AC65C3D}"/>
              </a:ext>
            </a:extLst>
          </p:cNvPr>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pPr>
              <a:defRPr/>
            </a:pPr>
            <a:fld id="{1282C32B-9BDA-427D-BF8E-6BC4D07068F5}" type="datetimeFigureOut">
              <a:rPr lang="el-GR"/>
              <a:pPr>
                <a:defRPr/>
              </a:pPr>
              <a:t>9/3/2025</a:t>
            </a:fld>
            <a:endParaRPr lang="el-GR"/>
          </a:p>
        </p:txBody>
      </p:sp>
      <p:sp>
        <p:nvSpPr>
          <p:cNvPr id="4" name="Θέση εικόνας διαφάνειας 3">
            <a:extLst>
              <a:ext uri="{FF2B5EF4-FFF2-40B4-BE49-F238E27FC236}">
                <a16:creationId xmlns:a16="http://schemas.microsoft.com/office/drawing/2014/main" id="{22062B78-D1F3-45CA-9A3C-46DDFE2AB7B8}"/>
              </a:ext>
            </a:extLst>
          </p:cNvPr>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pPr lvl="0"/>
            <a:endParaRPr lang="el-GR" noProof="0"/>
          </a:p>
        </p:txBody>
      </p:sp>
      <p:sp>
        <p:nvSpPr>
          <p:cNvPr id="5" name="Θέση σημειώσεων 4">
            <a:extLst>
              <a:ext uri="{FF2B5EF4-FFF2-40B4-BE49-F238E27FC236}">
                <a16:creationId xmlns:a16="http://schemas.microsoft.com/office/drawing/2014/main" id="{071768DB-3441-4E49-A153-4907228479A4}"/>
              </a:ext>
            </a:extLst>
          </p:cNvPr>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l-GR" noProof="0"/>
              <a:t>Στυλ κειμένου υποδείγματος</a:t>
            </a:r>
          </a:p>
          <a:p>
            <a:pPr lvl="1"/>
            <a:r>
              <a:rPr lang="el-GR" noProof="0"/>
              <a:t>Δεύτερο επίπεδο</a:t>
            </a:r>
          </a:p>
          <a:p>
            <a:pPr lvl="2"/>
            <a:r>
              <a:rPr lang="el-GR" noProof="0"/>
              <a:t>Τρίτο επίπεδο</a:t>
            </a:r>
          </a:p>
          <a:p>
            <a:pPr lvl="3"/>
            <a:r>
              <a:rPr lang="el-GR" noProof="0"/>
              <a:t>Τέταρτο επίπεδο</a:t>
            </a:r>
          </a:p>
          <a:p>
            <a:pPr lvl="4"/>
            <a:r>
              <a:rPr lang="el-GR" noProof="0"/>
              <a:t>Πέμπτο επίπεδο</a:t>
            </a:r>
          </a:p>
        </p:txBody>
      </p:sp>
      <p:sp>
        <p:nvSpPr>
          <p:cNvPr id="6" name="Θέση υποσέλιδου 5">
            <a:extLst>
              <a:ext uri="{FF2B5EF4-FFF2-40B4-BE49-F238E27FC236}">
                <a16:creationId xmlns:a16="http://schemas.microsoft.com/office/drawing/2014/main" id="{6E80DD08-D8C0-4D62-9C45-669EC73FDCEB}"/>
              </a:ext>
            </a:extLst>
          </p:cNvPr>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pPr>
              <a:defRPr/>
            </a:pPr>
            <a:endParaRPr lang="el-GR"/>
          </a:p>
        </p:txBody>
      </p:sp>
      <p:sp>
        <p:nvSpPr>
          <p:cNvPr id="7" name="Θέση αριθμού διαφάνειας 6">
            <a:extLst>
              <a:ext uri="{FF2B5EF4-FFF2-40B4-BE49-F238E27FC236}">
                <a16:creationId xmlns:a16="http://schemas.microsoft.com/office/drawing/2014/main" id="{144AF9C1-DDF2-4E8E-B64C-9F0220153165}"/>
              </a:ext>
            </a:extLst>
          </p:cNvPr>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pPr>
              <a:defRPr/>
            </a:pPr>
            <a:fld id="{FE6D4266-2254-45C5-AB2A-851733824818}" type="slidenum">
              <a:rPr lang="el-GR"/>
              <a:pPr>
                <a:defRPr/>
              </a:pPr>
              <a:t>‹#›</a:t>
            </a:fld>
            <a:endParaRPr lang="el-GR"/>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Slide Image Placeholder 1">
            <a:extLst>
              <a:ext uri="{FF2B5EF4-FFF2-40B4-BE49-F238E27FC236}">
                <a16:creationId xmlns:a16="http://schemas.microsoft.com/office/drawing/2014/main" id="{5CD2B91E-627B-4058-9ECC-31E399C77303}"/>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5059" name="Notes Placeholder 2">
            <a:extLst>
              <a:ext uri="{FF2B5EF4-FFF2-40B4-BE49-F238E27FC236}">
                <a16:creationId xmlns:a16="http://schemas.microsoft.com/office/drawing/2014/main" id="{70965885-80F4-4CAF-9442-334BF4793B0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p>
        </p:txBody>
      </p:sp>
      <p:sp>
        <p:nvSpPr>
          <p:cNvPr id="45060" name="Slide Number Placeholder 3">
            <a:extLst>
              <a:ext uri="{FF2B5EF4-FFF2-40B4-BE49-F238E27FC236}">
                <a16:creationId xmlns:a16="http://schemas.microsoft.com/office/drawing/2014/main" id="{AEE6521E-074D-4A20-AEBA-1BB6AFAC6D02}"/>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85474B38-39CA-45BA-91EA-AA93399AE5CE}" type="slidenum">
              <a:rPr lang="el-GR" altLang="en-US" smtClean="0">
                <a:latin typeface="Arial" panose="020B0604020202020204" pitchFamily="34" charset="0"/>
              </a:rPr>
              <a:pPr>
                <a:spcBef>
                  <a:spcPct val="0"/>
                </a:spcBef>
              </a:pPr>
              <a:t>29</a:t>
            </a:fld>
            <a:endParaRPr lang="el-GR" altLang="en-US">
              <a:latin typeface="Arial" panose="020B0604020202020204" pitchFamily="34"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Slide Image Placeholder 1">
            <a:extLst>
              <a:ext uri="{FF2B5EF4-FFF2-40B4-BE49-F238E27FC236}">
                <a16:creationId xmlns:a16="http://schemas.microsoft.com/office/drawing/2014/main" id="{B3546E2F-A9EB-4AFA-B80A-9CBA339FEC65}"/>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7107" name="Notes Placeholder 2">
            <a:extLst>
              <a:ext uri="{FF2B5EF4-FFF2-40B4-BE49-F238E27FC236}">
                <a16:creationId xmlns:a16="http://schemas.microsoft.com/office/drawing/2014/main" id="{9907C84D-CF14-4EC2-84EE-2C9FCB32F1A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p>
        </p:txBody>
      </p:sp>
      <p:sp>
        <p:nvSpPr>
          <p:cNvPr id="47108" name="Slide Number Placeholder 3">
            <a:extLst>
              <a:ext uri="{FF2B5EF4-FFF2-40B4-BE49-F238E27FC236}">
                <a16:creationId xmlns:a16="http://schemas.microsoft.com/office/drawing/2014/main" id="{6A83B642-586A-4247-9AA0-57B3E81D7C7D}"/>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EF1464EF-F94D-4B88-8AB9-9DC74B8CF210}" type="slidenum">
              <a:rPr lang="el-GR" altLang="en-US" smtClean="0">
                <a:latin typeface="Arial" panose="020B0604020202020204" pitchFamily="34" charset="0"/>
              </a:rPr>
              <a:pPr>
                <a:spcBef>
                  <a:spcPct val="0"/>
                </a:spcBef>
              </a:pPr>
              <a:t>30</a:t>
            </a:fld>
            <a:endParaRPr lang="el-GR" altLang="en-US">
              <a:latin typeface="Arial" panose="020B0604020202020204" pitchFamily="34"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Slide Image Placeholder 1">
            <a:extLst>
              <a:ext uri="{FF2B5EF4-FFF2-40B4-BE49-F238E27FC236}">
                <a16:creationId xmlns:a16="http://schemas.microsoft.com/office/drawing/2014/main" id="{AF4987CF-98A3-4697-8A8A-CFCBCF3BD9B6}"/>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0179" name="Notes Placeholder 2">
            <a:extLst>
              <a:ext uri="{FF2B5EF4-FFF2-40B4-BE49-F238E27FC236}">
                <a16:creationId xmlns:a16="http://schemas.microsoft.com/office/drawing/2014/main" id="{4C31C1D2-16FA-4433-AA8D-15EDA332FDC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p>
        </p:txBody>
      </p:sp>
      <p:sp>
        <p:nvSpPr>
          <p:cNvPr id="50180" name="Slide Number Placeholder 3">
            <a:extLst>
              <a:ext uri="{FF2B5EF4-FFF2-40B4-BE49-F238E27FC236}">
                <a16:creationId xmlns:a16="http://schemas.microsoft.com/office/drawing/2014/main" id="{1D4CB77F-CB3E-4532-AEFD-09C509307E43}"/>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10917582-E589-4F33-804B-7B8C3137ED20}" type="slidenum">
              <a:rPr lang="el-GR" altLang="en-US" smtClean="0">
                <a:latin typeface="Arial" panose="020B0604020202020204" pitchFamily="34" charset="0"/>
              </a:rPr>
              <a:pPr>
                <a:spcBef>
                  <a:spcPct val="0"/>
                </a:spcBef>
              </a:pPr>
              <a:t>32</a:t>
            </a:fld>
            <a:endParaRPr lang="el-GR" altLang="en-US">
              <a:latin typeface="Arial" panose="020B0604020202020204" pitchFamily="34" charset="0"/>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Slide Image Placeholder 1">
            <a:extLst>
              <a:ext uri="{FF2B5EF4-FFF2-40B4-BE49-F238E27FC236}">
                <a16:creationId xmlns:a16="http://schemas.microsoft.com/office/drawing/2014/main" id="{722878D3-A3FE-4F71-84B7-3D594CE4D75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2227" name="Notes Placeholder 2">
            <a:extLst>
              <a:ext uri="{FF2B5EF4-FFF2-40B4-BE49-F238E27FC236}">
                <a16:creationId xmlns:a16="http://schemas.microsoft.com/office/drawing/2014/main" id="{71C2B3DA-12B0-4D2D-8731-3E49589E83FE}"/>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p>
        </p:txBody>
      </p:sp>
      <p:sp>
        <p:nvSpPr>
          <p:cNvPr id="52228" name="Slide Number Placeholder 3">
            <a:extLst>
              <a:ext uri="{FF2B5EF4-FFF2-40B4-BE49-F238E27FC236}">
                <a16:creationId xmlns:a16="http://schemas.microsoft.com/office/drawing/2014/main" id="{CEDCD935-927B-459C-8DD3-1F59D8302FCC}"/>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015F586-3531-4010-A28C-9065CFA6FF1D}" type="slidenum">
              <a:rPr lang="el-GR" altLang="en-US" smtClean="0">
                <a:latin typeface="Arial" panose="020B0604020202020204" pitchFamily="34" charset="0"/>
              </a:rPr>
              <a:pPr>
                <a:spcBef>
                  <a:spcPct val="0"/>
                </a:spcBef>
              </a:pPr>
              <a:t>33</a:t>
            </a:fld>
            <a:endParaRPr lang="el-GR" altLang="en-US">
              <a:latin typeface="Arial" panose="020B0604020202020204" pitchFamily="34"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7">
            <a:extLst>
              <a:ext uri="{FF2B5EF4-FFF2-40B4-BE49-F238E27FC236}">
                <a16:creationId xmlns:a16="http://schemas.microsoft.com/office/drawing/2014/main" id="{B5AA6611-1B4C-4309-91E9-14AF907DEB94}"/>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fld id="{1912F2A9-E951-4737-99C8-ECACC5A0830C}" type="slidenum">
              <a:rPr lang="el-GR" altLang="el-GR" smtClean="0"/>
              <a:pPr eaLnBrk="1" hangingPunct="1"/>
              <a:t>45</a:t>
            </a:fld>
            <a:endParaRPr lang="el-GR" altLang="el-GR"/>
          </a:p>
        </p:txBody>
      </p:sp>
      <p:sp>
        <p:nvSpPr>
          <p:cNvPr id="65539" name="Rectangle 2">
            <a:extLst>
              <a:ext uri="{FF2B5EF4-FFF2-40B4-BE49-F238E27FC236}">
                <a16:creationId xmlns:a16="http://schemas.microsoft.com/office/drawing/2014/main" id="{F88439E3-5BD9-4179-ACD8-E71355BC0261}"/>
              </a:ext>
            </a:extLst>
          </p:cNvPr>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5540" name="Rectangle 3">
            <a:extLst>
              <a:ext uri="{FF2B5EF4-FFF2-40B4-BE49-F238E27FC236}">
                <a16:creationId xmlns:a16="http://schemas.microsoft.com/office/drawing/2014/main" id="{72C06552-EC5F-4C4D-A923-2A83D454AB27}"/>
              </a:ext>
            </a:extLst>
          </p:cNvPr>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l-GR" altLang="el-G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solidFill>
          <a:schemeClr val="bg2"/>
        </a:solidFill>
        <a:effectLst/>
      </p:bgPr>
    </p:bg>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EE77A3A4-679A-4D92-BEBF-43C3015A12F1}"/>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2ED2E7FE-E5F4-494A-AB69-98F37DC7A809}"/>
              </a:ext>
            </a:extLst>
          </p:cNvPr>
          <p:cNvSpPr>
            <a:spLocks noChangeArrowheads="1"/>
          </p:cNvSpPr>
          <p:nvPr/>
        </p:nvSpPr>
        <p:spPr bwMode="white">
          <a:xfrm>
            <a:off x="8991600" y="3175"/>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4AE9B6E2-18C9-4558-AD8D-E7174673566D}"/>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DF50EE4A-5C3F-4F4B-A8EC-DB9EC5CD647E}"/>
              </a:ext>
            </a:extLst>
          </p:cNvPr>
          <p:cNvSpPr>
            <a:spLocks noChangeArrowheads="1"/>
          </p:cNvSpPr>
          <p:nvPr/>
        </p:nvSpPr>
        <p:spPr bwMode="white">
          <a:xfrm>
            <a:off x="0" y="0"/>
            <a:ext cx="9144000" cy="25146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5">
            <a:extLst>
              <a:ext uri="{FF2B5EF4-FFF2-40B4-BE49-F238E27FC236}">
                <a16:creationId xmlns:a16="http://schemas.microsoft.com/office/drawing/2014/main" id="{51B4319F-CFD4-42AC-B3B9-1C147595A2BF}"/>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Straight Connector 26">
            <a:extLst>
              <a:ext uri="{FF2B5EF4-FFF2-40B4-BE49-F238E27FC236}">
                <a16:creationId xmlns:a16="http://schemas.microsoft.com/office/drawing/2014/main" id="{2DFDC6A2-A53B-4C50-BC5A-3B1656654F5D}"/>
              </a:ext>
            </a:extLst>
          </p:cNvPr>
          <p:cNvSpPr>
            <a:spLocks noChangeShapeType="1"/>
          </p:cNvSpPr>
          <p:nvPr/>
        </p:nvSpPr>
        <p:spPr bwMode="auto">
          <a:xfrm>
            <a:off x="155575" y="241935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2" name="Rectangle 27">
            <a:extLst>
              <a:ext uri="{FF2B5EF4-FFF2-40B4-BE49-F238E27FC236}">
                <a16:creationId xmlns:a16="http://schemas.microsoft.com/office/drawing/2014/main" id="{A67AE442-7655-470C-90AF-6599FD378EF8}"/>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3" name="Oval 28">
            <a:extLst>
              <a:ext uri="{FF2B5EF4-FFF2-40B4-BE49-F238E27FC236}">
                <a16:creationId xmlns:a16="http://schemas.microsoft.com/office/drawing/2014/main" id="{C4DBF64D-38C9-4178-8A01-218D45D88D5E}"/>
              </a:ext>
            </a:extLst>
          </p:cNvPr>
          <p:cNvSpPr/>
          <p:nvPr/>
        </p:nvSpPr>
        <p:spPr>
          <a:xfrm>
            <a:off x="4267200" y="211455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29">
            <a:extLst>
              <a:ext uri="{FF2B5EF4-FFF2-40B4-BE49-F238E27FC236}">
                <a16:creationId xmlns:a16="http://schemas.microsoft.com/office/drawing/2014/main" id="{78852488-7A79-49BF-8BC5-397386F1D546}"/>
              </a:ext>
            </a:extLst>
          </p:cNvPr>
          <p:cNvSpPr/>
          <p:nvPr/>
        </p:nvSpPr>
        <p:spPr>
          <a:xfrm>
            <a:off x="4362450" y="2209800"/>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9" name="Subtitle 8"/>
          <p:cNvSpPr>
            <a:spLocks noGrp="1"/>
          </p:cNvSpPr>
          <p:nvPr>
            <p:ph type="subTitle" idx="1"/>
          </p:nvPr>
        </p:nvSpPr>
        <p:spPr>
          <a:xfrm>
            <a:off x="1371600" y="2819400"/>
            <a:ext cx="6400800" cy="1752600"/>
          </a:xfrm>
        </p:spPr>
        <p:txBody>
          <a:bodyPr/>
          <a:lstStyle>
            <a:lvl1pPr marL="0" indent="0" algn="ctr">
              <a:buNone/>
              <a:defRPr sz="1600" b="1" cap="all" spc="250" baseline="0">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lang="en-US"/>
              <a:t>Click to edit Master subtitle style</a:t>
            </a:r>
          </a:p>
        </p:txBody>
      </p:sp>
      <p:sp>
        <p:nvSpPr>
          <p:cNvPr id="8" name="Title 7"/>
          <p:cNvSpPr>
            <a:spLocks noGrp="1"/>
          </p:cNvSpPr>
          <p:nvPr>
            <p:ph type="ctrTitle"/>
          </p:nvPr>
        </p:nvSpPr>
        <p:spPr>
          <a:xfrm>
            <a:off x="685800" y="381000"/>
            <a:ext cx="7772400" cy="1752600"/>
          </a:xfrm>
        </p:spPr>
        <p:txBody>
          <a:bodyPr/>
          <a:lstStyle>
            <a:lvl1pPr>
              <a:defRPr sz="4200">
                <a:solidFill>
                  <a:schemeClr val="accent1"/>
                </a:solidFill>
              </a:defRPr>
            </a:lvl1pPr>
          </a:lstStyle>
          <a:p>
            <a:r>
              <a:rPr lang="en-US"/>
              <a:t>Click to edit Master title style</a:t>
            </a:r>
          </a:p>
        </p:txBody>
      </p:sp>
      <p:sp>
        <p:nvSpPr>
          <p:cNvPr id="15" name="Date Placeholder 27">
            <a:extLst>
              <a:ext uri="{FF2B5EF4-FFF2-40B4-BE49-F238E27FC236}">
                <a16:creationId xmlns:a16="http://schemas.microsoft.com/office/drawing/2014/main" id="{9780F3D5-352C-4A7C-B26B-4BF6B7B319E3}"/>
              </a:ext>
            </a:extLst>
          </p:cNvPr>
          <p:cNvSpPr>
            <a:spLocks noGrp="1"/>
          </p:cNvSpPr>
          <p:nvPr>
            <p:ph type="dt" sz="half" idx="10"/>
          </p:nvPr>
        </p:nvSpPr>
        <p:spPr/>
        <p:txBody>
          <a:bodyPr/>
          <a:lstStyle>
            <a:lvl1pPr>
              <a:defRPr/>
            </a:lvl1pPr>
          </a:lstStyle>
          <a:p>
            <a:pPr>
              <a:defRPr/>
            </a:pPr>
            <a:fld id="{82DD0927-87EB-4057-B490-F681E0E47F06}" type="datetimeFigureOut">
              <a:rPr lang="el-GR"/>
              <a:pPr>
                <a:defRPr/>
              </a:pPr>
              <a:t>9/3/2025</a:t>
            </a:fld>
            <a:endParaRPr lang="el-GR"/>
          </a:p>
        </p:txBody>
      </p:sp>
      <p:sp>
        <p:nvSpPr>
          <p:cNvPr id="16" name="Footer Placeholder 16">
            <a:extLst>
              <a:ext uri="{FF2B5EF4-FFF2-40B4-BE49-F238E27FC236}">
                <a16:creationId xmlns:a16="http://schemas.microsoft.com/office/drawing/2014/main" id="{F5524B76-08FA-462C-8A65-1F356923517E}"/>
              </a:ext>
            </a:extLst>
          </p:cNvPr>
          <p:cNvSpPr>
            <a:spLocks noGrp="1"/>
          </p:cNvSpPr>
          <p:nvPr>
            <p:ph type="ftr" sz="quarter" idx="11"/>
          </p:nvPr>
        </p:nvSpPr>
        <p:spPr/>
        <p:txBody>
          <a:bodyPr/>
          <a:lstStyle>
            <a:lvl1pPr>
              <a:defRPr/>
            </a:lvl1pPr>
          </a:lstStyle>
          <a:p>
            <a:pPr>
              <a:defRPr/>
            </a:pPr>
            <a:endParaRPr lang="el-GR"/>
          </a:p>
        </p:txBody>
      </p:sp>
      <p:sp>
        <p:nvSpPr>
          <p:cNvPr id="17" name="Slide Number Placeholder 28">
            <a:extLst>
              <a:ext uri="{FF2B5EF4-FFF2-40B4-BE49-F238E27FC236}">
                <a16:creationId xmlns:a16="http://schemas.microsoft.com/office/drawing/2014/main" id="{ACCACC69-4F42-43D3-B261-C7AEDEFAE5CD}"/>
              </a:ext>
            </a:extLst>
          </p:cNvPr>
          <p:cNvSpPr>
            <a:spLocks noGrp="1"/>
          </p:cNvSpPr>
          <p:nvPr>
            <p:ph type="sldNum" sz="quarter" idx="12"/>
          </p:nvPr>
        </p:nvSpPr>
        <p:spPr>
          <a:xfrm>
            <a:off x="4343400" y="2198688"/>
            <a:ext cx="457200" cy="441325"/>
          </a:xfrm>
        </p:spPr>
        <p:txBody>
          <a:bodyPr/>
          <a:lstStyle>
            <a:lvl1pPr>
              <a:defRPr/>
            </a:lvl1pPr>
          </a:lstStyle>
          <a:p>
            <a:pPr>
              <a:defRPr/>
            </a:pPr>
            <a:fld id="{DFF55CC9-ECB6-429B-958A-83261BBBBEC1}" type="slidenum">
              <a:rPr lang="el-GR" altLang="el-GR"/>
              <a:pPr>
                <a:defRPr/>
              </a:pPr>
              <a:t>‹#›</a:t>
            </a:fld>
            <a:endParaRPr lang="el-GR" altLang="el-GR"/>
          </a:p>
        </p:txBody>
      </p:sp>
    </p:spTree>
    <p:extLst>
      <p:ext uri="{BB962C8B-B14F-4D97-AF65-F5344CB8AC3E}">
        <p14:creationId xmlns:p14="http://schemas.microsoft.com/office/powerpoint/2010/main" val="2235240715"/>
      </p:ext>
    </p:extLst>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accent3">
                    <a:shade val="75000"/>
                  </a:schemeClr>
                </a:solidFill>
              </a:defRPr>
            </a:lvl1pPr>
          </a:lstStyle>
          <a:p>
            <a:r>
              <a:rPr lang="en-US"/>
              <a:t>Click to edit Master title style</a:t>
            </a:r>
          </a:p>
        </p:txBody>
      </p:sp>
      <p:sp>
        <p:nvSpPr>
          <p:cNvPr id="8" name="Content Placeholder 7"/>
          <p:cNvSpPr>
            <a:spLocks noGrp="1"/>
          </p:cNvSpPr>
          <p:nvPr>
            <p:ph sz="quarter" idx="1"/>
          </p:nvPr>
        </p:nvSpPr>
        <p:spPr>
          <a:xfrm>
            <a:off x="301752" y="1527048"/>
            <a:ext cx="8503920" cy="45720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0A67853-D2FB-48F8-BD40-67AA3D4853FD}"/>
              </a:ext>
            </a:extLst>
          </p:cNvPr>
          <p:cNvSpPr>
            <a:spLocks noGrp="1"/>
          </p:cNvSpPr>
          <p:nvPr>
            <p:ph type="dt" sz="half" idx="10"/>
          </p:nvPr>
        </p:nvSpPr>
        <p:spPr/>
        <p:txBody>
          <a:bodyPr/>
          <a:lstStyle>
            <a:lvl1pPr>
              <a:defRPr/>
            </a:lvl1pPr>
          </a:lstStyle>
          <a:p>
            <a:pPr>
              <a:defRPr/>
            </a:pPr>
            <a:fld id="{93A5A1EB-A3CE-40BD-99EC-AC3A31CD1380}" type="datetimeFigureOut">
              <a:rPr lang="el-GR"/>
              <a:pPr>
                <a:defRPr/>
              </a:pPr>
              <a:t>9/3/2025</a:t>
            </a:fld>
            <a:endParaRPr lang="el-GR"/>
          </a:p>
        </p:txBody>
      </p:sp>
      <p:sp>
        <p:nvSpPr>
          <p:cNvPr id="5" name="Footer Placeholder 4">
            <a:extLst>
              <a:ext uri="{FF2B5EF4-FFF2-40B4-BE49-F238E27FC236}">
                <a16:creationId xmlns:a16="http://schemas.microsoft.com/office/drawing/2014/main" id="{25D1C5FA-73F3-4B74-97E4-EE3497134400}"/>
              </a:ext>
            </a:extLst>
          </p:cNvPr>
          <p:cNvSpPr>
            <a:spLocks noGrp="1"/>
          </p:cNvSpPr>
          <p:nvPr>
            <p:ph type="ftr" sz="quarter" idx="11"/>
          </p:nvPr>
        </p:nvSpPr>
        <p:spPr/>
        <p:txBody>
          <a:bodyPr/>
          <a:lstStyle>
            <a:lvl1pPr>
              <a:defRPr/>
            </a:lvl1pPr>
          </a:lstStyle>
          <a:p>
            <a:pPr>
              <a:defRPr/>
            </a:pPr>
            <a:endParaRPr lang="el-GR"/>
          </a:p>
        </p:txBody>
      </p:sp>
      <p:sp>
        <p:nvSpPr>
          <p:cNvPr id="6" name="Slide Number Placeholder 5">
            <a:extLst>
              <a:ext uri="{FF2B5EF4-FFF2-40B4-BE49-F238E27FC236}">
                <a16:creationId xmlns:a16="http://schemas.microsoft.com/office/drawing/2014/main" id="{910D1D58-6511-4AC7-819B-0256BFE8BCE8}"/>
              </a:ext>
            </a:extLst>
          </p:cNvPr>
          <p:cNvSpPr>
            <a:spLocks noGrp="1"/>
          </p:cNvSpPr>
          <p:nvPr>
            <p:ph type="sldNum" sz="quarter" idx="12"/>
          </p:nvPr>
        </p:nvSpPr>
        <p:spPr>
          <a:xfrm>
            <a:off x="4362450" y="1027113"/>
            <a:ext cx="457200" cy="441325"/>
          </a:xfrm>
        </p:spPr>
        <p:txBody>
          <a:bodyPr/>
          <a:lstStyle>
            <a:lvl1pPr>
              <a:defRPr/>
            </a:lvl1pPr>
          </a:lstStyle>
          <a:p>
            <a:pPr>
              <a:defRPr/>
            </a:pPr>
            <a:fld id="{8DBE6E5D-F496-486C-A11B-BFBED150052A}" type="slidenum">
              <a:rPr lang="el-GR" altLang="el-GR"/>
              <a:pPr>
                <a:defRPr/>
              </a:pPr>
              <a:t>‹#›</a:t>
            </a:fld>
            <a:endParaRPr lang="el-GR" altLang="el-GR"/>
          </a:p>
        </p:txBody>
      </p:sp>
    </p:spTree>
    <p:extLst>
      <p:ext uri="{BB962C8B-B14F-4D97-AF65-F5344CB8AC3E}">
        <p14:creationId xmlns:p14="http://schemas.microsoft.com/office/powerpoint/2010/main" val="3430876547"/>
      </p:ext>
    </p:extLst>
  </p:cSld>
  <p:clrMapOvr>
    <a:overrideClrMapping bg1="lt1" tx1="dk1" bg2="lt2" tx2="dk2" accent1="accent1" accent2="accent2" accent3="accent3" accent4="accent4" accent5="accent5" accent6="accent6" hlink="hlink" folHlink="folHlink"/>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46212EE7-739A-431D-9193-5FE78E70CD58}"/>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6148D438-FEFA-49DD-9942-BCD3F4FD067F}"/>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F6741EA2-646E-4719-8EE2-4425891378CE}"/>
              </a:ext>
            </a:extLst>
          </p:cNvPr>
          <p:cNvSpPr>
            <a:spLocks noChangeArrowheads="1"/>
          </p:cNvSpPr>
          <p:nvPr/>
        </p:nvSpPr>
        <p:spPr bwMode="white">
          <a:xfrm>
            <a:off x="0" y="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475B9FF3-3B23-4F3B-99EF-3F690DC10120}"/>
              </a:ext>
            </a:extLst>
          </p:cNvPr>
          <p:cNvSpPr>
            <a:spLocks noChangeArrowheads="1"/>
          </p:cNvSpPr>
          <p:nvPr/>
        </p:nvSpPr>
        <p:spPr bwMode="white">
          <a:xfrm>
            <a:off x="8991600" y="1905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5">
            <a:extLst>
              <a:ext uri="{FF2B5EF4-FFF2-40B4-BE49-F238E27FC236}">
                <a16:creationId xmlns:a16="http://schemas.microsoft.com/office/drawing/2014/main" id="{174D428E-DE65-4D8A-B08A-03D1A2B59F0A}"/>
              </a:ext>
            </a:extLst>
          </p:cNvPr>
          <p:cNvSpPr>
            <a:spLocks noChangeArrowheads="1"/>
          </p:cNvSpPr>
          <p:nvPr/>
        </p:nvSpPr>
        <p:spPr bwMode="white">
          <a:xfrm>
            <a:off x="152400" y="2286000"/>
            <a:ext cx="8832850" cy="3048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6">
            <a:extLst>
              <a:ext uri="{FF2B5EF4-FFF2-40B4-BE49-F238E27FC236}">
                <a16:creationId xmlns:a16="http://schemas.microsoft.com/office/drawing/2014/main" id="{CE95F5DE-00DD-487C-968C-C7FDE85A16C8}"/>
              </a:ext>
            </a:extLst>
          </p:cNvPr>
          <p:cNvSpPr>
            <a:spLocks noChangeArrowheads="1"/>
          </p:cNvSpPr>
          <p:nvPr/>
        </p:nvSpPr>
        <p:spPr bwMode="auto">
          <a:xfrm>
            <a:off x="155575" y="142875"/>
            <a:ext cx="8832850" cy="2139950"/>
          </a:xfrm>
          <a:prstGeom prst="rect">
            <a:avLst/>
          </a:prstGeom>
          <a:solidFill>
            <a:schemeClr val="accent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7">
            <a:extLst>
              <a:ext uri="{FF2B5EF4-FFF2-40B4-BE49-F238E27FC236}">
                <a16:creationId xmlns:a16="http://schemas.microsoft.com/office/drawing/2014/main" id="{E4F46700-1B1C-471E-810D-A2FBC2F269F5}"/>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Rectangle 28">
            <a:extLst>
              <a:ext uri="{FF2B5EF4-FFF2-40B4-BE49-F238E27FC236}">
                <a16:creationId xmlns:a16="http://schemas.microsoft.com/office/drawing/2014/main" id="{68C80E35-9DEE-4215-A1C1-0D0A3F9385EC}"/>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2" name="Straight Connector 29">
            <a:extLst>
              <a:ext uri="{FF2B5EF4-FFF2-40B4-BE49-F238E27FC236}">
                <a16:creationId xmlns:a16="http://schemas.microsoft.com/office/drawing/2014/main" id="{5D99E97C-555C-46BD-A0C3-767079F1E26F}"/>
              </a:ext>
            </a:extLst>
          </p:cNvPr>
          <p:cNvSpPr>
            <a:spLocks noChangeShapeType="1"/>
          </p:cNvSpPr>
          <p:nvPr/>
        </p:nvSpPr>
        <p:spPr bwMode="auto">
          <a:xfrm>
            <a:off x="152400" y="2438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3" name="Oval 30">
            <a:extLst>
              <a:ext uri="{FF2B5EF4-FFF2-40B4-BE49-F238E27FC236}">
                <a16:creationId xmlns:a16="http://schemas.microsoft.com/office/drawing/2014/main" id="{8C1C697D-81DA-4E91-BCBC-F11970B2BDA5}"/>
              </a:ext>
            </a:extLst>
          </p:cNvPr>
          <p:cNvSpPr/>
          <p:nvPr/>
        </p:nvSpPr>
        <p:spPr>
          <a:xfrm>
            <a:off x="4267200" y="211455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1">
            <a:extLst>
              <a:ext uri="{FF2B5EF4-FFF2-40B4-BE49-F238E27FC236}">
                <a16:creationId xmlns:a16="http://schemas.microsoft.com/office/drawing/2014/main" id="{EF6E8CAE-38E1-48B1-AD40-701F8869F8F7}"/>
              </a:ext>
            </a:extLst>
          </p:cNvPr>
          <p:cNvSpPr/>
          <p:nvPr/>
        </p:nvSpPr>
        <p:spPr>
          <a:xfrm>
            <a:off x="4362450" y="2209800"/>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Text Placeholder 2"/>
          <p:cNvSpPr>
            <a:spLocks noGrp="1"/>
          </p:cNvSpPr>
          <p:nvPr>
            <p:ph type="body" idx="1"/>
          </p:nvPr>
        </p:nvSpPr>
        <p:spPr>
          <a:xfrm>
            <a:off x="1368426" y="2743200"/>
            <a:ext cx="6480174" cy="1673225"/>
          </a:xfrm>
        </p:spPr>
        <p:txBody>
          <a:bodyPr/>
          <a:lstStyle>
            <a:lvl1pPr marL="0" indent="0" algn="ctr">
              <a:buNone/>
              <a:defRPr sz="1600" b="1" cap="all" spc="250" baseline="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a:r>
              <a:rPr lang="en-US"/>
              <a:t>Click to edit Master text styles</a:t>
            </a:r>
          </a:p>
        </p:txBody>
      </p:sp>
      <p:sp>
        <p:nvSpPr>
          <p:cNvPr id="2" name="Title 1"/>
          <p:cNvSpPr>
            <a:spLocks noGrp="1"/>
          </p:cNvSpPr>
          <p:nvPr>
            <p:ph type="title"/>
          </p:nvPr>
        </p:nvSpPr>
        <p:spPr>
          <a:xfrm>
            <a:off x="722313" y="533400"/>
            <a:ext cx="7772400" cy="1524000"/>
          </a:xfrm>
        </p:spPr>
        <p:txBody>
          <a:bodyPr/>
          <a:lstStyle>
            <a:lvl1pPr algn="ctr">
              <a:buNone/>
              <a:defRPr sz="4200" b="0" cap="none" baseline="0">
                <a:solidFill>
                  <a:srgbClr val="FFFFFF"/>
                </a:solidFill>
              </a:defRPr>
            </a:lvl1pPr>
          </a:lstStyle>
          <a:p>
            <a:r>
              <a:rPr lang="en-US"/>
              <a:t>Click to edit Master title style</a:t>
            </a:r>
          </a:p>
        </p:txBody>
      </p:sp>
      <p:sp>
        <p:nvSpPr>
          <p:cNvPr id="15" name="Footer Placeholder 4">
            <a:extLst>
              <a:ext uri="{FF2B5EF4-FFF2-40B4-BE49-F238E27FC236}">
                <a16:creationId xmlns:a16="http://schemas.microsoft.com/office/drawing/2014/main" id="{9496B142-1785-46E8-9CD3-733DD0CE1328}"/>
              </a:ext>
            </a:extLst>
          </p:cNvPr>
          <p:cNvSpPr>
            <a:spLocks noGrp="1"/>
          </p:cNvSpPr>
          <p:nvPr>
            <p:ph type="ftr" sz="quarter" idx="10"/>
          </p:nvPr>
        </p:nvSpPr>
        <p:spPr/>
        <p:txBody>
          <a:bodyPr/>
          <a:lstStyle>
            <a:lvl1pPr>
              <a:defRPr/>
            </a:lvl1pPr>
          </a:lstStyle>
          <a:p>
            <a:pPr>
              <a:defRPr/>
            </a:pPr>
            <a:endParaRPr lang="el-GR"/>
          </a:p>
        </p:txBody>
      </p:sp>
      <p:sp>
        <p:nvSpPr>
          <p:cNvPr id="16" name="Date Placeholder 3">
            <a:extLst>
              <a:ext uri="{FF2B5EF4-FFF2-40B4-BE49-F238E27FC236}">
                <a16:creationId xmlns:a16="http://schemas.microsoft.com/office/drawing/2014/main" id="{F15F7D04-E9D1-4C8E-A3CC-2EB5C7F029DA}"/>
              </a:ext>
            </a:extLst>
          </p:cNvPr>
          <p:cNvSpPr>
            <a:spLocks noGrp="1"/>
          </p:cNvSpPr>
          <p:nvPr>
            <p:ph type="dt" sz="half" idx="11"/>
          </p:nvPr>
        </p:nvSpPr>
        <p:spPr/>
        <p:txBody>
          <a:bodyPr/>
          <a:lstStyle>
            <a:lvl1pPr>
              <a:defRPr/>
            </a:lvl1pPr>
          </a:lstStyle>
          <a:p>
            <a:pPr>
              <a:defRPr/>
            </a:pPr>
            <a:fld id="{91EC01A2-5873-4A10-97A4-28F522EE17A0}" type="datetimeFigureOut">
              <a:rPr lang="el-GR"/>
              <a:pPr>
                <a:defRPr/>
              </a:pPr>
              <a:t>9/3/2025</a:t>
            </a:fld>
            <a:endParaRPr lang="el-GR"/>
          </a:p>
        </p:txBody>
      </p:sp>
      <p:sp>
        <p:nvSpPr>
          <p:cNvPr id="17" name="Slide Number Placeholder 5">
            <a:extLst>
              <a:ext uri="{FF2B5EF4-FFF2-40B4-BE49-F238E27FC236}">
                <a16:creationId xmlns:a16="http://schemas.microsoft.com/office/drawing/2014/main" id="{5CC7B69C-6985-4423-9F0C-13084078D972}"/>
              </a:ext>
            </a:extLst>
          </p:cNvPr>
          <p:cNvSpPr>
            <a:spLocks noGrp="1"/>
          </p:cNvSpPr>
          <p:nvPr>
            <p:ph type="sldNum" sz="quarter" idx="12"/>
          </p:nvPr>
        </p:nvSpPr>
        <p:spPr>
          <a:xfrm>
            <a:off x="4343400" y="2198688"/>
            <a:ext cx="457200" cy="441325"/>
          </a:xfrm>
        </p:spPr>
        <p:txBody>
          <a:bodyPr/>
          <a:lstStyle>
            <a:lvl1pPr>
              <a:defRPr/>
            </a:lvl1pPr>
          </a:lstStyle>
          <a:p>
            <a:pPr>
              <a:defRPr/>
            </a:pPr>
            <a:fld id="{5B4956A4-D680-44E0-965B-B3C25D30517F}" type="slidenum">
              <a:rPr lang="el-GR" altLang="el-GR"/>
              <a:pPr>
                <a:defRPr/>
              </a:pPr>
              <a:t>‹#›</a:t>
            </a:fld>
            <a:endParaRPr lang="el-GR" altLang="el-GR"/>
          </a:p>
        </p:txBody>
      </p:sp>
    </p:spTree>
    <p:extLst>
      <p:ext uri="{BB962C8B-B14F-4D97-AF65-F5344CB8AC3E}">
        <p14:creationId xmlns:p14="http://schemas.microsoft.com/office/powerpoint/2010/main" val="4161713158"/>
      </p:ext>
    </p:extLst>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bg>
      <p:bgPr>
        <a:solidFill>
          <a:schemeClr val="bg2"/>
        </a:solidFill>
        <a:effectLst/>
      </p:bgPr>
    </p:bg>
    <p:spTree>
      <p:nvGrpSpPr>
        <p:cNvPr id="1" name=""/>
        <p:cNvGrpSpPr/>
        <p:nvPr/>
      </p:nvGrpSpPr>
      <p:grpSpPr>
        <a:xfrm>
          <a:off x="0" y="0"/>
          <a:ext cx="0" cy="0"/>
          <a:chOff x="0" y="0"/>
          <a:chExt cx="0" cy="0"/>
        </a:xfrm>
      </p:grpSpPr>
      <p:sp>
        <p:nvSpPr>
          <p:cNvPr id="5" name="Straight Connector 19">
            <a:extLst>
              <a:ext uri="{FF2B5EF4-FFF2-40B4-BE49-F238E27FC236}">
                <a16:creationId xmlns:a16="http://schemas.microsoft.com/office/drawing/2014/main" id="{B774093F-AA7D-4ADB-A684-54FD874D2548}"/>
              </a:ext>
            </a:extLst>
          </p:cNvPr>
          <p:cNvSpPr>
            <a:spLocks noChangeShapeType="1"/>
          </p:cNvSpPr>
          <p:nvPr/>
        </p:nvSpPr>
        <p:spPr bwMode="auto">
          <a:xfrm flipV="1">
            <a:off x="4562475" y="1576388"/>
            <a:ext cx="9525" cy="4818062"/>
          </a:xfrm>
          <a:prstGeom prst="line">
            <a:avLst/>
          </a:prstGeom>
          <a:noFill/>
          <a:ln w="9525" algn="ctr">
            <a:solidFill>
              <a:schemeClr val="tx2"/>
            </a:solidFill>
            <a:prstDash val="sysDash"/>
            <a:round/>
            <a:headEnd/>
            <a:tailEnd/>
          </a:ln>
          <a:extLst>
            <a:ext uri="{909E8E84-426E-40DD-AFC4-6F175D3DCCD1}">
              <a14:hiddenFill xmlns:a14="http://schemas.microsoft.com/office/drawing/2010/main">
                <a:noFill/>
              </a14:hiddenFill>
            </a:ext>
          </a:extLst>
        </p:spPr>
        <p:txBody>
          <a:bodyPr wrap="none" anchor="ctr"/>
          <a:lstStyle/>
          <a:p>
            <a:endParaRPr lang="el-GR"/>
          </a:p>
        </p:txBody>
      </p:sp>
      <p:sp>
        <p:nvSpPr>
          <p:cNvPr id="2" name="Title 1"/>
          <p:cNvSpPr>
            <a:spLocks noGrp="1"/>
          </p:cNvSpPr>
          <p:nvPr>
            <p:ph type="title"/>
          </p:nvPr>
        </p:nvSpPr>
        <p:spPr>
          <a:xfrm>
            <a:off x="301752" y="228600"/>
            <a:ext cx="8534400" cy="758952"/>
          </a:xfrm>
        </p:spPr>
        <p:txBody>
          <a:bodyPr/>
          <a:lstStyle/>
          <a:p>
            <a:r>
              <a:rPr lang="en-US"/>
              <a:t>Click to edit Master title style</a:t>
            </a:r>
          </a:p>
        </p:txBody>
      </p:sp>
      <p:sp>
        <p:nvSpPr>
          <p:cNvPr id="10" name="Content Placeholder 9"/>
          <p:cNvSpPr>
            <a:spLocks noGrp="1"/>
          </p:cNvSpPr>
          <p:nvPr>
            <p:ph sz="half" idx="1"/>
          </p:nvPr>
        </p:nvSpPr>
        <p:spPr>
          <a:xfrm>
            <a:off x="301752" y="1371600"/>
            <a:ext cx="4038600" cy="4681728"/>
          </a:xfrm>
        </p:spPr>
        <p:txBody>
          <a:bodyPr/>
          <a:lstStyle>
            <a:lvl1pPr>
              <a:defRPr sz="25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11"/>
          <p:cNvSpPr>
            <a:spLocks noGrp="1"/>
          </p:cNvSpPr>
          <p:nvPr>
            <p:ph sz="half" idx="2"/>
          </p:nvPr>
        </p:nvSpPr>
        <p:spPr>
          <a:xfrm>
            <a:off x="4800600" y="1371600"/>
            <a:ext cx="4038600" cy="4681728"/>
          </a:xfrm>
        </p:spPr>
        <p:txBody>
          <a:bodyPr/>
          <a:lstStyle>
            <a:lvl1pPr>
              <a:defRPr sz="25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Date Placeholder 4">
            <a:extLst>
              <a:ext uri="{FF2B5EF4-FFF2-40B4-BE49-F238E27FC236}">
                <a16:creationId xmlns:a16="http://schemas.microsoft.com/office/drawing/2014/main" id="{99DD8124-9E2D-467F-978D-08C7F3C38427}"/>
              </a:ext>
            </a:extLst>
          </p:cNvPr>
          <p:cNvSpPr>
            <a:spLocks noGrp="1"/>
          </p:cNvSpPr>
          <p:nvPr>
            <p:ph type="dt" sz="half" idx="10"/>
          </p:nvPr>
        </p:nvSpPr>
        <p:spPr>
          <a:xfrm>
            <a:off x="5791200" y="6410325"/>
            <a:ext cx="3044825" cy="365125"/>
          </a:xfrm>
        </p:spPr>
        <p:txBody>
          <a:bodyPr/>
          <a:lstStyle>
            <a:lvl1pPr>
              <a:defRPr/>
            </a:lvl1pPr>
          </a:lstStyle>
          <a:p>
            <a:pPr>
              <a:defRPr/>
            </a:pPr>
            <a:fld id="{960FAAD4-39A8-4CE1-905D-6EE47D7A16B5}" type="datetimeFigureOut">
              <a:rPr lang="el-GR"/>
              <a:pPr>
                <a:defRPr/>
              </a:pPr>
              <a:t>9/3/2025</a:t>
            </a:fld>
            <a:endParaRPr lang="el-GR"/>
          </a:p>
        </p:txBody>
      </p:sp>
      <p:sp>
        <p:nvSpPr>
          <p:cNvPr id="7" name="Footer Placeholder 5">
            <a:extLst>
              <a:ext uri="{FF2B5EF4-FFF2-40B4-BE49-F238E27FC236}">
                <a16:creationId xmlns:a16="http://schemas.microsoft.com/office/drawing/2014/main" id="{903B79DE-F035-4CF5-8AE3-8EC30ED19496}"/>
              </a:ext>
            </a:extLst>
          </p:cNvPr>
          <p:cNvSpPr>
            <a:spLocks noGrp="1"/>
          </p:cNvSpPr>
          <p:nvPr>
            <p:ph type="ftr" sz="quarter" idx="11"/>
          </p:nvPr>
        </p:nvSpPr>
        <p:spPr/>
        <p:txBody>
          <a:bodyPr/>
          <a:lstStyle>
            <a:lvl1pPr>
              <a:defRPr/>
            </a:lvl1pPr>
          </a:lstStyle>
          <a:p>
            <a:pPr>
              <a:defRPr/>
            </a:pPr>
            <a:endParaRPr lang="el-GR"/>
          </a:p>
        </p:txBody>
      </p:sp>
      <p:sp>
        <p:nvSpPr>
          <p:cNvPr id="8" name="Slide Number Placeholder 6">
            <a:extLst>
              <a:ext uri="{FF2B5EF4-FFF2-40B4-BE49-F238E27FC236}">
                <a16:creationId xmlns:a16="http://schemas.microsoft.com/office/drawing/2014/main" id="{5EABA880-4499-4C0E-AD52-ED934C5762C6}"/>
              </a:ext>
            </a:extLst>
          </p:cNvPr>
          <p:cNvSpPr>
            <a:spLocks noGrp="1"/>
          </p:cNvSpPr>
          <p:nvPr>
            <p:ph type="sldNum" sz="quarter" idx="12"/>
          </p:nvPr>
        </p:nvSpPr>
        <p:spPr/>
        <p:txBody>
          <a:bodyPr/>
          <a:lstStyle>
            <a:lvl1pPr>
              <a:defRPr/>
            </a:lvl1pPr>
          </a:lstStyle>
          <a:p>
            <a:pPr>
              <a:defRPr/>
            </a:pPr>
            <a:fld id="{F44BCE97-1F21-4484-A3BF-615000F82CE7}" type="slidenum">
              <a:rPr lang="el-GR" altLang="el-GR"/>
              <a:pPr>
                <a:defRPr/>
              </a:pPr>
              <a:t>‹#›</a:t>
            </a:fld>
            <a:endParaRPr lang="el-GR" altLang="el-GR"/>
          </a:p>
        </p:txBody>
      </p:sp>
    </p:spTree>
    <p:extLst>
      <p:ext uri="{BB962C8B-B14F-4D97-AF65-F5344CB8AC3E}">
        <p14:creationId xmlns:p14="http://schemas.microsoft.com/office/powerpoint/2010/main" val="824393014"/>
      </p:ext>
    </p:extLst>
  </p:cSld>
  <p:clrMapOvr>
    <a:overrideClrMapping bg1="lt1" tx1="dk1" bg2="lt2" tx2="dk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bg>
      <p:bgPr>
        <a:solidFill>
          <a:schemeClr val="bg2"/>
        </a:solidFill>
        <a:effectLst/>
      </p:bgPr>
    </p:bg>
    <p:spTree>
      <p:nvGrpSpPr>
        <p:cNvPr id="1" name=""/>
        <p:cNvGrpSpPr/>
        <p:nvPr/>
      </p:nvGrpSpPr>
      <p:grpSpPr>
        <a:xfrm>
          <a:off x="0" y="0"/>
          <a:ext cx="0" cy="0"/>
          <a:chOff x="0" y="0"/>
          <a:chExt cx="0" cy="0"/>
        </a:xfrm>
      </p:grpSpPr>
      <p:sp>
        <p:nvSpPr>
          <p:cNvPr id="7" name="Straight Connector 19">
            <a:extLst>
              <a:ext uri="{FF2B5EF4-FFF2-40B4-BE49-F238E27FC236}">
                <a16:creationId xmlns:a16="http://schemas.microsoft.com/office/drawing/2014/main" id="{6A1BEE08-B9F4-4318-94DA-1C1CAB785079}"/>
              </a:ext>
            </a:extLst>
          </p:cNvPr>
          <p:cNvSpPr>
            <a:spLocks noChangeShapeType="1"/>
          </p:cNvSpPr>
          <p:nvPr/>
        </p:nvSpPr>
        <p:spPr bwMode="auto">
          <a:xfrm flipV="1">
            <a:off x="4572000" y="2200275"/>
            <a:ext cx="0" cy="4187825"/>
          </a:xfrm>
          <a:prstGeom prst="line">
            <a:avLst/>
          </a:prstGeom>
          <a:noFill/>
          <a:ln w="9525" algn="ctr">
            <a:solidFill>
              <a:schemeClr val="tx2"/>
            </a:solidFill>
            <a:prstDash val="sysDash"/>
            <a:round/>
            <a:headEnd/>
            <a:tailEnd/>
          </a:ln>
          <a:extLst>
            <a:ext uri="{909E8E84-426E-40DD-AFC4-6F175D3DCCD1}">
              <a14:hiddenFill xmlns:a14="http://schemas.microsoft.com/office/drawing/2010/main">
                <a:noFill/>
              </a14:hiddenFill>
            </a:ext>
          </a:extLst>
        </p:spPr>
        <p:txBody>
          <a:bodyPr wrap="none" anchor="ctr"/>
          <a:lstStyle/>
          <a:p>
            <a:endParaRPr lang="el-GR"/>
          </a:p>
        </p:txBody>
      </p:sp>
      <p:sp>
        <p:nvSpPr>
          <p:cNvPr id="8" name="Rectangle 20">
            <a:extLst>
              <a:ext uri="{FF2B5EF4-FFF2-40B4-BE49-F238E27FC236}">
                <a16:creationId xmlns:a16="http://schemas.microsoft.com/office/drawing/2014/main" id="{4FDCF4ED-EB33-495C-A7AF-37D8FC9505AE}"/>
              </a:ext>
            </a:extLst>
          </p:cNvPr>
          <p:cNvSpPr>
            <a:spLocks noChangeArrowheads="1"/>
          </p:cNvSpPr>
          <p:nvPr/>
        </p:nvSpPr>
        <p:spPr bwMode="white">
          <a:xfrm>
            <a:off x="0" y="0"/>
            <a:ext cx="9144000" cy="14478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3">
            <a:extLst>
              <a:ext uri="{FF2B5EF4-FFF2-40B4-BE49-F238E27FC236}">
                <a16:creationId xmlns:a16="http://schemas.microsoft.com/office/drawing/2014/main" id="{994B0C2C-64C6-437D-AFEF-37CF3BA26F70}"/>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4">
            <a:extLst>
              <a:ext uri="{FF2B5EF4-FFF2-40B4-BE49-F238E27FC236}">
                <a16:creationId xmlns:a16="http://schemas.microsoft.com/office/drawing/2014/main" id="{E2F4E557-4CD0-4416-8809-4D550EE79914}"/>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1" name="Rectangle 25">
            <a:extLst>
              <a:ext uri="{FF2B5EF4-FFF2-40B4-BE49-F238E27FC236}">
                <a16:creationId xmlns:a16="http://schemas.microsoft.com/office/drawing/2014/main" id="{4907EB15-AFEF-49E7-B0E5-D7A80ACDD2F9}"/>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2" name="Rectangle 26">
            <a:extLst>
              <a:ext uri="{FF2B5EF4-FFF2-40B4-BE49-F238E27FC236}">
                <a16:creationId xmlns:a16="http://schemas.microsoft.com/office/drawing/2014/main" id="{B681C33D-F01D-4595-9A12-6AD9B0076149}"/>
              </a:ext>
            </a:extLst>
          </p:cNvPr>
          <p:cNvSpPr/>
          <p:nvPr/>
        </p:nvSpPr>
        <p:spPr>
          <a:xfrm>
            <a:off x="152400" y="1371600"/>
            <a:ext cx="8832850" cy="914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3" name="Rectangle 27">
            <a:extLst>
              <a:ext uri="{FF2B5EF4-FFF2-40B4-BE49-F238E27FC236}">
                <a16:creationId xmlns:a16="http://schemas.microsoft.com/office/drawing/2014/main" id="{DFD9AD2F-222F-467D-A577-F8466B4C5F21}"/>
              </a:ext>
            </a:extLst>
          </p:cNvPr>
          <p:cNvSpPr>
            <a:spLocks noChangeArrowheads="1"/>
          </p:cNvSpPr>
          <p:nvPr/>
        </p:nvSpPr>
        <p:spPr bwMode="auto">
          <a:xfrm>
            <a:off x="146050" y="6391275"/>
            <a:ext cx="8832850" cy="311150"/>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4" name="Straight Connector 28">
            <a:extLst>
              <a:ext uri="{FF2B5EF4-FFF2-40B4-BE49-F238E27FC236}">
                <a16:creationId xmlns:a16="http://schemas.microsoft.com/office/drawing/2014/main" id="{2B742372-F2A2-4B5E-BDB2-6F477A4BFAC8}"/>
              </a:ext>
            </a:extLst>
          </p:cNvPr>
          <p:cNvSpPr>
            <a:spLocks noChangeShapeType="1"/>
          </p:cNvSpPr>
          <p:nvPr/>
        </p:nvSpPr>
        <p:spPr bwMode="auto">
          <a:xfrm>
            <a:off x="152400" y="1279525"/>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5" name="Rectangle 29">
            <a:extLst>
              <a:ext uri="{FF2B5EF4-FFF2-40B4-BE49-F238E27FC236}">
                <a16:creationId xmlns:a16="http://schemas.microsoft.com/office/drawing/2014/main" id="{F4620633-664A-4FE1-AA31-3AC2BB8813B7}"/>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6" name="Oval 30">
            <a:extLst>
              <a:ext uri="{FF2B5EF4-FFF2-40B4-BE49-F238E27FC236}">
                <a16:creationId xmlns:a16="http://schemas.microsoft.com/office/drawing/2014/main" id="{0F9F22C6-D680-463C-A01A-5F52F335F6ED}"/>
              </a:ext>
            </a:extLst>
          </p:cNvPr>
          <p:cNvSpPr/>
          <p:nvPr/>
        </p:nvSpPr>
        <p:spPr>
          <a:xfrm>
            <a:off x="4267200" y="955675"/>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7" name="Oval 31">
            <a:extLst>
              <a:ext uri="{FF2B5EF4-FFF2-40B4-BE49-F238E27FC236}">
                <a16:creationId xmlns:a16="http://schemas.microsoft.com/office/drawing/2014/main" id="{E71F538D-4622-4B69-8852-34A057ACFD17}"/>
              </a:ext>
            </a:extLst>
          </p:cNvPr>
          <p:cNvSpPr/>
          <p:nvPr/>
        </p:nvSpPr>
        <p:spPr>
          <a:xfrm>
            <a:off x="4362450" y="1050925"/>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Text Placeholder 2"/>
          <p:cNvSpPr>
            <a:spLocks noGrp="1"/>
          </p:cNvSpPr>
          <p:nvPr>
            <p:ph type="body" idx="1"/>
          </p:nvPr>
        </p:nvSpPr>
        <p:spPr>
          <a:xfrm>
            <a:off x="301752" y="1524000"/>
            <a:ext cx="4040188" cy="732974"/>
          </a:xfrm>
          <a:noFill/>
          <a:ln w="15875" cap="rnd" cmpd="sng" algn="ctr">
            <a:noFill/>
            <a:prstDash val="solid"/>
          </a:ln>
        </p:spPr>
        <p:style>
          <a:lnRef idx="3">
            <a:schemeClr val="lt1"/>
          </a:lnRef>
          <a:fillRef idx="1">
            <a:schemeClr val="accent1"/>
          </a:fillRef>
          <a:effectRef idx="1">
            <a:schemeClr val="accent1"/>
          </a:effectRef>
          <a:fontRef idx="minor">
            <a:schemeClr val="lt1"/>
          </a:fontRef>
        </p:style>
        <p:txBody>
          <a:bodyPr anchor="ctr">
            <a:noAutofit/>
          </a:bodyPr>
          <a:lstStyle>
            <a:lvl1pPr marL="0" indent="0">
              <a:buNone/>
              <a:defRPr lang="en-US" sz="2200" b="1" dirty="0" smtClean="0">
                <a:solidFill>
                  <a:srgbClr val="FFFFFF"/>
                </a:solidFill>
              </a:defRPr>
            </a:lvl1pPr>
            <a:lvl2pPr>
              <a:buNone/>
              <a:defRPr sz="2000" b="1"/>
            </a:lvl2pPr>
            <a:lvl3pPr>
              <a:buNone/>
              <a:defRPr sz="1800" b="1"/>
            </a:lvl3pPr>
            <a:lvl4pPr>
              <a:buNone/>
              <a:defRPr sz="1600" b="1"/>
            </a:lvl4pPr>
            <a:lvl5pPr>
              <a:buNone/>
              <a:defRPr sz="1600" b="1"/>
            </a:lvl5pPr>
          </a:lstStyle>
          <a:p>
            <a:pPr lvl="0"/>
            <a:r>
              <a:rPr lang="en-US"/>
              <a:t>Click to edit Master text styles</a:t>
            </a:r>
          </a:p>
        </p:txBody>
      </p:sp>
      <p:sp>
        <p:nvSpPr>
          <p:cNvPr id="4" name="Text Placeholder 3"/>
          <p:cNvSpPr>
            <a:spLocks noGrp="1"/>
          </p:cNvSpPr>
          <p:nvPr>
            <p:ph type="body" sz="half" idx="3"/>
          </p:nvPr>
        </p:nvSpPr>
        <p:spPr>
          <a:xfrm>
            <a:off x="4791330" y="1524000"/>
            <a:ext cx="4041775" cy="731520"/>
          </a:xfrm>
          <a:noFill/>
          <a:ln w="15875" cap="rnd" cmpd="sng" algn="ctr">
            <a:noFill/>
            <a:prstDash val="solid"/>
          </a:ln>
        </p:spPr>
        <p:style>
          <a:lnRef idx="3">
            <a:schemeClr val="lt1"/>
          </a:lnRef>
          <a:fillRef idx="1">
            <a:schemeClr val="accent2"/>
          </a:fillRef>
          <a:effectRef idx="1">
            <a:schemeClr val="accent2"/>
          </a:effectRef>
          <a:fontRef idx="minor">
            <a:schemeClr val="lt1"/>
          </a:fontRef>
        </p:style>
        <p:txBody>
          <a:bodyPr anchor="ctr">
            <a:noAutofit/>
          </a:bodyPr>
          <a:lstStyle>
            <a:lvl1pPr marL="0" indent="0">
              <a:buNone/>
              <a:defRPr sz="2200" b="1"/>
            </a:lvl1pPr>
            <a:lvl2pPr>
              <a:buNone/>
              <a:defRPr sz="2000" b="1"/>
            </a:lvl2pPr>
            <a:lvl3pPr>
              <a:buNone/>
              <a:defRPr sz="1800" b="1"/>
            </a:lvl3pPr>
            <a:lvl4pPr>
              <a:buNone/>
              <a:defRPr sz="1600" b="1"/>
            </a:lvl4pPr>
            <a:lvl5pPr>
              <a:buNone/>
              <a:defRPr sz="1600" b="1"/>
            </a:lvl5pPr>
          </a:lstStyle>
          <a:p>
            <a:pPr lvl="0"/>
            <a:r>
              <a:rPr lang="en-US"/>
              <a:t>Click to edit Master text styles</a:t>
            </a:r>
          </a:p>
        </p:txBody>
      </p:sp>
      <p:sp>
        <p:nvSpPr>
          <p:cNvPr id="24" name="Content Placeholder 23"/>
          <p:cNvSpPr>
            <a:spLocks noGrp="1"/>
          </p:cNvSpPr>
          <p:nvPr>
            <p:ph sz="quarter" idx="2"/>
          </p:nvPr>
        </p:nvSpPr>
        <p:spPr>
          <a:xfrm>
            <a:off x="301752" y="2471383"/>
            <a:ext cx="4041648" cy="381840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6" name="Content Placeholder 25"/>
          <p:cNvSpPr>
            <a:spLocks noGrp="1"/>
          </p:cNvSpPr>
          <p:nvPr>
            <p:ph sz="quarter" idx="4"/>
          </p:nvPr>
        </p:nvSpPr>
        <p:spPr>
          <a:xfrm>
            <a:off x="4800600" y="2471383"/>
            <a:ext cx="4038600" cy="382219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3" name="Title 22"/>
          <p:cNvSpPr>
            <a:spLocks noGrp="1"/>
          </p:cNvSpPr>
          <p:nvPr>
            <p:ph type="title"/>
          </p:nvPr>
        </p:nvSpPr>
        <p:spPr/>
        <p:txBody>
          <a:bodyPr rtlCol="0"/>
          <a:lstStyle/>
          <a:p>
            <a:r>
              <a:rPr lang="en-US"/>
              <a:t>Click to edit Master title style</a:t>
            </a:r>
          </a:p>
        </p:txBody>
      </p:sp>
      <p:sp>
        <p:nvSpPr>
          <p:cNvPr id="18" name="Date Placeholder 6">
            <a:extLst>
              <a:ext uri="{FF2B5EF4-FFF2-40B4-BE49-F238E27FC236}">
                <a16:creationId xmlns:a16="http://schemas.microsoft.com/office/drawing/2014/main" id="{115A1156-EF1C-4616-B542-6C9BEB48853E}"/>
              </a:ext>
            </a:extLst>
          </p:cNvPr>
          <p:cNvSpPr>
            <a:spLocks noGrp="1"/>
          </p:cNvSpPr>
          <p:nvPr>
            <p:ph type="dt" sz="half" idx="10"/>
          </p:nvPr>
        </p:nvSpPr>
        <p:spPr/>
        <p:txBody>
          <a:bodyPr/>
          <a:lstStyle>
            <a:lvl1pPr>
              <a:defRPr/>
            </a:lvl1pPr>
          </a:lstStyle>
          <a:p>
            <a:pPr>
              <a:defRPr/>
            </a:pPr>
            <a:fld id="{F4CF1B52-1021-4143-B6C9-6F5101E1DD91}" type="datetimeFigureOut">
              <a:rPr lang="el-GR"/>
              <a:pPr>
                <a:defRPr/>
              </a:pPr>
              <a:t>9/3/2025</a:t>
            </a:fld>
            <a:endParaRPr lang="el-GR"/>
          </a:p>
        </p:txBody>
      </p:sp>
      <p:sp>
        <p:nvSpPr>
          <p:cNvPr id="19" name="Footer Placeholder 7">
            <a:extLst>
              <a:ext uri="{FF2B5EF4-FFF2-40B4-BE49-F238E27FC236}">
                <a16:creationId xmlns:a16="http://schemas.microsoft.com/office/drawing/2014/main" id="{513BA8C9-25C2-4AE7-A412-EC460435AC60}"/>
              </a:ext>
            </a:extLst>
          </p:cNvPr>
          <p:cNvSpPr>
            <a:spLocks noGrp="1"/>
          </p:cNvSpPr>
          <p:nvPr>
            <p:ph type="ftr" sz="quarter" idx="11"/>
          </p:nvPr>
        </p:nvSpPr>
        <p:spPr>
          <a:xfrm>
            <a:off x="304800" y="6410325"/>
            <a:ext cx="3581400" cy="365125"/>
          </a:xfrm>
        </p:spPr>
        <p:txBody>
          <a:bodyPr/>
          <a:lstStyle>
            <a:lvl1pPr>
              <a:defRPr/>
            </a:lvl1pPr>
          </a:lstStyle>
          <a:p>
            <a:pPr>
              <a:defRPr/>
            </a:pPr>
            <a:endParaRPr lang="el-GR"/>
          </a:p>
        </p:txBody>
      </p:sp>
      <p:sp>
        <p:nvSpPr>
          <p:cNvPr id="20" name="Slide Number Placeholder 8">
            <a:extLst>
              <a:ext uri="{FF2B5EF4-FFF2-40B4-BE49-F238E27FC236}">
                <a16:creationId xmlns:a16="http://schemas.microsoft.com/office/drawing/2014/main" id="{7D44C7FB-85F8-480B-96C6-3333CCC32E16}"/>
              </a:ext>
            </a:extLst>
          </p:cNvPr>
          <p:cNvSpPr>
            <a:spLocks noGrp="1"/>
          </p:cNvSpPr>
          <p:nvPr>
            <p:ph type="sldNum" sz="quarter" idx="12"/>
          </p:nvPr>
        </p:nvSpPr>
        <p:spPr>
          <a:xfrm>
            <a:off x="4343400" y="1042988"/>
            <a:ext cx="457200" cy="441325"/>
          </a:xfrm>
        </p:spPr>
        <p:txBody>
          <a:bodyPr/>
          <a:lstStyle>
            <a:lvl1pPr>
              <a:defRPr/>
            </a:lvl1pPr>
          </a:lstStyle>
          <a:p>
            <a:pPr>
              <a:defRPr/>
            </a:pPr>
            <a:fld id="{620425E7-0835-43BF-8E30-E753383944C3}" type="slidenum">
              <a:rPr lang="el-GR" altLang="el-GR"/>
              <a:pPr>
                <a:defRPr/>
              </a:pPr>
              <a:t>‹#›</a:t>
            </a:fld>
            <a:endParaRPr lang="el-GR" altLang="el-GR"/>
          </a:p>
        </p:txBody>
      </p:sp>
    </p:spTree>
    <p:extLst>
      <p:ext uri="{BB962C8B-B14F-4D97-AF65-F5344CB8AC3E}">
        <p14:creationId xmlns:p14="http://schemas.microsoft.com/office/powerpoint/2010/main" val="2495122667"/>
      </p:ext>
    </p:extLst>
  </p:cSld>
  <p:clrMapOvr>
    <a:overrideClrMapping bg1="lt1" tx1="dk1" bg2="lt2" tx2="dk2" accent1="accent1" accent2="accent2" accent3="accent3" accent4="accent4" accent5="accent5" accent6="accent6" hlink="hlink" folHlink="folHlink"/>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6327322C-79EB-481C-9CD0-C4257B6A0D34}"/>
              </a:ext>
            </a:extLst>
          </p:cNvPr>
          <p:cNvSpPr>
            <a:spLocks noGrp="1"/>
          </p:cNvSpPr>
          <p:nvPr>
            <p:ph type="dt" sz="half" idx="10"/>
          </p:nvPr>
        </p:nvSpPr>
        <p:spPr/>
        <p:txBody>
          <a:bodyPr/>
          <a:lstStyle>
            <a:lvl1pPr>
              <a:defRPr/>
            </a:lvl1pPr>
          </a:lstStyle>
          <a:p>
            <a:pPr>
              <a:defRPr/>
            </a:pPr>
            <a:fld id="{1C15523A-421D-48C1-B64D-E17509D5CCD3}" type="datetimeFigureOut">
              <a:rPr lang="el-GR"/>
              <a:pPr>
                <a:defRPr/>
              </a:pPr>
              <a:t>9/3/2025</a:t>
            </a:fld>
            <a:endParaRPr lang="el-GR"/>
          </a:p>
        </p:txBody>
      </p:sp>
      <p:sp>
        <p:nvSpPr>
          <p:cNvPr id="4" name="Footer Placeholder 3">
            <a:extLst>
              <a:ext uri="{FF2B5EF4-FFF2-40B4-BE49-F238E27FC236}">
                <a16:creationId xmlns:a16="http://schemas.microsoft.com/office/drawing/2014/main" id="{9C727A3C-BBEE-4E08-93D4-A34AFCE50DC1}"/>
              </a:ext>
            </a:extLst>
          </p:cNvPr>
          <p:cNvSpPr>
            <a:spLocks noGrp="1"/>
          </p:cNvSpPr>
          <p:nvPr>
            <p:ph type="ftr" sz="quarter" idx="11"/>
          </p:nvPr>
        </p:nvSpPr>
        <p:spPr/>
        <p:txBody>
          <a:bodyPr/>
          <a:lstStyle>
            <a:lvl1pPr>
              <a:defRPr/>
            </a:lvl1pPr>
          </a:lstStyle>
          <a:p>
            <a:pPr>
              <a:defRPr/>
            </a:pPr>
            <a:endParaRPr lang="el-GR"/>
          </a:p>
        </p:txBody>
      </p:sp>
      <p:sp>
        <p:nvSpPr>
          <p:cNvPr id="5" name="Slide Number Placeholder 4">
            <a:extLst>
              <a:ext uri="{FF2B5EF4-FFF2-40B4-BE49-F238E27FC236}">
                <a16:creationId xmlns:a16="http://schemas.microsoft.com/office/drawing/2014/main" id="{46596830-3DC1-46CA-BD3C-90203C85F439}"/>
              </a:ext>
            </a:extLst>
          </p:cNvPr>
          <p:cNvSpPr>
            <a:spLocks noGrp="1"/>
          </p:cNvSpPr>
          <p:nvPr>
            <p:ph type="sldNum" sz="quarter" idx="12"/>
          </p:nvPr>
        </p:nvSpPr>
        <p:spPr>
          <a:xfrm>
            <a:off x="4343400" y="1036638"/>
            <a:ext cx="457200" cy="441325"/>
          </a:xfrm>
        </p:spPr>
        <p:txBody>
          <a:bodyPr/>
          <a:lstStyle>
            <a:lvl1pPr>
              <a:defRPr/>
            </a:lvl1pPr>
          </a:lstStyle>
          <a:p>
            <a:pPr>
              <a:defRPr/>
            </a:pPr>
            <a:fld id="{5F9CB7EB-94BC-4546-9A15-C3BB5388AB9C}" type="slidenum">
              <a:rPr lang="el-GR" altLang="el-GR"/>
              <a:pPr>
                <a:defRPr/>
              </a:pPr>
              <a:t>‹#›</a:t>
            </a:fld>
            <a:endParaRPr lang="el-GR" altLang="el-GR"/>
          </a:p>
        </p:txBody>
      </p:sp>
    </p:spTree>
    <p:extLst>
      <p:ext uri="{BB962C8B-B14F-4D97-AF65-F5344CB8AC3E}">
        <p14:creationId xmlns:p14="http://schemas.microsoft.com/office/powerpoint/2010/main" val="114439582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Rectangle 19">
            <a:extLst>
              <a:ext uri="{FF2B5EF4-FFF2-40B4-BE49-F238E27FC236}">
                <a16:creationId xmlns:a16="http://schemas.microsoft.com/office/drawing/2014/main" id="{F71509B1-22E0-420F-AF55-2F02A7302EC8}"/>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3" name="Rectangle 20">
            <a:extLst>
              <a:ext uri="{FF2B5EF4-FFF2-40B4-BE49-F238E27FC236}">
                <a16:creationId xmlns:a16="http://schemas.microsoft.com/office/drawing/2014/main" id="{1A96AD8E-17D0-460A-BF32-AF8B19843C08}"/>
              </a:ext>
            </a:extLst>
          </p:cNvPr>
          <p:cNvSpPr>
            <a:spLocks noChangeArrowheads="1"/>
          </p:cNvSpPr>
          <p:nvPr/>
        </p:nvSpPr>
        <p:spPr bwMode="white">
          <a:xfrm>
            <a:off x="0" y="0"/>
            <a:ext cx="9144000" cy="155575"/>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4" name="Rectangle 23">
            <a:extLst>
              <a:ext uri="{FF2B5EF4-FFF2-40B4-BE49-F238E27FC236}">
                <a16:creationId xmlns:a16="http://schemas.microsoft.com/office/drawing/2014/main" id="{24FC4133-7705-48C9-B919-F5719A10F3CE}"/>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4">
            <a:extLst>
              <a:ext uri="{FF2B5EF4-FFF2-40B4-BE49-F238E27FC236}">
                <a16:creationId xmlns:a16="http://schemas.microsoft.com/office/drawing/2014/main" id="{045B42E2-1F93-4067-8688-36E57B18A8B3}"/>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5">
            <a:extLst>
              <a:ext uri="{FF2B5EF4-FFF2-40B4-BE49-F238E27FC236}">
                <a16:creationId xmlns:a16="http://schemas.microsoft.com/office/drawing/2014/main" id="{D1957640-849E-4D1B-86AD-74BF729C462D}"/>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7" name="Rectangle 26">
            <a:extLst>
              <a:ext uri="{FF2B5EF4-FFF2-40B4-BE49-F238E27FC236}">
                <a16:creationId xmlns:a16="http://schemas.microsoft.com/office/drawing/2014/main" id="{96302F71-61D8-4AD9-B6CB-7C389D477BE8}"/>
              </a:ext>
            </a:extLst>
          </p:cNvPr>
          <p:cNvSpPr>
            <a:spLocks noChangeArrowheads="1"/>
          </p:cNvSpPr>
          <p:nvPr/>
        </p:nvSpPr>
        <p:spPr bwMode="auto">
          <a:xfrm>
            <a:off x="152400" y="15875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8" name="Date Placeholder 1">
            <a:extLst>
              <a:ext uri="{FF2B5EF4-FFF2-40B4-BE49-F238E27FC236}">
                <a16:creationId xmlns:a16="http://schemas.microsoft.com/office/drawing/2014/main" id="{565084B7-50E9-4ED8-B9A3-2FA5435E366D}"/>
              </a:ext>
            </a:extLst>
          </p:cNvPr>
          <p:cNvSpPr>
            <a:spLocks noGrp="1"/>
          </p:cNvSpPr>
          <p:nvPr>
            <p:ph type="dt" sz="half" idx="10"/>
          </p:nvPr>
        </p:nvSpPr>
        <p:spPr/>
        <p:txBody>
          <a:bodyPr/>
          <a:lstStyle>
            <a:lvl1pPr>
              <a:defRPr/>
            </a:lvl1pPr>
          </a:lstStyle>
          <a:p>
            <a:pPr>
              <a:defRPr/>
            </a:pPr>
            <a:fld id="{812C6993-3D43-49C8-B861-22376A483A0A}" type="datetimeFigureOut">
              <a:rPr lang="el-GR"/>
              <a:pPr>
                <a:defRPr/>
              </a:pPr>
              <a:t>9/3/2025</a:t>
            </a:fld>
            <a:endParaRPr lang="el-GR"/>
          </a:p>
        </p:txBody>
      </p:sp>
      <p:sp>
        <p:nvSpPr>
          <p:cNvPr id="9" name="Footer Placeholder 2">
            <a:extLst>
              <a:ext uri="{FF2B5EF4-FFF2-40B4-BE49-F238E27FC236}">
                <a16:creationId xmlns:a16="http://schemas.microsoft.com/office/drawing/2014/main" id="{39B63AC2-9AE3-427C-BD55-8446AA6E672E}"/>
              </a:ext>
            </a:extLst>
          </p:cNvPr>
          <p:cNvSpPr>
            <a:spLocks noGrp="1"/>
          </p:cNvSpPr>
          <p:nvPr>
            <p:ph type="ftr" sz="quarter" idx="11"/>
          </p:nvPr>
        </p:nvSpPr>
        <p:spPr/>
        <p:txBody>
          <a:bodyPr/>
          <a:lstStyle>
            <a:lvl1pPr>
              <a:defRPr/>
            </a:lvl1pPr>
          </a:lstStyle>
          <a:p>
            <a:pPr>
              <a:defRPr/>
            </a:pPr>
            <a:endParaRPr lang="el-GR"/>
          </a:p>
        </p:txBody>
      </p:sp>
      <p:sp>
        <p:nvSpPr>
          <p:cNvPr id="10" name="Slide Number Placeholder 3">
            <a:extLst>
              <a:ext uri="{FF2B5EF4-FFF2-40B4-BE49-F238E27FC236}">
                <a16:creationId xmlns:a16="http://schemas.microsoft.com/office/drawing/2014/main" id="{9A5877A5-EB69-4D2E-98E5-21BB836DC17A}"/>
              </a:ext>
            </a:extLst>
          </p:cNvPr>
          <p:cNvSpPr>
            <a:spLocks noGrp="1"/>
          </p:cNvSpPr>
          <p:nvPr>
            <p:ph type="sldNum" sz="quarter" idx="12"/>
          </p:nvPr>
        </p:nvSpPr>
        <p:spPr>
          <a:xfrm>
            <a:off x="4267200" y="6324600"/>
            <a:ext cx="609600" cy="441325"/>
          </a:xfrm>
        </p:spPr>
        <p:txBody>
          <a:bodyPr/>
          <a:lstStyle>
            <a:lvl1pPr>
              <a:defRPr>
                <a:solidFill>
                  <a:srgbClr val="FFFFFF"/>
                </a:solidFill>
              </a:defRPr>
            </a:lvl1pPr>
          </a:lstStyle>
          <a:p>
            <a:pPr>
              <a:defRPr/>
            </a:pPr>
            <a:fld id="{31C31D04-D415-4B45-A255-8ADA9D97E81B}" type="slidenum">
              <a:rPr lang="el-GR" altLang="el-GR"/>
              <a:pPr>
                <a:defRPr/>
              </a:pPr>
              <a:t>‹#›</a:t>
            </a:fld>
            <a:endParaRPr lang="el-GR" altLang="el-GR"/>
          </a:p>
        </p:txBody>
      </p:sp>
    </p:spTree>
    <p:extLst>
      <p:ext uri="{BB962C8B-B14F-4D97-AF65-F5344CB8AC3E}">
        <p14:creationId xmlns:p14="http://schemas.microsoft.com/office/powerpoint/2010/main" val="236600784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5" name="Rectangle 19">
            <a:extLst>
              <a:ext uri="{FF2B5EF4-FFF2-40B4-BE49-F238E27FC236}">
                <a16:creationId xmlns:a16="http://schemas.microsoft.com/office/drawing/2014/main" id="{C8E7DEDE-FF51-4C85-8F4C-102EF491C037}"/>
              </a:ext>
            </a:extLst>
          </p:cNvPr>
          <p:cNvSpPr>
            <a:spLocks noChangeArrowheads="1"/>
          </p:cNvSpPr>
          <p:nvPr/>
        </p:nvSpPr>
        <p:spPr bwMode="auto">
          <a:xfrm>
            <a:off x="152400" y="152400"/>
            <a:ext cx="8832850" cy="304800"/>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6" name="Rectangle 20">
            <a:extLst>
              <a:ext uri="{FF2B5EF4-FFF2-40B4-BE49-F238E27FC236}">
                <a16:creationId xmlns:a16="http://schemas.microsoft.com/office/drawing/2014/main" id="{80A4BE7B-438D-4A0E-9268-2D2606FB69FA}"/>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3">
            <a:extLst>
              <a:ext uri="{FF2B5EF4-FFF2-40B4-BE49-F238E27FC236}">
                <a16:creationId xmlns:a16="http://schemas.microsoft.com/office/drawing/2014/main" id="{71DB1C28-EF8E-47C3-A319-9601EA69FABD}"/>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4">
            <a:extLst>
              <a:ext uri="{FF2B5EF4-FFF2-40B4-BE49-F238E27FC236}">
                <a16:creationId xmlns:a16="http://schemas.microsoft.com/office/drawing/2014/main" id="{CED84D40-1014-4DC8-BF39-424D5C543FA4}"/>
              </a:ext>
            </a:extLst>
          </p:cNvPr>
          <p:cNvSpPr>
            <a:spLocks noChangeArrowheads="1"/>
          </p:cNvSpPr>
          <p:nvPr/>
        </p:nvSpPr>
        <p:spPr bwMode="white">
          <a:xfrm>
            <a:off x="0" y="0"/>
            <a:ext cx="9144000" cy="119063"/>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5">
            <a:extLst>
              <a:ext uri="{FF2B5EF4-FFF2-40B4-BE49-F238E27FC236}">
                <a16:creationId xmlns:a16="http://schemas.microsoft.com/office/drawing/2014/main" id="{034B50A9-D516-4D34-B527-5EE293256758}"/>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6">
            <a:extLst>
              <a:ext uri="{FF2B5EF4-FFF2-40B4-BE49-F238E27FC236}">
                <a16:creationId xmlns:a16="http://schemas.microsoft.com/office/drawing/2014/main" id="{457C8F2C-A36B-4490-B9BF-0F581944D156}"/>
              </a:ext>
            </a:extLst>
          </p:cNvPr>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1" name="Rectangle 27">
            <a:extLst>
              <a:ext uri="{FF2B5EF4-FFF2-40B4-BE49-F238E27FC236}">
                <a16:creationId xmlns:a16="http://schemas.microsoft.com/office/drawing/2014/main" id="{BD0CCF27-7BB9-4E7A-8FB9-4383ABD3A883}"/>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2" name="Straight Connector 28">
            <a:extLst>
              <a:ext uri="{FF2B5EF4-FFF2-40B4-BE49-F238E27FC236}">
                <a16:creationId xmlns:a16="http://schemas.microsoft.com/office/drawing/2014/main" id="{BD9ED4BC-D845-432C-97E1-2FE2EF9B182C}"/>
              </a:ext>
            </a:extLst>
          </p:cNvPr>
          <p:cNvSpPr>
            <a:spLocks noChangeShapeType="1"/>
          </p:cNvSpPr>
          <p:nvPr/>
        </p:nvSpPr>
        <p:spPr bwMode="auto">
          <a:xfrm>
            <a:off x="152400" y="533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3" name="Oval 29">
            <a:extLst>
              <a:ext uri="{FF2B5EF4-FFF2-40B4-BE49-F238E27FC236}">
                <a16:creationId xmlns:a16="http://schemas.microsoft.com/office/drawing/2014/main" id="{9929B60D-1518-46AB-AAA9-4AD2FFA6A632}"/>
              </a:ext>
            </a:extLst>
          </p:cNvPr>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0">
            <a:extLst>
              <a:ext uri="{FF2B5EF4-FFF2-40B4-BE49-F238E27FC236}">
                <a16:creationId xmlns:a16="http://schemas.microsoft.com/office/drawing/2014/main" id="{E6AB75FA-0147-432F-AC89-4D16FD639BAF}"/>
              </a:ext>
            </a:extLst>
          </p:cNvPr>
          <p:cNvSpPr/>
          <p:nvPr/>
        </p:nvSpPr>
        <p:spPr>
          <a:xfrm>
            <a:off x="1390650" y="323850"/>
            <a:ext cx="419100"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Rectangle 31">
            <a:extLst>
              <a:ext uri="{FF2B5EF4-FFF2-40B4-BE49-F238E27FC236}">
                <a16:creationId xmlns:a16="http://schemas.microsoft.com/office/drawing/2014/main" id="{05891378-4CAB-4835-932F-F13293E2C73B}"/>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2" name="Title 1"/>
          <p:cNvSpPr>
            <a:spLocks noGrp="1"/>
          </p:cNvSpPr>
          <p:nvPr>
            <p:ph type="title"/>
          </p:nvPr>
        </p:nvSpPr>
        <p:spPr>
          <a:xfrm>
            <a:off x="381000" y="914400"/>
            <a:ext cx="2362200" cy="990600"/>
          </a:xfrm>
        </p:spPr>
        <p:txBody>
          <a:bodyPr>
            <a:noAutofit/>
          </a:bodyPr>
          <a:lstStyle>
            <a:lvl1pPr algn="l">
              <a:buNone/>
              <a:defRPr sz="2200" b="1">
                <a:solidFill>
                  <a:srgbClr val="FFFFFF"/>
                </a:solidFill>
              </a:defRPr>
            </a:lvl1pPr>
          </a:lstStyle>
          <a:p>
            <a:r>
              <a:rPr lang="en-US"/>
              <a:t>Click to edit Master title style</a:t>
            </a:r>
          </a:p>
        </p:txBody>
      </p:sp>
      <p:sp>
        <p:nvSpPr>
          <p:cNvPr id="3" name="Text Placeholder 2"/>
          <p:cNvSpPr>
            <a:spLocks noGrp="1"/>
          </p:cNvSpPr>
          <p:nvPr>
            <p:ph type="body" idx="2"/>
          </p:nvPr>
        </p:nvSpPr>
        <p:spPr>
          <a:xfrm>
            <a:off x="381000" y="1981200"/>
            <a:ext cx="2362200" cy="4144963"/>
          </a:xfrm>
        </p:spPr>
        <p:txBody>
          <a:bodyPr/>
          <a:lstStyle>
            <a:lvl1pPr marL="0" indent="0">
              <a:spcAft>
                <a:spcPts val="1000"/>
              </a:spcAft>
              <a:buNone/>
              <a:defRPr sz="1600">
                <a:solidFill>
                  <a:srgbClr val="FFFFFF"/>
                </a:solidFill>
              </a:defRPr>
            </a:lvl1pPr>
            <a:lvl2pPr>
              <a:buNone/>
              <a:defRPr sz="1200"/>
            </a:lvl2pPr>
            <a:lvl3pPr>
              <a:buNone/>
              <a:defRPr sz="1000"/>
            </a:lvl3pPr>
            <a:lvl4pPr>
              <a:buNone/>
              <a:defRPr sz="900"/>
            </a:lvl4pPr>
            <a:lvl5pPr>
              <a:buNone/>
              <a:defRPr sz="900"/>
            </a:lvl5pPr>
          </a:lstStyle>
          <a:p>
            <a:pPr lvl="0"/>
            <a:r>
              <a:rPr lang="en-US"/>
              <a:t>Click to edit Master text styles</a:t>
            </a:r>
          </a:p>
        </p:txBody>
      </p:sp>
      <p:sp>
        <p:nvSpPr>
          <p:cNvPr id="20" name="Content Placeholder 19"/>
          <p:cNvSpPr>
            <a:spLocks noGrp="1"/>
          </p:cNvSpPr>
          <p:nvPr>
            <p:ph sz="quarter" idx="1"/>
          </p:nvPr>
        </p:nvSpPr>
        <p:spPr>
          <a:xfrm>
            <a:off x="3124200" y="685800"/>
            <a:ext cx="5638800" cy="5410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Slide Number Placeholder 6">
            <a:extLst>
              <a:ext uri="{FF2B5EF4-FFF2-40B4-BE49-F238E27FC236}">
                <a16:creationId xmlns:a16="http://schemas.microsoft.com/office/drawing/2014/main" id="{64A12558-431A-4D1B-B6F2-3BAD7A739236}"/>
              </a:ext>
            </a:extLst>
          </p:cNvPr>
          <p:cNvSpPr>
            <a:spLocks noGrp="1"/>
          </p:cNvSpPr>
          <p:nvPr>
            <p:ph type="sldNum" sz="quarter" idx="10"/>
          </p:nvPr>
        </p:nvSpPr>
        <p:spPr>
          <a:xfrm>
            <a:off x="1371600" y="312738"/>
            <a:ext cx="457200" cy="441325"/>
          </a:xfrm>
        </p:spPr>
        <p:txBody>
          <a:bodyPr/>
          <a:lstStyle>
            <a:lvl1pPr>
              <a:defRPr/>
            </a:lvl1pPr>
          </a:lstStyle>
          <a:p>
            <a:pPr>
              <a:defRPr/>
            </a:pPr>
            <a:fld id="{9CAA9AA4-C3CD-4532-8970-56F13FF085F8}" type="slidenum">
              <a:rPr lang="el-GR" altLang="el-GR"/>
              <a:pPr>
                <a:defRPr/>
              </a:pPr>
              <a:t>‹#›</a:t>
            </a:fld>
            <a:endParaRPr lang="el-GR" altLang="el-GR"/>
          </a:p>
        </p:txBody>
      </p:sp>
      <p:sp>
        <p:nvSpPr>
          <p:cNvPr id="17" name="Date Placeholder 4">
            <a:extLst>
              <a:ext uri="{FF2B5EF4-FFF2-40B4-BE49-F238E27FC236}">
                <a16:creationId xmlns:a16="http://schemas.microsoft.com/office/drawing/2014/main" id="{455B6683-D061-496B-8BD9-CC2A8C47F422}"/>
              </a:ext>
            </a:extLst>
          </p:cNvPr>
          <p:cNvSpPr>
            <a:spLocks noGrp="1"/>
          </p:cNvSpPr>
          <p:nvPr>
            <p:ph type="dt" sz="half" idx="11"/>
          </p:nvPr>
        </p:nvSpPr>
        <p:spPr/>
        <p:txBody>
          <a:bodyPr/>
          <a:lstStyle>
            <a:lvl1pPr>
              <a:defRPr/>
            </a:lvl1pPr>
          </a:lstStyle>
          <a:p>
            <a:pPr>
              <a:defRPr/>
            </a:pPr>
            <a:fld id="{9ECAA370-47E9-453E-BAC4-78855A8C3C8B}" type="datetimeFigureOut">
              <a:rPr lang="el-GR"/>
              <a:pPr>
                <a:defRPr/>
              </a:pPr>
              <a:t>9/3/2025</a:t>
            </a:fld>
            <a:endParaRPr lang="el-GR"/>
          </a:p>
        </p:txBody>
      </p:sp>
      <p:sp>
        <p:nvSpPr>
          <p:cNvPr id="18" name="Footer Placeholder 5">
            <a:extLst>
              <a:ext uri="{FF2B5EF4-FFF2-40B4-BE49-F238E27FC236}">
                <a16:creationId xmlns:a16="http://schemas.microsoft.com/office/drawing/2014/main" id="{9484ABCD-51F5-4916-9881-83C4E0B40143}"/>
              </a:ext>
            </a:extLst>
          </p:cNvPr>
          <p:cNvSpPr>
            <a:spLocks noGrp="1"/>
          </p:cNvSpPr>
          <p:nvPr>
            <p:ph type="ftr" sz="quarter" idx="12"/>
          </p:nvPr>
        </p:nvSpPr>
        <p:spPr>
          <a:xfrm>
            <a:off x="301625" y="6410325"/>
            <a:ext cx="3382963" cy="366713"/>
          </a:xfrm>
        </p:spPr>
        <p:txBody>
          <a:bodyPr/>
          <a:lstStyle>
            <a:lvl1pPr>
              <a:defRPr/>
            </a:lvl1pPr>
          </a:lstStyle>
          <a:p>
            <a:pPr>
              <a:defRPr/>
            </a:pPr>
            <a:endParaRPr lang="el-GR"/>
          </a:p>
        </p:txBody>
      </p:sp>
    </p:spTree>
    <p:extLst>
      <p:ext uri="{BB962C8B-B14F-4D97-AF65-F5344CB8AC3E}">
        <p14:creationId xmlns:p14="http://schemas.microsoft.com/office/powerpoint/2010/main" val="3454849992"/>
      </p:ext>
    </p:extLst>
  </p:cSld>
  <p:clrMapOvr>
    <a:overrideClrMapping bg1="lt1" tx1="dk1" bg2="lt2" tx2="dk2" accent1="accent1" accent2="accent2" accent3="accent3" accent4="accent4" accent5="accent5" accent6="accent6" hlink="hlink" folHlink="folHlink"/>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5" name="Straight Connector 19">
            <a:extLst>
              <a:ext uri="{FF2B5EF4-FFF2-40B4-BE49-F238E27FC236}">
                <a16:creationId xmlns:a16="http://schemas.microsoft.com/office/drawing/2014/main" id="{2763C5C0-898A-4299-B98F-7DF1EBFA1B49}"/>
              </a:ext>
            </a:extLst>
          </p:cNvPr>
          <p:cNvSpPr>
            <a:spLocks noChangeShapeType="1"/>
          </p:cNvSpPr>
          <p:nvPr/>
        </p:nvSpPr>
        <p:spPr bwMode="auto">
          <a:xfrm>
            <a:off x="152400" y="533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6" name="Rectangle 20">
            <a:extLst>
              <a:ext uri="{FF2B5EF4-FFF2-40B4-BE49-F238E27FC236}">
                <a16:creationId xmlns:a16="http://schemas.microsoft.com/office/drawing/2014/main" id="{52CCA793-9ED7-44A1-9C8E-7BE979D2FE40}"/>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3">
            <a:extLst>
              <a:ext uri="{FF2B5EF4-FFF2-40B4-BE49-F238E27FC236}">
                <a16:creationId xmlns:a16="http://schemas.microsoft.com/office/drawing/2014/main" id="{F41D5828-88A6-4B7E-834A-A58F2A70498A}"/>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4">
            <a:extLst>
              <a:ext uri="{FF2B5EF4-FFF2-40B4-BE49-F238E27FC236}">
                <a16:creationId xmlns:a16="http://schemas.microsoft.com/office/drawing/2014/main" id="{A67CE942-C43D-4396-9517-9DCBBD3AEDE9}"/>
              </a:ext>
            </a:extLst>
          </p:cNvPr>
          <p:cNvSpPr>
            <a:spLocks noChangeArrowheads="1"/>
          </p:cNvSpPr>
          <p:nvPr/>
        </p:nvSpPr>
        <p:spPr bwMode="white">
          <a:xfrm>
            <a:off x="0" y="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5">
            <a:extLst>
              <a:ext uri="{FF2B5EF4-FFF2-40B4-BE49-F238E27FC236}">
                <a16:creationId xmlns:a16="http://schemas.microsoft.com/office/drawing/2014/main" id="{6787428F-3A62-4967-9D80-E3059453DAD5}"/>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6">
            <a:extLst>
              <a:ext uri="{FF2B5EF4-FFF2-40B4-BE49-F238E27FC236}">
                <a16:creationId xmlns:a16="http://schemas.microsoft.com/office/drawing/2014/main" id="{E823BC8F-4CC4-4632-A754-76C86D3264FA}"/>
              </a:ext>
            </a:extLst>
          </p:cNvPr>
          <p:cNvSpPr>
            <a:spLocks noChangeArrowheads="1"/>
          </p:cNvSpPr>
          <p:nvPr/>
        </p:nvSpPr>
        <p:spPr bwMode="auto">
          <a:xfrm>
            <a:off x="152400" y="152400"/>
            <a:ext cx="8832850" cy="301625"/>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Rectangle 27">
            <a:extLst>
              <a:ext uri="{FF2B5EF4-FFF2-40B4-BE49-F238E27FC236}">
                <a16:creationId xmlns:a16="http://schemas.microsoft.com/office/drawing/2014/main" id="{2B039DAE-79BB-4C18-83E5-D480EC6A2AA0}"/>
              </a:ext>
            </a:extLst>
          </p:cNvPr>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2" name="Rectangle 28">
            <a:extLst>
              <a:ext uri="{FF2B5EF4-FFF2-40B4-BE49-F238E27FC236}">
                <a16:creationId xmlns:a16="http://schemas.microsoft.com/office/drawing/2014/main" id="{07A206EE-EABE-4F37-BE0B-FA801863AB82}"/>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3" name="Oval 29">
            <a:extLst>
              <a:ext uri="{FF2B5EF4-FFF2-40B4-BE49-F238E27FC236}">
                <a16:creationId xmlns:a16="http://schemas.microsoft.com/office/drawing/2014/main" id="{B01D978D-80EB-444E-866F-BC2603B27855}"/>
              </a:ext>
            </a:extLst>
          </p:cNvPr>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0">
            <a:extLst>
              <a:ext uri="{FF2B5EF4-FFF2-40B4-BE49-F238E27FC236}">
                <a16:creationId xmlns:a16="http://schemas.microsoft.com/office/drawing/2014/main" id="{8B378D53-F067-469B-992F-134478BFD143}"/>
              </a:ext>
            </a:extLst>
          </p:cNvPr>
          <p:cNvSpPr/>
          <p:nvPr/>
        </p:nvSpPr>
        <p:spPr>
          <a:xfrm>
            <a:off x="1390650" y="323850"/>
            <a:ext cx="419100"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Rectangle 31">
            <a:extLst>
              <a:ext uri="{FF2B5EF4-FFF2-40B4-BE49-F238E27FC236}">
                <a16:creationId xmlns:a16="http://schemas.microsoft.com/office/drawing/2014/main" id="{C50EE6D4-2803-48FE-9174-EB68F4BA78E4}"/>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2" name="Title 1"/>
          <p:cNvSpPr>
            <a:spLocks noGrp="1"/>
          </p:cNvSpPr>
          <p:nvPr>
            <p:ph type="title"/>
          </p:nvPr>
        </p:nvSpPr>
        <p:spPr>
          <a:xfrm>
            <a:off x="3000375" y="5029200"/>
            <a:ext cx="5867400" cy="1219200"/>
          </a:xfrm>
        </p:spPr>
        <p:txBody>
          <a:bodyPr anchor="t">
            <a:noAutofit/>
          </a:bodyPr>
          <a:lstStyle>
            <a:lvl1pPr algn="l">
              <a:buNone/>
              <a:defRPr sz="2400" b="1">
                <a:solidFill>
                  <a:schemeClr val="tx2"/>
                </a:solidFill>
              </a:defRPr>
            </a:lvl1pPr>
          </a:lstStyle>
          <a:p>
            <a:r>
              <a:rPr lang="en-US"/>
              <a:t>Click to edit Master title style</a:t>
            </a:r>
          </a:p>
        </p:txBody>
      </p:sp>
      <p:sp>
        <p:nvSpPr>
          <p:cNvPr id="3" name="Picture Placeholder 2"/>
          <p:cNvSpPr>
            <a:spLocks noGrp="1"/>
          </p:cNvSpPr>
          <p:nvPr>
            <p:ph type="pic" idx="1"/>
          </p:nvPr>
        </p:nvSpPr>
        <p:spPr>
          <a:xfrm>
            <a:off x="3000375" y="609600"/>
            <a:ext cx="5867400" cy="4267200"/>
          </a:xfrm>
        </p:spPr>
        <p:txBody>
          <a:bodyPr>
            <a:normAutofit/>
          </a:bodyPr>
          <a:lstStyle>
            <a:lvl1pPr marL="0" indent="0">
              <a:buNone/>
              <a:defRPr sz="3200"/>
            </a:lvl1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381000" y="990600"/>
            <a:ext cx="2438400" cy="5257800"/>
          </a:xfrm>
        </p:spPr>
        <p:txBody>
          <a:bodyPr/>
          <a:lstStyle>
            <a:lvl1pPr marL="0" indent="0">
              <a:spcAft>
                <a:spcPts val="1000"/>
              </a:spcAft>
              <a:buFontTx/>
              <a:buNone/>
              <a:defRPr sz="1600">
                <a:solidFill>
                  <a:srgbClr val="FFFFFF"/>
                </a:solidFill>
              </a:defRPr>
            </a:lvl1pPr>
            <a:lvl2pPr>
              <a:defRPr sz="1200"/>
            </a:lvl2pPr>
            <a:lvl3pPr>
              <a:defRPr sz="1000"/>
            </a:lvl3pPr>
            <a:lvl4pPr>
              <a:defRPr sz="900"/>
            </a:lvl4pPr>
            <a:lvl5pPr>
              <a:defRPr sz="900"/>
            </a:lvl5pPr>
          </a:lstStyle>
          <a:p>
            <a:pPr lvl="0"/>
            <a:r>
              <a:rPr lang="en-US"/>
              <a:t>Click to edit Master text styles</a:t>
            </a:r>
          </a:p>
        </p:txBody>
      </p:sp>
      <p:sp>
        <p:nvSpPr>
          <p:cNvPr id="16" name="Slide Number Placeholder 6">
            <a:extLst>
              <a:ext uri="{FF2B5EF4-FFF2-40B4-BE49-F238E27FC236}">
                <a16:creationId xmlns:a16="http://schemas.microsoft.com/office/drawing/2014/main" id="{FA5DDBB4-96DF-41C9-9C16-91DB31CA0D86}"/>
              </a:ext>
            </a:extLst>
          </p:cNvPr>
          <p:cNvSpPr>
            <a:spLocks noGrp="1"/>
          </p:cNvSpPr>
          <p:nvPr>
            <p:ph type="sldNum" sz="quarter" idx="10"/>
          </p:nvPr>
        </p:nvSpPr>
        <p:spPr>
          <a:xfrm>
            <a:off x="1371600" y="312738"/>
            <a:ext cx="457200" cy="441325"/>
          </a:xfrm>
        </p:spPr>
        <p:txBody>
          <a:bodyPr/>
          <a:lstStyle>
            <a:lvl1pPr>
              <a:defRPr/>
            </a:lvl1pPr>
          </a:lstStyle>
          <a:p>
            <a:pPr>
              <a:defRPr/>
            </a:pPr>
            <a:fld id="{C809C0C4-5364-49BC-BF76-8A8A85803CCC}" type="slidenum">
              <a:rPr lang="el-GR" altLang="el-GR"/>
              <a:pPr>
                <a:defRPr/>
              </a:pPr>
              <a:t>‹#›</a:t>
            </a:fld>
            <a:endParaRPr lang="el-GR" altLang="el-GR"/>
          </a:p>
        </p:txBody>
      </p:sp>
      <p:sp>
        <p:nvSpPr>
          <p:cNvPr id="17" name="Date Placeholder 4">
            <a:extLst>
              <a:ext uri="{FF2B5EF4-FFF2-40B4-BE49-F238E27FC236}">
                <a16:creationId xmlns:a16="http://schemas.microsoft.com/office/drawing/2014/main" id="{E423FC57-3640-4A6A-8AB2-12200CB35E24}"/>
              </a:ext>
            </a:extLst>
          </p:cNvPr>
          <p:cNvSpPr>
            <a:spLocks noGrp="1"/>
          </p:cNvSpPr>
          <p:nvPr>
            <p:ph type="dt" sz="half" idx="11"/>
          </p:nvPr>
        </p:nvSpPr>
        <p:spPr>
          <a:xfrm>
            <a:off x="5788025" y="6405563"/>
            <a:ext cx="3044825" cy="365125"/>
          </a:xfrm>
        </p:spPr>
        <p:txBody>
          <a:bodyPr/>
          <a:lstStyle>
            <a:lvl1pPr>
              <a:defRPr/>
            </a:lvl1pPr>
          </a:lstStyle>
          <a:p>
            <a:pPr>
              <a:defRPr/>
            </a:pPr>
            <a:fld id="{DE998CB3-B595-4996-B530-E985908B0731}" type="datetimeFigureOut">
              <a:rPr lang="el-GR"/>
              <a:pPr>
                <a:defRPr/>
              </a:pPr>
              <a:t>9/3/2025</a:t>
            </a:fld>
            <a:endParaRPr lang="el-GR"/>
          </a:p>
        </p:txBody>
      </p:sp>
      <p:sp>
        <p:nvSpPr>
          <p:cNvPr id="18" name="Footer Placeholder 5">
            <a:extLst>
              <a:ext uri="{FF2B5EF4-FFF2-40B4-BE49-F238E27FC236}">
                <a16:creationId xmlns:a16="http://schemas.microsoft.com/office/drawing/2014/main" id="{F9E71AE2-F20B-4348-A392-F2015B097C8E}"/>
              </a:ext>
            </a:extLst>
          </p:cNvPr>
          <p:cNvSpPr>
            <a:spLocks noGrp="1"/>
          </p:cNvSpPr>
          <p:nvPr>
            <p:ph type="ftr" sz="quarter" idx="12"/>
          </p:nvPr>
        </p:nvSpPr>
        <p:spPr>
          <a:xfrm>
            <a:off x="301625" y="6410325"/>
            <a:ext cx="3584575" cy="366713"/>
          </a:xfrm>
        </p:spPr>
        <p:txBody>
          <a:bodyPr/>
          <a:lstStyle>
            <a:lvl1pPr>
              <a:defRPr/>
            </a:lvl1pPr>
          </a:lstStyle>
          <a:p>
            <a:pPr>
              <a:defRPr/>
            </a:pPr>
            <a:endParaRPr lang="el-GR"/>
          </a:p>
        </p:txBody>
      </p:sp>
    </p:spTree>
    <p:extLst>
      <p:ext uri="{BB962C8B-B14F-4D97-AF65-F5344CB8AC3E}">
        <p14:creationId xmlns:p14="http://schemas.microsoft.com/office/powerpoint/2010/main" val="122589936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8998B26-626D-47CA-9D31-47C03E26CED9}"/>
              </a:ext>
            </a:extLst>
          </p:cNvPr>
          <p:cNvSpPr>
            <a:spLocks noGrp="1"/>
          </p:cNvSpPr>
          <p:nvPr>
            <p:ph type="dt" sz="half" idx="10"/>
          </p:nvPr>
        </p:nvSpPr>
        <p:spPr/>
        <p:txBody>
          <a:bodyPr/>
          <a:lstStyle>
            <a:lvl1pPr>
              <a:defRPr/>
            </a:lvl1pPr>
          </a:lstStyle>
          <a:p>
            <a:pPr>
              <a:defRPr/>
            </a:pPr>
            <a:fld id="{661B8C99-73F7-43F8-BD5A-B3A5A6A68E76}" type="datetimeFigureOut">
              <a:rPr lang="el-GR"/>
              <a:pPr>
                <a:defRPr/>
              </a:pPr>
              <a:t>9/3/2025</a:t>
            </a:fld>
            <a:endParaRPr lang="el-GR"/>
          </a:p>
        </p:txBody>
      </p:sp>
      <p:sp>
        <p:nvSpPr>
          <p:cNvPr id="5" name="Footer Placeholder 4">
            <a:extLst>
              <a:ext uri="{FF2B5EF4-FFF2-40B4-BE49-F238E27FC236}">
                <a16:creationId xmlns:a16="http://schemas.microsoft.com/office/drawing/2014/main" id="{DC0DAB99-E8A5-4CD4-BFF9-FA012256BAD5}"/>
              </a:ext>
            </a:extLst>
          </p:cNvPr>
          <p:cNvSpPr>
            <a:spLocks noGrp="1"/>
          </p:cNvSpPr>
          <p:nvPr>
            <p:ph type="ftr" sz="quarter" idx="11"/>
          </p:nvPr>
        </p:nvSpPr>
        <p:spPr/>
        <p:txBody>
          <a:bodyPr/>
          <a:lstStyle>
            <a:lvl1pPr>
              <a:defRPr/>
            </a:lvl1pPr>
          </a:lstStyle>
          <a:p>
            <a:pPr>
              <a:defRPr/>
            </a:pPr>
            <a:endParaRPr lang="el-GR"/>
          </a:p>
        </p:txBody>
      </p:sp>
      <p:sp>
        <p:nvSpPr>
          <p:cNvPr id="6" name="Slide Number Placeholder 5">
            <a:extLst>
              <a:ext uri="{FF2B5EF4-FFF2-40B4-BE49-F238E27FC236}">
                <a16:creationId xmlns:a16="http://schemas.microsoft.com/office/drawing/2014/main" id="{87E22BF2-3591-4905-B682-23A31194DA6E}"/>
              </a:ext>
            </a:extLst>
          </p:cNvPr>
          <p:cNvSpPr>
            <a:spLocks noGrp="1"/>
          </p:cNvSpPr>
          <p:nvPr>
            <p:ph type="sldNum" sz="quarter" idx="12"/>
          </p:nvPr>
        </p:nvSpPr>
        <p:spPr/>
        <p:txBody>
          <a:bodyPr/>
          <a:lstStyle>
            <a:lvl1pPr>
              <a:defRPr/>
            </a:lvl1pPr>
          </a:lstStyle>
          <a:p>
            <a:pPr>
              <a:defRPr/>
            </a:pPr>
            <a:fld id="{50C06751-5CB6-47BE-9B17-DDF8EAA73184}" type="slidenum">
              <a:rPr lang="el-GR" altLang="el-GR"/>
              <a:pPr>
                <a:defRPr/>
              </a:pPr>
              <a:t>‹#›</a:t>
            </a:fld>
            <a:endParaRPr lang="el-GR" altLang="el-GR"/>
          </a:p>
        </p:txBody>
      </p:sp>
    </p:spTree>
    <p:extLst>
      <p:ext uri="{BB962C8B-B14F-4D97-AF65-F5344CB8AC3E}">
        <p14:creationId xmlns:p14="http://schemas.microsoft.com/office/powerpoint/2010/main" val="1303147016"/>
      </p:ext>
    </p:extLst>
  </p:cSld>
  <p:clrMapOvr>
    <a:overrideClrMapping bg1="lt1" tx1="dk1" bg2="lt2" tx2="dk2" accent1="accent1" accent2="accent2" accent3="accent3" accent4="accent4" accent5="accent5" accent6="accent6" hlink="hlink" folHlink="folHlink"/>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Pr>
        <a:solidFill>
          <a:schemeClr val="bg2"/>
        </a:solidFill>
        <a:effectLst/>
      </p:bgPr>
    </p:bg>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60B95F64-6EE8-45EC-9899-EE7697212793}"/>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DF9BC1D6-24BD-4001-B0AB-4B62F1415232}"/>
              </a:ext>
            </a:extLst>
          </p:cNvPr>
          <p:cNvSpPr>
            <a:spLocks noChangeArrowheads="1"/>
          </p:cNvSpPr>
          <p:nvPr/>
        </p:nvSpPr>
        <p:spPr bwMode="white">
          <a:xfrm>
            <a:off x="7010400" y="0"/>
            <a:ext cx="21336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0E3401D6-700C-48B1-A919-BA52CF0A6819}"/>
              </a:ext>
            </a:extLst>
          </p:cNvPr>
          <p:cNvSpPr>
            <a:spLocks noChangeArrowheads="1"/>
          </p:cNvSpPr>
          <p:nvPr/>
        </p:nvSpPr>
        <p:spPr bwMode="white">
          <a:xfrm>
            <a:off x="0" y="0"/>
            <a:ext cx="9144000" cy="155575"/>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7A7C5C9B-AC7D-43F9-988B-CC144B0ECB94}"/>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5">
            <a:extLst>
              <a:ext uri="{FF2B5EF4-FFF2-40B4-BE49-F238E27FC236}">
                <a16:creationId xmlns:a16="http://schemas.microsoft.com/office/drawing/2014/main" id="{DF9CDE44-B3C9-4C34-BE65-0F20F7123A62}"/>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9" name="Rectangle 26">
            <a:extLst>
              <a:ext uri="{FF2B5EF4-FFF2-40B4-BE49-F238E27FC236}">
                <a16:creationId xmlns:a16="http://schemas.microsoft.com/office/drawing/2014/main" id="{01A12CF6-AF46-4DD2-8A7E-5BBB6C33E663}"/>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0" name="Straight Connector 27">
            <a:extLst>
              <a:ext uri="{FF2B5EF4-FFF2-40B4-BE49-F238E27FC236}">
                <a16:creationId xmlns:a16="http://schemas.microsoft.com/office/drawing/2014/main" id="{9C1FF0EE-1692-41B6-AC5A-C8EB530C26AA}"/>
              </a:ext>
            </a:extLst>
          </p:cNvPr>
          <p:cNvSpPr>
            <a:spLocks noChangeShapeType="1"/>
          </p:cNvSpPr>
          <p:nvPr/>
        </p:nvSpPr>
        <p:spPr bwMode="auto">
          <a:xfrm rot="5400000">
            <a:off x="4021137" y="3278188"/>
            <a:ext cx="6245225"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Oval 28">
            <a:extLst>
              <a:ext uri="{FF2B5EF4-FFF2-40B4-BE49-F238E27FC236}">
                <a16:creationId xmlns:a16="http://schemas.microsoft.com/office/drawing/2014/main" id="{A6DB8440-99DE-4F71-831C-1DBAD80AAC54}"/>
              </a:ext>
            </a:extLst>
          </p:cNvPr>
          <p:cNvSpPr/>
          <p:nvPr/>
        </p:nvSpPr>
        <p:spPr>
          <a:xfrm>
            <a:off x="6838950" y="2925763"/>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2" name="Oval 29">
            <a:extLst>
              <a:ext uri="{FF2B5EF4-FFF2-40B4-BE49-F238E27FC236}">
                <a16:creationId xmlns:a16="http://schemas.microsoft.com/office/drawing/2014/main" id="{74DCAAF6-20C1-4AD1-BD94-F0DFFE0C9BB6}"/>
              </a:ext>
            </a:extLst>
          </p:cNvPr>
          <p:cNvSpPr/>
          <p:nvPr/>
        </p:nvSpPr>
        <p:spPr>
          <a:xfrm>
            <a:off x="6934200" y="3021013"/>
            <a:ext cx="420688"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Vertical Text Placeholder 2"/>
          <p:cNvSpPr>
            <a:spLocks noGrp="1"/>
          </p:cNvSpPr>
          <p:nvPr>
            <p:ph type="body" orient="vert" idx="1"/>
          </p:nvPr>
        </p:nvSpPr>
        <p:spPr>
          <a:xfrm>
            <a:off x="304800" y="304800"/>
            <a:ext cx="6553200" cy="5821366"/>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 name="Vertical Title 1"/>
          <p:cNvSpPr>
            <a:spLocks noGrp="1"/>
          </p:cNvSpPr>
          <p:nvPr>
            <p:ph type="title" orient="vert"/>
          </p:nvPr>
        </p:nvSpPr>
        <p:spPr>
          <a:xfrm>
            <a:off x="7391400" y="304801"/>
            <a:ext cx="1447800" cy="5851525"/>
          </a:xfrm>
        </p:spPr>
        <p:txBody>
          <a:bodyPr vert="eaVert"/>
          <a:lstStyle/>
          <a:p>
            <a:r>
              <a:rPr lang="en-US"/>
              <a:t>Click to edit Master title style</a:t>
            </a:r>
          </a:p>
        </p:txBody>
      </p:sp>
      <p:sp>
        <p:nvSpPr>
          <p:cNvPr id="13" name="Slide Number Placeholder 5">
            <a:extLst>
              <a:ext uri="{FF2B5EF4-FFF2-40B4-BE49-F238E27FC236}">
                <a16:creationId xmlns:a16="http://schemas.microsoft.com/office/drawing/2014/main" id="{0AD21BD7-29E0-4F0E-BD0F-A1AF0F17FD49}"/>
              </a:ext>
            </a:extLst>
          </p:cNvPr>
          <p:cNvSpPr>
            <a:spLocks noGrp="1"/>
          </p:cNvSpPr>
          <p:nvPr>
            <p:ph type="sldNum" sz="quarter" idx="10"/>
          </p:nvPr>
        </p:nvSpPr>
        <p:spPr>
          <a:xfrm>
            <a:off x="6915150" y="3009900"/>
            <a:ext cx="457200" cy="441325"/>
          </a:xfrm>
        </p:spPr>
        <p:txBody>
          <a:bodyPr/>
          <a:lstStyle>
            <a:lvl1pPr>
              <a:defRPr/>
            </a:lvl1pPr>
          </a:lstStyle>
          <a:p>
            <a:pPr>
              <a:defRPr/>
            </a:pPr>
            <a:fld id="{CC8996F7-5804-45F3-85C8-53E290865B49}" type="slidenum">
              <a:rPr lang="el-GR" altLang="el-GR"/>
              <a:pPr>
                <a:defRPr/>
              </a:pPr>
              <a:t>‹#›</a:t>
            </a:fld>
            <a:endParaRPr lang="el-GR" altLang="el-GR"/>
          </a:p>
        </p:txBody>
      </p:sp>
      <p:sp>
        <p:nvSpPr>
          <p:cNvPr id="14" name="Date Placeholder 3">
            <a:extLst>
              <a:ext uri="{FF2B5EF4-FFF2-40B4-BE49-F238E27FC236}">
                <a16:creationId xmlns:a16="http://schemas.microsoft.com/office/drawing/2014/main" id="{1FE8D0B0-0748-4F7C-9794-0DB35DCD62A5}"/>
              </a:ext>
            </a:extLst>
          </p:cNvPr>
          <p:cNvSpPr>
            <a:spLocks noGrp="1"/>
          </p:cNvSpPr>
          <p:nvPr>
            <p:ph type="dt" sz="half" idx="11"/>
          </p:nvPr>
        </p:nvSpPr>
        <p:spPr/>
        <p:txBody>
          <a:bodyPr/>
          <a:lstStyle>
            <a:lvl1pPr>
              <a:defRPr/>
            </a:lvl1pPr>
          </a:lstStyle>
          <a:p>
            <a:pPr>
              <a:defRPr/>
            </a:pPr>
            <a:fld id="{EDABBF6F-23D3-45EC-A74C-EFEA4E3C6DE0}" type="datetimeFigureOut">
              <a:rPr lang="el-GR"/>
              <a:pPr>
                <a:defRPr/>
              </a:pPr>
              <a:t>9/3/2025</a:t>
            </a:fld>
            <a:endParaRPr lang="el-GR"/>
          </a:p>
        </p:txBody>
      </p:sp>
      <p:sp>
        <p:nvSpPr>
          <p:cNvPr id="15" name="Footer Placeholder 4">
            <a:extLst>
              <a:ext uri="{FF2B5EF4-FFF2-40B4-BE49-F238E27FC236}">
                <a16:creationId xmlns:a16="http://schemas.microsoft.com/office/drawing/2014/main" id="{7BC8E656-F95C-48F0-81C4-EB07DCE4848A}"/>
              </a:ext>
            </a:extLst>
          </p:cNvPr>
          <p:cNvSpPr>
            <a:spLocks noGrp="1"/>
          </p:cNvSpPr>
          <p:nvPr>
            <p:ph type="ftr" sz="quarter" idx="12"/>
          </p:nvPr>
        </p:nvSpPr>
        <p:spPr/>
        <p:txBody>
          <a:bodyPr/>
          <a:lstStyle>
            <a:lvl1pPr>
              <a:defRPr/>
            </a:lvl1pPr>
          </a:lstStyle>
          <a:p>
            <a:pPr>
              <a:defRPr/>
            </a:pPr>
            <a:endParaRPr lang="el-GR"/>
          </a:p>
        </p:txBody>
      </p:sp>
    </p:spTree>
    <p:extLst>
      <p:ext uri="{BB962C8B-B14F-4D97-AF65-F5344CB8AC3E}">
        <p14:creationId xmlns:p14="http://schemas.microsoft.com/office/powerpoint/2010/main" val="1398461035"/>
      </p:ext>
    </p:extLst>
  </p:cSld>
  <p:clrMapOvr>
    <a:overrideClrMapping bg1="lt1" tx1="dk1" bg2="lt2" tx2="dk2" accent1="accent1" accent2="accent2" accent3="accent3" accent4="accent4" accent5="accent5" accent6="accent6" hlink="hlink" folHlink="folHlink"/>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TwoObj">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685800" y="152400"/>
            <a:ext cx="6870700" cy="1600200"/>
          </a:xfrm>
        </p:spPr>
        <p:txBody>
          <a:bodyPr/>
          <a:lstStyle/>
          <a:p>
            <a:r>
              <a:rPr lang="en-US"/>
              <a:t>Click to edit Master title style</a:t>
            </a:r>
            <a:endParaRPr lang="el-GR"/>
          </a:p>
        </p:txBody>
      </p:sp>
      <p:sp>
        <p:nvSpPr>
          <p:cNvPr id="3" name="Text Placeholder 2"/>
          <p:cNvSpPr>
            <a:spLocks noGrp="1"/>
          </p:cNvSpPr>
          <p:nvPr>
            <p:ph type="body" sz="half" idx="1"/>
          </p:nvPr>
        </p:nvSpPr>
        <p:spPr>
          <a:xfrm>
            <a:off x="685800" y="1828800"/>
            <a:ext cx="3771900" cy="36576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l-GR"/>
          </a:p>
        </p:txBody>
      </p:sp>
      <p:sp>
        <p:nvSpPr>
          <p:cNvPr id="4" name="Content Placeholder 3"/>
          <p:cNvSpPr>
            <a:spLocks noGrp="1"/>
          </p:cNvSpPr>
          <p:nvPr>
            <p:ph sz="quarter" idx="2"/>
          </p:nvPr>
        </p:nvSpPr>
        <p:spPr>
          <a:xfrm>
            <a:off x="4610100" y="1828800"/>
            <a:ext cx="3771900" cy="17526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l-GR"/>
          </a:p>
        </p:txBody>
      </p:sp>
      <p:sp>
        <p:nvSpPr>
          <p:cNvPr id="5" name="Content Placeholder 4"/>
          <p:cNvSpPr>
            <a:spLocks noGrp="1"/>
          </p:cNvSpPr>
          <p:nvPr>
            <p:ph sz="quarter" idx="3"/>
          </p:nvPr>
        </p:nvSpPr>
        <p:spPr>
          <a:xfrm>
            <a:off x="4610100" y="3733800"/>
            <a:ext cx="3771900" cy="17526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l-GR"/>
          </a:p>
        </p:txBody>
      </p:sp>
      <p:sp>
        <p:nvSpPr>
          <p:cNvPr id="6" name="Rectangle 19">
            <a:extLst>
              <a:ext uri="{FF2B5EF4-FFF2-40B4-BE49-F238E27FC236}">
                <a16:creationId xmlns:a16="http://schemas.microsoft.com/office/drawing/2014/main" id="{EEA7AF63-AD2A-4463-8364-E186C3C1BEE1}"/>
              </a:ext>
            </a:extLst>
          </p:cNvPr>
          <p:cNvSpPr>
            <a:spLocks noGrp="1" noChangeArrowheads="1"/>
          </p:cNvSpPr>
          <p:nvPr>
            <p:ph type="dt" sz="half" idx="10"/>
          </p:nvPr>
        </p:nvSpPr>
        <p:spPr/>
        <p:txBody>
          <a:bodyPr/>
          <a:lstStyle>
            <a:lvl1pPr>
              <a:defRPr/>
            </a:lvl1pPr>
          </a:lstStyle>
          <a:p>
            <a:pPr>
              <a:defRPr/>
            </a:pPr>
            <a:endParaRPr lang="el-GR"/>
          </a:p>
        </p:txBody>
      </p:sp>
      <p:sp>
        <p:nvSpPr>
          <p:cNvPr id="7" name="Rectangle 20">
            <a:extLst>
              <a:ext uri="{FF2B5EF4-FFF2-40B4-BE49-F238E27FC236}">
                <a16:creationId xmlns:a16="http://schemas.microsoft.com/office/drawing/2014/main" id="{5D73C005-C7F6-4747-A2C0-A4CD8CA54789}"/>
              </a:ext>
            </a:extLst>
          </p:cNvPr>
          <p:cNvSpPr>
            <a:spLocks noGrp="1" noChangeArrowheads="1"/>
          </p:cNvSpPr>
          <p:nvPr>
            <p:ph type="ftr" sz="quarter" idx="11"/>
          </p:nvPr>
        </p:nvSpPr>
        <p:spPr/>
        <p:txBody>
          <a:bodyPr/>
          <a:lstStyle>
            <a:lvl1pPr>
              <a:defRPr/>
            </a:lvl1pPr>
          </a:lstStyle>
          <a:p>
            <a:pPr>
              <a:defRPr/>
            </a:pPr>
            <a:r>
              <a:rPr lang="el-GR"/>
              <a:t>Ανόργανη- Οργανική Χημεία</a:t>
            </a:r>
          </a:p>
        </p:txBody>
      </p:sp>
      <p:sp>
        <p:nvSpPr>
          <p:cNvPr id="8" name="Rectangle 23">
            <a:extLst>
              <a:ext uri="{FF2B5EF4-FFF2-40B4-BE49-F238E27FC236}">
                <a16:creationId xmlns:a16="http://schemas.microsoft.com/office/drawing/2014/main" id="{BBAC6DEC-52D0-4CE0-BD56-5EA146EEFB47}"/>
              </a:ext>
            </a:extLst>
          </p:cNvPr>
          <p:cNvSpPr>
            <a:spLocks noGrp="1" noChangeArrowheads="1"/>
          </p:cNvSpPr>
          <p:nvPr>
            <p:ph type="sldNum" sz="quarter" idx="12"/>
          </p:nvPr>
        </p:nvSpPr>
        <p:spPr/>
        <p:txBody>
          <a:bodyPr/>
          <a:lstStyle>
            <a:lvl1pPr>
              <a:defRPr/>
            </a:lvl1pPr>
          </a:lstStyle>
          <a:p>
            <a:pPr>
              <a:defRPr/>
            </a:pPr>
            <a:fld id="{1608DD79-B1D8-4622-8D80-04A670AA2288}" type="slidenum">
              <a:rPr lang="el-GR" altLang="el-GR"/>
              <a:pPr>
                <a:defRPr/>
              </a:pPr>
              <a:t>‹#›</a:t>
            </a:fld>
            <a:endParaRPr lang="el-GR" altLang="el-GR"/>
          </a:p>
        </p:txBody>
      </p:sp>
    </p:spTree>
    <p:extLst>
      <p:ext uri="{BB962C8B-B14F-4D97-AF65-F5344CB8AC3E}">
        <p14:creationId xmlns:p14="http://schemas.microsoft.com/office/powerpoint/2010/main" val="389165269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16">
            <a:extLst>
              <a:ext uri="{FF2B5EF4-FFF2-40B4-BE49-F238E27FC236}">
                <a16:creationId xmlns:a16="http://schemas.microsoft.com/office/drawing/2014/main" id="{5D2EE038-FFCE-458C-A50B-28180DE083A0}"/>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7" name="Rectangle 15">
            <a:extLst>
              <a:ext uri="{FF2B5EF4-FFF2-40B4-BE49-F238E27FC236}">
                <a16:creationId xmlns:a16="http://schemas.microsoft.com/office/drawing/2014/main" id="{C2F48968-BA5D-41D3-9C06-0C8AE570758B}"/>
              </a:ext>
            </a:extLst>
          </p:cNvPr>
          <p:cNvSpPr>
            <a:spLocks noChangeArrowheads="1"/>
          </p:cNvSpPr>
          <p:nvPr/>
        </p:nvSpPr>
        <p:spPr bwMode="white">
          <a:xfrm>
            <a:off x="0" y="0"/>
            <a:ext cx="9144000" cy="1393825"/>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8" name="Rectangle 17">
            <a:extLst>
              <a:ext uri="{FF2B5EF4-FFF2-40B4-BE49-F238E27FC236}">
                <a16:creationId xmlns:a16="http://schemas.microsoft.com/office/drawing/2014/main" id="{5B3364E5-63D4-4952-9218-D2E9A9C48146}"/>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9" name="Rectangle 18">
            <a:extLst>
              <a:ext uri="{FF2B5EF4-FFF2-40B4-BE49-F238E27FC236}">
                <a16:creationId xmlns:a16="http://schemas.microsoft.com/office/drawing/2014/main" id="{47CBF9B4-1604-425D-A22D-6DAA2B06C26D}"/>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8">
            <a:extLst>
              <a:ext uri="{FF2B5EF4-FFF2-40B4-BE49-F238E27FC236}">
                <a16:creationId xmlns:a16="http://schemas.microsoft.com/office/drawing/2014/main" id="{F50DC5BE-0866-4062-89DF-AB8A36F58876}"/>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4" name="Date Placeholder 13">
            <a:extLst>
              <a:ext uri="{FF2B5EF4-FFF2-40B4-BE49-F238E27FC236}">
                <a16:creationId xmlns:a16="http://schemas.microsoft.com/office/drawing/2014/main" id="{7C21932F-ED7D-4FCF-9216-69CF9E95BA71}"/>
              </a:ext>
            </a:extLst>
          </p:cNvPr>
          <p:cNvSpPr>
            <a:spLocks noGrp="1"/>
          </p:cNvSpPr>
          <p:nvPr>
            <p:ph type="dt" sz="half" idx="2"/>
          </p:nvPr>
        </p:nvSpPr>
        <p:spPr>
          <a:xfrm>
            <a:off x="5791200" y="6405563"/>
            <a:ext cx="3044825" cy="365125"/>
          </a:xfrm>
          <a:prstGeom prst="rect">
            <a:avLst/>
          </a:prstGeom>
        </p:spPr>
        <p:txBody>
          <a:bodyPr vert="horz"/>
          <a:lstStyle>
            <a:lvl1pPr algn="r" eaLnBrk="1" fontAlgn="auto" latinLnBrk="0" hangingPunct="1">
              <a:spcBef>
                <a:spcPts val="0"/>
              </a:spcBef>
              <a:spcAft>
                <a:spcPts val="0"/>
              </a:spcAft>
              <a:defRPr kumimoji="0" sz="1400">
                <a:solidFill>
                  <a:srgbClr val="FFFFFF"/>
                </a:solidFill>
                <a:latin typeface="+mn-lt"/>
                <a:cs typeface="+mn-cs"/>
              </a:defRPr>
            </a:lvl1pPr>
          </a:lstStyle>
          <a:p>
            <a:pPr>
              <a:defRPr/>
            </a:pPr>
            <a:fld id="{798BA334-27B2-4A9D-8BA4-3BE0EA2F4D6C}" type="datetimeFigureOut">
              <a:rPr lang="el-GR"/>
              <a:pPr>
                <a:defRPr/>
              </a:pPr>
              <a:t>9/3/2025</a:t>
            </a:fld>
            <a:endParaRPr lang="el-GR"/>
          </a:p>
        </p:txBody>
      </p:sp>
      <p:sp>
        <p:nvSpPr>
          <p:cNvPr id="3" name="Footer Placeholder 2">
            <a:extLst>
              <a:ext uri="{FF2B5EF4-FFF2-40B4-BE49-F238E27FC236}">
                <a16:creationId xmlns:a16="http://schemas.microsoft.com/office/drawing/2014/main" id="{1665647E-9735-4B83-B7B3-8802845B9F01}"/>
              </a:ext>
            </a:extLst>
          </p:cNvPr>
          <p:cNvSpPr>
            <a:spLocks noGrp="1"/>
          </p:cNvSpPr>
          <p:nvPr>
            <p:ph type="ftr" sz="quarter" idx="3"/>
          </p:nvPr>
        </p:nvSpPr>
        <p:spPr>
          <a:xfrm>
            <a:off x="304800" y="6410325"/>
            <a:ext cx="3581400" cy="366713"/>
          </a:xfrm>
          <a:prstGeom prst="rect">
            <a:avLst/>
          </a:prstGeom>
        </p:spPr>
        <p:txBody>
          <a:bodyPr vert="horz"/>
          <a:lstStyle>
            <a:lvl1pPr algn="l" eaLnBrk="1" fontAlgn="auto" latinLnBrk="0" hangingPunct="1">
              <a:spcBef>
                <a:spcPts val="0"/>
              </a:spcBef>
              <a:spcAft>
                <a:spcPts val="0"/>
              </a:spcAft>
              <a:defRPr kumimoji="0" sz="1200">
                <a:solidFill>
                  <a:srgbClr val="FFFFFF"/>
                </a:solidFill>
                <a:latin typeface="+mn-lt"/>
                <a:cs typeface="+mn-cs"/>
              </a:defRPr>
            </a:lvl1pPr>
          </a:lstStyle>
          <a:p>
            <a:pPr>
              <a:defRPr/>
            </a:pPr>
            <a:endParaRPr lang="el-GR"/>
          </a:p>
        </p:txBody>
      </p:sp>
      <p:sp>
        <p:nvSpPr>
          <p:cNvPr id="8" name="Rectangle 7">
            <a:extLst>
              <a:ext uri="{FF2B5EF4-FFF2-40B4-BE49-F238E27FC236}">
                <a16:creationId xmlns:a16="http://schemas.microsoft.com/office/drawing/2014/main" id="{6B041D71-0996-4E24-B53A-CC4DE14A4EF3}"/>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0" name="Straight Connector 9">
            <a:extLst>
              <a:ext uri="{FF2B5EF4-FFF2-40B4-BE49-F238E27FC236}">
                <a16:creationId xmlns:a16="http://schemas.microsoft.com/office/drawing/2014/main" id="{E05C752C-E396-4B6B-934C-859FB2F0EC23}"/>
              </a:ext>
            </a:extLst>
          </p:cNvPr>
          <p:cNvSpPr>
            <a:spLocks noChangeShapeType="1"/>
          </p:cNvSpPr>
          <p:nvPr/>
        </p:nvSpPr>
        <p:spPr bwMode="auto">
          <a:xfrm>
            <a:off x="152400" y="1276350"/>
            <a:ext cx="8832850"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2" name="Oval 11">
            <a:extLst>
              <a:ext uri="{FF2B5EF4-FFF2-40B4-BE49-F238E27FC236}">
                <a16:creationId xmlns:a16="http://schemas.microsoft.com/office/drawing/2014/main" id="{F252013A-ACB5-4669-8184-FF46629221A4}"/>
              </a:ext>
            </a:extLst>
          </p:cNvPr>
          <p:cNvSpPr/>
          <p:nvPr/>
        </p:nvSpPr>
        <p:spPr>
          <a:xfrm>
            <a:off x="4267200" y="955675"/>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Oval 14">
            <a:extLst>
              <a:ext uri="{FF2B5EF4-FFF2-40B4-BE49-F238E27FC236}">
                <a16:creationId xmlns:a16="http://schemas.microsoft.com/office/drawing/2014/main" id="{B69084C7-D74C-47E9-A356-E25F5ED1B7EC}"/>
              </a:ext>
            </a:extLst>
          </p:cNvPr>
          <p:cNvSpPr/>
          <p:nvPr/>
        </p:nvSpPr>
        <p:spPr>
          <a:xfrm>
            <a:off x="4362450" y="1050925"/>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23" name="Slide Number Placeholder 22">
            <a:extLst>
              <a:ext uri="{FF2B5EF4-FFF2-40B4-BE49-F238E27FC236}">
                <a16:creationId xmlns:a16="http://schemas.microsoft.com/office/drawing/2014/main" id="{776B30AA-D1BF-4EA8-B6C3-438DBBF43DB5}"/>
              </a:ext>
            </a:extLst>
          </p:cNvPr>
          <p:cNvSpPr>
            <a:spLocks noGrp="1"/>
          </p:cNvSpPr>
          <p:nvPr>
            <p:ph type="sldNum" sz="quarter" idx="4"/>
          </p:nvPr>
        </p:nvSpPr>
        <p:spPr>
          <a:xfrm>
            <a:off x="4343400" y="1039813"/>
            <a:ext cx="457200" cy="441325"/>
          </a:xfrm>
          <a:prstGeom prst="rect">
            <a:avLst/>
          </a:prstGeom>
        </p:spPr>
        <p:txBody>
          <a:bodyPr vert="horz" wrap="square" lIns="45720" tIns="45720" rIns="45720" bIns="45720" numCol="1" anchor="ctr" anchorCtr="0" compatLnSpc="1">
            <a:prstTxWarp prst="textNoShape">
              <a:avLst/>
            </a:prstTxWarp>
            <a:normAutofit/>
          </a:bodyPr>
          <a:lstStyle>
            <a:lvl1pPr algn="ctr" eaLnBrk="1" hangingPunct="1">
              <a:defRPr sz="1600">
                <a:solidFill>
                  <a:srgbClr val="7B9899"/>
                </a:solidFill>
                <a:latin typeface="Georgia" panose="02040502050405020303" pitchFamily="18" charset="0"/>
              </a:defRPr>
            </a:lvl1pPr>
          </a:lstStyle>
          <a:p>
            <a:pPr>
              <a:defRPr/>
            </a:pPr>
            <a:fld id="{F5D4AA26-2DA9-4427-8A1C-00B57B4AB6AD}" type="slidenum">
              <a:rPr lang="el-GR" altLang="el-GR"/>
              <a:pPr>
                <a:defRPr/>
              </a:pPr>
              <a:t>‹#›</a:t>
            </a:fld>
            <a:endParaRPr lang="el-GR" altLang="el-GR"/>
          </a:p>
        </p:txBody>
      </p:sp>
      <p:sp>
        <p:nvSpPr>
          <p:cNvPr id="1038" name="Title Placeholder 21">
            <a:extLst>
              <a:ext uri="{FF2B5EF4-FFF2-40B4-BE49-F238E27FC236}">
                <a16:creationId xmlns:a16="http://schemas.microsoft.com/office/drawing/2014/main" id="{060B15C5-8F8A-4FF2-B437-4A7BB3E6E908}"/>
              </a:ext>
            </a:extLst>
          </p:cNvPr>
          <p:cNvSpPr>
            <a:spLocks noGrp="1"/>
          </p:cNvSpPr>
          <p:nvPr>
            <p:ph type="title"/>
          </p:nvPr>
        </p:nvSpPr>
        <p:spPr bwMode="auto">
          <a:xfrm>
            <a:off x="301625" y="228600"/>
            <a:ext cx="8534400" cy="758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b" anchorCtr="0" compatLnSpc="1">
            <a:prstTxWarp prst="textNoShape">
              <a:avLst/>
            </a:prstTxWarp>
          </a:bodyPr>
          <a:lstStyle/>
          <a:p>
            <a:pPr lvl="0"/>
            <a:r>
              <a:rPr lang="en-US" altLang="el-GR"/>
              <a:t>Click to edit Master title style</a:t>
            </a:r>
          </a:p>
        </p:txBody>
      </p:sp>
      <p:sp>
        <p:nvSpPr>
          <p:cNvPr id="1039" name="Text Placeholder 12">
            <a:extLst>
              <a:ext uri="{FF2B5EF4-FFF2-40B4-BE49-F238E27FC236}">
                <a16:creationId xmlns:a16="http://schemas.microsoft.com/office/drawing/2014/main" id="{B3647C1E-C38B-40D0-B7B4-D9EA1FEBD442}"/>
              </a:ext>
            </a:extLst>
          </p:cNvPr>
          <p:cNvSpPr>
            <a:spLocks noGrp="1"/>
          </p:cNvSpPr>
          <p:nvPr>
            <p:ph type="body" idx="1"/>
          </p:nvPr>
        </p:nvSpPr>
        <p:spPr bwMode="auto">
          <a:xfrm>
            <a:off x="301625" y="1524000"/>
            <a:ext cx="8534400" cy="4598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l-GR"/>
              <a:t>Click to edit Master text styles</a:t>
            </a:r>
          </a:p>
          <a:p>
            <a:pPr lvl="1"/>
            <a:r>
              <a:rPr lang="en-US" altLang="el-GR"/>
              <a:t>Second level</a:t>
            </a:r>
          </a:p>
          <a:p>
            <a:pPr lvl="2"/>
            <a:r>
              <a:rPr lang="en-US" altLang="el-GR"/>
              <a:t>Third level</a:t>
            </a:r>
          </a:p>
          <a:p>
            <a:pPr lvl="3"/>
            <a:r>
              <a:rPr lang="en-US" altLang="el-GR"/>
              <a:t>Fourth level</a:t>
            </a:r>
          </a:p>
          <a:p>
            <a:pPr lvl="4"/>
            <a:r>
              <a:rPr lang="en-US" altLang="el-GR"/>
              <a:t>Fifth level</a:t>
            </a:r>
          </a:p>
        </p:txBody>
      </p:sp>
    </p:spTree>
  </p:cSld>
  <p:clrMap bg1="lt1" tx1="dk1" bg2="lt2" tx2="dk2" accent1="accent1" accent2="accent2" accent3="accent3" accent4="accent4" accent5="accent5" accent6="accent6" hlink="hlink" folHlink="folHlink"/>
  <p:sldLayoutIdLst>
    <p:sldLayoutId id="2147484093" r:id="rId1"/>
    <p:sldLayoutId id="2147484094" r:id="rId2"/>
    <p:sldLayoutId id="2147484095" r:id="rId3"/>
    <p:sldLayoutId id="2147484096" r:id="rId4"/>
    <p:sldLayoutId id="2147484097" r:id="rId5"/>
    <p:sldLayoutId id="2147484098" r:id="rId6"/>
    <p:sldLayoutId id="2147484099" r:id="rId7"/>
    <p:sldLayoutId id="2147484100" r:id="rId8"/>
    <p:sldLayoutId id="2147484101" r:id="rId9"/>
    <p:sldLayoutId id="2147484102" r:id="rId10"/>
    <p:sldLayoutId id="2147484103" r:id="rId11"/>
    <p:sldLayoutId id="2147484104" r:id="rId12"/>
  </p:sldLayoutIdLst>
  <p:txStyles>
    <p:titleStyle>
      <a:lvl1pPr algn="ctr" rtl="0" eaLnBrk="0" fontAlgn="base" hangingPunct="0">
        <a:spcBef>
          <a:spcPct val="0"/>
        </a:spcBef>
        <a:spcAft>
          <a:spcPct val="0"/>
        </a:spcAft>
        <a:defRPr sz="3300" kern="1200">
          <a:solidFill>
            <a:srgbClr val="7B9899"/>
          </a:solidFill>
          <a:latin typeface="+mj-lt"/>
          <a:ea typeface="+mj-ea"/>
          <a:cs typeface="+mj-cs"/>
        </a:defRPr>
      </a:lvl1pPr>
      <a:lvl2pPr algn="ctr" rtl="0" eaLnBrk="0" fontAlgn="base" hangingPunct="0">
        <a:spcBef>
          <a:spcPct val="0"/>
        </a:spcBef>
        <a:spcAft>
          <a:spcPct val="0"/>
        </a:spcAft>
        <a:defRPr sz="3300">
          <a:solidFill>
            <a:srgbClr val="7B9899"/>
          </a:solidFill>
          <a:latin typeface="Georgia" pitchFamily="18" charset="0"/>
        </a:defRPr>
      </a:lvl2pPr>
      <a:lvl3pPr algn="ctr" rtl="0" eaLnBrk="0" fontAlgn="base" hangingPunct="0">
        <a:spcBef>
          <a:spcPct val="0"/>
        </a:spcBef>
        <a:spcAft>
          <a:spcPct val="0"/>
        </a:spcAft>
        <a:defRPr sz="3300">
          <a:solidFill>
            <a:srgbClr val="7B9899"/>
          </a:solidFill>
          <a:latin typeface="Georgia" pitchFamily="18" charset="0"/>
        </a:defRPr>
      </a:lvl3pPr>
      <a:lvl4pPr algn="ctr" rtl="0" eaLnBrk="0" fontAlgn="base" hangingPunct="0">
        <a:spcBef>
          <a:spcPct val="0"/>
        </a:spcBef>
        <a:spcAft>
          <a:spcPct val="0"/>
        </a:spcAft>
        <a:defRPr sz="3300">
          <a:solidFill>
            <a:srgbClr val="7B9899"/>
          </a:solidFill>
          <a:latin typeface="Georgia" pitchFamily="18" charset="0"/>
        </a:defRPr>
      </a:lvl4pPr>
      <a:lvl5pPr algn="ctr" rtl="0" eaLnBrk="0" fontAlgn="base" hangingPunct="0">
        <a:spcBef>
          <a:spcPct val="0"/>
        </a:spcBef>
        <a:spcAft>
          <a:spcPct val="0"/>
        </a:spcAft>
        <a:defRPr sz="3300">
          <a:solidFill>
            <a:srgbClr val="7B9899"/>
          </a:solidFill>
          <a:latin typeface="Georgia" pitchFamily="18" charset="0"/>
        </a:defRPr>
      </a:lvl5pPr>
      <a:lvl6pPr marL="457200" algn="ctr" rtl="0" fontAlgn="base">
        <a:spcBef>
          <a:spcPct val="0"/>
        </a:spcBef>
        <a:spcAft>
          <a:spcPct val="0"/>
        </a:spcAft>
        <a:defRPr sz="3300">
          <a:solidFill>
            <a:srgbClr val="7B9899"/>
          </a:solidFill>
          <a:latin typeface="Georgia" pitchFamily="18" charset="0"/>
        </a:defRPr>
      </a:lvl6pPr>
      <a:lvl7pPr marL="914400" algn="ctr" rtl="0" fontAlgn="base">
        <a:spcBef>
          <a:spcPct val="0"/>
        </a:spcBef>
        <a:spcAft>
          <a:spcPct val="0"/>
        </a:spcAft>
        <a:defRPr sz="3300">
          <a:solidFill>
            <a:srgbClr val="7B9899"/>
          </a:solidFill>
          <a:latin typeface="Georgia" pitchFamily="18" charset="0"/>
        </a:defRPr>
      </a:lvl7pPr>
      <a:lvl8pPr marL="1371600" algn="ctr" rtl="0" fontAlgn="base">
        <a:spcBef>
          <a:spcPct val="0"/>
        </a:spcBef>
        <a:spcAft>
          <a:spcPct val="0"/>
        </a:spcAft>
        <a:defRPr sz="3300">
          <a:solidFill>
            <a:srgbClr val="7B9899"/>
          </a:solidFill>
          <a:latin typeface="Georgia" pitchFamily="18" charset="0"/>
        </a:defRPr>
      </a:lvl8pPr>
      <a:lvl9pPr marL="1828800" algn="ctr" rtl="0" fontAlgn="base">
        <a:spcBef>
          <a:spcPct val="0"/>
        </a:spcBef>
        <a:spcAft>
          <a:spcPct val="0"/>
        </a:spcAft>
        <a:defRPr sz="3300">
          <a:solidFill>
            <a:srgbClr val="7B9899"/>
          </a:solidFill>
          <a:latin typeface="Georgia" pitchFamily="18" charset="0"/>
        </a:defRPr>
      </a:lvl9pPr>
    </p:titleStyle>
    <p:bodyStyle>
      <a:lvl1pPr marL="273050" indent="-273050" algn="l" rtl="0" eaLnBrk="0" fontAlgn="base" hangingPunct="0">
        <a:spcBef>
          <a:spcPct val="20000"/>
        </a:spcBef>
        <a:spcAft>
          <a:spcPct val="0"/>
        </a:spcAft>
        <a:buClr>
          <a:schemeClr val="accent1"/>
        </a:buClr>
        <a:buSzPct val="85000"/>
        <a:buFont typeface="Wingdings 2" panose="05020102010507070707" pitchFamily="18" charset="2"/>
        <a:buChar char=""/>
        <a:defRPr sz="2700" kern="1200">
          <a:solidFill>
            <a:schemeClr val="tx1"/>
          </a:solidFill>
          <a:latin typeface="+mn-lt"/>
          <a:ea typeface="+mn-ea"/>
          <a:cs typeface="+mn-cs"/>
        </a:defRPr>
      </a:lvl1pPr>
      <a:lvl2pPr marL="547688" indent="-273050" algn="l" rtl="0" eaLnBrk="0" fontAlgn="base" hangingPunct="0">
        <a:spcBef>
          <a:spcPct val="20000"/>
        </a:spcBef>
        <a:spcAft>
          <a:spcPct val="0"/>
        </a:spcAft>
        <a:buClr>
          <a:schemeClr val="accent2"/>
        </a:buClr>
        <a:buSzPct val="70000"/>
        <a:buFont typeface="Wingdings" panose="05000000000000000000" pitchFamily="2" charset="2"/>
        <a:buChar char=""/>
        <a:defRPr sz="2200" kern="1200">
          <a:solidFill>
            <a:schemeClr val="tx2"/>
          </a:solidFill>
          <a:latin typeface="+mn-lt"/>
          <a:ea typeface="+mn-ea"/>
          <a:cs typeface="+mn-cs"/>
        </a:defRPr>
      </a:lvl2pPr>
      <a:lvl3pPr marL="822325" indent="-228600" algn="l" rtl="0" eaLnBrk="0" fontAlgn="base" hangingPunct="0">
        <a:spcBef>
          <a:spcPct val="20000"/>
        </a:spcBef>
        <a:spcAft>
          <a:spcPct val="0"/>
        </a:spcAft>
        <a:buClr>
          <a:srgbClr val="8CADAE"/>
        </a:buClr>
        <a:buSzPct val="75000"/>
        <a:buFont typeface="Wingdings 2" panose="05020102010507070707" pitchFamily="18" charset="2"/>
        <a:buChar char=""/>
        <a:defRPr sz="2000" kern="1200">
          <a:solidFill>
            <a:schemeClr val="tx1"/>
          </a:solidFill>
          <a:latin typeface="+mn-lt"/>
          <a:ea typeface="+mn-ea"/>
          <a:cs typeface="+mn-cs"/>
        </a:defRPr>
      </a:lvl3pPr>
      <a:lvl4pPr marL="1096963" indent="-228600" algn="l" rtl="0" eaLnBrk="0" fontAlgn="base" hangingPunct="0">
        <a:spcBef>
          <a:spcPct val="20000"/>
        </a:spcBef>
        <a:spcAft>
          <a:spcPct val="0"/>
        </a:spcAft>
        <a:buClr>
          <a:srgbClr val="8C7B70"/>
        </a:buClr>
        <a:buSzPct val="70000"/>
        <a:buFont typeface="Wingdings" panose="05000000000000000000" pitchFamily="2" charset="2"/>
        <a:buChar char=""/>
        <a:defRPr sz="2000" kern="1200">
          <a:solidFill>
            <a:schemeClr val="tx2"/>
          </a:solidFill>
          <a:latin typeface="+mn-lt"/>
          <a:ea typeface="+mn-ea"/>
          <a:cs typeface="+mn-cs"/>
        </a:defRPr>
      </a:lvl4pPr>
      <a:lvl5pPr marL="1371600" indent="-228600" algn="l" rtl="0" eaLnBrk="0" fontAlgn="base" hangingPunct="0">
        <a:spcBef>
          <a:spcPct val="20000"/>
        </a:spcBef>
        <a:spcAft>
          <a:spcPct val="0"/>
        </a:spcAft>
        <a:buClr>
          <a:srgbClr val="8FB08C"/>
        </a:buClr>
        <a:buChar char="•"/>
        <a:defRPr sz="2000" kern="1200">
          <a:solidFill>
            <a:schemeClr val="tx1"/>
          </a:solidFill>
          <a:latin typeface="+mn-lt"/>
          <a:ea typeface="+mn-ea"/>
          <a:cs typeface="+mn-cs"/>
        </a:defRPr>
      </a:lvl5pPr>
      <a:lvl6pPr marL="1645920" indent="-182880" algn="l" rtl="0" eaLnBrk="1" latinLnBrk="0" hangingPunct="1">
        <a:spcBef>
          <a:spcPct val="20000"/>
        </a:spcBef>
        <a:buClr>
          <a:schemeClr val="accent6"/>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1">
            <a:shade val="75000"/>
          </a:schemeClr>
        </a:buClr>
        <a:buSzPct val="90000"/>
        <a:buChar char="•"/>
        <a:defRPr kumimoji="0" sz="1600" kern="1200" baseline="0">
          <a:solidFill>
            <a:schemeClr val="tx1"/>
          </a:solidFill>
          <a:latin typeface="+mn-lt"/>
          <a:ea typeface="+mn-ea"/>
          <a:cs typeface="+mn-cs"/>
        </a:defRPr>
      </a:lvl7pPr>
      <a:lvl8pPr marL="2103120" indent="-182880" algn="l" rtl="0" eaLnBrk="1" latinLnBrk="0" hangingPunct="1">
        <a:spcBef>
          <a:spcPct val="20000"/>
        </a:spcBef>
        <a:buClr>
          <a:schemeClr val="accent4">
            <a:shade val="75000"/>
          </a:schemeClr>
        </a:buClr>
        <a:buChar char="•"/>
        <a:defRPr kumimoji="0" sz="1600" kern="1200">
          <a:solidFill>
            <a:schemeClr val="tx1"/>
          </a:solidFill>
          <a:latin typeface="+mn-lt"/>
          <a:ea typeface="+mn-ea"/>
          <a:cs typeface="+mn-cs"/>
        </a:defRPr>
      </a:lvl8pPr>
      <a:lvl9pPr marL="2377440" indent="-182880" algn="l" rtl="0" eaLnBrk="1" latinLnBrk="0" hangingPunct="1">
        <a:spcBef>
          <a:spcPct val="20000"/>
        </a:spcBef>
        <a:buClr>
          <a:schemeClr val="accent2">
            <a:shade val="75000"/>
          </a:schemeClr>
        </a:buClr>
        <a:buSzPct val="90000"/>
        <a:buChar char="•"/>
        <a:defRPr kumimoji="0" sz="1400" kern="1200" cap="all"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5.png"/><Relationship Id="rId7" Type="http://schemas.openxmlformats.org/officeDocument/2006/relationships/image" Target="../media/image9.png"/><Relationship Id="rId2" Type="http://schemas.openxmlformats.org/officeDocument/2006/relationships/image" Target="../media/image4.png"/><Relationship Id="rId1" Type="http://schemas.openxmlformats.org/officeDocument/2006/relationships/slideLayout" Target="../slideLayouts/slideLayout2.xml"/><Relationship Id="rId6" Type="http://schemas.openxmlformats.org/officeDocument/2006/relationships/image" Target="../media/image8.png"/><Relationship Id="rId5" Type="http://schemas.openxmlformats.org/officeDocument/2006/relationships/image" Target="../media/image7.png"/><Relationship Id="rId4" Type="http://schemas.openxmlformats.org/officeDocument/2006/relationships/image" Target="../media/image6.png"/><Relationship Id="rId9" Type="http://schemas.openxmlformats.org/officeDocument/2006/relationships/image" Target="../media/image11.jpe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slideLayout" Target="../slideLayouts/slideLayout2.xml"/><Relationship Id="rId6" Type="http://schemas.openxmlformats.org/officeDocument/2006/relationships/image" Target="../media/image16.png"/><Relationship Id="rId5" Type="http://schemas.openxmlformats.org/officeDocument/2006/relationships/image" Target="../media/image15.png"/><Relationship Id="rId4" Type="http://schemas.openxmlformats.org/officeDocument/2006/relationships/image" Target="../media/image14.jpeg"/></Relationships>
</file>

<file path=ppt/slides/_rels/slide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jpeg"/><Relationship Id="rId1" Type="http://schemas.openxmlformats.org/officeDocument/2006/relationships/slideLayout" Target="../slideLayouts/slideLayout2.xml"/><Relationship Id="rId4" Type="http://schemas.openxmlformats.org/officeDocument/2006/relationships/image" Target="../media/image19.png"/></Relationships>
</file>

<file path=ppt/slides/_rels/slide8.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2.xml"/><Relationship Id="rId1" Type="http://schemas.openxmlformats.org/officeDocument/2006/relationships/vmlDrawing" Target="../drawings/vmlDrawing1.vml"/><Relationship Id="rId4" Type="http://schemas.openxmlformats.org/officeDocument/2006/relationships/image" Target="../media/image22.wmf"/></Relationships>
</file>

<file path=ppt/slides/_rels/slide12.xml.rels><?xml version="1.0" encoding="UTF-8" standalone="yes"?>
<Relationships xmlns="http://schemas.openxmlformats.org/package/2006/relationships"><Relationship Id="rId8" Type="http://schemas.openxmlformats.org/officeDocument/2006/relationships/image" Target="../media/image25.wmf"/><Relationship Id="rId3" Type="http://schemas.openxmlformats.org/officeDocument/2006/relationships/oleObject" Target="../embeddings/oleObject2.bin"/><Relationship Id="rId7" Type="http://schemas.openxmlformats.org/officeDocument/2006/relationships/oleObject" Target="../embeddings/oleObject4.bin"/><Relationship Id="rId2" Type="http://schemas.openxmlformats.org/officeDocument/2006/relationships/slideLayout" Target="../slideLayouts/slideLayout2.xml"/><Relationship Id="rId1" Type="http://schemas.openxmlformats.org/officeDocument/2006/relationships/vmlDrawing" Target="../drawings/vmlDrawing2.vml"/><Relationship Id="rId6" Type="http://schemas.openxmlformats.org/officeDocument/2006/relationships/image" Target="../media/image24.wmf"/><Relationship Id="rId5" Type="http://schemas.openxmlformats.org/officeDocument/2006/relationships/oleObject" Target="../embeddings/oleObject3.bin"/><Relationship Id="rId4" Type="http://schemas.openxmlformats.org/officeDocument/2006/relationships/image" Target="../media/image23.wmf"/><Relationship Id="rId9" Type="http://schemas.openxmlformats.org/officeDocument/2006/relationships/image" Target="../media/image26.jpeg"/></Relationships>
</file>

<file path=ppt/slides/_rels/slide13.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7.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image" Target="../media/image29.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image" Target="../media/image31.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image" Target="../media/image33.png"/><Relationship Id="rId1" Type="http://schemas.openxmlformats.org/officeDocument/2006/relationships/slideLayout" Target="../slideLayouts/slideLayout2.xml"/><Relationship Id="rId4" Type="http://schemas.openxmlformats.org/officeDocument/2006/relationships/image" Target="../media/image35.png"/></Relationships>
</file>

<file path=ppt/slides/_rels/slide18.xml.rels><?xml version="1.0" encoding="UTF-8" standalone="yes"?>
<Relationships xmlns="http://schemas.openxmlformats.org/package/2006/relationships"><Relationship Id="rId2" Type="http://schemas.openxmlformats.org/officeDocument/2006/relationships/image" Target="../media/image36.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image" Target="../media/image37.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image" Target="../media/image39.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41.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image" Target="../media/image43.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image" Target="../media/image48.jpe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52.png"/></Relationships>
</file>

<file path=ppt/slides/_rels/slide33.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54.png"/></Relationships>
</file>

<file path=ppt/slides/_rels/slide34.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image" Target="../media/image55.png"/><Relationship Id="rId1" Type="http://schemas.openxmlformats.org/officeDocument/2006/relationships/slideLayout" Target="../slideLayouts/slideLayout2.xml"/><Relationship Id="rId4" Type="http://schemas.openxmlformats.org/officeDocument/2006/relationships/image" Target="../media/image57.png"/></Relationships>
</file>

<file path=ppt/slides/_rels/slide35.xml.rels><?xml version="1.0" encoding="UTF-8" standalone="yes"?>
<Relationships xmlns="http://schemas.openxmlformats.org/package/2006/relationships"><Relationship Id="rId2" Type="http://schemas.openxmlformats.org/officeDocument/2006/relationships/image" Target="../media/image58.pn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image" Target="../media/image59.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60.jpe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image" Target="../media/image61.jpe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63.jpe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65.png"/><Relationship Id="rId2" Type="http://schemas.openxmlformats.org/officeDocument/2006/relationships/image" Target="../media/image64.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image" Target="../media/image66.jpe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image" Target="../media/image67.jpe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69.jpeg"/><Relationship Id="rId2" Type="http://schemas.openxmlformats.org/officeDocument/2006/relationships/image" Target="../media/image68.jpeg"/><Relationship Id="rId1" Type="http://schemas.openxmlformats.org/officeDocument/2006/relationships/slideLayout" Target="../slideLayouts/slideLayout2.xml"/><Relationship Id="rId4" Type="http://schemas.openxmlformats.org/officeDocument/2006/relationships/image" Target="../media/image70.jpeg"/></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5.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5.xml"/><Relationship Id="rId1" Type="http://schemas.openxmlformats.org/officeDocument/2006/relationships/slideLayout" Target="../slideLayouts/slideLayout12.xml"/><Relationship Id="rId4" Type="http://schemas.openxmlformats.org/officeDocument/2006/relationships/hyperlink" Target="http://www.ptable.com/" TargetMode="External"/></Relationships>
</file>

<file path=ppt/slides/_rels/slide46.xml.rels><?xml version="1.0" encoding="UTF-8" standalone="yes"?>
<Relationships xmlns="http://schemas.openxmlformats.org/package/2006/relationships"><Relationship Id="rId8" Type="http://schemas.openxmlformats.org/officeDocument/2006/relationships/image" Target="../media/image75.png"/><Relationship Id="rId3" Type="http://schemas.openxmlformats.org/officeDocument/2006/relationships/oleObject" Target="../embeddings/oleObject5.bin"/><Relationship Id="rId7" Type="http://schemas.openxmlformats.org/officeDocument/2006/relationships/image" Target="../media/image74.png"/><Relationship Id="rId2" Type="http://schemas.openxmlformats.org/officeDocument/2006/relationships/slideLayout" Target="../slideLayouts/slideLayout2.xml"/><Relationship Id="rId1" Type="http://schemas.openxmlformats.org/officeDocument/2006/relationships/vmlDrawing" Target="../drawings/vmlDrawing3.vml"/><Relationship Id="rId6" Type="http://schemas.openxmlformats.org/officeDocument/2006/relationships/image" Target="../media/image73.wmf"/><Relationship Id="rId5" Type="http://schemas.openxmlformats.org/officeDocument/2006/relationships/oleObject" Target="../embeddings/oleObject6.bin"/><Relationship Id="rId4" Type="http://schemas.openxmlformats.org/officeDocument/2006/relationships/image" Target="../media/image72.wmf"/></Relationships>
</file>

<file path=ppt/slides/_rels/slide47.xml.rels><?xml version="1.0" encoding="UTF-8" standalone="yes"?>
<Relationships xmlns="http://schemas.openxmlformats.org/package/2006/relationships"><Relationship Id="rId8" Type="http://schemas.openxmlformats.org/officeDocument/2006/relationships/image" Target="../media/image78.wmf"/><Relationship Id="rId3" Type="http://schemas.openxmlformats.org/officeDocument/2006/relationships/oleObject" Target="../embeddings/oleObject7.bin"/><Relationship Id="rId7" Type="http://schemas.openxmlformats.org/officeDocument/2006/relationships/oleObject" Target="../embeddings/oleObject9.bin"/><Relationship Id="rId12" Type="http://schemas.openxmlformats.org/officeDocument/2006/relationships/image" Target="../media/image80.wmf"/><Relationship Id="rId2" Type="http://schemas.openxmlformats.org/officeDocument/2006/relationships/slideLayout" Target="../slideLayouts/slideLayout2.xml"/><Relationship Id="rId1" Type="http://schemas.openxmlformats.org/officeDocument/2006/relationships/vmlDrawing" Target="../drawings/vmlDrawing4.vml"/><Relationship Id="rId6" Type="http://schemas.openxmlformats.org/officeDocument/2006/relationships/image" Target="../media/image77.wmf"/><Relationship Id="rId11" Type="http://schemas.openxmlformats.org/officeDocument/2006/relationships/oleObject" Target="../embeddings/oleObject11.bin"/><Relationship Id="rId5" Type="http://schemas.openxmlformats.org/officeDocument/2006/relationships/oleObject" Target="../embeddings/oleObject8.bin"/><Relationship Id="rId10" Type="http://schemas.openxmlformats.org/officeDocument/2006/relationships/image" Target="../media/image79.wmf"/><Relationship Id="rId4" Type="http://schemas.openxmlformats.org/officeDocument/2006/relationships/image" Target="../media/image76.wmf"/><Relationship Id="rId9" Type="http://schemas.openxmlformats.org/officeDocument/2006/relationships/oleObject" Target="../embeddings/oleObject10.bin"/></Relationships>
</file>

<file path=ppt/slides/_rels/slide48.xml.rels><?xml version="1.0" encoding="UTF-8" standalone="yes"?>
<Relationships xmlns="http://schemas.openxmlformats.org/package/2006/relationships"><Relationship Id="rId3" Type="http://schemas.openxmlformats.org/officeDocument/2006/relationships/oleObject" Target="../embeddings/oleObject12.bin"/><Relationship Id="rId2" Type="http://schemas.openxmlformats.org/officeDocument/2006/relationships/slideLayout" Target="../slideLayouts/slideLayout1.xml"/><Relationship Id="rId1" Type="http://schemas.openxmlformats.org/officeDocument/2006/relationships/vmlDrawing" Target="../drawings/vmlDrawing5.vml"/><Relationship Id="rId4" Type="http://schemas.openxmlformats.org/officeDocument/2006/relationships/image" Target="../media/image81.wmf"/></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82.jpe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3" Type="http://schemas.openxmlformats.org/officeDocument/2006/relationships/oleObject" Target="../embeddings/oleObject13.bin"/><Relationship Id="rId2" Type="http://schemas.openxmlformats.org/officeDocument/2006/relationships/slideLayout" Target="../slideLayouts/slideLayout1.xml"/><Relationship Id="rId1" Type="http://schemas.openxmlformats.org/officeDocument/2006/relationships/vmlDrawing" Target="../drawings/vmlDrawing6.vml"/><Relationship Id="rId4" Type="http://schemas.openxmlformats.org/officeDocument/2006/relationships/image" Target="../media/image83.wmf"/></Relationships>
</file>

<file path=ppt/slides/_rels/slide53.xml.rels><?xml version="1.0" encoding="UTF-8" standalone="yes"?>
<Relationships xmlns="http://schemas.openxmlformats.org/package/2006/relationships"><Relationship Id="rId2" Type="http://schemas.openxmlformats.org/officeDocument/2006/relationships/image" Target="../media/image84.jpeg"/><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3" Type="http://schemas.openxmlformats.org/officeDocument/2006/relationships/image" Target="../media/image86.jpeg"/><Relationship Id="rId2" Type="http://schemas.openxmlformats.org/officeDocument/2006/relationships/image" Target="../media/image85.jpeg"/><Relationship Id="rId1" Type="http://schemas.openxmlformats.org/officeDocument/2006/relationships/slideLayout" Target="../slideLayouts/slideLayout2.xml"/><Relationship Id="rId4" Type="http://schemas.openxmlformats.org/officeDocument/2006/relationships/image" Target="../media/image87.jpeg"/></Relationships>
</file>

<file path=ppt/slides/_rels/slide55.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image" Target="../media/image88.png"/><Relationship Id="rId1" Type="http://schemas.openxmlformats.org/officeDocument/2006/relationships/slideLayout" Target="../slideLayouts/slideLayout2.xml"/><Relationship Id="rId5" Type="http://schemas.openxmlformats.org/officeDocument/2006/relationships/image" Target="../media/image91.png"/><Relationship Id="rId4" Type="http://schemas.openxmlformats.org/officeDocument/2006/relationships/image" Target="../media/image90.png"/></Relationships>
</file>

<file path=ppt/slides/_rels/slide56.xml.rels><?xml version="1.0" encoding="UTF-8" standalone="yes"?>
<Relationships xmlns="http://schemas.openxmlformats.org/package/2006/relationships"><Relationship Id="rId2" Type="http://schemas.openxmlformats.org/officeDocument/2006/relationships/image" Target="../media/image92.png"/><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3" Type="http://schemas.openxmlformats.org/officeDocument/2006/relationships/hyperlink" Target="http://www.youtube.com/watch?v=lOk5grVp094" TargetMode="External"/><Relationship Id="rId2" Type="http://schemas.openxmlformats.org/officeDocument/2006/relationships/hyperlink" Target="http://www.youtube.com/watch?v=g1fGXDRxS6k&amp;feature=related" TargetMode="External"/><Relationship Id="rId1" Type="http://schemas.openxmlformats.org/officeDocument/2006/relationships/slideLayout" Target="../slideLayouts/slideLayout1.xml"/><Relationship Id="rId6" Type="http://schemas.openxmlformats.org/officeDocument/2006/relationships/hyperlink" Target="http://www.youtube.com/watch?v=KHdnWavQ9Z8&amp;feature=related" TargetMode="External"/><Relationship Id="rId5" Type="http://schemas.openxmlformats.org/officeDocument/2006/relationships/hyperlink" Target="http://www.youtube.com/watch?v=UR4eG60jjQQ" TargetMode="External"/><Relationship Id="rId4" Type="http://schemas.openxmlformats.org/officeDocument/2006/relationships/hyperlink" Target="http://www.youtube.com/watch?v=Wly-fwyfkOI&amp;NR=1"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47D021DB-7705-46E4-A864-7751C0D7FACF}"/>
              </a:ext>
            </a:extLst>
          </p:cNvPr>
          <p:cNvSpPr>
            <a:spLocks noGrp="1"/>
          </p:cNvSpPr>
          <p:nvPr>
            <p:ph type="subTitle" idx="1"/>
          </p:nvPr>
        </p:nvSpPr>
        <p:spPr>
          <a:xfrm>
            <a:off x="250825" y="2819400"/>
            <a:ext cx="7521575" cy="3345904"/>
          </a:xfrm>
        </p:spPr>
        <p:txBody>
          <a:bodyPr>
            <a:noAutofit/>
          </a:bodyPr>
          <a:lstStyle/>
          <a:p>
            <a:pPr algn="l" eaLnBrk="1" fontAlgn="auto" hangingPunct="1">
              <a:spcAft>
                <a:spcPts val="0"/>
              </a:spcAft>
              <a:defRPr/>
            </a:pPr>
            <a:r>
              <a:rPr lang="el-GR" altLang="el-GR" sz="2000" dirty="0" err="1"/>
              <a:t>ΑναςκΟπηςη</a:t>
            </a:r>
            <a:r>
              <a:rPr lang="el-GR" altLang="el-GR" sz="2000" dirty="0"/>
              <a:t> </a:t>
            </a:r>
            <a:r>
              <a:rPr lang="el-GR" altLang="el-GR" sz="2000" dirty="0" err="1"/>
              <a:t>ΓενικΗς</a:t>
            </a:r>
            <a:r>
              <a:rPr lang="el-GR" altLang="el-GR" sz="2000" dirty="0"/>
              <a:t> </a:t>
            </a:r>
            <a:r>
              <a:rPr lang="el-GR" altLang="el-GR" sz="2000" dirty="0" err="1"/>
              <a:t>ΧημεΙας</a:t>
            </a:r>
            <a:endParaRPr lang="en-US" sz="2000" dirty="0"/>
          </a:p>
          <a:p>
            <a:pPr marL="285750" indent="-285750" algn="l" eaLnBrk="1" fontAlgn="auto" hangingPunct="1">
              <a:spcAft>
                <a:spcPts val="0"/>
              </a:spcAft>
              <a:buFont typeface="Arial" panose="020B0604020202020204" pitchFamily="34" charset="0"/>
              <a:buChar char="•"/>
              <a:defRPr/>
            </a:pPr>
            <a:r>
              <a:rPr lang="el-GR" sz="2000" dirty="0" err="1"/>
              <a:t>Δομικη</a:t>
            </a:r>
            <a:r>
              <a:rPr lang="el-GR" sz="2000" dirty="0"/>
              <a:t> </a:t>
            </a:r>
            <a:r>
              <a:rPr lang="el-GR" sz="2000" dirty="0" err="1"/>
              <a:t>θεωρια</a:t>
            </a:r>
            <a:r>
              <a:rPr lang="el-GR" sz="2000" dirty="0"/>
              <a:t> τηΣ </a:t>
            </a:r>
            <a:r>
              <a:rPr lang="el-GR" sz="2000" dirty="0" err="1"/>
              <a:t>υληΣ</a:t>
            </a:r>
            <a:endParaRPr lang="el-GR" sz="2000" dirty="0"/>
          </a:p>
          <a:p>
            <a:pPr marL="285750" indent="-285750" algn="l" eaLnBrk="1" fontAlgn="auto" hangingPunct="1">
              <a:spcAft>
                <a:spcPts val="0"/>
              </a:spcAft>
              <a:buFont typeface="Arial" panose="020B0604020202020204" pitchFamily="34" charset="0"/>
              <a:buChar char="•"/>
              <a:defRPr/>
            </a:pPr>
            <a:r>
              <a:rPr lang="el-GR" sz="2000" dirty="0" err="1"/>
              <a:t>Ηλεκτρ</a:t>
            </a:r>
            <a:r>
              <a:rPr lang="en-US" sz="2000" dirty="0"/>
              <a:t>o</a:t>
            </a:r>
            <a:r>
              <a:rPr lang="el-GR" sz="2000" dirty="0"/>
              <a:t>νια, </a:t>
            </a:r>
            <a:r>
              <a:rPr lang="el-GR" sz="2000" dirty="0" err="1"/>
              <a:t>ΔεΣμο</a:t>
            </a:r>
            <a:r>
              <a:rPr lang="en-US" sz="2000" dirty="0" err="1"/>
              <a:t>i</a:t>
            </a:r>
            <a:r>
              <a:rPr lang="el-GR" sz="2000" dirty="0"/>
              <a:t> &amp; </a:t>
            </a:r>
            <a:r>
              <a:rPr lang="el-GR" sz="2000" dirty="0" err="1"/>
              <a:t>Δομ</a:t>
            </a:r>
            <a:r>
              <a:rPr lang="en-US" sz="2000" dirty="0"/>
              <a:t>e</a:t>
            </a:r>
            <a:r>
              <a:rPr lang="el-GR" sz="2000" dirty="0"/>
              <a:t>Σ </a:t>
            </a:r>
            <a:r>
              <a:rPr lang="en-US" sz="2000" dirty="0"/>
              <a:t>Lewis</a:t>
            </a:r>
            <a:endParaRPr lang="el-GR" sz="2000" dirty="0"/>
          </a:p>
          <a:p>
            <a:pPr algn="l" eaLnBrk="1" fontAlgn="auto" hangingPunct="1">
              <a:spcAft>
                <a:spcPts val="0"/>
              </a:spcAft>
              <a:defRPr/>
            </a:pPr>
            <a:endParaRPr lang="el-GR" sz="2000" dirty="0"/>
          </a:p>
          <a:p>
            <a:pPr algn="l" eaLnBrk="1" fontAlgn="auto" hangingPunct="1">
              <a:spcAft>
                <a:spcPts val="0"/>
              </a:spcAft>
              <a:defRPr/>
            </a:pPr>
            <a:r>
              <a:rPr lang="el-GR" sz="2000" dirty="0" err="1"/>
              <a:t>ΣκελετικεΣ</a:t>
            </a:r>
            <a:r>
              <a:rPr lang="el-GR" sz="2000" dirty="0"/>
              <a:t> </a:t>
            </a:r>
            <a:r>
              <a:rPr lang="el-GR" sz="2000" dirty="0" err="1"/>
              <a:t>δομεΣ</a:t>
            </a:r>
            <a:endParaRPr lang="el-GR" sz="2000" dirty="0"/>
          </a:p>
          <a:p>
            <a:pPr algn="l" eaLnBrk="1" fontAlgn="auto" hangingPunct="1">
              <a:spcAft>
                <a:spcPts val="0"/>
              </a:spcAft>
              <a:defRPr/>
            </a:pPr>
            <a:r>
              <a:rPr lang="el-GR" sz="2000" dirty="0"/>
              <a:t>ΤΥΠΙΚΑ ΦΟΡΤΙΑ ΣΕ ΑΤΟΜΑ </a:t>
            </a:r>
            <a:r>
              <a:rPr lang="en-US" sz="2000" dirty="0"/>
              <a:t>C,O,N</a:t>
            </a:r>
            <a:endParaRPr lang="el-GR" sz="2000" dirty="0"/>
          </a:p>
          <a:p>
            <a:pPr algn="l" eaLnBrk="1" fontAlgn="auto" hangingPunct="1">
              <a:spcAft>
                <a:spcPts val="0"/>
              </a:spcAft>
              <a:defRPr/>
            </a:pPr>
            <a:r>
              <a:rPr lang="el-GR" sz="2000" dirty="0" err="1"/>
              <a:t>ΣυντονιΣμοΣ</a:t>
            </a:r>
            <a:endParaRPr lang="en-US" sz="2000" dirty="0"/>
          </a:p>
          <a:p>
            <a:pPr algn="l" eaLnBrk="1" fontAlgn="auto" hangingPunct="1">
              <a:spcAft>
                <a:spcPts val="0"/>
              </a:spcAft>
              <a:defRPr/>
            </a:pPr>
            <a:endParaRPr lang="en-US" sz="2000" dirty="0"/>
          </a:p>
          <a:p>
            <a:pPr algn="l" eaLnBrk="1" fontAlgn="auto" hangingPunct="1">
              <a:spcAft>
                <a:spcPts val="0"/>
              </a:spcAft>
              <a:defRPr/>
            </a:pPr>
            <a:r>
              <a:rPr lang="el-GR" altLang="el-GR" sz="2000" dirty="0" err="1"/>
              <a:t>ΧημεΙα</a:t>
            </a:r>
            <a:r>
              <a:rPr lang="el-GR" altLang="el-GR" sz="2000" dirty="0"/>
              <a:t> του </a:t>
            </a:r>
            <a:r>
              <a:rPr lang="el-GR" altLang="el-GR" sz="2000" dirty="0" err="1"/>
              <a:t>Ανθρακα</a:t>
            </a:r>
            <a:endParaRPr lang="en-US" altLang="el-GR" sz="2000" dirty="0"/>
          </a:p>
          <a:p>
            <a:pPr algn="l" eaLnBrk="1" fontAlgn="auto" hangingPunct="1">
              <a:spcAft>
                <a:spcPts val="0"/>
              </a:spcAft>
              <a:defRPr/>
            </a:pPr>
            <a:endParaRPr lang="el-GR" sz="2000" dirty="0"/>
          </a:p>
          <a:p>
            <a:pPr algn="l" eaLnBrk="1" fontAlgn="auto" hangingPunct="1">
              <a:spcAft>
                <a:spcPts val="0"/>
              </a:spcAft>
              <a:defRPr/>
            </a:pPr>
            <a:endParaRPr lang="el-GR" sz="2000" dirty="0"/>
          </a:p>
        </p:txBody>
      </p:sp>
      <p:sp>
        <p:nvSpPr>
          <p:cNvPr id="15363" name="Title 1">
            <a:extLst>
              <a:ext uri="{FF2B5EF4-FFF2-40B4-BE49-F238E27FC236}">
                <a16:creationId xmlns:a16="http://schemas.microsoft.com/office/drawing/2014/main" id="{4EC9631A-54B8-4803-B749-B1CC148F0283}"/>
              </a:ext>
            </a:extLst>
          </p:cNvPr>
          <p:cNvSpPr>
            <a:spLocks noGrp="1"/>
          </p:cNvSpPr>
          <p:nvPr>
            <p:ph type="ctrTitle"/>
          </p:nvPr>
        </p:nvSpPr>
        <p:spPr>
          <a:xfrm>
            <a:off x="685800" y="188640"/>
            <a:ext cx="7772400" cy="1752600"/>
          </a:xfrm>
        </p:spPr>
        <p:txBody>
          <a:bodyPr/>
          <a:lstStyle/>
          <a:p>
            <a:pPr eaLnBrk="1" hangingPunct="1"/>
            <a:r>
              <a:rPr lang="el-GR" altLang="el-GR" dirty="0"/>
              <a:t>Εισαγωγή στην Οργανική Χημεία</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itle 1">
            <a:extLst>
              <a:ext uri="{FF2B5EF4-FFF2-40B4-BE49-F238E27FC236}">
                <a16:creationId xmlns:a16="http://schemas.microsoft.com/office/drawing/2014/main" id="{370D325E-CB53-4292-916A-592D4891ED01}"/>
              </a:ext>
            </a:extLst>
          </p:cNvPr>
          <p:cNvSpPr>
            <a:spLocks noGrp="1"/>
          </p:cNvSpPr>
          <p:nvPr>
            <p:ph type="title"/>
          </p:nvPr>
        </p:nvSpPr>
        <p:spPr/>
        <p:txBody>
          <a:bodyPr/>
          <a:lstStyle/>
          <a:p>
            <a:pPr eaLnBrk="1" hangingPunct="1"/>
            <a:r>
              <a:rPr lang="el-GR" altLang="el-GR">
                <a:solidFill>
                  <a:srgbClr val="7B9899"/>
                </a:solidFill>
              </a:rPr>
              <a:t>Δομική θεωρία της ύλης</a:t>
            </a:r>
          </a:p>
        </p:txBody>
      </p:sp>
      <p:sp>
        <p:nvSpPr>
          <p:cNvPr id="16387" name="TextBox 4">
            <a:extLst>
              <a:ext uri="{FF2B5EF4-FFF2-40B4-BE49-F238E27FC236}">
                <a16:creationId xmlns:a16="http://schemas.microsoft.com/office/drawing/2014/main" id="{D32D2E88-BD16-49DD-A093-C623F53A6E93}"/>
              </a:ext>
            </a:extLst>
          </p:cNvPr>
          <p:cNvSpPr txBox="1">
            <a:spLocks noChangeArrowheads="1"/>
          </p:cNvSpPr>
          <p:nvPr/>
        </p:nvSpPr>
        <p:spPr bwMode="auto">
          <a:xfrm>
            <a:off x="1500188" y="5559425"/>
            <a:ext cx="63373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t>Κάθε στοιχείο σχηματίζει έναν προβλέψιμο αριθμό δεσμών.</a:t>
            </a:r>
          </a:p>
        </p:txBody>
      </p:sp>
      <p:pic>
        <p:nvPicPr>
          <p:cNvPr id="16388" name="Picture 6" descr="Αποτέλεσμα εικόνας για elements valence electrons">
            <a:extLst>
              <a:ext uri="{FF2B5EF4-FFF2-40B4-BE49-F238E27FC236}">
                <a16:creationId xmlns:a16="http://schemas.microsoft.com/office/drawing/2014/main" id="{FC3CDFCD-9722-4FCA-B27C-DE4019D7903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63713" y="2033588"/>
            <a:ext cx="5562600" cy="318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itle 1">
            <a:extLst>
              <a:ext uri="{FF2B5EF4-FFF2-40B4-BE49-F238E27FC236}">
                <a16:creationId xmlns:a16="http://schemas.microsoft.com/office/drawing/2014/main" id="{DFBA6022-7960-489A-99A6-AA37235A9225}"/>
              </a:ext>
            </a:extLst>
          </p:cNvPr>
          <p:cNvSpPr>
            <a:spLocks noGrp="1"/>
          </p:cNvSpPr>
          <p:nvPr>
            <p:ph type="title"/>
          </p:nvPr>
        </p:nvSpPr>
        <p:spPr/>
        <p:txBody>
          <a:bodyPr/>
          <a:lstStyle/>
          <a:p>
            <a:pPr eaLnBrk="1" hangingPunct="1"/>
            <a:r>
              <a:rPr lang="el-GR" altLang="el-GR">
                <a:solidFill>
                  <a:srgbClr val="7B9899"/>
                </a:solidFill>
              </a:rPr>
              <a:t>Δομές </a:t>
            </a:r>
            <a:r>
              <a:rPr lang="en-US" altLang="el-GR">
                <a:solidFill>
                  <a:srgbClr val="7B9899"/>
                </a:solidFill>
              </a:rPr>
              <a:t>Lewis</a:t>
            </a:r>
            <a:r>
              <a:rPr lang="el-GR" altLang="el-GR">
                <a:solidFill>
                  <a:srgbClr val="7B9899"/>
                </a:solidFill>
              </a:rPr>
              <a:t> ατόμων</a:t>
            </a:r>
          </a:p>
        </p:txBody>
      </p:sp>
      <p:sp>
        <p:nvSpPr>
          <p:cNvPr id="17411" name="Content Placeholder 2">
            <a:extLst>
              <a:ext uri="{FF2B5EF4-FFF2-40B4-BE49-F238E27FC236}">
                <a16:creationId xmlns:a16="http://schemas.microsoft.com/office/drawing/2014/main" id="{011E6CB9-A016-4CFE-8EE0-62DDFF9A23A5}"/>
              </a:ext>
            </a:extLst>
          </p:cNvPr>
          <p:cNvSpPr>
            <a:spLocks noGrp="1"/>
          </p:cNvSpPr>
          <p:nvPr>
            <p:ph sz="quarter" idx="1"/>
          </p:nvPr>
        </p:nvSpPr>
        <p:spPr>
          <a:xfrm>
            <a:off x="301625" y="1820863"/>
            <a:ext cx="8504238" cy="965200"/>
          </a:xfrm>
        </p:spPr>
        <p:txBody>
          <a:bodyPr/>
          <a:lstStyle/>
          <a:p>
            <a:pPr algn="ctr" eaLnBrk="1" hangingPunct="1"/>
            <a:r>
              <a:rPr lang="el-GR" altLang="el-GR"/>
              <a:t>Δομές στις οποίες αναπαριστώνται τα ηλεκτρόνια σθένους των στοιχείων.</a:t>
            </a:r>
          </a:p>
        </p:txBody>
      </p:sp>
      <p:grpSp>
        <p:nvGrpSpPr>
          <p:cNvPr id="17412" name="Group 25">
            <a:extLst>
              <a:ext uri="{FF2B5EF4-FFF2-40B4-BE49-F238E27FC236}">
                <a16:creationId xmlns:a16="http://schemas.microsoft.com/office/drawing/2014/main" id="{41A9853E-70A9-448D-8947-5E9E63E88E12}"/>
              </a:ext>
            </a:extLst>
          </p:cNvPr>
          <p:cNvGrpSpPr>
            <a:grpSpLocks/>
          </p:cNvGrpSpPr>
          <p:nvPr/>
        </p:nvGrpSpPr>
        <p:grpSpPr bwMode="auto">
          <a:xfrm>
            <a:off x="539750" y="3103563"/>
            <a:ext cx="4495800" cy="2754312"/>
            <a:chOff x="539552" y="2708920"/>
            <a:chExt cx="4496250" cy="2753544"/>
          </a:xfrm>
        </p:grpSpPr>
        <p:grpSp>
          <p:nvGrpSpPr>
            <p:cNvPr id="17413" name="Group 22">
              <a:extLst>
                <a:ext uri="{FF2B5EF4-FFF2-40B4-BE49-F238E27FC236}">
                  <a16:creationId xmlns:a16="http://schemas.microsoft.com/office/drawing/2014/main" id="{C932F551-EF7A-4F32-A70A-E5B830D8B5C6}"/>
                </a:ext>
              </a:extLst>
            </p:cNvPr>
            <p:cNvGrpSpPr>
              <a:grpSpLocks/>
            </p:cNvGrpSpPr>
            <p:nvPr/>
          </p:nvGrpSpPr>
          <p:grpSpPr bwMode="auto">
            <a:xfrm>
              <a:off x="539552" y="2708920"/>
              <a:ext cx="4496250" cy="2753544"/>
              <a:chOff x="539552" y="2708920"/>
              <a:chExt cx="4496250" cy="2753544"/>
            </a:xfrm>
          </p:grpSpPr>
          <p:pic>
            <p:nvPicPr>
              <p:cNvPr id="17416" name="Picture 2" descr="Αποτέλεσμα εικόνας για boron lewis structure">
                <a:extLst>
                  <a:ext uri="{FF2B5EF4-FFF2-40B4-BE49-F238E27FC236}">
                    <a16:creationId xmlns:a16="http://schemas.microsoft.com/office/drawing/2014/main" id="{D18EAFDB-D3C9-432F-8123-3F745AC6263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35696" y="2852936"/>
                <a:ext cx="504056" cy="3969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7" name="Picture 4" descr="Αποτέλεσμα εικόνας για nitrogen lewis structure">
                <a:extLst>
                  <a:ext uri="{FF2B5EF4-FFF2-40B4-BE49-F238E27FC236}">
                    <a16:creationId xmlns:a16="http://schemas.microsoft.com/office/drawing/2014/main" id="{1B481037-AABD-496F-80B6-AFEFA9382C2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35696" y="3284984"/>
                <a:ext cx="432048" cy="5760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18" name="Rectangle 7">
                <a:extLst>
                  <a:ext uri="{FF2B5EF4-FFF2-40B4-BE49-F238E27FC236}">
                    <a16:creationId xmlns:a16="http://schemas.microsoft.com/office/drawing/2014/main" id="{CEC2F440-4BC0-4173-9372-70666F7AE655}"/>
                  </a:ext>
                </a:extLst>
              </p:cNvPr>
              <p:cNvSpPr>
                <a:spLocks noChangeArrowheads="1"/>
              </p:cNvSpPr>
              <p:nvPr/>
            </p:nvSpPr>
            <p:spPr bwMode="auto">
              <a:xfrm>
                <a:off x="539552" y="2780928"/>
                <a:ext cx="782587"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solidFill>
                      <a:srgbClr val="000000"/>
                    </a:solidFill>
                  </a:rPr>
                  <a:t>Βόριο</a:t>
                </a:r>
              </a:p>
            </p:txBody>
          </p:sp>
          <p:sp>
            <p:nvSpPr>
              <p:cNvPr id="17419" name="Rectangle 8">
                <a:extLst>
                  <a:ext uri="{FF2B5EF4-FFF2-40B4-BE49-F238E27FC236}">
                    <a16:creationId xmlns:a16="http://schemas.microsoft.com/office/drawing/2014/main" id="{4E9A25AF-A815-4950-89CB-AA3858C90EBC}"/>
                  </a:ext>
                </a:extLst>
              </p:cNvPr>
              <p:cNvSpPr>
                <a:spLocks noChangeArrowheads="1"/>
              </p:cNvSpPr>
              <p:nvPr/>
            </p:nvSpPr>
            <p:spPr bwMode="auto">
              <a:xfrm>
                <a:off x="539552" y="3429000"/>
                <a:ext cx="827471"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solidFill>
                      <a:srgbClr val="000000"/>
                    </a:solidFill>
                  </a:rPr>
                  <a:t>Άζωτο</a:t>
                </a:r>
              </a:p>
            </p:txBody>
          </p:sp>
          <p:sp>
            <p:nvSpPr>
              <p:cNvPr id="17420" name="Rectangle 9">
                <a:extLst>
                  <a:ext uri="{FF2B5EF4-FFF2-40B4-BE49-F238E27FC236}">
                    <a16:creationId xmlns:a16="http://schemas.microsoft.com/office/drawing/2014/main" id="{43C562C8-858B-4F9C-B878-392F170AE473}"/>
                  </a:ext>
                </a:extLst>
              </p:cNvPr>
              <p:cNvSpPr>
                <a:spLocks noChangeArrowheads="1"/>
              </p:cNvSpPr>
              <p:nvPr/>
            </p:nvSpPr>
            <p:spPr bwMode="auto">
              <a:xfrm>
                <a:off x="539552" y="4005064"/>
                <a:ext cx="1213794"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solidFill>
                      <a:srgbClr val="000000"/>
                    </a:solidFill>
                  </a:rPr>
                  <a:t>Άνθρακας</a:t>
                </a:r>
              </a:p>
            </p:txBody>
          </p:sp>
          <p:pic>
            <p:nvPicPr>
              <p:cNvPr id="17421" name="Picture 8" descr="Αποτέλεσμα εικόνας για carbon lewis structure">
                <a:extLst>
                  <a:ext uri="{FF2B5EF4-FFF2-40B4-BE49-F238E27FC236}">
                    <a16:creationId xmlns:a16="http://schemas.microsoft.com/office/drawing/2014/main" id="{166A891F-4B56-4859-A179-BC6FC6AEEB7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874973" y="3933056"/>
                <a:ext cx="392771" cy="4320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22" name="TextBox 11">
                <a:extLst>
                  <a:ext uri="{FF2B5EF4-FFF2-40B4-BE49-F238E27FC236}">
                    <a16:creationId xmlns:a16="http://schemas.microsoft.com/office/drawing/2014/main" id="{A3BB1097-2331-4785-9C03-343D3D7A50FD}"/>
                  </a:ext>
                </a:extLst>
              </p:cNvPr>
              <p:cNvSpPr txBox="1">
                <a:spLocks noChangeArrowheads="1"/>
              </p:cNvSpPr>
              <p:nvPr/>
            </p:nvSpPr>
            <p:spPr bwMode="auto">
              <a:xfrm>
                <a:off x="3275856" y="2708920"/>
                <a:ext cx="144016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t>Οξυγόνο</a:t>
                </a:r>
              </a:p>
            </p:txBody>
          </p:sp>
          <p:pic>
            <p:nvPicPr>
              <p:cNvPr id="17423" name="Picture 10" descr="Αποτέλεσμα εικόνας για oxygen lewis structure">
                <a:extLst>
                  <a:ext uri="{FF2B5EF4-FFF2-40B4-BE49-F238E27FC236}">
                    <a16:creationId xmlns:a16="http://schemas.microsoft.com/office/drawing/2014/main" id="{93E0A077-ADAD-4C46-B762-7269045D4DF1}"/>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72000" y="2708920"/>
                <a:ext cx="463802" cy="44579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24" name="Picture 14" descr="Αποτέλεσμα εικόνας για fluorine lewis structure">
                <a:extLst>
                  <a:ext uri="{FF2B5EF4-FFF2-40B4-BE49-F238E27FC236}">
                    <a16:creationId xmlns:a16="http://schemas.microsoft.com/office/drawing/2014/main" id="{CBC6346C-254D-489F-85EE-29F3B693CA3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586698" y="3284984"/>
                <a:ext cx="439371" cy="4320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25" name="TextBox 15">
                <a:extLst>
                  <a:ext uri="{FF2B5EF4-FFF2-40B4-BE49-F238E27FC236}">
                    <a16:creationId xmlns:a16="http://schemas.microsoft.com/office/drawing/2014/main" id="{BA263EC7-000B-4262-A6F0-7ABB3F92E7B1}"/>
                  </a:ext>
                </a:extLst>
              </p:cNvPr>
              <p:cNvSpPr txBox="1">
                <a:spLocks noChangeArrowheads="1"/>
              </p:cNvSpPr>
              <p:nvPr/>
            </p:nvSpPr>
            <p:spPr bwMode="auto">
              <a:xfrm>
                <a:off x="3275856" y="3275692"/>
                <a:ext cx="144016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t>Φθόριο</a:t>
                </a:r>
              </a:p>
            </p:txBody>
          </p:sp>
          <p:pic>
            <p:nvPicPr>
              <p:cNvPr id="17426" name="Picture 18" descr="Σχετική εικόνα">
                <a:extLst>
                  <a:ext uri="{FF2B5EF4-FFF2-40B4-BE49-F238E27FC236}">
                    <a16:creationId xmlns:a16="http://schemas.microsoft.com/office/drawing/2014/main" id="{BCE2FBD8-5C12-4640-A0E0-DC0CA47C5AFC}"/>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rot="10800000" flipV="1">
                <a:off x="1907702" y="4509120"/>
                <a:ext cx="432049" cy="4937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27" name="Rectangle 19">
                <a:extLst>
                  <a:ext uri="{FF2B5EF4-FFF2-40B4-BE49-F238E27FC236}">
                    <a16:creationId xmlns:a16="http://schemas.microsoft.com/office/drawing/2014/main" id="{930B5E29-7403-4C5A-90D8-B7824979BBEA}"/>
                  </a:ext>
                </a:extLst>
              </p:cNvPr>
              <p:cNvSpPr>
                <a:spLocks noChangeArrowheads="1"/>
              </p:cNvSpPr>
              <p:nvPr/>
            </p:nvSpPr>
            <p:spPr bwMode="auto">
              <a:xfrm>
                <a:off x="549053" y="4571836"/>
                <a:ext cx="1189749"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solidFill>
                      <a:srgbClr val="000000"/>
                    </a:solidFill>
                  </a:rPr>
                  <a:t>Υδρογόνο</a:t>
                </a:r>
              </a:p>
            </p:txBody>
          </p:sp>
          <p:pic>
            <p:nvPicPr>
              <p:cNvPr id="17428" name="Picture 22" descr="Αποτέλεσμα εικόνας για sulfur lewis structure">
                <a:extLst>
                  <a:ext uri="{FF2B5EF4-FFF2-40B4-BE49-F238E27FC236}">
                    <a16:creationId xmlns:a16="http://schemas.microsoft.com/office/drawing/2014/main" id="{CE74DC3D-91CC-4147-9CD0-75C0B7BC5BBB}"/>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962472" y="5085184"/>
                <a:ext cx="377280" cy="3772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29" name="Rectangle 21">
                <a:extLst>
                  <a:ext uri="{FF2B5EF4-FFF2-40B4-BE49-F238E27FC236}">
                    <a16:creationId xmlns:a16="http://schemas.microsoft.com/office/drawing/2014/main" id="{B0CB3696-79DD-43F9-A0BA-81141FF196EE}"/>
                  </a:ext>
                </a:extLst>
              </p:cNvPr>
              <p:cNvSpPr>
                <a:spLocks noChangeArrowheads="1"/>
              </p:cNvSpPr>
              <p:nvPr/>
            </p:nvSpPr>
            <p:spPr bwMode="auto">
              <a:xfrm>
                <a:off x="539552" y="5085184"/>
                <a:ext cx="65755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solidFill>
                      <a:srgbClr val="000000"/>
                    </a:solidFill>
                  </a:rPr>
                  <a:t>Θείο</a:t>
                </a:r>
              </a:p>
            </p:txBody>
          </p:sp>
        </p:grpSp>
        <p:pic>
          <p:nvPicPr>
            <p:cNvPr id="17414" name="Picture 24" descr="Αποτέλεσμα εικόνας για phosphorus lewis structure">
              <a:extLst>
                <a:ext uri="{FF2B5EF4-FFF2-40B4-BE49-F238E27FC236}">
                  <a16:creationId xmlns:a16="http://schemas.microsoft.com/office/drawing/2014/main" id="{9C906653-536B-41D5-91D5-14FCE37BBDB5}"/>
                </a:ext>
              </a:extLst>
            </p:cNvPr>
            <p:cNvPicPr>
              <a:picLocks noChangeAspect="1" noChangeArrowheads="1"/>
            </p:cNvPicPr>
            <p:nvPr/>
          </p:nvPicPr>
          <p:blipFill>
            <a:blip r:embed="rId9">
              <a:extLst>
                <a:ext uri="{28A0092B-C50C-407E-A947-70E740481C1C}">
                  <a14:useLocalDpi xmlns:a14="http://schemas.microsoft.com/office/drawing/2010/main" val="0"/>
                </a:ext>
              </a:extLst>
            </a:blip>
            <a:srcRect l="36224" t="48299" r="35426" b="16000"/>
            <a:stretch>
              <a:fillRect/>
            </a:stretch>
          </p:blipFill>
          <p:spPr bwMode="auto">
            <a:xfrm>
              <a:off x="4644008" y="3929054"/>
              <a:ext cx="385455" cy="3640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15" name="TextBox 24">
              <a:extLst>
                <a:ext uri="{FF2B5EF4-FFF2-40B4-BE49-F238E27FC236}">
                  <a16:creationId xmlns:a16="http://schemas.microsoft.com/office/drawing/2014/main" id="{E5904C6D-07D7-4EDF-AA00-5A97D44A4A1B}"/>
                </a:ext>
              </a:extLst>
            </p:cNvPr>
            <p:cNvSpPr txBox="1">
              <a:spLocks noChangeArrowheads="1"/>
            </p:cNvSpPr>
            <p:nvPr/>
          </p:nvSpPr>
          <p:spPr bwMode="auto">
            <a:xfrm>
              <a:off x="3275856" y="3923764"/>
              <a:ext cx="144016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t>Φώσφορος</a:t>
              </a:r>
            </a:p>
          </p:txBody>
        </p:sp>
      </p:gr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itle 1">
            <a:extLst>
              <a:ext uri="{FF2B5EF4-FFF2-40B4-BE49-F238E27FC236}">
                <a16:creationId xmlns:a16="http://schemas.microsoft.com/office/drawing/2014/main" id="{8CEC18E1-E6DE-4D69-9DE5-D2FBEE486D38}"/>
              </a:ext>
            </a:extLst>
          </p:cNvPr>
          <p:cNvSpPr>
            <a:spLocks noGrp="1"/>
          </p:cNvSpPr>
          <p:nvPr>
            <p:ph type="title"/>
          </p:nvPr>
        </p:nvSpPr>
        <p:spPr/>
        <p:txBody>
          <a:bodyPr/>
          <a:lstStyle/>
          <a:p>
            <a:pPr eaLnBrk="1" hangingPunct="1"/>
            <a:r>
              <a:rPr lang="el-GR" altLang="el-GR">
                <a:solidFill>
                  <a:srgbClr val="7B9899"/>
                </a:solidFill>
              </a:rPr>
              <a:t>Δομές </a:t>
            </a:r>
            <a:r>
              <a:rPr lang="en-US" altLang="el-GR">
                <a:solidFill>
                  <a:srgbClr val="7B9899"/>
                </a:solidFill>
              </a:rPr>
              <a:t>Lewis</a:t>
            </a:r>
            <a:r>
              <a:rPr lang="el-GR" altLang="el-GR">
                <a:solidFill>
                  <a:srgbClr val="7B9899"/>
                </a:solidFill>
              </a:rPr>
              <a:t> μικρών μορίων</a:t>
            </a:r>
            <a:r>
              <a:rPr lang="en-US" altLang="el-GR">
                <a:solidFill>
                  <a:srgbClr val="7B9899"/>
                </a:solidFill>
              </a:rPr>
              <a:t> </a:t>
            </a:r>
            <a:endParaRPr lang="el-GR" altLang="el-GR">
              <a:solidFill>
                <a:srgbClr val="7B9899"/>
              </a:solidFill>
            </a:endParaRPr>
          </a:p>
        </p:txBody>
      </p:sp>
      <p:sp>
        <p:nvSpPr>
          <p:cNvPr id="18435" name="Content Placeholder 2">
            <a:extLst>
              <a:ext uri="{FF2B5EF4-FFF2-40B4-BE49-F238E27FC236}">
                <a16:creationId xmlns:a16="http://schemas.microsoft.com/office/drawing/2014/main" id="{94EA90BA-759A-4E6A-8C4A-11249F41E6C9}"/>
              </a:ext>
            </a:extLst>
          </p:cNvPr>
          <p:cNvSpPr>
            <a:spLocks noGrp="1"/>
          </p:cNvSpPr>
          <p:nvPr>
            <p:ph sz="quarter" idx="1"/>
          </p:nvPr>
        </p:nvSpPr>
        <p:spPr>
          <a:xfrm>
            <a:off x="301625" y="1870075"/>
            <a:ext cx="8504238" cy="3773488"/>
          </a:xfrm>
        </p:spPr>
        <p:txBody>
          <a:bodyPr/>
          <a:lstStyle/>
          <a:p>
            <a:pPr eaLnBrk="1" hangingPunct="1"/>
            <a:r>
              <a:rPr lang="el-GR" altLang="el-GR"/>
              <a:t> Παράγονται με συνδυασμό των δομών </a:t>
            </a:r>
            <a:r>
              <a:rPr lang="en-US" altLang="el-GR"/>
              <a:t>Lewis</a:t>
            </a:r>
            <a:r>
              <a:rPr lang="el-GR" altLang="el-GR"/>
              <a:t> των ατόμων.</a:t>
            </a:r>
          </a:p>
          <a:p>
            <a:pPr eaLnBrk="1" hangingPunct="1"/>
            <a:r>
              <a:rPr lang="el-GR" altLang="el-GR"/>
              <a:t> Σχεδιάζονται με βάση της παρατήρηση ότι τα άτομα τείνουν να δημιουργήσουν δεσμούς με τέτοιο τρόπο, ώστε να επιτύχουν ηλεκτρονιακή δομή ευγενούς αερίου (κανόνας της οκτάδας)</a:t>
            </a:r>
            <a:r>
              <a:rPr lang="en-US" altLang="el-GR"/>
              <a:t>.</a:t>
            </a:r>
            <a:endParaRPr lang="el-GR" altLang="el-GR"/>
          </a:p>
          <a:p>
            <a:pPr eaLnBrk="1" hangingPunct="1"/>
            <a:r>
              <a:rPr lang="el-GR" altLang="el-GR"/>
              <a:t>Εξαίρεση αποτελεί το Η, που επιτυγχάνει την ηλεκτρονιακή διαμόρφωση του Η</a:t>
            </a:r>
            <a:r>
              <a:rPr lang="en-US" altLang="el-GR"/>
              <a:t>e (2 </a:t>
            </a:r>
            <a:r>
              <a:rPr lang="el-GR" altLang="el-GR"/>
              <a:t>ηλεκτρόνια). </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itle 1">
            <a:extLst>
              <a:ext uri="{FF2B5EF4-FFF2-40B4-BE49-F238E27FC236}">
                <a16:creationId xmlns:a16="http://schemas.microsoft.com/office/drawing/2014/main" id="{EB347E43-064A-4571-9C2D-54631202C618}"/>
              </a:ext>
            </a:extLst>
          </p:cNvPr>
          <p:cNvSpPr>
            <a:spLocks noGrp="1"/>
          </p:cNvSpPr>
          <p:nvPr>
            <p:ph type="title"/>
          </p:nvPr>
        </p:nvSpPr>
        <p:spPr/>
        <p:txBody>
          <a:bodyPr/>
          <a:lstStyle/>
          <a:p>
            <a:pPr eaLnBrk="1" hangingPunct="1"/>
            <a:r>
              <a:rPr lang="el-GR" altLang="el-GR">
                <a:solidFill>
                  <a:srgbClr val="7B9899"/>
                </a:solidFill>
              </a:rPr>
              <a:t>Δομές </a:t>
            </a:r>
            <a:r>
              <a:rPr lang="en-US" altLang="el-GR">
                <a:solidFill>
                  <a:srgbClr val="7B9899"/>
                </a:solidFill>
              </a:rPr>
              <a:t>Lewis</a:t>
            </a:r>
            <a:r>
              <a:rPr lang="el-GR" altLang="el-GR">
                <a:solidFill>
                  <a:srgbClr val="7B9899"/>
                </a:solidFill>
              </a:rPr>
              <a:t> μικρών μορίων</a:t>
            </a:r>
            <a:r>
              <a:rPr lang="en-US" altLang="el-GR">
                <a:solidFill>
                  <a:srgbClr val="7B9899"/>
                </a:solidFill>
              </a:rPr>
              <a:t> </a:t>
            </a:r>
            <a:endParaRPr lang="el-GR" altLang="el-GR">
              <a:solidFill>
                <a:srgbClr val="7B9899"/>
              </a:solidFill>
            </a:endParaRPr>
          </a:p>
        </p:txBody>
      </p:sp>
      <p:sp>
        <p:nvSpPr>
          <p:cNvPr id="19459" name="Content Placeholder 2">
            <a:extLst>
              <a:ext uri="{FF2B5EF4-FFF2-40B4-BE49-F238E27FC236}">
                <a16:creationId xmlns:a16="http://schemas.microsoft.com/office/drawing/2014/main" id="{507DD825-44FC-46F5-A53D-4EADC118C418}"/>
              </a:ext>
            </a:extLst>
          </p:cNvPr>
          <p:cNvSpPr>
            <a:spLocks noGrp="1"/>
          </p:cNvSpPr>
          <p:nvPr>
            <p:ph sz="quarter" idx="1"/>
          </p:nvPr>
        </p:nvSpPr>
        <p:spPr>
          <a:xfrm>
            <a:off x="301625" y="1527175"/>
            <a:ext cx="8504238" cy="3402013"/>
          </a:xfrm>
        </p:spPr>
        <p:txBody>
          <a:bodyPr/>
          <a:lstStyle/>
          <a:p>
            <a:pPr eaLnBrk="1" hangingPunct="1"/>
            <a:r>
              <a:rPr lang="el-GR" altLang="el-GR"/>
              <a:t> Βήμα 1</a:t>
            </a:r>
            <a:r>
              <a:rPr lang="el-GR" altLang="el-GR" baseline="30000"/>
              <a:t>ο</a:t>
            </a:r>
            <a:r>
              <a:rPr lang="el-GR" altLang="el-GR"/>
              <a:t>: Σχεδιάζονται οι δομές </a:t>
            </a:r>
            <a:r>
              <a:rPr lang="en-US" altLang="el-GR"/>
              <a:t>Lewis </a:t>
            </a:r>
            <a:r>
              <a:rPr lang="el-GR" altLang="el-GR"/>
              <a:t>των ατόμων.</a:t>
            </a:r>
          </a:p>
          <a:p>
            <a:pPr eaLnBrk="1" hangingPunct="1"/>
            <a:r>
              <a:rPr lang="el-GR" altLang="el-GR"/>
              <a:t> Βήμα 2</a:t>
            </a:r>
            <a:r>
              <a:rPr lang="el-GR" altLang="el-GR" baseline="30000"/>
              <a:t>ο</a:t>
            </a:r>
            <a:r>
              <a:rPr lang="el-GR" altLang="el-GR"/>
              <a:t>: Ενώνονται τα άτομα που σχηματίζουν περισσότερους από έναν δεσμούς.</a:t>
            </a:r>
          </a:p>
          <a:p>
            <a:pPr eaLnBrk="1" hangingPunct="1"/>
            <a:r>
              <a:rPr lang="el-GR" altLang="el-GR"/>
              <a:t> Βήμα 3</a:t>
            </a:r>
            <a:r>
              <a:rPr lang="el-GR" altLang="el-GR" baseline="30000"/>
              <a:t>ο</a:t>
            </a:r>
            <a:r>
              <a:rPr lang="el-GR" altLang="el-GR"/>
              <a:t>: Ενώνονται τα άτομα του Η.</a:t>
            </a:r>
          </a:p>
          <a:p>
            <a:pPr eaLnBrk="1" hangingPunct="1"/>
            <a:r>
              <a:rPr lang="el-GR" altLang="el-GR"/>
              <a:t> Βήμα 4</a:t>
            </a:r>
            <a:r>
              <a:rPr lang="el-GR" altLang="el-GR" baseline="30000"/>
              <a:t>ο</a:t>
            </a:r>
            <a:r>
              <a:rPr lang="el-GR" altLang="el-GR"/>
              <a:t>: Συζεύγονται τα ασύζευκτα ηλεκτρόνια, ώστε κάθε άτομο να περιβάλλεται από οκτάδα ηλεκτρονίων.</a:t>
            </a:r>
          </a:p>
        </p:txBody>
      </p:sp>
      <p:sp>
        <p:nvSpPr>
          <p:cNvPr id="19460" name="TextBox 10">
            <a:extLst>
              <a:ext uri="{FF2B5EF4-FFF2-40B4-BE49-F238E27FC236}">
                <a16:creationId xmlns:a16="http://schemas.microsoft.com/office/drawing/2014/main" id="{563AFFC1-8260-4429-9B81-0771CAD808CB}"/>
              </a:ext>
            </a:extLst>
          </p:cNvPr>
          <p:cNvSpPr txBox="1">
            <a:spLocks noChangeArrowheads="1"/>
          </p:cNvSpPr>
          <p:nvPr/>
        </p:nvSpPr>
        <p:spPr bwMode="auto">
          <a:xfrm>
            <a:off x="285750" y="5056188"/>
            <a:ext cx="8572500" cy="101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2000"/>
              <a:t>Σχεδιάστε τις δομές </a:t>
            </a:r>
            <a:r>
              <a:rPr lang="en-US" altLang="el-GR" sz="2000"/>
              <a:t>Lewis</a:t>
            </a:r>
            <a:r>
              <a:rPr lang="el-GR" altLang="el-GR" sz="2000"/>
              <a:t>:</a:t>
            </a:r>
          </a:p>
          <a:p>
            <a:pPr eaLnBrk="1" hangingPunct="1">
              <a:spcBef>
                <a:spcPct val="0"/>
              </a:spcBef>
              <a:buClrTx/>
              <a:buSzTx/>
              <a:buFontTx/>
              <a:buNone/>
            </a:pPr>
            <a:r>
              <a:rPr lang="en-US" altLang="el-GR" sz="2000">
                <a:sym typeface="Wingdings" panose="05000000000000000000" pitchFamily="2" charset="2"/>
              </a:rPr>
              <a:t></a:t>
            </a:r>
            <a:r>
              <a:rPr lang="el-GR" altLang="el-GR" sz="2000">
                <a:sym typeface="Wingdings" panose="05000000000000000000" pitchFamily="2" charset="2"/>
              </a:rPr>
              <a:t> </a:t>
            </a:r>
            <a:r>
              <a:rPr lang="el-GR" altLang="el-GR" sz="2000"/>
              <a:t>των μορίων: </a:t>
            </a:r>
            <a:r>
              <a:rPr lang="en-US" altLang="el-GR" sz="2000"/>
              <a:t>CH</a:t>
            </a:r>
            <a:r>
              <a:rPr lang="en-US" altLang="el-GR" sz="2000" baseline="-25000"/>
              <a:t>2</a:t>
            </a:r>
            <a:r>
              <a:rPr lang="en-US" altLang="el-GR" sz="2000"/>
              <a:t>O, C</a:t>
            </a:r>
            <a:r>
              <a:rPr lang="en-US" altLang="el-GR" sz="2000" baseline="-25000"/>
              <a:t>2</a:t>
            </a:r>
            <a:r>
              <a:rPr lang="en-US" altLang="el-GR" sz="2000"/>
              <a:t>H</a:t>
            </a:r>
            <a:r>
              <a:rPr lang="en-US" altLang="el-GR" sz="2000" baseline="-25000"/>
              <a:t>6,</a:t>
            </a:r>
            <a:r>
              <a:rPr lang="en-US" altLang="el-GR" sz="2000"/>
              <a:t> CH</a:t>
            </a:r>
            <a:r>
              <a:rPr lang="en-US" altLang="el-GR" sz="2000" baseline="-25000"/>
              <a:t>3</a:t>
            </a:r>
            <a:r>
              <a:rPr lang="en-US" altLang="el-GR" sz="2000"/>
              <a:t>OH, C</a:t>
            </a:r>
            <a:r>
              <a:rPr lang="en-US" altLang="el-GR" sz="2000" baseline="-25000"/>
              <a:t>3</a:t>
            </a:r>
            <a:r>
              <a:rPr lang="en-US" altLang="el-GR" sz="2000"/>
              <a:t>H</a:t>
            </a:r>
            <a:r>
              <a:rPr lang="en-US" altLang="el-GR" sz="2000" baseline="-25000"/>
              <a:t>8,</a:t>
            </a:r>
            <a:r>
              <a:rPr lang="en-US" altLang="el-GR" sz="2000"/>
              <a:t> C</a:t>
            </a:r>
            <a:r>
              <a:rPr lang="en-US" altLang="el-GR" sz="2000" baseline="-25000"/>
              <a:t>2</a:t>
            </a:r>
            <a:r>
              <a:rPr lang="en-US" altLang="el-GR" sz="2000"/>
              <a:t>H</a:t>
            </a:r>
            <a:r>
              <a:rPr lang="en-US" altLang="el-GR" sz="2000" baseline="-25000"/>
              <a:t>2</a:t>
            </a:r>
            <a:endParaRPr lang="el-GR" altLang="el-GR" sz="2000" baseline="-25000"/>
          </a:p>
          <a:p>
            <a:pPr eaLnBrk="1" hangingPunct="1">
              <a:spcBef>
                <a:spcPct val="0"/>
              </a:spcBef>
              <a:buClrTx/>
              <a:buSzTx/>
              <a:buFontTx/>
              <a:buNone/>
            </a:pPr>
            <a:r>
              <a:rPr lang="en-US" altLang="el-GR" sz="2000">
                <a:sym typeface="Wingdings" panose="05000000000000000000" pitchFamily="2" charset="2"/>
              </a:rPr>
              <a:t></a:t>
            </a:r>
            <a:r>
              <a:rPr lang="el-GR" altLang="el-GR" sz="2000">
                <a:sym typeface="Wingdings" panose="05000000000000000000" pitchFamily="2" charset="2"/>
              </a:rPr>
              <a:t> των τεσσάρων (4) συντακτικών ισομερών του μορίου</a:t>
            </a:r>
            <a:r>
              <a:rPr lang="en-US" altLang="el-GR" sz="2000">
                <a:sym typeface="Wingdings" panose="05000000000000000000" pitchFamily="2" charset="2"/>
              </a:rPr>
              <a:t> C</a:t>
            </a:r>
            <a:r>
              <a:rPr lang="en-US" altLang="el-GR" sz="2000" baseline="-25000">
                <a:sym typeface="Wingdings" panose="05000000000000000000" pitchFamily="2" charset="2"/>
              </a:rPr>
              <a:t>3</a:t>
            </a:r>
            <a:r>
              <a:rPr lang="en-US" altLang="el-GR" sz="2000">
                <a:sym typeface="Wingdings" panose="05000000000000000000" pitchFamily="2" charset="2"/>
              </a:rPr>
              <a:t>H</a:t>
            </a:r>
            <a:r>
              <a:rPr lang="en-US" altLang="el-GR" sz="2000" baseline="-25000">
                <a:sym typeface="Wingdings" panose="05000000000000000000" pitchFamily="2" charset="2"/>
              </a:rPr>
              <a:t>9</a:t>
            </a:r>
            <a:r>
              <a:rPr lang="en-US" altLang="el-GR" sz="2000">
                <a:sym typeface="Wingdings" panose="05000000000000000000" pitchFamily="2" charset="2"/>
              </a:rPr>
              <a:t>N.</a:t>
            </a:r>
            <a:r>
              <a:rPr lang="el-GR" altLang="el-GR" sz="2000">
                <a:sym typeface="Wingdings" panose="05000000000000000000" pitchFamily="2" charset="2"/>
              </a:rPr>
              <a:t> </a:t>
            </a:r>
            <a:endParaRPr lang="el-GR" altLang="el-GR" sz="200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4" descr="ÎÏÎ¿ÏÎ­Î»ÎµÏÎ¼Î± ÎµÎ¹ÎºÏÎ½Î±Ï Î³Î¹Î± ch2o lewis structure">
            <a:extLst>
              <a:ext uri="{FF2B5EF4-FFF2-40B4-BE49-F238E27FC236}">
                <a16:creationId xmlns:a16="http://schemas.microsoft.com/office/drawing/2014/main" id="{96CCBA0C-4FC5-408B-98B3-A105458E96E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41896" r="43008"/>
          <a:stretch>
            <a:fillRect/>
          </a:stretch>
        </p:blipFill>
        <p:spPr bwMode="auto">
          <a:xfrm>
            <a:off x="1476375" y="1557338"/>
            <a:ext cx="1311275" cy="1079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83" name="Ορθογώνιο 4">
            <a:extLst>
              <a:ext uri="{FF2B5EF4-FFF2-40B4-BE49-F238E27FC236}">
                <a16:creationId xmlns:a16="http://schemas.microsoft.com/office/drawing/2014/main" id="{F6E83A0D-671C-46C7-B2C6-DD113ED281D4}"/>
              </a:ext>
            </a:extLst>
          </p:cNvPr>
          <p:cNvSpPr>
            <a:spLocks noChangeArrowheads="1"/>
          </p:cNvSpPr>
          <p:nvPr/>
        </p:nvSpPr>
        <p:spPr bwMode="auto">
          <a:xfrm>
            <a:off x="468313" y="1912938"/>
            <a:ext cx="78105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t>CH</a:t>
            </a:r>
            <a:r>
              <a:rPr lang="en-US" altLang="el-GR" baseline="-25000"/>
              <a:t>2</a:t>
            </a:r>
            <a:r>
              <a:rPr lang="en-US" altLang="el-GR"/>
              <a:t>O</a:t>
            </a:r>
            <a:endParaRPr lang="el-GR" altLang="el-GR"/>
          </a:p>
        </p:txBody>
      </p:sp>
      <p:pic>
        <p:nvPicPr>
          <p:cNvPr id="20484" name="Picture 6" descr="ÎÏÎ¿ÏÎ­Î»ÎµÏÎ¼Î± ÎµÎ¹ÎºÏÎ½Î±Ï Î³Î¹Î± c2h6 lewis structure">
            <a:extLst>
              <a:ext uri="{FF2B5EF4-FFF2-40B4-BE49-F238E27FC236}">
                <a16:creationId xmlns:a16="http://schemas.microsoft.com/office/drawing/2014/main" id="{9ADB55F6-E7D9-4017-92AD-FBDB39A8004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403350" y="2906713"/>
            <a:ext cx="1608138" cy="1371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85" name="Ορθογώνιο 5">
            <a:extLst>
              <a:ext uri="{FF2B5EF4-FFF2-40B4-BE49-F238E27FC236}">
                <a16:creationId xmlns:a16="http://schemas.microsoft.com/office/drawing/2014/main" id="{6641AE92-9124-4945-AC6A-A88430B234EB}"/>
              </a:ext>
            </a:extLst>
          </p:cNvPr>
          <p:cNvSpPr>
            <a:spLocks noChangeArrowheads="1"/>
          </p:cNvSpPr>
          <p:nvPr/>
        </p:nvSpPr>
        <p:spPr bwMode="auto">
          <a:xfrm>
            <a:off x="514350" y="3222625"/>
            <a:ext cx="688975"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t>C</a:t>
            </a:r>
            <a:r>
              <a:rPr lang="en-US" altLang="el-GR" baseline="-25000"/>
              <a:t>2</a:t>
            </a:r>
            <a:r>
              <a:rPr lang="en-US" altLang="el-GR"/>
              <a:t>H</a:t>
            </a:r>
            <a:r>
              <a:rPr lang="en-US" altLang="el-GR" baseline="-25000"/>
              <a:t>6</a:t>
            </a:r>
            <a:endParaRPr lang="el-GR" altLang="el-GR"/>
          </a:p>
        </p:txBody>
      </p:sp>
      <p:pic>
        <p:nvPicPr>
          <p:cNvPr id="20486" name="Picture 8" descr="ÎÏÎ¿ÏÎ­Î»ÎµÏÎ¼Î± ÎµÎ¹ÎºÏÎ½Î±Ï Î³Î¹Î± ch3oh lewis structure">
            <a:extLst>
              <a:ext uri="{FF2B5EF4-FFF2-40B4-BE49-F238E27FC236}">
                <a16:creationId xmlns:a16="http://schemas.microsoft.com/office/drawing/2014/main" id="{B53125CC-7AE0-4E65-A6EE-F530BF0C6C81}"/>
              </a:ext>
            </a:extLst>
          </p:cNvPr>
          <p:cNvPicPr>
            <a:picLocks noChangeAspect="1" noChangeArrowheads="1"/>
          </p:cNvPicPr>
          <p:nvPr/>
        </p:nvPicPr>
        <p:blipFill>
          <a:blip r:embed="rId4">
            <a:extLst>
              <a:ext uri="{28A0092B-C50C-407E-A947-70E740481C1C}">
                <a14:useLocalDpi xmlns:a14="http://schemas.microsoft.com/office/drawing/2010/main" val="0"/>
              </a:ext>
            </a:extLst>
          </a:blip>
          <a:srcRect l="19157" t="30241" r="37537"/>
          <a:stretch>
            <a:fillRect/>
          </a:stretch>
        </p:blipFill>
        <p:spPr bwMode="auto">
          <a:xfrm>
            <a:off x="1500188" y="4548188"/>
            <a:ext cx="1511300" cy="13700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87" name="Ορθογώνιο 6">
            <a:extLst>
              <a:ext uri="{FF2B5EF4-FFF2-40B4-BE49-F238E27FC236}">
                <a16:creationId xmlns:a16="http://schemas.microsoft.com/office/drawing/2014/main" id="{6E5CA1A2-1072-4106-971C-2669B16F5DF4}"/>
              </a:ext>
            </a:extLst>
          </p:cNvPr>
          <p:cNvSpPr>
            <a:spLocks noChangeArrowheads="1"/>
          </p:cNvSpPr>
          <p:nvPr/>
        </p:nvSpPr>
        <p:spPr bwMode="auto">
          <a:xfrm>
            <a:off x="420688" y="4864100"/>
            <a:ext cx="949325"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t>CH</a:t>
            </a:r>
            <a:r>
              <a:rPr lang="en-US" altLang="el-GR" baseline="-25000"/>
              <a:t>3</a:t>
            </a:r>
            <a:r>
              <a:rPr lang="en-US" altLang="el-GR"/>
              <a:t>OH</a:t>
            </a:r>
            <a:endParaRPr lang="el-GR" altLang="el-GR"/>
          </a:p>
        </p:txBody>
      </p:sp>
      <p:pic>
        <p:nvPicPr>
          <p:cNvPr id="20488" name="Picture 10" descr="ÎÏÎ¿ÏÎ­Î»ÎµÏÎ¼Î± ÎµÎ¹ÎºÏÎ½Î±Ï Î³Î¹Î± c3h8 lewis structure">
            <a:extLst>
              <a:ext uri="{FF2B5EF4-FFF2-40B4-BE49-F238E27FC236}">
                <a16:creationId xmlns:a16="http://schemas.microsoft.com/office/drawing/2014/main" id="{37EAE508-0D62-4BDF-8C81-A86867DDDE53}"/>
              </a:ext>
            </a:extLst>
          </p:cNvPr>
          <p:cNvPicPr>
            <a:picLocks noChangeAspect="1" noChangeArrowheads="1"/>
          </p:cNvPicPr>
          <p:nvPr/>
        </p:nvPicPr>
        <p:blipFill>
          <a:blip r:embed="rId5">
            <a:extLst>
              <a:ext uri="{28A0092B-C50C-407E-A947-70E740481C1C}">
                <a14:useLocalDpi xmlns:a14="http://schemas.microsoft.com/office/drawing/2010/main" val="0"/>
              </a:ext>
            </a:extLst>
          </a:blip>
          <a:srcRect r="71184"/>
          <a:stretch>
            <a:fillRect/>
          </a:stretch>
        </p:blipFill>
        <p:spPr bwMode="auto">
          <a:xfrm>
            <a:off x="6132513" y="1462088"/>
            <a:ext cx="1608137" cy="163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89" name="Ορθογώνιο 7">
            <a:extLst>
              <a:ext uri="{FF2B5EF4-FFF2-40B4-BE49-F238E27FC236}">
                <a16:creationId xmlns:a16="http://schemas.microsoft.com/office/drawing/2014/main" id="{D2B4BB31-CC66-4C32-BE8F-92E6B46361CC}"/>
              </a:ext>
            </a:extLst>
          </p:cNvPr>
          <p:cNvSpPr>
            <a:spLocks noChangeArrowheads="1"/>
          </p:cNvSpPr>
          <p:nvPr/>
        </p:nvSpPr>
        <p:spPr bwMode="auto">
          <a:xfrm>
            <a:off x="5230813" y="1930400"/>
            <a:ext cx="688975"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t>C</a:t>
            </a:r>
            <a:r>
              <a:rPr lang="en-US" altLang="el-GR" baseline="-25000"/>
              <a:t>3</a:t>
            </a:r>
            <a:r>
              <a:rPr lang="en-US" altLang="el-GR"/>
              <a:t>H</a:t>
            </a:r>
            <a:r>
              <a:rPr lang="en-US" altLang="el-GR" baseline="-25000"/>
              <a:t>8</a:t>
            </a:r>
            <a:endParaRPr lang="el-GR" altLang="el-GR"/>
          </a:p>
        </p:txBody>
      </p:sp>
      <p:pic>
        <p:nvPicPr>
          <p:cNvPr id="20490" name="Picture 12" descr="ÎÏÎ¿ÏÎ­Î»ÎµÏÎ¼Î± ÎµÎ¹ÎºÏÎ½Î±Ï Î³Î¹Î± c2h2 lewis structure">
            <a:extLst>
              <a:ext uri="{FF2B5EF4-FFF2-40B4-BE49-F238E27FC236}">
                <a16:creationId xmlns:a16="http://schemas.microsoft.com/office/drawing/2014/main" id="{873220A6-88D2-40C7-A5C8-D2721DB6A44C}"/>
              </a:ext>
            </a:extLst>
          </p:cNvPr>
          <p:cNvPicPr>
            <a:picLocks noChangeAspect="1" noChangeArrowheads="1"/>
          </p:cNvPicPr>
          <p:nvPr/>
        </p:nvPicPr>
        <p:blipFill>
          <a:blip r:embed="rId6">
            <a:extLst>
              <a:ext uri="{28A0092B-C50C-407E-A947-70E740481C1C}">
                <a14:useLocalDpi xmlns:a14="http://schemas.microsoft.com/office/drawing/2010/main" val="0"/>
              </a:ext>
            </a:extLst>
          </a:blip>
          <a:srcRect l="31087" t="84109" r="31517" b="-2"/>
          <a:stretch>
            <a:fillRect/>
          </a:stretch>
        </p:blipFill>
        <p:spPr bwMode="auto">
          <a:xfrm>
            <a:off x="6080125" y="3194050"/>
            <a:ext cx="1371600" cy="474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91" name="Ορθογώνιο 8">
            <a:extLst>
              <a:ext uri="{FF2B5EF4-FFF2-40B4-BE49-F238E27FC236}">
                <a16:creationId xmlns:a16="http://schemas.microsoft.com/office/drawing/2014/main" id="{C7804CE3-BADA-4511-AFDF-A59166B0DB49}"/>
              </a:ext>
            </a:extLst>
          </p:cNvPr>
          <p:cNvSpPr>
            <a:spLocks noChangeArrowheads="1"/>
          </p:cNvSpPr>
          <p:nvPr/>
        </p:nvSpPr>
        <p:spPr bwMode="auto">
          <a:xfrm>
            <a:off x="5392738" y="3259138"/>
            <a:ext cx="687387"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t>C</a:t>
            </a:r>
            <a:r>
              <a:rPr lang="en-US" altLang="el-GR" baseline="-25000"/>
              <a:t>2</a:t>
            </a:r>
            <a:r>
              <a:rPr lang="en-US" altLang="el-GR"/>
              <a:t>H</a:t>
            </a:r>
            <a:r>
              <a:rPr lang="en-US" altLang="el-GR" baseline="-25000"/>
              <a:t>2</a:t>
            </a:r>
            <a:endParaRPr lang="el-GR" altLang="el-GR"/>
          </a:p>
        </p:txBody>
      </p:sp>
      <p:sp>
        <p:nvSpPr>
          <p:cNvPr id="20492" name="Title 1">
            <a:extLst>
              <a:ext uri="{FF2B5EF4-FFF2-40B4-BE49-F238E27FC236}">
                <a16:creationId xmlns:a16="http://schemas.microsoft.com/office/drawing/2014/main" id="{B026A139-D20A-4890-BA36-59EBBBC4B0C3}"/>
              </a:ext>
            </a:extLst>
          </p:cNvPr>
          <p:cNvSpPr>
            <a:spLocks noGrp="1"/>
          </p:cNvSpPr>
          <p:nvPr>
            <p:ph type="title"/>
          </p:nvPr>
        </p:nvSpPr>
        <p:spPr/>
        <p:txBody>
          <a:bodyPr/>
          <a:lstStyle/>
          <a:p>
            <a:pPr eaLnBrk="1" hangingPunct="1"/>
            <a:r>
              <a:rPr lang="el-GR" altLang="el-GR">
                <a:solidFill>
                  <a:srgbClr val="7B9899"/>
                </a:solidFill>
              </a:rPr>
              <a:t>Δομές </a:t>
            </a:r>
            <a:r>
              <a:rPr lang="en-US" altLang="el-GR">
                <a:solidFill>
                  <a:srgbClr val="7B9899"/>
                </a:solidFill>
              </a:rPr>
              <a:t>Lewis</a:t>
            </a:r>
            <a:r>
              <a:rPr lang="el-GR" altLang="el-GR">
                <a:solidFill>
                  <a:srgbClr val="7B9899"/>
                </a:solidFill>
              </a:rPr>
              <a:t> μικρών μορίων</a:t>
            </a:r>
            <a:r>
              <a:rPr lang="en-US" altLang="el-GR">
                <a:solidFill>
                  <a:srgbClr val="7B9899"/>
                </a:solidFill>
              </a:rPr>
              <a:t> </a:t>
            </a:r>
            <a:endParaRPr lang="el-GR" altLang="el-GR">
              <a:solidFill>
                <a:srgbClr val="7B9899"/>
              </a:solidFill>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2BB6EC04-F93E-41C4-A29F-F2324AEEEBD8}"/>
              </a:ext>
            </a:extLst>
          </p:cNvPr>
          <p:cNvSpPr>
            <a:spLocks noGrp="1"/>
          </p:cNvSpPr>
          <p:nvPr>
            <p:ph type="title"/>
          </p:nvPr>
        </p:nvSpPr>
        <p:spPr/>
        <p:txBody>
          <a:bodyPr/>
          <a:lstStyle/>
          <a:p>
            <a:pPr eaLnBrk="1" hangingPunct="1">
              <a:defRPr/>
            </a:pPr>
            <a:r>
              <a:rPr lang="el-GR" dirty="0"/>
              <a:t>Τυπικό φορτίο</a:t>
            </a:r>
          </a:p>
        </p:txBody>
      </p:sp>
      <p:sp>
        <p:nvSpPr>
          <p:cNvPr id="21507" name="2 - Θέση περιεχομένου">
            <a:extLst>
              <a:ext uri="{FF2B5EF4-FFF2-40B4-BE49-F238E27FC236}">
                <a16:creationId xmlns:a16="http://schemas.microsoft.com/office/drawing/2014/main" id="{B3C789F3-74B4-427A-8184-7A60A59656F8}"/>
              </a:ext>
            </a:extLst>
          </p:cNvPr>
          <p:cNvSpPr>
            <a:spLocks noGrp="1"/>
          </p:cNvSpPr>
          <p:nvPr>
            <p:ph sz="quarter" idx="1"/>
          </p:nvPr>
        </p:nvSpPr>
        <p:spPr>
          <a:xfrm>
            <a:off x="301625" y="1527175"/>
            <a:ext cx="8504238" cy="1116013"/>
          </a:xfrm>
        </p:spPr>
        <p:txBody>
          <a:bodyPr/>
          <a:lstStyle/>
          <a:p>
            <a:pPr algn="ctr" eaLnBrk="1" hangingPunct="1"/>
            <a:r>
              <a:rPr lang="el-GR" altLang="el-GR"/>
              <a:t> Αναφέρεται σε κάθε άτομο που δεν παρουσιάζει τον κατάλληλο αριθμό ηλεκτρονίων σθένους.</a:t>
            </a:r>
          </a:p>
        </p:txBody>
      </p:sp>
      <p:pic>
        <p:nvPicPr>
          <p:cNvPr id="21508" name="Picture 2" descr="Αποτέλεσμα εικόνας για ch3o lewis structure">
            <a:extLst>
              <a:ext uri="{FF2B5EF4-FFF2-40B4-BE49-F238E27FC236}">
                <a16:creationId xmlns:a16="http://schemas.microsoft.com/office/drawing/2014/main" id="{22047927-79F7-4026-9A3B-32A3362CE4C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57188" y="2786063"/>
            <a:ext cx="2786062" cy="16716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09" name="Picture 4" descr="Αποτέλεσμα εικόνας για nh4 lewis structure">
            <a:extLst>
              <a:ext uri="{FF2B5EF4-FFF2-40B4-BE49-F238E27FC236}">
                <a16:creationId xmlns:a16="http://schemas.microsoft.com/office/drawing/2014/main" id="{4B19739A-1EA3-45B5-A958-E51A8C73AFE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00438" y="4286250"/>
            <a:ext cx="2530475" cy="1714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0" name="Picture 6" descr="Αποτέλεσμα εικόνας για h3o lewis structure">
            <a:extLst>
              <a:ext uri="{FF2B5EF4-FFF2-40B4-BE49-F238E27FC236}">
                <a16:creationId xmlns:a16="http://schemas.microsoft.com/office/drawing/2014/main" id="{E92DAD81-9EC1-4F8E-9EFC-E948377F010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215063" y="2786063"/>
            <a:ext cx="2676525" cy="167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CEF1381A-4795-4CE2-97CA-F093A1936E20}"/>
              </a:ext>
            </a:extLst>
          </p:cNvPr>
          <p:cNvSpPr>
            <a:spLocks noGrp="1"/>
          </p:cNvSpPr>
          <p:nvPr>
            <p:ph type="title"/>
          </p:nvPr>
        </p:nvSpPr>
        <p:spPr/>
        <p:txBody>
          <a:bodyPr/>
          <a:lstStyle/>
          <a:p>
            <a:pPr eaLnBrk="1" hangingPunct="1">
              <a:defRPr/>
            </a:pPr>
            <a:r>
              <a:rPr lang="el-GR" dirty="0"/>
              <a:t>Επαγωγή και Πολικοί Ομοιοπολικοί Δεσμοί</a:t>
            </a:r>
          </a:p>
        </p:txBody>
      </p:sp>
      <p:sp>
        <p:nvSpPr>
          <p:cNvPr id="22531" name="2 - Θέση περιεχομένου">
            <a:extLst>
              <a:ext uri="{FF2B5EF4-FFF2-40B4-BE49-F238E27FC236}">
                <a16:creationId xmlns:a16="http://schemas.microsoft.com/office/drawing/2014/main" id="{9A9CC920-7B66-4558-B8C3-6EF757DC7C85}"/>
              </a:ext>
            </a:extLst>
          </p:cNvPr>
          <p:cNvSpPr>
            <a:spLocks noGrp="1"/>
          </p:cNvSpPr>
          <p:nvPr>
            <p:ph sz="quarter" idx="1"/>
          </p:nvPr>
        </p:nvSpPr>
        <p:spPr>
          <a:xfrm>
            <a:off x="301625" y="1527175"/>
            <a:ext cx="8504238" cy="2044700"/>
          </a:xfrm>
        </p:spPr>
        <p:txBody>
          <a:bodyPr/>
          <a:lstStyle/>
          <a:p>
            <a:pPr eaLnBrk="1" hangingPunct="1">
              <a:buFont typeface="Wingdings 2" panose="05020102010507070707" pitchFamily="18" charset="2"/>
              <a:buNone/>
            </a:pPr>
            <a:r>
              <a:rPr lang="el-GR" altLang="el-GR" sz="2400"/>
              <a:t>Ταξινόμηση Χημικών Δεσμών:</a:t>
            </a:r>
          </a:p>
          <a:p>
            <a:pPr eaLnBrk="1" hangingPunct="1"/>
            <a:r>
              <a:rPr lang="el-GR" altLang="el-GR" sz="2400"/>
              <a:t>Ομοιοπολικοί</a:t>
            </a:r>
          </a:p>
          <a:p>
            <a:pPr eaLnBrk="1" hangingPunct="1"/>
            <a:r>
              <a:rPr lang="el-GR" altLang="el-GR" sz="2400"/>
              <a:t> Πολικοί Ομοιοπολικοί</a:t>
            </a:r>
          </a:p>
          <a:p>
            <a:pPr eaLnBrk="1" hangingPunct="1"/>
            <a:r>
              <a:rPr lang="el-GR" altLang="el-GR" sz="2400"/>
              <a:t> Ιοντικοί</a:t>
            </a:r>
          </a:p>
        </p:txBody>
      </p:sp>
      <p:pic>
        <p:nvPicPr>
          <p:cNvPr id="22532" name="Picture 2" descr="Αποτέλεσμα εικόνας για electronegativity table">
            <a:extLst>
              <a:ext uri="{FF2B5EF4-FFF2-40B4-BE49-F238E27FC236}">
                <a16:creationId xmlns:a16="http://schemas.microsoft.com/office/drawing/2014/main" id="{7E0D8F82-D909-4021-8B03-841D06E0921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76513" y="3243263"/>
            <a:ext cx="6210300" cy="3114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2533" name="4 - Ορθογώνιο">
            <a:extLst>
              <a:ext uri="{FF2B5EF4-FFF2-40B4-BE49-F238E27FC236}">
                <a16:creationId xmlns:a16="http://schemas.microsoft.com/office/drawing/2014/main" id="{2D93CCB4-21E5-4D6E-BB87-49E1DB951452}"/>
              </a:ext>
            </a:extLst>
          </p:cNvPr>
          <p:cNvSpPr>
            <a:spLocks noChangeArrowheads="1"/>
          </p:cNvSpPr>
          <p:nvPr/>
        </p:nvSpPr>
        <p:spPr bwMode="auto">
          <a:xfrm>
            <a:off x="214313" y="3714750"/>
            <a:ext cx="2236787"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Ηλεκτραρνητικότητα</a:t>
            </a:r>
          </a:p>
          <a:p>
            <a:pPr eaLnBrk="1" hangingPunct="1">
              <a:spcBef>
                <a:spcPct val="0"/>
              </a:spcBef>
              <a:buClrTx/>
              <a:buSzTx/>
              <a:buFontTx/>
              <a:buNone/>
            </a:pPr>
            <a:r>
              <a:rPr lang="el-GR" altLang="el-GR" sz="1800">
                <a:latin typeface="Arial" panose="020B0604020202020204" pitchFamily="34" charset="0"/>
              </a:rPr>
              <a:t>(</a:t>
            </a:r>
            <a:r>
              <a:rPr lang="en-US" altLang="el-GR" sz="1800">
                <a:latin typeface="Arial" panose="020B0604020202020204" pitchFamily="34" charset="0"/>
              </a:rPr>
              <a:t>Electronegativity)</a:t>
            </a:r>
            <a:endParaRPr lang="el-GR" altLang="el-GR" sz="1800">
              <a:latin typeface="Arial" panose="020B0604020202020204" pitchFamily="34" charset="0"/>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23">
            <a:extLst>
              <a:ext uri="{FF2B5EF4-FFF2-40B4-BE49-F238E27FC236}">
                <a16:creationId xmlns:a16="http://schemas.microsoft.com/office/drawing/2014/main" id="{04A7FAFC-492C-4F64-A087-358B77DD7C9E}"/>
              </a:ext>
            </a:extLst>
          </p:cNvPr>
          <p:cNvSpPr txBox="1">
            <a:spLocks noChangeArrowheads="1"/>
          </p:cNvSpPr>
          <p:nvPr/>
        </p:nvSpPr>
        <p:spPr bwMode="auto">
          <a:xfrm>
            <a:off x="357188" y="1714500"/>
            <a:ext cx="8429625" cy="2862263"/>
          </a:xfrm>
          <a:prstGeom prst="rect">
            <a:avLst/>
          </a:prstGeom>
          <a:noFill/>
          <a:ln w="9525">
            <a:noFill/>
            <a:miter lim="800000"/>
            <a:headEnd/>
            <a:tailEnd/>
          </a:ln>
        </p:spPr>
        <p:txBody>
          <a:bodyPr>
            <a:spAutoFit/>
          </a:bodyPr>
          <a:lstStyle/>
          <a:p>
            <a:pPr eaLnBrk="1" hangingPunct="1">
              <a:spcBef>
                <a:spcPct val="50000"/>
              </a:spcBef>
              <a:defRPr/>
            </a:pPr>
            <a:r>
              <a:rPr lang="el-GR" sz="2400" dirty="0">
                <a:latin typeface="+mn-lt"/>
                <a:cs typeface="+mn-cs"/>
                <a:sym typeface="Wingdings"/>
              </a:rPr>
              <a:t> </a:t>
            </a:r>
            <a:r>
              <a:rPr lang="el-GR" sz="2400" dirty="0">
                <a:latin typeface="+mn-lt"/>
                <a:cs typeface="+mn-cs"/>
              </a:rPr>
              <a:t>Διαφορά </a:t>
            </a:r>
            <a:r>
              <a:rPr lang="el-GR" sz="2400" dirty="0" err="1">
                <a:latin typeface="+mn-lt"/>
                <a:cs typeface="+mn-cs"/>
              </a:rPr>
              <a:t>ηλεκτραρνητικότητας</a:t>
            </a:r>
            <a:r>
              <a:rPr lang="el-GR" sz="2400" dirty="0">
                <a:latin typeface="+mn-lt"/>
                <a:cs typeface="+mn-cs"/>
              </a:rPr>
              <a:t> &gt; 1,7 → ιοντικός δεσμός</a:t>
            </a:r>
          </a:p>
          <a:p>
            <a:pPr eaLnBrk="1" hangingPunct="1">
              <a:spcBef>
                <a:spcPct val="50000"/>
              </a:spcBef>
              <a:defRPr/>
            </a:pPr>
            <a:r>
              <a:rPr lang="el-GR" sz="2400" dirty="0">
                <a:latin typeface="+mn-lt"/>
                <a:cs typeface="+mn-cs"/>
                <a:sym typeface="Wingdings"/>
              </a:rPr>
              <a:t> </a:t>
            </a:r>
            <a:r>
              <a:rPr lang="el-GR" sz="2400" dirty="0">
                <a:latin typeface="+mn-lt"/>
                <a:cs typeface="+mn-cs"/>
              </a:rPr>
              <a:t>Διαφορά </a:t>
            </a:r>
            <a:r>
              <a:rPr lang="el-GR" sz="2400" dirty="0" err="1">
                <a:latin typeface="+mn-lt"/>
                <a:cs typeface="+mn-cs"/>
              </a:rPr>
              <a:t>ηλεκτραρνητικότητας</a:t>
            </a:r>
            <a:r>
              <a:rPr lang="el-GR" sz="2400" dirty="0">
                <a:latin typeface="+mn-lt"/>
                <a:cs typeface="+mn-cs"/>
              </a:rPr>
              <a:t> </a:t>
            </a:r>
            <a:r>
              <a:rPr lang="en-US" sz="2400" dirty="0">
                <a:latin typeface="+mn-lt"/>
                <a:cs typeface="+mn-cs"/>
              </a:rPr>
              <a:t>&lt;</a:t>
            </a:r>
            <a:r>
              <a:rPr lang="el-GR" sz="2400" dirty="0">
                <a:latin typeface="+mn-lt"/>
                <a:cs typeface="+mn-cs"/>
              </a:rPr>
              <a:t> 0,5 → ομοιοπολικός μη πολωμένος δεσμός</a:t>
            </a:r>
          </a:p>
          <a:p>
            <a:pPr eaLnBrk="1" hangingPunct="1">
              <a:spcBef>
                <a:spcPct val="50000"/>
              </a:spcBef>
              <a:buFont typeface="Wingdings" pitchFamily="2" charset="2"/>
              <a:buChar char="F"/>
              <a:defRPr/>
            </a:pPr>
            <a:r>
              <a:rPr lang="el-GR" sz="2400" dirty="0">
                <a:latin typeface="+mn-lt"/>
                <a:cs typeface="+mn-cs"/>
              </a:rPr>
              <a:t>0,5 &lt; Διαφορά </a:t>
            </a:r>
            <a:r>
              <a:rPr lang="el-GR" sz="2400" dirty="0" err="1">
                <a:latin typeface="+mn-lt"/>
                <a:cs typeface="+mn-cs"/>
              </a:rPr>
              <a:t>ηλεκτραρνητικότητας</a:t>
            </a:r>
            <a:r>
              <a:rPr lang="el-GR" sz="2400" dirty="0">
                <a:latin typeface="+mn-lt"/>
                <a:cs typeface="+mn-cs"/>
              </a:rPr>
              <a:t> &lt; 1,7 → πολικός ομοιοπολικός δεσμός</a:t>
            </a:r>
          </a:p>
          <a:p>
            <a:pPr algn="ctr" eaLnBrk="1" hangingPunct="1">
              <a:spcBef>
                <a:spcPct val="50000"/>
              </a:spcBef>
              <a:defRPr/>
            </a:pPr>
            <a:r>
              <a:rPr lang="el-GR" sz="2400" dirty="0">
                <a:latin typeface="+mn-lt"/>
                <a:cs typeface="+mn-cs"/>
              </a:rPr>
              <a:t>Μέθοδος </a:t>
            </a:r>
            <a:r>
              <a:rPr lang="en-US" sz="2400" dirty="0" err="1">
                <a:latin typeface="+mn-lt"/>
                <a:cs typeface="+mn-cs"/>
              </a:rPr>
              <a:t>Linus</a:t>
            </a:r>
            <a:r>
              <a:rPr lang="en-US" sz="2400" dirty="0">
                <a:latin typeface="+mn-lt"/>
                <a:cs typeface="+mn-cs"/>
              </a:rPr>
              <a:t> Pauling</a:t>
            </a:r>
            <a:endParaRPr lang="el-GR" sz="2400" dirty="0">
              <a:latin typeface="+mn-lt"/>
              <a:cs typeface="+mn-cs"/>
            </a:endParaRPr>
          </a:p>
        </p:txBody>
      </p:sp>
      <p:sp>
        <p:nvSpPr>
          <p:cNvPr id="5" name="1 - Τίτλος">
            <a:extLst>
              <a:ext uri="{FF2B5EF4-FFF2-40B4-BE49-F238E27FC236}">
                <a16:creationId xmlns:a16="http://schemas.microsoft.com/office/drawing/2014/main" id="{D81F7551-CFC1-4A2B-81AE-A5328CF68AE8}"/>
              </a:ext>
            </a:extLst>
          </p:cNvPr>
          <p:cNvSpPr>
            <a:spLocks noGrp="1"/>
          </p:cNvSpPr>
          <p:nvPr>
            <p:ph type="title"/>
          </p:nvPr>
        </p:nvSpPr>
        <p:spPr/>
        <p:txBody>
          <a:bodyPr/>
          <a:lstStyle/>
          <a:p>
            <a:pPr eaLnBrk="1" hangingPunct="1">
              <a:defRPr/>
            </a:pPr>
            <a:r>
              <a:rPr lang="el-GR" dirty="0"/>
              <a:t>Επαγωγή και Πολικοί Ομοιοπολικοί Δεσμοί</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3 - Ορθογώνιο">
            <a:extLst>
              <a:ext uri="{FF2B5EF4-FFF2-40B4-BE49-F238E27FC236}">
                <a16:creationId xmlns:a16="http://schemas.microsoft.com/office/drawing/2014/main" id="{CB39603E-BD5A-4013-9FD9-A9E4DD56D8B7}"/>
              </a:ext>
            </a:extLst>
          </p:cNvPr>
          <p:cNvSpPr/>
          <p:nvPr/>
        </p:nvSpPr>
        <p:spPr>
          <a:xfrm>
            <a:off x="285750" y="1428750"/>
            <a:ext cx="8572500" cy="1200150"/>
          </a:xfrm>
          <a:prstGeom prst="rect">
            <a:avLst/>
          </a:prstGeom>
        </p:spPr>
        <p:txBody>
          <a:bodyPr>
            <a:spAutoFit/>
          </a:bodyPr>
          <a:lstStyle/>
          <a:p>
            <a:pPr algn="ctr" eaLnBrk="1" hangingPunct="1">
              <a:defRPr/>
            </a:pPr>
            <a:r>
              <a:rPr lang="el-GR" sz="2400" b="1" dirty="0">
                <a:latin typeface="+mn-lt"/>
                <a:cs typeface="+mn-cs"/>
              </a:rPr>
              <a:t>Επαγωγικό φαινόμενο </a:t>
            </a:r>
            <a:r>
              <a:rPr lang="el-GR" sz="2400" dirty="0">
                <a:latin typeface="+mn-lt"/>
                <a:cs typeface="+mn-cs"/>
              </a:rPr>
              <a:t>ονομάζεται η μετατόπιση ηλεκτρονίων (πόλωση) ενός δεσμού, λόγω της παρουσίας γειτονικών ομάδων ή ατόμων.</a:t>
            </a:r>
          </a:p>
        </p:txBody>
      </p:sp>
      <p:sp>
        <p:nvSpPr>
          <p:cNvPr id="5" name="1 - Τίτλος">
            <a:extLst>
              <a:ext uri="{FF2B5EF4-FFF2-40B4-BE49-F238E27FC236}">
                <a16:creationId xmlns:a16="http://schemas.microsoft.com/office/drawing/2014/main" id="{2762FBAE-877B-40E7-BF8C-859D25411A1D}"/>
              </a:ext>
            </a:extLst>
          </p:cNvPr>
          <p:cNvSpPr>
            <a:spLocks noGrp="1"/>
          </p:cNvSpPr>
          <p:nvPr>
            <p:ph type="title"/>
          </p:nvPr>
        </p:nvSpPr>
        <p:spPr/>
        <p:txBody>
          <a:bodyPr/>
          <a:lstStyle/>
          <a:p>
            <a:pPr eaLnBrk="1" hangingPunct="1">
              <a:defRPr/>
            </a:pPr>
            <a:r>
              <a:rPr lang="el-GR" dirty="0"/>
              <a:t>Επαγωγή και Πολικοί Ομοιοπολικοί Δεσμοί</a:t>
            </a:r>
          </a:p>
        </p:txBody>
      </p:sp>
      <p:sp>
        <p:nvSpPr>
          <p:cNvPr id="6" name="5 - Ορθογώνιο">
            <a:extLst>
              <a:ext uri="{FF2B5EF4-FFF2-40B4-BE49-F238E27FC236}">
                <a16:creationId xmlns:a16="http://schemas.microsoft.com/office/drawing/2014/main" id="{1A556A17-D23F-4292-9EF2-59C4A8C18DBB}"/>
              </a:ext>
            </a:extLst>
          </p:cNvPr>
          <p:cNvSpPr/>
          <p:nvPr/>
        </p:nvSpPr>
        <p:spPr>
          <a:xfrm>
            <a:off x="214313" y="2643188"/>
            <a:ext cx="8715375" cy="2862262"/>
          </a:xfrm>
          <a:prstGeom prst="rect">
            <a:avLst/>
          </a:prstGeom>
        </p:spPr>
        <p:txBody>
          <a:bodyPr>
            <a:spAutoFit/>
          </a:bodyPr>
          <a:lstStyle/>
          <a:p>
            <a:pPr eaLnBrk="1" hangingPunct="1">
              <a:defRPr/>
            </a:pPr>
            <a:r>
              <a:rPr lang="el-GR" sz="2000" dirty="0">
                <a:latin typeface="+mn-lt"/>
                <a:cs typeface="+mn-cs"/>
              </a:rPr>
              <a:t>• Οι </a:t>
            </a:r>
            <a:r>
              <a:rPr lang="el-GR" sz="2000" dirty="0" err="1">
                <a:latin typeface="+mn-lt"/>
                <a:cs typeface="+mn-cs"/>
              </a:rPr>
              <a:t>υποκαταστάτες</a:t>
            </a:r>
            <a:r>
              <a:rPr lang="el-GR" sz="2000" dirty="0">
                <a:latin typeface="+mn-lt"/>
                <a:cs typeface="+mn-cs"/>
              </a:rPr>
              <a:t> (άτομα ή ομάδες ατόμων) που έλκουν ηλεκτρόνια, π.χ. αλογόνα, προκαλούν το -I επαγωγικό φαινόμενο. Η σειρά αύξησης του -I επαγωγικού φαινομένου για μια σειρά </a:t>
            </a:r>
            <a:r>
              <a:rPr lang="el-GR" sz="2000" dirty="0" err="1">
                <a:latin typeface="+mn-lt"/>
                <a:cs typeface="+mn-cs"/>
              </a:rPr>
              <a:t>υποκαταστατών</a:t>
            </a:r>
            <a:r>
              <a:rPr lang="el-GR" sz="2000" dirty="0">
                <a:latin typeface="+mn-lt"/>
                <a:cs typeface="+mn-cs"/>
              </a:rPr>
              <a:t> είναι: </a:t>
            </a:r>
          </a:p>
          <a:p>
            <a:pPr eaLnBrk="1" hangingPunct="1">
              <a:defRPr/>
            </a:pPr>
            <a:r>
              <a:rPr lang="el-GR" sz="2000" dirty="0">
                <a:latin typeface="+mn-lt"/>
                <a:cs typeface="+mn-cs"/>
              </a:rPr>
              <a:t>C</a:t>
            </a:r>
            <a:r>
              <a:rPr lang="el-GR" sz="2000" baseline="-25000" dirty="0">
                <a:latin typeface="+mn-lt"/>
                <a:cs typeface="+mn-cs"/>
              </a:rPr>
              <a:t>6</a:t>
            </a:r>
            <a:r>
              <a:rPr lang="el-GR" sz="2000" dirty="0">
                <a:latin typeface="+mn-lt"/>
                <a:cs typeface="+mn-cs"/>
              </a:rPr>
              <a:t>H</a:t>
            </a:r>
            <a:r>
              <a:rPr lang="el-GR" sz="2000" baseline="-25000" dirty="0">
                <a:latin typeface="+mn-lt"/>
                <a:cs typeface="+mn-cs"/>
              </a:rPr>
              <a:t>5</a:t>
            </a:r>
            <a:r>
              <a:rPr lang="el-GR" sz="2000" dirty="0">
                <a:latin typeface="+mn-lt"/>
                <a:cs typeface="+mn-cs"/>
              </a:rPr>
              <a:t> - &lt; -ΝΗ</a:t>
            </a:r>
            <a:r>
              <a:rPr lang="el-GR" sz="2000" baseline="-25000" dirty="0">
                <a:latin typeface="+mn-lt"/>
                <a:cs typeface="+mn-cs"/>
              </a:rPr>
              <a:t>2</a:t>
            </a:r>
            <a:r>
              <a:rPr lang="el-GR" sz="2000" dirty="0">
                <a:latin typeface="+mn-lt"/>
                <a:cs typeface="+mn-cs"/>
              </a:rPr>
              <a:t> &lt; -OH &lt; -I &lt; -</a:t>
            </a:r>
            <a:r>
              <a:rPr lang="el-GR" sz="2000" dirty="0" err="1">
                <a:latin typeface="+mn-lt"/>
                <a:cs typeface="+mn-cs"/>
              </a:rPr>
              <a:t>Br</a:t>
            </a:r>
            <a:r>
              <a:rPr lang="el-GR" sz="2000" dirty="0">
                <a:latin typeface="+mn-lt"/>
                <a:cs typeface="+mn-cs"/>
              </a:rPr>
              <a:t> &lt; -</a:t>
            </a:r>
            <a:r>
              <a:rPr lang="el-GR" sz="2000" dirty="0" err="1">
                <a:latin typeface="+mn-lt"/>
                <a:cs typeface="+mn-cs"/>
              </a:rPr>
              <a:t>Cl</a:t>
            </a:r>
            <a:r>
              <a:rPr lang="el-GR" sz="2000" dirty="0">
                <a:latin typeface="+mn-lt"/>
                <a:cs typeface="+mn-cs"/>
              </a:rPr>
              <a:t> &lt; -F &lt; -CN &lt; -NO</a:t>
            </a:r>
            <a:r>
              <a:rPr lang="el-GR" sz="2000" baseline="-25000" dirty="0">
                <a:latin typeface="+mn-lt"/>
                <a:cs typeface="+mn-cs"/>
              </a:rPr>
              <a:t>2</a:t>
            </a:r>
            <a:r>
              <a:rPr lang="el-GR" sz="2000" dirty="0">
                <a:latin typeface="+mn-lt"/>
                <a:cs typeface="+mn-cs"/>
              </a:rPr>
              <a:t> . </a:t>
            </a:r>
          </a:p>
          <a:p>
            <a:pPr eaLnBrk="1" hangingPunct="1">
              <a:defRPr/>
            </a:pPr>
            <a:endParaRPr lang="el-GR" sz="2000" dirty="0">
              <a:latin typeface="+mn-lt"/>
              <a:cs typeface="+mn-cs"/>
            </a:endParaRPr>
          </a:p>
          <a:p>
            <a:pPr eaLnBrk="1" hangingPunct="1">
              <a:defRPr/>
            </a:pPr>
            <a:r>
              <a:rPr lang="el-GR" sz="2000" dirty="0">
                <a:latin typeface="+mn-lt"/>
                <a:cs typeface="+mn-cs"/>
              </a:rPr>
              <a:t>• Οι </a:t>
            </a:r>
            <a:r>
              <a:rPr lang="el-GR" sz="2000" dirty="0" err="1">
                <a:latin typeface="+mn-lt"/>
                <a:cs typeface="+mn-cs"/>
              </a:rPr>
              <a:t>υποκαταστάτες</a:t>
            </a:r>
            <a:r>
              <a:rPr lang="el-GR" sz="2000" dirty="0">
                <a:latin typeface="+mn-lt"/>
                <a:cs typeface="+mn-cs"/>
              </a:rPr>
              <a:t> που απωθούν τα ηλεκτρόνια, π.χ. μέταλλα, προκαλούν το +I επαγωγικό φαινόμενο. Η σειρά αύξησης του +I επαγωγικού φαινομένου για μια σειρά </a:t>
            </a:r>
            <a:r>
              <a:rPr lang="el-GR" sz="2000" dirty="0" err="1">
                <a:latin typeface="+mn-lt"/>
                <a:cs typeface="+mn-cs"/>
              </a:rPr>
              <a:t>υποκαταστατών</a:t>
            </a:r>
            <a:r>
              <a:rPr lang="el-GR" sz="2000" dirty="0">
                <a:latin typeface="+mn-lt"/>
                <a:cs typeface="+mn-cs"/>
              </a:rPr>
              <a:t> είναι: </a:t>
            </a:r>
          </a:p>
          <a:p>
            <a:pPr eaLnBrk="1" hangingPunct="1">
              <a:defRPr/>
            </a:pPr>
            <a:r>
              <a:rPr lang="el-GR" sz="2000" dirty="0">
                <a:latin typeface="+mn-lt"/>
                <a:cs typeface="+mn-cs"/>
              </a:rPr>
              <a:t>Η- &lt; CH</a:t>
            </a:r>
            <a:r>
              <a:rPr lang="el-GR" sz="2000" baseline="-25000" dirty="0">
                <a:latin typeface="+mn-lt"/>
                <a:cs typeface="+mn-cs"/>
              </a:rPr>
              <a:t>3</a:t>
            </a:r>
            <a:r>
              <a:rPr lang="el-GR" sz="2000" dirty="0">
                <a:latin typeface="+mn-lt"/>
                <a:cs typeface="+mn-cs"/>
              </a:rPr>
              <a:t>- &lt; C</a:t>
            </a:r>
            <a:r>
              <a:rPr lang="el-GR" sz="2000" baseline="-25000" dirty="0">
                <a:latin typeface="+mn-lt"/>
                <a:cs typeface="+mn-cs"/>
              </a:rPr>
              <a:t>2</a:t>
            </a:r>
            <a:r>
              <a:rPr lang="el-GR" sz="2000" dirty="0">
                <a:latin typeface="+mn-lt"/>
                <a:cs typeface="+mn-cs"/>
              </a:rPr>
              <a:t>H</a:t>
            </a:r>
            <a:r>
              <a:rPr lang="el-GR" sz="2000" baseline="-25000" dirty="0">
                <a:latin typeface="+mn-lt"/>
                <a:cs typeface="+mn-cs"/>
              </a:rPr>
              <a:t>5</a:t>
            </a:r>
            <a:r>
              <a:rPr lang="el-GR" sz="2000" dirty="0">
                <a:latin typeface="+mn-lt"/>
                <a:cs typeface="+mn-cs"/>
              </a:rPr>
              <a:t>- &lt; -(CH</a:t>
            </a:r>
            <a:r>
              <a:rPr lang="el-GR" sz="2000" baseline="-25000" dirty="0">
                <a:latin typeface="+mn-lt"/>
                <a:cs typeface="+mn-cs"/>
              </a:rPr>
              <a:t>3</a:t>
            </a:r>
            <a:r>
              <a:rPr lang="el-GR" sz="2000" dirty="0">
                <a:latin typeface="+mn-lt"/>
                <a:cs typeface="+mn-cs"/>
              </a:rPr>
              <a:t> )</a:t>
            </a:r>
            <a:r>
              <a:rPr lang="el-GR" sz="2000" baseline="-25000" dirty="0">
                <a:latin typeface="+mn-lt"/>
                <a:cs typeface="+mn-cs"/>
              </a:rPr>
              <a:t>2</a:t>
            </a:r>
            <a:r>
              <a:rPr lang="el-GR" sz="2000" dirty="0">
                <a:latin typeface="+mn-lt"/>
                <a:cs typeface="+mn-cs"/>
              </a:rPr>
              <a:t>CH- &lt; (CH</a:t>
            </a:r>
            <a:r>
              <a:rPr lang="el-GR" sz="2000" baseline="-25000" dirty="0">
                <a:latin typeface="+mn-lt"/>
                <a:cs typeface="+mn-cs"/>
              </a:rPr>
              <a:t>3</a:t>
            </a:r>
            <a:r>
              <a:rPr lang="el-GR" sz="2000" dirty="0">
                <a:latin typeface="+mn-lt"/>
                <a:cs typeface="+mn-cs"/>
              </a:rPr>
              <a:t> )</a:t>
            </a:r>
            <a:r>
              <a:rPr lang="el-GR" sz="2000" baseline="-25000" dirty="0">
                <a:latin typeface="+mn-lt"/>
                <a:cs typeface="+mn-cs"/>
              </a:rPr>
              <a:t>3</a:t>
            </a:r>
            <a:r>
              <a:rPr lang="el-GR" sz="2000" dirty="0">
                <a:latin typeface="+mn-lt"/>
                <a:cs typeface="+mn-cs"/>
              </a:rPr>
              <a:t>C- &lt; COO &lt; O.</a:t>
            </a:r>
          </a:p>
        </p:txBody>
      </p:sp>
      <p:pic>
        <p:nvPicPr>
          <p:cNvPr id="24581" name="Picture 2" descr="ÎÏÎ¿ÏÎ­Î»ÎµÏÎ¼Î± ÎµÎ¹ÎºÏÎ½Î±Ï Î³Î¹Î± inductive effect">
            <a:extLst>
              <a:ext uri="{FF2B5EF4-FFF2-40B4-BE49-F238E27FC236}">
                <a16:creationId xmlns:a16="http://schemas.microsoft.com/office/drawing/2014/main" id="{50AC35AA-B8D0-4F28-82D0-950BD9416EC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3738" t="46460" r="2823" b="26991"/>
          <a:stretch>
            <a:fillRect/>
          </a:stretch>
        </p:blipFill>
        <p:spPr bwMode="auto">
          <a:xfrm>
            <a:off x="2143125" y="5500688"/>
            <a:ext cx="4143375" cy="8842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1B440708-82EA-49FC-87D8-996CFDACBE33}"/>
              </a:ext>
            </a:extLst>
          </p:cNvPr>
          <p:cNvSpPr>
            <a:spLocks noGrp="1"/>
          </p:cNvSpPr>
          <p:nvPr>
            <p:ph type="title"/>
          </p:nvPr>
        </p:nvSpPr>
        <p:spPr/>
        <p:txBody>
          <a:bodyPr/>
          <a:lstStyle/>
          <a:p>
            <a:pPr>
              <a:defRPr/>
            </a:pPr>
            <a:r>
              <a:rPr lang="el-GR" dirty="0"/>
              <a:t>Διπολική Ροπή και Μοριακή Πολικότητα</a:t>
            </a:r>
          </a:p>
        </p:txBody>
      </p:sp>
      <p:grpSp>
        <p:nvGrpSpPr>
          <p:cNvPr id="25603" name="5 - Ομάδα">
            <a:extLst>
              <a:ext uri="{FF2B5EF4-FFF2-40B4-BE49-F238E27FC236}">
                <a16:creationId xmlns:a16="http://schemas.microsoft.com/office/drawing/2014/main" id="{9667D49C-71F2-4BDE-8ED7-5AB8B5C6F8B7}"/>
              </a:ext>
            </a:extLst>
          </p:cNvPr>
          <p:cNvGrpSpPr>
            <a:grpSpLocks/>
          </p:cNvGrpSpPr>
          <p:nvPr/>
        </p:nvGrpSpPr>
        <p:grpSpPr bwMode="auto">
          <a:xfrm>
            <a:off x="409575" y="1714500"/>
            <a:ext cx="4019550" cy="530225"/>
            <a:chOff x="428596" y="1714488"/>
            <a:chExt cx="4019576" cy="530228"/>
          </a:xfrm>
        </p:grpSpPr>
        <p:graphicFrame>
          <p:nvGraphicFramePr>
            <p:cNvPr id="25609" name="Object 2">
              <a:extLst>
                <a:ext uri="{FF2B5EF4-FFF2-40B4-BE49-F238E27FC236}">
                  <a16:creationId xmlns:a16="http://schemas.microsoft.com/office/drawing/2014/main" id="{46A7ABC7-5739-40B8-8B9A-2DFA7EFF12C5}"/>
                </a:ext>
              </a:extLst>
            </p:cNvPr>
            <p:cNvGraphicFramePr>
              <a:graphicFrameLocks noChangeAspect="1"/>
            </p:cNvGraphicFramePr>
            <p:nvPr/>
          </p:nvGraphicFramePr>
          <p:xfrm>
            <a:off x="2857488" y="1714488"/>
            <a:ext cx="1590684" cy="530228"/>
          </p:xfrm>
          <a:graphic>
            <a:graphicData uri="http://schemas.openxmlformats.org/presentationml/2006/ole">
              <mc:AlternateContent xmlns:mc="http://schemas.openxmlformats.org/markup-compatibility/2006">
                <mc:Choice xmlns:v="urn:schemas-microsoft-com:vml" Requires="v">
                  <p:oleObj spid="_x0000_s1026" name="Εξίσωση" r:id="rId3" imgW="609336" imgH="203112" progId="Equation.3">
                    <p:embed/>
                  </p:oleObj>
                </mc:Choice>
                <mc:Fallback>
                  <p:oleObj name="Εξίσωση" r:id="rId3" imgW="609336" imgH="203112" progId="Equation.3">
                    <p:embed/>
                    <p:pic>
                      <p:nvPicPr>
                        <p:cNvPr id="25609" name="Object 2">
                          <a:extLst>
                            <a:ext uri="{FF2B5EF4-FFF2-40B4-BE49-F238E27FC236}">
                              <a16:creationId xmlns:a16="http://schemas.microsoft.com/office/drawing/2014/main" id="{46A7ABC7-5739-40B8-8B9A-2DFA7EFF12C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857488" y="1714488"/>
                          <a:ext cx="1590684" cy="530228"/>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5" name="4 - TextBox">
              <a:extLst>
                <a:ext uri="{FF2B5EF4-FFF2-40B4-BE49-F238E27FC236}">
                  <a16:creationId xmlns:a16="http://schemas.microsoft.com/office/drawing/2014/main" id="{56C5DD4B-0C94-4934-B93B-B07F72356F20}"/>
                </a:ext>
              </a:extLst>
            </p:cNvPr>
            <p:cNvSpPr txBox="1"/>
            <p:nvPr/>
          </p:nvSpPr>
          <p:spPr>
            <a:xfrm>
              <a:off x="428596" y="1714488"/>
              <a:ext cx="3357585" cy="461966"/>
            </a:xfrm>
            <a:prstGeom prst="rect">
              <a:avLst/>
            </a:prstGeom>
            <a:noFill/>
          </p:spPr>
          <p:txBody>
            <a:bodyPr>
              <a:spAutoFit/>
            </a:bodyPr>
            <a:lstStyle/>
            <a:p>
              <a:pPr eaLnBrk="1" hangingPunct="1">
                <a:defRPr/>
              </a:pPr>
              <a:r>
                <a:rPr lang="el-GR" sz="2400" b="1" dirty="0">
                  <a:latin typeface="+mn-lt"/>
                  <a:cs typeface="+mn-cs"/>
                </a:rPr>
                <a:t>Διπολική ροπή </a:t>
              </a:r>
            </a:p>
          </p:txBody>
        </p:sp>
      </p:grpSp>
      <p:sp>
        <p:nvSpPr>
          <p:cNvPr id="8" name="7 - TextBox">
            <a:extLst>
              <a:ext uri="{FF2B5EF4-FFF2-40B4-BE49-F238E27FC236}">
                <a16:creationId xmlns:a16="http://schemas.microsoft.com/office/drawing/2014/main" id="{4297C807-D5CD-4ECE-823E-D5CEA0528B2D}"/>
              </a:ext>
            </a:extLst>
          </p:cNvPr>
          <p:cNvSpPr txBox="1"/>
          <p:nvPr/>
        </p:nvSpPr>
        <p:spPr>
          <a:xfrm>
            <a:off x="214313" y="2455863"/>
            <a:ext cx="8643937" cy="1938337"/>
          </a:xfrm>
          <a:prstGeom prst="rect">
            <a:avLst/>
          </a:prstGeom>
          <a:noFill/>
        </p:spPr>
        <p:txBody>
          <a:bodyPr>
            <a:spAutoFit/>
          </a:bodyPr>
          <a:lstStyle/>
          <a:p>
            <a:pPr eaLnBrk="1" hangingPunct="1">
              <a:buFont typeface="Arial" pitchFamily="34" charset="0"/>
              <a:buChar char="•"/>
              <a:defRPr/>
            </a:pPr>
            <a:r>
              <a:rPr lang="el-GR" sz="2400" dirty="0">
                <a:latin typeface="+mn-lt"/>
                <a:cs typeface="+mn-cs"/>
              </a:rPr>
              <a:t> Δείκτης της πολικότητας</a:t>
            </a:r>
            <a:r>
              <a:rPr lang="en-US" sz="2400" dirty="0">
                <a:latin typeface="+mn-lt"/>
                <a:cs typeface="+mn-cs"/>
              </a:rPr>
              <a:t>.</a:t>
            </a:r>
            <a:endParaRPr lang="el-GR" sz="2400" dirty="0">
              <a:latin typeface="+mn-lt"/>
              <a:cs typeface="+mn-cs"/>
            </a:endParaRPr>
          </a:p>
          <a:p>
            <a:pPr eaLnBrk="1" hangingPunct="1">
              <a:buFont typeface="Arial" pitchFamily="34" charset="0"/>
              <a:buChar char="•"/>
              <a:defRPr/>
            </a:pPr>
            <a:endParaRPr lang="el-GR" sz="2400" dirty="0">
              <a:latin typeface="+mn-lt"/>
              <a:cs typeface="+mn-cs"/>
            </a:endParaRPr>
          </a:p>
          <a:p>
            <a:pPr eaLnBrk="1" hangingPunct="1">
              <a:buFont typeface="Arial" pitchFamily="34" charset="0"/>
              <a:buChar char="•"/>
              <a:defRPr/>
            </a:pPr>
            <a:r>
              <a:rPr lang="el-GR" sz="2400" dirty="0">
                <a:latin typeface="+mn-lt"/>
                <a:cs typeface="+mn-cs"/>
              </a:rPr>
              <a:t> Ορίζεται ως η ποσότητα του μερικού φορτίου, δ, σε κάθε άκρη του </a:t>
            </a:r>
            <a:r>
              <a:rPr lang="el-GR" sz="2400" dirty="0" err="1">
                <a:latin typeface="+mn-lt"/>
                <a:cs typeface="+mn-cs"/>
              </a:rPr>
              <a:t>διπόλου</a:t>
            </a:r>
            <a:r>
              <a:rPr lang="el-GR" sz="2400" dirty="0">
                <a:latin typeface="+mn-lt"/>
                <a:cs typeface="+mn-cs"/>
              </a:rPr>
              <a:t> πολλαπλασιασμένη επί την απόσταση διαχωρισμού, </a:t>
            </a:r>
            <a:r>
              <a:rPr lang="en-US" sz="2400" dirty="0">
                <a:latin typeface="+mn-lt"/>
                <a:cs typeface="+mn-cs"/>
              </a:rPr>
              <a:t>d.</a:t>
            </a:r>
            <a:endParaRPr lang="el-GR" sz="2400" dirty="0">
              <a:latin typeface="+mn-lt"/>
              <a:cs typeface="+mn-cs"/>
            </a:endParaRPr>
          </a:p>
        </p:txBody>
      </p:sp>
      <p:sp>
        <p:nvSpPr>
          <p:cNvPr id="9" name="8 - TextBox">
            <a:extLst>
              <a:ext uri="{FF2B5EF4-FFF2-40B4-BE49-F238E27FC236}">
                <a16:creationId xmlns:a16="http://schemas.microsoft.com/office/drawing/2014/main" id="{DCA8E893-76B6-4053-9DA6-B47DBACED1D7}"/>
              </a:ext>
            </a:extLst>
          </p:cNvPr>
          <p:cNvSpPr txBox="1"/>
          <p:nvPr/>
        </p:nvSpPr>
        <p:spPr>
          <a:xfrm>
            <a:off x="357188" y="4786313"/>
            <a:ext cx="4429125" cy="1323975"/>
          </a:xfrm>
          <a:prstGeom prst="rect">
            <a:avLst/>
          </a:prstGeom>
          <a:noFill/>
        </p:spPr>
        <p:txBody>
          <a:bodyPr>
            <a:spAutoFit/>
          </a:bodyPr>
          <a:lstStyle/>
          <a:p>
            <a:pPr eaLnBrk="1" hangingPunct="1">
              <a:defRPr/>
            </a:pPr>
            <a:r>
              <a:rPr lang="el-GR" sz="2000" dirty="0">
                <a:latin typeface="+mn-lt"/>
                <a:cs typeface="+mn-cs"/>
              </a:rPr>
              <a:t>Τάξεις μεγέθους:</a:t>
            </a:r>
          </a:p>
          <a:p>
            <a:pPr eaLnBrk="1" hangingPunct="1">
              <a:buFont typeface="Courier New" pitchFamily="49" charset="0"/>
              <a:buChar char="o"/>
              <a:defRPr/>
            </a:pPr>
            <a:r>
              <a:rPr lang="el-GR" sz="2000" dirty="0">
                <a:latin typeface="+mn-lt"/>
                <a:cs typeface="+mn-cs"/>
              </a:rPr>
              <a:t> δ+, δ-: 10</a:t>
            </a:r>
            <a:r>
              <a:rPr lang="el-GR" sz="2000" baseline="30000" dirty="0">
                <a:latin typeface="+mn-lt"/>
                <a:cs typeface="+mn-cs"/>
              </a:rPr>
              <a:t>-10</a:t>
            </a:r>
            <a:r>
              <a:rPr lang="el-GR" sz="2000" dirty="0">
                <a:latin typeface="+mn-lt"/>
                <a:cs typeface="+mn-cs"/>
              </a:rPr>
              <a:t> </a:t>
            </a:r>
            <a:r>
              <a:rPr lang="en-US" sz="2000" dirty="0" err="1">
                <a:latin typeface="+mn-lt"/>
                <a:cs typeface="+mn-cs"/>
              </a:rPr>
              <a:t>esu</a:t>
            </a:r>
            <a:r>
              <a:rPr lang="en-US" sz="2000" dirty="0">
                <a:latin typeface="+mn-lt"/>
                <a:cs typeface="+mn-cs"/>
              </a:rPr>
              <a:t> (electrostatic units)</a:t>
            </a:r>
          </a:p>
          <a:p>
            <a:pPr eaLnBrk="1" hangingPunct="1">
              <a:buFont typeface="Courier New" pitchFamily="49" charset="0"/>
              <a:buChar char="o"/>
              <a:defRPr/>
            </a:pPr>
            <a:r>
              <a:rPr lang="en-US" sz="2000" dirty="0">
                <a:latin typeface="+mn-lt"/>
                <a:cs typeface="+mn-cs"/>
              </a:rPr>
              <a:t> d: 10</a:t>
            </a:r>
            <a:r>
              <a:rPr lang="en-US" sz="2000" baseline="30000" dirty="0">
                <a:latin typeface="+mn-lt"/>
                <a:cs typeface="+mn-cs"/>
              </a:rPr>
              <a:t>-8</a:t>
            </a:r>
            <a:r>
              <a:rPr lang="en-US" sz="2000" dirty="0">
                <a:latin typeface="+mn-lt"/>
                <a:cs typeface="+mn-cs"/>
              </a:rPr>
              <a:t> cm</a:t>
            </a:r>
            <a:endParaRPr lang="el-GR" sz="2000" dirty="0">
              <a:latin typeface="+mn-lt"/>
              <a:cs typeface="+mn-cs"/>
            </a:endParaRPr>
          </a:p>
          <a:p>
            <a:pPr eaLnBrk="1" hangingPunct="1">
              <a:defRPr/>
            </a:pPr>
            <a:endParaRPr lang="el-GR" sz="2000" dirty="0">
              <a:latin typeface="Arial" charset="0"/>
              <a:cs typeface="Arial" charset="0"/>
            </a:endParaRPr>
          </a:p>
        </p:txBody>
      </p:sp>
      <p:sp>
        <p:nvSpPr>
          <p:cNvPr id="10" name="9 - Δεξιό άγκιστρο">
            <a:extLst>
              <a:ext uri="{FF2B5EF4-FFF2-40B4-BE49-F238E27FC236}">
                <a16:creationId xmlns:a16="http://schemas.microsoft.com/office/drawing/2014/main" id="{63084EB1-DFF8-4A13-83E5-D306F2E267C5}"/>
              </a:ext>
            </a:extLst>
          </p:cNvPr>
          <p:cNvSpPr/>
          <p:nvPr/>
        </p:nvSpPr>
        <p:spPr>
          <a:xfrm>
            <a:off x="4786313" y="4714875"/>
            <a:ext cx="214312" cy="1214438"/>
          </a:xfrm>
          <a:prstGeom prst="rightBrace">
            <a:avLst/>
          </a:prstGeom>
        </p:spPr>
        <p:style>
          <a:lnRef idx="1">
            <a:schemeClr val="accent1"/>
          </a:lnRef>
          <a:fillRef idx="0">
            <a:schemeClr val="accent1"/>
          </a:fillRef>
          <a:effectRef idx="0">
            <a:schemeClr val="accent1"/>
          </a:effectRef>
          <a:fontRef idx="minor">
            <a:schemeClr val="tx1"/>
          </a:fontRef>
        </p:style>
        <p:txBody>
          <a:bodyPr anchor="ctr"/>
          <a:lstStyle/>
          <a:p>
            <a:pPr algn="ctr" eaLnBrk="1" hangingPunct="1">
              <a:defRPr/>
            </a:pPr>
            <a:endParaRPr lang="el-GR"/>
          </a:p>
        </p:txBody>
      </p:sp>
      <p:sp>
        <p:nvSpPr>
          <p:cNvPr id="11" name="10 - TextBox">
            <a:extLst>
              <a:ext uri="{FF2B5EF4-FFF2-40B4-BE49-F238E27FC236}">
                <a16:creationId xmlns:a16="http://schemas.microsoft.com/office/drawing/2014/main" id="{6219E7B4-262B-4BD9-B57B-570E1E11B966}"/>
              </a:ext>
            </a:extLst>
          </p:cNvPr>
          <p:cNvSpPr txBox="1"/>
          <p:nvPr/>
        </p:nvSpPr>
        <p:spPr>
          <a:xfrm>
            <a:off x="5214938" y="5038725"/>
            <a:ext cx="3500437" cy="461963"/>
          </a:xfrm>
          <a:prstGeom prst="rect">
            <a:avLst/>
          </a:prstGeom>
          <a:noFill/>
        </p:spPr>
        <p:txBody>
          <a:bodyPr>
            <a:spAutoFit/>
          </a:bodyPr>
          <a:lstStyle/>
          <a:p>
            <a:pPr eaLnBrk="1" hangingPunct="1">
              <a:defRPr/>
            </a:pPr>
            <a:r>
              <a:rPr lang="el-GR" sz="2400" dirty="0">
                <a:latin typeface="+mn-lt"/>
                <a:cs typeface="+mn-cs"/>
              </a:rPr>
              <a:t>μ: 10</a:t>
            </a:r>
            <a:r>
              <a:rPr lang="el-GR" sz="2400" baseline="30000" dirty="0">
                <a:latin typeface="+mn-lt"/>
                <a:cs typeface="+mn-cs"/>
              </a:rPr>
              <a:t>-18</a:t>
            </a:r>
            <a:r>
              <a:rPr lang="el-GR" sz="2400" dirty="0">
                <a:latin typeface="+mn-lt"/>
                <a:cs typeface="+mn-cs"/>
              </a:rPr>
              <a:t> </a:t>
            </a:r>
            <a:r>
              <a:rPr lang="en-US" sz="2400" dirty="0">
                <a:latin typeface="+mn-lt"/>
                <a:cs typeface="+mn-cs"/>
              </a:rPr>
              <a:t>esu.cm</a:t>
            </a:r>
            <a:r>
              <a:rPr lang="el-GR" sz="2400" dirty="0">
                <a:latin typeface="+mn-lt"/>
                <a:cs typeface="+mn-cs"/>
              </a:rPr>
              <a:t> </a:t>
            </a:r>
          </a:p>
        </p:txBody>
      </p:sp>
      <p:sp>
        <p:nvSpPr>
          <p:cNvPr id="12" name="11 - TextBox">
            <a:extLst>
              <a:ext uri="{FF2B5EF4-FFF2-40B4-BE49-F238E27FC236}">
                <a16:creationId xmlns:a16="http://schemas.microsoft.com/office/drawing/2014/main" id="{7F05BA5A-C604-4038-820E-FD97504D6707}"/>
              </a:ext>
            </a:extLst>
          </p:cNvPr>
          <p:cNvSpPr txBox="1"/>
          <p:nvPr/>
        </p:nvSpPr>
        <p:spPr>
          <a:xfrm>
            <a:off x="5072063" y="5786438"/>
            <a:ext cx="3643312" cy="461962"/>
          </a:xfrm>
          <a:prstGeom prst="rect">
            <a:avLst/>
          </a:prstGeom>
          <a:noFill/>
        </p:spPr>
        <p:txBody>
          <a:bodyPr>
            <a:spAutoFit/>
          </a:bodyPr>
          <a:lstStyle/>
          <a:p>
            <a:pPr eaLnBrk="1" hangingPunct="1">
              <a:defRPr/>
            </a:pPr>
            <a:r>
              <a:rPr lang="en-US" sz="2400" b="1" dirty="0">
                <a:latin typeface="+mn-lt"/>
                <a:cs typeface="+mn-cs"/>
              </a:rPr>
              <a:t>1 Debye </a:t>
            </a:r>
            <a:r>
              <a:rPr lang="en-US" sz="2400" dirty="0">
                <a:latin typeface="+mn-lt"/>
                <a:cs typeface="+mn-cs"/>
              </a:rPr>
              <a:t>: </a:t>
            </a:r>
            <a:r>
              <a:rPr lang="el-GR" sz="2400" dirty="0">
                <a:latin typeface="+mn-lt"/>
                <a:cs typeface="+mn-cs"/>
              </a:rPr>
              <a:t>: 10</a:t>
            </a:r>
            <a:r>
              <a:rPr lang="el-GR" sz="2400" baseline="30000" dirty="0">
                <a:latin typeface="+mn-lt"/>
                <a:cs typeface="+mn-cs"/>
              </a:rPr>
              <a:t>-18</a:t>
            </a:r>
            <a:r>
              <a:rPr lang="el-GR" sz="2400" dirty="0">
                <a:latin typeface="+mn-lt"/>
                <a:cs typeface="+mn-cs"/>
              </a:rPr>
              <a:t> </a:t>
            </a:r>
            <a:r>
              <a:rPr lang="en-US" sz="2400" dirty="0">
                <a:latin typeface="+mn-lt"/>
                <a:cs typeface="+mn-cs"/>
              </a:rPr>
              <a:t>esu.cm </a:t>
            </a:r>
            <a:endParaRPr lang="el-GR" sz="2400" dirty="0">
              <a:latin typeface="+mn-lt"/>
              <a:cs typeface="+mn-cs"/>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1 - Τίτλος">
            <a:extLst>
              <a:ext uri="{FF2B5EF4-FFF2-40B4-BE49-F238E27FC236}">
                <a16:creationId xmlns:a16="http://schemas.microsoft.com/office/drawing/2014/main" id="{C62E8313-D46D-429F-AFD2-872EE9024174}"/>
              </a:ext>
            </a:extLst>
          </p:cNvPr>
          <p:cNvSpPr>
            <a:spLocks noGrp="1"/>
          </p:cNvSpPr>
          <p:nvPr>
            <p:ph type="title"/>
          </p:nvPr>
        </p:nvSpPr>
        <p:spPr/>
        <p:txBody>
          <a:bodyPr/>
          <a:lstStyle/>
          <a:p>
            <a:pPr>
              <a:defRPr/>
            </a:pPr>
            <a:r>
              <a:rPr lang="el-GR" dirty="0"/>
              <a:t>Διπολική Ροπή και Μοριακή Πολικότητα</a:t>
            </a:r>
          </a:p>
        </p:txBody>
      </p:sp>
      <p:sp>
        <p:nvSpPr>
          <p:cNvPr id="5" name="4 - TextBox">
            <a:extLst>
              <a:ext uri="{FF2B5EF4-FFF2-40B4-BE49-F238E27FC236}">
                <a16:creationId xmlns:a16="http://schemas.microsoft.com/office/drawing/2014/main" id="{D4D8AD41-2280-454F-86F0-EC70831E748D}"/>
              </a:ext>
            </a:extLst>
          </p:cNvPr>
          <p:cNvSpPr txBox="1"/>
          <p:nvPr/>
        </p:nvSpPr>
        <p:spPr>
          <a:xfrm>
            <a:off x="214313" y="1714500"/>
            <a:ext cx="8715375" cy="430213"/>
          </a:xfrm>
          <a:prstGeom prst="rect">
            <a:avLst/>
          </a:prstGeom>
          <a:noFill/>
        </p:spPr>
        <p:txBody>
          <a:bodyPr>
            <a:spAutoFit/>
          </a:bodyPr>
          <a:lstStyle/>
          <a:p>
            <a:pPr eaLnBrk="1" hangingPunct="1">
              <a:buFont typeface="Wingdings" pitchFamily="2" charset="2"/>
              <a:buChar char="Ø"/>
              <a:defRPr/>
            </a:pPr>
            <a:r>
              <a:rPr lang="el-GR" sz="2200" dirty="0">
                <a:latin typeface="+mn-lt"/>
                <a:cs typeface="+mn-cs"/>
              </a:rPr>
              <a:t> Υπολογισμός του εκατοστιαίου ιοντικού χαρακτήρα του δεσμού</a:t>
            </a:r>
          </a:p>
        </p:txBody>
      </p:sp>
      <p:grpSp>
        <p:nvGrpSpPr>
          <p:cNvPr id="26628" name="7 - Ομάδα">
            <a:extLst>
              <a:ext uri="{FF2B5EF4-FFF2-40B4-BE49-F238E27FC236}">
                <a16:creationId xmlns:a16="http://schemas.microsoft.com/office/drawing/2014/main" id="{3CF23C56-2A5C-439B-9102-251B2C781AC2}"/>
              </a:ext>
            </a:extLst>
          </p:cNvPr>
          <p:cNvGrpSpPr>
            <a:grpSpLocks/>
          </p:cNvGrpSpPr>
          <p:nvPr/>
        </p:nvGrpSpPr>
        <p:grpSpPr bwMode="auto">
          <a:xfrm>
            <a:off x="357188" y="2428875"/>
            <a:ext cx="7643812" cy="642938"/>
            <a:chOff x="357158" y="2571742"/>
            <a:chExt cx="4429156" cy="707885"/>
          </a:xfrm>
        </p:grpSpPr>
        <p:graphicFrame>
          <p:nvGraphicFramePr>
            <p:cNvPr id="26638" name="Object 2">
              <a:extLst>
                <a:ext uri="{FF2B5EF4-FFF2-40B4-BE49-F238E27FC236}">
                  <a16:creationId xmlns:a16="http://schemas.microsoft.com/office/drawing/2014/main" id="{83377A6B-3194-468D-84B9-8B9DEC54EB04}"/>
                </a:ext>
              </a:extLst>
            </p:cNvPr>
            <p:cNvGraphicFramePr>
              <a:graphicFrameLocks noChangeAspect="1"/>
            </p:cNvGraphicFramePr>
            <p:nvPr/>
          </p:nvGraphicFramePr>
          <p:xfrm>
            <a:off x="3214678" y="2617968"/>
            <a:ext cx="928694" cy="382404"/>
          </p:xfrm>
          <a:graphic>
            <a:graphicData uri="http://schemas.openxmlformats.org/presentationml/2006/ole">
              <mc:AlternateContent xmlns:mc="http://schemas.openxmlformats.org/markup-compatibility/2006">
                <mc:Choice xmlns:v="urn:schemas-microsoft-com:vml" Requires="v">
                  <p:oleObj spid="_x0000_s2050" name="Εξίσωση" r:id="rId3" imgW="431425" imgH="177646" progId="Equation.3">
                    <p:embed/>
                  </p:oleObj>
                </mc:Choice>
                <mc:Fallback>
                  <p:oleObj name="Εξίσωση" r:id="rId3" imgW="431425" imgH="177646" progId="Equation.3">
                    <p:embed/>
                    <p:pic>
                      <p:nvPicPr>
                        <p:cNvPr id="26638" name="Object 2">
                          <a:extLst>
                            <a:ext uri="{FF2B5EF4-FFF2-40B4-BE49-F238E27FC236}">
                              <a16:creationId xmlns:a16="http://schemas.microsoft.com/office/drawing/2014/main" id="{83377A6B-3194-468D-84B9-8B9DEC54EB0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214678" y="2617968"/>
                          <a:ext cx="928694" cy="382404"/>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7" name="6 - TextBox">
              <a:extLst>
                <a:ext uri="{FF2B5EF4-FFF2-40B4-BE49-F238E27FC236}">
                  <a16:creationId xmlns:a16="http://schemas.microsoft.com/office/drawing/2014/main" id="{1F463C3A-3519-46CF-902E-8BD318754CAF}"/>
                </a:ext>
              </a:extLst>
            </p:cNvPr>
            <p:cNvSpPr txBox="1"/>
            <p:nvPr/>
          </p:nvSpPr>
          <p:spPr>
            <a:xfrm>
              <a:off x="357158" y="2571742"/>
              <a:ext cx="4429156" cy="707885"/>
            </a:xfrm>
            <a:prstGeom prst="rect">
              <a:avLst/>
            </a:prstGeom>
            <a:noFill/>
          </p:spPr>
          <p:txBody>
            <a:bodyPr>
              <a:spAutoFit/>
            </a:bodyPr>
            <a:lstStyle/>
            <a:p>
              <a:pPr eaLnBrk="1" hangingPunct="1">
                <a:buFont typeface="Wingdings" pitchFamily="2" charset="2"/>
                <a:buChar char="§"/>
                <a:defRPr/>
              </a:pPr>
              <a:r>
                <a:rPr lang="el-GR" sz="2000" dirty="0">
                  <a:latin typeface="+mn-lt"/>
                  <a:cs typeface="+mn-cs"/>
                </a:rPr>
                <a:t> Παράδειγμα ο δεσμός στο </a:t>
              </a:r>
              <a:r>
                <a:rPr lang="el-GR" sz="2000" dirty="0" err="1">
                  <a:latin typeface="+mn-lt"/>
                  <a:cs typeface="+mn-cs"/>
                </a:rPr>
                <a:t>χλωρομεθάνιο</a:t>
              </a:r>
              <a:r>
                <a:rPr lang="el-GR" sz="2000" dirty="0">
                  <a:latin typeface="+mn-lt"/>
                  <a:cs typeface="+mn-cs"/>
                </a:rPr>
                <a:t> </a:t>
              </a:r>
            </a:p>
          </p:txBody>
        </p:sp>
      </p:grpSp>
      <p:graphicFrame>
        <p:nvGraphicFramePr>
          <p:cNvPr id="26629" name="Object 3">
            <a:extLst>
              <a:ext uri="{FF2B5EF4-FFF2-40B4-BE49-F238E27FC236}">
                <a16:creationId xmlns:a16="http://schemas.microsoft.com/office/drawing/2014/main" id="{77C22350-A680-4D52-BE5B-3F6E44E5C2A7}"/>
              </a:ext>
            </a:extLst>
          </p:cNvPr>
          <p:cNvGraphicFramePr>
            <a:graphicFrameLocks noChangeAspect="1"/>
          </p:cNvGraphicFramePr>
          <p:nvPr/>
        </p:nvGraphicFramePr>
        <p:xfrm>
          <a:off x="285750" y="3352800"/>
          <a:ext cx="8636000" cy="433388"/>
        </p:xfrm>
        <a:graphic>
          <a:graphicData uri="http://schemas.openxmlformats.org/presentationml/2006/ole">
            <mc:AlternateContent xmlns:mc="http://schemas.openxmlformats.org/markup-compatibility/2006">
              <mc:Choice xmlns:v="urn:schemas-microsoft-com:vml" Requires="v">
                <p:oleObj spid="_x0000_s2051" name="Εξίσωση" r:id="rId5" imgW="4559300" imgH="228600" progId="Equation.3">
                  <p:embed/>
                </p:oleObj>
              </mc:Choice>
              <mc:Fallback>
                <p:oleObj name="Εξίσωση" r:id="rId5" imgW="4559300" imgH="228600" progId="Equation.3">
                  <p:embed/>
                  <p:pic>
                    <p:nvPicPr>
                      <p:cNvPr id="26629" name="Object 3">
                        <a:extLst>
                          <a:ext uri="{FF2B5EF4-FFF2-40B4-BE49-F238E27FC236}">
                            <a16:creationId xmlns:a16="http://schemas.microsoft.com/office/drawing/2014/main" id="{77C22350-A680-4D52-BE5B-3F6E44E5C2A7}"/>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85750" y="3352800"/>
                        <a:ext cx="8636000" cy="433388"/>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10" name="9 - Ορθογώνιο">
            <a:extLst>
              <a:ext uri="{FF2B5EF4-FFF2-40B4-BE49-F238E27FC236}">
                <a16:creationId xmlns:a16="http://schemas.microsoft.com/office/drawing/2014/main" id="{BD8928AE-B385-4059-BB16-D534D13AB3B7}"/>
              </a:ext>
            </a:extLst>
          </p:cNvPr>
          <p:cNvSpPr/>
          <p:nvPr/>
        </p:nvSpPr>
        <p:spPr>
          <a:xfrm>
            <a:off x="357188" y="2928938"/>
            <a:ext cx="8072437" cy="400050"/>
          </a:xfrm>
          <a:prstGeom prst="rect">
            <a:avLst/>
          </a:prstGeom>
        </p:spPr>
        <p:txBody>
          <a:bodyPr>
            <a:spAutoFit/>
          </a:bodyPr>
          <a:lstStyle/>
          <a:p>
            <a:pPr eaLnBrk="1" hangingPunct="1">
              <a:buFont typeface="Courier New" pitchFamily="49" charset="0"/>
              <a:buChar char="o"/>
              <a:defRPr/>
            </a:pPr>
            <a:r>
              <a:rPr lang="el-GR" sz="2000" dirty="0">
                <a:latin typeface="+mn-lt"/>
                <a:cs typeface="+mn-cs"/>
              </a:rPr>
              <a:t> Αν ο δεσμός ήταν 100% ιοντικός:</a:t>
            </a:r>
          </a:p>
        </p:txBody>
      </p:sp>
      <p:sp>
        <p:nvSpPr>
          <p:cNvPr id="12" name="11 - Δεξιό άγκιστρο">
            <a:extLst>
              <a:ext uri="{FF2B5EF4-FFF2-40B4-BE49-F238E27FC236}">
                <a16:creationId xmlns:a16="http://schemas.microsoft.com/office/drawing/2014/main" id="{CF8F62FF-A489-4C66-A765-C839968DCC1A}"/>
              </a:ext>
            </a:extLst>
          </p:cNvPr>
          <p:cNvSpPr/>
          <p:nvPr/>
        </p:nvSpPr>
        <p:spPr>
          <a:xfrm rot="5400000">
            <a:off x="2428875" y="3286125"/>
            <a:ext cx="428625" cy="1571625"/>
          </a:xfrm>
          <a:prstGeom prst="rightBrace">
            <a:avLst/>
          </a:prstGeom>
        </p:spPr>
        <p:style>
          <a:lnRef idx="1">
            <a:schemeClr val="accent1"/>
          </a:lnRef>
          <a:fillRef idx="0">
            <a:schemeClr val="accent1"/>
          </a:fillRef>
          <a:effectRef idx="0">
            <a:schemeClr val="accent1"/>
          </a:effectRef>
          <a:fontRef idx="minor">
            <a:schemeClr val="tx1"/>
          </a:fontRef>
        </p:style>
        <p:txBody>
          <a:bodyPr anchor="ctr"/>
          <a:lstStyle/>
          <a:p>
            <a:pPr algn="ctr" eaLnBrk="1" hangingPunct="1">
              <a:defRPr/>
            </a:pPr>
            <a:endParaRPr lang="el-GR"/>
          </a:p>
        </p:txBody>
      </p:sp>
      <p:sp>
        <p:nvSpPr>
          <p:cNvPr id="13" name="12 - Ορθογώνιο">
            <a:extLst>
              <a:ext uri="{FF2B5EF4-FFF2-40B4-BE49-F238E27FC236}">
                <a16:creationId xmlns:a16="http://schemas.microsoft.com/office/drawing/2014/main" id="{667F4363-0088-45D4-A02C-EB6357752274}"/>
              </a:ext>
            </a:extLst>
          </p:cNvPr>
          <p:cNvSpPr/>
          <p:nvPr/>
        </p:nvSpPr>
        <p:spPr>
          <a:xfrm>
            <a:off x="2071688" y="4286250"/>
            <a:ext cx="1016000" cy="338138"/>
          </a:xfrm>
          <a:prstGeom prst="rect">
            <a:avLst/>
          </a:prstGeom>
        </p:spPr>
        <p:txBody>
          <a:bodyPr wrap="none">
            <a:spAutoFit/>
          </a:bodyPr>
          <a:lstStyle/>
          <a:p>
            <a:pPr eaLnBrk="1" hangingPunct="1">
              <a:defRPr/>
            </a:pPr>
            <a:r>
              <a:rPr lang="el-GR" sz="1600" dirty="0">
                <a:latin typeface="+mn-lt"/>
                <a:cs typeface="+mn-cs"/>
              </a:rPr>
              <a:t>φορτίο </a:t>
            </a:r>
            <a:r>
              <a:rPr lang="en-US" sz="1600" dirty="0">
                <a:latin typeface="+mn-lt"/>
                <a:cs typeface="+mn-cs"/>
              </a:rPr>
              <a:t>e</a:t>
            </a:r>
            <a:r>
              <a:rPr lang="en-US" sz="1600" baseline="30000" dirty="0">
                <a:latin typeface="+mn-lt"/>
                <a:cs typeface="+mn-cs"/>
              </a:rPr>
              <a:t>-</a:t>
            </a:r>
            <a:endParaRPr lang="el-GR" sz="1600" baseline="30000" dirty="0">
              <a:latin typeface="+mn-lt"/>
              <a:cs typeface="+mn-cs"/>
            </a:endParaRPr>
          </a:p>
        </p:txBody>
      </p:sp>
      <p:sp>
        <p:nvSpPr>
          <p:cNvPr id="14" name="13 - Ορθογώνιο">
            <a:extLst>
              <a:ext uri="{FF2B5EF4-FFF2-40B4-BE49-F238E27FC236}">
                <a16:creationId xmlns:a16="http://schemas.microsoft.com/office/drawing/2014/main" id="{CC1CE71D-A858-43E3-969C-3CC16190EFD0}"/>
              </a:ext>
            </a:extLst>
          </p:cNvPr>
          <p:cNvSpPr/>
          <p:nvPr/>
        </p:nvSpPr>
        <p:spPr>
          <a:xfrm>
            <a:off x="357188" y="4786313"/>
            <a:ext cx="8072437" cy="400050"/>
          </a:xfrm>
          <a:prstGeom prst="rect">
            <a:avLst/>
          </a:prstGeom>
        </p:spPr>
        <p:txBody>
          <a:bodyPr>
            <a:spAutoFit/>
          </a:bodyPr>
          <a:lstStyle/>
          <a:p>
            <a:pPr eaLnBrk="1" hangingPunct="1">
              <a:buFont typeface="Courier New" pitchFamily="49" charset="0"/>
              <a:buChar char="o"/>
              <a:defRPr/>
            </a:pPr>
            <a:r>
              <a:rPr lang="el-GR" sz="2000" dirty="0">
                <a:latin typeface="+mn-lt"/>
                <a:cs typeface="+mn-cs"/>
              </a:rPr>
              <a:t> Η μετρούμενη διπολική ροπή είναι μ=1,87</a:t>
            </a:r>
            <a:r>
              <a:rPr lang="en-US" sz="2000" dirty="0">
                <a:latin typeface="+mn-lt"/>
                <a:cs typeface="+mn-cs"/>
              </a:rPr>
              <a:t>D</a:t>
            </a:r>
            <a:endParaRPr lang="el-GR" sz="2000" dirty="0">
              <a:latin typeface="+mn-lt"/>
              <a:cs typeface="+mn-cs"/>
            </a:endParaRPr>
          </a:p>
        </p:txBody>
      </p:sp>
      <p:grpSp>
        <p:nvGrpSpPr>
          <p:cNvPr id="26634" name="16 - Ομάδα">
            <a:extLst>
              <a:ext uri="{FF2B5EF4-FFF2-40B4-BE49-F238E27FC236}">
                <a16:creationId xmlns:a16="http://schemas.microsoft.com/office/drawing/2014/main" id="{9DB96BFB-6BA4-4CA5-B7E9-47934CD6C4CD}"/>
              </a:ext>
            </a:extLst>
          </p:cNvPr>
          <p:cNvGrpSpPr>
            <a:grpSpLocks/>
          </p:cNvGrpSpPr>
          <p:nvPr/>
        </p:nvGrpSpPr>
        <p:grpSpPr bwMode="auto">
          <a:xfrm>
            <a:off x="357188" y="5357813"/>
            <a:ext cx="8072437" cy="857250"/>
            <a:chOff x="357158" y="5357826"/>
            <a:chExt cx="8072494" cy="857256"/>
          </a:xfrm>
        </p:grpSpPr>
        <p:sp>
          <p:nvSpPr>
            <p:cNvPr id="15" name="14 - Ορθογώνιο">
              <a:extLst>
                <a:ext uri="{FF2B5EF4-FFF2-40B4-BE49-F238E27FC236}">
                  <a16:creationId xmlns:a16="http://schemas.microsoft.com/office/drawing/2014/main" id="{0664DDD0-CED1-4F0A-9D4B-A4544369D362}"/>
                </a:ext>
              </a:extLst>
            </p:cNvPr>
            <p:cNvSpPr/>
            <p:nvPr/>
          </p:nvSpPr>
          <p:spPr>
            <a:xfrm>
              <a:off x="357158" y="5529277"/>
              <a:ext cx="8072494" cy="400053"/>
            </a:xfrm>
            <a:prstGeom prst="rect">
              <a:avLst/>
            </a:prstGeom>
          </p:spPr>
          <p:txBody>
            <a:bodyPr>
              <a:spAutoFit/>
            </a:bodyPr>
            <a:lstStyle/>
            <a:p>
              <a:pPr eaLnBrk="1" hangingPunct="1">
                <a:buFont typeface="Courier New" pitchFamily="49" charset="0"/>
                <a:buChar char="o"/>
                <a:defRPr/>
              </a:pPr>
              <a:r>
                <a:rPr lang="el-GR" sz="2000" dirty="0">
                  <a:latin typeface="+mn-lt"/>
                  <a:cs typeface="+mn-cs"/>
                </a:rPr>
                <a:t> Εκατοστιαίος ιοντικός χαρακτήρας : </a:t>
              </a:r>
            </a:p>
          </p:txBody>
        </p:sp>
        <p:graphicFrame>
          <p:nvGraphicFramePr>
            <p:cNvPr id="26637" name="Object 4">
              <a:extLst>
                <a:ext uri="{FF2B5EF4-FFF2-40B4-BE49-F238E27FC236}">
                  <a16:creationId xmlns:a16="http://schemas.microsoft.com/office/drawing/2014/main" id="{D227E8BE-49FF-4583-924D-C80D694F5E32}"/>
                </a:ext>
              </a:extLst>
            </p:cNvPr>
            <p:cNvGraphicFramePr>
              <a:graphicFrameLocks noChangeAspect="1"/>
            </p:cNvGraphicFramePr>
            <p:nvPr/>
          </p:nvGraphicFramePr>
          <p:xfrm>
            <a:off x="4857751" y="5357826"/>
            <a:ext cx="2727634" cy="857256"/>
          </p:xfrm>
          <a:graphic>
            <a:graphicData uri="http://schemas.openxmlformats.org/presentationml/2006/ole">
              <mc:AlternateContent xmlns:mc="http://schemas.openxmlformats.org/markup-compatibility/2006">
                <mc:Choice xmlns:v="urn:schemas-microsoft-com:vml" Requires="v">
                  <p:oleObj spid="_x0000_s2052" name="Εξίσωση" r:id="rId7" imgW="1333500" imgH="419100" progId="Equation.3">
                    <p:embed/>
                  </p:oleObj>
                </mc:Choice>
                <mc:Fallback>
                  <p:oleObj name="Εξίσωση" r:id="rId7" imgW="1333500" imgH="419100" progId="Equation.3">
                    <p:embed/>
                    <p:pic>
                      <p:nvPicPr>
                        <p:cNvPr id="26637" name="Object 4">
                          <a:extLst>
                            <a:ext uri="{FF2B5EF4-FFF2-40B4-BE49-F238E27FC236}">
                              <a16:creationId xmlns:a16="http://schemas.microsoft.com/office/drawing/2014/main" id="{D227E8BE-49FF-4583-924D-C80D694F5E32}"/>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857751" y="5357826"/>
                          <a:ext cx="2727634" cy="857256"/>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pSp>
      <p:pic>
        <p:nvPicPr>
          <p:cNvPr id="26635" name="Picture 6" descr="ÎÏÎ¿ÏÎ­Î»ÎµÏÎ¼Î± ÎµÎ¹ÎºÏÎ½Î±Ï Î³Î¹Î± chloromethane">
            <a:extLst>
              <a:ext uri="{FF2B5EF4-FFF2-40B4-BE49-F238E27FC236}">
                <a16:creationId xmlns:a16="http://schemas.microsoft.com/office/drawing/2014/main" id="{02B92BDD-E819-49AD-A414-7021C57DF9FC}"/>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7286625" y="2214563"/>
            <a:ext cx="1155700" cy="1155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1 - Τίτλος">
            <a:extLst>
              <a:ext uri="{FF2B5EF4-FFF2-40B4-BE49-F238E27FC236}">
                <a16:creationId xmlns:a16="http://schemas.microsoft.com/office/drawing/2014/main" id="{C48478F9-659F-4D9F-85D8-7AFF6846658D}"/>
              </a:ext>
            </a:extLst>
          </p:cNvPr>
          <p:cNvSpPr>
            <a:spLocks noGrp="1"/>
          </p:cNvSpPr>
          <p:nvPr>
            <p:ph type="title"/>
          </p:nvPr>
        </p:nvSpPr>
        <p:spPr/>
        <p:txBody>
          <a:bodyPr/>
          <a:lstStyle/>
          <a:p>
            <a:pPr>
              <a:defRPr/>
            </a:pPr>
            <a:r>
              <a:rPr lang="el-GR" dirty="0"/>
              <a:t>Διπολική Ροπή και Μοριακή Πολικότητα</a:t>
            </a:r>
          </a:p>
        </p:txBody>
      </p:sp>
      <p:pic>
        <p:nvPicPr>
          <p:cNvPr id="27651" name="Picture 4" descr="ÎÏÎ¿ÏÎ­Î»ÎµÏÎ¼Î± ÎµÎ¹ÎºÏÎ½Î±Ï Î³Î¹Î± chloromethane dipole moment">
            <a:extLst>
              <a:ext uri="{FF2B5EF4-FFF2-40B4-BE49-F238E27FC236}">
                <a16:creationId xmlns:a16="http://schemas.microsoft.com/office/drawing/2014/main" id="{1E89A9AE-48E9-47AC-8488-5348A777270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90650" y="4705350"/>
            <a:ext cx="6467475" cy="1581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6 - Ορθογώνιο">
            <a:extLst>
              <a:ext uri="{FF2B5EF4-FFF2-40B4-BE49-F238E27FC236}">
                <a16:creationId xmlns:a16="http://schemas.microsoft.com/office/drawing/2014/main" id="{BEDE3D2A-2F53-46A9-804A-74E6CB78FB84}"/>
              </a:ext>
            </a:extLst>
          </p:cNvPr>
          <p:cNvSpPr/>
          <p:nvPr/>
        </p:nvSpPr>
        <p:spPr>
          <a:xfrm>
            <a:off x="209550" y="1500188"/>
            <a:ext cx="8720138" cy="1016000"/>
          </a:xfrm>
          <a:prstGeom prst="rect">
            <a:avLst/>
          </a:prstGeom>
        </p:spPr>
        <p:txBody>
          <a:bodyPr>
            <a:spAutoFit/>
          </a:bodyPr>
          <a:lstStyle/>
          <a:p>
            <a:pPr eaLnBrk="1" hangingPunct="1">
              <a:defRPr/>
            </a:pPr>
            <a:r>
              <a:rPr lang="el-GR" sz="2000" b="1" dirty="0">
                <a:latin typeface="+mn-lt"/>
                <a:cs typeface="+mn-cs"/>
              </a:rPr>
              <a:t>Μοριακή διπολική ροπή </a:t>
            </a:r>
          </a:p>
          <a:p>
            <a:pPr eaLnBrk="1" hangingPunct="1">
              <a:defRPr/>
            </a:pPr>
            <a:r>
              <a:rPr lang="el-GR" sz="2000" dirty="0">
                <a:latin typeface="+mn-lt"/>
                <a:cs typeface="+mn-cs"/>
              </a:rPr>
              <a:t>Σε </a:t>
            </a:r>
            <a:r>
              <a:rPr lang="el-GR" sz="2000" dirty="0" err="1">
                <a:latin typeface="+mn-lt"/>
                <a:cs typeface="+mn-cs"/>
              </a:rPr>
              <a:t>πολυατομικά</a:t>
            </a:r>
            <a:r>
              <a:rPr lang="el-GR" sz="2000" dirty="0">
                <a:latin typeface="+mn-lt"/>
                <a:cs typeface="+mn-cs"/>
              </a:rPr>
              <a:t> μόρια, η μοριακή διπολική ροπή είναι το διανυσματικό άθροισμα των επιμέρους διπολικών ροπών των μορίων.</a:t>
            </a:r>
          </a:p>
        </p:txBody>
      </p:sp>
      <p:grpSp>
        <p:nvGrpSpPr>
          <p:cNvPr id="27653" name="11 - Ομάδα">
            <a:extLst>
              <a:ext uri="{FF2B5EF4-FFF2-40B4-BE49-F238E27FC236}">
                <a16:creationId xmlns:a16="http://schemas.microsoft.com/office/drawing/2014/main" id="{D6C6AFAE-1DD0-4CD2-898C-09A866DE98D5}"/>
              </a:ext>
            </a:extLst>
          </p:cNvPr>
          <p:cNvGrpSpPr>
            <a:grpSpLocks/>
          </p:cNvGrpSpPr>
          <p:nvPr/>
        </p:nvGrpSpPr>
        <p:grpSpPr bwMode="auto">
          <a:xfrm>
            <a:off x="1503363" y="2427288"/>
            <a:ext cx="6283325" cy="2216150"/>
            <a:chOff x="1217816" y="2153538"/>
            <a:chExt cx="6283142" cy="2216298"/>
          </a:xfrm>
        </p:grpSpPr>
        <p:pic>
          <p:nvPicPr>
            <p:cNvPr id="27655" name="Picture 2" descr="ÎÏÎ¿ÏÎ­Î»ÎµÏÎ¼Î± ÎµÎ¹ÎºÏÎ½Î±Ï Î³Î¹Î± chloromethane dipole moment">
              <a:extLst>
                <a:ext uri="{FF2B5EF4-FFF2-40B4-BE49-F238E27FC236}">
                  <a16:creationId xmlns:a16="http://schemas.microsoft.com/office/drawing/2014/main" id="{814CFE04-9FFE-420D-821F-558C253B4F1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17816" y="2153538"/>
              <a:ext cx="6283142" cy="18627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6" name="Rectangle 21">
              <a:extLst>
                <a:ext uri="{FF2B5EF4-FFF2-40B4-BE49-F238E27FC236}">
                  <a16:creationId xmlns:a16="http://schemas.microsoft.com/office/drawing/2014/main" id="{F0E8FC1C-A683-475A-A11B-D68FDFACA2FB}"/>
                </a:ext>
              </a:extLst>
            </p:cNvPr>
            <p:cNvSpPr>
              <a:spLocks noChangeArrowheads="1"/>
            </p:cNvSpPr>
            <p:nvPr/>
          </p:nvSpPr>
          <p:spPr bwMode="auto">
            <a:xfrm>
              <a:off x="1357290" y="3571876"/>
              <a:ext cx="735012"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1,</a:t>
              </a:r>
              <a:r>
                <a:rPr lang="en-US" altLang="el-GR" sz="1800">
                  <a:latin typeface="Arial" panose="020B0604020202020204" pitchFamily="34" charset="0"/>
                </a:rPr>
                <a:t>9D</a:t>
              </a:r>
              <a:r>
                <a:rPr lang="el-GR" altLang="el-GR" sz="1800">
                  <a:latin typeface="Arial" panose="020B0604020202020204" pitchFamily="34" charset="0"/>
                </a:rPr>
                <a:t> </a:t>
              </a:r>
            </a:p>
          </p:txBody>
        </p:sp>
        <p:sp>
          <p:nvSpPr>
            <p:cNvPr id="27657" name="Rectangle 20">
              <a:extLst>
                <a:ext uri="{FF2B5EF4-FFF2-40B4-BE49-F238E27FC236}">
                  <a16:creationId xmlns:a16="http://schemas.microsoft.com/office/drawing/2014/main" id="{DDCDD025-6C09-40A2-A58E-54848F899A8E}"/>
                </a:ext>
              </a:extLst>
            </p:cNvPr>
            <p:cNvSpPr>
              <a:spLocks noChangeArrowheads="1"/>
            </p:cNvSpPr>
            <p:nvPr/>
          </p:nvSpPr>
          <p:spPr bwMode="auto">
            <a:xfrm>
              <a:off x="3071802" y="3560766"/>
              <a:ext cx="73660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1,6</a:t>
              </a:r>
              <a:r>
                <a:rPr lang="en-US" altLang="el-GR" sz="1800">
                  <a:latin typeface="Arial" panose="020B0604020202020204" pitchFamily="34" charset="0"/>
                </a:rPr>
                <a:t>D</a:t>
              </a:r>
              <a:r>
                <a:rPr lang="el-GR" altLang="el-GR" sz="1800">
                  <a:latin typeface="Arial" panose="020B0604020202020204" pitchFamily="34" charset="0"/>
                </a:rPr>
                <a:t> </a:t>
              </a:r>
            </a:p>
          </p:txBody>
        </p:sp>
        <p:sp>
          <p:nvSpPr>
            <p:cNvPr id="27658" name="Rectangle 22">
              <a:extLst>
                <a:ext uri="{FF2B5EF4-FFF2-40B4-BE49-F238E27FC236}">
                  <a16:creationId xmlns:a16="http://schemas.microsoft.com/office/drawing/2014/main" id="{F0426512-7B63-4FA7-B5F4-A4B65A06F608}"/>
                </a:ext>
              </a:extLst>
            </p:cNvPr>
            <p:cNvSpPr>
              <a:spLocks noChangeArrowheads="1"/>
            </p:cNvSpPr>
            <p:nvPr/>
          </p:nvSpPr>
          <p:spPr bwMode="auto">
            <a:xfrm>
              <a:off x="4714876" y="3929066"/>
              <a:ext cx="865188"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1,</a:t>
              </a:r>
              <a:r>
                <a:rPr lang="en-US" altLang="el-GR" sz="1800">
                  <a:latin typeface="Arial" panose="020B0604020202020204" pitchFamily="34" charset="0"/>
                </a:rPr>
                <a:t>15D</a:t>
              </a:r>
              <a:r>
                <a:rPr lang="el-GR" altLang="el-GR" sz="1800">
                  <a:latin typeface="Arial" panose="020B0604020202020204" pitchFamily="34" charset="0"/>
                </a:rPr>
                <a:t> </a:t>
              </a:r>
            </a:p>
          </p:txBody>
        </p:sp>
        <p:sp>
          <p:nvSpPr>
            <p:cNvPr id="27659" name="Rectangle 22">
              <a:extLst>
                <a:ext uri="{FF2B5EF4-FFF2-40B4-BE49-F238E27FC236}">
                  <a16:creationId xmlns:a16="http://schemas.microsoft.com/office/drawing/2014/main" id="{494F94B9-356F-4462-A39A-8076A9127A90}"/>
                </a:ext>
              </a:extLst>
            </p:cNvPr>
            <p:cNvSpPr>
              <a:spLocks noChangeArrowheads="1"/>
            </p:cNvSpPr>
            <p:nvPr/>
          </p:nvSpPr>
          <p:spPr bwMode="auto">
            <a:xfrm>
              <a:off x="6429388" y="4000504"/>
              <a:ext cx="607859"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0 </a:t>
              </a:r>
              <a:r>
                <a:rPr lang="en-US" altLang="el-GR" sz="1800">
                  <a:latin typeface="Arial" panose="020B0604020202020204" pitchFamily="34" charset="0"/>
                </a:rPr>
                <a:t>D</a:t>
              </a:r>
              <a:r>
                <a:rPr lang="el-GR" altLang="el-GR" sz="1800">
                  <a:latin typeface="Arial" panose="020B0604020202020204" pitchFamily="34" charset="0"/>
                </a:rPr>
                <a:t> </a:t>
              </a:r>
            </a:p>
          </p:txBody>
        </p:sp>
      </p:grpSp>
      <p:sp>
        <p:nvSpPr>
          <p:cNvPr id="27654" name="Rectangle 18">
            <a:extLst>
              <a:ext uri="{FF2B5EF4-FFF2-40B4-BE49-F238E27FC236}">
                <a16:creationId xmlns:a16="http://schemas.microsoft.com/office/drawing/2014/main" id="{7223FAF4-4F44-4791-A5F8-ED41BF39D176}"/>
              </a:ext>
            </a:extLst>
          </p:cNvPr>
          <p:cNvSpPr>
            <a:spLocks noChangeArrowheads="1"/>
          </p:cNvSpPr>
          <p:nvPr/>
        </p:nvSpPr>
        <p:spPr bwMode="auto">
          <a:xfrm>
            <a:off x="107950" y="1916113"/>
            <a:ext cx="8785225"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 </a:t>
            </a:r>
            <a:endParaRPr lang="en-US" altLang="el-GR" sz="1800">
              <a:latin typeface="Arial" panose="020B0604020202020204" pitchFamily="34" charset="0"/>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5FC3CBFE-71C9-4C14-9622-1FE3E5974E53}"/>
              </a:ext>
            </a:extLst>
          </p:cNvPr>
          <p:cNvSpPr>
            <a:spLocks noGrp="1"/>
          </p:cNvSpPr>
          <p:nvPr>
            <p:ph type="title"/>
          </p:nvPr>
        </p:nvSpPr>
        <p:spPr/>
        <p:txBody>
          <a:bodyPr/>
          <a:lstStyle/>
          <a:p>
            <a:pPr>
              <a:defRPr/>
            </a:pPr>
            <a:r>
              <a:rPr lang="el-GR" dirty="0"/>
              <a:t>Δίπολα μόρια</a:t>
            </a:r>
          </a:p>
        </p:txBody>
      </p:sp>
      <p:sp>
        <p:nvSpPr>
          <p:cNvPr id="4" name="Rectangle 3">
            <a:extLst>
              <a:ext uri="{FF2B5EF4-FFF2-40B4-BE49-F238E27FC236}">
                <a16:creationId xmlns:a16="http://schemas.microsoft.com/office/drawing/2014/main" id="{AD97F9A2-8B2C-412A-9AE5-34446744B2F3}"/>
              </a:ext>
            </a:extLst>
          </p:cNvPr>
          <p:cNvSpPr>
            <a:spLocks noChangeArrowheads="1"/>
          </p:cNvSpPr>
          <p:nvPr/>
        </p:nvSpPr>
        <p:spPr bwMode="auto">
          <a:xfrm>
            <a:off x="214313" y="1619250"/>
            <a:ext cx="8642350" cy="4154488"/>
          </a:xfrm>
          <a:prstGeom prst="rect">
            <a:avLst/>
          </a:prstGeom>
          <a:noFill/>
          <a:ln w="9525">
            <a:noFill/>
            <a:miter lim="800000"/>
            <a:headEnd/>
            <a:tailEnd/>
          </a:ln>
        </p:spPr>
        <p:txBody>
          <a:bodyPr>
            <a:spAutoFit/>
          </a:bodyPr>
          <a:lstStyle/>
          <a:p>
            <a:pPr eaLnBrk="1" hangingPunct="1">
              <a:defRPr/>
            </a:pPr>
            <a:r>
              <a:rPr lang="el-GR" sz="2400" b="1" dirty="0">
                <a:latin typeface="+mn-lt"/>
                <a:cs typeface="+mn-cs"/>
              </a:rPr>
              <a:t>Μόνιμα δίπολα μόρια</a:t>
            </a:r>
            <a:r>
              <a:rPr lang="en-US" sz="2400" b="1" dirty="0">
                <a:latin typeface="+mn-lt"/>
                <a:cs typeface="+mn-cs"/>
              </a:rPr>
              <a:t>: </a:t>
            </a:r>
            <a:r>
              <a:rPr lang="el-GR" sz="2400" dirty="0">
                <a:latin typeface="+mn-lt"/>
                <a:cs typeface="+mn-cs"/>
              </a:rPr>
              <a:t>Μόρια των οποίων τα άτομα έχουν μεγάλη διαφορά </a:t>
            </a:r>
            <a:r>
              <a:rPr lang="el-GR" sz="2400" dirty="0" err="1">
                <a:latin typeface="+mn-lt"/>
                <a:cs typeface="+mn-cs"/>
              </a:rPr>
              <a:t>ηλεκτραρνητικότητας</a:t>
            </a:r>
            <a:r>
              <a:rPr lang="el-GR" sz="2400" dirty="0">
                <a:latin typeface="+mn-lt"/>
                <a:cs typeface="+mn-cs"/>
              </a:rPr>
              <a:t> (πολικά μόρια)</a:t>
            </a:r>
            <a:r>
              <a:rPr lang="en-US" sz="2400" dirty="0">
                <a:latin typeface="+mn-lt"/>
                <a:cs typeface="+mn-cs"/>
              </a:rPr>
              <a:t>. </a:t>
            </a:r>
            <a:endParaRPr lang="el-GR" sz="2400" dirty="0">
              <a:latin typeface="+mn-lt"/>
              <a:cs typeface="+mn-cs"/>
            </a:endParaRPr>
          </a:p>
          <a:p>
            <a:pPr eaLnBrk="1" hangingPunct="1">
              <a:defRPr/>
            </a:pPr>
            <a:endParaRPr lang="en-US" sz="2400" dirty="0">
              <a:latin typeface="+mn-lt"/>
              <a:cs typeface="+mn-cs"/>
            </a:endParaRPr>
          </a:p>
          <a:p>
            <a:pPr eaLnBrk="1" hangingPunct="1">
              <a:defRPr/>
            </a:pPr>
            <a:r>
              <a:rPr lang="el-GR" sz="2400" b="1" dirty="0">
                <a:latin typeface="+mn-lt"/>
                <a:cs typeface="+mn-cs"/>
              </a:rPr>
              <a:t>Στιγμιαία δίπολα μόρια</a:t>
            </a:r>
            <a:r>
              <a:rPr lang="en-US" sz="2400" b="1" dirty="0">
                <a:latin typeface="+mn-lt"/>
                <a:cs typeface="+mn-cs"/>
              </a:rPr>
              <a:t>: </a:t>
            </a:r>
            <a:r>
              <a:rPr lang="el-GR" sz="2400" dirty="0">
                <a:latin typeface="+mn-lt"/>
                <a:cs typeface="+mn-cs"/>
              </a:rPr>
              <a:t>Ένα μη πολικό άτομο ή μόριο μπορεί να μετατραπεί σε στιγμιαίο (παροδικό) δίπολο εξαιτίας της τυχαίας μετακίνησης των ηλεκτρονίων.</a:t>
            </a:r>
            <a:endParaRPr lang="en-US" sz="2400" dirty="0">
              <a:latin typeface="+mn-lt"/>
              <a:cs typeface="+mn-cs"/>
            </a:endParaRPr>
          </a:p>
          <a:p>
            <a:pPr eaLnBrk="1" hangingPunct="1">
              <a:defRPr/>
            </a:pPr>
            <a:endParaRPr lang="el-GR" sz="2400" dirty="0">
              <a:latin typeface="+mn-lt"/>
              <a:cs typeface="+mn-cs"/>
            </a:endParaRPr>
          </a:p>
          <a:p>
            <a:pPr eaLnBrk="1" hangingPunct="1">
              <a:defRPr/>
            </a:pPr>
            <a:r>
              <a:rPr lang="el-GR" sz="2400" b="1" dirty="0">
                <a:latin typeface="+mn-lt"/>
                <a:cs typeface="+mn-cs"/>
              </a:rPr>
              <a:t>Επαγόμενα δίπολα μόρια</a:t>
            </a:r>
            <a:r>
              <a:rPr lang="en-US" sz="2400" b="1" dirty="0">
                <a:latin typeface="+mn-lt"/>
                <a:cs typeface="+mn-cs"/>
              </a:rPr>
              <a:t>: </a:t>
            </a:r>
            <a:r>
              <a:rPr lang="el-GR" sz="2400" dirty="0">
                <a:latin typeface="+mn-lt"/>
                <a:cs typeface="+mn-cs"/>
              </a:rPr>
              <a:t>Ένα μη πολικό άτομο ή μόριο μπορεί να μετατραπεί σε επαγόμενο δίπολο μόριο εξαιτίας της παρουσίας κοντά του ενός πολικού σωματιδίου (μονίμου ή παροδικού </a:t>
            </a:r>
            <a:r>
              <a:rPr lang="el-GR" sz="2400" dirty="0" err="1">
                <a:latin typeface="+mn-lt"/>
                <a:cs typeface="+mn-cs"/>
              </a:rPr>
              <a:t>διπόλου</a:t>
            </a:r>
            <a:r>
              <a:rPr lang="el-GR" sz="2400" dirty="0">
                <a:latin typeface="+mn-lt"/>
                <a:cs typeface="+mn-cs"/>
              </a:rPr>
              <a:t>).</a:t>
            </a:r>
            <a:endParaRPr lang="en-US" sz="2400" dirty="0">
              <a:latin typeface="+mn-lt"/>
              <a:cs typeface="+mn-cs"/>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F3EEBB5C-7400-4DBA-993E-E7F9994F64D4}"/>
              </a:ext>
            </a:extLst>
          </p:cNvPr>
          <p:cNvSpPr>
            <a:spLocks noGrp="1"/>
          </p:cNvSpPr>
          <p:nvPr>
            <p:ph type="title"/>
          </p:nvPr>
        </p:nvSpPr>
        <p:spPr/>
        <p:txBody>
          <a:bodyPr/>
          <a:lstStyle/>
          <a:p>
            <a:pPr>
              <a:defRPr/>
            </a:pPr>
            <a:r>
              <a:rPr lang="el-GR" dirty="0" err="1"/>
              <a:t>Διαμοριακές</a:t>
            </a:r>
            <a:r>
              <a:rPr lang="el-GR" dirty="0"/>
              <a:t> δυνάμεις</a:t>
            </a:r>
          </a:p>
        </p:txBody>
      </p:sp>
      <p:grpSp>
        <p:nvGrpSpPr>
          <p:cNvPr id="29699" name="3 - Ομάδα">
            <a:extLst>
              <a:ext uri="{FF2B5EF4-FFF2-40B4-BE49-F238E27FC236}">
                <a16:creationId xmlns:a16="http://schemas.microsoft.com/office/drawing/2014/main" id="{6367FD5E-D274-42DA-BC2A-B4411AC191B2}"/>
              </a:ext>
            </a:extLst>
          </p:cNvPr>
          <p:cNvGrpSpPr>
            <a:grpSpLocks/>
          </p:cNvGrpSpPr>
          <p:nvPr/>
        </p:nvGrpSpPr>
        <p:grpSpPr bwMode="auto">
          <a:xfrm>
            <a:off x="285750" y="1785938"/>
            <a:ext cx="8572500" cy="4357687"/>
            <a:chOff x="71438" y="1785910"/>
            <a:chExt cx="9036744" cy="3929090"/>
          </a:xfrm>
        </p:grpSpPr>
        <p:pic>
          <p:nvPicPr>
            <p:cNvPr id="29700" name="Picture 2" descr="Αποτέλεσμα εικόνας για dipole dipole intermolecular forces">
              <a:extLst>
                <a:ext uri="{FF2B5EF4-FFF2-40B4-BE49-F238E27FC236}">
                  <a16:creationId xmlns:a16="http://schemas.microsoft.com/office/drawing/2014/main" id="{CE7B88FD-0ACC-498D-B876-89A425D4F81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857752" y="1785910"/>
              <a:ext cx="3929062" cy="1601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6 - Ορθογώνιο">
              <a:extLst>
                <a:ext uri="{FF2B5EF4-FFF2-40B4-BE49-F238E27FC236}">
                  <a16:creationId xmlns:a16="http://schemas.microsoft.com/office/drawing/2014/main" id="{AC9A4756-EF0F-44B2-B1C2-A738FCDD63BF}"/>
                </a:ext>
              </a:extLst>
            </p:cNvPr>
            <p:cNvSpPr>
              <a:spLocks noChangeArrowheads="1"/>
            </p:cNvSpPr>
            <p:nvPr/>
          </p:nvSpPr>
          <p:spPr bwMode="auto">
            <a:xfrm>
              <a:off x="71438" y="1785910"/>
              <a:ext cx="4043106" cy="400782"/>
            </a:xfrm>
            <a:prstGeom prst="rect">
              <a:avLst/>
            </a:prstGeom>
            <a:noFill/>
            <a:ln w="9525">
              <a:noFill/>
              <a:miter lim="800000"/>
              <a:headEnd/>
              <a:tailEnd/>
            </a:ln>
          </p:spPr>
          <p:txBody>
            <a:bodyPr wrap="none">
              <a:spAutoFit/>
            </a:bodyPr>
            <a:lstStyle/>
            <a:p>
              <a:pPr eaLnBrk="1" hangingPunct="1">
                <a:buFont typeface="Arial" charset="0"/>
                <a:buChar char="•"/>
                <a:defRPr/>
              </a:pPr>
              <a:r>
                <a:rPr lang="el-GR" sz="2000" b="1" dirty="0">
                  <a:latin typeface="Arial" charset="0"/>
                  <a:cs typeface="Arial" charset="0"/>
                </a:rPr>
                <a:t> </a:t>
              </a:r>
              <a:r>
                <a:rPr lang="el-GR" sz="2000" b="1" dirty="0">
                  <a:latin typeface="+mn-lt"/>
                  <a:cs typeface="+mn-cs"/>
                </a:rPr>
                <a:t>Δυνάμεις </a:t>
              </a:r>
              <a:r>
                <a:rPr lang="el-GR" sz="2000" b="1" dirty="0" err="1">
                  <a:latin typeface="+mn-lt"/>
                  <a:cs typeface="+mn-cs"/>
                </a:rPr>
                <a:t>διπόλου</a:t>
              </a:r>
              <a:r>
                <a:rPr lang="el-GR" sz="2000" b="1" dirty="0">
                  <a:latin typeface="+mn-lt"/>
                  <a:cs typeface="+mn-cs"/>
                </a:rPr>
                <a:t>- </a:t>
              </a:r>
              <a:r>
                <a:rPr lang="el-GR" sz="2000" b="1" dirty="0" err="1">
                  <a:latin typeface="+mn-lt"/>
                  <a:cs typeface="+mn-cs"/>
                </a:rPr>
                <a:t>διπόλου</a:t>
              </a:r>
              <a:endParaRPr lang="el-GR" sz="2000" b="1" dirty="0">
                <a:latin typeface="+mn-lt"/>
                <a:cs typeface="+mn-cs"/>
              </a:endParaRPr>
            </a:p>
          </p:txBody>
        </p:sp>
        <p:sp>
          <p:nvSpPr>
            <p:cNvPr id="7" name="7 - Ορθογώνιο">
              <a:extLst>
                <a:ext uri="{FF2B5EF4-FFF2-40B4-BE49-F238E27FC236}">
                  <a16:creationId xmlns:a16="http://schemas.microsoft.com/office/drawing/2014/main" id="{A325F664-DC04-43CD-9B19-FBAAF42C2295}"/>
                </a:ext>
              </a:extLst>
            </p:cNvPr>
            <p:cNvSpPr>
              <a:spLocks noChangeArrowheads="1"/>
            </p:cNvSpPr>
            <p:nvPr/>
          </p:nvSpPr>
          <p:spPr bwMode="auto">
            <a:xfrm>
              <a:off x="143398" y="3429114"/>
              <a:ext cx="8964784" cy="609760"/>
            </a:xfrm>
            <a:prstGeom prst="rect">
              <a:avLst/>
            </a:prstGeom>
            <a:noFill/>
            <a:ln w="9525">
              <a:noFill/>
              <a:miter lim="800000"/>
              <a:headEnd/>
              <a:tailEnd/>
            </a:ln>
          </p:spPr>
          <p:txBody>
            <a:bodyPr>
              <a:spAutoFit/>
            </a:bodyPr>
            <a:lstStyle/>
            <a:p>
              <a:pPr eaLnBrk="1" hangingPunct="1">
                <a:buFont typeface="Arial" charset="0"/>
                <a:buChar char="•"/>
                <a:defRPr/>
              </a:pPr>
              <a:r>
                <a:rPr lang="el-GR" b="1" dirty="0">
                  <a:latin typeface="Arial" charset="0"/>
                  <a:cs typeface="Arial" charset="0"/>
                </a:rPr>
                <a:t> </a:t>
              </a:r>
              <a:r>
                <a:rPr lang="el-GR" sz="2000" b="1" dirty="0">
                  <a:latin typeface="+mn-lt"/>
                  <a:cs typeface="+mn-cs"/>
                </a:rPr>
                <a:t>Δυνάμεις διασποράς </a:t>
              </a:r>
              <a:r>
                <a:rPr lang="en-US" sz="2000" b="1" dirty="0">
                  <a:latin typeface="+mn-lt"/>
                  <a:cs typeface="+mn-cs"/>
                </a:rPr>
                <a:t>London</a:t>
              </a:r>
              <a:r>
                <a:rPr lang="el-GR" b="1" dirty="0">
                  <a:latin typeface="Arial" charset="0"/>
                  <a:cs typeface="Arial" charset="0"/>
                </a:rPr>
                <a:t>:</a:t>
              </a:r>
              <a:r>
                <a:rPr lang="el-GR" dirty="0">
                  <a:latin typeface="Arial" charset="0"/>
                  <a:cs typeface="Arial" charset="0"/>
                </a:rPr>
                <a:t> </a:t>
              </a:r>
              <a:r>
                <a:rPr lang="el-GR" dirty="0">
                  <a:latin typeface="+mn-lt"/>
                  <a:cs typeface="+mn-cs"/>
                </a:rPr>
                <a:t>μεταξύ στιγμιαίου </a:t>
              </a:r>
              <a:r>
                <a:rPr lang="el-GR" dirty="0" err="1">
                  <a:latin typeface="+mn-lt"/>
                  <a:cs typeface="+mn-cs"/>
                </a:rPr>
                <a:t>διπόλου</a:t>
              </a:r>
              <a:r>
                <a:rPr lang="el-GR" dirty="0">
                  <a:latin typeface="+mn-lt"/>
                  <a:cs typeface="+mn-cs"/>
                </a:rPr>
                <a:t> και επαγόμενου </a:t>
              </a:r>
              <a:r>
                <a:rPr lang="el-GR" dirty="0" err="1">
                  <a:latin typeface="+mn-lt"/>
                  <a:cs typeface="+mn-cs"/>
                </a:rPr>
                <a:t>διπόλου</a:t>
              </a:r>
              <a:endParaRPr lang="el-GR" dirty="0">
                <a:latin typeface="+mn-lt"/>
                <a:cs typeface="+mn-cs"/>
              </a:endParaRPr>
            </a:p>
          </p:txBody>
        </p:sp>
        <p:pic>
          <p:nvPicPr>
            <p:cNvPr id="29703" name="Picture 4" descr="Αποτέλεσμα εικόνας για London intermolecular forces">
              <a:extLst>
                <a:ext uri="{FF2B5EF4-FFF2-40B4-BE49-F238E27FC236}">
                  <a16:creationId xmlns:a16="http://schemas.microsoft.com/office/drawing/2014/main" id="{8D5199F2-5AF1-43B1-961B-C96F023A437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20355" b="43633"/>
            <a:stretch>
              <a:fillRect/>
            </a:stretch>
          </p:blipFill>
          <p:spPr bwMode="auto">
            <a:xfrm>
              <a:off x="1143000" y="4071938"/>
              <a:ext cx="6076950" cy="1643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1 - Τίτλος">
            <a:extLst>
              <a:ext uri="{FF2B5EF4-FFF2-40B4-BE49-F238E27FC236}">
                <a16:creationId xmlns:a16="http://schemas.microsoft.com/office/drawing/2014/main" id="{CAF5840E-DDE6-4A32-BE12-BD3F8B2C58FA}"/>
              </a:ext>
            </a:extLst>
          </p:cNvPr>
          <p:cNvSpPr>
            <a:spLocks noGrp="1"/>
          </p:cNvSpPr>
          <p:nvPr>
            <p:ph type="title"/>
          </p:nvPr>
        </p:nvSpPr>
        <p:spPr/>
        <p:txBody>
          <a:bodyPr/>
          <a:lstStyle/>
          <a:p>
            <a:pPr>
              <a:defRPr/>
            </a:pPr>
            <a:r>
              <a:rPr lang="el-GR" dirty="0" err="1"/>
              <a:t>Διαμοριακές</a:t>
            </a:r>
            <a:r>
              <a:rPr lang="el-GR" dirty="0"/>
              <a:t> δυνάμεις</a:t>
            </a:r>
          </a:p>
        </p:txBody>
      </p:sp>
      <p:grpSp>
        <p:nvGrpSpPr>
          <p:cNvPr id="30723" name="4 - Ομάδα">
            <a:extLst>
              <a:ext uri="{FF2B5EF4-FFF2-40B4-BE49-F238E27FC236}">
                <a16:creationId xmlns:a16="http://schemas.microsoft.com/office/drawing/2014/main" id="{7C497007-B158-47AD-AE19-1E8F10786FF7}"/>
              </a:ext>
            </a:extLst>
          </p:cNvPr>
          <p:cNvGrpSpPr>
            <a:grpSpLocks/>
          </p:cNvGrpSpPr>
          <p:nvPr/>
        </p:nvGrpSpPr>
        <p:grpSpPr bwMode="auto">
          <a:xfrm>
            <a:off x="1357313" y="1571625"/>
            <a:ext cx="6357937" cy="4643438"/>
            <a:chOff x="214313" y="1000125"/>
            <a:chExt cx="6683375" cy="5643563"/>
          </a:xfrm>
        </p:grpSpPr>
        <p:pic>
          <p:nvPicPr>
            <p:cNvPr id="30725" name="Picture 2" descr="Σχετική εικόνα">
              <a:extLst>
                <a:ext uri="{FF2B5EF4-FFF2-40B4-BE49-F238E27FC236}">
                  <a16:creationId xmlns:a16="http://schemas.microsoft.com/office/drawing/2014/main" id="{5FFB6F59-4EA9-4BF0-9A9F-8CACE81B208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857625" y="1000125"/>
              <a:ext cx="3040063" cy="25003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4 - Ορθογώνιο">
              <a:extLst>
                <a:ext uri="{FF2B5EF4-FFF2-40B4-BE49-F238E27FC236}">
                  <a16:creationId xmlns:a16="http://schemas.microsoft.com/office/drawing/2014/main" id="{01990C38-B970-47BB-A0A7-E0A4CAB03EA1}"/>
                </a:ext>
              </a:extLst>
            </p:cNvPr>
            <p:cNvSpPr>
              <a:spLocks noChangeArrowheads="1"/>
            </p:cNvSpPr>
            <p:nvPr/>
          </p:nvSpPr>
          <p:spPr bwMode="auto">
            <a:xfrm>
              <a:off x="499670" y="1928178"/>
              <a:ext cx="2916989" cy="486215"/>
            </a:xfrm>
            <a:prstGeom prst="rect">
              <a:avLst/>
            </a:prstGeom>
            <a:noFill/>
            <a:ln w="9525">
              <a:noFill/>
              <a:miter lim="800000"/>
              <a:headEnd/>
              <a:tailEnd/>
            </a:ln>
          </p:spPr>
          <p:txBody>
            <a:bodyPr wrap="none">
              <a:spAutoFit/>
            </a:bodyPr>
            <a:lstStyle/>
            <a:p>
              <a:pPr eaLnBrk="1" hangingPunct="1">
                <a:buFont typeface="Arial" charset="0"/>
                <a:buChar char="•"/>
                <a:defRPr/>
              </a:pPr>
              <a:r>
                <a:rPr lang="el-GR" b="1" dirty="0">
                  <a:latin typeface="Arial" charset="0"/>
                  <a:cs typeface="Arial" charset="0"/>
                </a:rPr>
                <a:t> </a:t>
              </a:r>
              <a:r>
                <a:rPr lang="el-GR" sz="2000" b="1" dirty="0">
                  <a:latin typeface="+mn-lt"/>
                  <a:cs typeface="+mn-cs"/>
                </a:rPr>
                <a:t>Δεσμός υδρογόνου</a:t>
              </a:r>
            </a:p>
          </p:txBody>
        </p:sp>
        <p:pic>
          <p:nvPicPr>
            <p:cNvPr id="30727" name="Picture 4" descr="Σχετική εικόνα">
              <a:extLst>
                <a:ext uri="{FF2B5EF4-FFF2-40B4-BE49-F238E27FC236}">
                  <a16:creationId xmlns:a16="http://schemas.microsoft.com/office/drawing/2014/main" id="{47D838AD-469B-42DF-B63A-6A62AC0E559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17711" b="3574"/>
            <a:stretch>
              <a:fillRect/>
            </a:stretch>
          </p:blipFill>
          <p:spPr bwMode="auto">
            <a:xfrm>
              <a:off x="214313" y="3786188"/>
              <a:ext cx="4840287" cy="2857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7 - Ορθογώνιο">
              <a:extLst>
                <a:ext uri="{FF2B5EF4-FFF2-40B4-BE49-F238E27FC236}">
                  <a16:creationId xmlns:a16="http://schemas.microsoft.com/office/drawing/2014/main" id="{AD6FE111-6665-4B91-91AD-90BD73D3C610}"/>
                </a:ext>
              </a:extLst>
            </p:cNvPr>
            <p:cNvSpPr>
              <a:spLocks noChangeArrowheads="1"/>
            </p:cNvSpPr>
            <p:nvPr/>
          </p:nvSpPr>
          <p:spPr bwMode="auto">
            <a:xfrm>
              <a:off x="286069" y="3357880"/>
              <a:ext cx="4390503" cy="486215"/>
            </a:xfrm>
            <a:prstGeom prst="rect">
              <a:avLst/>
            </a:prstGeom>
            <a:noFill/>
            <a:ln w="9525">
              <a:noFill/>
              <a:miter lim="800000"/>
              <a:headEnd/>
              <a:tailEnd/>
            </a:ln>
          </p:spPr>
          <p:txBody>
            <a:bodyPr wrap="none">
              <a:spAutoFit/>
            </a:bodyPr>
            <a:lstStyle/>
            <a:p>
              <a:pPr eaLnBrk="1" hangingPunct="1">
                <a:buFont typeface="Arial" charset="0"/>
                <a:buChar char="•"/>
                <a:defRPr/>
              </a:pPr>
              <a:r>
                <a:rPr lang="el-GR" b="1" dirty="0">
                  <a:latin typeface="Arial" charset="0"/>
                  <a:cs typeface="Arial" charset="0"/>
                </a:rPr>
                <a:t> </a:t>
              </a:r>
              <a:r>
                <a:rPr lang="el-GR" sz="2000" b="1" dirty="0">
                  <a:latin typeface="+mn-lt"/>
                  <a:cs typeface="+mn-cs"/>
                </a:rPr>
                <a:t>Ισχύς </a:t>
              </a:r>
              <a:r>
                <a:rPr lang="el-GR" sz="2000" b="1" dirty="0" err="1">
                  <a:latin typeface="+mn-lt"/>
                  <a:cs typeface="+mn-cs"/>
                </a:rPr>
                <a:t>διαμοριακών</a:t>
              </a:r>
              <a:r>
                <a:rPr lang="el-GR" sz="2000" b="1" dirty="0">
                  <a:latin typeface="+mn-lt"/>
                  <a:cs typeface="+mn-cs"/>
                </a:rPr>
                <a:t> δυνάμεων</a:t>
              </a:r>
            </a:p>
          </p:txBody>
        </p:sp>
      </p:grpSp>
      <p:sp>
        <p:nvSpPr>
          <p:cNvPr id="10" name="9 - TextBox">
            <a:extLst>
              <a:ext uri="{FF2B5EF4-FFF2-40B4-BE49-F238E27FC236}">
                <a16:creationId xmlns:a16="http://schemas.microsoft.com/office/drawing/2014/main" id="{6D0EB243-1825-4FFA-A251-B93316468CEA}"/>
              </a:ext>
            </a:extLst>
          </p:cNvPr>
          <p:cNvSpPr txBox="1"/>
          <p:nvPr/>
        </p:nvSpPr>
        <p:spPr>
          <a:xfrm>
            <a:off x="6143625" y="5643563"/>
            <a:ext cx="1785938" cy="461962"/>
          </a:xfrm>
          <a:prstGeom prst="rect">
            <a:avLst/>
          </a:prstGeom>
          <a:noFill/>
        </p:spPr>
        <p:txBody>
          <a:bodyPr>
            <a:spAutoFit/>
          </a:bodyPr>
          <a:lstStyle/>
          <a:p>
            <a:pPr eaLnBrk="1" hangingPunct="1">
              <a:defRPr/>
            </a:pPr>
            <a:r>
              <a:rPr lang="el-GR" sz="2400" dirty="0">
                <a:latin typeface="+mn-lt"/>
                <a:cs typeface="+mn-cs"/>
              </a:rPr>
              <a:t>20 </a:t>
            </a:r>
            <a:r>
              <a:rPr lang="en-US" sz="2400" dirty="0">
                <a:latin typeface="+mn-lt"/>
                <a:cs typeface="+mn-cs"/>
              </a:rPr>
              <a:t>kJ/mol</a:t>
            </a:r>
            <a:endParaRPr lang="el-GR" sz="2400" dirty="0">
              <a:latin typeface="+mn-lt"/>
              <a:cs typeface="+mn-cs"/>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Title 1">
            <a:extLst>
              <a:ext uri="{FF2B5EF4-FFF2-40B4-BE49-F238E27FC236}">
                <a16:creationId xmlns:a16="http://schemas.microsoft.com/office/drawing/2014/main" id="{42F9C176-C4E8-4F94-BEAC-A3ED2908AAD2}"/>
              </a:ext>
            </a:extLst>
          </p:cNvPr>
          <p:cNvSpPr>
            <a:spLocks noGrp="1"/>
          </p:cNvSpPr>
          <p:nvPr>
            <p:ph type="title"/>
          </p:nvPr>
        </p:nvSpPr>
        <p:spPr/>
        <p:txBody>
          <a:bodyPr/>
          <a:lstStyle/>
          <a:p>
            <a:pPr eaLnBrk="1" hangingPunct="1"/>
            <a:r>
              <a:rPr lang="el-GR" altLang="en-US">
                <a:solidFill>
                  <a:srgbClr val="7B9899"/>
                </a:solidFill>
              </a:rPr>
              <a:t>Σκελετικές δομές</a:t>
            </a:r>
          </a:p>
        </p:txBody>
      </p:sp>
      <p:pic>
        <p:nvPicPr>
          <p:cNvPr id="31747" name="Picture 6" descr="ÎÏÎ¿ÏÎ­Î»ÎµÏÎ¼Î± ÎµÎ¹ÎºÏÎ½Î±Ï Î³Î¹Î± skeletal structures">
            <a:extLst>
              <a:ext uri="{FF2B5EF4-FFF2-40B4-BE49-F238E27FC236}">
                <a16:creationId xmlns:a16="http://schemas.microsoft.com/office/drawing/2014/main" id="{709C3221-9FF6-44EF-9374-28CCE7658F4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429250" y="1785938"/>
            <a:ext cx="3228975" cy="3638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1748" name="Picture 8" descr="ÎÏÎ¿ÏÎ­Î»ÎµÏÎ¼Î± ÎµÎ¹ÎºÏÎ½Î±Ï Î³Î¹Î± amoxicillin lewis structure">
            <a:extLst>
              <a:ext uri="{FF2B5EF4-FFF2-40B4-BE49-F238E27FC236}">
                <a16:creationId xmlns:a16="http://schemas.microsoft.com/office/drawing/2014/main" id="{3B1B7D9D-F137-43F8-9876-6DF24ED0E9E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0802" t="49377" r="22247" b="6660"/>
          <a:stretch>
            <a:fillRect/>
          </a:stretch>
        </p:blipFill>
        <p:spPr bwMode="auto">
          <a:xfrm>
            <a:off x="428625" y="1571625"/>
            <a:ext cx="4071938" cy="23574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1749" name="Picture 10" descr="ÎÏÎ¿ÏÎ­Î»ÎµÏÎ¼Î± ÎµÎ¹ÎºÏÎ½Î±Ï Î³Î¹Î± amoxicillin skeletal structure">
            <a:extLst>
              <a:ext uri="{FF2B5EF4-FFF2-40B4-BE49-F238E27FC236}">
                <a16:creationId xmlns:a16="http://schemas.microsoft.com/office/drawing/2014/main" id="{4CE3A00F-5499-4D11-9DC3-3210D44BA29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28625" y="4071938"/>
            <a:ext cx="4071938" cy="2265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5 - TextBox">
            <a:extLst>
              <a:ext uri="{FF2B5EF4-FFF2-40B4-BE49-F238E27FC236}">
                <a16:creationId xmlns:a16="http://schemas.microsoft.com/office/drawing/2014/main" id="{381C43BC-FBEC-4E90-AB79-5CB24A18471C}"/>
              </a:ext>
            </a:extLst>
          </p:cNvPr>
          <p:cNvSpPr txBox="1"/>
          <p:nvPr/>
        </p:nvSpPr>
        <p:spPr>
          <a:xfrm>
            <a:off x="4572000" y="5786438"/>
            <a:ext cx="4286250" cy="400050"/>
          </a:xfrm>
          <a:prstGeom prst="rect">
            <a:avLst/>
          </a:prstGeom>
          <a:noFill/>
        </p:spPr>
        <p:txBody>
          <a:bodyPr>
            <a:spAutoFit/>
          </a:bodyPr>
          <a:lstStyle/>
          <a:p>
            <a:pPr eaLnBrk="1" hangingPunct="1">
              <a:defRPr/>
            </a:pPr>
            <a:r>
              <a:rPr lang="el-GR" sz="2000" dirty="0">
                <a:latin typeface="+mn-lt"/>
                <a:cs typeface="Arial" charset="0"/>
              </a:rPr>
              <a:t>Κατάλληλες για μεγάλα μόρια</a:t>
            </a: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2770" name="Picture 2" descr="ÎÏÎ¿ÏÎ­Î»ÎµÏÎ¼Î± ÎµÎ¹ÎºÏÎ½Î±Ï Î³Î¹Î± skeletal structures rules">
            <a:extLst>
              <a:ext uri="{FF2B5EF4-FFF2-40B4-BE49-F238E27FC236}">
                <a16:creationId xmlns:a16="http://schemas.microsoft.com/office/drawing/2014/main" id="{15E7437A-79EB-4146-9923-3FD4EC17294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214938" y="1857375"/>
            <a:ext cx="3571875" cy="3571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2771" name="Title 1">
            <a:extLst>
              <a:ext uri="{FF2B5EF4-FFF2-40B4-BE49-F238E27FC236}">
                <a16:creationId xmlns:a16="http://schemas.microsoft.com/office/drawing/2014/main" id="{5B1E68E7-408D-42F1-B881-1AE75BBB3331}"/>
              </a:ext>
            </a:extLst>
          </p:cNvPr>
          <p:cNvSpPr>
            <a:spLocks noGrp="1"/>
          </p:cNvSpPr>
          <p:nvPr>
            <p:ph type="title"/>
          </p:nvPr>
        </p:nvSpPr>
        <p:spPr/>
        <p:txBody>
          <a:bodyPr/>
          <a:lstStyle/>
          <a:p>
            <a:pPr eaLnBrk="1" hangingPunct="1"/>
            <a:r>
              <a:rPr lang="el-GR" altLang="en-US">
                <a:solidFill>
                  <a:srgbClr val="7B9899"/>
                </a:solidFill>
              </a:rPr>
              <a:t>Σκελετικές δομές</a:t>
            </a:r>
          </a:p>
        </p:txBody>
      </p:sp>
      <p:sp>
        <p:nvSpPr>
          <p:cNvPr id="6" name="5 - TextBox">
            <a:extLst>
              <a:ext uri="{FF2B5EF4-FFF2-40B4-BE49-F238E27FC236}">
                <a16:creationId xmlns:a16="http://schemas.microsoft.com/office/drawing/2014/main" id="{905C8F17-A601-49FE-847B-B2ABBDE1053F}"/>
              </a:ext>
            </a:extLst>
          </p:cNvPr>
          <p:cNvSpPr txBox="1"/>
          <p:nvPr/>
        </p:nvSpPr>
        <p:spPr>
          <a:xfrm>
            <a:off x="285750" y="1428750"/>
            <a:ext cx="1571625" cy="461963"/>
          </a:xfrm>
          <a:prstGeom prst="rect">
            <a:avLst/>
          </a:prstGeom>
          <a:noFill/>
          <a:ln>
            <a:noFill/>
          </a:ln>
        </p:spPr>
        <p:txBody>
          <a:bodyPr>
            <a:spAutoFit/>
          </a:bodyPr>
          <a:lstStyle/>
          <a:p>
            <a:pPr eaLnBrk="1" hangingPunct="1">
              <a:defRPr/>
            </a:pPr>
            <a:r>
              <a:rPr lang="el-GR" sz="2400" dirty="0">
                <a:latin typeface="+mn-lt"/>
                <a:cs typeface="Arial" charset="0"/>
              </a:rPr>
              <a:t>Σχεδίαση:</a:t>
            </a:r>
          </a:p>
        </p:txBody>
      </p:sp>
      <p:sp>
        <p:nvSpPr>
          <p:cNvPr id="7" name="6 - TextBox">
            <a:extLst>
              <a:ext uri="{FF2B5EF4-FFF2-40B4-BE49-F238E27FC236}">
                <a16:creationId xmlns:a16="http://schemas.microsoft.com/office/drawing/2014/main" id="{7F678A2E-CA91-4DF9-BE10-B077FC65E784}"/>
              </a:ext>
            </a:extLst>
          </p:cNvPr>
          <p:cNvSpPr txBox="1"/>
          <p:nvPr/>
        </p:nvSpPr>
        <p:spPr>
          <a:xfrm>
            <a:off x="214313" y="1857375"/>
            <a:ext cx="4857750" cy="3446463"/>
          </a:xfrm>
          <a:prstGeom prst="rect">
            <a:avLst/>
          </a:prstGeom>
          <a:noFill/>
        </p:spPr>
        <p:txBody>
          <a:bodyPr>
            <a:spAutoFit/>
          </a:bodyPr>
          <a:lstStyle/>
          <a:p>
            <a:pPr eaLnBrk="1" hangingPunct="1">
              <a:buFont typeface="Wingdings" pitchFamily="2" charset="2"/>
              <a:buChar char="Ø"/>
              <a:defRPr/>
            </a:pPr>
            <a:r>
              <a:rPr lang="el-GR" sz="2000" dirty="0">
                <a:latin typeface="+mn-lt"/>
                <a:cs typeface="Arial" charset="0"/>
              </a:rPr>
              <a:t> Ο ανθρακικός σκελετός απεικονίζεται με γραμμές </a:t>
            </a:r>
            <a:r>
              <a:rPr lang="el-GR" sz="2000" dirty="0" err="1">
                <a:latin typeface="+mn-lt"/>
                <a:cs typeface="Arial" charset="0"/>
              </a:rPr>
              <a:t>ζικ</a:t>
            </a:r>
            <a:r>
              <a:rPr lang="el-GR" sz="2000" dirty="0">
                <a:latin typeface="+mn-lt"/>
                <a:cs typeface="Arial" charset="0"/>
              </a:rPr>
              <a:t>-</a:t>
            </a:r>
            <a:r>
              <a:rPr lang="el-GR" sz="2000" dirty="0" err="1">
                <a:latin typeface="+mn-lt"/>
                <a:cs typeface="Arial" charset="0"/>
              </a:rPr>
              <a:t>ζακ</a:t>
            </a:r>
            <a:r>
              <a:rPr lang="el-GR" sz="2000" dirty="0">
                <a:latin typeface="+mn-lt"/>
                <a:cs typeface="Arial" charset="0"/>
              </a:rPr>
              <a:t>.</a:t>
            </a:r>
          </a:p>
          <a:p>
            <a:pPr eaLnBrk="1" hangingPunct="1">
              <a:buFont typeface="Wingdings" pitchFamily="2" charset="2"/>
              <a:buChar char="Ø"/>
              <a:defRPr/>
            </a:pPr>
            <a:endParaRPr lang="el-GR" sz="2000" dirty="0">
              <a:latin typeface="+mn-lt"/>
              <a:cs typeface="Arial" charset="0"/>
            </a:endParaRPr>
          </a:p>
          <a:p>
            <a:pPr eaLnBrk="1" hangingPunct="1">
              <a:buFont typeface="Wingdings" pitchFamily="2" charset="2"/>
              <a:buChar char="Ø"/>
              <a:defRPr/>
            </a:pPr>
            <a:r>
              <a:rPr lang="el-GR" sz="2000" dirty="0">
                <a:latin typeface="+mn-lt"/>
                <a:cs typeface="Arial" charset="0"/>
              </a:rPr>
              <a:t> Κάθε γωνία ή άκρο αντιστοιχεί σε ένα άτομο </a:t>
            </a:r>
            <a:r>
              <a:rPr lang="en-US" sz="2000" dirty="0">
                <a:latin typeface="+mn-lt"/>
                <a:cs typeface="Arial" charset="0"/>
              </a:rPr>
              <a:t>C.</a:t>
            </a:r>
          </a:p>
          <a:p>
            <a:pPr eaLnBrk="1" hangingPunct="1">
              <a:buFont typeface="Wingdings" pitchFamily="2" charset="2"/>
              <a:buChar char="Ø"/>
              <a:defRPr/>
            </a:pPr>
            <a:endParaRPr lang="en-US" sz="2000" dirty="0">
              <a:latin typeface="+mn-lt"/>
              <a:cs typeface="Arial" charset="0"/>
            </a:endParaRPr>
          </a:p>
          <a:p>
            <a:pPr eaLnBrk="1" hangingPunct="1">
              <a:buFont typeface="Wingdings" pitchFamily="2" charset="2"/>
              <a:buChar char="Ø"/>
              <a:defRPr/>
            </a:pPr>
            <a:r>
              <a:rPr lang="en-US" sz="2000" dirty="0">
                <a:latin typeface="+mn-lt"/>
                <a:cs typeface="Arial" charset="0"/>
              </a:rPr>
              <a:t> </a:t>
            </a:r>
            <a:r>
              <a:rPr lang="el-GR" sz="2000" dirty="0">
                <a:latin typeface="+mn-lt"/>
                <a:cs typeface="Arial" charset="0"/>
              </a:rPr>
              <a:t>Οι διπλοί δεσμοί απεικονίζονται με δύο γραμμές και οι τριπλοί δεσμοί με τρεις γραμμές</a:t>
            </a:r>
            <a:r>
              <a:rPr lang="el-GR" sz="2000" b="1" dirty="0">
                <a:latin typeface="+mn-lt"/>
                <a:cs typeface="Arial" charset="0"/>
              </a:rPr>
              <a:t>, με γραμμικό τρόπο</a:t>
            </a:r>
            <a:endParaRPr lang="el-GR" sz="2000" dirty="0">
              <a:latin typeface="+mn-lt"/>
              <a:cs typeface="Arial" charset="0"/>
            </a:endParaRPr>
          </a:p>
          <a:p>
            <a:pPr eaLnBrk="1" hangingPunct="1">
              <a:defRPr/>
            </a:pPr>
            <a:r>
              <a:rPr lang="el-GR" dirty="0">
                <a:latin typeface="+mn-lt"/>
                <a:cs typeface="Arial" charset="0"/>
              </a:rPr>
              <a:t>(περιλαμβάνουν </a:t>
            </a:r>
            <a:r>
              <a:rPr lang="en-US" dirty="0">
                <a:latin typeface="+mn-lt"/>
                <a:cs typeface="Arial" charset="0"/>
              </a:rPr>
              <a:t>sp-</a:t>
            </a:r>
            <a:r>
              <a:rPr lang="el-GR" dirty="0">
                <a:latin typeface="+mn-lt"/>
                <a:cs typeface="Arial" charset="0"/>
              </a:rPr>
              <a:t>υβριδικά τροχιακά με γραμμική γεωμετρία)</a:t>
            </a:r>
            <a:r>
              <a:rPr lang="el-GR" sz="2000" dirty="0">
                <a:latin typeface="+mn-lt"/>
                <a:cs typeface="Arial" charset="0"/>
              </a:rPr>
              <a:t>.</a:t>
            </a:r>
          </a:p>
        </p:txBody>
      </p:sp>
      <p:sp>
        <p:nvSpPr>
          <p:cNvPr id="8" name="7 - Ορθογώνιο">
            <a:extLst>
              <a:ext uri="{FF2B5EF4-FFF2-40B4-BE49-F238E27FC236}">
                <a16:creationId xmlns:a16="http://schemas.microsoft.com/office/drawing/2014/main" id="{8E024BBA-4ECA-4229-97C6-DD959AC2FC4D}"/>
              </a:ext>
            </a:extLst>
          </p:cNvPr>
          <p:cNvSpPr/>
          <p:nvPr/>
        </p:nvSpPr>
        <p:spPr>
          <a:xfrm>
            <a:off x="214313" y="5429250"/>
            <a:ext cx="8643937" cy="708025"/>
          </a:xfrm>
          <a:prstGeom prst="rect">
            <a:avLst/>
          </a:prstGeom>
        </p:spPr>
        <p:txBody>
          <a:bodyPr>
            <a:spAutoFit/>
          </a:bodyPr>
          <a:lstStyle/>
          <a:p>
            <a:pPr eaLnBrk="1" hangingPunct="1">
              <a:buFont typeface="Wingdings" pitchFamily="2" charset="2"/>
              <a:buChar char="Ø"/>
              <a:defRPr/>
            </a:pPr>
            <a:r>
              <a:rPr lang="el-GR" sz="2000" dirty="0">
                <a:latin typeface="+mn-lt"/>
                <a:cs typeface="Arial" charset="0"/>
              </a:rPr>
              <a:t> Τα άτομα Η δεν απεικονίζονται, ενώ όλα τα </a:t>
            </a:r>
            <a:r>
              <a:rPr lang="el-GR" sz="2000" dirty="0" err="1">
                <a:latin typeface="+mn-lt"/>
                <a:cs typeface="Arial" charset="0"/>
              </a:rPr>
              <a:t>ετεροάτομα</a:t>
            </a:r>
            <a:r>
              <a:rPr lang="el-GR" sz="2000" dirty="0">
                <a:latin typeface="+mn-lt"/>
                <a:cs typeface="Arial" charset="0"/>
              </a:rPr>
              <a:t> πρέπει να απεικονίζονται.</a:t>
            </a:r>
          </a:p>
        </p:txBody>
      </p:sp>
      <p:sp>
        <p:nvSpPr>
          <p:cNvPr id="9" name="8 - Έλλειψη">
            <a:extLst>
              <a:ext uri="{FF2B5EF4-FFF2-40B4-BE49-F238E27FC236}">
                <a16:creationId xmlns:a16="http://schemas.microsoft.com/office/drawing/2014/main" id="{D194E601-1572-4EA9-9D3D-671A7D6D7BC5}"/>
              </a:ext>
            </a:extLst>
          </p:cNvPr>
          <p:cNvSpPr/>
          <p:nvPr/>
        </p:nvSpPr>
        <p:spPr>
          <a:xfrm>
            <a:off x="6000750" y="2857500"/>
            <a:ext cx="714375" cy="642938"/>
          </a:xfrm>
          <a:prstGeom prst="ellipse">
            <a:avLst/>
          </a:prstGeom>
          <a:solidFill>
            <a:schemeClr val="accent1">
              <a:alpha val="28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l-G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4" name="Picture 2" descr="ÎÏÎ¿ÏÎ­Î»ÎµÏÎ¼Î± ÎµÎ¹ÎºÏÎ½Î±Ï Î³Î¹Î± from lewis structure to skeletal form">
            <a:extLst>
              <a:ext uri="{FF2B5EF4-FFF2-40B4-BE49-F238E27FC236}">
                <a16:creationId xmlns:a16="http://schemas.microsoft.com/office/drawing/2014/main" id="{6676E050-5C56-4D8C-8C5C-B8533DC64D4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14313" y="1500188"/>
            <a:ext cx="5929312" cy="22844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3795" name="Picture 4" descr="ÎÏÎ¿ÏÎ­Î»ÎµÏÎ¼Î± ÎµÎ¹ÎºÏÎ½Î±Ï Î³Î¹Î± from lewis structure to skeletal form">
            <a:extLst>
              <a:ext uri="{FF2B5EF4-FFF2-40B4-BE49-F238E27FC236}">
                <a16:creationId xmlns:a16="http://schemas.microsoft.com/office/drawing/2014/main" id="{9DC54380-A555-465B-AAFD-44DA9A7822D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000500" y="3929063"/>
            <a:ext cx="4929188" cy="23574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3796" name="Title 1">
            <a:extLst>
              <a:ext uri="{FF2B5EF4-FFF2-40B4-BE49-F238E27FC236}">
                <a16:creationId xmlns:a16="http://schemas.microsoft.com/office/drawing/2014/main" id="{745DC596-FFE3-4552-A371-EBCE1DD4DC42}"/>
              </a:ext>
            </a:extLst>
          </p:cNvPr>
          <p:cNvSpPr>
            <a:spLocks noGrp="1"/>
          </p:cNvSpPr>
          <p:nvPr>
            <p:ph type="title"/>
          </p:nvPr>
        </p:nvSpPr>
        <p:spPr/>
        <p:txBody>
          <a:bodyPr/>
          <a:lstStyle/>
          <a:p>
            <a:pPr eaLnBrk="1" hangingPunct="1"/>
            <a:r>
              <a:rPr lang="el-GR" altLang="en-US">
                <a:solidFill>
                  <a:srgbClr val="7B9899"/>
                </a:solidFill>
              </a:rPr>
              <a:t>Σκελετικές δομές</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0017D06F-1A04-4D1E-8ADE-C067EE133FB3}"/>
              </a:ext>
            </a:extLst>
          </p:cNvPr>
          <p:cNvSpPr>
            <a:spLocks noGrp="1"/>
          </p:cNvSpPr>
          <p:nvPr>
            <p:ph type="title"/>
          </p:nvPr>
        </p:nvSpPr>
        <p:spPr/>
        <p:txBody>
          <a:bodyPr/>
          <a:lstStyle/>
          <a:p>
            <a:pPr>
              <a:defRPr/>
            </a:pPr>
            <a:r>
              <a:rPr lang="el-GR" dirty="0"/>
              <a:t>Άτομα </a:t>
            </a:r>
            <a:r>
              <a:rPr lang="en-US" dirty="0"/>
              <a:t>C </a:t>
            </a:r>
            <a:r>
              <a:rPr lang="el-GR" dirty="0"/>
              <a:t>με τυπικό φορτίο</a:t>
            </a:r>
          </a:p>
        </p:txBody>
      </p:sp>
      <p:pic>
        <p:nvPicPr>
          <p:cNvPr id="34819" name="Picture 2" descr="Î£ÏÎµÏÎ¹ÎºÎ® ÎµÎ¹ÎºÏÎ½Î±">
            <a:extLst>
              <a:ext uri="{FF2B5EF4-FFF2-40B4-BE49-F238E27FC236}">
                <a16:creationId xmlns:a16="http://schemas.microsoft.com/office/drawing/2014/main" id="{50619F1C-DA49-4EE2-9759-D657691354C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14313" y="1571625"/>
            <a:ext cx="6235700" cy="1928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4820" name="Picture 4" descr="Î£ÏÎµÏÎ¹ÎºÎ® ÎµÎ¹ÎºÏÎ½Î±">
            <a:extLst>
              <a:ext uri="{FF2B5EF4-FFF2-40B4-BE49-F238E27FC236}">
                <a16:creationId xmlns:a16="http://schemas.microsoft.com/office/drawing/2014/main" id="{9DA1740C-ECCF-4652-994F-C1083BC5838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18150"/>
          <a:stretch>
            <a:fillRect/>
          </a:stretch>
        </p:blipFill>
        <p:spPr bwMode="auto">
          <a:xfrm>
            <a:off x="4000500" y="3786188"/>
            <a:ext cx="4857750" cy="2254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5 - TextBox">
            <a:extLst>
              <a:ext uri="{FF2B5EF4-FFF2-40B4-BE49-F238E27FC236}">
                <a16:creationId xmlns:a16="http://schemas.microsoft.com/office/drawing/2014/main" id="{44055A24-EE16-43EA-B694-852F8C3D6C6B}"/>
              </a:ext>
            </a:extLst>
          </p:cNvPr>
          <p:cNvSpPr txBox="1"/>
          <p:nvPr/>
        </p:nvSpPr>
        <p:spPr>
          <a:xfrm>
            <a:off x="285750" y="4071938"/>
            <a:ext cx="3357563" cy="1692275"/>
          </a:xfrm>
          <a:prstGeom prst="rect">
            <a:avLst/>
          </a:prstGeom>
          <a:noFill/>
          <a:ln>
            <a:noFill/>
          </a:ln>
        </p:spPr>
        <p:txBody>
          <a:bodyPr>
            <a:spAutoFit/>
          </a:bodyPr>
          <a:lstStyle/>
          <a:p>
            <a:pPr eaLnBrk="1" hangingPunct="1">
              <a:buFont typeface="Wingdings" pitchFamily="2" charset="2"/>
              <a:buChar char="§"/>
              <a:defRPr/>
            </a:pPr>
            <a:r>
              <a:rPr lang="el-GR" sz="2400" dirty="0">
                <a:latin typeface="+mn-lt"/>
                <a:cs typeface="Arial" charset="0"/>
              </a:rPr>
              <a:t> </a:t>
            </a:r>
            <a:r>
              <a:rPr lang="el-GR" sz="2400" dirty="0" err="1">
                <a:latin typeface="+mn-lt"/>
                <a:cs typeface="Arial" charset="0"/>
              </a:rPr>
              <a:t>Καρβοκατιόντα</a:t>
            </a:r>
            <a:endParaRPr lang="el-GR" sz="2400" dirty="0">
              <a:latin typeface="+mn-lt"/>
              <a:cs typeface="Arial" charset="0"/>
            </a:endParaRPr>
          </a:p>
          <a:p>
            <a:pPr eaLnBrk="1" hangingPunct="1">
              <a:buFont typeface="Arial" pitchFamily="34" charset="0"/>
              <a:buChar char="•"/>
              <a:defRPr/>
            </a:pPr>
            <a:r>
              <a:rPr lang="el-GR" sz="2000" dirty="0">
                <a:latin typeface="+mn-lt"/>
                <a:cs typeface="Arial" charset="0"/>
              </a:rPr>
              <a:t> Ο </a:t>
            </a:r>
            <a:r>
              <a:rPr lang="en-US" sz="2000" dirty="0">
                <a:latin typeface="+mn-lt"/>
                <a:cs typeface="Arial" charset="0"/>
              </a:rPr>
              <a:t>C </a:t>
            </a:r>
            <a:r>
              <a:rPr lang="el-GR" sz="2000" dirty="0">
                <a:latin typeface="+mn-lt"/>
                <a:cs typeface="Arial" charset="0"/>
              </a:rPr>
              <a:t>σχηματίζει τρεις, αντί για τέσσερις, δεσμούς.</a:t>
            </a:r>
          </a:p>
          <a:p>
            <a:pPr eaLnBrk="1" hangingPunct="1">
              <a:buFont typeface="Arial" pitchFamily="34" charset="0"/>
              <a:buChar char="•"/>
              <a:defRPr/>
            </a:pPr>
            <a:r>
              <a:rPr lang="el-GR" sz="2000" dirty="0">
                <a:latin typeface="+mn-lt"/>
                <a:cs typeface="Arial" charset="0"/>
              </a:rPr>
              <a:t> Το τέταρτο τροχιακό είναι κενό.</a:t>
            </a: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094B29CA-2672-4203-ACFE-45608AEBB760}"/>
              </a:ext>
            </a:extLst>
          </p:cNvPr>
          <p:cNvSpPr>
            <a:spLocks noGrp="1"/>
          </p:cNvSpPr>
          <p:nvPr>
            <p:ph type="title"/>
          </p:nvPr>
        </p:nvSpPr>
        <p:spPr/>
        <p:txBody>
          <a:bodyPr/>
          <a:lstStyle/>
          <a:p>
            <a:pPr>
              <a:defRPr/>
            </a:pPr>
            <a:r>
              <a:rPr lang="el-GR" dirty="0"/>
              <a:t>Άτομα </a:t>
            </a:r>
            <a:r>
              <a:rPr lang="en-US" dirty="0"/>
              <a:t>C </a:t>
            </a:r>
            <a:r>
              <a:rPr lang="el-GR" dirty="0"/>
              <a:t>με τυπικό φορτίο</a:t>
            </a:r>
          </a:p>
        </p:txBody>
      </p:sp>
      <p:sp>
        <p:nvSpPr>
          <p:cNvPr id="6" name="5 - TextBox">
            <a:extLst>
              <a:ext uri="{FF2B5EF4-FFF2-40B4-BE49-F238E27FC236}">
                <a16:creationId xmlns:a16="http://schemas.microsoft.com/office/drawing/2014/main" id="{117D54E7-43DE-4CA9-8CE3-66FF35F0A2AC}"/>
              </a:ext>
            </a:extLst>
          </p:cNvPr>
          <p:cNvSpPr txBox="1"/>
          <p:nvPr/>
        </p:nvSpPr>
        <p:spPr>
          <a:xfrm>
            <a:off x="214313" y="1587500"/>
            <a:ext cx="8501062" cy="1077913"/>
          </a:xfrm>
          <a:prstGeom prst="rect">
            <a:avLst/>
          </a:prstGeom>
          <a:noFill/>
          <a:ln>
            <a:noFill/>
          </a:ln>
        </p:spPr>
        <p:txBody>
          <a:bodyPr>
            <a:spAutoFit/>
          </a:bodyPr>
          <a:lstStyle/>
          <a:p>
            <a:pPr eaLnBrk="1" hangingPunct="1">
              <a:buFont typeface="Wingdings" pitchFamily="2" charset="2"/>
              <a:buChar char="§"/>
              <a:defRPr/>
            </a:pPr>
            <a:r>
              <a:rPr lang="el-GR" sz="2400" dirty="0">
                <a:latin typeface="+mn-lt"/>
                <a:cs typeface="Arial" charset="0"/>
              </a:rPr>
              <a:t> </a:t>
            </a:r>
            <a:r>
              <a:rPr lang="el-GR" sz="2400" dirty="0" err="1">
                <a:latin typeface="+mn-lt"/>
                <a:cs typeface="Arial" charset="0"/>
              </a:rPr>
              <a:t>Καρβανιόντα</a:t>
            </a:r>
            <a:endParaRPr lang="el-GR" sz="2400" dirty="0">
              <a:latin typeface="+mn-lt"/>
              <a:cs typeface="Arial" charset="0"/>
            </a:endParaRPr>
          </a:p>
          <a:p>
            <a:pPr eaLnBrk="1" hangingPunct="1">
              <a:buFont typeface="Arial" pitchFamily="34" charset="0"/>
              <a:buChar char="•"/>
              <a:defRPr/>
            </a:pPr>
            <a:r>
              <a:rPr lang="el-GR" sz="2000" dirty="0">
                <a:latin typeface="+mn-lt"/>
                <a:cs typeface="Arial" charset="0"/>
              </a:rPr>
              <a:t> Ο </a:t>
            </a:r>
            <a:r>
              <a:rPr lang="en-US" sz="2000" dirty="0">
                <a:latin typeface="+mn-lt"/>
                <a:cs typeface="Arial" charset="0"/>
              </a:rPr>
              <a:t>C </a:t>
            </a:r>
            <a:r>
              <a:rPr lang="el-GR" sz="2000" dirty="0">
                <a:latin typeface="+mn-lt"/>
                <a:cs typeface="Arial" charset="0"/>
              </a:rPr>
              <a:t>σχηματίζει τρεις, αντί για τέσσερις, δεσμούς.</a:t>
            </a:r>
          </a:p>
          <a:p>
            <a:pPr eaLnBrk="1" hangingPunct="1">
              <a:buFont typeface="Arial" pitchFamily="34" charset="0"/>
              <a:buChar char="•"/>
              <a:defRPr/>
            </a:pPr>
            <a:r>
              <a:rPr lang="el-GR" sz="2000" dirty="0">
                <a:latin typeface="+mn-lt"/>
                <a:cs typeface="Arial" charset="0"/>
              </a:rPr>
              <a:t> Στο τέταρτο τροχιακό υπάρχει μη δεσμικό ζεύγος ηλεκτρονίων</a:t>
            </a:r>
          </a:p>
        </p:txBody>
      </p:sp>
      <p:pic>
        <p:nvPicPr>
          <p:cNvPr id="35844" name="Picture 4" descr="ÎÏÎ¿ÏÎ­Î»ÎµÏÎ¼Î± ÎµÎ¹ÎºÏÎ½Î±Ï Î³Î¹Î± carbanions pair of electrons">
            <a:extLst>
              <a:ext uri="{FF2B5EF4-FFF2-40B4-BE49-F238E27FC236}">
                <a16:creationId xmlns:a16="http://schemas.microsoft.com/office/drawing/2014/main" id="{275E1F92-1C1F-43BB-B31B-81835AE1304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16406" t="21875" r="16406" b="44791"/>
          <a:stretch>
            <a:fillRect/>
          </a:stretch>
        </p:blipFill>
        <p:spPr bwMode="auto">
          <a:xfrm>
            <a:off x="285750" y="2714625"/>
            <a:ext cx="6143625"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6C002B13-42CB-4C4A-996A-314CDC806989}"/>
              </a:ext>
            </a:extLst>
          </p:cNvPr>
          <p:cNvSpPr>
            <a:spLocks noGrp="1"/>
          </p:cNvSpPr>
          <p:nvPr>
            <p:ph type="title"/>
          </p:nvPr>
        </p:nvSpPr>
        <p:spPr/>
        <p:txBody>
          <a:bodyPr/>
          <a:lstStyle/>
          <a:p>
            <a:pPr>
              <a:defRPr/>
            </a:pPr>
            <a:r>
              <a:rPr lang="el-GR" dirty="0"/>
              <a:t>Άτομα </a:t>
            </a:r>
            <a:r>
              <a:rPr lang="en-US" dirty="0"/>
              <a:t>C </a:t>
            </a:r>
            <a:r>
              <a:rPr lang="el-GR" dirty="0"/>
              <a:t>με τυπικό φορτίο</a:t>
            </a:r>
          </a:p>
        </p:txBody>
      </p:sp>
      <p:sp>
        <p:nvSpPr>
          <p:cNvPr id="6" name="5 - TextBox">
            <a:extLst>
              <a:ext uri="{FF2B5EF4-FFF2-40B4-BE49-F238E27FC236}">
                <a16:creationId xmlns:a16="http://schemas.microsoft.com/office/drawing/2014/main" id="{70297A70-C81E-4205-A11B-01177F755F73}"/>
              </a:ext>
            </a:extLst>
          </p:cNvPr>
          <p:cNvSpPr txBox="1"/>
          <p:nvPr/>
        </p:nvSpPr>
        <p:spPr>
          <a:xfrm>
            <a:off x="214313" y="1587500"/>
            <a:ext cx="8501062" cy="1077913"/>
          </a:xfrm>
          <a:prstGeom prst="rect">
            <a:avLst/>
          </a:prstGeom>
          <a:noFill/>
          <a:ln>
            <a:noFill/>
          </a:ln>
        </p:spPr>
        <p:txBody>
          <a:bodyPr>
            <a:spAutoFit/>
          </a:bodyPr>
          <a:lstStyle/>
          <a:p>
            <a:pPr eaLnBrk="1" hangingPunct="1">
              <a:buFont typeface="Wingdings" pitchFamily="2" charset="2"/>
              <a:buChar char="§"/>
              <a:defRPr/>
            </a:pPr>
            <a:r>
              <a:rPr lang="el-GR" sz="2400" dirty="0">
                <a:latin typeface="+mn-lt"/>
                <a:cs typeface="Arial" charset="0"/>
              </a:rPr>
              <a:t> Ελεύθερες ρίζες</a:t>
            </a:r>
          </a:p>
          <a:p>
            <a:pPr eaLnBrk="1" hangingPunct="1">
              <a:buFont typeface="Arial" pitchFamily="34" charset="0"/>
              <a:buChar char="•"/>
              <a:defRPr/>
            </a:pPr>
            <a:r>
              <a:rPr lang="el-GR" sz="2000" dirty="0">
                <a:latin typeface="+mn-lt"/>
                <a:cs typeface="Arial" charset="0"/>
              </a:rPr>
              <a:t> Ο </a:t>
            </a:r>
            <a:r>
              <a:rPr lang="en-US" sz="2000" dirty="0">
                <a:latin typeface="+mn-lt"/>
                <a:cs typeface="Arial" charset="0"/>
              </a:rPr>
              <a:t>C </a:t>
            </a:r>
            <a:r>
              <a:rPr lang="el-GR" sz="2000" dirty="0">
                <a:latin typeface="+mn-lt"/>
                <a:cs typeface="Arial" charset="0"/>
              </a:rPr>
              <a:t>σχηματίζει τρεις, αντί για τέσσερις, δεσμούς.</a:t>
            </a:r>
          </a:p>
          <a:p>
            <a:pPr eaLnBrk="1" hangingPunct="1">
              <a:buFont typeface="Arial" pitchFamily="34" charset="0"/>
              <a:buChar char="•"/>
              <a:defRPr/>
            </a:pPr>
            <a:r>
              <a:rPr lang="el-GR" sz="2000" dirty="0">
                <a:latin typeface="+mn-lt"/>
                <a:cs typeface="Arial" charset="0"/>
              </a:rPr>
              <a:t> Στο τέταρτο τροχιακό υπάρχει ένα (1) μονήρες ηλεκτρόνιο</a:t>
            </a:r>
          </a:p>
        </p:txBody>
      </p:sp>
      <p:pic>
        <p:nvPicPr>
          <p:cNvPr id="36868" name="Picture 2" descr="ÎÏÎ¿ÏÎ­Î»ÎµÏÎ¼Î± ÎµÎ¹ÎºÏÎ½Î±Ï Î³Î¹Î± carbon free radicals">
            <a:extLst>
              <a:ext uri="{FF2B5EF4-FFF2-40B4-BE49-F238E27FC236}">
                <a16:creationId xmlns:a16="http://schemas.microsoft.com/office/drawing/2014/main" id="{690746BD-B19A-44B8-A30F-5D5891E2E8E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46138" y="3214688"/>
            <a:ext cx="7154862" cy="2000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DD147D48-A5D3-4108-911E-5F8DE5CDFE68}"/>
              </a:ext>
            </a:extLst>
          </p:cNvPr>
          <p:cNvSpPr>
            <a:spLocks noGrp="1"/>
          </p:cNvSpPr>
          <p:nvPr>
            <p:ph type="title"/>
          </p:nvPr>
        </p:nvSpPr>
        <p:spPr/>
        <p:txBody>
          <a:bodyPr/>
          <a:lstStyle/>
          <a:p>
            <a:pPr>
              <a:defRPr/>
            </a:pPr>
            <a:r>
              <a:rPr lang="el-GR" dirty="0"/>
              <a:t>Άτομα </a:t>
            </a:r>
            <a:r>
              <a:rPr lang="en-US" dirty="0"/>
              <a:t>C </a:t>
            </a:r>
            <a:r>
              <a:rPr lang="el-GR" dirty="0"/>
              <a:t>με τυπικό φορτίο</a:t>
            </a:r>
          </a:p>
        </p:txBody>
      </p:sp>
      <p:sp>
        <p:nvSpPr>
          <p:cNvPr id="6" name="5 - TextBox">
            <a:extLst>
              <a:ext uri="{FF2B5EF4-FFF2-40B4-BE49-F238E27FC236}">
                <a16:creationId xmlns:a16="http://schemas.microsoft.com/office/drawing/2014/main" id="{DE820B20-6E90-41B0-9868-F238F70EF11A}"/>
              </a:ext>
            </a:extLst>
          </p:cNvPr>
          <p:cNvSpPr txBox="1"/>
          <p:nvPr/>
        </p:nvSpPr>
        <p:spPr>
          <a:xfrm>
            <a:off x="214313" y="1587500"/>
            <a:ext cx="8501062" cy="1077913"/>
          </a:xfrm>
          <a:prstGeom prst="rect">
            <a:avLst/>
          </a:prstGeom>
          <a:noFill/>
          <a:ln>
            <a:noFill/>
          </a:ln>
        </p:spPr>
        <p:txBody>
          <a:bodyPr>
            <a:spAutoFit/>
          </a:bodyPr>
          <a:lstStyle/>
          <a:p>
            <a:pPr eaLnBrk="1" hangingPunct="1">
              <a:buFont typeface="Wingdings" pitchFamily="2" charset="2"/>
              <a:buChar char="§"/>
              <a:defRPr/>
            </a:pPr>
            <a:r>
              <a:rPr lang="el-GR" sz="2400" dirty="0">
                <a:latin typeface="+mn-lt"/>
                <a:cs typeface="Arial" charset="0"/>
              </a:rPr>
              <a:t> </a:t>
            </a:r>
            <a:r>
              <a:rPr lang="el-GR" sz="2400" dirty="0" err="1">
                <a:latin typeface="+mn-lt"/>
                <a:cs typeface="Arial" charset="0"/>
              </a:rPr>
              <a:t>Καρβένια</a:t>
            </a:r>
            <a:endParaRPr lang="el-GR" sz="2400" dirty="0">
              <a:latin typeface="+mn-lt"/>
              <a:cs typeface="Arial" charset="0"/>
            </a:endParaRPr>
          </a:p>
          <a:p>
            <a:pPr eaLnBrk="1" hangingPunct="1">
              <a:buFont typeface="Arial" pitchFamily="34" charset="0"/>
              <a:buChar char="•"/>
              <a:defRPr/>
            </a:pPr>
            <a:r>
              <a:rPr lang="el-GR" sz="2000" dirty="0">
                <a:latin typeface="+mn-lt"/>
                <a:cs typeface="Arial" charset="0"/>
              </a:rPr>
              <a:t> Ο </a:t>
            </a:r>
            <a:r>
              <a:rPr lang="en-US" sz="2000" dirty="0">
                <a:latin typeface="+mn-lt"/>
                <a:cs typeface="Arial" charset="0"/>
              </a:rPr>
              <a:t>C </a:t>
            </a:r>
            <a:r>
              <a:rPr lang="el-GR" sz="2000" dirty="0">
                <a:latin typeface="+mn-lt"/>
                <a:cs typeface="Arial" charset="0"/>
              </a:rPr>
              <a:t>σχηματίζει δύο, αντί για τέσσερις, δεσμούς.</a:t>
            </a:r>
          </a:p>
          <a:p>
            <a:pPr eaLnBrk="1" hangingPunct="1">
              <a:buFont typeface="Arial" pitchFamily="34" charset="0"/>
              <a:buChar char="•"/>
              <a:defRPr/>
            </a:pPr>
            <a:r>
              <a:rPr lang="el-GR" sz="2000" dirty="0">
                <a:latin typeface="+mn-lt"/>
                <a:cs typeface="Arial" charset="0"/>
              </a:rPr>
              <a:t> Διαθέτει μη δεσμικό ζεύγος ηλεκτρονίων</a:t>
            </a:r>
          </a:p>
        </p:txBody>
      </p:sp>
      <p:pic>
        <p:nvPicPr>
          <p:cNvPr id="37892" name="Picture 2" descr="https://upload.wikimedia.org/wikipedia/commons/thumb/f/f6/Carbenes.svg/512px-Carbenes.svg.png">
            <a:extLst>
              <a:ext uri="{FF2B5EF4-FFF2-40B4-BE49-F238E27FC236}">
                <a16:creationId xmlns:a16="http://schemas.microsoft.com/office/drawing/2014/main" id="{CC669943-2F79-4ADE-AE16-1D9AA50C1E4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57375" y="3286125"/>
            <a:ext cx="4876800" cy="1781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7893" name="6 - Ορθογώνιο">
            <a:extLst>
              <a:ext uri="{FF2B5EF4-FFF2-40B4-BE49-F238E27FC236}">
                <a16:creationId xmlns:a16="http://schemas.microsoft.com/office/drawing/2014/main" id="{3709D5D8-0B91-4584-BB08-FF1F0F05EBCE}"/>
              </a:ext>
            </a:extLst>
          </p:cNvPr>
          <p:cNvSpPr>
            <a:spLocks noChangeArrowheads="1"/>
          </p:cNvSpPr>
          <p:nvPr/>
        </p:nvSpPr>
        <p:spPr bwMode="auto">
          <a:xfrm>
            <a:off x="2214563" y="5000625"/>
            <a:ext cx="457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n-US" sz="1200">
                <a:latin typeface="Arial" panose="020B0604020202020204" pitchFamily="34" charset="0"/>
              </a:rPr>
              <a:t>By Hbf878 - Own work, CC0, https://commons.wikimedia.org/w/index.php?curid=64786797</a:t>
            </a:r>
            <a:endParaRPr lang="el-GR" altLang="en-US" sz="1200">
              <a:latin typeface="Arial" panose="020B0604020202020204" pitchFamily="34" charset="0"/>
            </a:endParaRPr>
          </a:p>
        </p:txBody>
      </p:sp>
      <p:pic>
        <p:nvPicPr>
          <p:cNvPr id="37894" name="Picture 4" descr="https://upload.wikimedia.org/wikipedia/commons/5/57/Carbene.png">
            <a:extLst>
              <a:ext uri="{FF2B5EF4-FFF2-40B4-BE49-F238E27FC236}">
                <a16:creationId xmlns:a16="http://schemas.microsoft.com/office/drawing/2014/main" id="{3296B22B-B206-4946-9823-376D002472A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500938" y="1643063"/>
            <a:ext cx="500062" cy="1044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7895" name="7 - Ορθογώνιο">
            <a:extLst>
              <a:ext uri="{FF2B5EF4-FFF2-40B4-BE49-F238E27FC236}">
                <a16:creationId xmlns:a16="http://schemas.microsoft.com/office/drawing/2014/main" id="{09CAB73D-54CD-497A-98BE-71DB4E74585D}"/>
              </a:ext>
            </a:extLst>
          </p:cNvPr>
          <p:cNvSpPr>
            <a:spLocks noChangeArrowheads="1"/>
          </p:cNvSpPr>
          <p:nvPr/>
        </p:nvSpPr>
        <p:spPr bwMode="auto">
          <a:xfrm>
            <a:off x="7143750" y="2786063"/>
            <a:ext cx="1249363"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n-US" sz="1800">
                <a:latin typeface="Arial" panose="020B0604020202020204" pitchFamily="34" charset="0"/>
              </a:rPr>
              <a:t>Methylene</a:t>
            </a:r>
            <a:endParaRPr lang="el-GR" altLang="en-US" sz="1800">
              <a:latin typeface="Arial" panose="020B0604020202020204" pitchFamily="34" charset="0"/>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1 - Τίτλος">
            <a:extLst>
              <a:ext uri="{FF2B5EF4-FFF2-40B4-BE49-F238E27FC236}">
                <a16:creationId xmlns:a16="http://schemas.microsoft.com/office/drawing/2014/main" id="{EC560B24-AF9B-40C2-9637-B05DE4725673}"/>
              </a:ext>
            </a:extLst>
          </p:cNvPr>
          <p:cNvSpPr>
            <a:spLocks noGrp="1"/>
          </p:cNvSpPr>
          <p:nvPr>
            <p:ph type="title"/>
          </p:nvPr>
        </p:nvSpPr>
        <p:spPr/>
        <p:txBody>
          <a:bodyPr/>
          <a:lstStyle/>
          <a:p>
            <a:pPr>
              <a:defRPr/>
            </a:pPr>
            <a:r>
              <a:rPr lang="el-GR" dirty="0"/>
              <a:t>Τυπικό φορτίο σε άτομα Ο</a:t>
            </a:r>
            <a:r>
              <a:rPr lang="en-US" dirty="0"/>
              <a:t> </a:t>
            </a:r>
            <a:r>
              <a:rPr lang="el-GR" dirty="0"/>
              <a:t>και Ν </a:t>
            </a:r>
          </a:p>
        </p:txBody>
      </p:sp>
      <p:pic>
        <p:nvPicPr>
          <p:cNvPr id="38915" name="Picture 6" descr="Αποτέλεσμα εικόνας για negative charge on nitrogen">
            <a:extLst>
              <a:ext uri="{FF2B5EF4-FFF2-40B4-BE49-F238E27FC236}">
                <a16:creationId xmlns:a16="http://schemas.microsoft.com/office/drawing/2014/main" id="{AE98B39F-6C31-4A21-873B-4BC2E825DE2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18132"/>
          <a:stretch>
            <a:fillRect/>
          </a:stretch>
        </p:blipFill>
        <p:spPr bwMode="auto">
          <a:xfrm>
            <a:off x="2124075" y="1557338"/>
            <a:ext cx="4968875" cy="45418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4EB040E0-FCC4-461E-BF19-BA0C788E81C8}"/>
              </a:ext>
            </a:extLst>
          </p:cNvPr>
          <p:cNvSpPr>
            <a:spLocks noGrp="1"/>
          </p:cNvSpPr>
          <p:nvPr>
            <p:ph type="title"/>
          </p:nvPr>
        </p:nvSpPr>
        <p:spPr/>
        <p:txBody>
          <a:bodyPr/>
          <a:lstStyle/>
          <a:p>
            <a:pPr>
              <a:defRPr/>
            </a:pPr>
            <a:r>
              <a:rPr lang="el-GR" dirty="0"/>
              <a:t>Κυρτά βέλη</a:t>
            </a:r>
          </a:p>
        </p:txBody>
      </p:sp>
      <p:pic>
        <p:nvPicPr>
          <p:cNvPr id="39939" name="Picture 2" descr="https://s11452.pcdn.co/wp-content/uploads/2011/11/2-curvedarrows.png">
            <a:extLst>
              <a:ext uri="{FF2B5EF4-FFF2-40B4-BE49-F238E27FC236}">
                <a16:creationId xmlns:a16="http://schemas.microsoft.com/office/drawing/2014/main" id="{3F003CB2-7C96-4A36-82F6-815F081A75F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10664" r="43851" b="62677"/>
          <a:stretch>
            <a:fillRect/>
          </a:stretch>
        </p:blipFill>
        <p:spPr bwMode="auto">
          <a:xfrm>
            <a:off x="2214563" y="1714500"/>
            <a:ext cx="4772025" cy="1704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6 - TextBox">
            <a:extLst>
              <a:ext uri="{FF2B5EF4-FFF2-40B4-BE49-F238E27FC236}">
                <a16:creationId xmlns:a16="http://schemas.microsoft.com/office/drawing/2014/main" id="{18B27054-1516-4988-8527-4E875C73741B}"/>
              </a:ext>
            </a:extLst>
          </p:cNvPr>
          <p:cNvSpPr txBox="1"/>
          <p:nvPr/>
        </p:nvSpPr>
        <p:spPr>
          <a:xfrm>
            <a:off x="428625" y="4000500"/>
            <a:ext cx="8286750" cy="1938338"/>
          </a:xfrm>
          <a:prstGeom prst="rect">
            <a:avLst/>
          </a:prstGeom>
          <a:noFill/>
        </p:spPr>
        <p:txBody>
          <a:bodyPr>
            <a:spAutoFit/>
          </a:bodyPr>
          <a:lstStyle/>
          <a:p>
            <a:pPr marL="342900" indent="-342900" eaLnBrk="1" hangingPunct="1">
              <a:buFont typeface="+mj-lt"/>
              <a:buAutoNum type="arabicPeriod"/>
              <a:defRPr/>
            </a:pPr>
            <a:r>
              <a:rPr lang="el-GR" sz="2000" dirty="0">
                <a:latin typeface="+mn-lt"/>
                <a:cs typeface="Arial" charset="0"/>
              </a:rPr>
              <a:t>Απαγορεύεται η διάσπαση απλών δεσμών.</a:t>
            </a:r>
          </a:p>
          <a:p>
            <a:pPr marL="342900" indent="-342900" eaLnBrk="1" hangingPunct="1">
              <a:buFont typeface="+mj-lt"/>
              <a:buAutoNum type="arabicPeriod"/>
              <a:defRPr/>
            </a:pPr>
            <a:endParaRPr lang="el-GR" sz="2000" dirty="0">
              <a:latin typeface="+mn-lt"/>
              <a:cs typeface="Arial" charset="0"/>
            </a:endParaRPr>
          </a:p>
          <a:p>
            <a:pPr marL="342900" indent="-342900" eaLnBrk="1" hangingPunct="1">
              <a:buFont typeface="+mj-lt"/>
              <a:buAutoNum type="arabicPeriod"/>
              <a:defRPr/>
            </a:pPr>
            <a:r>
              <a:rPr lang="el-GR" sz="2000" dirty="0">
                <a:latin typeface="+mn-lt"/>
                <a:cs typeface="Arial" charset="0"/>
              </a:rPr>
              <a:t>Δεν παραβιάζεται ο κανόνας της οκτάδας ηλεκτρονίων για τα στοιχεία της δεύτερης περιόδου.</a:t>
            </a:r>
          </a:p>
          <a:p>
            <a:pPr marL="342900" indent="-342900" eaLnBrk="1" hangingPunct="1">
              <a:defRPr/>
            </a:pPr>
            <a:r>
              <a:rPr lang="el-GR" sz="2000" dirty="0">
                <a:latin typeface="+mn-lt"/>
                <a:cs typeface="Arial" charset="0"/>
              </a:rPr>
              <a:t>	</a:t>
            </a:r>
            <a:r>
              <a:rPr lang="el-GR" dirty="0">
                <a:latin typeface="+mn-lt"/>
                <a:cs typeface="Arial" charset="0"/>
              </a:rPr>
              <a:t>(Ισχύει για περισσότερα από οκτώ ηλεκτρόνια, αλλά </a:t>
            </a:r>
            <a:r>
              <a:rPr lang="el-GR" b="1" dirty="0">
                <a:latin typeface="+mn-lt"/>
                <a:cs typeface="Arial" charset="0"/>
              </a:rPr>
              <a:t>δεν απαγορεύεται η ύπαρξη λιγότερων από οκτώ ηλεκτρόνια</a:t>
            </a:r>
            <a:r>
              <a:rPr lang="el-GR" dirty="0">
                <a:latin typeface="+mn-lt"/>
                <a:cs typeface="Arial" charset="0"/>
              </a:rPr>
              <a:t>)</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1 - Τίτλος">
            <a:extLst>
              <a:ext uri="{FF2B5EF4-FFF2-40B4-BE49-F238E27FC236}">
                <a16:creationId xmlns:a16="http://schemas.microsoft.com/office/drawing/2014/main" id="{62445FF3-2A75-441A-9D74-B8B9E9AD54A8}"/>
              </a:ext>
            </a:extLst>
          </p:cNvPr>
          <p:cNvSpPr>
            <a:spLocks noGrp="1"/>
          </p:cNvSpPr>
          <p:nvPr>
            <p:ph type="title"/>
          </p:nvPr>
        </p:nvSpPr>
        <p:spPr/>
        <p:txBody>
          <a:bodyPr/>
          <a:lstStyle/>
          <a:p>
            <a:pPr>
              <a:defRPr/>
            </a:pPr>
            <a:r>
              <a:rPr lang="el-GR" dirty="0"/>
              <a:t>Κυρτά βέλη</a:t>
            </a:r>
          </a:p>
        </p:txBody>
      </p:sp>
      <p:grpSp>
        <p:nvGrpSpPr>
          <p:cNvPr id="40963" name="4 - Ομάδα">
            <a:extLst>
              <a:ext uri="{FF2B5EF4-FFF2-40B4-BE49-F238E27FC236}">
                <a16:creationId xmlns:a16="http://schemas.microsoft.com/office/drawing/2014/main" id="{ADFAA1DA-10B9-442B-ACB9-EED5E3404773}"/>
              </a:ext>
            </a:extLst>
          </p:cNvPr>
          <p:cNvGrpSpPr>
            <a:grpSpLocks/>
          </p:cNvGrpSpPr>
          <p:nvPr/>
        </p:nvGrpSpPr>
        <p:grpSpPr bwMode="auto">
          <a:xfrm>
            <a:off x="285750" y="1654175"/>
            <a:ext cx="8572500" cy="1846263"/>
            <a:chOff x="285720" y="1654908"/>
            <a:chExt cx="8215338" cy="1631216"/>
          </a:xfrm>
        </p:grpSpPr>
        <p:pic>
          <p:nvPicPr>
            <p:cNvPr id="40967" name="Picture 4" descr="https://s11452.pcdn.co/wp-content/uploads/2011/11/3-curvedarrows.png">
              <a:extLst>
                <a:ext uri="{FF2B5EF4-FFF2-40B4-BE49-F238E27FC236}">
                  <a16:creationId xmlns:a16="http://schemas.microsoft.com/office/drawing/2014/main" id="{CEDEBCBA-6861-46EF-B7BF-C1D1126004F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9911" t="1945" r="46848" b="89857"/>
            <a:stretch>
              <a:fillRect/>
            </a:stretch>
          </p:blipFill>
          <p:spPr bwMode="auto">
            <a:xfrm>
              <a:off x="285720" y="1714488"/>
              <a:ext cx="3214710" cy="154038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3 - TextBox">
              <a:extLst>
                <a:ext uri="{FF2B5EF4-FFF2-40B4-BE49-F238E27FC236}">
                  <a16:creationId xmlns:a16="http://schemas.microsoft.com/office/drawing/2014/main" id="{980A60D2-86E7-460B-B53A-CC1C611139D5}"/>
                </a:ext>
              </a:extLst>
            </p:cNvPr>
            <p:cNvSpPr txBox="1"/>
            <p:nvPr/>
          </p:nvSpPr>
          <p:spPr>
            <a:xfrm>
              <a:off x="3428847" y="1654908"/>
              <a:ext cx="5072211" cy="1631216"/>
            </a:xfrm>
            <a:prstGeom prst="rect">
              <a:avLst/>
            </a:prstGeom>
            <a:noFill/>
          </p:spPr>
          <p:txBody>
            <a:bodyPr>
              <a:spAutoFit/>
            </a:bodyPr>
            <a:lstStyle/>
            <a:p>
              <a:pPr eaLnBrk="1" hangingPunct="1">
                <a:buFont typeface="Arial" pitchFamily="34" charset="0"/>
                <a:buChar char="•"/>
                <a:defRPr/>
              </a:pPr>
              <a:r>
                <a:rPr lang="el-GR" sz="2000" dirty="0">
                  <a:latin typeface="+mn-lt"/>
                  <a:cs typeface="Arial" charset="0"/>
                </a:rPr>
                <a:t> </a:t>
              </a:r>
              <a:r>
                <a:rPr lang="en-US" sz="2000" dirty="0">
                  <a:latin typeface="+mn-lt"/>
                  <a:cs typeface="Arial" charset="0"/>
                </a:rPr>
                <a:t>C1 </a:t>
              </a:r>
              <a:r>
                <a:rPr lang="el-GR" sz="2000" dirty="0">
                  <a:latin typeface="+mn-lt"/>
                  <a:cs typeface="Arial" charset="0"/>
                </a:rPr>
                <a:t>και </a:t>
              </a:r>
              <a:r>
                <a:rPr lang="en-US" sz="2000" dirty="0">
                  <a:latin typeface="+mn-lt"/>
                  <a:cs typeface="Arial" charset="0"/>
                </a:rPr>
                <a:t>C2</a:t>
              </a:r>
              <a:r>
                <a:rPr lang="el-GR" sz="2000" dirty="0">
                  <a:latin typeface="+mn-lt"/>
                  <a:cs typeface="Arial" charset="0"/>
                </a:rPr>
                <a:t> «μοιράζονται» ζεύγος ηλεκτρονίων</a:t>
              </a:r>
            </a:p>
            <a:p>
              <a:pPr eaLnBrk="1" hangingPunct="1">
                <a:buFont typeface="Arial" pitchFamily="34" charset="0"/>
                <a:buChar char="•"/>
                <a:defRPr/>
              </a:pPr>
              <a:r>
                <a:rPr lang="el-GR" sz="2000" dirty="0">
                  <a:latin typeface="+mn-lt"/>
                  <a:cs typeface="Arial" charset="0"/>
                </a:rPr>
                <a:t> Ο </a:t>
              </a:r>
              <a:r>
                <a:rPr lang="en-US" sz="2000" dirty="0">
                  <a:latin typeface="+mn-lt"/>
                  <a:cs typeface="Arial" charset="0"/>
                </a:rPr>
                <a:t>C1</a:t>
              </a:r>
              <a:r>
                <a:rPr lang="el-GR" sz="2000" dirty="0">
                  <a:latin typeface="+mn-lt"/>
                  <a:cs typeface="Arial" charset="0"/>
                </a:rPr>
                <a:t> «χάνει» το ηλεκτρόνιο (και φορτίζεται θετικά) ενώ ο </a:t>
              </a:r>
              <a:r>
                <a:rPr lang="en-US" sz="2000" dirty="0">
                  <a:latin typeface="+mn-lt"/>
                  <a:cs typeface="Arial" charset="0"/>
                </a:rPr>
                <a:t>C</a:t>
              </a:r>
              <a:r>
                <a:rPr lang="el-GR" sz="2000" dirty="0">
                  <a:latin typeface="+mn-lt"/>
                  <a:cs typeface="Arial" charset="0"/>
                </a:rPr>
                <a:t>2 «κερδίζει» το ηλεκτρόνιο (και φορτίζεται αρνητικά).</a:t>
              </a:r>
            </a:p>
          </p:txBody>
        </p:sp>
      </p:grpSp>
      <p:grpSp>
        <p:nvGrpSpPr>
          <p:cNvPr id="40964" name="6 - Ομάδα">
            <a:extLst>
              <a:ext uri="{FF2B5EF4-FFF2-40B4-BE49-F238E27FC236}">
                <a16:creationId xmlns:a16="http://schemas.microsoft.com/office/drawing/2014/main" id="{297A165E-1A05-4A8B-B9E1-1C561DF40004}"/>
              </a:ext>
            </a:extLst>
          </p:cNvPr>
          <p:cNvGrpSpPr>
            <a:grpSpLocks/>
          </p:cNvGrpSpPr>
          <p:nvPr/>
        </p:nvGrpSpPr>
        <p:grpSpPr bwMode="auto">
          <a:xfrm>
            <a:off x="285750" y="3929063"/>
            <a:ext cx="8643938" cy="2052637"/>
            <a:chOff x="285720" y="1571612"/>
            <a:chExt cx="8572528" cy="1857388"/>
          </a:xfrm>
        </p:grpSpPr>
        <p:pic>
          <p:nvPicPr>
            <p:cNvPr id="40965" name="Picture 6" descr="https://s11452.pcdn.co/wp-content/uploads/2011/11/3-curvedarrows.png">
              <a:extLst>
                <a:ext uri="{FF2B5EF4-FFF2-40B4-BE49-F238E27FC236}">
                  <a16:creationId xmlns:a16="http://schemas.microsoft.com/office/drawing/2014/main" id="{6EEDFAF3-2CE7-481D-80FB-4E818828F43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9868" t="29196" r="44080" b="62370"/>
            <a:stretch>
              <a:fillRect/>
            </a:stretch>
          </p:blipFill>
          <p:spPr bwMode="auto">
            <a:xfrm>
              <a:off x="285720" y="1643050"/>
              <a:ext cx="3846662" cy="1785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8 - TextBox">
              <a:extLst>
                <a:ext uri="{FF2B5EF4-FFF2-40B4-BE49-F238E27FC236}">
                  <a16:creationId xmlns:a16="http://schemas.microsoft.com/office/drawing/2014/main" id="{6BB02F57-63A5-4E02-A812-D35B69771553}"/>
                </a:ext>
              </a:extLst>
            </p:cNvPr>
            <p:cNvSpPr txBox="1"/>
            <p:nvPr/>
          </p:nvSpPr>
          <p:spPr>
            <a:xfrm>
              <a:off x="3785579" y="1571612"/>
              <a:ext cx="5072669" cy="1753960"/>
            </a:xfrm>
            <a:prstGeom prst="rect">
              <a:avLst/>
            </a:prstGeom>
            <a:noFill/>
          </p:spPr>
          <p:txBody>
            <a:bodyPr>
              <a:spAutoFit/>
            </a:bodyPr>
            <a:lstStyle/>
            <a:p>
              <a:pPr eaLnBrk="1" hangingPunct="1">
                <a:buFont typeface="Arial" pitchFamily="34" charset="0"/>
                <a:buChar char="•"/>
                <a:defRPr/>
              </a:pPr>
              <a:r>
                <a:rPr lang="el-GR" sz="2000" dirty="0">
                  <a:latin typeface="+mn-lt"/>
                  <a:cs typeface="Arial" charset="0"/>
                </a:rPr>
                <a:t> Ο </a:t>
              </a:r>
              <a:r>
                <a:rPr lang="en-US" sz="2000" dirty="0">
                  <a:latin typeface="+mn-lt"/>
                  <a:cs typeface="Arial" charset="0"/>
                </a:rPr>
                <a:t>C1 </a:t>
              </a:r>
              <a:r>
                <a:rPr lang="el-GR" sz="2000" dirty="0">
                  <a:latin typeface="+mn-lt"/>
                  <a:cs typeface="Arial" charset="0"/>
                </a:rPr>
                <a:t>από έξι (6) ηλεκτρόνια σθένους και τυπικό φορτίο +1 αποκτά ένα (1) ηλεκτρόνιο και τυπικό φορτίο μηδέν (0)</a:t>
              </a:r>
            </a:p>
            <a:p>
              <a:pPr eaLnBrk="1" hangingPunct="1">
                <a:buFont typeface="Arial" pitchFamily="34" charset="0"/>
                <a:buChar char="•"/>
                <a:defRPr/>
              </a:pPr>
              <a:r>
                <a:rPr lang="el-GR" sz="2000" dirty="0">
                  <a:latin typeface="+mn-lt"/>
                  <a:cs typeface="Arial" charset="0"/>
                </a:rPr>
                <a:t> Ο </a:t>
              </a:r>
              <a:r>
                <a:rPr lang="en-US" sz="2000" dirty="0">
                  <a:latin typeface="+mn-lt"/>
                  <a:cs typeface="Arial" charset="0"/>
                </a:rPr>
                <a:t>C</a:t>
              </a:r>
              <a:r>
                <a:rPr lang="el-GR" sz="2000" dirty="0">
                  <a:latin typeface="+mn-lt"/>
                  <a:cs typeface="Arial" charset="0"/>
                </a:rPr>
                <a:t>2 από μη δεσμικό ζεύγος ηλεκτρονίων και τυπικό φορτίο -1 «χάνει» ένα (1) ηλεκτρόνιο και αποκτά τυπικό φορτίο 0.</a:t>
              </a:r>
            </a:p>
          </p:txBody>
        </p:sp>
      </p:gr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a:extLst>
              <a:ext uri="{FF2B5EF4-FFF2-40B4-BE49-F238E27FC236}">
                <a16:creationId xmlns:a16="http://schemas.microsoft.com/office/drawing/2014/main" id="{469CC2AE-C2C5-451A-8CF6-EBC262636AE5}"/>
              </a:ext>
            </a:extLst>
          </p:cNvPr>
          <p:cNvSpPr>
            <a:spLocks noGrp="1"/>
          </p:cNvSpPr>
          <p:nvPr>
            <p:ph type="title"/>
          </p:nvPr>
        </p:nvSpPr>
        <p:spPr/>
        <p:txBody>
          <a:bodyPr/>
          <a:lstStyle/>
          <a:p>
            <a:pPr>
              <a:defRPr/>
            </a:pPr>
            <a:r>
              <a:rPr lang="el-GR" dirty="0"/>
              <a:t>Κυρτά βέλη</a:t>
            </a:r>
          </a:p>
        </p:txBody>
      </p:sp>
      <p:grpSp>
        <p:nvGrpSpPr>
          <p:cNvPr id="41987" name="5 - Ομάδα">
            <a:extLst>
              <a:ext uri="{FF2B5EF4-FFF2-40B4-BE49-F238E27FC236}">
                <a16:creationId xmlns:a16="http://schemas.microsoft.com/office/drawing/2014/main" id="{634B8708-E07E-4376-B539-8DCBB53A7A84}"/>
              </a:ext>
            </a:extLst>
          </p:cNvPr>
          <p:cNvGrpSpPr>
            <a:grpSpLocks/>
          </p:cNvGrpSpPr>
          <p:nvPr/>
        </p:nvGrpSpPr>
        <p:grpSpPr bwMode="auto">
          <a:xfrm>
            <a:off x="214313" y="1589088"/>
            <a:ext cx="8643937" cy="1554162"/>
            <a:chOff x="214281" y="1588976"/>
            <a:chExt cx="8643999" cy="1554272"/>
          </a:xfrm>
        </p:grpSpPr>
        <p:pic>
          <p:nvPicPr>
            <p:cNvPr id="41989" name="Picture 2" descr="https://s11452.pcdn.co/wp-content/uploads/2011/11/3-curvedarrows.png">
              <a:extLst>
                <a:ext uri="{FF2B5EF4-FFF2-40B4-BE49-F238E27FC236}">
                  <a16:creationId xmlns:a16="http://schemas.microsoft.com/office/drawing/2014/main" id="{DAE1E4E3-7B99-4240-AA0D-45FC4590188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11513" t="58797" r="40788" b="33823"/>
            <a:stretch>
              <a:fillRect/>
            </a:stretch>
          </p:blipFill>
          <p:spPr bwMode="auto">
            <a:xfrm>
              <a:off x="214281" y="1785926"/>
              <a:ext cx="3429025" cy="1344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3 - Ορθογώνιο">
              <a:extLst>
                <a:ext uri="{FF2B5EF4-FFF2-40B4-BE49-F238E27FC236}">
                  <a16:creationId xmlns:a16="http://schemas.microsoft.com/office/drawing/2014/main" id="{24925E1B-488E-4FC3-998C-2E67CCC9320B}"/>
                </a:ext>
              </a:extLst>
            </p:cNvPr>
            <p:cNvSpPr/>
            <p:nvPr/>
          </p:nvSpPr>
          <p:spPr>
            <a:xfrm>
              <a:off x="3571867" y="1588976"/>
              <a:ext cx="5286413" cy="1554272"/>
            </a:xfrm>
            <a:prstGeom prst="rect">
              <a:avLst/>
            </a:prstGeom>
          </p:spPr>
          <p:txBody>
            <a:bodyPr>
              <a:spAutoFit/>
            </a:bodyPr>
            <a:lstStyle/>
            <a:p>
              <a:pPr eaLnBrk="1" hangingPunct="1">
                <a:defRPr/>
              </a:pPr>
              <a:r>
                <a:rPr lang="el-GR" sz="1900" dirty="0">
                  <a:latin typeface="+mn-lt"/>
                  <a:cs typeface="Arial" charset="0"/>
                </a:rPr>
                <a:t>Ο </a:t>
              </a:r>
              <a:r>
                <a:rPr lang="en-US" sz="1900" dirty="0">
                  <a:latin typeface="+mn-lt"/>
                  <a:cs typeface="Arial" charset="0"/>
                </a:rPr>
                <a:t>C1</a:t>
              </a:r>
              <a:r>
                <a:rPr lang="el-GR" sz="1900" dirty="0">
                  <a:latin typeface="+mn-lt"/>
                  <a:cs typeface="Arial" charset="0"/>
                </a:rPr>
                <a:t> «χάνει» ένα (1) ηλεκτρόνιο (και φορτίζεται θετικά) ενώ ο </a:t>
              </a:r>
              <a:r>
                <a:rPr lang="en-US" sz="1900" dirty="0">
                  <a:latin typeface="+mn-lt"/>
                  <a:cs typeface="Arial" charset="0"/>
                </a:rPr>
                <a:t>C</a:t>
              </a:r>
              <a:r>
                <a:rPr lang="el-GR" sz="1900" dirty="0">
                  <a:latin typeface="+mn-lt"/>
                  <a:cs typeface="Arial" charset="0"/>
                </a:rPr>
                <a:t>2 «κερδίζει» το ηλεκτρόνιο (φορτίζεται προσωρινά αρνητικά) και μοιράζεται αυτό με τον </a:t>
              </a:r>
              <a:r>
                <a:rPr lang="en-US" sz="1900" dirty="0">
                  <a:latin typeface="+mn-lt"/>
                  <a:cs typeface="Arial" charset="0"/>
                </a:rPr>
                <a:t>C</a:t>
              </a:r>
              <a:r>
                <a:rPr lang="el-GR" sz="1900" dirty="0">
                  <a:latin typeface="+mn-lt"/>
                  <a:cs typeface="Arial" charset="0"/>
                </a:rPr>
                <a:t>3, του οποίου το τυπικό φορτίο μεταβάλλεται από +1 σε 0.</a:t>
              </a:r>
            </a:p>
          </p:txBody>
        </p:sp>
      </p:grpSp>
      <p:pic>
        <p:nvPicPr>
          <p:cNvPr id="41988" name="Picture 2" descr="https://s11452.pcdn.co/wp-content/uploads/2011/11/3-curvedarrows.png">
            <a:extLst>
              <a:ext uri="{FF2B5EF4-FFF2-40B4-BE49-F238E27FC236}">
                <a16:creationId xmlns:a16="http://schemas.microsoft.com/office/drawing/2014/main" id="{CE49B39F-D41B-443A-A8FB-9D7C64B04CA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9868" t="82986" r="32565" b="5334"/>
          <a:stretch>
            <a:fillRect/>
          </a:stretch>
        </p:blipFill>
        <p:spPr bwMode="auto">
          <a:xfrm>
            <a:off x="214313" y="3786188"/>
            <a:ext cx="3889375" cy="2000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Title 1">
            <a:extLst>
              <a:ext uri="{FF2B5EF4-FFF2-40B4-BE49-F238E27FC236}">
                <a16:creationId xmlns:a16="http://schemas.microsoft.com/office/drawing/2014/main" id="{F7C3EEDC-DF3A-4D1D-AA85-AEBD068FCA4E}"/>
              </a:ext>
            </a:extLst>
          </p:cNvPr>
          <p:cNvSpPr>
            <a:spLocks noGrp="1"/>
          </p:cNvSpPr>
          <p:nvPr>
            <p:ph type="title"/>
          </p:nvPr>
        </p:nvSpPr>
        <p:spPr>
          <a:xfrm>
            <a:off x="323850" y="188913"/>
            <a:ext cx="8534400" cy="758825"/>
          </a:xfrm>
        </p:spPr>
        <p:txBody>
          <a:bodyPr/>
          <a:lstStyle/>
          <a:p>
            <a:pPr marL="342900" indent="-342900"/>
            <a:r>
              <a:rPr lang="el-GR" altLang="en-US" sz="2800">
                <a:solidFill>
                  <a:srgbClr val="7B9899"/>
                </a:solidFill>
              </a:rPr>
              <a:t>Δομές συντονισμού</a:t>
            </a:r>
          </a:p>
        </p:txBody>
      </p:sp>
      <p:pic>
        <p:nvPicPr>
          <p:cNvPr id="43011" name="Picture 2" descr="Αποτέλεσμα εικόνας για resonance structures">
            <a:extLst>
              <a:ext uri="{FF2B5EF4-FFF2-40B4-BE49-F238E27FC236}">
                <a16:creationId xmlns:a16="http://schemas.microsoft.com/office/drawing/2014/main" id="{1279C8F8-3342-4EC6-A1CE-B1E8C185BDD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65125" y="1968500"/>
            <a:ext cx="4062413" cy="81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3012" name="Picture 4" descr="Αποτέλεσμα εικόνας για resonance structures">
            <a:extLst>
              <a:ext uri="{FF2B5EF4-FFF2-40B4-BE49-F238E27FC236}">
                <a16:creationId xmlns:a16="http://schemas.microsoft.com/office/drawing/2014/main" id="{87B5EE82-7E8E-4678-814E-BCC8925EE71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59338" y="1916113"/>
            <a:ext cx="3673475" cy="962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Rectangle 7">
            <a:extLst>
              <a:ext uri="{FF2B5EF4-FFF2-40B4-BE49-F238E27FC236}">
                <a16:creationId xmlns:a16="http://schemas.microsoft.com/office/drawing/2014/main" id="{E3664658-3D1A-490B-BB56-A1893268D101}"/>
              </a:ext>
            </a:extLst>
          </p:cNvPr>
          <p:cNvSpPr/>
          <p:nvPr/>
        </p:nvSpPr>
        <p:spPr>
          <a:xfrm>
            <a:off x="250825" y="2924175"/>
            <a:ext cx="8642350" cy="3540125"/>
          </a:xfrm>
          <a:prstGeom prst="rect">
            <a:avLst/>
          </a:prstGeom>
        </p:spPr>
        <p:txBody>
          <a:bodyPr>
            <a:spAutoFit/>
          </a:bodyPr>
          <a:lstStyle/>
          <a:p>
            <a:pPr eaLnBrk="1" hangingPunct="1">
              <a:defRPr/>
            </a:pPr>
            <a:r>
              <a:rPr lang="el-GR" sz="1600" dirty="0">
                <a:latin typeface="+mn-lt"/>
              </a:rPr>
              <a:t>Οι κανόνες που διέπουν τη σταθερότητα των δομών συντονισμού είναι, κατά σειρά σημασίας, οι παρακάτω: </a:t>
            </a:r>
          </a:p>
          <a:p>
            <a:pPr eaLnBrk="1" hangingPunct="1">
              <a:buFont typeface="Wingdings" pitchFamily="2" charset="2"/>
              <a:buChar char="Ø"/>
              <a:defRPr/>
            </a:pPr>
            <a:r>
              <a:rPr lang="el-GR" sz="1600" dirty="0">
                <a:latin typeface="+mn-lt"/>
              </a:rPr>
              <a:t> Τα άτομα της 1ης σειράς του περιοδικού πίνακα δεν επιτρέπεται να έχουν παραπάνω από 8 ηλεκτρόνια στη στοιβάδα σθένους. Αντίθετα, βαρύτερα άτομα (όπως ο P και το S) δεν υπακούουν πλήρως σε αυτόν τον κανόνα, ενώ στα μεταβατικά στοιχεία δεν εφαρμόζεται καθόλου. </a:t>
            </a:r>
          </a:p>
          <a:p>
            <a:pPr eaLnBrk="1" hangingPunct="1">
              <a:buFont typeface="Wingdings" pitchFamily="2" charset="2"/>
              <a:buChar char="Ø"/>
              <a:defRPr/>
            </a:pPr>
            <a:r>
              <a:rPr lang="el-GR" sz="1600" dirty="0">
                <a:latin typeface="+mn-lt"/>
              </a:rPr>
              <a:t> Στις δομές συντονισμού τα άτομα που έχουν 8 ηλεκτρόνια στη στοιβάδα σθένους είναι περισσότερο σταθερά από τα ίδια άτομα με έλλειψη ηλεκτρονίων (σε άλλες δομές συντονισμού). Έλλειψη ηλεκτρονίων μπορούν να έχουν τα </a:t>
            </a:r>
            <a:r>
              <a:rPr lang="el-GR" sz="1600" dirty="0" err="1">
                <a:latin typeface="+mn-lt"/>
              </a:rPr>
              <a:t>ηλεκτροθετικά</a:t>
            </a:r>
            <a:r>
              <a:rPr lang="el-GR" sz="1600" dirty="0">
                <a:latin typeface="+mn-lt"/>
              </a:rPr>
              <a:t> άτομα (C και Β) και όχι τα </a:t>
            </a:r>
            <a:r>
              <a:rPr lang="el-GR" sz="1600" dirty="0" err="1">
                <a:latin typeface="+mn-lt"/>
              </a:rPr>
              <a:t>ηλεκτραρνητικά</a:t>
            </a:r>
            <a:r>
              <a:rPr lang="el-GR" sz="1600" dirty="0">
                <a:latin typeface="+mn-lt"/>
              </a:rPr>
              <a:t> (N, O, αλογόνα). </a:t>
            </a:r>
          </a:p>
          <a:p>
            <a:pPr eaLnBrk="1" hangingPunct="1">
              <a:buFont typeface="Wingdings" pitchFamily="2" charset="2"/>
              <a:buChar char="Ø"/>
              <a:defRPr/>
            </a:pPr>
            <a:r>
              <a:rPr lang="el-GR" sz="1600" dirty="0">
                <a:latin typeface="+mn-lt"/>
              </a:rPr>
              <a:t> Οι δομές συντονισμού, στις οποίες εμφανίζεται διαχωρισμός φορτίου, είναι υψηλότερης ενέργειας από αυτές στις οποίες τα φορτία είναι εξουδετερωμένα. </a:t>
            </a:r>
          </a:p>
          <a:p>
            <a:pPr eaLnBrk="1" hangingPunct="1">
              <a:buFont typeface="Wingdings" pitchFamily="2" charset="2"/>
              <a:buChar char="Ø"/>
              <a:defRPr/>
            </a:pPr>
            <a:r>
              <a:rPr lang="el-GR" sz="1600" dirty="0">
                <a:latin typeface="+mn-lt"/>
              </a:rPr>
              <a:t> Στις περιπτώσεις που εμφανίζεται διαχωρισμός φορτίου, το αρνητικό φορτίο θα πρέπει να τοποθετείται στο </a:t>
            </a:r>
            <a:r>
              <a:rPr lang="el-GR" sz="1600" dirty="0" err="1">
                <a:latin typeface="+mn-lt"/>
              </a:rPr>
              <a:t>ηλεκτραρνητικό</a:t>
            </a:r>
            <a:r>
              <a:rPr lang="el-GR" sz="1600" dirty="0">
                <a:latin typeface="+mn-lt"/>
              </a:rPr>
              <a:t> άτομο και το θετικό στο </a:t>
            </a:r>
            <a:r>
              <a:rPr lang="el-GR" sz="1600" dirty="0" err="1">
                <a:latin typeface="+mn-lt"/>
              </a:rPr>
              <a:t>ηλεκτροθετικό</a:t>
            </a:r>
            <a:r>
              <a:rPr lang="el-GR" sz="1600" dirty="0">
                <a:latin typeface="+mn-lt"/>
              </a:rPr>
              <a:t>. </a:t>
            </a: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Title 1">
            <a:extLst>
              <a:ext uri="{FF2B5EF4-FFF2-40B4-BE49-F238E27FC236}">
                <a16:creationId xmlns:a16="http://schemas.microsoft.com/office/drawing/2014/main" id="{88D378B9-F28A-4DF7-B412-D2F75AF199E1}"/>
              </a:ext>
            </a:extLst>
          </p:cNvPr>
          <p:cNvSpPr>
            <a:spLocks noGrp="1"/>
          </p:cNvSpPr>
          <p:nvPr>
            <p:ph type="title"/>
          </p:nvPr>
        </p:nvSpPr>
        <p:spPr>
          <a:xfrm>
            <a:off x="323850" y="188913"/>
            <a:ext cx="8534400" cy="758825"/>
          </a:xfrm>
        </p:spPr>
        <p:txBody>
          <a:bodyPr/>
          <a:lstStyle/>
          <a:p>
            <a:pPr marL="342900" indent="-342900"/>
            <a:r>
              <a:rPr lang="el-GR" altLang="en-US" sz="2800">
                <a:solidFill>
                  <a:srgbClr val="7B9899"/>
                </a:solidFill>
              </a:rPr>
              <a:t>Δομές συντονισμού</a:t>
            </a:r>
          </a:p>
        </p:txBody>
      </p:sp>
      <p:sp>
        <p:nvSpPr>
          <p:cNvPr id="6" name="Rectangle 5">
            <a:extLst>
              <a:ext uri="{FF2B5EF4-FFF2-40B4-BE49-F238E27FC236}">
                <a16:creationId xmlns:a16="http://schemas.microsoft.com/office/drawing/2014/main" id="{7B25E0E0-2B16-4C1F-98B2-2BDC372E2F83}"/>
              </a:ext>
            </a:extLst>
          </p:cNvPr>
          <p:cNvSpPr/>
          <p:nvPr/>
        </p:nvSpPr>
        <p:spPr>
          <a:xfrm>
            <a:off x="250825" y="1484313"/>
            <a:ext cx="8713788" cy="307975"/>
          </a:xfrm>
          <a:prstGeom prst="rect">
            <a:avLst/>
          </a:prstGeom>
        </p:spPr>
        <p:txBody>
          <a:bodyPr>
            <a:spAutoFit/>
          </a:bodyPr>
          <a:lstStyle/>
          <a:p>
            <a:pPr eaLnBrk="1" hangingPunct="1">
              <a:defRPr/>
            </a:pPr>
            <a:r>
              <a:rPr lang="el-GR" sz="1400" dirty="0">
                <a:latin typeface="+mn-lt"/>
              </a:rPr>
              <a:t>Για τον ευκολότερο σχεδιασμό των δομών συντονισμού ακολουθούνται οι παρακάτω αρχές:</a:t>
            </a:r>
          </a:p>
        </p:txBody>
      </p:sp>
      <p:sp>
        <p:nvSpPr>
          <p:cNvPr id="10" name="Rectangle 9">
            <a:extLst>
              <a:ext uri="{FF2B5EF4-FFF2-40B4-BE49-F238E27FC236}">
                <a16:creationId xmlns:a16="http://schemas.microsoft.com/office/drawing/2014/main" id="{B0805BE5-3099-468D-8675-AD0170EEFEEB}"/>
              </a:ext>
            </a:extLst>
          </p:cNvPr>
          <p:cNvSpPr/>
          <p:nvPr/>
        </p:nvSpPr>
        <p:spPr>
          <a:xfrm>
            <a:off x="323850" y="1773238"/>
            <a:ext cx="5327650" cy="4478149"/>
          </a:xfrm>
          <a:prstGeom prst="rect">
            <a:avLst/>
          </a:prstGeom>
        </p:spPr>
        <p:txBody>
          <a:bodyPr>
            <a:spAutoFit/>
          </a:bodyPr>
          <a:lstStyle/>
          <a:p>
            <a:pPr eaLnBrk="1" hangingPunct="1">
              <a:buFont typeface="Arial" pitchFamily="34" charset="0"/>
              <a:buChar char="•"/>
              <a:defRPr/>
            </a:pPr>
            <a:r>
              <a:rPr lang="el-GR" sz="1500" dirty="0">
                <a:latin typeface="+mn-lt"/>
              </a:rPr>
              <a:t> Οι δομές συντονισμού μιας ένωσης διαφέρουν μεταξύ τους μόνο στη θέση των π ηλεκτρονίων και των μη δεσμικών ζευγών ηλεκτρονίων, ενώ οι σ δεσμοί είναι ίδιοι σε όλες, δηλαδή δεν αλλάζει η συνδεσιμότητα των ατόμων. Είναι αυτονόητο πως ο αριθμός και το είδος των ατόμων είναι ίδιος, όπως και ο συνολικός αριθμός των ηλεκτρονίων και το συνολικό φορτίο της ένωσης. </a:t>
            </a:r>
          </a:p>
          <a:p>
            <a:pPr eaLnBrk="1" hangingPunct="1">
              <a:buFont typeface="Arial" pitchFamily="34" charset="0"/>
              <a:buChar char="•"/>
              <a:defRPr/>
            </a:pPr>
            <a:r>
              <a:rPr lang="el-GR" sz="1500" dirty="0">
                <a:latin typeface="+mn-lt"/>
              </a:rPr>
              <a:t> Ένα φτωχό ηλεκτρονικά άτομο μπορεί να διαμοιρασθεί το μη δεσμικό ζεύγος ηλεκτρονίων γειτονικού άτομου. Το φτωχό ηλεκτρονικά άτομο μπορεί να είναι φορτισμένο θετικά ή ουδέτερο. Επισημαίνεται πως δεν μπορούν όλα τα θετικά φορτισμένα άτομα να γίνουν αποδέκτες ηλεκτρονίων. </a:t>
            </a:r>
          </a:p>
          <a:p>
            <a:pPr eaLnBrk="1" hangingPunct="1">
              <a:buFont typeface="Arial" pitchFamily="34" charset="0"/>
              <a:buChar char="•"/>
              <a:defRPr/>
            </a:pPr>
            <a:r>
              <a:rPr lang="el-GR" sz="1500" dirty="0">
                <a:latin typeface="+mn-lt"/>
              </a:rPr>
              <a:t> Ένα φτωχό ηλεκτρονικά άτομο μπορεί να διαμοιρασθεί τα ηλεκτρόνια του γειτονικού του π δεσμού. </a:t>
            </a:r>
          </a:p>
          <a:p>
            <a:pPr eaLnBrk="1" hangingPunct="1">
              <a:buFont typeface="Arial" pitchFamily="34" charset="0"/>
              <a:buChar char="•"/>
              <a:defRPr/>
            </a:pPr>
            <a:r>
              <a:rPr lang="el-GR" sz="1500" dirty="0">
                <a:latin typeface="+mn-lt"/>
              </a:rPr>
              <a:t> Ένα άτομο με ζεύγος ηλεκτρονίων μπορεί να το αποδώσει στον γειτονικό του π δεσμό με παράλληλη μετατόπιση του π δεσμού και εμφάνιση ενός νέου ζεύγους ηλεκτρονίων. Το ίδιο μπορεί να γίνει και με ένα αρνητικά φορτισμένο άτομο (αντιστοιχεί σε ζεύγος ηλεκτρονίων).</a:t>
            </a:r>
          </a:p>
        </p:txBody>
      </p:sp>
      <p:pic>
        <p:nvPicPr>
          <p:cNvPr id="44037" name="Picture 6" descr="Αποτέλεσμα εικόνας για curved arrows rules resonance structures">
            <a:extLst>
              <a:ext uri="{FF2B5EF4-FFF2-40B4-BE49-F238E27FC236}">
                <a16:creationId xmlns:a16="http://schemas.microsoft.com/office/drawing/2014/main" id="{FC54C5D3-8B80-4DA5-BC55-D23027A8BF6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08625" y="2636838"/>
            <a:ext cx="3400425" cy="1957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Title 1">
            <a:extLst>
              <a:ext uri="{FF2B5EF4-FFF2-40B4-BE49-F238E27FC236}">
                <a16:creationId xmlns:a16="http://schemas.microsoft.com/office/drawing/2014/main" id="{6552C3E8-2CBC-411B-A253-7246D63EEB9F}"/>
              </a:ext>
            </a:extLst>
          </p:cNvPr>
          <p:cNvSpPr>
            <a:spLocks noGrp="1"/>
          </p:cNvSpPr>
          <p:nvPr>
            <p:ph type="title"/>
          </p:nvPr>
        </p:nvSpPr>
        <p:spPr>
          <a:xfrm>
            <a:off x="323850" y="188913"/>
            <a:ext cx="8534400" cy="758825"/>
          </a:xfrm>
        </p:spPr>
        <p:txBody>
          <a:bodyPr/>
          <a:lstStyle/>
          <a:p>
            <a:pPr marL="342900" indent="-342900"/>
            <a:r>
              <a:rPr lang="el-GR" altLang="en-US" sz="2800">
                <a:solidFill>
                  <a:srgbClr val="7B9899"/>
                </a:solidFill>
              </a:rPr>
              <a:t>Δομές συντονισμού</a:t>
            </a:r>
          </a:p>
        </p:txBody>
      </p:sp>
      <p:sp>
        <p:nvSpPr>
          <p:cNvPr id="6" name="Rectangle 5">
            <a:extLst>
              <a:ext uri="{FF2B5EF4-FFF2-40B4-BE49-F238E27FC236}">
                <a16:creationId xmlns:a16="http://schemas.microsoft.com/office/drawing/2014/main" id="{A4343A5A-80EA-4E71-A749-AD0D6A667A9A}"/>
              </a:ext>
            </a:extLst>
          </p:cNvPr>
          <p:cNvSpPr/>
          <p:nvPr/>
        </p:nvSpPr>
        <p:spPr>
          <a:xfrm>
            <a:off x="179388" y="1484313"/>
            <a:ext cx="8642350" cy="338137"/>
          </a:xfrm>
          <a:prstGeom prst="rect">
            <a:avLst/>
          </a:prstGeom>
        </p:spPr>
        <p:txBody>
          <a:bodyPr>
            <a:spAutoFit/>
          </a:bodyPr>
          <a:lstStyle/>
          <a:p>
            <a:pPr eaLnBrk="1" hangingPunct="1">
              <a:defRPr/>
            </a:pPr>
            <a:r>
              <a:rPr lang="el-GR" sz="1600" dirty="0">
                <a:latin typeface="+mn-lt"/>
              </a:rPr>
              <a:t>Για τον ευκολότερο σχεδιασμό των δομών συντονισμού ακολουθούνται οι παρακάτω αρχές:</a:t>
            </a:r>
          </a:p>
        </p:txBody>
      </p:sp>
      <p:sp>
        <p:nvSpPr>
          <p:cNvPr id="10" name="Rectangle 9">
            <a:extLst>
              <a:ext uri="{FF2B5EF4-FFF2-40B4-BE49-F238E27FC236}">
                <a16:creationId xmlns:a16="http://schemas.microsoft.com/office/drawing/2014/main" id="{A2B73CAA-B3A2-4682-B359-ADC8FB167F9F}"/>
              </a:ext>
            </a:extLst>
          </p:cNvPr>
          <p:cNvSpPr/>
          <p:nvPr/>
        </p:nvSpPr>
        <p:spPr>
          <a:xfrm>
            <a:off x="323850" y="1773238"/>
            <a:ext cx="8569325" cy="4524375"/>
          </a:xfrm>
          <a:prstGeom prst="rect">
            <a:avLst/>
          </a:prstGeom>
        </p:spPr>
        <p:txBody>
          <a:bodyPr>
            <a:spAutoFit/>
          </a:bodyPr>
          <a:lstStyle/>
          <a:p>
            <a:pPr eaLnBrk="1" hangingPunct="1">
              <a:buFont typeface="Arial" pitchFamily="34" charset="0"/>
              <a:buChar char="•"/>
              <a:defRPr/>
            </a:pPr>
            <a:r>
              <a:rPr lang="el-GR" sz="1600" dirty="0">
                <a:latin typeface="+mn-lt"/>
              </a:rPr>
              <a:t> Στις περισσότερες αρωματικές ενώσεις υπάρχουν δομές συντονισμού που προκύπτουν από την κυκλική μετακίνηση των ηλεκτρονίων χωρίς την εμφάνιση φορτίων, αφού αυτά αλληλοεξουδετερώνονται.</a:t>
            </a:r>
          </a:p>
          <a:p>
            <a:pPr eaLnBrk="1" hangingPunct="1">
              <a:buFont typeface="Arial" pitchFamily="34" charset="0"/>
              <a:buChar char="•"/>
              <a:defRPr/>
            </a:pPr>
            <a:r>
              <a:rPr lang="el-GR" sz="1600" dirty="0">
                <a:latin typeface="+mn-lt"/>
              </a:rPr>
              <a:t> Τα δύο ηλεκτρόνια ενός π δεσμού μπορούν να μετακινηθούν προς τη μία πλευρά του (προς το </a:t>
            </a:r>
            <a:r>
              <a:rPr lang="el-GR" sz="1600" dirty="0" err="1">
                <a:latin typeface="+mn-lt"/>
              </a:rPr>
              <a:t>ηλεκτραρνητικότερο</a:t>
            </a:r>
            <a:r>
              <a:rPr lang="el-GR" sz="1600" dirty="0">
                <a:latin typeface="+mn-lt"/>
              </a:rPr>
              <a:t> άτομο), ή αμφίπλευρα δίνοντας μια </a:t>
            </a:r>
            <a:r>
              <a:rPr lang="el-GR" sz="1600" dirty="0" err="1">
                <a:latin typeface="+mn-lt"/>
              </a:rPr>
              <a:t>διρρίζα</a:t>
            </a:r>
            <a:r>
              <a:rPr lang="el-GR" sz="1600" dirty="0">
                <a:latin typeface="+mn-lt"/>
              </a:rPr>
              <a:t>.</a:t>
            </a:r>
          </a:p>
          <a:p>
            <a:pPr eaLnBrk="1" hangingPunct="1">
              <a:buFont typeface="Arial" pitchFamily="34" charset="0"/>
              <a:buChar char="•"/>
              <a:defRPr/>
            </a:pPr>
            <a:r>
              <a:rPr lang="el-GR" sz="1600" dirty="0">
                <a:latin typeface="+mn-lt"/>
              </a:rPr>
              <a:t> Άτομα που φέρουν μονήρες ηλεκτρόνιο (ρίζα) μπορούν να το συνεισφέρουν μαζί με ένα ηλεκτρόνιο γειτονικού π δεσμού για τη δημιουργία ενός νέου π δεσμού.</a:t>
            </a:r>
          </a:p>
          <a:p>
            <a:pPr eaLnBrk="1" hangingPunct="1">
              <a:buFont typeface="Arial" pitchFamily="34" charset="0"/>
              <a:buChar char="•"/>
              <a:defRPr/>
            </a:pPr>
            <a:r>
              <a:rPr lang="el-GR" sz="1600" dirty="0">
                <a:latin typeface="+mn-lt"/>
              </a:rPr>
              <a:t> Οι C και Ν με 4 σ δεσμούς δεν διαθέτουν ελεύθερα ζεύγη ηλεκτρονίων και δεν συμμετέχουν σε δομές συντονισμού. </a:t>
            </a:r>
          </a:p>
          <a:p>
            <a:pPr eaLnBrk="1" hangingPunct="1">
              <a:buFont typeface="Arial" pitchFamily="34" charset="0"/>
              <a:buChar char="•"/>
              <a:defRPr/>
            </a:pPr>
            <a:r>
              <a:rPr lang="el-GR" sz="1600" dirty="0">
                <a:latin typeface="+mn-lt"/>
              </a:rPr>
              <a:t> Τα </a:t>
            </a:r>
            <a:r>
              <a:rPr lang="el-GR" sz="1600" dirty="0" err="1">
                <a:latin typeface="+mn-lt"/>
              </a:rPr>
              <a:t>ηλεκτραρνητικά</a:t>
            </a:r>
            <a:r>
              <a:rPr lang="el-GR" sz="1600" dirty="0">
                <a:latin typeface="+mn-lt"/>
              </a:rPr>
              <a:t> άτομα της 1ης σειράς του περιοδικού πίνακα διατηρούν πάντα συμπληρωμένη την οκτάδα ηλεκτρονίων τους, άσχετα με το αν διαμοιράζονται μερικά από τα ηλεκτρόνιά τους ή όχι. </a:t>
            </a:r>
          </a:p>
          <a:p>
            <a:pPr eaLnBrk="1" hangingPunct="1">
              <a:buFont typeface="Arial" pitchFamily="34" charset="0"/>
              <a:buChar char="•"/>
              <a:defRPr/>
            </a:pPr>
            <a:r>
              <a:rPr lang="el-GR" sz="1600" dirty="0">
                <a:latin typeface="+mn-lt"/>
              </a:rPr>
              <a:t> Η απόδοση ενός ή δύο ηλεκτρονίων σε ένα άτομο που έχει συμπληρωμένη την οκτάδα του οδηγεί αναγκαστικά στη διάσπαση κάποιου δεσμού του.</a:t>
            </a:r>
          </a:p>
          <a:p>
            <a:pPr eaLnBrk="1" hangingPunct="1">
              <a:buFont typeface="Arial" pitchFamily="34" charset="0"/>
              <a:buChar char="•"/>
              <a:defRPr/>
            </a:pPr>
            <a:r>
              <a:rPr lang="el-GR" sz="1600" dirty="0">
                <a:latin typeface="+mn-lt"/>
              </a:rPr>
              <a:t> Ιδιαίτερη προσοχή πρέπει να αποδίδεται στους δεσμούς S=O και P=O, αφού τα άτομα του S και του P μπορούν να έχουν περισσότερα ηλεκτρόνια σθένους. Σε αυτές τις περιπτώσεις, και σε αντίθεση με τις </a:t>
            </a:r>
            <a:r>
              <a:rPr lang="el-GR" sz="1600" dirty="0" err="1">
                <a:latin typeface="+mn-lt"/>
              </a:rPr>
              <a:t>καρβονυλικές</a:t>
            </a:r>
            <a:r>
              <a:rPr lang="el-GR" sz="1600" dirty="0">
                <a:latin typeface="+mn-lt"/>
              </a:rPr>
              <a:t> ενώσεις, σταθερότερες θεωρούνται οι διπολικές δομές συντονισμού.</a:t>
            </a: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D7EA1573-1B7F-4290-A5E6-EC9C7EBB4EA0}"/>
              </a:ext>
            </a:extLst>
          </p:cNvPr>
          <p:cNvSpPr>
            <a:spLocks noGrp="1"/>
          </p:cNvSpPr>
          <p:nvPr>
            <p:ph type="title"/>
          </p:nvPr>
        </p:nvSpPr>
        <p:spPr/>
        <p:txBody>
          <a:bodyPr/>
          <a:lstStyle/>
          <a:p>
            <a:pPr>
              <a:defRPr/>
            </a:pPr>
            <a:r>
              <a:rPr lang="el-GR" dirty="0"/>
              <a:t>Αρχές του συντονισμού</a:t>
            </a:r>
          </a:p>
        </p:txBody>
      </p:sp>
      <p:sp>
        <p:nvSpPr>
          <p:cNvPr id="3" name="Θέση περιεχομένου 2">
            <a:extLst>
              <a:ext uri="{FF2B5EF4-FFF2-40B4-BE49-F238E27FC236}">
                <a16:creationId xmlns:a16="http://schemas.microsoft.com/office/drawing/2014/main" id="{460401F0-F86A-4372-AF61-850CC19E1CC6}"/>
              </a:ext>
            </a:extLst>
          </p:cNvPr>
          <p:cNvSpPr>
            <a:spLocks noGrp="1"/>
          </p:cNvSpPr>
          <p:nvPr>
            <p:ph sz="quarter" idx="1"/>
          </p:nvPr>
        </p:nvSpPr>
        <p:spPr>
          <a:xfrm>
            <a:off x="292100" y="1341438"/>
            <a:ext cx="8504238" cy="5040312"/>
          </a:xfrm>
        </p:spPr>
        <p:txBody>
          <a:bodyPr/>
          <a:lstStyle/>
          <a:p>
            <a:pPr>
              <a:defRPr/>
            </a:pPr>
            <a:r>
              <a:rPr lang="el-GR" sz="2200" dirty="0"/>
              <a:t>Ελαχιστοποίηση φορτίου</a:t>
            </a:r>
          </a:p>
          <a:p>
            <a:pPr marL="0" indent="0">
              <a:buFont typeface="Wingdings 2" panose="05020102010507070707" pitchFamily="18" charset="2"/>
              <a:buNone/>
              <a:defRPr/>
            </a:pPr>
            <a:r>
              <a:rPr lang="el-GR" sz="1800" dirty="0"/>
              <a:t>Επικρατούσα η δομή με το χαμηλότερο ολικό φορτίο</a:t>
            </a:r>
          </a:p>
          <a:p>
            <a:pPr marL="0" indent="0">
              <a:buFont typeface="Wingdings 2" panose="05020102010507070707" pitchFamily="18" charset="2"/>
              <a:buNone/>
              <a:defRPr/>
            </a:pPr>
            <a:endParaRPr lang="el-GR" sz="1800" dirty="0"/>
          </a:p>
          <a:p>
            <a:pPr>
              <a:defRPr/>
            </a:pPr>
            <a:r>
              <a:rPr lang="el-GR" sz="2200" dirty="0"/>
              <a:t>Ο κανόνας της οκτάδας</a:t>
            </a:r>
          </a:p>
          <a:p>
            <a:pPr marL="0" indent="0">
              <a:buFont typeface="Wingdings 2" panose="05020102010507070707" pitchFamily="18" charset="2"/>
              <a:buNone/>
              <a:defRPr/>
            </a:pPr>
            <a:r>
              <a:rPr lang="el-GR" sz="1800" dirty="0"/>
              <a:t>Δομές συντονισμού με συμπληρωμένη οκτάδα είναι πιο σημαντικές.</a:t>
            </a:r>
          </a:p>
          <a:p>
            <a:pPr marL="0" indent="0">
              <a:buFont typeface="Wingdings 2" panose="05020102010507070707" pitchFamily="18" charset="2"/>
              <a:buNone/>
              <a:defRPr/>
            </a:pPr>
            <a:endParaRPr lang="el-GR" sz="2400" dirty="0"/>
          </a:p>
          <a:p>
            <a:pPr>
              <a:defRPr/>
            </a:pPr>
            <a:r>
              <a:rPr lang="el-GR" sz="2200" dirty="0"/>
              <a:t>Σταθεροποίηση θετικών φορτίων</a:t>
            </a:r>
          </a:p>
          <a:p>
            <a:pPr marL="0" indent="0">
              <a:buFont typeface="Wingdings 2" panose="05020102010507070707" pitchFamily="18" charset="2"/>
              <a:buNone/>
              <a:defRPr/>
            </a:pPr>
            <a:r>
              <a:rPr lang="el-GR" sz="1800" dirty="0"/>
              <a:t>Θετικά φορτία στα λιγότερο </a:t>
            </a:r>
            <a:r>
              <a:rPr lang="el-GR" sz="1800" dirty="0" err="1"/>
              <a:t>ηλεκτραρνητικά</a:t>
            </a:r>
            <a:r>
              <a:rPr lang="el-GR" sz="1800" dirty="0"/>
              <a:t> άτομα.</a:t>
            </a:r>
          </a:p>
          <a:p>
            <a:pPr marL="0" indent="0">
              <a:buFont typeface="Wingdings 2" panose="05020102010507070707" pitchFamily="18" charset="2"/>
              <a:buNone/>
              <a:defRPr/>
            </a:pPr>
            <a:endParaRPr lang="el-GR" sz="1800" dirty="0"/>
          </a:p>
          <a:p>
            <a:pPr>
              <a:defRPr/>
            </a:pPr>
            <a:r>
              <a:rPr lang="el-GR" sz="2200" dirty="0"/>
              <a:t>Σταθεροποίηση αρνητικών φορτίων</a:t>
            </a:r>
          </a:p>
          <a:p>
            <a:pPr marL="0" indent="0">
              <a:buFont typeface="Wingdings 2" panose="05020102010507070707" pitchFamily="18" charset="2"/>
              <a:buNone/>
              <a:defRPr/>
            </a:pPr>
            <a:r>
              <a:rPr lang="el-GR" sz="1800" dirty="0"/>
              <a:t>Αρνητικά φορτία στα περισσότερο </a:t>
            </a:r>
            <a:r>
              <a:rPr lang="el-GR" sz="1800" dirty="0" err="1"/>
              <a:t>ηλεκτραρνητικά</a:t>
            </a:r>
            <a:r>
              <a:rPr lang="el-GR" sz="1800" dirty="0"/>
              <a:t> άτομα.</a:t>
            </a:r>
          </a:p>
          <a:p>
            <a:pPr marL="0" indent="0">
              <a:buFont typeface="Wingdings 2" panose="05020102010507070707" pitchFamily="18" charset="2"/>
              <a:buNone/>
              <a:defRPr/>
            </a:pPr>
            <a:endParaRPr lang="en-US" sz="1800" dirty="0"/>
          </a:p>
          <a:p>
            <a:pPr>
              <a:defRPr/>
            </a:pPr>
            <a:r>
              <a:rPr lang="el-GR" sz="2200" dirty="0"/>
              <a:t>Ομοιοπολικοί δεσμοί</a:t>
            </a:r>
          </a:p>
          <a:p>
            <a:pPr marL="0" indent="0">
              <a:buFont typeface="Wingdings 2" panose="05020102010507070707" pitchFamily="18" charset="2"/>
              <a:buNone/>
              <a:defRPr/>
            </a:pPr>
            <a:r>
              <a:rPr lang="el-GR" sz="1800" dirty="0"/>
              <a:t>Η πιο σημαντική δομή είναι αυτή με τους περισσότερους ομοιοπολικούς δεσμούς.</a:t>
            </a:r>
          </a:p>
          <a:p>
            <a:pPr marL="0" indent="0">
              <a:buFont typeface="Wingdings 2" panose="05020102010507070707" pitchFamily="18" charset="2"/>
              <a:buNone/>
              <a:defRPr/>
            </a:pPr>
            <a:endParaRPr lang="en-US" sz="2400" dirty="0"/>
          </a:p>
          <a:p>
            <a:pPr marL="0" indent="0">
              <a:buFont typeface="Wingdings 2" panose="05020102010507070707" pitchFamily="18" charset="2"/>
              <a:buNone/>
              <a:defRPr/>
            </a:pPr>
            <a:endParaRPr lang="el-GR" dirty="0"/>
          </a:p>
          <a:p>
            <a:pPr>
              <a:defRPr/>
            </a:pPr>
            <a:endParaRPr lang="el-GR" dirty="0"/>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Title 1">
            <a:extLst>
              <a:ext uri="{FF2B5EF4-FFF2-40B4-BE49-F238E27FC236}">
                <a16:creationId xmlns:a16="http://schemas.microsoft.com/office/drawing/2014/main" id="{F7EF2FA6-71FC-46AA-919E-4E2B6E015275}"/>
              </a:ext>
            </a:extLst>
          </p:cNvPr>
          <p:cNvSpPr>
            <a:spLocks noGrp="1"/>
          </p:cNvSpPr>
          <p:nvPr>
            <p:ph type="title"/>
          </p:nvPr>
        </p:nvSpPr>
        <p:spPr>
          <a:xfrm>
            <a:off x="323850" y="188913"/>
            <a:ext cx="8534400" cy="758825"/>
          </a:xfrm>
        </p:spPr>
        <p:txBody>
          <a:bodyPr/>
          <a:lstStyle/>
          <a:p>
            <a:pPr marL="342900" indent="-342900"/>
            <a:r>
              <a:rPr lang="el-GR" altLang="en-US" sz="2800">
                <a:solidFill>
                  <a:srgbClr val="7B9899"/>
                </a:solidFill>
              </a:rPr>
              <a:t>Δομές συντονισμού</a:t>
            </a:r>
          </a:p>
        </p:txBody>
      </p:sp>
      <p:pic>
        <p:nvPicPr>
          <p:cNvPr id="49155" name="Picture 8" descr="Αποτέλεσμα εικόνας για rules resonance structures">
            <a:extLst>
              <a:ext uri="{FF2B5EF4-FFF2-40B4-BE49-F238E27FC236}">
                <a16:creationId xmlns:a16="http://schemas.microsoft.com/office/drawing/2014/main" id="{C0954DE2-A1DC-4721-AC67-07C3A23C609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4213" y="1484313"/>
            <a:ext cx="5191125" cy="2609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9156" name="Picture 10" descr="Αποτέλεσμα εικόνας για resonance structures examples">
            <a:extLst>
              <a:ext uri="{FF2B5EF4-FFF2-40B4-BE49-F238E27FC236}">
                <a16:creationId xmlns:a16="http://schemas.microsoft.com/office/drawing/2014/main" id="{CAC6D2D3-44E9-429F-813E-FD9C53362A4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39750" y="4292600"/>
            <a:ext cx="6248400" cy="2066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Title 1">
            <a:extLst>
              <a:ext uri="{FF2B5EF4-FFF2-40B4-BE49-F238E27FC236}">
                <a16:creationId xmlns:a16="http://schemas.microsoft.com/office/drawing/2014/main" id="{0900B06C-6B25-496D-A4BE-6B51BBBD8075}"/>
              </a:ext>
            </a:extLst>
          </p:cNvPr>
          <p:cNvSpPr>
            <a:spLocks noGrp="1"/>
          </p:cNvSpPr>
          <p:nvPr>
            <p:ph type="title"/>
          </p:nvPr>
        </p:nvSpPr>
        <p:spPr>
          <a:xfrm>
            <a:off x="323850" y="188913"/>
            <a:ext cx="8534400" cy="758825"/>
          </a:xfrm>
        </p:spPr>
        <p:txBody>
          <a:bodyPr/>
          <a:lstStyle/>
          <a:p>
            <a:pPr marL="342900" indent="-342900"/>
            <a:r>
              <a:rPr lang="el-GR" altLang="en-US" sz="2800">
                <a:solidFill>
                  <a:srgbClr val="7B9899"/>
                </a:solidFill>
              </a:rPr>
              <a:t>Δομές συντονισμού</a:t>
            </a:r>
          </a:p>
        </p:txBody>
      </p:sp>
      <p:sp>
        <p:nvSpPr>
          <p:cNvPr id="51203" name="Rectangle 344">
            <a:extLst>
              <a:ext uri="{FF2B5EF4-FFF2-40B4-BE49-F238E27FC236}">
                <a16:creationId xmlns:a16="http://schemas.microsoft.com/office/drawing/2014/main" id="{DD334030-CE6F-44FD-815A-448EBE427611}"/>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n-US" altLang="en-US" sz="1800">
              <a:latin typeface="Arial" panose="020B0604020202020204" pitchFamily="34" charset="0"/>
            </a:endParaRPr>
          </a:p>
        </p:txBody>
      </p:sp>
      <p:grpSp>
        <p:nvGrpSpPr>
          <p:cNvPr id="51204" name="Group 1">
            <a:extLst>
              <a:ext uri="{FF2B5EF4-FFF2-40B4-BE49-F238E27FC236}">
                <a16:creationId xmlns:a16="http://schemas.microsoft.com/office/drawing/2014/main" id="{769A0106-95C3-4A6E-9BC8-9D3902BD3466}"/>
              </a:ext>
            </a:extLst>
          </p:cNvPr>
          <p:cNvGrpSpPr>
            <a:grpSpLocks/>
          </p:cNvGrpSpPr>
          <p:nvPr/>
        </p:nvGrpSpPr>
        <p:grpSpPr bwMode="auto">
          <a:xfrm>
            <a:off x="323850" y="1412875"/>
            <a:ext cx="5688013" cy="2641600"/>
            <a:chOff x="0" y="0"/>
            <a:chExt cx="9910" cy="4841"/>
          </a:xfrm>
        </p:grpSpPr>
        <p:grpSp>
          <p:nvGrpSpPr>
            <p:cNvPr id="51430" name="Group 342">
              <a:extLst>
                <a:ext uri="{FF2B5EF4-FFF2-40B4-BE49-F238E27FC236}">
                  <a16:creationId xmlns:a16="http://schemas.microsoft.com/office/drawing/2014/main" id="{20D46611-B754-4777-BC98-24EC6BB7782D}"/>
                </a:ext>
              </a:extLst>
            </p:cNvPr>
            <p:cNvGrpSpPr>
              <a:grpSpLocks/>
            </p:cNvGrpSpPr>
            <p:nvPr/>
          </p:nvGrpSpPr>
          <p:grpSpPr bwMode="auto">
            <a:xfrm>
              <a:off x="0" y="10"/>
              <a:ext cx="9900" cy="4831"/>
              <a:chOff x="0" y="10"/>
              <a:chExt cx="9900" cy="4831"/>
            </a:xfrm>
          </p:grpSpPr>
          <p:sp>
            <p:nvSpPr>
              <p:cNvPr id="51771" name="Freeform 343">
                <a:extLst>
                  <a:ext uri="{FF2B5EF4-FFF2-40B4-BE49-F238E27FC236}">
                    <a16:creationId xmlns:a16="http://schemas.microsoft.com/office/drawing/2014/main" id="{BE939D85-0FCC-4558-8C91-7B06FD3565F7}"/>
                  </a:ext>
                </a:extLst>
              </p:cNvPr>
              <p:cNvSpPr>
                <a:spLocks/>
              </p:cNvSpPr>
              <p:nvPr/>
            </p:nvSpPr>
            <p:spPr bwMode="auto">
              <a:xfrm>
                <a:off x="0" y="10"/>
                <a:ext cx="9900" cy="4831"/>
              </a:xfrm>
              <a:custGeom>
                <a:avLst/>
                <a:gdLst>
                  <a:gd name="T0" fmla="*/ 0 w 9900"/>
                  <a:gd name="T1" fmla="*/ 4830 h 4831"/>
                  <a:gd name="T2" fmla="*/ 9900 w 9900"/>
                  <a:gd name="T3" fmla="*/ 4830 h 4831"/>
                  <a:gd name="T4" fmla="*/ 9900 w 9900"/>
                  <a:gd name="T5" fmla="*/ 0 h 4831"/>
                  <a:gd name="T6" fmla="*/ 0 w 9900"/>
                  <a:gd name="T7" fmla="*/ 0 h 4831"/>
                  <a:gd name="T8" fmla="*/ 0 w 9900"/>
                  <a:gd name="T9" fmla="*/ 4830 h 4831"/>
                  <a:gd name="T10" fmla="*/ 0 60000 65536"/>
                  <a:gd name="T11" fmla="*/ 0 60000 65536"/>
                  <a:gd name="T12" fmla="*/ 0 60000 65536"/>
                  <a:gd name="T13" fmla="*/ 0 60000 65536"/>
                  <a:gd name="T14" fmla="*/ 0 60000 65536"/>
                  <a:gd name="T15" fmla="*/ 0 w 9900"/>
                  <a:gd name="T16" fmla="*/ 0 h 4831"/>
                  <a:gd name="T17" fmla="*/ 9900 w 9900"/>
                  <a:gd name="T18" fmla="*/ 4831 h 4831"/>
                </a:gdLst>
                <a:ahLst/>
                <a:cxnLst>
                  <a:cxn ang="T10">
                    <a:pos x="T0" y="T1"/>
                  </a:cxn>
                  <a:cxn ang="T11">
                    <a:pos x="T2" y="T3"/>
                  </a:cxn>
                  <a:cxn ang="T12">
                    <a:pos x="T4" y="T5"/>
                  </a:cxn>
                  <a:cxn ang="T13">
                    <a:pos x="T6" y="T7"/>
                  </a:cxn>
                  <a:cxn ang="T14">
                    <a:pos x="T8" y="T9"/>
                  </a:cxn>
                </a:cxnLst>
                <a:rect l="T15" t="T16" r="T17" b="T18"/>
                <a:pathLst>
                  <a:path w="9900" h="4831">
                    <a:moveTo>
                      <a:pt x="0" y="4830"/>
                    </a:moveTo>
                    <a:lnTo>
                      <a:pt x="9900" y="4830"/>
                    </a:lnTo>
                    <a:lnTo>
                      <a:pt x="9900" y="0"/>
                    </a:lnTo>
                    <a:lnTo>
                      <a:pt x="0" y="0"/>
                    </a:lnTo>
                    <a:lnTo>
                      <a:pt x="0" y="4830"/>
                    </a:lnTo>
                    <a:close/>
                  </a:path>
                </a:pathLst>
              </a:custGeom>
              <a:solidFill>
                <a:srgbClr val="FFFDE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31" name="Group 338">
              <a:extLst>
                <a:ext uri="{FF2B5EF4-FFF2-40B4-BE49-F238E27FC236}">
                  <a16:creationId xmlns:a16="http://schemas.microsoft.com/office/drawing/2014/main" id="{497B017B-8BFC-4C27-AEC4-2DAD4365D877}"/>
                </a:ext>
              </a:extLst>
            </p:cNvPr>
            <p:cNvGrpSpPr>
              <a:grpSpLocks/>
            </p:cNvGrpSpPr>
            <p:nvPr/>
          </p:nvGrpSpPr>
          <p:grpSpPr bwMode="auto">
            <a:xfrm>
              <a:off x="0" y="0"/>
              <a:ext cx="2880" cy="506"/>
              <a:chOff x="0" y="0"/>
              <a:chExt cx="2880" cy="506"/>
            </a:xfrm>
          </p:grpSpPr>
          <p:sp>
            <p:nvSpPr>
              <p:cNvPr id="51768" name="Freeform 341">
                <a:extLst>
                  <a:ext uri="{FF2B5EF4-FFF2-40B4-BE49-F238E27FC236}">
                    <a16:creationId xmlns:a16="http://schemas.microsoft.com/office/drawing/2014/main" id="{4DE6F548-747B-4E21-AF02-1B376F2C9F38}"/>
                  </a:ext>
                </a:extLst>
              </p:cNvPr>
              <p:cNvSpPr>
                <a:spLocks/>
              </p:cNvSpPr>
              <p:nvPr/>
            </p:nvSpPr>
            <p:spPr bwMode="auto">
              <a:xfrm>
                <a:off x="0" y="0"/>
                <a:ext cx="2880" cy="506"/>
              </a:xfrm>
              <a:custGeom>
                <a:avLst/>
                <a:gdLst>
                  <a:gd name="T0" fmla="*/ 2143 w 2880"/>
                  <a:gd name="T1" fmla="*/ 360 h 506"/>
                  <a:gd name="T2" fmla="*/ 1995 w 2880"/>
                  <a:gd name="T3" fmla="*/ 360 h 506"/>
                  <a:gd name="T4" fmla="*/ 2068 w 2880"/>
                  <a:gd name="T5" fmla="*/ 506 h 506"/>
                  <a:gd name="T6" fmla="*/ 2143 w 2880"/>
                  <a:gd name="T7" fmla="*/ 360 h 506"/>
                  <a:gd name="T8" fmla="*/ 0 60000 65536"/>
                  <a:gd name="T9" fmla="*/ 0 60000 65536"/>
                  <a:gd name="T10" fmla="*/ 0 60000 65536"/>
                  <a:gd name="T11" fmla="*/ 0 60000 65536"/>
                  <a:gd name="T12" fmla="*/ 0 w 2880"/>
                  <a:gd name="T13" fmla="*/ 0 h 506"/>
                  <a:gd name="T14" fmla="*/ 2880 w 2880"/>
                  <a:gd name="T15" fmla="*/ 506 h 506"/>
                </a:gdLst>
                <a:ahLst/>
                <a:cxnLst>
                  <a:cxn ang="T8">
                    <a:pos x="T0" y="T1"/>
                  </a:cxn>
                  <a:cxn ang="T9">
                    <a:pos x="T2" y="T3"/>
                  </a:cxn>
                  <a:cxn ang="T10">
                    <a:pos x="T4" y="T5"/>
                  </a:cxn>
                  <a:cxn ang="T11">
                    <a:pos x="T6" y="T7"/>
                  </a:cxn>
                </a:cxnLst>
                <a:rect l="T12" t="T13" r="T14" b="T15"/>
                <a:pathLst>
                  <a:path w="2880" h="506">
                    <a:moveTo>
                      <a:pt x="2143" y="360"/>
                    </a:moveTo>
                    <a:lnTo>
                      <a:pt x="1995" y="360"/>
                    </a:lnTo>
                    <a:lnTo>
                      <a:pt x="2068" y="506"/>
                    </a:lnTo>
                    <a:lnTo>
                      <a:pt x="2143" y="360"/>
                    </a:lnTo>
                    <a:close/>
                  </a:path>
                </a:pathLst>
              </a:custGeom>
              <a:solidFill>
                <a:srgbClr val="2C2D8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69" name="Freeform 340">
                <a:extLst>
                  <a:ext uri="{FF2B5EF4-FFF2-40B4-BE49-F238E27FC236}">
                    <a16:creationId xmlns:a16="http://schemas.microsoft.com/office/drawing/2014/main" id="{6C544A46-954A-4AD2-802B-4A056F5273BD}"/>
                  </a:ext>
                </a:extLst>
              </p:cNvPr>
              <p:cNvSpPr>
                <a:spLocks/>
              </p:cNvSpPr>
              <p:nvPr/>
            </p:nvSpPr>
            <p:spPr bwMode="auto">
              <a:xfrm>
                <a:off x="0" y="0"/>
                <a:ext cx="2880" cy="506"/>
              </a:xfrm>
              <a:custGeom>
                <a:avLst/>
                <a:gdLst>
                  <a:gd name="T0" fmla="*/ 2880 w 2880"/>
                  <a:gd name="T1" fmla="*/ 0 h 506"/>
                  <a:gd name="T2" fmla="*/ 0 w 2880"/>
                  <a:gd name="T3" fmla="*/ 0 h 506"/>
                  <a:gd name="T4" fmla="*/ 0 w 2880"/>
                  <a:gd name="T5" fmla="*/ 360 h 506"/>
                  <a:gd name="T6" fmla="*/ 2880 w 2880"/>
                  <a:gd name="T7" fmla="*/ 360 h 506"/>
                  <a:gd name="T8" fmla="*/ 2880 w 2880"/>
                  <a:gd name="T9" fmla="*/ 0 h 506"/>
                  <a:gd name="T10" fmla="*/ 0 60000 65536"/>
                  <a:gd name="T11" fmla="*/ 0 60000 65536"/>
                  <a:gd name="T12" fmla="*/ 0 60000 65536"/>
                  <a:gd name="T13" fmla="*/ 0 60000 65536"/>
                  <a:gd name="T14" fmla="*/ 0 60000 65536"/>
                  <a:gd name="T15" fmla="*/ 0 w 2880"/>
                  <a:gd name="T16" fmla="*/ 0 h 506"/>
                  <a:gd name="T17" fmla="*/ 2880 w 2880"/>
                  <a:gd name="T18" fmla="*/ 506 h 506"/>
                </a:gdLst>
                <a:ahLst/>
                <a:cxnLst>
                  <a:cxn ang="T10">
                    <a:pos x="T0" y="T1"/>
                  </a:cxn>
                  <a:cxn ang="T11">
                    <a:pos x="T2" y="T3"/>
                  </a:cxn>
                  <a:cxn ang="T12">
                    <a:pos x="T4" y="T5"/>
                  </a:cxn>
                  <a:cxn ang="T13">
                    <a:pos x="T6" y="T7"/>
                  </a:cxn>
                  <a:cxn ang="T14">
                    <a:pos x="T8" y="T9"/>
                  </a:cxn>
                </a:cxnLst>
                <a:rect l="T15" t="T16" r="T17" b="T18"/>
                <a:pathLst>
                  <a:path w="2880" h="506">
                    <a:moveTo>
                      <a:pt x="2880" y="0"/>
                    </a:moveTo>
                    <a:lnTo>
                      <a:pt x="0" y="0"/>
                    </a:lnTo>
                    <a:lnTo>
                      <a:pt x="0" y="360"/>
                    </a:lnTo>
                    <a:lnTo>
                      <a:pt x="2880" y="360"/>
                    </a:lnTo>
                    <a:lnTo>
                      <a:pt x="2880" y="0"/>
                    </a:lnTo>
                    <a:close/>
                  </a:path>
                </a:pathLst>
              </a:custGeom>
              <a:solidFill>
                <a:srgbClr val="2C2D8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pic>
            <p:nvPicPr>
              <p:cNvPr id="51770" name="Picture 339">
                <a:extLst>
                  <a:ext uri="{FF2B5EF4-FFF2-40B4-BE49-F238E27FC236}">
                    <a16:creationId xmlns:a16="http://schemas.microsoft.com/office/drawing/2014/main" id="{04CF4586-1680-4B09-A4A1-1EEB0618DBD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319" y="1598"/>
                <a:ext cx="1645" cy="1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51432" name="Group 336">
              <a:extLst>
                <a:ext uri="{FF2B5EF4-FFF2-40B4-BE49-F238E27FC236}">
                  <a16:creationId xmlns:a16="http://schemas.microsoft.com/office/drawing/2014/main" id="{E1539BFC-348E-498D-B6F2-62B70BC2A322}"/>
                </a:ext>
              </a:extLst>
            </p:cNvPr>
            <p:cNvGrpSpPr>
              <a:grpSpLocks/>
            </p:cNvGrpSpPr>
            <p:nvPr/>
          </p:nvGrpSpPr>
          <p:grpSpPr bwMode="auto">
            <a:xfrm>
              <a:off x="2161" y="1328"/>
              <a:ext cx="189" cy="2"/>
              <a:chOff x="2161" y="1328"/>
              <a:chExt cx="189" cy="2"/>
            </a:xfrm>
          </p:grpSpPr>
          <p:sp>
            <p:nvSpPr>
              <p:cNvPr id="51767" name="Freeform 337">
                <a:extLst>
                  <a:ext uri="{FF2B5EF4-FFF2-40B4-BE49-F238E27FC236}">
                    <a16:creationId xmlns:a16="http://schemas.microsoft.com/office/drawing/2014/main" id="{D68CDFE9-1481-45DC-93C9-BD24170D6B95}"/>
                  </a:ext>
                </a:extLst>
              </p:cNvPr>
              <p:cNvSpPr>
                <a:spLocks/>
              </p:cNvSpPr>
              <p:nvPr/>
            </p:nvSpPr>
            <p:spPr bwMode="auto">
              <a:xfrm>
                <a:off x="2161" y="1328"/>
                <a:ext cx="189" cy="2"/>
              </a:xfrm>
              <a:custGeom>
                <a:avLst/>
                <a:gdLst>
                  <a:gd name="T0" fmla="*/ 0 w 189"/>
                  <a:gd name="T1" fmla="*/ 0 h 2"/>
                  <a:gd name="T2" fmla="*/ 188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8"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33" name="Group 333">
              <a:extLst>
                <a:ext uri="{FF2B5EF4-FFF2-40B4-BE49-F238E27FC236}">
                  <a16:creationId xmlns:a16="http://schemas.microsoft.com/office/drawing/2014/main" id="{CD1A3C5B-FE49-42C6-82F3-BA1F0F7E37F6}"/>
                </a:ext>
              </a:extLst>
            </p:cNvPr>
            <p:cNvGrpSpPr>
              <a:grpSpLocks/>
            </p:cNvGrpSpPr>
            <p:nvPr/>
          </p:nvGrpSpPr>
          <p:grpSpPr bwMode="auto">
            <a:xfrm>
              <a:off x="2033" y="1212"/>
              <a:ext cx="82" cy="28"/>
              <a:chOff x="2033" y="1212"/>
              <a:chExt cx="82" cy="28"/>
            </a:xfrm>
          </p:grpSpPr>
          <p:sp>
            <p:nvSpPr>
              <p:cNvPr id="51765" name="Freeform 335">
                <a:extLst>
                  <a:ext uri="{FF2B5EF4-FFF2-40B4-BE49-F238E27FC236}">
                    <a16:creationId xmlns:a16="http://schemas.microsoft.com/office/drawing/2014/main" id="{31F01039-F3E8-4141-B15E-FF8580434515}"/>
                  </a:ext>
                </a:extLst>
              </p:cNvPr>
              <p:cNvSpPr>
                <a:spLocks/>
              </p:cNvSpPr>
              <p:nvPr/>
            </p:nvSpPr>
            <p:spPr bwMode="auto">
              <a:xfrm>
                <a:off x="2033" y="1212"/>
                <a:ext cx="82" cy="28"/>
              </a:xfrm>
              <a:custGeom>
                <a:avLst/>
                <a:gdLst>
                  <a:gd name="T0" fmla="*/ 21 w 82"/>
                  <a:gd name="T1" fmla="*/ 0 h 28"/>
                  <a:gd name="T2" fmla="*/ 6 w 82"/>
                  <a:gd name="T3" fmla="*/ 1 h 28"/>
                  <a:gd name="T4" fmla="*/ 0 w 82"/>
                  <a:gd name="T5" fmla="*/ 6 h 28"/>
                  <a:gd name="T6" fmla="*/ 0 w 82"/>
                  <a:gd name="T7" fmla="*/ 22 h 28"/>
                  <a:gd name="T8" fmla="*/ 6 w 82"/>
                  <a:gd name="T9" fmla="*/ 28 h 28"/>
                  <a:gd name="T10" fmla="*/ 22 w 82"/>
                  <a:gd name="T11" fmla="*/ 27 h 28"/>
                  <a:gd name="T12" fmla="*/ 27 w 82"/>
                  <a:gd name="T13" fmla="*/ 22 h 28"/>
                  <a:gd name="T14" fmla="*/ 27 w 82"/>
                  <a:gd name="T15" fmla="*/ 6 h 28"/>
                  <a:gd name="T16" fmla="*/ 21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1" y="0"/>
                    </a:moveTo>
                    <a:lnTo>
                      <a:pt x="6" y="1"/>
                    </a:lnTo>
                    <a:lnTo>
                      <a:pt x="0" y="6"/>
                    </a:lnTo>
                    <a:lnTo>
                      <a:pt x="0" y="22"/>
                    </a:lnTo>
                    <a:lnTo>
                      <a:pt x="6" y="28"/>
                    </a:lnTo>
                    <a:lnTo>
                      <a:pt x="22" y="27"/>
                    </a:lnTo>
                    <a:lnTo>
                      <a:pt x="27" y="22"/>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66" name="Freeform 334">
                <a:extLst>
                  <a:ext uri="{FF2B5EF4-FFF2-40B4-BE49-F238E27FC236}">
                    <a16:creationId xmlns:a16="http://schemas.microsoft.com/office/drawing/2014/main" id="{B8E7A70C-F5A9-4B1A-A8EB-1FC066242B68}"/>
                  </a:ext>
                </a:extLst>
              </p:cNvPr>
              <p:cNvSpPr>
                <a:spLocks/>
              </p:cNvSpPr>
              <p:nvPr/>
            </p:nvSpPr>
            <p:spPr bwMode="auto">
              <a:xfrm>
                <a:off x="2033" y="1212"/>
                <a:ext cx="82" cy="28"/>
              </a:xfrm>
              <a:custGeom>
                <a:avLst/>
                <a:gdLst>
                  <a:gd name="T0" fmla="*/ 75 w 82"/>
                  <a:gd name="T1" fmla="*/ 0 h 28"/>
                  <a:gd name="T2" fmla="*/ 60 w 82"/>
                  <a:gd name="T3" fmla="*/ 1 h 28"/>
                  <a:gd name="T4" fmla="*/ 54 w 82"/>
                  <a:gd name="T5" fmla="*/ 6 h 28"/>
                  <a:gd name="T6" fmla="*/ 54 w 82"/>
                  <a:gd name="T7" fmla="*/ 22 h 28"/>
                  <a:gd name="T8" fmla="*/ 60 w 82"/>
                  <a:gd name="T9" fmla="*/ 28 h 28"/>
                  <a:gd name="T10" fmla="*/ 76 w 82"/>
                  <a:gd name="T11" fmla="*/ 27 h 28"/>
                  <a:gd name="T12" fmla="*/ 81 w 82"/>
                  <a:gd name="T13" fmla="*/ 22 h 28"/>
                  <a:gd name="T14" fmla="*/ 81 w 82"/>
                  <a:gd name="T15" fmla="*/ 6 h 28"/>
                  <a:gd name="T16" fmla="*/ 75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5" y="0"/>
                    </a:moveTo>
                    <a:lnTo>
                      <a:pt x="60" y="1"/>
                    </a:lnTo>
                    <a:lnTo>
                      <a:pt x="54" y="6"/>
                    </a:lnTo>
                    <a:lnTo>
                      <a:pt x="54" y="22"/>
                    </a:lnTo>
                    <a:lnTo>
                      <a:pt x="60" y="28"/>
                    </a:lnTo>
                    <a:lnTo>
                      <a:pt x="76" y="27"/>
                    </a:lnTo>
                    <a:lnTo>
                      <a:pt x="81" y="22"/>
                    </a:lnTo>
                    <a:lnTo>
                      <a:pt x="81" y="6"/>
                    </a:lnTo>
                    <a:lnTo>
                      <a:pt x="7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34" name="Group 330">
              <a:extLst>
                <a:ext uri="{FF2B5EF4-FFF2-40B4-BE49-F238E27FC236}">
                  <a16:creationId xmlns:a16="http://schemas.microsoft.com/office/drawing/2014/main" id="{537FA051-0E5F-4581-A4B9-381B36E007E0}"/>
                </a:ext>
              </a:extLst>
            </p:cNvPr>
            <p:cNvGrpSpPr>
              <a:grpSpLocks/>
            </p:cNvGrpSpPr>
            <p:nvPr/>
          </p:nvGrpSpPr>
          <p:grpSpPr bwMode="auto">
            <a:xfrm>
              <a:off x="2033" y="1417"/>
              <a:ext cx="82" cy="28"/>
              <a:chOff x="2033" y="1417"/>
              <a:chExt cx="82" cy="28"/>
            </a:xfrm>
          </p:grpSpPr>
          <p:sp>
            <p:nvSpPr>
              <p:cNvPr id="51763" name="Freeform 332">
                <a:extLst>
                  <a:ext uri="{FF2B5EF4-FFF2-40B4-BE49-F238E27FC236}">
                    <a16:creationId xmlns:a16="http://schemas.microsoft.com/office/drawing/2014/main" id="{0DE0581D-707E-4189-982F-5237E983911F}"/>
                  </a:ext>
                </a:extLst>
              </p:cNvPr>
              <p:cNvSpPr>
                <a:spLocks/>
              </p:cNvSpPr>
              <p:nvPr/>
            </p:nvSpPr>
            <p:spPr bwMode="auto">
              <a:xfrm>
                <a:off x="2033" y="1417"/>
                <a:ext cx="82" cy="28"/>
              </a:xfrm>
              <a:custGeom>
                <a:avLst/>
                <a:gdLst>
                  <a:gd name="T0" fmla="*/ 21 w 82"/>
                  <a:gd name="T1" fmla="*/ 0 h 28"/>
                  <a:gd name="T2" fmla="*/ 6 w 82"/>
                  <a:gd name="T3" fmla="*/ 0 h 28"/>
                  <a:gd name="T4" fmla="*/ 0 w 82"/>
                  <a:gd name="T5" fmla="*/ 6 h 28"/>
                  <a:gd name="T6" fmla="*/ 0 w 82"/>
                  <a:gd name="T7" fmla="*/ 22 h 28"/>
                  <a:gd name="T8" fmla="*/ 6 w 82"/>
                  <a:gd name="T9" fmla="*/ 27 h 28"/>
                  <a:gd name="T10" fmla="*/ 22 w 82"/>
                  <a:gd name="T11" fmla="*/ 27 h 28"/>
                  <a:gd name="T12" fmla="*/ 27 w 82"/>
                  <a:gd name="T13" fmla="*/ 21 h 28"/>
                  <a:gd name="T14" fmla="*/ 27 w 82"/>
                  <a:gd name="T15" fmla="*/ 6 h 28"/>
                  <a:gd name="T16" fmla="*/ 21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1" y="0"/>
                    </a:moveTo>
                    <a:lnTo>
                      <a:pt x="6" y="0"/>
                    </a:lnTo>
                    <a:lnTo>
                      <a:pt x="0" y="6"/>
                    </a:lnTo>
                    <a:lnTo>
                      <a:pt x="0" y="22"/>
                    </a:lnTo>
                    <a:lnTo>
                      <a:pt x="6" y="27"/>
                    </a:lnTo>
                    <a:lnTo>
                      <a:pt x="22" y="27"/>
                    </a:lnTo>
                    <a:lnTo>
                      <a:pt x="27" y="21"/>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64" name="Freeform 331">
                <a:extLst>
                  <a:ext uri="{FF2B5EF4-FFF2-40B4-BE49-F238E27FC236}">
                    <a16:creationId xmlns:a16="http://schemas.microsoft.com/office/drawing/2014/main" id="{749C4F12-6B7A-4C6B-A517-8D427841CBA8}"/>
                  </a:ext>
                </a:extLst>
              </p:cNvPr>
              <p:cNvSpPr>
                <a:spLocks/>
              </p:cNvSpPr>
              <p:nvPr/>
            </p:nvSpPr>
            <p:spPr bwMode="auto">
              <a:xfrm>
                <a:off x="2033" y="1417"/>
                <a:ext cx="82" cy="28"/>
              </a:xfrm>
              <a:custGeom>
                <a:avLst/>
                <a:gdLst>
                  <a:gd name="T0" fmla="*/ 75 w 82"/>
                  <a:gd name="T1" fmla="*/ 0 h 28"/>
                  <a:gd name="T2" fmla="*/ 60 w 82"/>
                  <a:gd name="T3" fmla="*/ 0 h 28"/>
                  <a:gd name="T4" fmla="*/ 54 w 82"/>
                  <a:gd name="T5" fmla="*/ 6 h 28"/>
                  <a:gd name="T6" fmla="*/ 54 w 82"/>
                  <a:gd name="T7" fmla="*/ 22 h 28"/>
                  <a:gd name="T8" fmla="*/ 60 w 82"/>
                  <a:gd name="T9" fmla="*/ 27 h 28"/>
                  <a:gd name="T10" fmla="*/ 76 w 82"/>
                  <a:gd name="T11" fmla="*/ 27 h 28"/>
                  <a:gd name="T12" fmla="*/ 81 w 82"/>
                  <a:gd name="T13" fmla="*/ 21 h 28"/>
                  <a:gd name="T14" fmla="*/ 81 w 82"/>
                  <a:gd name="T15" fmla="*/ 6 h 28"/>
                  <a:gd name="T16" fmla="*/ 75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5" y="0"/>
                    </a:moveTo>
                    <a:lnTo>
                      <a:pt x="60" y="0"/>
                    </a:lnTo>
                    <a:lnTo>
                      <a:pt x="54" y="6"/>
                    </a:lnTo>
                    <a:lnTo>
                      <a:pt x="54" y="22"/>
                    </a:lnTo>
                    <a:lnTo>
                      <a:pt x="60" y="27"/>
                    </a:lnTo>
                    <a:lnTo>
                      <a:pt x="76" y="27"/>
                    </a:lnTo>
                    <a:lnTo>
                      <a:pt x="81" y="21"/>
                    </a:lnTo>
                    <a:lnTo>
                      <a:pt x="81" y="6"/>
                    </a:lnTo>
                    <a:lnTo>
                      <a:pt x="7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35" name="Group 323">
              <a:extLst>
                <a:ext uri="{FF2B5EF4-FFF2-40B4-BE49-F238E27FC236}">
                  <a16:creationId xmlns:a16="http://schemas.microsoft.com/office/drawing/2014/main" id="{660041FC-B0F7-46B0-8EF7-5DC9471F7A74}"/>
                </a:ext>
              </a:extLst>
            </p:cNvPr>
            <p:cNvGrpSpPr>
              <a:grpSpLocks/>
            </p:cNvGrpSpPr>
            <p:nvPr/>
          </p:nvGrpSpPr>
          <p:grpSpPr bwMode="auto">
            <a:xfrm>
              <a:off x="1699" y="1267"/>
              <a:ext cx="242" cy="121"/>
              <a:chOff x="1699" y="1267"/>
              <a:chExt cx="242" cy="121"/>
            </a:xfrm>
          </p:grpSpPr>
          <p:sp>
            <p:nvSpPr>
              <p:cNvPr id="51757" name="Freeform 329">
                <a:extLst>
                  <a:ext uri="{FF2B5EF4-FFF2-40B4-BE49-F238E27FC236}">
                    <a16:creationId xmlns:a16="http://schemas.microsoft.com/office/drawing/2014/main" id="{4B3FB68D-07E4-4F31-8103-106B5C103E43}"/>
                  </a:ext>
                </a:extLst>
              </p:cNvPr>
              <p:cNvSpPr>
                <a:spLocks/>
              </p:cNvSpPr>
              <p:nvPr/>
            </p:nvSpPr>
            <p:spPr bwMode="auto">
              <a:xfrm>
                <a:off x="1699" y="1267"/>
                <a:ext cx="242" cy="121"/>
              </a:xfrm>
              <a:custGeom>
                <a:avLst/>
                <a:gdLst>
                  <a:gd name="T0" fmla="*/ 82 w 242"/>
                  <a:gd name="T1" fmla="*/ 0 h 121"/>
                  <a:gd name="T2" fmla="*/ 66 w 242"/>
                  <a:gd name="T3" fmla="*/ 0 h 121"/>
                  <a:gd name="T4" fmla="*/ 43 w 242"/>
                  <a:gd name="T5" fmla="*/ 4 h 121"/>
                  <a:gd name="T6" fmla="*/ 23 w 242"/>
                  <a:gd name="T7" fmla="*/ 13 h 121"/>
                  <a:gd name="T8" fmla="*/ 8 w 242"/>
                  <a:gd name="T9" fmla="*/ 29 h 121"/>
                  <a:gd name="T10" fmla="*/ 0 w 242"/>
                  <a:gd name="T11" fmla="*/ 49 h 121"/>
                  <a:gd name="T12" fmla="*/ 2 w 242"/>
                  <a:gd name="T13" fmla="*/ 73 h 121"/>
                  <a:gd name="T14" fmla="*/ 9 w 242"/>
                  <a:gd name="T15" fmla="*/ 93 h 121"/>
                  <a:gd name="T16" fmla="*/ 21 w 242"/>
                  <a:gd name="T17" fmla="*/ 109 h 121"/>
                  <a:gd name="T18" fmla="*/ 39 w 242"/>
                  <a:gd name="T19" fmla="*/ 119 h 121"/>
                  <a:gd name="T20" fmla="*/ 70 w 242"/>
                  <a:gd name="T21" fmla="*/ 121 h 121"/>
                  <a:gd name="T22" fmla="*/ 89 w 242"/>
                  <a:gd name="T23" fmla="*/ 119 h 121"/>
                  <a:gd name="T24" fmla="*/ 93 w 242"/>
                  <a:gd name="T25" fmla="*/ 116 h 121"/>
                  <a:gd name="T26" fmla="*/ 72 w 242"/>
                  <a:gd name="T27" fmla="*/ 116 h 121"/>
                  <a:gd name="T28" fmla="*/ 48 w 242"/>
                  <a:gd name="T29" fmla="*/ 112 h 121"/>
                  <a:gd name="T30" fmla="*/ 30 w 242"/>
                  <a:gd name="T31" fmla="*/ 101 h 121"/>
                  <a:gd name="T32" fmla="*/ 20 w 242"/>
                  <a:gd name="T33" fmla="*/ 83 h 121"/>
                  <a:gd name="T34" fmla="*/ 16 w 242"/>
                  <a:gd name="T35" fmla="*/ 60 h 121"/>
                  <a:gd name="T36" fmla="*/ 20 w 242"/>
                  <a:gd name="T37" fmla="*/ 37 h 121"/>
                  <a:gd name="T38" fmla="*/ 30 w 242"/>
                  <a:gd name="T39" fmla="*/ 19 h 121"/>
                  <a:gd name="T40" fmla="*/ 49 w 242"/>
                  <a:gd name="T41" fmla="*/ 8 h 121"/>
                  <a:gd name="T42" fmla="*/ 99 w 242"/>
                  <a:gd name="T43" fmla="*/ 8 h 121"/>
                  <a:gd name="T44" fmla="*/ 99 w 242"/>
                  <a:gd name="T45" fmla="*/ 5 h 121"/>
                  <a:gd name="T46" fmla="*/ 94 w 242"/>
                  <a:gd name="T47" fmla="*/ 4 h 121"/>
                  <a:gd name="T48" fmla="*/ 82 w 242"/>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242"/>
                  <a:gd name="T76" fmla="*/ 0 h 121"/>
                  <a:gd name="T77" fmla="*/ 242 w 242"/>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242" h="121">
                    <a:moveTo>
                      <a:pt x="82" y="0"/>
                    </a:moveTo>
                    <a:lnTo>
                      <a:pt x="66" y="0"/>
                    </a:lnTo>
                    <a:lnTo>
                      <a:pt x="43" y="4"/>
                    </a:lnTo>
                    <a:lnTo>
                      <a:pt x="23" y="13"/>
                    </a:lnTo>
                    <a:lnTo>
                      <a:pt x="8" y="29"/>
                    </a:lnTo>
                    <a:lnTo>
                      <a:pt x="0" y="49"/>
                    </a:lnTo>
                    <a:lnTo>
                      <a:pt x="2" y="73"/>
                    </a:lnTo>
                    <a:lnTo>
                      <a:pt x="9" y="93"/>
                    </a:lnTo>
                    <a:lnTo>
                      <a:pt x="21" y="109"/>
                    </a:lnTo>
                    <a:lnTo>
                      <a:pt x="39" y="119"/>
                    </a:lnTo>
                    <a:lnTo>
                      <a:pt x="70" y="121"/>
                    </a:lnTo>
                    <a:lnTo>
                      <a:pt x="89" y="119"/>
                    </a:lnTo>
                    <a:lnTo>
                      <a:pt x="93" y="116"/>
                    </a:lnTo>
                    <a:lnTo>
                      <a:pt x="72" y="116"/>
                    </a:lnTo>
                    <a:lnTo>
                      <a:pt x="48" y="112"/>
                    </a:lnTo>
                    <a:lnTo>
                      <a:pt x="30" y="101"/>
                    </a:lnTo>
                    <a:lnTo>
                      <a:pt x="20" y="83"/>
                    </a:lnTo>
                    <a:lnTo>
                      <a:pt x="16" y="60"/>
                    </a:lnTo>
                    <a:lnTo>
                      <a:pt x="20" y="37"/>
                    </a:lnTo>
                    <a:lnTo>
                      <a:pt x="30" y="19"/>
                    </a:lnTo>
                    <a:lnTo>
                      <a:pt x="49" y="8"/>
                    </a:lnTo>
                    <a:lnTo>
                      <a:pt x="99" y="8"/>
                    </a:lnTo>
                    <a:lnTo>
                      <a:pt x="99" y="5"/>
                    </a:lnTo>
                    <a:lnTo>
                      <a:pt x="94" y="4"/>
                    </a:lnTo>
                    <a:lnTo>
                      <a:pt x="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58" name="Freeform 328">
                <a:extLst>
                  <a:ext uri="{FF2B5EF4-FFF2-40B4-BE49-F238E27FC236}">
                    <a16:creationId xmlns:a16="http://schemas.microsoft.com/office/drawing/2014/main" id="{C37587DE-83E7-43FD-BEDE-B201316C4F44}"/>
                  </a:ext>
                </a:extLst>
              </p:cNvPr>
              <p:cNvSpPr>
                <a:spLocks/>
              </p:cNvSpPr>
              <p:nvPr/>
            </p:nvSpPr>
            <p:spPr bwMode="auto">
              <a:xfrm>
                <a:off x="1699" y="1267"/>
                <a:ext cx="242" cy="121"/>
              </a:xfrm>
              <a:custGeom>
                <a:avLst/>
                <a:gdLst>
                  <a:gd name="T0" fmla="*/ 102 w 242"/>
                  <a:gd name="T1" fmla="*/ 88 h 121"/>
                  <a:gd name="T2" fmla="*/ 90 w 242"/>
                  <a:gd name="T3" fmla="*/ 107 h 121"/>
                  <a:gd name="T4" fmla="*/ 72 w 242"/>
                  <a:gd name="T5" fmla="*/ 116 h 121"/>
                  <a:gd name="T6" fmla="*/ 93 w 242"/>
                  <a:gd name="T7" fmla="*/ 116 h 121"/>
                  <a:gd name="T8" fmla="*/ 100 w 242"/>
                  <a:gd name="T9" fmla="*/ 111 h 121"/>
                  <a:gd name="T10" fmla="*/ 104 w 242"/>
                  <a:gd name="T11" fmla="*/ 96 h 121"/>
                  <a:gd name="T12" fmla="*/ 106 w 242"/>
                  <a:gd name="T13" fmla="*/ 89 h 121"/>
                  <a:gd name="T14" fmla="*/ 102 w 242"/>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102" y="88"/>
                    </a:moveTo>
                    <a:lnTo>
                      <a:pt x="90" y="107"/>
                    </a:lnTo>
                    <a:lnTo>
                      <a:pt x="72" y="116"/>
                    </a:lnTo>
                    <a:lnTo>
                      <a:pt x="93" y="116"/>
                    </a:lnTo>
                    <a:lnTo>
                      <a:pt x="100" y="111"/>
                    </a:lnTo>
                    <a:lnTo>
                      <a:pt x="104" y="96"/>
                    </a:lnTo>
                    <a:lnTo>
                      <a:pt x="106" y="89"/>
                    </a:lnTo>
                    <a:lnTo>
                      <a:pt x="102"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59" name="Freeform 327">
                <a:extLst>
                  <a:ext uri="{FF2B5EF4-FFF2-40B4-BE49-F238E27FC236}">
                    <a16:creationId xmlns:a16="http://schemas.microsoft.com/office/drawing/2014/main" id="{B31F8C38-9E8F-4EDE-8B66-3A4F6E802D69}"/>
                  </a:ext>
                </a:extLst>
              </p:cNvPr>
              <p:cNvSpPr>
                <a:spLocks/>
              </p:cNvSpPr>
              <p:nvPr/>
            </p:nvSpPr>
            <p:spPr bwMode="auto">
              <a:xfrm>
                <a:off x="1699" y="1267"/>
                <a:ext cx="242" cy="121"/>
              </a:xfrm>
              <a:custGeom>
                <a:avLst/>
                <a:gdLst>
                  <a:gd name="T0" fmla="*/ 99 w 242"/>
                  <a:gd name="T1" fmla="*/ 8 h 121"/>
                  <a:gd name="T2" fmla="*/ 49 w 242"/>
                  <a:gd name="T3" fmla="*/ 8 h 121"/>
                  <a:gd name="T4" fmla="*/ 76 w 242"/>
                  <a:gd name="T5" fmla="*/ 9 h 121"/>
                  <a:gd name="T6" fmla="*/ 91 w 242"/>
                  <a:gd name="T7" fmla="*/ 18 h 121"/>
                  <a:gd name="T8" fmla="*/ 102 w 242"/>
                  <a:gd name="T9" fmla="*/ 32 h 121"/>
                  <a:gd name="T10" fmla="*/ 101 w 242"/>
                  <a:gd name="T11" fmla="*/ 23 h 121"/>
                  <a:gd name="T12" fmla="*/ 100 w 242"/>
                  <a:gd name="T13" fmla="*/ 15 h 121"/>
                  <a:gd name="T14" fmla="*/ 99 w 242"/>
                  <a:gd name="T15" fmla="*/ 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99" y="8"/>
                    </a:moveTo>
                    <a:lnTo>
                      <a:pt x="49" y="8"/>
                    </a:lnTo>
                    <a:lnTo>
                      <a:pt x="76" y="9"/>
                    </a:lnTo>
                    <a:lnTo>
                      <a:pt x="91" y="18"/>
                    </a:lnTo>
                    <a:lnTo>
                      <a:pt x="102" y="32"/>
                    </a:lnTo>
                    <a:lnTo>
                      <a:pt x="101" y="23"/>
                    </a:lnTo>
                    <a:lnTo>
                      <a:pt x="100" y="15"/>
                    </a:lnTo>
                    <a:lnTo>
                      <a:pt x="99"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60" name="Freeform 326">
                <a:extLst>
                  <a:ext uri="{FF2B5EF4-FFF2-40B4-BE49-F238E27FC236}">
                    <a16:creationId xmlns:a16="http://schemas.microsoft.com/office/drawing/2014/main" id="{2A01D1E8-8FC0-4913-B81C-D5110D3BA86F}"/>
                  </a:ext>
                </a:extLst>
              </p:cNvPr>
              <p:cNvSpPr>
                <a:spLocks/>
              </p:cNvSpPr>
              <p:nvPr/>
            </p:nvSpPr>
            <p:spPr bwMode="auto">
              <a:xfrm>
                <a:off x="1699" y="1267"/>
                <a:ext cx="242" cy="121"/>
              </a:xfrm>
              <a:custGeom>
                <a:avLst/>
                <a:gdLst>
                  <a:gd name="T0" fmla="*/ 163 w 242"/>
                  <a:gd name="T1" fmla="*/ 3 h 121"/>
                  <a:gd name="T2" fmla="*/ 115 w 242"/>
                  <a:gd name="T3" fmla="*/ 3 h 121"/>
                  <a:gd name="T4" fmla="*/ 115 w 242"/>
                  <a:gd name="T5" fmla="*/ 7 h 121"/>
                  <a:gd name="T6" fmla="*/ 131 w 242"/>
                  <a:gd name="T7" fmla="*/ 8 h 121"/>
                  <a:gd name="T8" fmla="*/ 132 w 242"/>
                  <a:gd name="T9" fmla="*/ 9 h 121"/>
                  <a:gd name="T10" fmla="*/ 132 w 242"/>
                  <a:gd name="T11" fmla="*/ 113 h 121"/>
                  <a:gd name="T12" fmla="*/ 131 w 242"/>
                  <a:gd name="T13" fmla="*/ 115 h 121"/>
                  <a:gd name="T14" fmla="*/ 116 w 242"/>
                  <a:gd name="T15" fmla="*/ 116 h 121"/>
                  <a:gd name="T16" fmla="*/ 116 w 242"/>
                  <a:gd name="T17" fmla="*/ 120 h 121"/>
                  <a:gd name="T18" fmla="*/ 163 w 242"/>
                  <a:gd name="T19" fmla="*/ 120 h 121"/>
                  <a:gd name="T20" fmla="*/ 163 w 242"/>
                  <a:gd name="T21" fmla="*/ 116 h 121"/>
                  <a:gd name="T22" fmla="*/ 149 w 242"/>
                  <a:gd name="T23" fmla="*/ 115 h 121"/>
                  <a:gd name="T24" fmla="*/ 147 w 242"/>
                  <a:gd name="T25" fmla="*/ 113 h 121"/>
                  <a:gd name="T26" fmla="*/ 147 w 242"/>
                  <a:gd name="T27" fmla="*/ 62 h 121"/>
                  <a:gd name="T28" fmla="*/ 225 w 242"/>
                  <a:gd name="T29" fmla="*/ 62 h 121"/>
                  <a:gd name="T30" fmla="*/ 225 w 242"/>
                  <a:gd name="T31" fmla="*/ 55 h 121"/>
                  <a:gd name="T32" fmla="*/ 147 w 242"/>
                  <a:gd name="T33" fmla="*/ 55 h 121"/>
                  <a:gd name="T34" fmla="*/ 147 w 242"/>
                  <a:gd name="T35" fmla="*/ 9 h 121"/>
                  <a:gd name="T36" fmla="*/ 149 w 242"/>
                  <a:gd name="T37" fmla="*/ 8 h 121"/>
                  <a:gd name="T38" fmla="*/ 163 w 242"/>
                  <a:gd name="T39" fmla="*/ 7 h 121"/>
                  <a:gd name="T40" fmla="*/ 163 w 242"/>
                  <a:gd name="T41" fmla="*/ 3 h 12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42"/>
                  <a:gd name="T64" fmla="*/ 0 h 121"/>
                  <a:gd name="T65" fmla="*/ 242 w 242"/>
                  <a:gd name="T66" fmla="*/ 121 h 12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42" h="121">
                    <a:moveTo>
                      <a:pt x="163" y="3"/>
                    </a:moveTo>
                    <a:lnTo>
                      <a:pt x="115" y="3"/>
                    </a:lnTo>
                    <a:lnTo>
                      <a:pt x="115" y="7"/>
                    </a:lnTo>
                    <a:lnTo>
                      <a:pt x="131" y="8"/>
                    </a:lnTo>
                    <a:lnTo>
                      <a:pt x="132" y="9"/>
                    </a:lnTo>
                    <a:lnTo>
                      <a:pt x="132" y="113"/>
                    </a:lnTo>
                    <a:lnTo>
                      <a:pt x="131" y="115"/>
                    </a:lnTo>
                    <a:lnTo>
                      <a:pt x="116" y="116"/>
                    </a:lnTo>
                    <a:lnTo>
                      <a:pt x="116" y="120"/>
                    </a:lnTo>
                    <a:lnTo>
                      <a:pt x="163" y="120"/>
                    </a:lnTo>
                    <a:lnTo>
                      <a:pt x="163" y="116"/>
                    </a:lnTo>
                    <a:lnTo>
                      <a:pt x="149" y="115"/>
                    </a:lnTo>
                    <a:lnTo>
                      <a:pt x="147" y="113"/>
                    </a:lnTo>
                    <a:lnTo>
                      <a:pt x="147" y="62"/>
                    </a:lnTo>
                    <a:lnTo>
                      <a:pt x="225" y="62"/>
                    </a:lnTo>
                    <a:lnTo>
                      <a:pt x="225" y="55"/>
                    </a:lnTo>
                    <a:lnTo>
                      <a:pt x="147" y="55"/>
                    </a:lnTo>
                    <a:lnTo>
                      <a:pt x="147" y="9"/>
                    </a:lnTo>
                    <a:lnTo>
                      <a:pt x="149" y="8"/>
                    </a:lnTo>
                    <a:lnTo>
                      <a:pt x="163" y="7"/>
                    </a:lnTo>
                    <a:lnTo>
                      <a:pt x="16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61" name="Freeform 325">
                <a:extLst>
                  <a:ext uri="{FF2B5EF4-FFF2-40B4-BE49-F238E27FC236}">
                    <a16:creationId xmlns:a16="http://schemas.microsoft.com/office/drawing/2014/main" id="{5D5FE82F-681E-4D8C-9474-8EC24923AE34}"/>
                  </a:ext>
                </a:extLst>
              </p:cNvPr>
              <p:cNvSpPr>
                <a:spLocks/>
              </p:cNvSpPr>
              <p:nvPr/>
            </p:nvSpPr>
            <p:spPr bwMode="auto">
              <a:xfrm>
                <a:off x="1699" y="1267"/>
                <a:ext cx="242" cy="121"/>
              </a:xfrm>
              <a:custGeom>
                <a:avLst/>
                <a:gdLst>
                  <a:gd name="T0" fmla="*/ 225 w 242"/>
                  <a:gd name="T1" fmla="*/ 62 h 121"/>
                  <a:gd name="T2" fmla="*/ 210 w 242"/>
                  <a:gd name="T3" fmla="*/ 62 h 121"/>
                  <a:gd name="T4" fmla="*/ 210 w 242"/>
                  <a:gd name="T5" fmla="*/ 113 h 121"/>
                  <a:gd name="T6" fmla="*/ 208 w 242"/>
                  <a:gd name="T7" fmla="*/ 115 h 121"/>
                  <a:gd name="T8" fmla="*/ 192 w 242"/>
                  <a:gd name="T9" fmla="*/ 116 h 121"/>
                  <a:gd name="T10" fmla="*/ 192 w 242"/>
                  <a:gd name="T11" fmla="*/ 120 h 121"/>
                  <a:gd name="T12" fmla="*/ 241 w 242"/>
                  <a:gd name="T13" fmla="*/ 120 h 121"/>
                  <a:gd name="T14" fmla="*/ 241 w 242"/>
                  <a:gd name="T15" fmla="*/ 116 h 121"/>
                  <a:gd name="T16" fmla="*/ 226 w 242"/>
                  <a:gd name="T17" fmla="*/ 115 h 121"/>
                  <a:gd name="T18" fmla="*/ 225 w 242"/>
                  <a:gd name="T19" fmla="*/ 113 h 121"/>
                  <a:gd name="T20" fmla="*/ 225 w 242"/>
                  <a:gd name="T21" fmla="*/ 62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25" y="62"/>
                    </a:moveTo>
                    <a:lnTo>
                      <a:pt x="210" y="62"/>
                    </a:lnTo>
                    <a:lnTo>
                      <a:pt x="210" y="113"/>
                    </a:lnTo>
                    <a:lnTo>
                      <a:pt x="208" y="115"/>
                    </a:lnTo>
                    <a:lnTo>
                      <a:pt x="192" y="116"/>
                    </a:lnTo>
                    <a:lnTo>
                      <a:pt x="192" y="120"/>
                    </a:lnTo>
                    <a:lnTo>
                      <a:pt x="241" y="120"/>
                    </a:lnTo>
                    <a:lnTo>
                      <a:pt x="241" y="116"/>
                    </a:lnTo>
                    <a:lnTo>
                      <a:pt x="226" y="115"/>
                    </a:lnTo>
                    <a:lnTo>
                      <a:pt x="225" y="113"/>
                    </a:lnTo>
                    <a:lnTo>
                      <a:pt x="225"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62" name="Freeform 324">
                <a:extLst>
                  <a:ext uri="{FF2B5EF4-FFF2-40B4-BE49-F238E27FC236}">
                    <a16:creationId xmlns:a16="http://schemas.microsoft.com/office/drawing/2014/main" id="{84DC6706-1E7D-4F5F-8864-65DB14D6F83A}"/>
                  </a:ext>
                </a:extLst>
              </p:cNvPr>
              <p:cNvSpPr>
                <a:spLocks/>
              </p:cNvSpPr>
              <p:nvPr/>
            </p:nvSpPr>
            <p:spPr bwMode="auto">
              <a:xfrm>
                <a:off x="1699" y="1267"/>
                <a:ext cx="242" cy="121"/>
              </a:xfrm>
              <a:custGeom>
                <a:avLst/>
                <a:gdLst>
                  <a:gd name="T0" fmla="*/ 241 w 242"/>
                  <a:gd name="T1" fmla="*/ 3 h 121"/>
                  <a:gd name="T2" fmla="*/ 194 w 242"/>
                  <a:gd name="T3" fmla="*/ 3 h 121"/>
                  <a:gd name="T4" fmla="*/ 194 w 242"/>
                  <a:gd name="T5" fmla="*/ 7 h 121"/>
                  <a:gd name="T6" fmla="*/ 208 w 242"/>
                  <a:gd name="T7" fmla="*/ 8 h 121"/>
                  <a:gd name="T8" fmla="*/ 210 w 242"/>
                  <a:gd name="T9" fmla="*/ 9 h 121"/>
                  <a:gd name="T10" fmla="*/ 210 w 242"/>
                  <a:gd name="T11" fmla="*/ 55 h 121"/>
                  <a:gd name="T12" fmla="*/ 225 w 242"/>
                  <a:gd name="T13" fmla="*/ 55 h 121"/>
                  <a:gd name="T14" fmla="*/ 225 w 242"/>
                  <a:gd name="T15" fmla="*/ 9 h 121"/>
                  <a:gd name="T16" fmla="*/ 226 w 242"/>
                  <a:gd name="T17" fmla="*/ 8 h 121"/>
                  <a:gd name="T18" fmla="*/ 241 w 242"/>
                  <a:gd name="T19" fmla="*/ 7 h 121"/>
                  <a:gd name="T20" fmla="*/ 241 w 242"/>
                  <a:gd name="T21" fmla="*/ 3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41" y="3"/>
                    </a:moveTo>
                    <a:lnTo>
                      <a:pt x="194" y="3"/>
                    </a:lnTo>
                    <a:lnTo>
                      <a:pt x="194" y="7"/>
                    </a:lnTo>
                    <a:lnTo>
                      <a:pt x="208" y="8"/>
                    </a:lnTo>
                    <a:lnTo>
                      <a:pt x="210" y="9"/>
                    </a:lnTo>
                    <a:lnTo>
                      <a:pt x="210" y="55"/>
                    </a:lnTo>
                    <a:lnTo>
                      <a:pt x="225" y="55"/>
                    </a:lnTo>
                    <a:lnTo>
                      <a:pt x="225" y="9"/>
                    </a:lnTo>
                    <a:lnTo>
                      <a:pt x="226" y="8"/>
                    </a:lnTo>
                    <a:lnTo>
                      <a:pt x="241" y="7"/>
                    </a:lnTo>
                    <a:lnTo>
                      <a:pt x="241"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36" name="Group 318">
              <a:extLst>
                <a:ext uri="{FF2B5EF4-FFF2-40B4-BE49-F238E27FC236}">
                  <a16:creationId xmlns:a16="http://schemas.microsoft.com/office/drawing/2014/main" id="{F42D41A3-F328-4D8A-9657-00A59018F8C4}"/>
                </a:ext>
              </a:extLst>
            </p:cNvPr>
            <p:cNvGrpSpPr>
              <a:grpSpLocks/>
            </p:cNvGrpSpPr>
            <p:nvPr/>
          </p:nvGrpSpPr>
          <p:grpSpPr bwMode="auto">
            <a:xfrm>
              <a:off x="1952" y="1341"/>
              <a:ext cx="47" cy="82"/>
              <a:chOff x="1952" y="1341"/>
              <a:chExt cx="47" cy="82"/>
            </a:xfrm>
          </p:grpSpPr>
          <p:sp>
            <p:nvSpPr>
              <p:cNvPr id="51753" name="Freeform 322">
                <a:extLst>
                  <a:ext uri="{FF2B5EF4-FFF2-40B4-BE49-F238E27FC236}">
                    <a16:creationId xmlns:a16="http://schemas.microsoft.com/office/drawing/2014/main" id="{2B9E68DD-3B4F-4931-B748-005C6C5CFB31}"/>
                  </a:ext>
                </a:extLst>
              </p:cNvPr>
              <p:cNvSpPr>
                <a:spLocks/>
              </p:cNvSpPr>
              <p:nvPr/>
            </p:nvSpPr>
            <p:spPr bwMode="auto">
              <a:xfrm>
                <a:off x="1952" y="1341"/>
                <a:ext cx="47" cy="82"/>
              </a:xfrm>
              <a:custGeom>
                <a:avLst/>
                <a:gdLst>
                  <a:gd name="T0" fmla="*/ 3 w 47"/>
                  <a:gd name="T1" fmla="*/ 69 h 82"/>
                  <a:gd name="T2" fmla="*/ 0 w 47"/>
                  <a:gd name="T3" fmla="*/ 73 h 82"/>
                  <a:gd name="T4" fmla="*/ 1 w 47"/>
                  <a:gd name="T5" fmla="*/ 77 h 82"/>
                  <a:gd name="T6" fmla="*/ 4 w 47"/>
                  <a:gd name="T7" fmla="*/ 79 h 82"/>
                  <a:gd name="T8" fmla="*/ 8 w 47"/>
                  <a:gd name="T9" fmla="*/ 82 h 82"/>
                  <a:gd name="T10" fmla="*/ 13 w 47"/>
                  <a:gd name="T11" fmla="*/ 82 h 82"/>
                  <a:gd name="T12" fmla="*/ 30 w 47"/>
                  <a:gd name="T13" fmla="*/ 76 h 82"/>
                  <a:gd name="T14" fmla="*/ 31 w 47"/>
                  <a:gd name="T15" fmla="*/ 75 h 82"/>
                  <a:gd name="T16" fmla="*/ 14 w 47"/>
                  <a:gd name="T17" fmla="*/ 75 h 82"/>
                  <a:gd name="T18" fmla="*/ 10 w 47"/>
                  <a:gd name="T19" fmla="*/ 72 h 82"/>
                  <a:gd name="T20" fmla="*/ 7 w 47"/>
                  <a:gd name="T21" fmla="*/ 70 h 82"/>
                  <a:gd name="T22" fmla="*/ 3 w 47"/>
                  <a:gd name="T23" fmla="*/ 69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3" y="69"/>
                    </a:moveTo>
                    <a:lnTo>
                      <a:pt x="0" y="73"/>
                    </a:lnTo>
                    <a:lnTo>
                      <a:pt x="1" y="77"/>
                    </a:lnTo>
                    <a:lnTo>
                      <a:pt x="4" y="79"/>
                    </a:lnTo>
                    <a:lnTo>
                      <a:pt x="8" y="82"/>
                    </a:lnTo>
                    <a:lnTo>
                      <a:pt x="13" y="82"/>
                    </a:lnTo>
                    <a:lnTo>
                      <a:pt x="30" y="76"/>
                    </a:lnTo>
                    <a:lnTo>
                      <a:pt x="31" y="75"/>
                    </a:lnTo>
                    <a:lnTo>
                      <a:pt x="14" y="75"/>
                    </a:lnTo>
                    <a:lnTo>
                      <a:pt x="10" y="72"/>
                    </a:lnTo>
                    <a:lnTo>
                      <a:pt x="7" y="70"/>
                    </a:lnTo>
                    <a:lnTo>
                      <a:pt x="3"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54" name="Freeform 321">
                <a:extLst>
                  <a:ext uri="{FF2B5EF4-FFF2-40B4-BE49-F238E27FC236}">
                    <a16:creationId xmlns:a16="http://schemas.microsoft.com/office/drawing/2014/main" id="{141253FE-1589-4E34-9FD8-2D820E904DF6}"/>
                  </a:ext>
                </a:extLst>
              </p:cNvPr>
              <p:cNvSpPr>
                <a:spLocks/>
              </p:cNvSpPr>
              <p:nvPr/>
            </p:nvSpPr>
            <p:spPr bwMode="auto">
              <a:xfrm>
                <a:off x="1952" y="1341"/>
                <a:ext cx="47" cy="82"/>
              </a:xfrm>
              <a:custGeom>
                <a:avLst/>
                <a:gdLst>
                  <a:gd name="T0" fmla="*/ 45 w 47"/>
                  <a:gd name="T1" fmla="*/ 37 h 82"/>
                  <a:gd name="T2" fmla="*/ 29 w 47"/>
                  <a:gd name="T3" fmla="*/ 37 h 82"/>
                  <a:gd name="T4" fmla="*/ 37 w 47"/>
                  <a:gd name="T5" fmla="*/ 41 h 82"/>
                  <a:gd name="T6" fmla="*/ 37 w 47"/>
                  <a:gd name="T7" fmla="*/ 69 h 82"/>
                  <a:gd name="T8" fmla="*/ 28 w 47"/>
                  <a:gd name="T9" fmla="*/ 75 h 82"/>
                  <a:gd name="T10" fmla="*/ 31 w 47"/>
                  <a:gd name="T11" fmla="*/ 75 h 82"/>
                  <a:gd name="T12" fmla="*/ 46 w 47"/>
                  <a:gd name="T13" fmla="*/ 59 h 82"/>
                  <a:gd name="T14" fmla="*/ 47 w 47"/>
                  <a:gd name="T15" fmla="*/ 40 h 82"/>
                  <a:gd name="T16" fmla="*/ 45 w 47"/>
                  <a:gd name="T17" fmla="*/ 37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5" y="37"/>
                    </a:moveTo>
                    <a:lnTo>
                      <a:pt x="29" y="37"/>
                    </a:lnTo>
                    <a:lnTo>
                      <a:pt x="37" y="41"/>
                    </a:lnTo>
                    <a:lnTo>
                      <a:pt x="37" y="69"/>
                    </a:lnTo>
                    <a:lnTo>
                      <a:pt x="28" y="75"/>
                    </a:lnTo>
                    <a:lnTo>
                      <a:pt x="31" y="75"/>
                    </a:lnTo>
                    <a:lnTo>
                      <a:pt x="46" y="59"/>
                    </a:lnTo>
                    <a:lnTo>
                      <a:pt x="47" y="40"/>
                    </a:lnTo>
                    <a:lnTo>
                      <a:pt x="45" y="3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55" name="Freeform 320">
                <a:extLst>
                  <a:ext uri="{FF2B5EF4-FFF2-40B4-BE49-F238E27FC236}">
                    <a16:creationId xmlns:a16="http://schemas.microsoft.com/office/drawing/2014/main" id="{9C0E2869-707A-4086-A93B-2C5B8A3EDD2B}"/>
                  </a:ext>
                </a:extLst>
              </p:cNvPr>
              <p:cNvSpPr>
                <a:spLocks/>
              </p:cNvSpPr>
              <p:nvPr/>
            </p:nvSpPr>
            <p:spPr bwMode="auto">
              <a:xfrm>
                <a:off x="1952" y="1341"/>
                <a:ext cx="47" cy="82"/>
              </a:xfrm>
              <a:custGeom>
                <a:avLst/>
                <a:gdLst>
                  <a:gd name="T0" fmla="*/ 42 w 47"/>
                  <a:gd name="T1" fmla="*/ 6 h 82"/>
                  <a:gd name="T2" fmla="*/ 27 w 47"/>
                  <a:gd name="T3" fmla="*/ 6 h 82"/>
                  <a:gd name="T4" fmla="*/ 32 w 47"/>
                  <a:gd name="T5" fmla="*/ 10 h 82"/>
                  <a:gd name="T6" fmla="*/ 32 w 47"/>
                  <a:gd name="T7" fmla="*/ 26 h 82"/>
                  <a:gd name="T8" fmla="*/ 24 w 47"/>
                  <a:gd name="T9" fmla="*/ 30 h 82"/>
                  <a:gd name="T10" fmla="*/ 10 w 47"/>
                  <a:gd name="T11" fmla="*/ 36 h 82"/>
                  <a:gd name="T12" fmla="*/ 11 w 47"/>
                  <a:gd name="T13" fmla="*/ 39 h 82"/>
                  <a:gd name="T14" fmla="*/ 13 w 47"/>
                  <a:gd name="T15" fmla="*/ 38 h 82"/>
                  <a:gd name="T16" fmla="*/ 16 w 47"/>
                  <a:gd name="T17" fmla="*/ 37 h 82"/>
                  <a:gd name="T18" fmla="*/ 45 w 47"/>
                  <a:gd name="T19" fmla="*/ 37 h 82"/>
                  <a:gd name="T20" fmla="*/ 40 w 47"/>
                  <a:gd name="T21" fmla="*/ 32 h 82"/>
                  <a:gd name="T22" fmla="*/ 28 w 47"/>
                  <a:gd name="T23" fmla="*/ 31 h 82"/>
                  <a:gd name="T24" fmla="*/ 28 w 47"/>
                  <a:gd name="T25" fmla="*/ 30 h 82"/>
                  <a:gd name="T26" fmla="*/ 33 w 47"/>
                  <a:gd name="T27" fmla="*/ 27 h 82"/>
                  <a:gd name="T28" fmla="*/ 37 w 47"/>
                  <a:gd name="T29" fmla="*/ 25 h 82"/>
                  <a:gd name="T30" fmla="*/ 41 w 47"/>
                  <a:gd name="T31" fmla="*/ 21 h 82"/>
                  <a:gd name="T32" fmla="*/ 42 w 47"/>
                  <a:gd name="T33" fmla="*/ 18 h 82"/>
                  <a:gd name="T34" fmla="*/ 42 w 47"/>
                  <a:gd name="T35" fmla="*/ 6 h 82"/>
                  <a:gd name="T36" fmla="*/ 42 w 47"/>
                  <a:gd name="T37" fmla="*/ 6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2" y="6"/>
                    </a:moveTo>
                    <a:lnTo>
                      <a:pt x="27" y="6"/>
                    </a:lnTo>
                    <a:lnTo>
                      <a:pt x="32" y="10"/>
                    </a:lnTo>
                    <a:lnTo>
                      <a:pt x="32" y="26"/>
                    </a:lnTo>
                    <a:lnTo>
                      <a:pt x="24" y="30"/>
                    </a:lnTo>
                    <a:lnTo>
                      <a:pt x="10" y="36"/>
                    </a:lnTo>
                    <a:lnTo>
                      <a:pt x="11" y="39"/>
                    </a:lnTo>
                    <a:lnTo>
                      <a:pt x="13" y="38"/>
                    </a:lnTo>
                    <a:lnTo>
                      <a:pt x="16" y="37"/>
                    </a:lnTo>
                    <a:lnTo>
                      <a:pt x="45" y="37"/>
                    </a:lnTo>
                    <a:lnTo>
                      <a:pt x="40" y="32"/>
                    </a:lnTo>
                    <a:lnTo>
                      <a:pt x="28" y="31"/>
                    </a:lnTo>
                    <a:lnTo>
                      <a:pt x="28" y="30"/>
                    </a:lnTo>
                    <a:lnTo>
                      <a:pt x="33" y="27"/>
                    </a:lnTo>
                    <a:lnTo>
                      <a:pt x="37" y="25"/>
                    </a:lnTo>
                    <a:lnTo>
                      <a:pt x="41" y="21"/>
                    </a:lnTo>
                    <a:lnTo>
                      <a:pt x="42" y="18"/>
                    </a:lnTo>
                    <a:lnTo>
                      <a:pt x="42"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56" name="Freeform 319">
                <a:extLst>
                  <a:ext uri="{FF2B5EF4-FFF2-40B4-BE49-F238E27FC236}">
                    <a16:creationId xmlns:a16="http://schemas.microsoft.com/office/drawing/2014/main" id="{13E86CEB-860D-4F53-9776-F3B53C96B1E5}"/>
                  </a:ext>
                </a:extLst>
              </p:cNvPr>
              <p:cNvSpPr>
                <a:spLocks/>
              </p:cNvSpPr>
              <p:nvPr/>
            </p:nvSpPr>
            <p:spPr bwMode="auto">
              <a:xfrm>
                <a:off x="1952" y="1341"/>
                <a:ext cx="47" cy="82"/>
              </a:xfrm>
              <a:custGeom>
                <a:avLst/>
                <a:gdLst>
                  <a:gd name="T0" fmla="*/ 35 w 47"/>
                  <a:gd name="T1" fmla="*/ 0 h 82"/>
                  <a:gd name="T2" fmla="*/ 17 w 47"/>
                  <a:gd name="T3" fmla="*/ 0 h 82"/>
                  <a:gd name="T4" fmla="*/ 12 w 47"/>
                  <a:gd name="T5" fmla="*/ 3 h 82"/>
                  <a:gd name="T6" fmla="*/ 8 w 47"/>
                  <a:gd name="T7" fmla="*/ 6 h 82"/>
                  <a:gd name="T8" fmla="*/ 3 w 47"/>
                  <a:gd name="T9" fmla="*/ 15 h 82"/>
                  <a:gd name="T10" fmla="*/ 5 w 47"/>
                  <a:gd name="T11" fmla="*/ 17 h 82"/>
                  <a:gd name="T12" fmla="*/ 8 w 47"/>
                  <a:gd name="T13" fmla="*/ 12 h 82"/>
                  <a:gd name="T14" fmla="*/ 13 w 47"/>
                  <a:gd name="T15" fmla="*/ 6 h 82"/>
                  <a:gd name="T16" fmla="*/ 42 w 47"/>
                  <a:gd name="T17" fmla="*/ 6 h 82"/>
                  <a:gd name="T18" fmla="*/ 35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5" y="0"/>
                    </a:moveTo>
                    <a:lnTo>
                      <a:pt x="17" y="0"/>
                    </a:lnTo>
                    <a:lnTo>
                      <a:pt x="12" y="3"/>
                    </a:lnTo>
                    <a:lnTo>
                      <a:pt x="8" y="6"/>
                    </a:lnTo>
                    <a:lnTo>
                      <a:pt x="3" y="15"/>
                    </a:lnTo>
                    <a:lnTo>
                      <a:pt x="5" y="17"/>
                    </a:lnTo>
                    <a:lnTo>
                      <a:pt x="8" y="12"/>
                    </a:lnTo>
                    <a:lnTo>
                      <a:pt x="13" y="6"/>
                    </a:lnTo>
                    <a:lnTo>
                      <a:pt x="42" y="6"/>
                    </a:lnTo>
                    <a:lnTo>
                      <a:pt x="3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37" name="Group 309">
              <a:extLst>
                <a:ext uri="{FF2B5EF4-FFF2-40B4-BE49-F238E27FC236}">
                  <a16:creationId xmlns:a16="http://schemas.microsoft.com/office/drawing/2014/main" id="{CB8673F3-DB3C-452B-9D7D-1018E3B8B6EE}"/>
                </a:ext>
              </a:extLst>
            </p:cNvPr>
            <p:cNvGrpSpPr>
              <a:grpSpLocks/>
            </p:cNvGrpSpPr>
            <p:nvPr/>
          </p:nvGrpSpPr>
          <p:grpSpPr bwMode="auto">
            <a:xfrm>
              <a:off x="2015" y="1267"/>
              <a:ext cx="605" cy="122"/>
              <a:chOff x="2015" y="1267"/>
              <a:chExt cx="605" cy="122"/>
            </a:xfrm>
          </p:grpSpPr>
          <p:sp>
            <p:nvSpPr>
              <p:cNvPr id="51745" name="Freeform 317">
                <a:extLst>
                  <a:ext uri="{FF2B5EF4-FFF2-40B4-BE49-F238E27FC236}">
                    <a16:creationId xmlns:a16="http://schemas.microsoft.com/office/drawing/2014/main" id="{B3D44067-CC68-449F-BB12-1B2013B99F51}"/>
                  </a:ext>
                </a:extLst>
              </p:cNvPr>
              <p:cNvSpPr>
                <a:spLocks/>
              </p:cNvSpPr>
              <p:nvPr/>
            </p:nvSpPr>
            <p:spPr bwMode="auto">
              <a:xfrm>
                <a:off x="2015" y="1267"/>
                <a:ext cx="605" cy="122"/>
              </a:xfrm>
              <a:custGeom>
                <a:avLst/>
                <a:gdLst>
                  <a:gd name="T0" fmla="*/ 61 w 605"/>
                  <a:gd name="T1" fmla="*/ 0 h 122"/>
                  <a:gd name="T2" fmla="*/ 36 w 605"/>
                  <a:gd name="T3" fmla="*/ 5 h 122"/>
                  <a:gd name="T4" fmla="*/ 18 w 605"/>
                  <a:gd name="T5" fmla="*/ 17 h 122"/>
                  <a:gd name="T6" fmla="*/ 6 w 605"/>
                  <a:gd name="T7" fmla="*/ 35 h 122"/>
                  <a:gd name="T8" fmla="*/ 0 w 605"/>
                  <a:gd name="T9" fmla="*/ 55 h 122"/>
                  <a:gd name="T10" fmla="*/ 3 w 605"/>
                  <a:gd name="T11" fmla="*/ 80 h 122"/>
                  <a:gd name="T12" fmla="*/ 13 w 605"/>
                  <a:gd name="T13" fmla="*/ 100 h 122"/>
                  <a:gd name="T14" fmla="*/ 28 w 605"/>
                  <a:gd name="T15" fmla="*/ 114 h 122"/>
                  <a:gd name="T16" fmla="*/ 47 w 605"/>
                  <a:gd name="T17" fmla="*/ 122 h 122"/>
                  <a:gd name="T18" fmla="*/ 73 w 605"/>
                  <a:gd name="T19" fmla="*/ 119 h 122"/>
                  <a:gd name="T20" fmla="*/ 78 w 605"/>
                  <a:gd name="T21" fmla="*/ 116 h 122"/>
                  <a:gd name="T22" fmla="*/ 65 w 605"/>
                  <a:gd name="T23" fmla="*/ 116 h 122"/>
                  <a:gd name="T24" fmla="*/ 44 w 605"/>
                  <a:gd name="T25" fmla="*/ 112 h 122"/>
                  <a:gd name="T26" fmla="*/ 29 w 605"/>
                  <a:gd name="T27" fmla="*/ 99 h 122"/>
                  <a:gd name="T28" fmla="*/ 20 w 605"/>
                  <a:gd name="T29" fmla="*/ 78 h 122"/>
                  <a:gd name="T30" fmla="*/ 21 w 605"/>
                  <a:gd name="T31" fmla="*/ 45 h 122"/>
                  <a:gd name="T32" fmla="*/ 28 w 605"/>
                  <a:gd name="T33" fmla="*/ 23 h 122"/>
                  <a:gd name="T34" fmla="*/ 40 w 605"/>
                  <a:gd name="T35" fmla="*/ 11 h 122"/>
                  <a:gd name="T36" fmla="*/ 54 w 605"/>
                  <a:gd name="T37" fmla="*/ 6 h 122"/>
                  <a:gd name="T38" fmla="*/ 84 w 605"/>
                  <a:gd name="T39" fmla="*/ 6 h 122"/>
                  <a:gd name="T40" fmla="*/ 77 w 605"/>
                  <a:gd name="T41" fmla="*/ 2 h 122"/>
                  <a:gd name="T42" fmla="*/ 61 w 605"/>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605"/>
                  <a:gd name="T67" fmla="*/ 0 h 122"/>
                  <a:gd name="T68" fmla="*/ 605 w 605"/>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605" h="122">
                    <a:moveTo>
                      <a:pt x="61" y="0"/>
                    </a:moveTo>
                    <a:lnTo>
                      <a:pt x="36" y="5"/>
                    </a:lnTo>
                    <a:lnTo>
                      <a:pt x="18" y="17"/>
                    </a:lnTo>
                    <a:lnTo>
                      <a:pt x="6" y="35"/>
                    </a:lnTo>
                    <a:lnTo>
                      <a:pt x="0" y="55"/>
                    </a:lnTo>
                    <a:lnTo>
                      <a:pt x="3" y="80"/>
                    </a:lnTo>
                    <a:lnTo>
                      <a:pt x="13" y="100"/>
                    </a:lnTo>
                    <a:lnTo>
                      <a:pt x="28" y="114"/>
                    </a:lnTo>
                    <a:lnTo>
                      <a:pt x="47" y="122"/>
                    </a:lnTo>
                    <a:lnTo>
                      <a:pt x="73" y="119"/>
                    </a:lnTo>
                    <a:lnTo>
                      <a:pt x="78" y="116"/>
                    </a:lnTo>
                    <a:lnTo>
                      <a:pt x="65" y="116"/>
                    </a:lnTo>
                    <a:lnTo>
                      <a:pt x="44" y="112"/>
                    </a:lnTo>
                    <a:lnTo>
                      <a:pt x="29" y="99"/>
                    </a:lnTo>
                    <a:lnTo>
                      <a:pt x="20" y="78"/>
                    </a:lnTo>
                    <a:lnTo>
                      <a:pt x="21" y="45"/>
                    </a:lnTo>
                    <a:lnTo>
                      <a:pt x="28" y="23"/>
                    </a:lnTo>
                    <a:lnTo>
                      <a:pt x="40" y="11"/>
                    </a:lnTo>
                    <a:lnTo>
                      <a:pt x="54" y="6"/>
                    </a:lnTo>
                    <a:lnTo>
                      <a:pt x="84" y="6"/>
                    </a:lnTo>
                    <a:lnTo>
                      <a:pt x="77" y="2"/>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46" name="Freeform 316">
                <a:extLst>
                  <a:ext uri="{FF2B5EF4-FFF2-40B4-BE49-F238E27FC236}">
                    <a16:creationId xmlns:a16="http://schemas.microsoft.com/office/drawing/2014/main" id="{E1076695-51FF-4CF5-AA16-C93F742FE512}"/>
                  </a:ext>
                </a:extLst>
              </p:cNvPr>
              <p:cNvSpPr>
                <a:spLocks/>
              </p:cNvSpPr>
              <p:nvPr/>
            </p:nvSpPr>
            <p:spPr bwMode="auto">
              <a:xfrm>
                <a:off x="2015" y="1267"/>
                <a:ext cx="605" cy="122"/>
              </a:xfrm>
              <a:custGeom>
                <a:avLst/>
                <a:gdLst>
                  <a:gd name="T0" fmla="*/ 84 w 605"/>
                  <a:gd name="T1" fmla="*/ 6 h 122"/>
                  <a:gd name="T2" fmla="*/ 54 w 605"/>
                  <a:gd name="T3" fmla="*/ 6 h 122"/>
                  <a:gd name="T4" fmla="*/ 74 w 605"/>
                  <a:gd name="T5" fmla="*/ 10 h 122"/>
                  <a:gd name="T6" fmla="*/ 89 w 605"/>
                  <a:gd name="T7" fmla="*/ 23 h 122"/>
                  <a:gd name="T8" fmla="*/ 98 w 605"/>
                  <a:gd name="T9" fmla="*/ 44 h 122"/>
                  <a:gd name="T10" fmla="*/ 101 w 605"/>
                  <a:gd name="T11" fmla="*/ 66 h 122"/>
                  <a:gd name="T12" fmla="*/ 96 w 605"/>
                  <a:gd name="T13" fmla="*/ 93 h 122"/>
                  <a:gd name="T14" fmla="*/ 83 w 605"/>
                  <a:gd name="T15" fmla="*/ 110 h 122"/>
                  <a:gd name="T16" fmla="*/ 65 w 605"/>
                  <a:gd name="T17" fmla="*/ 116 h 122"/>
                  <a:gd name="T18" fmla="*/ 78 w 605"/>
                  <a:gd name="T19" fmla="*/ 116 h 122"/>
                  <a:gd name="T20" fmla="*/ 93 w 605"/>
                  <a:gd name="T21" fmla="*/ 110 h 122"/>
                  <a:gd name="T22" fmla="*/ 108 w 605"/>
                  <a:gd name="T23" fmla="*/ 96 h 122"/>
                  <a:gd name="T24" fmla="*/ 116 w 605"/>
                  <a:gd name="T25" fmla="*/ 77 h 122"/>
                  <a:gd name="T26" fmla="*/ 114 w 605"/>
                  <a:gd name="T27" fmla="*/ 48 h 122"/>
                  <a:gd name="T28" fmla="*/ 106 w 605"/>
                  <a:gd name="T29" fmla="*/ 26 h 122"/>
                  <a:gd name="T30" fmla="*/ 93 w 605"/>
                  <a:gd name="T31" fmla="*/ 11 h 122"/>
                  <a:gd name="T32" fmla="*/ 84 w 605"/>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605"/>
                  <a:gd name="T52" fmla="*/ 0 h 122"/>
                  <a:gd name="T53" fmla="*/ 605 w 605"/>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605" h="122">
                    <a:moveTo>
                      <a:pt x="84" y="6"/>
                    </a:moveTo>
                    <a:lnTo>
                      <a:pt x="54" y="6"/>
                    </a:lnTo>
                    <a:lnTo>
                      <a:pt x="74" y="10"/>
                    </a:lnTo>
                    <a:lnTo>
                      <a:pt x="89" y="23"/>
                    </a:lnTo>
                    <a:lnTo>
                      <a:pt x="98" y="44"/>
                    </a:lnTo>
                    <a:lnTo>
                      <a:pt x="101" y="66"/>
                    </a:lnTo>
                    <a:lnTo>
                      <a:pt x="96" y="93"/>
                    </a:lnTo>
                    <a:lnTo>
                      <a:pt x="83" y="110"/>
                    </a:lnTo>
                    <a:lnTo>
                      <a:pt x="65" y="116"/>
                    </a:lnTo>
                    <a:lnTo>
                      <a:pt x="78" y="116"/>
                    </a:lnTo>
                    <a:lnTo>
                      <a:pt x="93" y="110"/>
                    </a:lnTo>
                    <a:lnTo>
                      <a:pt x="108"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47" name="Freeform 315">
                <a:extLst>
                  <a:ext uri="{FF2B5EF4-FFF2-40B4-BE49-F238E27FC236}">
                    <a16:creationId xmlns:a16="http://schemas.microsoft.com/office/drawing/2014/main" id="{86773C1D-CF18-472E-9849-71CB612EA7F0}"/>
                  </a:ext>
                </a:extLst>
              </p:cNvPr>
              <p:cNvSpPr>
                <a:spLocks/>
              </p:cNvSpPr>
              <p:nvPr/>
            </p:nvSpPr>
            <p:spPr bwMode="auto">
              <a:xfrm>
                <a:off x="2015" y="1267"/>
                <a:ext cx="605" cy="122"/>
              </a:xfrm>
              <a:custGeom>
                <a:avLst/>
                <a:gdLst>
                  <a:gd name="T0" fmla="*/ 445 w 605"/>
                  <a:gd name="T1" fmla="*/ 0 h 122"/>
                  <a:gd name="T2" fmla="*/ 430 w 605"/>
                  <a:gd name="T3" fmla="*/ 0 h 122"/>
                  <a:gd name="T4" fmla="*/ 406 w 605"/>
                  <a:gd name="T5" fmla="*/ 4 h 122"/>
                  <a:gd name="T6" fmla="*/ 386 w 605"/>
                  <a:gd name="T7" fmla="*/ 13 h 122"/>
                  <a:gd name="T8" fmla="*/ 372 w 605"/>
                  <a:gd name="T9" fmla="*/ 29 h 122"/>
                  <a:gd name="T10" fmla="*/ 363 w 605"/>
                  <a:gd name="T11" fmla="*/ 48 h 122"/>
                  <a:gd name="T12" fmla="*/ 365 w 605"/>
                  <a:gd name="T13" fmla="*/ 73 h 122"/>
                  <a:gd name="T14" fmla="*/ 372 w 605"/>
                  <a:gd name="T15" fmla="*/ 93 h 122"/>
                  <a:gd name="T16" fmla="*/ 384 w 605"/>
                  <a:gd name="T17" fmla="*/ 109 h 122"/>
                  <a:gd name="T18" fmla="*/ 403 w 605"/>
                  <a:gd name="T19" fmla="*/ 119 h 122"/>
                  <a:gd name="T20" fmla="*/ 434 w 605"/>
                  <a:gd name="T21" fmla="*/ 121 h 122"/>
                  <a:gd name="T22" fmla="*/ 452 w 605"/>
                  <a:gd name="T23" fmla="*/ 119 h 122"/>
                  <a:gd name="T24" fmla="*/ 456 w 605"/>
                  <a:gd name="T25" fmla="*/ 116 h 122"/>
                  <a:gd name="T26" fmla="*/ 436 w 605"/>
                  <a:gd name="T27" fmla="*/ 116 h 122"/>
                  <a:gd name="T28" fmla="*/ 411 w 605"/>
                  <a:gd name="T29" fmla="*/ 112 h 122"/>
                  <a:gd name="T30" fmla="*/ 394 w 605"/>
                  <a:gd name="T31" fmla="*/ 101 h 122"/>
                  <a:gd name="T32" fmla="*/ 383 w 605"/>
                  <a:gd name="T33" fmla="*/ 83 h 122"/>
                  <a:gd name="T34" fmla="*/ 380 w 605"/>
                  <a:gd name="T35" fmla="*/ 60 h 122"/>
                  <a:gd name="T36" fmla="*/ 383 w 605"/>
                  <a:gd name="T37" fmla="*/ 37 h 122"/>
                  <a:gd name="T38" fmla="*/ 394 w 605"/>
                  <a:gd name="T39" fmla="*/ 19 h 122"/>
                  <a:gd name="T40" fmla="*/ 412 w 605"/>
                  <a:gd name="T41" fmla="*/ 8 h 122"/>
                  <a:gd name="T42" fmla="*/ 463 w 605"/>
                  <a:gd name="T43" fmla="*/ 8 h 122"/>
                  <a:gd name="T44" fmla="*/ 462 w 605"/>
                  <a:gd name="T45" fmla="*/ 5 h 122"/>
                  <a:gd name="T46" fmla="*/ 457 w 605"/>
                  <a:gd name="T47" fmla="*/ 4 h 122"/>
                  <a:gd name="T48" fmla="*/ 445 w 605"/>
                  <a:gd name="T49" fmla="*/ 0 h 122"/>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605"/>
                  <a:gd name="T76" fmla="*/ 0 h 122"/>
                  <a:gd name="T77" fmla="*/ 605 w 605"/>
                  <a:gd name="T78" fmla="*/ 122 h 122"/>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605" h="122">
                    <a:moveTo>
                      <a:pt x="445" y="0"/>
                    </a:moveTo>
                    <a:lnTo>
                      <a:pt x="430" y="0"/>
                    </a:lnTo>
                    <a:lnTo>
                      <a:pt x="406" y="4"/>
                    </a:lnTo>
                    <a:lnTo>
                      <a:pt x="386" y="13"/>
                    </a:lnTo>
                    <a:lnTo>
                      <a:pt x="372" y="29"/>
                    </a:lnTo>
                    <a:lnTo>
                      <a:pt x="363" y="48"/>
                    </a:lnTo>
                    <a:lnTo>
                      <a:pt x="365" y="73"/>
                    </a:lnTo>
                    <a:lnTo>
                      <a:pt x="372" y="93"/>
                    </a:lnTo>
                    <a:lnTo>
                      <a:pt x="384" y="109"/>
                    </a:lnTo>
                    <a:lnTo>
                      <a:pt x="403" y="119"/>
                    </a:lnTo>
                    <a:lnTo>
                      <a:pt x="434" y="121"/>
                    </a:lnTo>
                    <a:lnTo>
                      <a:pt x="452" y="119"/>
                    </a:lnTo>
                    <a:lnTo>
                      <a:pt x="456" y="116"/>
                    </a:lnTo>
                    <a:lnTo>
                      <a:pt x="436" y="116"/>
                    </a:lnTo>
                    <a:lnTo>
                      <a:pt x="411" y="112"/>
                    </a:lnTo>
                    <a:lnTo>
                      <a:pt x="394" y="101"/>
                    </a:lnTo>
                    <a:lnTo>
                      <a:pt x="383" y="83"/>
                    </a:lnTo>
                    <a:lnTo>
                      <a:pt x="380" y="60"/>
                    </a:lnTo>
                    <a:lnTo>
                      <a:pt x="383" y="37"/>
                    </a:lnTo>
                    <a:lnTo>
                      <a:pt x="394" y="19"/>
                    </a:lnTo>
                    <a:lnTo>
                      <a:pt x="412" y="8"/>
                    </a:lnTo>
                    <a:lnTo>
                      <a:pt x="463" y="8"/>
                    </a:lnTo>
                    <a:lnTo>
                      <a:pt x="462" y="5"/>
                    </a:lnTo>
                    <a:lnTo>
                      <a:pt x="457" y="4"/>
                    </a:lnTo>
                    <a:lnTo>
                      <a:pt x="44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48" name="Freeform 314">
                <a:extLst>
                  <a:ext uri="{FF2B5EF4-FFF2-40B4-BE49-F238E27FC236}">
                    <a16:creationId xmlns:a16="http://schemas.microsoft.com/office/drawing/2014/main" id="{E6EFE0F7-159D-4698-BBE2-E7B0FD200753}"/>
                  </a:ext>
                </a:extLst>
              </p:cNvPr>
              <p:cNvSpPr>
                <a:spLocks/>
              </p:cNvSpPr>
              <p:nvPr/>
            </p:nvSpPr>
            <p:spPr bwMode="auto">
              <a:xfrm>
                <a:off x="2015" y="1267"/>
                <a:ext cx="605" cy="122"/>
              </a:xfrm>
              <a:custGeom>
                <a:avLst/>
                <a:gdLst>
                  <a:gd name="T0" fmla="*/ 465 w 605"/>
                  <a:gd name="T1" fmla="*/ 88 h 122"/>
                  <a:gd name="T2" fmla="*/ 453 w 605"/>
                  <a:gd name="T3" fmla="*/ 107 h 122"/>
                  <a:gd name="T4" fmla="*/ 436 w 605"/>
                  <a:gd name="T5" fmla="*/ 116 h 122"/>
                  <a:gd name="T6" fmla="*/ 456 w 605"/>
                  <a:gd name="T7" fmla="*/ 116 h 122"/>
                  <a:gd name="T8" fmla="*/ 463 w 605"/>
                  <a:gd name="T9" fmla="*/ 111 h 122"/>
                  <a:gd name="T10" fmla="*/ 467 w 605"/>
                  <a:gd name="T11" fmla="*/ 96 h 122"/>
                  <a:gd name="T12" fmla="*/ 470 w 605"/>
                  <a:gd name="T13" fmla="*/ 89 h 122"/>
                  <a:gd name="T14" fmla="*/ 465 w 605"/>
                  <a:gd name="T15" fmla="*/ 8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5" y="88"/>
                    </a:moveTo>
                    <a:lnTo>
                      <a:pt x="453" y="107"/>
                    </a:lnTo>
                    <a:lnTo>
                      <a:pt x="436" y="116"/>
                    </a:lnTo>
                    <a:lnTo>
                      <a:pt x="456" y="116"/>
                    </a:lnTo>
                    <a:lnTo>
                      <a:pt x="463" y="111"/>
                    </a:lnTo>
                    <a:lnTo>
                      <a:pt x="467" y="96"/>
                    </a:lnTo>
                    <a:lnTo>
                      <a:pt x="470" y="89"/>
                    </a:lnTo>
                    <a:lnTo>
                      <a:pt x="465"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49" name="Freeform 313">
                <a:extLst>
                  <a:ext uri="{FF2B5EF4-FFF2-40B4-BE49-F238E27FC236}">
                    <a16:creationId xmlns:a16="http://schemas.microsoft.com/office/drawing/2014/main" id="{3BECBF12-4E11-49B0-9786-05310B9F6360}"/>
                  </a:ext>
                </a:extLst>
              </p:cNvPr>
              <p:cNvSpPr>
                <a:spLocks/>
              </p:cNvSpPr>
              <p:nvPr/>
            </p:nvSpPr>
            <p:spPr bwMode="auto">
              <a:xfrm>
                <a:off x="2015" y="1267"/>
                <a:ext cx="605" cy="122"/>
              </a:xfrm>
              <a:custGeom>
                <a:avLst/>
                <a:gdLst>
                  <a:gd name="T0" fmla="*/ 463 w 605"/>
                  <a:gd name="T1" fmla="*/ 8 h 122"/>
                  <a:gd name="T2" fmla="*/ 412 w 605"/>
                  <a:gd name="T3" fmla="*/ 8 h 122"/>
                  <a:gd name="T4" fmla="*/ 439 w 605"/>
                  <a:gd name="T5" fmla="*/ 9 h 122"/>
                  <a:gd name="T6" fmla="*/ 454 w 605"/>
                  <a:gd name="T7" fmla="*/ 18 h 122"/>
                  <a:gd name="T8" fmla="*/ 466 w 605"/>
                  <a:gd name="T9" fmla="*/ 32 h 122"/>
                  <a:gd name="T10" fmla="*/ 465 w 605"/>
                  <a:gd name="T11" fmla="*/ 23 h 122"/>
                  <a:gd name="T12" fmla="*/ 464 w 605"/>
                  <a:gd name="T13" fmla="*/ 15 h 122"/>
                  <a:gd name="T14" fmla="*/ 463 w 605"/>
                  <a:gd name="T15" fmla="*/ 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3" y="8"/>
                    </a:moveTo>
                    <a:lnTo>
                      <a:pt x="412" y="8"/>
                    </a:lnTo>
                    <a:lnTo>
                      <a:pt x="439" y="9"/>
                    </a:lnTo>
                    <a:lnTo>
                      <a:pt x="454" y="18"/>
                    </a:lnTo>
                    <a:lnTo>
                      <a:pt x="466" y="32"/>
                    </a:lnTo>
                    <a:lnTo>
                      <a:pt x="465" y="23"/>
                    </a:lnTo>
                    <a:lnTo>
                      <a:pt x="464" y="15"/>
                    </a:lnTo>
                    <a:lnTo>
                      <a:pt x="46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50" name="Freeform 312">
                <a:extLst>
                  <a:ext uri="{FF2B5EF4-FFF2-40B4-BE49-F238E27FC236}">
                    <a16:creationId xmlns:a16="http://schemas.microsoft.com/office/drawing/2014/main" id="{4D0115A6-D790-48DE-897C-047FF56C7DF7}"/>
                  </a:ext>
                </a:extLst>
              </p:cNvPr>
              <p:cNvSpPr>
                <a:spLocks/>
              </p:cNvSpPr>
              <p:nvPr/>
            </p:nvSpPr>
            <p:spPr bwMode="auto">
              <a:xfrm>
                <a:off x="2015" y="1267"/>
                <a:ext cx="605" cy="122"/>
              </a:xfrm>
              <a:custGeom>
                <a:avLst/>
                <a:gdLst>
                  <a:gd name="T0" fmla="*/ 526 w 605"/>
                  <a:gd name="T1" fmla="*/ 3 h 122"/>
                  <a:gd name="T2" fmla="*/ 479 w 605"/>
                  <a:gd name="T3" fmla="*/ 3 h 122"/>
                  <a:gd name="T4" fmla="*/ 479 w 605"/>
                  <a:gd name="T5" fmla="*/ 7 h 122"/>
                  <a:gd name="T6" fmla="*/ 494 w 605"/>
                  <a:gd name="T7" fmla="*/ 8 h 122"/>
                  <a:gd name="T8" fmla="*/ 495 w 605"/>
                  <a:gd name="T9" fmla="*/ 9 h 122"/>
                  <a:gd name="T10" fmla="*/ 495 w 605"/>
                  <a:gd name="T11" fmla="*/ 113 h 122"/>
                  <a:gd name="T12" fmla="*/ 494 w 605"/>
                  <a:gd name="T13" fmla="*/ 115 h 122"/>
                  <a:gd name="T14" fmla="*/ 479 w 605"/>
                  <a:gd name="T15" fmla="*/ 116 h 122"/>
                  <a:gd name="T16" fmla="*/ 479 w 605"/>
                  <a:gd name="T17" fmla="*/ 120 h 122"/>
                  <a:gd name="T18" fmla="*/ 527 w 605"/>
                  <a:gd name="T19" fmla="*/ 120 h 122"/>
                  <a:gd name="T20" fmla="*/ 527 w 605"/>
                  <a:gd name="T21" fmla="*/ 116 h 122"/>
                  <a:gd name="T22" fmla="*/ 512 w 605"/>
                  <a:gd name="T23" fmla="*/ 115 h 122"/>
                  <a:gd name="T24" fmla="*/ 511 w 605"/>
                  <a:gd name="T25" fmla="*/ 113 h 122"/>
                  <a:gd name="T26" fmla="*/ 511 w 605"/>
                  <a:gd name="T27" fmla="*/ 62 h 122"/>
                  <a:gd name="T28" fmla="*/ 588 w 605"/>
                  <a:gd name="T29" fmla="*/ 62 h 122"/>
                  <a:gd name="T30" fmla="*/ 588 w 605"/>
                  <a:gd name="T31" fmla="*/ 55 h 122"/>
                  <a:gd name="T32" fmla="*/ 511 w 605"/>
                  <a:gd name="T33" fmla="*/ 55 h 122"/>
                  <a:gd name="T34" fmla="*/ 511 w 605"/>
                  <a:gd name="T35" fmla="*/ 9 h 122"/>
                  <a:gd name="T36" fmla="*/ 512 w 605"/>
                  <a:gd name="T37" fmla="*/ 8 h 122"/>
                  <a:gd name="T38" fmla="*/ 526 w 605"/>
                  <a:gd name="T39" fmla="*/ 7 h 122"/>
                  <a:gd name="T40" fmla="*/ 526 w 605"/>
                  <a:gd name="T41" fmla="*/ 3 h 12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605"/>
                  <a:gd name="T64" fmla="*/ 0 h 122"/>
                  <a:gd name="T65" fmla="*/ 605 w 605"/>
                  <a:gd name="T66" fmla="*/ 122 h 12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605" h="122">
                    <a:moveTo>
                      <a:pt x="526" y="3"/>
                    </a:moveTo>
                    <a:lnTo>
                      <a:pt x="479" y="3"/>
                    </a:lnTo>
                    <a:lnTo>
                      <a:pt x="479" y="7"/>
                    </a:lnTo>
                    <a:lnTo>
                      <a:pt x="494" y="8"/>
                    </a:lnTo>
                    <a:lnTo>
                      <a:pt x="495" y="9"/>
                    </a:lnTo>
                    <a:lnTo>
                      <a:pt x="495" y="113"/>
                    </a:lnTo>
                    <a:lnTo>
                      <a:pt x="494" y="115"/>
                    </a:lnTo>
                    <a:lnTo>
                      <a:pt x="479" y="116"/>
                    </a:lnTo>
                    <a:lnTo>
                      <a:pt x="479" y="120"/>
                    </a:lnTo>
                    <a:lnTo>
                      <a:pt x="527" y="120"/>
                    </a:lnTo>
                    <a:lnTo>
                      <a:pt x="527" y="116"/>
                    </a:lnTo>
                    <a:lnTo>
                      <a:pt x="512" y="115"/>
                    </a:lnTo>
                    <a:lnTo>
                      <a:pt x="511" y="113"/>
                    </a:lnTo>
                    <a:lnTo>
                      <a:pt x="511" y="62"/>
                    </a:lnTo>
                    <a:lnTo>
                      <a:pt x="588" y="62"/>
                    </a:lnTo>
                    <a:lnTo>
                      <a:pt x="588" y="55"/>
                    </a:lnTo>
                    <a:lnTo>
                      <a:pt x="511" y="55"/>
                    </a:lnTo>
                    <a:lnTo>
                      <a:pt x="511" y="9"/>
                    </a:lnTo>
                    <a:lnTo>
                      <a:pt x="512" y="8"/>
                    </a:lnTo>
                    <a:lnTo>
                      <a:pt x="526" y="7"/>
                    </a:lnTo>
                    <a:lnTo>
                      <a:pt x="526"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51" name="Freeform 311">
                <a:extLst>
                  <a:ext uri="{FF2B5EF4-FFF2-40B4-BE49-F238E27FC236}">
                    <a16:creationId xmlns:a16="http://schemas.microsoft.com/office/drawing/2014/main" id="{0C71ECB7-FB43-4E42-B049-D578C988BE17}"/>
                  </a:ext>
                </a:extLst>
              </p:cNvPr>
              <p:cNvSpPr>
                <a:spLocks/>
              </p:cNvSpPr>
              <p:nvPr/>
            </p:nvSpPr>
            <p:spPr bwMode="auto">
              <a:xfrm>
                <a:off x="2015" y="1267"/>
                <a:ext cx="605" cy="122"/>
              </a:xfrm>
              <a:custGeom>
                <a:avLst/>
                <a:gdLst>
                  <a:gd name="T0" fmla="*/ 588 w 605"/>
                  <a:gd name="T1" fmla="*/ 62 h 122"/>
                  <a:gd name="T2" fmla="*/ 573 w 605"/>
                  <a:gd name="T3" fmla="*/ 62 h 122"/>
                  <a:gd name="T4" fmla="*/ 573 w 605"/>
                  <a:gd name="T5" fmla="*/ 113 h 122"/>
                  <a:gd name="T6" fmla="*/ 572 w 605"/>
                  <a:gd name="T7" fmla="*/ 115 h 122"/>
                  <a:gd name="T8" fmla="*/ 556 w 605"/>
                  <a:gd name="T9" fmla="*/ 116 h 122"/>
                  <a:gd name="T10" fmla="*/ 556 w 605"/>
                  <a:gd name="T11" fmla="*/ 120 h 122"/>
                  <a:gd name="T12" fmla="*/ 604 w 605"/>
                  <a:gd name="T13" fmla="*/ 120 h 122"/>
                  <a:gd name="T14" fmla="*/ 604 w 605"/>
                  <a:gd name="T15" fmla="*/ 116 h 122"/>
                  <a:gd name="T16" fmla="*/ 590 w 605"/>
                  <a:gd name="T17" fmla="*/ 115 h 122"/>
                  <a:gd name="T18" fmla="*/ 588 w 605"/>
                  <a:gd name="T19" fmla="*/ 113 h 122"/>
                  <a:gd name="T20" fmla="*/ 588 w 605"/>
                  <a:gd name="T21" fmla="*/ 62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588" y="62"/>
                    </a:moveTo>
                    <a:lnTo>
                      <a:pt x="573" y="62"/>
                    </a:lnTo>
                    <a:lnTo>
                      <a:pt x="573" y="113"/>
                    </a:lnTo>
                    <a:lnTo>
                      <a:pt x="572" y="115"/>
                    </a:lnTo>
                    <a:lnTo>
                      <a:pt x="556" y="116"/>
                    </a:lnTo>
                    <a:lnTo>
                      <a:pt x="556" y="120"/>
                    </a:lnTo>
                    <a:lnTo>
                      <a:pt x="604" y="120"/>
                    </a:lnTo>
                    <a:lnTo>
                      <a:pt x="604" y="116"/>
                    </a:lnTo>
                    <a:lnTo>
                      <a:pt x="590" y="115"/>
                    </a:lnTo>
                    <a:lnTo>
                      <a:pt x="588" y="113"/>
                    </a:lnTo>
                    <a:lnTo>
                      <a:pt x="588"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52" name="Freeform 310">
                <a:extLst>
                  <a:ext uri="{FF2B5EF4-FFF2-40B4-BE49-F238E27FC236}">
                    <a16:creationId xmlns:a16="http://schemas.microsoft.com/office/drawing/2014/main" id="{FDB9E653-8BD3-403A-8552-6D2C0EA68B40}"/>
                  </a:ext>
                </a:extLst>
              </p:cNvPr>
              <p:cNvSpPr>
                <a:spLocks/>
              </p:cNvSpPr>
              <p:nvPr/>
            </p:nvSpPr>
            <p:spPr bwMode="auto">
              <a:xfrm>
                <a:off x="2015" y="1267"/>
                <a:ext cx="605" cy="122"/>
              </a:xfrm>
              <a:custGeom>
                <a:avLst/>
                <a:gdLst>
                  <a:gd name="T0" fmla="*/ 605 w 605"/>
                  <a:gd name="T1" fmla="*/ 3 h 122"/>
                  <a:gd name="T2" fmla="*/ 557 w 605"/>
                  <a:gd name="T3" fmla="*/ 3 h 122"/>
                  <a:gd name="T4" fmla="*/ 557 w 605"/>
                  <a:gd name="T5" fmla="*/ 7 h 122"/>
                  <a:gd name="T6" fmla="*/ 572 w 605"/>
                  <a:gd name="T7" fmla="*/ 8 h 122"/>
                  <a:gd name="T8" fmla="*/ 573 w 605"/>
                  <a:gd name="T9" fmla="*/ 9 h 122"/>
                  <a:gd name="T10" fmla="*/ 573 w 605"/>
                  <a:gd name="T11" fmla="*/ 55 h 122"/>
                  <a:gd name="T12" fmla="*/ 588 w 605"/>
                  <a:gd name="T13" fmla="*/ 55 h 122"/>
                  <a:gd name="T14" fmla="*/ 588 w 605"/>
                  <a:gd name="T15" fmla="*/ 9 h 122"/>
                  <a:gd name="T16" fmla="*/ 590 w 605"/>
                  <a:gd name="T17" fmla="*/ 8 h 122"/>
                  <a:gd name="T18" fmla="*/ 605 w 605"/>
                  <a:gd name="T19" fmla="*/ 7 h 122"/>
                  <a:gd name="T20" fmla="*/ 605 w 605"/>
                  <a:gd name="T21" fmla="*/ 3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605" y="3"/>
                    </a:moveTo>
                    <a:lnTo>
                      <a:pt x="557" y="3"/>
                    </a:lnTo>
                    <a:lnTo>
                      <a:pt x="557" y="7"/>
                    </a:lnTo>
                    <a:lnTo>
                      <a:pt x="572" y="8"/>
                    </a:lnTo>
                    <a:lnTo>
                      <a:pt x="573" y="9"/>
                    </a:lnTo>
                    <a:lnTo>
                      <a:pt x="573" y="55"/>
                    </a:lnTo>
                    <a:lnTo>
                      <a:pt x="588" y="55"/>
                    </a:lnTo>
                    <a:lnTo>
                      <a:pt x="588" y="9"/>
                    </a:lnTo>
                    <a:lnTo>
                      <a:pt x="590" y="8"/>
                    </a:lnTo>
                    <a:lnTo>
                      <a:pt x="605" y="7"/>
                    </a:lnTo>
                    <a:lnTo>
                      <a:pt x="605"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38" name="Group 305">
              <a:extLst>
                <a:ext uri="{FF2B5EF4-FFF2-40B4-BE49-F238E27FC236}">
                  <a16:creationId xmlns:a16="http://schemas.microsoft.com/office/drawing/2014/main" id="{BF519D6B-E9B5-4588-A1C8-E6D3BC5E6CA3}"/>
                </a:ext>
              </a:extLst>
            </p:cNvPr>
            <p:cNvGrpSpPr>
              <a:grpSpLocks/>
            </p:cNvGrpSpPr>
            <p:nvPr/>
          </p:nvGrpSpPr>
          <p:grpSpPr bwMode="auto">
            <a:xfrm>
              <a:off x="2630" y="1341"/>
              <a:ext cx="51" cy="81"/>
              <a:chOff x="2630" y="1341"/>
              <a:chExt cx="51" cy="81"/>
            </a:xfrm>
          </p:grpSpPr>
          <p:sp>
            <p:nvSpPr>
              <p:cNvPr id="51742" name="Freeform 308">
                <a:extLst>
                  <a:ext uri="{FF2B5EF4-FFF2-40B4-BE49-F238E27FC236}">
                    <a16:creationId xmlns:a16="http://schemas.microsoft.com/office/drawing/2014/main" id="{D65B67B1-4AFC-4E63-B394-AEEFA2F3E39D}"/>
                  </a:ext>
                </a:extLst>
              </p:cNvPr>
              <p:cNvSpPr>
                <a:spLocks/>
              </p:cNvSpPr>
              <p:nvPr/>
            </p:nvSpPr>
            <p:spPr bwMode="auto">
              <a:xfrm>
                <a:off x="2630" y="1341"/>
                <a:ext cx="51" cy="81"/>
              </a:xfrm>
              <a:custGeom>
                <a:avLst/>
                <a:gdLst>
                  <a:gd name="T0" fmla="*/ 46 w 51"/>
                  <a:gd name="T1" fmla="*/ 8 h 81"/>
                  <a:gd name="T2" fmla="*/ 30 w 51"/>
                  <a:gd name="T3" fmla="*/ 8 h 81"/>
                  <a:gd name="T4" fmla="*/ 36 w 51"/>
                  <a:gd name="T5" fmla="*/ 14 h 81"/>
                  <a:gd name="T6" fmla="*/ 36 w 51"/>
                  <a:gd name="T7" fmla="*/ 37 h 81"/>
                  <a:gd name="T8" fmla="*/ 27 w 51"/>
                  <a:gd name="T9" fmla="*/ 48 h 81"/>
                  <a:gd name="T10" fmla="*/ 20 w 51"/>
                  <a:gd name="T11" fmla="*/ 56 h 81"/>
                  <a:gd name="T12" fmla="*/ 14 w 51"/>
                  <a:gd name="T13" fmla="*/ 64 h 81"/>
                  <a:gd name="T14" fmla="*/ 0 w 51"/>
                  <a:gd name="T15" fmla="*/ 78 h 81"/>
                  <a:gd name="T16" fmla="*/ 0 w 51"/>
                  <a:gd name="T17" fmla="*/ 80 h 81"/>
                  <a:gd name="T18" fmla="*/ 47 w 51"/>
                  <a:gd name="T19" fmla="*/ 80 h 81"/>
                  <a:gd name="T20" fmla="*/ 48 w 51"/>
                  <a:gd name="T21" fmla="*/ 75 h 81"/>
                  <a:gd name="T22" fmla="*/ 49 w 51"/>
                  <a:gd name="T23" fmla="*/ 71 h 81"/>
                  <a:gd name="T24" fmla="*/ 12 w 51"/>
                  <a:gd name="T25" fmla="*/ 71 h 81"/>
                  <a:gd name="T26" fmla="*/ 40 w 51"/>
                  <a:gd name="T27" fmla="*/ 40 h 81"/>
                  <a:gd name="T28" fmla="*/ 46 w 51"/>
                  <a:gd name="T29" fmla="*/ 32 h 81"/>
                  <a:gd name="T30" fmla="*/ 46 w 51"/>
                  <a:gd name="T31" fmla="*/ 8 h 81"/>
                  <a:gd name="T32" fmla="*/ 46 w 51"/>
                  <a:gd name="T33" fmla="*/ 8 h 81"/>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1"/>
                  <a:gd name="T52" fmla="*/ 0 h 81"/>
                  <a:gd name="T53" fmla="*/ 51 w 51"/>
                  <a:gd name="T54" fmla="*/ 81 h 81"/>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1" h="81">
                    <a:moveTo>
                      <a:pt x="46" y="8"/>
                    </a:moveTo>
                    <a:lnTo>
                      <a:pt x="30" y="8"/>
                    </a:lnTo>
                    <a:lnTo>
                      <a:pt x="36" y="14"/>
                    </a:lnTo>
                    <a:lnTo>
                      <a:pt x="36" y="37"/>
                    </a:lnTo>
                    <a:lnTo>
                      <a:pt x="27" y="48"/>
                    </a:lnTo>
                    <a:lnTo>
                      <a:pt x="20" y="56"/>
                    </a:lnTo>
                    <a:lnTo>
                      <a:pt x="14" y="64"/>
                    </a:lnTo>
                    <a:lnTo>
                      <a:pt x="0" y="78"/>
                    </a:lnTo>
                    <a:lnTo>
                      <a:pt x="0" y="80"/>
                    </a:lnTo>
                    <a:lnTo>
                      <a:pt x="47" y="80"/>
                    </a:lnTo>
                    <a:lnTo>
                      <a:pt x="48" y="75"/>
                    </a:lnTo>
                    <a:lnTo>
                      <a:pt x="49" y="71"/>
                    </a:lnTo>
                    <a:lnTo>
                      <a:pt x="12" y="71"/>
                    </a:lnTo>
                    <a:lnTo>
                      <a:pt x="40" y="40"/>
                    </a:lnTo>
                    <a:lnTo>
                      <a:pt x="46" y="32"/>
                    </a:lnTo>
                    <a:lnTo>
                      <a:pt x="46"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43" name="Freeform 307">
                <a:extLst>
                  <a:ext uri="{FF2B5EF4-FFF2-40B4-BE49-F238E27FC236}">
                    <a16:creationId xmlns:a16="http://schemas.microsoft.com/office/drawing/2014/main" id="{F6AEE9F6-C5BD-45D0-9E0E-F93BD6945311}"/>
                  </a:ext>
                </a:extLst>
              </p:cNvPr>
              <p:cNvSpPr>
                <a:spLocks/>
              </p:cNvSpPr>
              <p:nvPr/>
            </p:nvSpPr>
            <p:spPr bwMode="auto">
              <a:xfrm>
                <a:off x="2630" y="1341"/>
                <a:ext cx="51" cy="81"/>
              </a:xfrm>
              <a:custGeom>
                <a:avLst/>
                <a:gdLst>
                  <a:gd name="T0" fmla="*/ 48 w 51"/>
                  <a:gd name="T1" fmla="*/ 64 h 81"/>
                  <a:gd name="T2" fmla="*/ 45 w 51"/>
                  <a:gd name="T3" fmla="*/ 71 h 81"/>
                  <a:gd name="T4" fmla="*/ 12 w 51"/>
                  <a:gd name="T5" fmla="*/ 71 h 81"/>
                  <a:gd name="T6" fmla="*/ 49 w 51"/>
                  <a:gd name="T7" fmla="*/ 71 h 81"/>
                  <a:gd name="T8" fmla="*/ 49 w 51"/>
                  <a:gd name="T9" fmla="*/ 70 h 81"/>
                  <a:gd name="T10" fmla="*/ 51 w 51"/>
                  <a:gd name="T11" fmla="*/ 65 h 81"/>
                  <a:gd name="T12" fmla="*/ 48 w 51"/>
                  <a:gd name="T13" fmla="*/ 64 h 81"/>
                  <a:gd name="T14" fmla="*/ 0 60000 65536"/>
                  <a:gd name="T15" fmla="*/ 0 60000 65536"/>
                  <a:gd name="T16" fmla="*/ 0 60000 65536"/>
                  <a:gd name="T17" fmla="*/ 0 60000 65536"/>
                  <a:gd name="T18" fmla="*/ 0 60000 65536"/>
                  <a:gd name="T19" fmla="*/ 0 60000 65536"/>
                  <a:gd name="T20" fmla="*/ 0 60000 65536"/>
                  <a:gd name="T21" fmla="*/ 0 w 51"/>
                  <a:gd name="T22" fmla="*/ 0 h 81"/>
                  <a:gd name="T23" fmla="*/ 51 w 51"/>
                  <a:gd name="T24" fmla="*/ 81 h 81"/>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1" h="81">
                    <a:moveTo>
                      <a:pt x="48" y="64"/>
                    </a:moveTo>
                    <a:lnTo>
                      <a:pt x="45" y="71"/>
                    </a:lnTo>
                    <a:lnTo>
                      <a:pt x="12" y="71"/>
                    </a:lnTo>
                    <a:lnTo>
                      <a:pt x="49" y="71"/>
                    </a:lnTo>
                    <a:lnTo>
                      <a:pt x="49" y="70"/>
                    </a:lnTo>
                    <a:lnTo>
                      <a:pt x="51" y="65"/>
                    </a:lnTo>
                    <a:lnTo>
                      <a:pt x="48" y="6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44" name="Freeform 306">
                <a:extLst>
                  <a:ext uri="{FF2B5EF4-FFF2-40B4-BE49-F238E27FC236}">
                    <a16:creationId xmlns:a16="http://schemas.microsoft.com/office/drawing/2014/main" id="{8D2C1BCC-E67D-4B08-8DD8-7C53CFC34BE2}"/>
                  </a:ext>
                </a:extLst>
              </p:cNvPr>
              <p:cNvSpPr>
                <a:spLocks/>
              </p:cNvSpPr>
              <p:nvPr/>
            </p:nvSpPr>
            <p:spPr bwMode="auto">
              <a:xfrm>
                <a:off x="2630" y="1341"/>
                <a:ext cx="51" cy="81"/>
              </a:xfrm>
              <a:custGeom>
                <a:avLst/>
                <a:gdLst>
                  <a:gd name="T0" fmla="*/ 36 w 51"/>
                  <a:gd name="T1" fmla="*/ 0 h 81"/>
                  <a:gd name="T2" fmla="*/ 18 w 51"/>
                  <a:gd name="T3" fmla="*/ 0 h 81"/>
                  <a:gd name="T4" fmla="*/ 12 w 51"/>
                  <a:gd name="T5" fmla="*/ 3 h 81"/>
                  <a:gd name="T6" fmla="*/ 8 w 51"/>
                  <a:gd name="T7" fmla="*/ 7 h 81"/>
                  <a:gd name="T8" fmla="*/ 2 w 51"/>
                  <a:gd name="T9" fmla="*/ 17 h 81"/>
                  <a:gd name="T10" fmla="*/ 4 w 51"/>
                  <a:gd name="T11" fmla="*/ 19 h 81"/>
                  <a:gd name="T12" fmla="*/ 7 w 51"/>
                  <a:gd name="T13" fmla="*/ 15 h 81"/>
                  <a:gd name="T14" fmla="*/ 12 w 51"/>
                  <a:gd name="T15" fmla="*/ 8 h 81"/>
                  <a:gd name="T16" fmla="*/ 46 w 51"/>
                  <a:gd name="T17" fmla="*/ 8 h 81"/>
                  <a:gd name="T18" fmla="*/ 36 w 51"/>
                  <a:gd name="T19" fmla="*/ 0 h 8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1"/>
                  <a:gd name="T31" fmla="*/ 0 h 81"/>
                  <a:gd name="T32" fmla="*/ 51 w 51"/>
                  <a:gd name="T33" fmla="*/ 81 h 8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1" h="81">
                    <a:moveTo>
                      <a:pt x="36" y="0"/>
                    </a:moveTo>
                    <a:lnTo>
                      <a:pt x="18" y="0"/>
                    </a:lnTo>
                    <a:lnTo>
                      <a:pt x="12" y="3"/>
                    </a:lnTo>
                    <a:lnTo>
                      <a:pt x="8" y="7"/>
                    </a:lnTo>
                    <a:lnTo>
                      <a:pt x="2" y="17"/>
                    </a:lnTo>
                    <a:lnTo>
                      <a:pt x="4" y="19"/>
                    </a:lnTo>
                    <a:lnTo>
                      <a:pt x="7" y="15"/>
                    </a:lnTo>
                    <a:lnTo>
                      <a:pt x="12" y="8"/>
                    </a:lnTo>
                    <a:lnTo>
                      <a:pt x="46" y="8"/>
                    </a:lnTo>
                    <a:lnTo>
                      <a:pt x="3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39" name="Group 302">
              <a:extLst>
                <a:ext uri="{FF2B5EF4-FFF2-40B4-BE49-F238E27FC236}">
                  <a16:creationId xmlns:a16="http://schemas.microsoft.com/office/drawing/2014/main" id="{933DC068-3BDE-4DE3-A2C3-0D73BDBCC783}"/>
                </a:ext>
              </a:extLst>
            </p:cNvPr>
            <p:cNvGrpSpPr>
              <a:grpSpLocks/>
            </p:cNvGrpSpPr>
            <p:nvPr/>
          </p:nvGrpSpPr>
          <p:grpSpPr bwMode="auto">
            <a:xfrm>
              <a:off x="3943" y="1417"/>
              <a:ext cx="82" cy="28"/>
              <a:chOff x="3943" y="1417"/>
              <a:chExt cx="82" cy="28"/>
            </a:xfrm>
          </p:grpSpPr>
          <p:sp>
            <p:nvSpPr>
              <p:cNvPr id="51740" name="Freeform 304">
                <a:extLst>
                  <a:ext uri="{FF2B5EF4-FFF2-40B4-BE49-F238E27FC236}">
                    <a16:creationId xmlns:a16="http://schemas.microsoft.com/office/drawing/2014/main" id="{A0E1A9AF-CE47-4C4E-A817-31EE3214334A}"/>
                  </a:ext>
                </a:extLst>
              </p:cNvPr>
              <p:cNvSpPr>
                <a:spLocks/>
              </p:cNvSpPr>
              <p:nvPr/>
            </p:nvSpPr>
            <p:spPr bwMode="auto">
              <a:xfrm>
                <a:off x="3943" y="1417"/>
                <a:ext cx="82" cy="28"/>
              </a:xfrm>
              <a:custGeom>
                <a:avLst/>
                <a:gdLst>
                  <a:gd name="T0" fmla="*/ 22 w 82"/>
                  <a:gd name="T1" fmla="*/ 0 h 28"/>
                  <a:gd name="T2" fmla="*/ 6 w 82"/>
                  <a:gd name="T3" fmla="*/ 0 h 28"/>
                  <a:gd name="T4" fmla="*/ 0 w 82"/>
                  <a:gd name="T5" fmla="*/ 6 h 28"/>
                  <a:gd name="T6" fmla="*/ 1 w 82"/>
                  <a:gd name="T7" fmla="*/ 22 h 28"/>
                  <a:gd name="T8" fmla="*/ 6 w 82"/>
                  <a:gd name="T9" fmla="*/ 27 h 28"/>
                  <a:gd name="T10" fmla="*/ 22 w 82"/>
                  <a:gd name="T11" fmla="*/ 27 h 28"/>
                  <a:gd name="T12" fmla="*/ 28 w 82"/>
                  <a:gd name="T13" fmla="*/ 21 h 28"/>
                  <a:gd name="T14" fmla="*/ 27 w 82"/>
                  <a:gd name="T15" fmla="*/ 6 h 28"/>
                  <a:gd name="T16" fmla="*/ 22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2" y="0"/>
                    </a:moveTo>
                    <a:lnTo>
                      <a:pt x="6" y="0"/>
                    </a:lnTo>
                    <a:lnTo>
                      <a:pt x="0" y="6"/>
                    </a:lnTo>
                    <a:lnTo>
                      <a:pt x="1" y="22"/>
                    </a:lnTo>
                    <a:lnTo>
                      <a:pt x="6" y="27"/>
                    </a:lnTo>
                    <a:lnTo>
                      <a:pt x="22" y="27"/>
                    </a:lnTo>
                    <a:lnTo>
                      <a:pt x="28" y="21"/>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41" name="Freeform 303">
                <a:extLst>
                  <a:ext uri="{FF2B5EF4-FFF2-40B4-BE49-F238E27FC236}">
                    <a16:creationId xmlns:a16="http://schemas.microsoft.com/office/drawing/2014/main" id="{8841E46F-FF5A-4633-9EF7-58039F5D74C7}"/>
                  </a:ext>
                </a:extLst>
              </p:cNvPr>
              <p:cNvSpPr>
                <a:spLocks/>
              </p:cNvSpPr>
              <p:nvPr/>
            </p:nvSpPr>
            <p:spPr bwMode="auto">
              <a:xfrm>
                <a:off x="3943" y="1417"/>
                <a:ext cx="82" cy="28"/>
              </a:xfrm>
              <a:custGeom>
                <a:avLst/>
                <a:gdLst>
                  <a:gd name="T0" fmla="*/ 76 w 82"/>
                  <a:gd name="T1" fmla="*/ 0 h 28"/>
                  <a:gd name="T2" fmla="*/ 60 w 82"/>
                  <a:gd name="T3" fmla="*/ 0 h 28"/>
                  <a:gd name="T4" fmla="*/ 54 w 82"/>
                  <a:gd name="T5" fmla="*/ 6 h 28"/>
                  <a:gd name="T6" fmla="*/ 55 w 82"/>
                  <a:gd name="T7" fmla="*/ 22 h 28"/>
                  <a:gd name="T8" fmla="*/ 60 w 82"/>
                  <a:gd name="T9" fmla="*/ 27 h 28"/>
                  <a:gd name="T10" fmla="*/ 76 w 82"/>
                  <a:gd name="T11" fmla="*/ 27 h 28"/>
                  <a:gd name="T12" fmla="*/ 82 w 82"/>
                  <a:gd name="T13" fmla="*/ 21 h 28"/>
                  <a:gd name="T14" fmla="*/ 81 w 82"/>
                  <a:gd name="T15" fmla="*/ 6 h 28"/>
                  <a:gd name="T16" fmla="*/ 76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6" y="0"/>
                    </a:moveTo>
                    <a:lnTo>
                      <a:pt x="60" y="0"/>
                    </a:lnTo>
                    <a:lnTo>
                      <a:pt x="54" y="6"/>
                    </a:lnTo>
                    <a:lnTo>
                      <a:pt x="55" y="22"/>
                    </a:lnTo>
                    <a:lnTo>
                      <a:pt x="60" y="27"/>
                    </a:lnTo>
                    <a:lnTo>
                      <a:pt x="76" y="27"/>
                    </a:lnTo>
                    <a:lnTo>
                      <a:pt x="82" y="21"/>
                    </a:lnTo>
                    <a:lnTo>
                      <a:pt x="81" y="6"/>
                    </a:lnTo>
                    <a:lnTo>
                      <a:pt x="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40" name="Group 295">
              <a:extLst>
                <a:ext uri="{FF2B5EF4-FFF2-40B4-BE49-F238E27FC236}">
                  <a16:creationId xmlns:a16="http://schemas.microsoft.com/office/drawing/2014/main" id="{94E3E63A-C225-43F2-A45F-8A7B8A7B1B1C}"/>
                </a:ext>
              </a:extLst>
            </p:cNvPr>
            <p:cNvGrpSpPr>
              <a:grpSpLocks/>
            </p:cNvGrpSpPr>
            <p:nvPr/>
          </p:nvGrpSpPr>
          <p:grpSpPr bwMode="auto">
            <a:xfrm>
              <a:off x="3609" y="1267"/>
              <a:ext cx="242" cy="121"/>
              <a:chOff x="3609" y="1267"/>
              <a:chExt cx="242" cy="121"/>
            </a:xfrm>
          </p:grpSpPr>
          <p:sp>
            <p:nvSpPr>
              <p:cNvPr id="51734" name="Freeform 301">
                <a:extLst>
                  <a:ext uri="{FF2B5EF4-FFF2-40B4-BE49-F238E27FC236}">
                    <a16:creationId xmlns:a16="http://schemas.microsoft.com/office/drawing/2014/main" id="{AD1ED03F-5529-489D-9446-BC9874D29FF9}"/>
                  </a:ext>
                </a:extLst>
              </p:cNvPr>
              <p:cNvSpPr>
                <a:spLocks/>
              </p:cNvSpPr>
              <p:nvPr/>
            </p:nvSpPr>
            <p:spPr bwMode="auto">
              <a:xfrm>
                <a:off x="3609" y="1267"/>
                <a:ext cx="242" cy="121"/>
              </a:xfrm>
              <a:custGeom>
                <a:avLst/>
                <a:gdLst>
                  <a:gd name="T0" fmla="*/ 82 w 242"/>
                  <a:gd name="T1" fmla="*/ 0 h 121"/>
                  <a:gd name="T2" fmla="*/ 67 w 242"/>
                  <a:gd name="T3" fmla="*/ 0 h 121"/>
                  <a:gd name="T4" fmla="*/ 43 w 242"/>
                  <a:gd name="T5" fmla="*/ 4 h 121"/>
                  <a:gd name="T6" fmla="*/ 23 w 242"/>
                  <a:gd name="T7" fmla="*/ 13 h 121"/>
                  <a:gd name="T8" fmla="*/ 9 w 242"/>
                  <a:gd name="T9" fmla="*/ 29 h 121"/>
                  <a:gd name="T10" fmla="*/ 0 w 242"/>
                  <a:gd name="T11" fmla="*/ 49 h 121"/>
                  <a:gd name="T12" fmla="*/ 2 w 242"/>
                  <a:gd name="T13" fmla="*/ 73 h 121"/>
                  <a:gd name="T14" fmla="*/ 9 w 242"/>
                  <a:gd name="T15" fmla="*/ 93 h 121"/>
                  <a:gd name="T16" fmla="*/ 21 w 242"/>
                  <a:gd name="T17" fmla="*/ 109 h 121"/>
                  <a:gd name="T18" fmla="*/ 40 w 242"/>
                  <a:gd name="T19" fmla="*/ 119 h 121"/>
                  <a:gd name="T20" fmla="*/ 70 w 242"/>
                  <a:gd name="T21" fmla="*/ 121 h 121"/>
                  <a:gd name="T22" fmla="*/ 89 w 242"/>
                  <a:gd name="T23" fmla="*/ 119 h 121"/>
                  <a:gd name="T24" fmla="*/ 93 w 242"/>
                  <a:gd name="T25" fmla="*/ 116 h 121"/>
                  <a:gd name="T26" fmla="*/ 73 w 242"/>
                  <a:gd name="T27" fmla="*/ 116 h 121"/>
                  <a:gd name="T28" fmla="*/ 48 w 242"/>
                  <a:gd name="T29" fmla="*/ 112 h 121"/>
                  <a:gd name="T30" fmla="*/ 31 w 242"/>
                  <a:gd name="T31" fmla="*/ 101 h 121"/>
                  <a:gd name="T32" fmla="*/ 20 w 242"/>
                  <a:gd name="T33" fmla="*/ 83 h 121"/>
                  <a:gd name="T34" fmla="*/ 17 w 242"/>
                  <a:gd name="T35" fmla="*/ 60 h 121"/>
                  <a:gd name="T36" fmla="*/ 20 w 242"/>
                  <a:gd name="T37" fmla="*/ 37 h 121"/>
                  <a:gd name="T38" fmla="*/ 31 w 242"/>
                  <a:gd name="T39" fmla="*/ 19 h 121"/>
                  <a:gd name="T40" fmla="*/ 49 w 242"/>
                  <a:gd name="T41" fmla="*/ 8 h 121"/>
                  <a:gd name="T42" fmla="*/ 100 w 242"/>
                  <a:gd name="T43" fmla="*/ 8 h 121"/>
                  <a:gd name="T44" fmla="*/ 99 w 242"/>
                  <a:gd name="T45" fmla="*/ 5 h 121"/>
                  <a:gd name="T46" fmla="*/ 94 w 242"/>
                  <a:gd name="T47" fmla="*/ 4 h 121"/>
                  <a:gd name="T48" fmla="*/ 82 w 242"/>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242"/>
                  <a:gd name="T76" fmla="*/ 0 h 121"/>
                  <a:gd name="T77" fmla="*/ 242 w 242"/>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242" h="121">
                    <a:moveTo>
                      <a:pt x="82" y="0"/>
                    </a:moveTo>
                    <a:lnTo>
                      <a:pt x="67" y="0"/>
                    </a:lnTo>
                    <a:lnTo>
                      <a:pt x="43" y="4"/>
                    </a:lnTo>
                    <a:lnTo>
                      <a:pt x="23" y="13"/>
                    </a:lnTo>
                    <a:lnTo>
                      <a:pt x="9" y="29"/>
                    </a:lnTo>
                    <a:lnTo>
                      <a:pt x="0" y="49"/>
                    </a:lnTo>
                    <a:lnTo>
                      <a:pt x="2" y="73"/>
                    </a:lnTo>
                    <a:lnTo>
                      <a:pt x="9" y="93"/>
                    </a:lnTo>
                    <a:lnTo>
                      <a:pt x="21" y="109"/>
                    </a:lnTo>
                    <a:lnTo>
                      <a:pt x="40" y="119"/>
                    </a:lnTo>
                    <a:lnTo>
                      <a:pt x="70" y="121"/>
                    </a:lnTo>
                    <a:lnTo>
                      <a:pt x="89" y="119"/>
                    </a:lnTo>
                    <a:lnTo>
                      <a:pt x="93" y="116"/>
                    </a:lnTo>
                    <a:lnTo>
                      <a:pt x="73" y="116"/>
                    </a:lnTo>
                    <a:lnTo>
                      <a:pt x="48" y="112"/>
                    </a:lnTo>
                    <a:lnTo>
                      <a:pt x="31" y="101"/>
                    </a:lnTo>
                    <a:lnTo>
                      <a:pt x="20" y="83"/>
                    </a:lnTo>
                    <a:lnTo>
                      <a:pt x="17" y="60"/>
                    </a:lnTo>
                    <a:lnTo>
                      <a:pt x="20" y="37"/>
                    </a:lnTo>
                    <a:lnTo>
                      <a:pt x="31" y="19"/>
                    </a:lnTo>
                    <a:lnTo>
                      <a:pt x="49" y="8"/>
                    </a:lnTo>
                    <a:lnTo>
                      <a:pt x="100" y="8"/>
                    </a:lnTo>
                    <a:lnTo>
                      <a:pt x="99" y="5"/>
                    </a:lnTo>
                    <a:lnTo>
                      <a:pt x="94" y="4"/>
                    </a:lnTo>
                    <a:lnTo>
                      <a:pt x="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35" name="Freeform 300">
                <a:extLst>
                  <a:ext uri="{FF2B5EF4-FFF2-40B4-BE49-F238E27FC236}">
                    <a16:creationId xmlns:a16="http://schemas.microsoft.com/office/drawing/2014/main" id="{6307C79E-E1CC-4962-AF8D-5F4348D2B24F}"/>
                  </a:ext>
                </a:extLst>
              </p:cNvPr>
              <p:cNvSpPr>
                <a:spLocks/>
              </p:cNvSpPr>
              <p:nvPr/>
            </p:nvSpPr>
            <p:spPr bwMode="auto">
              <a:xfrm>
                <a:off x="3609" y="1267"/>
                <a:ext cx="242" cy="121"/>
              </a:xfrm>
              <a:custGeom>
                <a:avLst/>
                <a:gdLst>
                  <a:gd name="T0" fmla="*/ 102 w 242"/>
                  <a:gd name="T1" fmla="*/ 88 h 121"/>
                  <a:gd name="T2" fmla="*/ 90 w 242"/>
                  <a:gd name="T3" fmla="*/ 107 h 121"/>
                  <a:gd name="T4" fmla="*/ 73 w 242"/>
                  <a:gd name="T5" fmla="*/ 116 h 121"/>
                  <a:gd name="T6" fmla="*/ 93 w 242"/>
                  <a:gd name="T7" fmla="*/ 116 h 121"/>
                  <a:gd name="T8" fmla="*/ 100 w 242"/>
                  <a:gd name="T9" fmla="*/ 111 h 121"/>
                  <a:gd name="T10" fmla="*/ 104 w 242"/>
                  <a:gd name="T11" fmla="*/ 96 h 121"/>
                  <a:gd name="T12" fmla="*/ 106 w 242"/>
                  <a:gd name="T13" fmla="*/ 89 h 121"/>
                  <a:gd name="T14" fmla="*/ 102 w 242"/>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102" y="88"/>
                    </a:moveTo>
                    <a:lnTo>
                      <a:pt x="90" y="107"/>
                    </a:lnTo>
                    <a:lnTo>
                      <a:pt x="73" y="116"/>
                    </a:lnTo>
                    <a:lnTo>
                      <a:pt x="93" y="116"/>
                    </a:lnTo>
                    <a:lnTo>
                      <a:pt x="100" y="111"/>
                    </a:lnTo>
                    <a:lnTo>
                      <a:pt x="104" y="96"/>
                    </a:lnTo>
                    <a:lnTo>
                      <a:pt x="106" y="89"/>
                    </a:lnTo>
                    <a:lnTo>
                      <a:pt x="102"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36" name="Freeform 299">
                <a:extLst>
                  <a:ext uri="{FF2B5EF4-FFF2-40B4-BE49-F238E27FC236}">
                    <a16:creationId xmlns:a16="http://schemas.microsoft.com/office/drawing/2014/main" id="{1670C473-CD86-4127-B812-B04BAADE2B9A}"/>
                  </a:ext>
                </a:extLst>
              </p:cNvPr>
              <p:cNvSpPr>
                <a:spLocks/>
              </p:cNvSpPr>
              <p:nvPr/>
            </p:nvSpPr>
            <p:spPr bwMode="auto">
              <a:xfrm>
                <a:off x="3609" y="1267"/>
                <a:ext cx="242" cy="121"/>
              </a:xfrm>
              <a:custGeom>
                <a:avLst/>
                <a:gdLst>
                  <a:gd name="T0" fmla="*/ 100 w 242"/>
                  <a:gd name="T1" fmla="*/ 8 h 121"/>
                  <a:gd name="T2" fmla="*/ 49 w 242"/>
                  <a:gd name="T3" fmla="*/ 8 h 121"/>
                  <a:gd name="T4" fmla="*/ 76 w 242"/>
                  <a:gd name="T5" fmla="*/ 9 h 121"/>
                  <a:gd name="T6" fmla="*/ 91 w 242"/>
                  <a:gd name="T7" fmla="*/ 18 h 121"/>
                  <a:gd name="T8" fmla="*/ 102 w 242"/>
                  <a:gd name="T9" fmla="*/ 32 h 121"/>
                  <a:gd name="T10" fmla="*/ 101 w 242"/>
                  <a:gd name="T11" fmla="*/ 23 h 121"/>
                  <a:gd name="T12" fmla="*/ 101 w 242"/>
                  <a:gd name="T13" fmla="*/ 15 h 121"/>
                  <a:gd name="T14" fmla="*/ 100 w 242"/>
                  <a:gd name="T15" fmla="*/ 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100" y="8"/>
                    </a:moveTo>
                    <a:lnTo>
                      <a:pt x="49" y="8"/>
                    </a:lnTo>
                    <a:lnTo>
                      <a:pt x="76" y="9"/>
                    </a:lnTo>
                    <a:lnTo>
                      <a:pt x="91" y="18"/>
                    </a:lnTo>
                    <a:lnTo>
                      <a:pt x="102" y="32"/>
                    </a:lnTo>
                    <a:lnTo>
                      <a:pt x="101" y="23"/>
                    </a:lnTo>
                    <a:lnTo>
                      <a:pt x="101" y="15"/>
                    </a:lnTo>
                    <a:lnTo>
                      <a:pt x="10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37" name="Freeform 298">
                <a:extLst>
                  <a:ext uri="{FF2B5EF4-FFF2-40B4-BE49-F238E27FC236}">
                    <a16:creationId xmlns:a16="http://schemas.microsoft.com/office/drawing/2014/main" id="{A1D611E2-CB1F-465A-A291-4A92B7B03070}"/>
                  </a:ext>
                </a:extLst>
              </p:cNvPr>
              <p:cNvSpPr>
                <a:spLocks/>
              </p:cNvSpPr>
              <p:nvPr/>
            </p:nvSpPr>
            <p:spPr bwMode="auto">
              <a:xfrm>
                <a:off x="3609" y="1267"/>
                <a:ext cx="242" cy="121"/>
              </a:xfrm>
              <a:custGeom>
                <a:avLst/>
                <a:gdLst>
                  <a:gd name="T0" fmla="*/ 163 w 242"/>
                  <a:gd name="T1" fmla="*/ 3 h 121"/>
                  <a:gd name="T2" fmla="*/ 115 w 242"/>
                  <a:gd name="T3" fmla="*/ 3 h 121"/>
                  <a:gd name="T4" fmla="*/ 115 w 242"/>
                  <a:gd name="T5" fmla="*/ 7 h 121"/>
                  <a:gd name="T6" fmla="*/ 131 w 242"/>
                  <a:gd name="T7" fmla="*/ 8 h 121"/>
                  <a:gd name="T8" fmla="*/ 132 w 242"/>
                  <a:gd name="T9" fmla="*/ 9 h 121"/>
                  <a:gd name="T10" fmla="*/ 132 w 242"/>
                  <a:gd name="T11" fmla="*/ 113 h 121"/>
                  <a:gd name="T12" fmla="*/ 131 w 242"/>
                  <a:gd name="T13" fmla="*/ 115 h 121"/>
                  <a:gd name="T14" fmla="*/ 116 w 242"/>
                  <a:gd name="T15" fmla="*/ 116 h 121"/>
                  <a:gd name="T16" fmla="*/ 116 w 242"/>
                  <a:gd name="T17" fmla="*/ 120 h 121"/>
                  <a:gd name="T18" fmla="*/ 164 w 242"/>
                  <a:gd name="T19" fmla="*/ 120 h 121"/>
                  <a:gd name="T20" fmla="*/ 164 w 242"/>
                  <a:gd name="T21" fmla="*/ 116 h 121"/>
                  <a:gd name="T22" fmla="*/ 149 w 242"/>
                  <a:gd name="T23" fmla="*/ 115 h 121"/>
                  <a:gd name="T24" fmla="*/ 147 w 242"/>
                  <a:gd name="T25" fmla="*/ 113 h 121"/>
                  <a:gd name="T26" fmla="*/ 147 w 242"/>
                  <a:gd name="T27" fmla="*/ 62 h 121"/>
                  <a:gd name="T28" fmla="*/ 225 w 242"/>
                  <a:gd name="T29" fmla="*/ 62 h 121"/>
                  <a:gd name="T30" fmla="*/ 225 w 242"/>
                  <a:gd name="T31" fmla="*/ 55 h 121"/>
                  <a:gd name="T32" fmla="*/ 147 w 242"/>
                  <a:gd name="T33" fmla="*/ 55 h 121"/>
                  <a:gd name="T34" fmla="*/ 147 w 242"/>
                  <a:gd name="T35" fmla="*/ 9 h 121"/>
                  <a:gd name="T36" fmla="*/ 149 w 242"/>
                  <a:gd name="T37" fmla="*/ 8 h 121"/>
                  <a:gd name="T38" fmla="*/ 163 w 242"/>
                  <a:gd name="T39" fmla="*/ 7 h 121"/>
                  <a:gd name="T40" fmla="*/ 163 w 242"/>
                  <a:gd name="T41" fmla="*/ 3 h 12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42"/>
                  <a:gd name="T64" fmla="*/ 0 h 121"/>
                  <a:gd name="T65" fmla="*/ 242 w 242"/>
                  <a:gd name="T66" fmla="*/ 121 h 12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42" h="121">
                    <a:moveTo>
                      <a:pt x="163" y="3"/>
                    </a:moveTo>
                    <a:lnTo>
                      <a:pt x="115" y="3"/>
                    </a:lnTo>
                    <a:lnTo>
                      <a:pt x="115" y="7"/>
                    </a:lnTo>
                    <a:lnTo>
                      <a:pt x="131" y="8"/>
                    </a:lnTo>
                    <a:lnTo>
                      <a:pt x="132" y="9"/>
                    </a:lnTo>
                    <a:lnTo>
                      <a:pt x="132" y="113"/>
                    </a:lnTo>
                    <a:lnTo>
                      <a:pt x="131" y="115"/>
                    </a:lnTo>
                    <a:lnTo>
                      <a:pt x="116" y="116"/>
                    </a:lnTo>
                    <a:lnTo>
                      <a:pt x="116" y="120"/>
                    </a:lnTo>
                    <a:lnTo>
                      <a:pt x="164" y="120"/>
                    </a:lnTo>
                    <a:lnTo>
                      <a:pt x="164" y="116"/>
                    </a:lnTo>
                    <a:lnTo>
                      <a:pt x="149" y="115"/>
                    </a:lnTo>
                    <a:lnTo>
                      <a:pt x="147" y="113"/>
                    </a:lnTo>
                    <a:lnTo>
                      <a:pt x="147" y="62"/>
                    </a:lnTo>
                    <a:lnTo>
                      <a:pt x="225" y="62"/>
                    </a:lnTo>
                    <a:lnTo>
                      <a:pt x="225" y="55"/>
                    </a:lnTo>
                    <a:lnTo>
                      <a:pt x="147" y="55"/>
                    </a:lnTo>
                    <a:lnTo>
                      <a:pt x="147" y="9"/>
                    </a:lnTo>
                    <a:lnTo>
                      <a:pt x="149" y="8"/>
                    </a:lnTo>
                    <a:lnTo>
                      <a:pt x="163" y="7"/>
                    </a:lnTo>
                    <a:lnTo>
                      <a:pt x="16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38" name="Freeform 297">
                <a:extLst>
                  <a:ext uri="{FF2B5EF4-FFF2-40B4-BE49-F238E27FC236}">
                    <a16:creationId xmlns:a16="http://schemas.microsoft.com/office/drawing/2014/main" id="{9A0A3DCE-C926-45F3-A3A7-015427F8E7FA}"/>
                  </a:ext>
                </a:extLst>
              </p:cNvPr>
              <p:cNvSpPr>
                <a:spLocks/>
              </p:cNvSpPr>
              <p:nvPr/>
            </p:nvSpPr>
            <p:spPr bwMode="auto">
              <a:xfrm>
                <a:off x="3609" y="1267"/>
                <a:ext cx="242" cy="121"/>
              </a:xfrm>
              <a:custGeom>
                <a:avLst/>
                <a:gdLst>
                  <a:gd name="T0" fmla="*/ 225 w 242"/>
                  <a:gd name="T1" fmla="*/ 62 h 121"/>
                  <a:gd name="T2" fmla="*/ 210 w 242"/>
                  <a:gd name="T3" fmla="*/ 62 h 121"/>
                  <a:gd name="T4" fmla="*/ 210 w 242"/>
                  <a:gd name="T5" fmla="*/ 113 h 121"/>
                  <a:gd name="T6" fmla="*/ 208 w 242"/>
                  <a:gd name="T7" fmla="*/ 115 h 121"/>
                  <a:gd name="T8" fmla="*/ 193 w 242"/>
                  <a:gd name="T9" fmla="*/ 116 h 121"/>
                  <a:gd name="T10" fmla="*/ 193 w 242"/>
                  <a:gd name="T11" fmla="*/ 120 h 121"/>
                  <a:gd name="T12" fmla="*/ 241 w 242"/>
                  <a:gd name="T13" fmla="*/ 120 h 121"/>
                  <a:gd name="T14" fmla="*/ 241 w 242"/>
                  <a:gd name="T15" fmla="*/ 116 h 121"/>
                  <a:gd name="T16" fmla="*/ 226 w 242"/>
                  <a:gd name="T17" fmla="*/ 115 h 121"/>
                  <a:gd name="T18" fmla="*/ 225 w 242"/>
                  <a:gd name="T19" fmla="*/ 113 h 121"/>
                  <a:gd name="T20" fmla="*/ 225 w 242"/>
                  <a:gd name="T21" fmla="*/ 62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25" y="62"/>
                    </a:moveTo>
                    <a:lnTo>
                      <a:pt x="210" y="62"/>
                    </a:lnTo>
                    <a:lnTo>
                      <a:pt x="210" y="113"/>
                    </a:lnTo>
                    <a:lnTo>
                      <a:pt x="208" y="115"/>
                    </a:lnTo>
                    <a:lnTo>
                      <a:pt x="193" y="116"/>
                    </a:lnTo>
                    <a:lnTo>
                      <a:pt x="193" y="120"/>
                    </a:lnTo>
                    <a:lnTo>
                      <a:pt x="241" y="120"/>
                    </a:lnTo>
                    <a:lnTo>
                      <a:pt x="241" y="116"/>
                    </a:lnTo>
                    <a:lnTo>
                      <a:pt x="226" y="115"/>
                    </a:lnTo>
                    <a:lnTo>
                      <a:pt x="225" y="113"/>
                    </a:lnTo>
                    <a:lnTo>
                      <a:pt x="225"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39" name="Freeform 296">
                <a:extLst>
                  <a:ext uri="{FF2B5EF4-FFF2-40B4-BE49-F238E27FC236}">
                    <a16:creationId xmlns:a16="http://schemas.microsoft.com/office/drawing/2014/main" id="{A19C3FDA-83D6-4FE2-914E-4BFBFC282B5F}"/>
                  </a:ext>
                </a:extLst>
              </p:cNvPr>
              <p:cNvSpPr>
                <a:spLocks/>
              </p:cNvSpPr>
              <p:nvPr/>
            </p:nvSpPr>
            <p:spPr bwMode="auto">
              <a:xfrm>
                <a:off x="3609" y="1267"/>
                <a:ext cx="242" cy="121"/>
              </a:xfrm>
              <a:custGeom>
                <a:avLst/>
                <a:gdLst>
                  <a:gd name="T0" fmla="*/ 242 w 242"/>
                  <a:gd name="T1" fmla="*/ 3 h 121"/>
                  <a:gd name="T2" fmla="*/ 194 w 242"/>
                  <a:gd name="T3" fmla="*/ 3 h 121"/>
                  <a:gd name="T4" fmla="*/ 194 w 242"/>
                  <a:gd name="T5" fmla="*/ 7 h 121"/>
                  <a:gd name="T6" fmla="*/ 208 w 242"/>
                  <a:gd name="T7" fmla="*/ 8 h 121"/>
                  <a:gd name="T8" fmla="*/ 210 w 242"/>
                  <a:gd name="T9" fmla="*/ 9 h 121"/>
                  <a:gd name="T10" fmla="*/ 210 w 242"/>
                  <a:gd name="T11" fmla="*/ 55 h 121"/>
                  <a:gd name="T12" fmla="*/ 225 w 242"/>
                  <a:gd name="T13" fmla="*/ 55 h 121"/>
                  <a:gd name="T14" fmla="*/ 225 w 242"/>
                  <a:gd name="T15" fmla="*/ 9 h 121"/>
                  <a:gd name="T16" fmla="*/ 226 w 242"/>
                  <a:gd name="T17" fmla="*/ 8 h 121"/>
                  <a:gd name="T18" fmla="*/ 242 w 242"/>
                  <a:gd name="T19" fmla="*/ 7 h 121"/>
                  <a:gd name="T20" fmla="*/ 242 w 242"/>
                  <a:gd name="T21" fmla="*/ 3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42" y="3"/>
                    </a:moveTo>
                    <a:lnTo>
                      <a:pt x="194" y="3"/>
                    </a:lnTo>
                    <a:lnTo>
                      <a:pt x="194" y="7"/>
                    </a:lnTo>
                    <a:lnTo>
                      <a:pt x="208" y="8"/>
                    </a:lnTo>
                    <a:lnTo>
                      <a:pt x="210" y="9"/>
                    </a:lnTo>
                    <a:lnTo>
                      <a:pt x="210" y="55"/>
                    </a:lnTo>
                    <a:lnTo>
                      <a:pt x="225" y="55"/>
                    </a:lnTo>
                    <a:lnTo>
                      <a:pt x="225" y="9"/>
                    </a:lnTo>
                    <a:lnTo>
                      <a:pt x="226" y="8"/>
                    </a:lnTo>
                    <a:lnTo>
                      <a:pt x="242" y="7"/>
                    </a:lnTo>
                    <a:lnTo>
                      <a:pt x="24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41" name="Group 290">
              <a:extLst>
                <a:ext uri="{FF2B5EF4-FFF2-40B4-BE49-F238E27FC236}">
                  <a16:creationId xmlns:a16="http://schemas.microsoft.com/office/drawing/2014/main" id="{F82A33C8-8694-4DFB-B4D8-6E762977FBCF}"/>
                </a:ext>
              </a:extLst>
            </p:cNvPr>
            <p:cNvGrpSpPr>
              <a:grpSpLocks/>
            </p:cNvGrpSpPr>
            <p:nvPr/>
          </p:nvGrpSpPr>
          <p:grpSpPr bwMode="auto">
            <a:xfrm>
              <a:off x="3863" y="1341"/>
              <a:ext cx="47" cy="82"/>
              <a:chOff x="3863" y="1341"/>
              <a:chExt cx="47" cy="82"/>
            </a:xfrm>
          </p:grpSpPr>
          <p:sp>
            <p:nvSpPr>
              <p:cNvPr id="51730" name="Freeform 294">
                <a:extLst>
                  <a:ext uri="{FF2B5EF4-FFF2-40B4-BE49-F238E27FC236}">
                    <a16:creationId xmlns:a16="http://schemas.microsoft.com/office/drawing/2014/main" id="{7E38CCD2-9B78-45C1-95E5-6C42DEAD1966}"/>
                  </a:ext>
                </a:extLst>
              </p:cNvPr>
              <p:cNvSpPr>
                <a:spLocks/>
              </p:cNvSpPr>
              <p:nvPr/>
            </p:nvSpPr>
            <p:spPr bwMode="auto">
              <a:xfrm>
                <a:off x="3863" y="1341"/>
                <a:ext cx="47" cy="82"/>
              </a:xfrm>
              <a:custGeom>
                <a:avLst/>
                <a:gdLst>
                  <a:gd name="T0" fmla="*/ 2 w 47"/>
                  <a:gd name="T1" fmla="*/ 69 h 82"/>
                  <a:gd name="T2" fmla="*/ 0 w 47"/>
                  <a:gd name="T3" fmla="*/ 73 h 82"/>
                  <a:gd name="T4" fmla="*/ 1 w 47"/>
                  <a:gd name="T5" fmla="*/ 77 h 82"/>
                  <a:gd name="T6" fmla="*/ 3 w 47"/>
                  <a:gd name="T7" fmla="*/ 79 h 82"/>
                  <a:gd name="T8" fmla="*/ 7 w 47"/>
                  <a:gd name="T9" fmla="*/ 82 h 82"/>
                  <a:gd name="T10" fmla="*/ 13 w 47"/>
                  <a:gd name="T11" fmla="*/ 82 h 82"/>
                  <a:gd name="T12" fmla="*/ 30 w 47"/>
                  <a:gd name="T13" fmla="*/ 76 h 82"/>
                  <a:gd name="T14" fmla="*/ 31 w 47"/>
                  <a:gd name="T15" fmla="*/ 75 h 82"/>
                  <a:gd name="T16" fmla="*/ 13 w 47"/>
                  <a:gd name="T17" fmla="*/ 75 h 82"/>
                  <a:gd name="T18" fmla="*/ 9 w 47"/>
                  <a:gd name="T19" fmla="*/ 72 h 82"/>
                  <a:gd name="T20" fmla="*/ 6 w 47"/>
                  <a:gd name="T21" fmla="*/ 70 h 82"/>
                  <a:gd name="T22" fmla="*/ 2 w 47"/>
                  <a:gd name="T23" fmla="*/ 69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2" y="69"/>
                    </a:moveTo>
                    <a:lnTo>
                      <a:pt x="0" y="73"/>
                    </a:lnTo>
                    <a:lnTo>
                      <a:pt x="1" y="77"/>
                    </a:lnTo>
                    <a:lnTo>
                      <a:pt x="3" y="79"/>
                    </a:lnTo>
                    <a:lnTo>
                      <a:pt x="7" y="82"/>
                    </a:lnTo>
                    <a:lnTo>
                      <a:pt x="13" y="82"/>
                    </a:lnTo>
                    <a:lnTo>
                      <a:pt x="30" y="76"/>
                    </a:lnTo>
                    <a:lnTo>
                      <a:pt x="31" y="75"/>
                    </a:lnTo>
                    <a:lnTo>
                      <a:pt x="13" y="75"/>
                    </a:lnTo>
                    <a:lnTo>
                      <a:pt x="9" y="72"/>
                    </a:lnTo>
                    <a:lnTo>
                      <a:pt x="6" y="70"/>
                    </a:lnTo>
                    <a:lnTo>
                      <a:pt x="2"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31" name="Freeform 293">
                <a:extLst>
                  <a:ext uri="{FF2B5EF4-FFF2-40B4-BE49-F238E27FC236}">
                    <a16:creationId xmlns:a16="http://schemas.microsoft.com/office/drawing/2014/main" id="{C233B869-D279-4F3A-B528-B1E0D8F9DB18}"/>
                  </a:ext>
                </a:extLst>
              </p:cNvPr>
              <p:cNvSpPr>
                <a:spLocks/>
              </p:cNvSpPr>
              <p:nvPr/>
            </p:nvSpPr>
            <p:spPr bwMode="auto">
              <a:xfrm>
                <a:off x="3863" y="1341"/>
                <a:ext cx="47" cy="82"/>
              </a:xfrm>
              <a:custGeom>
                <a:avLst/>
                <a:gdLst>
                  <a:gd name="T0" fmla="*/ 44 w 47"/>
                  <a:gd name="T1" fmla="*/ 37 h 82"/>
                  <a:gd name="T2" fmla="*/ 28 w 47"/>
                  <a:gd name="T3" fmla="*/ 37 h 82"/>
                  <a:gd name="T4" fmla="*/ 36 w 47"/>
                  <a:gd name="T5" fmla="*/ 41 h 82"/>
                  <a:gd name="T6" fmla="*/ 36 w 47"/>
                  <a:gd name="T7" fmla="*/ 69 h 82"/>
                  <a:gd name="T8" fmla="*/ 27 w 47"/>
                  <a:gd name="T9" fmla="*/ 75 h 82"/>
                  <a:gd name="T10" fmla="*/ 31 w 47"/>
                  <a:gd name="T11" fmla="*/ 75 h 82"/>
                  <a:gd name="T12" fmla="*/ 45 w 47"/>
                  <a:gd name="T13" fmla="*/ 59 h 82"/>
                  <a:gd name="T14" fmla="*/ 47 w 47"/>
                  <a:gd name="T15" fmla="*/ 40 h 82"/>
                  <a:gd name="T16" fmla="*/ 44 w 47"/>
                  <a:gd name="T17" fmla="*/ 37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4" y="37"/>
                    </a:moveTo>
                    <a:lnTo>
                      <a:pt x="28" y="37"/>
                    </a:lnTo>
                    <a:lnTo>
                      <a:pt x="36" y="41"/>
                    </a:lnTo>
                    <a:lnTo>
                      <a:pt x="36" y="69"/>
                    </a:lnTo>
                    <a:lnTo>
                      <a:pt x="27" y="75"/>
                    </a:lnTo>
                    <a:lnTo>
                      <a:pt x="31" y="75"/>
                    </a:lnTo>
                    <a:lnTo>
                      <a:pt x="45" y="59"/>
                    </a:lnTo>
                    <a:lnTo>
                      <a:pt x="47" y="40"/>
                    </a:lnTo>
                    <a:lnTo>
                      <a:pt x="44" y="3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32" name="Freeform 292">
                <a:extLst>
                  <a:ext uri="{FF2B5EF4-FFF2-40B4-BE49-F238E27FC236}">
                    <a16:creationId xmlns:a16="http://schemas.microsoft.com/office/drawing/2014/main" id="{32F2724B-EB41-4E4F-9F53-4A1008EA3C1B}"/>
                  </a:ext>
                </a:extLst>
              </p:cNvPr>
              <p:cNvSpPr>
                <a:spLocks/>
              </p:cNvSpPr>
              <p:nvPr/>
            </p:nvSpPr>
            <p:spPr bwMode="auto">
              <a:xfrm>
                <a:off x="3863" y="1341"/>
                <a:ext cx="47" cy="82"/>
              </a:xfrm>
              <a:custGeom>
                <a:avLst/>
                <a:gdLst>
                  <a:gd name="T0" fmla="*/ 41 w 47"/>
                  <a:gd name="T1" fmla="*/ 6 h 82"/>
                  <a:gd name="T2" fmla="*/ 26 w 47"/>
                  <a:gd name="T3" fmla="*/ 6 h 82"/>
                  <a:gd name="T4" fmla="*/ 31 w 47"/>
                  <a:gd name="T5" fmla="*/ 10 h 82"/>
                  <a:gd name="T6" fmla="*/ 31 w 47"/>
                  <a:gd name="T7" fmla="*/ 26 h 82"/>
                  <a:gd name="T8" fmla="*/ 23 w 47"/>
                  <a:gd name="T9" fmla="*/ 30 h 82"/>
                  <a:gd name="T10" fmla="*/ 9 w 47"/>
                  <a:gd name="T11" fmla="*/ 36 h 82"/>
                  <a:gd name="T12" fmla="*/ 10 w 47"/>
                  <a:gd name="T13" fmla="*/ 39 h 82"/>
                  <a:gd name="T14" fmla="*/ 12 w 47"/>
                  <a:gd name="T15" fmla="*/ 38 h 82"/>
                  <a:gd name="T16" fmla="*/ 16 w 47"/>
                  <a:gd name="T17" fmla="*/ 37 h 82"/>
                  <a:gd name="T18" fmla="*/ 44 w 47"/>
                  <a:gd name="T19" fmla="*/ 37 h 82"/>
                  <a:gd name="T20" fmla="*/ 40 w 47"/>
                  <a:gd name="T21" fmla="*/ 32 h 82"/>
                  <a:gd name="T22" fmla="*/ 28 w 47"/>
                  <a:gd name="T23" fmla="*/ 31 h 82"/>
                  <a:gd name="T24" fmla="*/ 28 w 47"/>
                  <a:gd name="T25" fmla="*/ 30 h 82"/>
                  <a:gd name="T26" fmla="*/ 33 w 47"/>
                  <a:gd name="T27" fmla="*/ 27 h 82"/>
                  <a:gd name="T28" fmla="*/ 36 w 47"/>
                  <a:gd name="T29" fmla="*/ 25 h 82"/>
                  <a:gd name="T30" fmla="*/ 40 w 47"/>
                  <a:gd name="T31" fmla="*/ 21 h 82"/>
                  <a:gd name="T32" fmla="*/ 41 w 47"/>
                  <a:gd name="T33" fmla="*/ 18 h 82"/>
                  <a:gd name="T34" fmla="*/ 41 w 47"/>
                  <a:gd name="T35" fmla="*/ 6 h 82"/>
                  <a:gd name="T36" fmla="*/ 41 w 47"/>
                  <a:gd name="T37" fmla="*/ 6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1" y="6"/>
                    </a:moveTo>
                    <a:lnTo>
                      <a:pt x="26" y="6"/>
                    </a:lnTo>
                    <a:lnTo>
                      <a:pt x="31" y="10"/>
                    </a:lnTo>
                    <a:lnTo>
                      <a:pt x="31" y="26"/>
                    </a:lnTo>
                    <a:lnTo>
                      <a:pt x="23" y="30"/>
                    </a:lnTo>
                    <a:lnTo>
                      <a:pt x="9" y="36"/>
                    </a:lnTo>
                    <a:lnTo>
                      <a:pt x="10" y="39"/>
                    </a:lnTo>
                    <a:lnTo>
                      <a:pt x="12" y="38"/>
                    </a:lnTo>
                    <a:lnTo>
                      <a:pt x="16" y="37"/>
                    </a:lnTo>
                    <a:lnTo>
                      <a:pt x="44" y="37"/>
                    </a:lnTo>
                    <a:lnTo>
                      <a:pt x="40" y="32"/>
                    </a:lnTo>
                    <a:lnTo>
                      <a:pt x="28" y="31"/>
                    </a:lnTo>
                    <a:lnTo>
                      <a:pt x="28" y="30"/>
                    </a:lnTo>
                    <a:lnTo>
                      <a:pt x="33" y="27"/>
                    </a:lnTo>
                    <a:lnTo>
                      <a:pt x="36" y="25"/>
                    </a:lnTo>
                    <a:lnTo>
                      <a:pt x="40" y="21"/>
                    </a:lnTo>
                    <a:lnTo>
                      <a:pt x="41" y="18"/>
                    </a:lnTo>
                    <a:lnTo>
                      <a:pt x="41"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33" name="Freeform 291">
                <a:extLst>
                  <a:ext uri="{FF2B5EF4-FFF2-40B4-BE49-F238E27FC236}">
                    <a16:creationId xmlns:a16="http://schemas.microsoft.com/office/drawing/2014/main" id="{167DCA65-569C-4579-B1FB-285DC3DBCB9A}"/>
                  </a:ext>
                </a:extLst>
              </p:cNvPr>
              <p:cNvSpPr>
                <a:spLocks/>
              </p:cNvSpPr>
              <p:nvPr/>
            </p:nvSpPr>
            <p:spPr bwMode="auto">
              <a:xfrm>
                <a:off x="3863" y="1341"/>
                <a:ext cx="47" cy="82"/>
              </a:xfrm>
              <a:custGeom>
                <a:avLst/>
                <a:gdLst>
                  <a:gd name="T0" fmla="*/ 34 w 47"/>
                  <a:gd name="T1" fmla="*/ 0 h 82"/>
                  <a:gd name="T2" fmla="*/ 16 w 47"/>
                  <a:gd name="T3" fmla="*/ 0 h 82"/>
                  <a:gd name="T4" fmla="*/ 11 w 47"/>
                  <a:gd name="T5" fmla="*/ 3 h 82"/>
                  <a:gd name="T6" fmla="*/ 7 w 47"/>
                  <a:gd name="T7" fmla="*/ 6 h 82"/>
                  <a:gd name="T8" fmla="*/ 2 w 47"/>
                  <a:gd name="T9" fmla="*/ 15 h 82"/>
                  <a:gd name="T10" fmla="*/ 5 w 47"/>
                  <a:gd name="T11" fmla="*/ 17 h 82"/>
                  <a:gd name="T12" fmla="*/ 7 w 47"/>
                  <a:gd name="T13" fmla="*/ 12 h 82"/>
                  <a:gd name="T14" fmla="*/ 12 w 47"/>
                  <a:gd name="T15" fmla="*/ 6 h 82"/>
                  <a:gd name="T16" fmla="*/ 41 w 47"/>
                  <a:gd name="T17" fmla="*/ 6 h 82"/>
                  <a:gd name="T18" fmla="*/ 34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4" y="0"/>
                    </a:moveTo>
                    <a:lnTo>
                      <a:pt x="16" y="0"/>
                    </a:lnTo>
                    <a:lnTo>
                      <a:pt x="11" y="3"/>
                    </a:lnTo>
                    <a:lnTo>
                      <a:pt x="7" y="6"/>
                    </a:lnTo>
                    <a:lnTo>
                      <a:pt x="2" y="15"/>
                    </a:lnTo>
                    <a:lnTo>
                      <a:pt x="5" y="17"/>
                    </a:lnTo>
                    <a:lnTo>
                      <a:pt x="7" y="12"/>
                    </a:lnTo>
                    <a:lnTo>
                      <a:pt x="12" y="6"/>
                    </a:lnTo>
                    <a:lnTo>
                      <a:pt x="41" y="6"/>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42" name="Group 281">
              <a:extLst>
                <a:ext uri="{FF2B5EF4-FFF2-40B4-BE49-F238E27FC236}">
                  <a16:creationId xmlns:a16="http://schemas.microsoft.com/office/drawing/2014/main" id="{00DE8A0F-8E78-400D-A171-8B3133FFFB02}"/>
                </a:ext>
              </a:extLst>
            </p:cNvPr>
            <p:cNvGrpSpPr>
              <a:grpSpLocks/>
            </p:cNvGrpSpPr>
            <p:nvPr/>
          </p:nvGrpSpPr>
          <p:grpSpPr bwMode="auto">
            <a:xfrm>
              <a:off x="3925" y="1267"/>
              <a:ext cx="605" cy="122"/>
              <a:chOff x="3925" y="1267"/>
              <a:chExt cx="605" cy="122"/>
            </a:xfrm>
          </p:grpSpPr>
          <p:sp>
            <p:nvSpPr>
              <p:cNvPr id="51722" name="Freeform 289">
                <a:extLst>
                  <a:ext uri="{FF2B5EF4-FFF2-40B4-BE49-F238E27FC236}">
                    <a16:creationId xmlns:a16="http://schemas.microsoft.com/office/drawing/2014/main" id="{F00EBD1D-488B-4BEE-9D22-6439F8696C1B}"/>
                  </a:ext>
                </a:extLst>
              </p:cNvPr>
              <p:cNvSpPr>
                <a:spLocks/>
              </p:cNvSpPr>
              <p:nvPr/>
            </p:nvSpPr>
            <p:spPr bwMode="auto">
              <a:xfrm>
                <a:off x="3925" y="1267"/>
                <a:ext cx="605" cy="122"/>
              </a:xfrm>
              <a:custGeom>
                <a:avLst/>
                <a:gdLst>
                  <a:gd name="T0" fmla="*/ 61 w 605"/>
                  <a:gd name="T1" fmla="*/ 0 h 122"/>
                  <a:gd name="T2" fmla="*/ 37 w 605"/>
                  <a:gd name="T3" fmla="*/ 5 h 122"/>
                  <a:gd name="T4" fmla="*/ 18 w 605"/>
                  <a:gd name="T5" fmla="*/ 17 h 122"/>
                  <a:gd name="T6" fmla="*/ 6 w 605"/>
                  <a:gd name="T7" fmla="*/ 35 h 122"/>
                  <a:gd name="T8" fmla="*/ 0 w 605"/>
                  <a:gd name="T9" fmla="*/ 55 h 122"/>
                  <a:gd name="T10" fmla="*/ 4 w 605"/>
                  <a:gd name="T11" fmla="*/ 80 h 122"/>
                  <a:gd name="T12" fmla="*/ 13 w 605"/>
                  <a:gd name="T13" fmla="*/ 100 h 122"/>
                  <a:gd name="T14" fmla="*/ 28 w 605"/>
                  <a:gd name="T15" fmla="*/ 114 h 122"/>
                  <a:gd name="T16" fmla="*/ 47 w 605"/>
                  <a:gd name="T17" fmla="*/ 122 h 122"/>
                  <a:gd name="T18" fmla="*/ 73 w 605"/>
                  <a:gd name="T19" fmla="*/ 119 h 122"/>
                  <a:gd name="T20" fmla="*/ 79 w 605"/>
                  <a:gd name="T21" fmla="*/ 116 h 122"/>
                  <a:gd name="T22" fmla="*/ 66 w 605"/>
                  <a:gd name="T23" fmla="*/ 116 h 122"/>
                  <a:gd name="T24" fmla="*/ 45 w 605"/>
                  <a:gd name="T25" fmla="*/ 112 h 122"/>
                  <a:gd name="T26" fmla="*/ 29 w 605"/>
                  <a:gd name="T27" fmla="*/ 99 h 122"/>
                  <a:gd name="T28" fmla="*/ 20 w 605"/>
                  <a:gd name="T29" fmla="*/ 78 h 122"/>
                  <a:gd name="T30" fmla="*/ 21 w 605"/>
                  <a:gd name="T31" fmla="*/ 45 h 122"/>
                  <a:gd name="T32" fmla="*/ 28 w 605"/>
                  <a:gd name="T33" fmla="*/ 23 h 122"/>
                  <a:gd name="T34" fmla="*/ 40 w 605"/>
                  <a:gd name="T35" fmla="*/ 11 h 122"/>
                  <a:gd name="T36" fmla="*/ 54 w 605"/>
                  <a:gd name="T37" fmla="*/ 6 h 122"/>
                  <a:gd name="T38" fmla="*/ 84 w 605"/>
                  <a:gd name="T39" fmla="*/ 6 h 122"/>
                  <a:gd name="T40" fmla="*/ 77 w 605"/>
                  <a:gd name="T41" fmla="*/ 2 h 122"/>
                  <a:gd name="T42" fmla="*/ 61 w 605"/>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605"/>
                  <a:gd name="T67" fmla="*/ 0 h 122"/>
                  <a:gd name="T68" fmla="*/ 605 w 605"/>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605" h="122">
                    <a:moveTo>
                      <a:pt x="61" y="0"/>
                    </a:moveTo>
                    <a:lnTo>
                      <a:pt x="37" y="5"/>
                    </a:lnTo>
                    <a:lnTo>
                      <a:pt x="18" y="17"/>
                    </a:lnTo>
                    <a:lnTo>
                      <a:pt x="6" y="35"/>
                    </a:lnTo>
                    <a:lnTo>
                      <a:pt x="0" y="55"/>
                    </a:lnTo>
                    <a:lnTo>
                      <a:pt x="4" y="80"/>
                    </a:lnTo>
                    <a:lnTo>
                      <a:pt x="13" y="100"/>
                    </a:lnTo>
                    <a:lnTo>
                      <a:pt x="28" y="114"/>
                    </a:lnTo>
                    <a:lnTo>
                      <a:pt x="47" y="122"/>
                    </a:lnTo>
                    <a:lnTo>
                      <a:pt x="73" y="119"/>
                    </a:lnTo>
                    <a:lnTo>
                      <a:pt x="79" y="116"/>
                    </a:lnTo>
                    <a:lnTo>
                      <a:pt x="66" y="116"/>
                    </a:lnTo>
                    <a:lnTo>
                      <a:pt x="45" y="112"/>
                    </a:lnTo>
                    <a:lnTo>
                      <a:pt x="29" y="99"/>
                    </a:lnTo>
                    <a:lnTo>
                      <a:pt x="20" y="78"/>
                    </a:lnTo>
                    <a:lnTo>
                      <a:pt x="21" y="45"/>
                    </a:lnTo>
                    <a:lnTo>
                      <a:pt x="28" y="23"/>
                    </a:lnTo>
                    <a:lnTo>
                      <a:pt x="40" y="11"/>
                    </a:lnTo>
                    <a:lnTo>
                      <a:pt x="54" y="6"/>
                    </a:lnTo>
                    <a:lnTo>
                      <a:pt x="84" y="6"/>
                    </a:lnTo>
                    <a:lnTo>
                      <a:pt x="77" y="2"/>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23" name="Freeform 288">
                <a:extLst>
                  <a:ext uri="{FF2B5EF4-FFF2-40B4-BE49-F238E27FC236}">
                    <a16:creationId xmlns:a16="http://schemas.microsoft.com/office/drawing/2014/main" id="{716A12B0-4297-438B-8CF5-FEA419E52786}"/>
                  </a:ext>
                </a:extLst>
              </p:cNvPr>
              <p:cNvSpPr>
                <a:spLocks/>
              </p:cNvSpPr>
              <p:nvPr/>
            </p:nvSpPr>
            <p:spPr bwMode="auto">
              <a:xfrm>
                <a:off x="3925" y="1267"/>
                <a:ext cx="605" cy="122"/>
              </a:xfrm>
              <a:custGeom>
                <a:avLst/>
                <a:gdLst>
                  <a:gd name="T0" fmla="*/ 84 w 605"/>
                  <a:gd name="T1" fmla="*/ 6 h 122"/>
                  <a:gd name="T2" fmla="*/ 54 w 605"/>
                  <a:gd name="T3" fmla="*/ 6 h 122"/>
                  <a:gd name="T4" fmla="*/ 74 w 605"/>
                  <a:gd name="T5" fmla="*/ 10 h 122"/>
                  <a:gd name="T6" fmla="*/ 89 w 605"/>
                  <a:gd name="T7" fmla="*/ 23 h 122"/>
                  <a:gd name="T8" fmla="*/ 98 w 605"/>
                  <a:gd name="T9" fmla="*/ 44 h 122"/>
                  <a:gd name="T10" fmla="*/ 101 w 605"/>
                  <a:gd name="T11" fmla="*/ 66 h 122"/>
                  <a:gd name="T12" fmla="*/ 96 w 605"/>
                  <a:gd name="T13" fmla="*/ 93 h 122"/>
                  <a:gd name="T14" fmla="*/ 84 w 605"/>
                  <a:gd name="T15" fmla="*/ 110 h 122"/>
                  <a:gd name="T16" fmla="*/ 66 w 605"/>
                  <a:gd name="T17" fmla="*/ 116 h 122"/>
                  <a:gd name="T18" fmla="*/ 79 w 605"/>
                  <a:gd name="T19" fmla="*/ 116 h 122"/>
                  <a:gd name="T20" fmla="*/ 93 w 605"/>
                  <a:gd name="T21" fmla="*/ 110 h 122"/>
                  <a:gd name="T22" fmla="*/ 108 w 605"/>
                  <a:gd name="T23" fmla="*/ 96 h 122"/>
                  <a:gd name="T24" fmla="*/ 116 w 605"/>
                  <a:gd name="T25" fmla="*/ 77 h 122"/>
                  <a:gd name="T26" fmla="*/ 114 w 605"/>
                  <a:gd name="T27" fmla="*/ 48 h 122"/>
                  <a:gd name="T28" fmla="*/ 106 w 605"/>
                  <a:gd name="T29" fmla="*/ 26 h 122"/>
                  <a:gd name="T30" fmla="*/ 93 w 605"/>
                  <a:gd name="T31" fmla="*/ 11 h 122"/>
                  <a:gd name="T32" fmla="*/ 84 w 605"/>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605"/>
                  <a:gd name="T52" fmla="*/ 0 h 122"/>
                  <a:gd name="T53" fmla="*/ 605 w 605"/>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605" h="122">
                    <a:moveTo>
                      <a:pt x="84" y="6"/>
                    </a:moveTo>
                    <a:lnTo>
                      <a:pt x="54" y="6"/>
                    </a:lnTo>
                    <a:lnTo>
                      <a:pt x="74" y="10"/>
                    </a:lnTo>
                    <a:lnTo>
                      <a:pt x="89" y="23"/>
                    </a:lnTo>
                    <a:lnTo>
                      <a:pt x="98" y="44"/>
                    </a:lnTo>
                    <a:lnTo>
                      <a:pt x="101" y="66"/>
                    </a:lnTo>
                    <a:lnTo>
                      <a:pt x="96" y="93"/>
                    </a:lnTo>
                    <a:lnTo>
                      <a:pt x="84" y="110"/>
                    </a:lnTo>
                    <a:lnTo>
                      <a:pt x="66" y="116"/>
                    </a:lnTo>
                    <a:lnTo>
                      <a:pt x="79" y="116"/>
                    </a:lnTo>
                    <a:lnTo>
                      <a:pt x="93" y="110"/>
                    </a:lnTo>
                    <a:lnTo>
                      <a:pt x="108"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24" name="Freeform 287">
                <a:extLst>
                  <a:ext uri="{FF2B5EF4-FFF2-40B4-BE49-F238E27FC236}">
                    <a16:creationId xmlns:a16="http://schemas.microsoft.com/office/drawing/2014/main" id="{F3C344F0-0034-4E50-8C1B-B468ECC70D48}"/>
                  </a:ext>
                </a:extLst>
              </p:cNvPr>
              <p:cNvSpPr>
                <a:spLocks/>
              </p:cNvSpPr>
              <p:nvPr/>
            </p:nvSpPr>
            <p:spPr bwMode="auto">
              <a:xfrm>
                <a:off x="3925" y="1267"/>
                <a:ext cx="605" cy="122"/>
              </a:xfrm>
              <a:custGeom>
                <a:avLst/>
                <a:gdLst>
                  <a:gd name="T0" fmla="*/ 446 w 605"/>
                  <a:gd name="T1" fmla="*/ 0 h 122"/>
                  <a:gd name="T2" fmla="*/ 430 w 605"/>
                  <a:gd name="T3" fmla="*/ 0 h 122"/>
                  <a:gd name="T4" fmla="*/ 406 w 605"/>
                  <a:gd name="T5" fmla="*/ 4 h 122"/>
                  <a:gd name="T6" fmla="*/ 387 w 605"/>
                  <a:gd name="T7" fmla="*/ 13 h 122"/>
                  <a:gd name="T8" fmla="*/ 372 w 605"/>
                  <a:gd name="T9" fmla="*/ 29 h 122"/>
                  <a:gd name="T10" fmla="*/ 364 w 605"/>
                  <a:gd name="T11" fmla="*/ 48 h 122"/>
                  <a:gd name="T12" fmla="*/ 365 w 605"/>
                  <a:gd name="T13" fmla="*/ 73 h 122"/>
                  <a:gd name="T14" fmla="*/ 372 w 605"/>
                  <a:gd name="T15" fmla="*/ 93 h 122"/>
                  <a:gd name="T16" fmla="*/ 385 w 605"/>
                  <a:gd name="T17" fmla="*/ 109 h 122"/>
                  <a:gd name="T18" fmla="*/ 403 w 605"/>
                  <a:gd name="T19" fmla="*/ 119 h 122"/>
                  <a:gd name="T20" fmla="*/ 434 w 605"/>
                  <a:gd name="T21" fmla="*/ 121 h 122"/>
                  <a:gd name="T22" fmla="*/ 452 w 605"/>
                  <a:gd name="T23" fmla="*/ 119 h 122"/>
                  <a:gd name="T24" fmla="*/ 457 w 605"/>
                  <a:gd name="T25" fmla="*/ 116 h 122"/>
                  <a:gd name="T26" fmla="*/ 436 w 605"/>
                  <a:gd name="T27" fmla="*/ 116 h 122"/>
                  <a:gd name="T28" fmla="*/ 411 w 605"/>
                  <a:gd name="T29" fmla="*/ 112 h 122"/>
                  <a:gd name="T30" fmla="*/ 394 w 605"/>
                  <a:gd name="T31" fmla="*/ 101 h 122"/>
                  <a:gd name="T32" fmla="*/ 384 w 605"/>
                  <a:gd name="T33" fmla="*/ 83 h 122"/>
                  <a:gd name="T34" fmla="*/ 380 w 605"/>
                  <a:gd name="T35" fmla="*/ 60 h 122"/>
                  <a:gd name="T36" fmla="*/ 383 w 605"/>
                  <a:gd name="T37" fmla="*/ 37 h 122"/>
                  <a:gd name="T38" fmla="*/ 394 w 605"/>
                  <a:gd name="T39" fmla="*/ 19 h 122"/>
                  <a:gd name="T40" fmla="*/ 412 w 605"/>
                  <a:gd name="T41" fmla="*/ 8 h 122"/>
                  <a:gd name="T42" fmla="*/ 463 w 605"/>
                  <a:gd name="T43" fmla="*/ 8 h 122"/>
                  <a:gd name="T44" fmla="*/ 463 w 605"/>
                  <a:gd name="T45" fmla="*/ 5 h 122"/>
                  <a:gd name="T46" fmla="*/ 458 w 605"/>
                  <a:gd name="T47" fmla="*/ 4 h 122"/>
                  <a:gd name="T48" fmla="*/ 446 w 605"/>
                  <a:gd name="T49" fmla="*/ 0 h 122"/>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605"/>
                  <a:gd name="T76" fmla="*/ 0 h 122"/>
                  <a:gd name="T77" fmla="*/ 605 w 605"/>
                  <a:gd name="T78" fmla="*/ 122 h 122"/>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605" h="122">
                    <a:moveTo>
                      <a:pt x="446" y="0"/>
                    </a:moveTo>
                    <a:lnTo>
                      <a:pt x="430" y="0"/>
                    </a:lnTo>
                    <a:lnTo>
                      <a:pt x="406" y="4"/>
                    </a:lnTo>
                    <a:lnTo>
                      <a:pt x="387" y="13"/>
                    </a:lnTo>
                    <a:lnTo>
                      <a:pt x="372" y="29"/>
                    </a:lnTo>
                    <a:lnTo>
                      <a:pt x="364" y="48"/>
                    </a:lnTo>
                    <a:lnTo>
                      <a:pt x="365" y="73"/>
                    </a:lnTo>
                    <a:lnTo>
                      <a:pt x="372" y="93"/>
                    </a:lnTo>
                    <a:lnTo>
                      <a:pt x="385" y="109"/>
                    </a:lnTo>
                    <a:lnTo>
                      <a:pt x="403" y="119"/>
                    </a:lnTo>
                    <a:lnTo>
                      <a:pt x="434" y="121"/>
                    </a:lnTo>
                    <a:lnTo>
                      <a:pt x="452" y="119"/>
                    </a:lnTo>
                    <a:lnTo>
                      <a:pt x="457" y="116"/>
                    </a:lnTo>
                    <a:lnTo>
                      <a:pt x="436" y="116"/>
                    </a:lnTo>
                    <a:lnTo>
                      <a:pt x="411" y="112"/>
                    </a:lnTo>
                    <a:lnTo>
                      <a:pt x="394" y="101"/>
                    </a:lnTo>
                    <a:lnTo>
                      <a:pt x="384" y="83"/>
                    </a:lnTo>
                    <a:lnTo>
                      <a:pt x="380" y="60"/>
                    </a:lnTo>
                    <a:lnTo>
                      <a:pt x="383" y="37"/>
                    </a:lnTo>
                    <a:lnTo>
                      <a:pt x="394" y="19"/>
                    </a:lnTo>
                    <a:lnTo>
                      <a:pt x="412" y="8"/>
                    </a:lnTo>
                    <a:lnTo>
                      <a:pt x="463" y="8"/>
                    </a:lnTo>
                    <a:lnTo>
                      <a:pt x="463" y="5"/>
                    </a:lnTo>
                    <a:lnTo>
                      <a:pt x="458" y="4"/>
                    </a:lnTo>
                    <a:lnTo>
                      <a:pt x="44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25" name="Freeform 286">
                <a:extLst>
                  <a:ext uri="{FF2B5EF4-FFF2-40B4-BE49-F238E27FC236}">
                    <a16:creationId xmlns:a16="http://schemas.microsoft.com/office/drawing/2014/main" id="{1A59B78D-104C-4B4D-A06A-2104E53A558C}"/>
                  </a:ext>
                </a:extLst>
              </p:cNvPr>
              <p:cNvSpPr>
                <a:spLocks/>
              </p:cNvSpPr>
              <p:nvPr/>
            </p:nvSpPr>
            <p:spPr bwMode="auto">
              <a:xfrm>
                <a:off x="3925" y="1267"/>
                <a:ext cx="605" cy="122"/>
              </a:xfrm>
              <a:custGeom>
                <a:avLst/>
                <a:gdLst>
                  <a:gd name="T0" fmla="*/ 465 w 605"/>
                  <a:gd name="T1" fmla="*/ 88 h 122"/>
                  <a:gd name="T2" fmla="*/ 453 w 605"/>
                  <a:gd name="T3" fmla="*/ 107 h 122"/>
                  <a:gd name="T4" fmla="*/ 436 w 605"/>
                  <a:gd name="T5" fmla="*/ 116 h 122"/>
                  <a:gd name="T6" fmla="*/ 457 w 605"/>
                  <a:gd name="T7" fmla="*/ 116 h 122"/>
                  <a:gd name="T8" fmla="*/ 464 w 605"/>
                  <a:gd name="T9" fmla="*/ 111 h 122"/>
                  <a:gd name="T10" fmla="*/ 467 w 605"/>
                  <a:gd name="T11" fmla="*/ 96 h 122"/>
                  <a:gd name="T12" fmla="*/ 470 w 605"/>
                  <a:gd name="T13" fmla="*/ 89 h 122"/>
                  <a:gd name="T14" fmla="*/ 465 w 605"/>
                  <a:gd name="T15" fmla="*/ 8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5" y="88"/>
                    </a:moveTo>
                    <a:lnTo>
                      <a:pt x="453" y="107"/>
                    </a:lnTo>
                    <a:lnTo>
                      <a:pt x="436" y="116"/>
                    </a:lnTo>
                    <a:lnTo>
                      <a:pt x="457" y="116"/>
                    </a:lnTo>
                    <a:lnTo>
                      <a:pt x="464" y="111"/>
                    </a:lnTo>
                    <a:lnTo>
                      <a:pt x="467" y="96"/>
                    </a:lnTo>
                    <a:lnTo>
                      <a:pt x="470" y="89"/>
                    </a:lnTo>
                    <a:lnTo>
                      <a:pt x="465"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26" name="Freeform 285">
                <a:extLst>
                  <a:ext uri="{FF2B5EF4-FFF2-40B4-BE49-F238E27FC236}">
                    <a16:creationId xmlns:a16="http://schemas.microsoft.com/office/drawing/2014/main" id="{74B2B78E-3BD7-48B7-8979-FC469C893F9B}"/>
                  </a:ext>
                </a:extLst>
              </p:cNvPr>
              <p:cNvSpPr>
                <a:spLocks/>
              </p:cNvSpPr>
              <p:nvPr/>
            </p:nvSpPr>
            <p:spPr bwMode="auto">
              <a:xfrm>
                <a:off x="3925" y="1267"/>
                <a:ext cx="605" cy="122"/>
              </a:xfrm>
              <a:custGeom>
                <a:avLst/>
                <a:gdLst>
                  <a:gd name="T0" fmla="*/ 463 w 605"/>
                  <a:gd name="T1" fmla="*/ 8 h 122"/>
                  <a:gd name="T2" fmla="*/ 412 w 605"/>
                  <a:gd name="T3" fmla="*/ 8 h 122"/>
                  <a:gd name="T4" fmla="*/ 439 w 605"/>
                  <a:gd name="T5" fmla="*/ 9 h 122"/>
                  <a:gd name="T6" fmla="*/ 455 w 605"/>
                  <a:gd name="T7" fmla="*/ 18 h 122"/>
                  <a:gd name="T8" fmla="*/ 466 w 605"/>
                  <a:gd name="T9" fmla="*/ 32 h 122"/>
                  <a:gd name="T10" fmla="*/ 465 w 605"/>
                  <a:gd name="T11" fmla="*/ 23 h 122"/>
                  <a:gd name="T12" fmla="*/ 464 w 605"/>
                  <a:gd name="T13" fmla="*/ 15 h 122"/>
                  <a:gd name="T14" fmla="*/ 463 w 605"/>
                  <a:gd name="T15" fmla="*/ 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3" y="8"/>
                    </a:moveTo>
                    <a:lnTo>
                      <a:pt x="412" y="8"/>
                    </a:lnTo>
                    <a:lnTo>
                      <a:pt x="439" y="9"/>
                    </a:lnTo>
                    <a:lnTo>
                      <a:pt x="455" y="18"/>
                    </a:lnTo>
                    <a:lnTo>
                      <a:pt x="466" y="32"/>
                    </a:lnTo>
                    <a:lnTo>
                      <a:pt x="465" y="23"/>
                    </a:lnTo>
                    <a:lnTo>
                      <a:pt x="464" y="15"/>
                    </a:lnTo>
                    <a:lnTo>
                      <a:pt x="46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27" name="Freeform 284">
                <a:extLst>
                  <a:ext uri="{FF2B5EF4-FFF2-40B4-BE49-F238E27FC236}">
                    <a16:creationId xmlns:a16="http://schemas.microsoft.com/office/drawing/2014/main" id="{89DD4385-87BA-4F20-8911-64EFF8327CF6}"/>
                  </a:ext>
                </a:extLst>
              </p:cNvPr>
              <p:cNvSpPr>
                <a:spLocks/>
              </p:cNvSpPr>
              <p:nvPr/>
            </p:nvSpPr>
            <p:spPr bwMode="auto">
              <a:xfrm>
                <a:off x="3925" y="1267"/>
                <a:ext cx="605" cy="122"/>
              </a:xfrm>
              <a:custGeom>
                <a:avLst/>
                <a:gdLst>
                  <a:gd name="T0" fmla="*/ 526 w 605"/>
                  <a:gd name="T1" fmla="*/ 3 h 122"/>
                  <a:gd name="T2" fmla="*/ 479 w 605"/>
                  <a:gd name="T3" fmla="*/ 3 h 122"/>
                  <a:gd name="T4" fmla="*/ 479 w 605"/>
                  <a:gd name="T5" fmla="*/ 7 h 122"/>
                  <a:gd name="T6" fmla="*/ 494 w 605"/>
                  <a:gd name="T7" fmla="*/ 8 h 122"/>
                  <a:gd name="T8" fmla="*/ 496 w 605"/>
                  <a:gd name="T9" fmla="*/ 9 h 122"/>
                  <a:gd name="T10" fmla="*/ 496 w 605"/>
                  <a:gd name="T11" fmla="*/ 113 h 122"/>
                  <a:gd name="T12" fmla="*/ 494 w 605"/>
                  <a:gd name="T13" fmla="*/ 115 h 122"/>
                  <a:gd name="T14" fmla="*/ 480 w 605"/>
                  <a:gd name="T15" fmla="*/ 116 h 122"/>
                  <a:gd name="T16" fmla="*/ 480 w 605"/>
                  <a:gd name="T17" fmla="*/ 120 h 122"/>
                  <a:gd name="T18" fmla="*/ 527 w 605"/>
                  <a:gd name="T19" fmla="*/ 120 h 122"/>
                  <a:gd name="T20" fmla="*/ 527 w 605"/>
                  <a:gd name="T21" fmla="*/ 116 h 122"/>
                  <a:gd name="T22" fmla="*/ 512 w 605"/>
                  <a:gd name="T23" fmla="*/ 115 h 122"/>
                  <a:gd name="T24" fmla="*/ 511 w 605"/>
                  <a:gd name="T25" fmla="*/ 113 h 122"/>
                  <a:gd name="T26" fmla="*/ 511 w 605"/>
                  <a:gd name="T27" fmla="*/ 62 h 122"/>
                  <a:gd name="T28" fmla="*/ 588 w 605"/>
                  <a:gd name="T29" fmla="*/ 62 h 122"/>
                  <a:gd name="T30" fmla="*/ 588 w 605"/>
                  <a:gd name="T31" fmla="*/ 55 h 122"/>
                  <a:gd name="T32" fmla="*/ 511 w 605"/>
                  <a:gd name="T33" fmla="*/ 55 h 122"/>
                  <a:gd name="T34" fmla="*/ 511 w 605"/>
                  <a:gd name="T35" fmla="*/ 9 h 122"/>
                  <a:gd name="T36" fmla="*/ 512 w 605"/>
                  <a:gd name="T37" fmla="*/ 8 h 122"/>
                  <a:gd name="T38" fmla="*/ 526 w 605"/>
                  <a:gd name="T39" fmla="*/ 7 h 122"/>
                  <a:gd name="T40" fmla="*/ 526 w 605"/>
                  <a:gd name="T41" fmla="*/ 3 h 12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605"/>
                  <a:gd name="T64" fmla="*/ 0 h 122"/>
                  <a:gd name="T65" fmla="*/ 605 w 605"/>
                  <a:gd name="T66" fmla="*/ 122 h 12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605" h="122">
                    <a:moveTo>
                      <a:pt x="526" y="3"/>
                    </a:moveTo>
                    <a:lnTo>
                      <a:pt x="479" y="3"/>
                    </a:lnTo>
                    <a:lnTo>
                      <a:pt x="479" y="7"/>
                    </a:lnTo>
                    <a:lnTo>
                      <a:pt x="494" y="8"/>
                    </a:lnTo>
                    <a:lnTo>
                      <a:pt x="496" y="9"/>
                    </a:lnTo>
                    <a:lnTo>
                      <a:pt x="496" y="113"/>
                    </a:lnTo>
                    <a:lnTo>
                      <a:pt x="494" y="115"/>
                    </a:lnTo>
                    <a:lnTo>
                      <a:pt x="480" y="116"/>
                    </a:lnTo>
                    <a:lnTo>
                      <a:pt x="480" y="120"/>
                    </a:lnTo>
                    <a:lnTo>
                      <a:pt x="527" y="120"/>
                    </a:lnTo>
                    <a:lnTo>
                      <a:pt x="527" y="116"/>
                    </a:lnTo>
                    <a:lnTo>
                      <a:pt x="512" y="115"/>
                    </a:lnTo>
                    <a:lnTo>
                      <a:pt x="511" y="113"/>
                    </a:lnTo>
                    <a:lnTo>
                      <a:pt x="511" y="62"/>
                    </a:lnTo>
                    <a:lnTo>
                      <a:pt x="588" y="62"/>
                    </a:lnTo>
                    <a:lnTo>
                      <a:pt x="588" y="55"/>
                    </a:lnTo>
                    <a:lnTo>
                      <a:pt x="511" y="55"/>
                    </a:lnTo>
                    <a:lnTo>
                      <a:pt x="511" y="9"/>
                    </a:lnTo>
                    <a:lnTo>
                      <a:pt x="512" y="8"/>
                    </a:lnTo>
                    <a:lnTo>
                      <a:pt x="526" y="7"/>
                    </a:lnTo>
                    <a:lnTo>
                      <a:pt x="526"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28" name="Freeform 283">
                <a:extLst>
                  <a:ext uri="{FF2B5EF4-FFF2-40B4-BE49-F238E27FC236}">
                    <a16:creationId xmlns:a16="http://schemas.microsoft.com/office/drawing/2014/main" id="{994B84D4-4E58-4A1A-B1BC-B75E7190BE91}"/>
                  </a:ext>
                </a:extLst>
              </p:cNvPr>
              <p:cNvSpPr>
                <a:spLocks/>
              </p:cNvSpPr>
              <p:nvPr/>
            </p:nvSpPr>
            <p:spPr bwMode="auto">
              <a:xfrm>
                <a:off x="3925" y="1267"/>
                <a:ext cx="605" cy="122"/>
              </a:xfrm>
              <a:custGeom>
                <a:avLst/>
                <a:gdLst>
                  <a:gd name="T0" fmla="*/ 588 w 605"/>
                  <a:gd name="T1" fmla="*/ 62 h 122"/>
                  <a:gd name="T2" fmla="*/ 573 w 605"/>
                  <a:gd name="T3" fmla="*/ 62 h 122"/>
                  <a:gd name="T4" fmla="*/ 573 w 605"/>
                  <a:gd name="T5" fmla="*/ 113 h 122"/>
                  <a:gd name="T6" fmla="*/ 572 w 605"/>
                  <a:gd name="T7" fmla="*/ 115 h 122"/>
                  <a:gd name="T8" fmla="*/ 556 w 605"/>
                  <a:gd name="T9" fmla="*/ 116 h 122"/>
                  <a:gd name="T10" fmla="*/ 556 w 605"/>
                  <a:gd name="T11" fmla="*/ 120 h 122"/>
                  <a:gd name="T12" fmla="*/ 605 w 605"/>
                  <a:gd name="T13" fmla="*/ 120 h 122"/>
                  <a:gd name="T14" fmla="*/ 605 w 605"/>
                  <a:gd name="T15" fmla="*/ 116 h 122"/>
                  <a:gd name="T16" fmla="*/ 590 w 605"/>
                  <a:gd name="T17" fmla="*/ 115 h 122"/>
                  <a:gd name="T18" fmla="*/ 588 w 605"/>
                  <a:gd name="T19" fmla="*/ 113 h 122"/>
                  <a:gd name="T20" fmla="*/ 588 w 605"/>
                  <a:gd name="T21" fmla="*/ 62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588" y="62"/>
                    </a:moveTo>
                    <a:lnTo>
                      <a:pt x="573" y="62"/>
                    </a:lnTo>
                    <a:lnTo>
                      <a:pt x="573" y="113"/>
                    </a:lnTo>
                    <a:lnTo>
                      <a:pt x="572" y="115"/>
                    </a:lnTo>
                    <a:lnTo>
                      <a:pt x="556" y="116"/>
                    </a:lnTo>
                    <a:lnTo>
                      <a:pt x="556" y="120"/>
                    </a:lnTo>
                    <a:lnTo>
                      <a:pt x="605" y="120"/>
                    </a:lnTo>
                    <a:lnTo>
                      <a:pt x="605" y="116"/>
                    </a:lnTo>
                    <a:lnTo>
                      <a:pt x="590" y="115"/>
                    </a:lnTo>
                    <a:lnTo>
                      <a:pt x="588" y="113"/>
                    </a:lnTo>
                    <a:lnTo>
                      <a:pt x="588"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29" name="Freeform 282">
                <a:extLst>
                  <a:ext uri="{FF2B5EF4-FFF2-40B4-BE49-F238E27FC236}">
                    <a16:creationId xmlns:a16="http://schemas.microsoft.com/office/drawing/2014/main" id="{BE64413C-0BFE-4824-BF72-2AB247969E31}"/>
                  </a:ext>
                </a:extLst>
              </p:cNvPr>
              <p:cNvSpPr>
                <a:spLocks/>
              </p:cNvSpPr>
              <p:nvPr/>
            </p:nvSpPr>
            <p:spPr bwMode="auto">
              <a:xfrm>
                <a:off x="3925" y="1267"/>
                <a:ext cx="605" cy="122"/>
              </a:xfrm>
              <a:custGeom>
                <a:avLst/>
                <a:gdLst>
                  <a:gd name="T0" fmla="*/ 605 w 605"/>
                  <a:gd name="T1" fmla="*/ 3 h 122"/>
                  <a:gd name="T2" fmla="*/ 557 w 605"/>
                  <a:gd name="T3" fmla="*/ 3 h 122"/>
                  <a:gd name="T4" fmla="*/ 557 w 605"/>
                  <a:gd name="T5" fmla="*/ 7 h 122"/>
                  <a:gd name="T6" fmla="*/ 572 w 605"/>
                  <a:gd name="T7" fmla="*/ 8 h 122"/>
                  <a:gd name="T8" fmla="*/ 573 w 605"/>
                  <a:gd name="T9" fmla="*/ 9 h 122"/>
                  <a:gd name="T10" fmla="*/ 573 w 605"/>
                  <a:gd name="T11" fmla="*/ 55 h 122"/>
                  <a:gd name="T12" fmla="*/ 588 w 605"/>
                  <a:gd name="T13" fmla="*/ 55 h 122"/>
                  <a:gd name="T14" fmla="*/ 588 w 605"/>
                  <a:gd name="T15" fmla="*/ 9 h 122"/>
                  <a:gd name="T16" fmla="*/ 590 w 605"/>
                  <a:gd name="T17" fmla="*/ 8 h 122"/>
                  <a:gd name="T18" fmla="*/ 605 w 605"/>
                  <a:gd name="T19" fmla="*/ 7 h 122"/>
                  <a:gd name="T20" fmla="*/ 605 w 605"/>
                  <a:gd name="T21" fmla="*/ 3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605" y="3"/>
                    </a:moveTo>
                    <a:lnTo>
                      <a:pt x="557" y="3"/>
                    </a:lnTo>
                    <a:lnTo>
                      <a:pt x="557" y="7"/>
                    </a:lnTo>
                    <a:lnTo>
                      <a:pt x="572" y="8"/>
                    </a:lnTo>
                    <a:lnTo>
                      <a:pt x="573" y="9"/>
                    </a:lnTo>
                    <a:lnTo>
                      <a:pt x="573" y="55"/>
                    </a:lnTo>
                    <a:lnTo>
                      <a:pt x="588" y="55"/>
                    </a:lnTo>
                    <a:lnTo>
                      <a:pt x="588" y="9"/>
                    </a:lnTo>
                    <a:lnTo>
                      <a:pt x="590" y="8"/>
                    </a:lnTo>
                    <a:lnTo>
                      <a:pt x="605" y="7"/>
                    </a:lnTo>
                    <a:lnTo>
                      <a:pt x="605"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43" name="Group 277">
              <a:extLst>
                <a:ext uri="{FF2B5EF4-FFF2-40B4-BE49-F238E27FC236}">
                  <a16:creationId xmlns:a16="http://schemas.microsoft.com/office/drawing/2014/main" id="{33B5FC0B-DC58-40C0-8DE1-7659047414D5}"/>
                </a:ext>
              </a:extLst>
            </p:cNvPr>
            <p:cNvGrpSpPr>
              <a:grpSpLocks/>
            </p:cNvGrpSpPr>
            <p:nvPr/>
          </p:nvGrpSpPr>
          <p:grpSpPr bwMode="auto">
            <a:xfrm>
              <a:off x="4540" y="1341"/>
              <a:ext cx="51" cy="81"/>
              <a:chOff x="4540" y="1341"/>
              <a:chExt cx="51" cy="81"/>
            </a:xfrm>
          </p:grpSpPr>
          <p:sp>
            <p:nvSpPr>
              <p:cNvPr id="51719" name="Freeform 280">
                <a:extLst>
                  <a:ext uri="{FF2B5EF4-FFF2-40B4-BE49-F238E27FC236}">
                    <a16:creationId xmlns:a16="http://schemas.microsoft.com/office/drawing/2014/main" id="{B1CE23F8-AB6D-433C-BCB8-306426E79C6C}"/>
                  </a:ext>
                </a:extLst>
              </p:cNvPr>
              <p:cNvSpPr>
                <a:spLocks/>
              </p:cNvSpPr>
              <p:nvPr/>
            </p:nvSpPr>
            <p:spPr bwMode="auto">
              <a:xfrm>
                <a:off x="4540" y="1341"/>
                <a:ext cx="51" cy="81"/>
              </a:xfrm>
              <a:custGeom>
                <a:avLst/>
                <a:gdLst>
                  <a:gd name="T0" fmla="*/ 46 w 51"/>
                  <a:gd name="T1" fmla="*/ 8 h 81"/>
                  <a:gd name="T2" fmla="*/ 31 w 51"/>
                  <a:gd name="T3" fmla="*/ 8 h 81"/>
                  <a:gd name="T4" fmla="*/ 36 w 51"/>
                  <a:gd name="T5" fmla="*/ 14 h 81"/>
                  <a:gd name="T6" fmla="*/ 36 w 51"/>
                  <a:gd name="T7" fmla="*/ 37 h 81"/>
                  <a:gd name="T8" fmla="*/ 27 w 51"/>
                  <a:gd name="T9" fmla="*/ 48 h 81"/>
                  <a:gd name="T10" fmla="*/ 20 w 51"/>
                  <a:gd name="T11" fmla="*/ 56 h 81"/>
                  <a:gd name="T12" fmla="*/ 14 w 51"/>
                  <a:gd name="T13" fmla="*/ 64 h 81"/>
                  <a:gd name="T14" fmla="*/ 0 w 51"/>
                  <a:gd name="T15" fmla="*/ 78 h 81"/>
                  <a:gd name="T16" fmla="*/ 0 w 51"/>
                  <a:gd name="T17" fmla="*/ 80 h 81"/>
                  <a:gd name="T18" fmla="*/ 47 w 51"/>
                  <a:gd name="T19" fmla="*/ 80 h 81"/>
                  <a:gd name="T20" fmla="*/ 48 w 51"/>
                  <a:gd name="T21" fmla="*/ 75 h 81"/>
                  <a:gd name="T22" fmla="*/ 49 w 51"/>
                  <a:gd name="T23" fmla="*/ 71 h 81"/>
                  <a:gd name="T24" fmla="*/ 12 w 51"/>
                  <a:gd name="T25" fmla="*/ 71 h 81"/>
                  <a:gd name="T26" fmla="*/ 40 w 51"/>
                  <a:gd name="T27" fmla="*/ 40 h 81"/>
                  <a:gd name="T28" fmla="*/ 46 w 51"/>
                  <a:gd name="T29" fmla="*/ 32 h 81"/>
                  <a:gd name="T30" fmla="*/ 46 w 51"/>
                  <a:gd name="T31" fmla="*/ 8 h 81"/>
                  <a:gd name="T32" fmla="*/ 46 w 51"/>
                  <a:gd name="T33" fmla="*/ 8 h 81"/>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1"/>
                  <a:gd name="T52" fmla="*/ 0 h 81"/>
                  <a:gd name="T53" fmla="*/ 51 w 51"/>
                  <a:gd name="T54" fmla="*/ 81 h 81"/>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1" h="81">
                    <a:moveTo>
                      <a:pt x="46" y="8"/>
                    </a:moveTo>
                    <a:lnTo>
                      <a:pt x="31" y="8"/>
                    </a:lnTo>
                    <a:lnTo>
                      <a:pt x="36" y="14"/>
                    </a:lnTo>
                    <a:lnTo>
                      <a:pt x="36" y="37"/>
                    </a:lnTo>
                    <a:lnTo>
                      <a:pt x="27" y="48"/>
                    </a:lnTo>
                    <a:lnTo>
                      <a:pt x="20" y="56"/>
                    </a:lnTo>
                    <a:lnTo>
                      <a:pt x="14" y="64"/>
                    </a:lnTo>
                    <a:lnTo>
                      <a:pt x="0" y="78"/>
                    </a:lnTo>
                    <a:lnTo>
                      <a:pt x="0" y="80"/>
                    </a:lnTo>
                    <a:lnTo>
                      <a:pt x="47" y="80"/>
                    </a:lnTo>
                    <a:lnTo>
                      <a:pt x="48" y="75"/>
                    </a:lnTo>
                    <a:lnTo>
                      <a:pt x="49" y="71"/>
                    </a:lnTo>
                    <a:lnTo>
                      <a:pt x="12" y="71"/>
                    </a:lnTo>
                    <a:lnTo>
                      <a:pt x="40" y="40"/>
                    </a:lnTo>
                    <a:lnTo>
                      <a:pt x="46" y="32"/>
                    </a:lnTo>
                    <a:lnTo>
                      <a:pt x="46"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20" name="Freeform 279">
                <a:extLst>
                  <a:ext uri="{FF2B5EF4-FFF2-40B4-BE49-F238E27FC236}">
                    <a16:creationId xmlns:a16="http://schemas.microsoft.com/office/drawing/2014/main" id="{B78A1743-552A-473B-9E0E-301EE2B122B0}"/>
                  </a:ext>
                </a:extLst>
              </p:cNvPr>
              <p:cNvSpPr>
                <a:spLocks/>
              </p:cNvSpPr>
              <p:nvPr/>
            </p:nvSpPr>
            <p:spPr bwMode="auto">
              <a:xfrm>
                <a:off x="4540" y="1341"/>
                <a:ext cx="51" cy="81"/>
              </a:xfrm>
              <a:custGeom>
                <a:avLst/>
                <a:gdLst>
                  <a:gd name="T0" fmla="*/ 48 w 51"/>
                  <a:gd name="T1" fmla="*/ 64 h 81"/>
                  <a:gd name="T2" fmla="*/ 45 w 51"/>
                  <a:gd name="T3" fmla="*/ 71 h 81"/>
                  <a:gd name="T4" fmla="*/ 12 w 51"/>
                  <a:gd name="T5" fmla="*/ 71 h 81"/>
                  <a:gd name="T6" fmla="*/ 49 w 51"/>
                  <a:gd name="T7" fmla="*/ 71 h 81"/>
                  <a:gd name="T8" fmla="*/ 50 w 51"/>
                  <a:gd name="T9" fmla="*/ 70 h 81"/>
                  <a:gd name="T10" fmla="*/ 51 w 51"/>
                  <a:gd name="T11" fmla="*/ 65 h 81"/>
                  <a:gd name="T12" fmla="*/ 48 w 51"/>
                  <a:gd name="T13" fmla="*/ 64 h 81"/>
                  <a:gd name="T14" fmla="*/ 0 60000 65536"/>
                  <a:gd name="T15" fmla="*/ 0 60000 65536"/>
                  <a:gd name="T16" fmla="*/ 0 60000 65536"/>
                  <a:gd name="T17" fmla="*/ 0 60000 65536"/>
                  <a:gd name="T18" fmla="*/ 0 60000 65536"/>
                  <a:gd name="T19" fmla="*/ 0 60000 65536"/>
                  <a:gd name="T20" fmla="*/ 0 60000 65536"/>
                  <a:gd name="T21" fmla="*/ 0 w 51"/>
                  <a:gd name="T22" fmla="*/ 0 h 81"/>
                  <a:gd name="T23" fmla="*/ 51 w 51"/>
                  <a:gd name="T24" fmla="*/ 81 h 81"/>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1" h="81">
                    <a:moveTo>
                      <a:pt x="48" y="64"/>
                    </a:moveTo>
                    <a:lnTo>
                      <a:pt x="45" y="71"/>
                    </a:lnTo>
                    <a:lnTo>
                      <a:pt x="12" y="71"/>
                    </a:lnTo>
                    <a:lnTo>
                      <a:pt x="49" y="71"/>
                    </a:lnTo>
                    <a:lnTo>
                      <a:pt x="50" y="70"/>
                    </a:lnTo>
                    <a:lnTo>
                      <a:pt x="51" y="65"/>
                    </a:lnTo>
                    <a:lnTo>
                      <a:pt x="48" y="6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21" name="Freeform 278">
                <a:extLst>
                  <a:ext uri="{FF2B5EF4-FFF2-40B4-BE49-F238E27FC236}">
                    <a16:creationId xmlns:a16="http://schemas.microsoft.com/office/drawing/2014/main" id="{928235FE-A49F-401F-9091-E2B4AE4F8896}"/>
                  </a:ext>
                </a:extLst>
              </p:cNvPr>
              <p:cNvSpPr>
                <a:spLocks/>
              </p:cNvSpPr>
              <p:nvPr/>
            </p:nvSpPr>
            <p:spPr bwMode="auto">
              <a:xfrm>
                <a:off x="4540" y="1341"/>
                <a:ext cx="51" cy="81"/>
              </a:xfrm>
              <a:custGeom>
                <a:avLst/>
                <a:gdLst>
                  <a:gd name="T0" fmla="*/ 37 w 51"/>
                  <a:gd name="T1" fmla="*/ 0 h 81"/>
                  <a:gd name="T2" fmla="*/ 18 w 51"/>
                  <a:gd name="T3" fmla="*/ 0 h 81"/>
                  <a:gd name="T4" fmla="*/ 12 w 51"/>
                  <a:gd name="T5" fmla="*/ 3 h 81"/>
                  <a:gd name="T6" fmla="*/ 9 w 51"/>
                  <a:gd name="T7" fmla="*/ 7 h 81"/>
                  <a:gd name="T8" fmla="*/ 2 w 51"/>
                  <a:gd name="T9" fmla="*/ 17 h 81"/>
                  <a:gd name="T10" fmla="*/ 4 w 51"/>
                  <a:gd name="T11" fmla="*/ 19 h 81"/>
                  <a:gd name="T12" fmla="*/ 8 w 51"/>
                  <a:gd name="T13" fmla="*/ 15 h 81"/>
                  <a:gd name="T14" fmla="*/ 12 w 51"/>
                  <a:gd name="T15" fmla="*/ 8 h 81"/>
                  <a:gd name="T16" fmla="*/ 46 w 51"/>
                  <a:gd name="T17" fmla="*/ 8 h 81"/>
                  <a:gd name="T18" fmla="*/ 37 w 51"/>
                  <a:gd name="T19" fmla="*/ 0 h 8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1"/>
                  <a:gd name="T31" fmla="*/ 0 h 81"/>
                  <a:gd name="T32" fmla="*/ 51 w 51"/>
                  <a:gd name="T33" fmla="*/ 81 h 8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1" h="81">
                    <a:moveTo>
                      <a:pt x="37" y="0"/>
                    </a:moveTo>
                    <a:lnTo>
                      <a:pt x="18" y="0"/>
                    </a:lnTo>
                    <a:lnTo>
                      <a:pt x="12" y="3"/>
                    </a:lnTo>
                    <a:lnTo>
                      <a:pt x="9" y="7"/>
                    </a:lnTo>
                    <a:lnTo>
                      <a:pt x="2" y="17"/>
                    </a:lnTo>
                    <a:lnTo>
                      <a:pt x="4" y="19"/>
                    </a:lnTo>
                    <a:lnTo>
                      <a:pt x="8" y="15"/>
                    </a:lnTo>
                    <a:lnTo>
                      <a:pt x="12" y="8"/>
                    </a:lnTo>
                    <a:lnTo>
                      <a:pt x="46" y="8"/>
                    </a:lnTo>
                    <a:lnTo>
                      <a:pt x="3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44" name="Group 275">
              <a:extLst>
                <a:ext uri="{FF2B5EF4-FFF2-40B4-BE49-F238E27FC236}">
                  <a16:creationId xmlns:a16="http://schemas.microsoft.com/office/drawing/2014/main" id="{F03F844E-9B19-420D-B4A0-2180E07ABCB5}"/>
                </a:ext>
              </a:extLst>
            </p:cNvPr>
            <p:cNvGrpSpPr>
              <a:grpSpLocks/>
            </p:cNvGrpSpPr>
            <p:nvPr/>
          </p:nvGrpSpPr>
          <p:grpSpPr bwMode="auto">
            <a:xfrm>
              <a:off x="4071" y="1312"/>
              <a:ext cx="189" cy="2"/>
              <a:chOff x="4071" y="1312"/>
              <a:chExt cx="189" cy="2"/>
            </a:xfrm>
          </p:grpSpPr>
          <p:sp>
            <p:nvSpPr>
              <p:cNvPr id="51718" name="Freeform 276">
                <a:extLst>
                  <a:ext uri="{FF2B5EF4-FFF2-40B4-BE49-F238E27FC236}">
                    <a16:creationId xmlns:a16="http://schemas.microsoft.com/office/drawing/2014/main" id="{6DF8A032-3B4C-4F13-BBEA-1BB6241C0B84}"/>
                  </a:ext>
                </a:extLst>
              </p:cNvPr>
              <p:cNvSpPr>
                <a:spLocks/>
              </p:cNvSpPr>
              <p:nvPr/>
            </p:nvSpPr>
            <p:spPr bwMode="auto">
              <a:xfrm>
                <a:off x="4071" y="1312"/>
                <a:ext cx="189" cy="2"/>
              </a:xfrm>
              <a:custGeom>
                <a:avLst/>
                <a:gdLst>
                  <a:gd name="T0" fmla="*/ 0 w 189"/>
                  <a:gd name="T1" fmla="*/ 0 h 2"/>
                  <a:gd name="T2" fmla="*/ 188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8"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45" name="Group 273">
              <a:extLst>
                <a:ext uri="{FF2B5EF4-FFF2-40B4-BE49-F238E27FC236}">
                  <a16:creationId xmlns:a16="http://schemas.microsoft.com/office/drawing/2014/main" id="{7377654E-B99C-4EBD-9699-B7D991B889DC}"/>
                </a:ext>
              </a:extLst>
            </p:cNvPr>
            <p:cNvGrpSpPr>
              <a:grpSpLocks/>
            </p:cNvGrpSpPr>
            <p:nvPr/>
          </p:nvGrpSpPr>
          <p:grpSpPr bwMode="auto">
            <a:xfrm>
              <a:off x="4071" y="1345"/>
              <a:ext cx="189" cy="2"/>
              <a:chOff x="4071" y="1345"/>
              <a:chExt cx="189" cy="2"/>
            </a:xfrm>
          </p:grpSpPr>
          <p:sp>
            <p:nvSpPr>
              <p:cNvPr id="51717" name="Freeform 274">
                <a:extLst>
                  <a:ext uri="{FF2B5EF4-FFF2-40B4-BE49-F238E27FC236}">
                    <a16:creationId xmlns:a16="http://schemas.microsoft.com/office/drawing/2014/main" id="{6A5D992E-C4D2-4960-8899-7161ED916C38}"/>
                  </a:ext>
                </a:extLst>
              </p:cNvPr>
              <p:cNvSpPr>
                <a:spLocks/>
              </p:cNvSpPr>
              <p:nvPr/>
            </p:nvSpPr>
            <p:spPr bwMode="auto">
              <a:xfrm>
                <a:off x="4071" y="1345"/>
                <a:ext cx="189" cy="2"/>
              </a:xfrm>
              <a:custGeom>
                <a:avLst/>
                <a:gdLst>
                  <a:gd name="T0" fmla="*/ 0 w 189"/>
                  <a:gd name="T1" fmla="*/ 0 h 2"/>
                  <a:gd name="T2" fmla="*/ 188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8"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46" name="Group 271">
              <a:extLst>
                <a:ext uri="{FF2B5EF4-FFF2-40B4-BE49-F238E27FC236}">
                  <a16:creationId xmlns:a16="http://schemas.microsoft.com/office/drawing/2014/main" id="{3E50495F-2842-43DA-99C9-16DE9D0AB475}"/>
                </a:ext>
              </a:extLst>
            </p:cNvPr>
            <p:cNvGrpSpPr>
              <a:grpSpLocks/>
            </p:cNvGrpSpPr>
            <p:nvPr/>
          </p:nvGrpSpPr>
          <p:grpSpPr bwMode="auto">
            <a:xfrm>
              <a:off x="2861" y="1285"/>
              <a:ext cx="143" cy="87"/>
              <a:chOff x="2861" y="1285"/>
              <a:chExt cx="143" cy="87"/>
            </a:xfrm>
          </p:grpSpPr>
          <p:sp>
            <p:nvSpPr>
              <p:cNvPr id="51716" name="Freeform 272">
                <a:extLst>
                  <a:ext uri="{FF2B5EF4-FFF2-40B4-BE49-F238E27FC236}">
                    <a16:creationId xmlns:a16="http://schemas.microsoft.com/office/drawing/2014/main" id="{C57F51DB-F231-4ED4-98FF-9E0CC70541C1}"/>
                  </a:ext>
                </a:extLst>
              </p:cNvPr>
              <p:cNvSpPr>
                <a:spLocks/>
              </p:cNvSpPr>
              <p:nvPr/>
            </p:nvSpPr>
            <p:spPr bwMode="auto">
              <a:xfrm>
                <a:off x="2861" y="1285"/>
                <a:ext cx="143" cy="87"/>
              </a:xfrm>
              <a:custGeom>
                <a:avLst/>
                <a:gdLst>
                  <a:gd name="T0" fmla="*/ 142 w 143"/>
                  <a:gd name="T1" fmla="*/ 0 h 87"/>
                  <a:gd name="T2" fmla="*/ 0 w 143"/>
                  <a:gd name="T3" fmla="*/ 42 h 87"/>
                  <a:gd name="T4" fmla="*/ 142 w 143"/>
                  <a:gd name="T5" fmla="*/ 86 h 87"/>
                  <a:gd name="T6" fmla="*/ 107 w 143"/>
                  <a:gd name="T7" fmla="*/ 42 h 87"/>
                  <a:gd name="T8" fmla="*/ 142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142" y="0"/>
                    </a:moveTo>
                    <a:lnTo>
                      <a:pt x="0" y="42"/>
                    </a:lnTo>
                    <a:lnTo>
                      <a:pt x="142" y="86"/>
                    </a:lnTo>
                    <a:lnTo>
                      <a:pt x="107" y="42"/>
                    </a:lnTo>
                    <a:lnTo>
                      <a:pt x="14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47" name="Group 269">
              <a:extLst>
                <a:ext uri="{FF2B5EF4-FFF2-40B4-BE49-F238E27FC236}">
                  <a16:creationId xmlns:a16="http://schemas.microsoft.com/office/drawing/2014/main" id="{8FF40470-1588-4CC2-ABEA-6B767D7B6053}"/>
                </a:ext>
              </a:extLst>
            </p:cNvPr>
            <p:cNvGrpSpPr>
              <a:grpSpLocks/>
            </p:cNvGrpSpPr>
            <p:nvPr/>
          </p:nvGrpSpPr>
          <p:grpSpPr bwMode="auto">
            <a:xfrm>
              <a:off x="3285" y="1285"/>
              <a:ext cx="143" cy="87"/>
              <a:chOff x="3285" y="1285"/>
              <a:chExt cx="143" cy="87"/>
            </a:xfrm>
          </p:grpSpPr>
          <p:sp>
            <p:nvSpPr>
              <p:cNvPr id="51715" name="Freeform 270">
                <a:extLst>
                  <a:ext uri="{FF2B5EF4-FFF2-40B4-BE49-F238E27FC236}">
                    <a16:creationId xmlns:a16="http://schemas.microsoft.com/office/drawing/2014/main" id="{6F1012C7-017A-4D4C-B2B4-84B6DB8E7168}"/>
                  </a:ext>
                </a:extLst>
              </p:cNvPr>
              <p:cNvSpPr>
                <a:spLocks/>
              </p:cNvSpPr>
              <p:nvPr/>
            </p:nvSpPr>
            <p:spPr bwMode="auto">
              <a:xfrm>
                <a:off x="3285" y="1285"/>
                <a:ext cx="143" cy="87"/>
              </a:xfrm>
              <a:custGeom>
                <a:avLst/>
                <a:gdLst>
                  <a:gd name="T0" fmla="*/ 0 w 143"/>
                  <a:gd name="T1" fmla="*/ 0 h 87"/>
                  <a:gd name="T2" fmla="*/ 35 w 143"/>
                  <a:gd name="T3" fmla="*/ 42 h 87"/>
                  <a:gd name="T4" fmla="*/ 0 w 143"/>
                  <a:gd name="T5" fmla="*/ 87 h 87"/>
                  <a:gd name="T6" fmla="*/ 142 w 143"/>
                  <a:gd name="T7" fmla="*/ 42 h 87"/>
                  <a:gd name="T8" fmla="*/ 0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0" y="0"/>
                    </a:moveTo>
                    <a:lnTo>
                      <a:pt x="35" y="42"/>
                    </a:lnTo>
                    <a:lnTo>
                      <a:pt x="0" y="87"/>
                    </a:lnTo>
                    <a:lnTo>
                      <a:pt x="142" y="42"/>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48" name="Group 267">
              <a:extLst>
                <a:ext uri="{FF2B5EF4-FFF2-40B4-BE49-F238E27FC236}">
                  <a16:creationId xmlns:a16="http://schemas.microsoft.com/office/drawing/2014/main" id="{FF0AF275-95CC-4D51-A901-E0E059F96B07}"/>
                </a:ext>
              </a:extLst>
            </p:cNvPr>
            <p:cNvGrpSpPr>
              <a:grpSpLocks/>
            </p:cNvGrpSpPr>
            <p:nvPr/>
          </p:nvGrpSpPr>
          <p:grpSpPr bwMode="auto">
            <a:xfrm>
              <a:off x="2951" y="1327"/>
              <a:ext cx="375" cy="2"/>
              <a:chOff x="2951" y="1327"/>
              <a:chExt cx="375" cy="2"/>
            </a:xfrm>
          </p:grpSpPr>
          <p:sp>
            <p:nvSpPr>
              <p:cNvPr id="51714" name="Freeform 268">
                <a:extLst>
                  <a:ext uri="{FF2B5EF4-FFF2-40B4-BE49-F238E27FC236}">
                    <a16:creationId xmlns:a16="http://schemas.microsoft.com/office/drawing/2014/main" id="{00E2CC62-D682-4E26-89B5-03A8D130DF76}"/>
                  </a:ext>
                </a:extLst>
              </p:cNvPr>
              <p:cNvSpPr>
                <a:spLocks/>
              </p:cNvSpPr>
              <p:nvPr/>
            </p:nvSpPr>
            <p:spPr bwMode="auto">
              <a:xfrm>
                <a:off x="2951" y="1327"/>
                <a:ext cx="375" cy="2"/>
              </a:xfrm>
              <a:custGeom>
                <a:avLst/>
                <a:gdLst>
                  <a:gd name="T0" fmla="*/ 0 w 375"/>
                  <a:gd name="T1" fmla="*/ 0 h 2"/>
                  <a:gd name="T2" fmla="*/ 374 w 375"/>
                  <a:gd name="T3" fmla="*/ 0 h 2"/>
                  <a:gd name="T4" fmla="*/ 0 60000 65536"/>
                  <a:gd name="T5" fmla="*/ 0 60000 65536"/>
                  <a:gd name="T6" fmla="*/ 0 w 375"/>
                  <a:gd name="T7" fmla="*/ 0 h 2"/>
                  <a:gd name="T8" fmla="*/ 375 w 375"/>
                  <a:gd name="T9" fmla="*/ 2 h 2"/>
                </a:gdLst>
                <a:ahLst/>
                <a:cxnLst>
                  <a:cxn ang="T4">
                    <a:pos x="T0" y="T1"/>
                  </a:cxn>
                  <a:cxn ang="T5">
                    <a:pos x="T2" y="T3"/>
                  </a:cxn>
                </a:cxnLst>
                <a:rect l="T6" t="T7" r="T8" b="T9"/>
                <a:pathLst>
                  <a:path w="375" h="2">
                    <a:moveTo>
                      <a:pt x="0" y="0"/>
                    </a:moveTo>
                    <a:lnTo>
                      <a:pt x="374" y="0"/>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49" name="Group 265">
              <a:extLst>
                <a:ext uri="{FF2B5EF4-FFF2-40B4-BE49-F238E27FC236}">
                  <a16:creationId xmlns:a16="http://schemas.microsoft.com/office/drawing/2014/main" id="{3D4C8232-4A58-47F6-9C0C-FD94A72728A9}"/>
                </a:ext>
              </a:extLst>
            </p:cNvPr>
            <p:cNvGrpSpPr>
              <a:grpSpLocks/>
            </p:cNvGrpSpPr>
            <p:nvPr/>
          </p:nvGrpSpPr>
          <p:grpSpPr bwMode="auto">
            <a:xfrm>
              <a:off x="1625" y="1135"/>
              <a:ext cx="54" cy="338"/>
              <a:chOff x="1625" y="1135"/>
              <a:chExt cx="54" cy="338"/>
            </a:xfrm>
          </p:grpSpPr>
          <p:sp>
            <p:nvSpPr>
              <p:cNvPr id="51713" name="Freeform 266">
                <a:extLst>
                  <a:ext uri="{FF2B5EF4-FFF2-40B4-BE49-F238E27FC236}">
                    <a16:creationId xmlns:a16="http://schemas.microsoft.com/office/drawing/2014/main" id="{6935786A-0DD0-499A-BA96-4DFD4B1B148F}"/>
                  </a:ext>
                </a:extLst>
              </p:cNvPr>
              <p:cNvSpPr>
                <a:spLocks/>
              </p:cNvSpPr>
              <p:nvPr/>
            </p:nvSpPr>
            <p:spPr bwMode="auto">
              <a:xfrm>
                <a:off x="1625" y="1135"/>
                <a:ext cx="54" cy="338"/>
              </a:xfrm>
              <a:custGeom>
                <a:avLst/>
                <a:gdLst>
                  <a:gd name="T0" fmla="*/ 54 w 54"/>
                  <a:gd name="T1" fmla="*/ 0 h 338"/>
                  <a:gd name="T2" fmla="*/ 0 w 54"/>
                  <a:gd name="T3" fmla="*/ 0 h 338"/>
                  <a:gd name="T4" fmla="*/ 0 w 54"/>
                  <a:gd name="T5" fmla="*/ 337 h 338"/>
                  <a:gd name="T6" fmla="*/ 54 w 54"/>
                  <a:gd name="T7" fmla="*/ 337 h 338"/>
                  <a:gd name="T8" fmla="*/ 0 60000 65536"/>
                  <a:gd name="T9" fmla="*/ 0 60000 65536"/>
                  <a:gd name="T10" fmla="*/ 0 60000 65536"/>
                  <a:gd name="T11" fmla="*/ 0 60000 65536"/>
                  <a:gd name="T12" fmla="*/ 0 w 54"/>
                  <a:gd name="T13" fmla="*/ 0 h 338"/>
                  <a:gd name="T14" fmla="*/ 54 w 54"/>
                  <a:gd name="T15" fmla="*/ 338 h 338"/>
                </a:gdLst>
                <a:ahLst/>
                <a:cxnLst>
                  <a:cxn ang="T8">
                    <a:pos x="T0" y="T1"/>
                  </a:cxn>
                  <a:cxn ang="T9">
                    <a:pos x="T2" y="T3"/>
                  </a:cxn>
                  <a:cxn ang="T10">
                    <a:pos x="T4" y="T5"/>
                  </a:cxn>
                  <a:cxn ang="T11">
                    <a:pos x="T6" y="T7"/>
                  </a:cxn>
                </a:cxnLst>
                <a:rect l="T12" t="T13" r="T14" b="T15"/>
                <a:pathLst>
                  <a:path w="54" h="338">
                    <a:moveTo>
                      <a:pt x="54" y="0"/>
                    </a:moveTo>
                    <a:lnTo>
                      <a:pt x="0" y="0"/>
                    </a:lnTo>
                    <a:lnTo>
                      <a:pt x="0" y="337"/>
                    </a:lnTo>
                    <a:lnTo>
                      <a:pt x="54" y="337"/>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50" name="Group 263">
              <a:extLst>
                <a:ext uri="{FF2B5EF4-FFF2-40B4-BE49-F238E27FC236}">
                  <a16:creationId xmlns:a16="http://schemas.microsoft.com/office/drawing/2014/main" id="{783FAB84-A665-4F8E-85B6-575BA38322C9}"/>
                </a:ext>
              </a:extLst>
            </p:cNvPr>
            <p:cNvGrpSpPr>
              <a:grpSpLocks/>
            </p:cNvGrpSpPr>
            <p:nvPr/>
          </p:nvGrpSpPr>
          <p:grpSpPr bwMode="auto">
            <a:xfrm>
              <a:off x="4607" y="1135"/>
              <a:ext cx="54" cy="338"/>
              <a:chOff x="4607" y="1135"/>
              <a:chExt cx="54" cy="338"/>
            </a:xfrm>
          </p:grpSpPr>
          <p:sp>
            <p:nvSpPr>
              <p:cNvPr id="51712" name="Freeform 264">
                <a:extLst>
                  <a:ext uri="{FF2B5EF4-FFF2-40B4-BE49-F238E27FC236}">
                    <a16:creationId xmlns:a16="http://schemas.microsoft.com/office/drawing/2014/main" id="{05D900D7-F9D0-4784-9061-10EF5CD2D2E5}"/>
                  </a:ext>
                </a:extLst>
              </p:cNvPr>
              <p:cNvSpPr>
                <a:spLocks/>
              </p:cNvSpPr>
              <p:nvPr/>
            </p:nvSpPr>
            <p:spPr bwMode="auto">
              <a:xfrm>
                <a:off x="4607" y="1135"/>
                <a:ext cx="54" cy="338"/>
              </a:xfrm>
              <a:custGeom>
                <a:avLst/>
                <a:gdLst>
                  <a:gd name="T0" fmla="*/ 0 w 54"/>
                  <a:gd name="T1" fmla="*/ 0 h 338"/>
                  <a:gd name="T2" fmla="*/ 54 w 54"/>
                  <a:gd name="T3" fmla="*/ 0 h 338"/>
                  <a:gd name="T4" fmla="*/ 54 w 54"/>
                  <a:gd name="T5" fmla="*/ 337 h 338"/>
                  <a:gd name="T6" fmla="*/ 0 w 54"/>
                  <a:gd name="T7" fmla="*/ 337 h 338"/>
                  <a:gd name="T8" fmla="*/ 0 60000 65536"/>
                  <a:gd name="T9" fmla="*/ 0 60000 65536"/>
                  <a:gd name="T10" fmla="*/ 0 60000 65536"/>
                  <a:gd name="T11" fmla="*/ 0 60000 65536"/>
                  <a:gd name="T12" fmla="*/ 0 w 54"/>
                  <a:gd name="T13" fmla="*/ 0 h 338"/>
                  <a:gd name="T14" fmla="*/ 54 w 54"/>
                  <a:gd name="T15" fmla="*/ 338 h 338"/>
                </a:gdLst>
                <a:ahLst/>
                <a:cxnLst>
                  <a:cxn ang="T8">
                    <a:pos x="T0" y="T1"/>
                  </a:cxn>
                  <a:cxn ang="T9">
                    <a:pos x="T2" y="T3"/>
                  </a:cxn>
                  <a:cxn ang="T10">
                    <a:pos x="T4" y="T5"/>
                  </a:cxn>
                  <a:cxn ang="T11">
                    <a:pos x="T6" y="T7"/>
                  </a:cxn>
                </a:cxnLst>
                <a:rect l="T12" t="T13" r="T14" b="T15"/>
                <a:pathLst>
                  <a:path w="54" h="338">
                    <a:moveTo>
                      <a:pt x="0" y="0"/>
                    </a:moveTo>
                    <a:lnTo>
                      <a:pt x="54" y="0"/>
                    </a:lnTo>
                    <a:lnTo>
                      <a:pt x="54" y="337"/>
                    </a:lnTo>
                    <a:lnTo>
                      <a:pt x="0" y="337"/>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51" name="Group 261">
              <a:extLst>
                <a:ext uri="{FF2B5EF4-FFF2-40B4-BE49-F238E27FC236}">
                  <a16:creationId xmlns:a16="http://schemas.microsoft.com/office/drawing/2014/main" id="{570FB1B6-3C76-4CC7-B40A-5A8A6DC45B81}"/>
                </a:ext>
              </a:extLst>
            </p:cNvPr>
            <p:cNvGrpSpPr>
              <a:grpSpLocks/>
            </p:cNvGrpSpPr>
            <p:nvPr/>
          </p:nvGrpSpPr>
          <p:grpSpPr bwMode="auto">
            <a:xfrm>
              <a:off x="2435" y="1208"/>
              <a:ext cx="7" cy="2"/>
              <a:chOff x="2435" y="1208"/>
              <a:chExt cx="7" cy="2"/>
            </a:xfrm>
          </p:grpSpPr>
          <p:sp>
            <p:nvSpPr>
              <p:cNvPr id="51711" name="Freeform 262">
                <a:extLst>
                  <a:ext uri="{FF2B5EF4-FFF2-40B4-BE49-F238E27FC236}">
                    <a16:creationId xmlns:a16="http://schemas.microsoft.com/office/drawing/2014/main" id="{CA2FBB85-5AD6-4B51-B4AC-78136CC0820C}"/>
                  </a:ext>
                </a:extLst>
              </p:cNvPr>
              <p:cNvSpPr>
                <a:spLocks/>
              </p:cNvSpPr>
              <p:nvPr/>
            </p:nvSpPr>
            <p:spPr bwMode="auto">
              <a:xfrm>
                <a:off x="2435" y="1208"/>
                <a:ext cx="7" cy="2"/>
              </a:xfrm>
              <a:custGeom>
                <a:avLst/>
                <a:gdLst>
                  <a:gd name="T0" fmla="*/ 0 w 7"/>
                  <a:gd name="T1" fmla="*/ 0 h 2"/>
                  <a:gd name="T2" fmla="*/ 6 w 7"/>
                  <a:gd name="T3" fmla="*/ 0 h 2"/>
                  <a:gd name="T4" fmla="*/ 0 60000 65536"/>
                  <a:gd name="T5" fmla="*/ 0 60000 65536"/>
                  <a:gd name="T6" fmla="*/ 0 w 7"/>
                  <a:gd name="T7" fmla="*/ 0 h 2"/>
                  <a:gd name="T8" fmla="*/ 7 w 7"/>
                  <a:gd name="T9" fmla="*/ 2 h 2"/>
                </a:gdLst>
                <a:ahLst/>
                <a:cxnLst>
                  <a:cxn ang="T4">
                    <a:pos x="T0" y="T1"/>
                  </a:cxn>
                  <a:cxn ang="T5">
                    <a:pos x="T2" y="T3"/>
                  </a:cxn>
                </a:cxnLst>
                <a:rect l="T6" t="T7" r="T8" b="T9"/>
                <a:pathLst>
                  <a:path w="7" h="2">
                    <a:moveTo>
                      <a:pt x="0" y="0"/>
                    </a:moveTo>
                    <a:lnTo>
                      <a:pt x="6" y="0"/>
                    </a:lnTo>
                  </a:path>
                </a:pathLst>
              </a:custGeom>
              <a:noFill/>
              <a:ln w="4155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52" name="Group 259">
              <a:extLst>
                <a:ext uri="{FF2B5EF4-FFF2-40B4-BE49-F238E27FC236}">
                  <a16:creationId xmlns:a16="http://schemas.microsoft.com/office/drawing/2014/main" id="{6DE5FC59-9D5A-4D3D-93C3-52FD2657306B}"/>
                </a:ext>
              </a:extLst>
            </p:cNvPr>
            <p:cNvGrpSpPr>
              <a:grpSpLocks/>
            </p:cNvGrpSpPr>
            <p:nvPr/>
          </p:nvGrpSpPr>
          <p:grpSpPr bwMode="auto">
            <a:xfrm>
              <a:off x="2407" y="1204"/>
              <a:ext cx="62" cy="6"/>
              <a:chOff x="2407" y="1204"/>
              <a:chExt cx="62" cy="6"/>
            </a:xfrm>
          </p:grpSpPr>
          <p:sp>
            <p:nvSpPr>
              <p:cNvPr id="51710" name="Freeform 260">
                <a:extLst>
                  <a:ext uri="{FF2B5EF4-FFF2-40B4-BE49-F238E27FC236}">
                    <a16:creationId xmlns:a16="http://schemas.microsoft.com/office/drawing/2014/main" id="{95C3EB00-9D5C-465C-BEF8-0F4B7A95B350}"/>
                  </a:ext>
                </a:extLst>
              </p:cNvPr>
              <p:cNvSpPr>
                <a:spLocks/>
              </p:cNvSpPr>
              <p:nvPr/>
            </p:nvSpPr>
            <p:spPr bwMode="auto">
              <a:xfrm>
                <a:off x="2407" y="1204"/>
                <a:ext cx="62" cy="6"/>
              </a:xfrm>
              <a:custGeom>
                <a:avLst/>
                <a:gdLst>
                  <a:gd name="T0" fmla="*/ 0 w 62"/>
                  <a:gd name="T1" fmla="*/ 3 h 6"/>
                  <a:gd name="T2" fmla="*/ 62 w 62"/>
                  <a:gd name="T3" fmla="*/ 3 h 6"/>
                  <a:gd name="T4" fmla="*/ 0 60000 65536"/>
                  <a:gd name="T5" fmla="*/ 0 60000 65536"/>
                  <a:gd name="T6" fmla="*/ 0 w 62"/>
                  <a:gd name="T7" fmla="*/ 0 h 6"/>
                  <a:gd name="T8" fmla="*/ 62 w 62"/>
                  <a:gd name="T9" fmla="*/ 6 h 6"/>
                </a:gdLst>
                <a:ahLst/>
                <a:cxnLst>
                  <a:cxn ang="T4">
                    <a:pos x="T0" y="T1"/>
                  </a:cxn>
                  <a:cxn ang="T5">
                    <a:pos x="T2" y="T3"/>
                  </a:cxn>
                </a:cxnLst>
                <a:rect l="T6" t="T7" r="T8" b="T9"/>
                <a:pathLst>
                  <a:path w="62" h="6">
                    <a:moveTo>
                      <a:pt x="0" y="3"/>
                    </a:moveTo>
                    <a:lnTo>
                      <a:pt x="62" y="3"/>
                    </a:lnTo>
                  </a:path>
                </a:pathLst>
              </a:custGeom>
              <a:noFill/>
              <a:ln w="4699">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53" name="Group 257">
              <a:extLst>
                <a:ext uri="{FF2B5EF4-FFF2-40B4-BE49-F238E27FC236}">
                  <a16:creationId xmlns:a16="http://schemas.microsoft.com/office/drawing/2014/main" id="{EBF75870-D330-438C-A533-3CEE3BF42824}"/>
                </a:ext>
              </a:extLst>
            </p:cNvPr>
            <p:cNvGrpSpPr>
              <a:grpSpLocks/>
            </p:cNvGrpSpPr>
            <p:nvPr/>
          </p:nvGrpSpPr>
          <p:grpSpPr bwMode="auto">
            <a:xfrm>
              <a:off x="3974" y="1208"/>
              <a:ext cx="7" cy="2"/>
              <a:chOff x="3974" y="1208"/>
              <a:chExt cx="7" cy="2"/>
            </a:xfrm>
          </p:grpSpPr>
          <p:sp>
            <p:nvSpPr>
              <p:cNvPr id="51709" name="Freeform 258">
                <a:extLst>
                  <a:ext uri="{FF2B5EF4-FFF2-40B4-BE49-F238E27FC236}">
                    <a16:creationId xmlns:a16="http://schemas.microsoft.com/office/drawing/2014/main" id="{A6EFC706-45DA-49F5-8684-A11ADE3F588B}"/>
                  </a:ext>
                </a:extLst>
              </p:cNvPr>
              <p:cNvSpPr>
                <a:spLocks/>
              </p:cNvSpPr>
              <p:nvPr/>
            </p:nvSpPr>
            <p:spPr bwMode="auto">
              <a:xfrm>
                <a:off x="3974" y="1208"/>
                <a:ext cx="7" cy="2"/>
              </a:xfrm>
              <a:custGeom>
                <a:avLst/>
                <a:gdLst>
                  <a:gd name="T0" fmla="*/ 0 w 7"/>
                  <a:gd name="T1" fmla="*/ 0 h 2"/>
                  <a:gd name="T2" fmla="*/ 6 w 7"/>
                  <a:gd name="T3" fmla="*/ 0 h 2"/>
                  <a:gd name="T4" fmla="*/ 0 60000 65536"/>
                  <a:gd name="T5" fmla="*/ 0 60000 65536"/>
                  <a:gd name="T6" fmla="*/ 0 w 7"/>
                  <a:gd name="T7" fmla="*/ 0 h 2"/>
                  <a:gd name="T8" fmla="*/ 7 w 7"/>
                  <a:gd name="T9" fmla="*/ 2 h 2"/>
                </a:gdLst>
                <a:ahLst/>
                <a:cxnLst>
                  <a:cxn ang="T4">
                    <a:pos x="T0" y="T1"/>
                  </a:cxn>
                  <a:cxn ang="T5">
                    <a:pos x="T2" y="T3"/>
                  </a:cxn>
                </a:cxnLst>
                <a:rect l="T6" t="T7" r="T8" b="T9"/>
                <a:pathLst>
                  <a:path w="7" h="2">
                    <a:moveTo>
                      <a:pt x="0" y="0"/>
                    </a:moveTo>
                    <a:lnTo>
                      <a:pt x="6" y="0"/>
                    </a:lnTo>
                  </a:path>
                </a:pathLst>
              </a:custGeom>
              <a:noFill/>
              <a:ln w="4155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54" name="Group 255">
              <a:extLst>
                <a:ext uri="{FF2B5EF4-FFF2-40B4-BE49-F238E27FC236}">
                  <a16:creationId xmlns:a16="http://schemas.microsoft.com/office/drawing/2014/main" id="{2FDF94CC-FF0A-4521-B2E9-B7092B41E7BD}"/>
                </a:ext>
              </a:extLst>
            </p:cNvPr>
            <p:cNvGrpSpPr>
              <a:grpSpLocks/>
            </p:cNvGrpSpPr>
            <p:nvPr/>
          </p:nvGrpSpPr>
          <p:grpSpPr bwMode="auto">
            <a:xfrm>
              <a:off x="3946" y="1204"/>
              <a:ext cx="62" cy="6"/>
              <a:chOff x="3946" y="1204"/>
              <a:chExt cx="62" cy="6"/>
            </a:xfrm>
          </p:grpSpPr>
          <p:sp>
            <p:nvSpPr>
              <p:cNvPr id="51708" name="Freeform 256">
                <a:extLst>
                  <a:ext uri="{FF2B5EF4-FFF2-40B4-BE49-F238E27FC236}">
                    <a16:creationId xmlns:a16="http://schemas.microsoft.com/office/drawing/2014/main" id="{B7C15ED1-8CDD-46EE-858C-C3A37A361D7C}"/>
                  </a:ext>
                </a:extLst>
              </p:cNvPr>
              <p:cNvSpPr>
                <a:spLocks/>
              </p:cNvSpPr>
              <p:nvPr/>
            </p:nvSpPr>
            <p:spPr bwMode="auto">
              <a:xfrm>
                <a:off x="3946" y="1204"/>
                <a:ext cx="62" cy="6"/>
              </a:xfrm>
              <a:custGeom>
                <a:avLst/>
                <a:gdLst>
                  <a:gd name="T0" fmla="*/ 0 w 62"/>
                  <a:gd name="T1" fmla="*/ 3 h 6"/>
                  <a:gd name="T2" fmla="*/ 62 w 62"/>
                  <a:gd name="T3" fmla="*/ 3 h 6"/>
                  <a:gd name="T4" fmla="*/ 0 60000 65536"/>
                  <a:gd name="T5" fmla="*/ 0 60000 65536"/>
                  <a:gd name="T6" fmla="*/ 0 w 62"/>
                  <a:gd name="T7" fmla="*/ 0 h 6"/>
                  <a:gd name="T8" fmla="*/ 62 w 62"/>
                  <a:gd name="T9" fmla="*/ 6 h 6"/>
                </a:gdLst>
                <a:ahLst/>
                <a:cxnLst>
                  <a:cxn ang="T4">
                    <a:pos x="T0" y="T1"/>
                  </a:cxn>
                  <a:cxn ang="T5">
                    <a:pos x="T2" y="T3"/>
                  </a:cxn>
                </a:cxnLst>
                <a:rect l="T6" t="T7" r="T8" b="T9"/>
                <a:pathLst>
                  <a:path w="62" h="6">
                    <a:moveTo>
                      <a:pt x="0" y="3"/>
                    </a:moveTo>
                    <a:lnTo>
                      <a:pt x="62" y="3"/>
                    </a:lnTo>
                  </a:path>
                </a:pathLst>
              </a:custGeom>
              <a:noFill/>
              <a:ln w="4699">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55" name="Group 215">
              <a:extLst>
                <a:ext uri="{FF2B5EF4-FFF2-40B4-BE49-F238E27FC236}">
                  <a16:creationId xmlns:a16="http://schemas.microsoft.com/office/drawing/2014/main" id="{BB5B764D-6AC1-4FE7-A33E-6584487BBEBA}"/>
                </a:ext>
              </a:extLst>
            </p:cNvPr>
            <p:cNvGrpSpPr>
              <a:grpSpLocks/>
            </p:cNvGrpSpPr>
            <p:nvPr/>
          </p:nvGrpSpPr>
          <p:grpSpPr bwMode="auto">
            <a:xfrm>
              <a:off x="6199" y="2227"/>
              <a:ext cx="1003" cy="117"/>
              <a:chOff x="6199" y="2227"/>
              <a:chExt cx="1003" cy="117"/>
            </a:xfrm>
          </p:grpSpPr>
          <p:sp>
            <p:nvSpPr>
              <p:cNvPr id="51669" name="Freeform 254">
                <a:extLst>
                  <a:ext uri="{FF2B5EF4-FFF2-40B4-BE49-F238E27FC236}">
                    <a16:creationId xmlns:a16="http://schemas.microsoft.com/office/drawing/2014/main" id="{4C2E4D93-5DC5-4C0C-A957-D641761C1205}"/>
                  </a:ext>
                </a:extLst>
              </p:cNvPr>
              <p:cNvSpPr>
                <a:spLocks/>
              </p:cNvSpPr>
              <p:nvPr/>
            </p:nvSpPr>
            <p:spPr bwMode="auto">
              <a:xfrm>
                <a:off x="6199" y="2227"/>
                <a:ext cx="1003" cy="117"/>
              </a:xfrm>
              <a:custGeom>
                <a:avLst/>
                <a:gdLst>
                  <a:gd name="T0" fmla="*/ 21 w 1003"/>
                  <a:gd name="T1" fmla="*/ 36 h 117"/>
                  <a:gd name="T2" fmla="*/ 0 w 1003"/>
                  <a:gd name="T3" fmla="*/ 36 h 117"/>
                  <a:gd name="T4" fmla="*/ 0 w 1003"/>
                  <a:gd name="T5" fmla="*/ 47 h 117"/>
                  <a:gd name="T6" fmla="*/ 1 w 1003"/>
                  <a:gd name="T7" fmla="*/ 116 h 117"/>
                  <a:gd name="T8" fmla="*/ 25 w 1003"/>
                  <a:gd name="T9" fmla="*/ 116 h 117"/>
                  <a:gd name="T10" fmla="*/ 25 w 1003"/>
                  <a:gd name="T11" fmla="*/ 68 h 117"/>
                  <a:gd name="T12" fmla="*/ 26 w 1003"/>
                  <a:gd name="T13" fmla="*/ 65 h 117"/>
                  <a:gd name="T14" fmla="*/ 26 w 1003"/>
                  <a:gd name="T15" fmla="*/ 64 h 117"/>
                  <a:gd name="T16" fmla="*/ 28 w 1003"/>
                  <a:gd name="T17" fmla="*/ 59 h 117"/>
                  <a:gd name="T18" fmla="*/ 32 w 1003"/>
                  <a:gd name="T19" fmla="*/ 54 h 117"/>
                  <a:gd name="T20" fmla="*/ 72 w 1003"/>
                  <a:gd name="T21" fmla="*/ 54 h 117"/>
                  <a:gd name="T22" fmla="*/ 70 w 1003"/>
                  <a:gd name="T23" fmla="*/ 47 h 117"/>
                  <a:gd name="T24" fmla="*/ 22 w 1003"/>
                  <a:gd name="T25" fmla="*/ 47 h 117"/>
                  <a:gd name="T26" fmla="*/ 21 w 1003"/>
                  <a:gd name="T27" fmla="*/ 36 h 117"/>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1003"/>
                  <a:gd name="T43" fmla="*/ 0 h 117"/>
                  <a:gd name="T44" fmla="*/ 1003 w 1003"/>
                  <a:gd name="T45" fmla="*/ 117 h 117"/>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1003" h="117">
                    <a:moveTo>
                      <a:pt x="21" y="36"/>
                    </a:moveTo>
                    <a:lnTo>
                      <a:pt x="0" y="36"/>
                    </a:lnTo>
                    <a:lnTo>
                      <a:pt x="0" y="47"/>
                    </a:lnTo>
                    <a:lnTo>
                      <a:pt x="1" y="116"/>
                    </a:lnTo>
                    <a:lnTo>
                      <a:pt x="25" y="116"/>
                    </a:lnTo>
                    <a:lnTo>
                      <a:pt x="25" y="68"/>
                    </a:lnTo>
                    <a:lnTo>
                      <a:pt x="26" y="65"/>
                    </a:lnTo>
                    <a:lnTo>
                      <a:pt x="26" y="64"/>
                    </a:lnTo>
                    <a:lnTo>
                      <a:pt x="28" y="59"/>
                    </a:lnTo>
                    <a:lnTo>
                      <a:pt x="32" y="54"/>
                    </a:lnTo>
                    <a:lnTo>
                      <a:pt x="72" y="54"/>
                    </a:lnTo>
                    <a:lnTo>
                      <a:pt x="70" y="47"/>
                    </a:lnTo>
                    <a:lnTo>
                      <a:pt x="22" y="47"/>
                    </a:lnTo>
                    <a:lnTo>
                      <a:pt x="21" y="3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0" name="Freeform 253">
                <a:extLst>
                  <a:ext uri="{FF2B5EF4-FFF2-40B4-BE49-F238E27FC236}">
                    <a16:creationId xmlns:a16="http://schemas.microsoft.com/office/drawing/2014/main" id="{78461C76-8441-4A81-84EB-1E4A8C8A5AE3}"/>
                  </a:ext>
                </a:extLst>
              </p:cNvPr>
              <p:cNvSpPr>
                <a:spLocks/>
              </p:cNvSpPr>
              <p:nvPr/>
            </p:nvSpPr>
            <p:spPr bwMode="auto">
              <a:xfrm>
                <a:off x="6199" y="2227"/>
                <a:ext cx="1003" cy="117"/>
              </a:xfrm>
              <a:custGeom>
                <a:avLst/>
                <a:gdLst>
                  <a:gd name="T0" fmla="*/ 72 w 1003"/>
                  <a:gd name="T1" fmla="*/ 54 h 117"/>
                  <a:gd name="T2" fmla="*/ 48 w 1003"/>
                  <a:gd name="T3" fmla="*/ 54 h 117"/>
                  <a:gd name="T4" fmla="*/ 51 w 1003"/>
                  <a:gd name="T5" fmla="*/ 61 h 117"/>
                  <a:gd name="T6" fmla="*/ 51 w 1003"/>
                  <a:gd name="T7" fmla="*/ 116 h 117"/>
                  <a:gd name="T8" fmla="*/ 76 w 1003"/>
                  <a:gd name="T9" fmla="*/ 116 h 117"/>
                  <a:gd name="T10" fmla="*/ 76 w 1003"/>
                  <a:gd name="T11" fmla="*/ 69 h 117"/>
                  <a:gd name="T12" fmla="*/ 72 w 1003"/>
                  <a:gd name="T13" fmla="*/ 54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72" y="54"/>
                    </a:moveTo>
                    <a:lnTo>
                      <a:pt x="48" y="54"/>
                    </a:lnTo>
                    <a:lnTo>
                      <a:pt x="51" y="61"/>
                    </a:lnTo>
                    <a:lnTo>
                      <a:pt x="51" y="116"/>
                    </a:lnTo>
                    <a:lnTo>
                      <a:pt x="76" y="116"/>
                    </a:lnTo>
                    <a:lnTo>
                      <a:pt x="76" y="69"/>
                    </a:lnTo>
                    <a:lnTo>
                      <a:pt x="72"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1" name="Freeform 252">
                <a:extLst>
                  <a:ext uri="{FF2B5EF4-FFF2-40B4-BE49-F238E27FC236}">
                    <a16:creationId xmlns:a16="http://schemas.microsoft.com/office/drawing/2014/main" id="{3B50D4AF-E23F-4506-BD93-7CD2D4646AB1}"/>
                  </a:ext>
                </a:extLst>
              </p:cNvPr>
              <p:cNvSpPr>
                <a:spLocks/>
              </p:cNvSpPr>
              <p:nvPr/>
            </p:nvSpPr>
            <p:spPr bwMode="auto">
              <a:xfrm>
                <a:off x="6199" y="2227"/>
                <a:ext cx="1003" cy="117"/>
              </a:xfrm>
              <a:custGeom>
                <a:avLst/>
                <a:gdLst>
                  <a:gd name="T0" fmla="*/ 34 w 1003"/>
                  <a:gd name="T1" fmla="*/ 34 h 117"/>
                  <a:gd name="T2" fmla="*/ 26 w 1003"/>
                  <a:gd name="T3" fmla="*/ 42 h 117"/>
                  <a:gd name="T4" fmla="*/ 23 w 1003"/>
                  <a:gd name="T5" fmla="*/ 47 h 117"/>
                  <a:gd name="T6" fmla="*/ 70 w 1003"/>
                  <a:gd name="T7" fmla="*/ 47 h 117"/>
                  <a:gd name="T8" fmla="*/ 69 w 1003"/>
                  <a:gd name="T9" fmla="*/ 44 h 117"/>
                  <a:gd name="T10" fmla="*/ 52 w 1003"/>
                  <a:gd name="T11" fmla="*/ 35 h 117"/>
                  <a:gd name="T12" fmla="*/ 34 w 1003"/>
                  <a:gd name="T13" fmla="*/ 34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34" y="34"/>
                    </a:moveTo>
                    <a:lnTo>
                      <a:pt x="26" y="42"/>
                    </a:lnTo>
                    <a:lnTo>
                      <a:pt x="23" y="47"/>
                    </a:lnTo>
                    <a:lnTo>
                      <a:pt x="70" y="47"/>
                    </a:lnTo>
                    <a:lnTo>
                      <a:pt x="69" y="44"/>
                    </a:lnTo>
                    <a:lnTo>
                      <a:pt x="52" y="35"/>
                    </a:lnTo>
                    <a:lnTo>
                      <a:pt x="34" y="3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2" name="Freeform 251">
                <a:extLst>
                  <a:ext uri="{FF2B5EF4-FFF2-40B4-BE49-F238E27FC236}">
                    <a16:creationId xmlns:a16="http://schemas.microsoft.com/office/drawing/2014/main" id="{4BD70923-06E4-4DAE-B781-EAF97032F4AC}"/>
                  </a:ext>
                </a:extLst>
              </p:cNvPr>
              <p:cNvSpPr>
                <a:spLocks/>
              </p:cNvSpPr>
              <p:nvPr/>
            </p:nvSpPr>
            <p:spPr bwMode="auto">
              <a:xfrm>
                <a:off x="6199" y="2227"/>
                <a:ext cx="1003" cy="117"/>
              </a:xfrm>
              <a:custGeom>
                <a:avLst/>
                <a:gdLst>
                  <a:gd name="T0" fmla="*/ 122 w 1003"/>
                  <a:gd name="T1" fmla="*/ 36 h 117"/>
                  <a:gd name="T2" fmla="*/ 97 w 1003"/>
                  <a:gd name="T3" fmla="*/ 36 h 117"/>
                  <a:gd name="T4" fmla="*/ 97 w 1003"/>
                  <a:gd name="T5" fmla="*/ 116 h 117"/>
                  <a:gd name="T6" fmla="*/ 122 w 1003"/>
                  <a:gd name="T7" fmla="*/ 116 h 117"/>
                  <a:gd name="T8" fmla="*/ 122 w 1003"/>
                  <a:gd name="T9" fmla="*/ 36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122" y="36"/>
                    </a:moveTo>
                    <a:lnTo>
                      <a:pt x="97" y="36"/>
                    </a:lnTo>
                    <a:lnTo>
                      <a:pt x="97" y="116"/>
                    </a:lnTo>
                    <a:lnTo>
                      <a:pt x="122" y="116"/>
                    </a:lnTo>
                    <a:lnTo>
                      <a:pt x="122" y="3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3" name="Freeform 250">
                <a:extLst>
                  <a:ext uri="{FF2B5EF4-FFF2-40B4-BE49-F238E27FC236}">
                    <a16:creationId xmlns:a16="http://schemas.microsoft.com/office/drawing/2014/main" id="{CF4DEDD1-9E09-4CA9-BA14-32CEA011C991}"/>
                  </a:ext>
                </a:extLst>
              </p:cNvPr>
              <p:cNvSpPr>
                <a:spLocks/>
              </p:cNvSpPr>
              <p:nvPr/>
            </p:nvSpPr>
            <p:spPr bwMode="auto">
              <a:xfrm>
                <a:off x="6199" y="2227"/>
                <a:ext cx="1003" cy="117"/>
              </a:xfrm>
              <a:custGeom>
                <a:avLst/>
                <a:gdLst>
                  <a:gd name="T0" fmla="*/ 117 w 1003"/>
                  <a:gd name="T1" fmla="*/ 2 h 117"/>
                  <a:gd name="T2" fmla="*/ 101 w 1003"/>
                  <a:gd name="T3" fmla="*/ 2 h 117"/>
                  <a:gd name="T4" fmla="*/ 96 w 1003"/>
                  <a:gd name="T5" fmla="*/ 7 h 117"/>
                  <a:gd name="T6" fmla="*/ 96 w 1003"/>
                  <a:gd name="T7" fmla="*/ 21 h 117"/>
                  <a:gd name="T8" fmla="*/ 101 w 1003"/>
                  <a:gd name="T9" fmla="*/ 27 h 117"/>
                  <a:gd name="T10" fmla="*/ 117 w 1003"/>
                  <a:gd name="T11" fmla="*/ 27 h 117"/>
                  <a:gd name="T12" fmla="*/ 123 w 1003"/>
                  <a:gd name="T13" fmla="*/ 21 h 117"/>
                  <a:gd name="T14" fmla="*/ 122 w 1003"/>
                  <a:gd name="T15" fmla="*/ 7 h 117"/>
                  <a:gd name="T16" fmla="*/ 117 w 1003"/>
                  <a:gd name="T17" fmla="*/ 2 h 11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003"/>
                  <a:gd name="T28" fmla="*/ 0 h 117"/>
                  <a:gd name="T29" fmla="*/ 1003 w 1003"/>
                  <a:gd name="T30" fmla="*/ 117 h 11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003" h="117">
                    <a:moveTo>
                      <a:pt x="117" y="2"/>
                    </a:moveTo>
                    <a:lnTo>
                      <a:pt x="101" y="2"/>
                    </a:lnTo>
                    <a:lnTo>
                      <a:pt x="96" y="7"/>
                    </a:lnTo>
                    <a:lnTo>
                      <a:pt x="96" y="21"/>
                    </a:lnTo>
                    <a:lnTo>
                      <a:pt x="101" y="27"/>
                    </a:lnTo>
                    <a:lnTo>
                      <a:pt x="117" y="27"/>
                    </a:lnTo>
                    <a:lnTo>
                      <a:pt x="123" y="21"/>
                    </a:lnTo>
                    <a:lnTo>
                      <a:pt x="122" y="7"/>
                    </a:lnTo>
                    <a:lnTo>
                      <a:pt x="117"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4" name="Freeform 249">
                <a:extLst>
                  <a:ext uri="{FF2B5EF4-FFF2-40B4-BE49-F238E27FC236}">
                    <a16:creationId xmlns:a16="http://schemas.microsoft.com/office/drawing/2014/main" id="{478023F6-274B-4C29-9021-142A0D271F51}"/>
                  </a:ext>
                </a:extLst>
              </p:cNvPr>
              <p:cNvSpPr>
                <a:spLocks/>
              </p:cNvSpPr>
              <p:nvPr/>
            </p:nvSpPr>
            <p:spPr bwMode="auto">
              <a:xfrm>
                <a:off x="6199" y="2227"/>
                <a:ext cx="1003" cy="117"/>
              </a:xfrm>
              <a:custGeom>
                <a:avLst/>
                <a:gdLst>
                  <a:gd name="T0" fmla="*/ 171 w 1003"/>
                  <a:gd name="T1" fmla="*/ 54 h 117"/>
                  <a:gd name="T2" fmla="*/ 147 w 1003"/>
                  <a:gd name="T3" fmla="*/ 54 h 117"/>
                  <a:gd name="T4" fmla="*/ 147 w 1003"/>
                  <a:gd name="T5" fmla="*/ 98 h 117"/>
                  <a:gd name="T6" fmla="*/ 149 w 1003"/>
                  <a:gd name="T7" fmla="*/ 106 h 117"/>
                  <a:gd name="T8" fmla="*/ 157 w 1003"/>
                  <a:gd name="T9" fmla="*/ 114 h 117"/>
                  <a:gd name="T10" fmla="*/ 164 w 1003"/>
                  <a:gd name="T11" fmla="*/ 117 h 117"/>
                  <a:gd name="T12" fmla="*/ 179 w 1003"/>
                  <a:gd name="T13" fmla="*/ 117 h 117"/>
                  <a:gd name="T14" fmla="*/ 185 w 1003"/>
                  <a:gd name="T15" fmla="*/ 116 h 117"/>
                  <a:gd name="T16" fmla="*/ 188 w 1003"/>
                  <a:gd name="T17" fmla="*/ 115 h 117"/>
                  <a:gd name="T18" fmla="*/ 188 w 1003"/>
                  <a:gd name="T19" fmla="*/ 97 h 117"/>
                  <a:gd name="T20" fmla="*/ 173 w 1003"/>
                  <a:gd name="T21" fmla="*/ 97 h 117"/>
                  <a:gd name="T22" fmla="*/ 171 w 1003"/>
                  <a:gd name="T23" fmla="*/ 93 h 117"/>
                  <a:gd name="T24" fmla="*/ 171 w 1003"/>
                  <a:gd name="T25" fmla="*/ 54 h 117"/>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003"/>
                  <a:gd name="T40" fmla="*/ 0 h 117"/>
                  <a:gd name="T41" fmla="*/ 1003 w 1003"/>
                  <a:gd name="T42" fmla="*/ 117 h 117"/>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003" h="117">
                    <a:moveTo>
                      <a:pt x="171" y="54"/>
                    </a:moveTo>
                    <a:lnTo>
                      <a:pt x="147" y="54"/>
                    </a:lnTo>
                    <a:lnTo>
                      <a:pt x="147" y="98"/>
                    </a:lnTo>
                    <a:lnTo>
                      <a:pt x="149" y="106"/>
                    </a:lnTo>
                    <a:lnTo>
                      <a:pt x="157" y="114"/>
                    </a:lnTo>
                    <a:lnTo>
                      <a:pt x="164" y="117"/>
                    </a:lnTo>
                    <a:lnTo>
                      <a:pt x="179" y="117"/>
                    </a:lnTo>
                    <a:lnTo>
                      <a:pt x="185" y="116"/>
                    </a:lnTo>
                    <a:lnTo>
                      <a:pt x="188" y="115"/>
                    </a:lnTo>
                    <a:lnTo>
                      <a:pt x="188" y="97"/>
                    </a:lnTo>
                    <a:lnTo>
                      <a:pt x="173" y="97"/>
                    </a:lnTo>
                    <a:lnTo>
                      <a:pt x="171" y="93"/>
                    </a:lnTo>
                    <a:lnTo>
                      <a:pt x="17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5" name="Freeform 248">
                <a:extLst>
                  <a:ext uri="{FF2B5EF4-FFF2-40B4-BE49-F238E27FC236}">
                    <a16:creationId xmlns:a16="http://schemas.microsoft.com/office/drawing/2014/main" id="{58B64DE6-EE2C-4514-A570-A4BF2559A87C}"/>
                  </a:ext>
                </a:extLst>
              </p:cNvPr>
              <p:cNvSpPr>
                <a:spLocks/>
              </p:cNvSpPr>
              <p:nvPr/>
            </p:nvSpPr>
            <p:spPr bwMode="auto">
              <a:xfrm>
                <a:off x="6199" y="2227"/>
                <a:ext cx="1003" cy="117"/>
              </a:xfrm>
              <a:custGeom>
                <a:avLst/>
                <a:gdLst>
                  <a:gd name="T0" fmla="*/ 188 w 1003"/>
                  <a:gd name="T1" fmla="*/ 96 h 117"/>
                  <a:gd name="T2" fmla="*/ 186 w 1003"/>
                  <a:gd name="T3" fmla="*/ 97 h 117"/>
                  <a:gd name="T4" fmla="*/ 183 w 1003"/>
                  <a:gd name="T5" fmla="*/ 97 h 117"/>
                  <a:gd name="T6" fmla="*/ 188 w 1003"/>
                  <a:gd name="T7" fmla="*/ 97 h 117"/>
                  <a:gd name="T8" fmla="*/ 188 w 1003"/>
                  <a:gd name="T9" fmla="*/ 96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188" y="96"/>
                    </a:moveTo>
                    <a:lnTo>
                      <a:pt x="186" y="97"/>
                    </a:lnTo>
                    <a:lnTo>
                      <a:pt x="183" y="97"/>
                    </a:lnTo>
                    <a:lnTo>
                      <a:pt x="188" y="97"/>
                    </a:lnTo>
                    <a:lnTo>
                      <a:pt x="188" y="9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6" name="Freeform 247">
                <a:extLst>
                  <a:ext uri="{FF2B5EF4-FFF2-40B4-BE49-F238E27FC236}">
                    <a16:creationId xmlns:a16="http://schemas.microsoft.com/office/drawing/2014/main" id="{7728D107-CC33-4592-AFD8-0A4988A2B125}"/>
                  </a:ext>
                </a:extLst>
              </p:cNvPr>
              <p:cNvSpPr>
                <a:spLocks/>
              </p:cNvSpPr>
              <p:nvPr/>
            </p:nvSpPr>
            <p:spPr bwMode="auto">
              <a:xfrm>
                <a:off x="6199" y="2227"/>
                <a:ext cx="1003" cy="117"/>
              </a:xfrm>
              <a:custGeom>
                <a:avLst/>
                <a:gdLst>
                  <a:gd name="T0" fmla="*/ 188 w 1003"/>
                  <a:gd name="T1" fmla="*/ 36 h 117"/>
                  <a:gd name="T2" fmla="*/ 136 w 1003"/>
                  <a:gd name="T3" fmla="*/ 36 h 117"/>
                  <a:gd name="T4" fmla="*/ 136 w 1003"/>
                  <a:gd name="T5" fmla="*/ 54 h 117"/>
                  <a:gd name="T6" fmla="*/ 188 w 1003"/>
                  <a:gd name="T7" fmla="*/ 54 h 117"/>
                  <a:gd name="T8" fmla="*/ 188 w 1003"/>
                  <a:gd name="T9" fmla="*/ 36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188" y="36"/>
                    </a:moveTo>
                    <a:lnTo>
                      <a:pt x="136" y="36"/>
                    </a:lnTo>
                    <a:lnTo>
                      <a:pt x="136" y="54"/>
                    </a:lnTo>
                    <a:lnTo>
                      <a:pt x="188" y="54"/>
                    </a:lnTo>
                    <a:lnTo>
                      <a:pt x="188" y="3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7" name="Freeform 246">
                <a:extLst>
                  <a:ext uri="{FF2B5EF4-FFF2-40B4-BE49-F238E27FC236}">
                    <a16:creationId xmlns:a16="http://schemas.microsoft.com/office/drawing/2014/main" id="{92E22A87-889E-406F-8671-708CA46750C1}"/>
                  </a:ext>
                </a:extLst>
              </p:cNvPr>
              <p:cNvSpPr>
                <a:spLocks/>
              </p:cNvSpPr>
              <p:nvPr/>
            </p:nvSpPr>
            <p:spPr bwMode="auto">
              <a:xfrm>
                <a:off x="6199" y="2227"/>
                <a:ext cx="1003" cy="117"/>
              </a:xfrm>
              <a:custGeom>
                <a:avLst/>
                <a:gdLst>
                  <a:gd name="T0" fmla="*/ 171 w 1003"/>
                  <a:gd name="T1" fmla="*/ 14 h 117"/>
                  <a:gd name="T2" fmla="*/ 147 w 1003"/>
                  <a:gd name="T3" fmla="*/ 19 h 117"/>
                  <a:gd name="T4" fmla="*/ 147 w 1003"/>
                  <a:gd name="T5" fmla="*/ 36 h 117"/>
                  <a:gd name="T6" fmla="*/ 171 w 1003"/>
                  <a:gd name="T7" fmla="*/ 36 h 117"/>
                  <a:gd name="T8" fmla="*/ 171 w 1003"/>
                  <a:gd name="T9" fmla="*/ 14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171" y="14"/>
                    </a:moveTo>
                    <a:lnTo>
                      <a:pt x="147" y="19"/>
                    </a:lnTo>
                    <a:lnTo>
                      <a:pt x="147" y="36"/>
                    </a:lnTo>
                    <a:lnTo>
                      <a:pt x="171" y="36"/>
                    </a:lnTo>
                    <a:lnTo>
                      <a:pt x="171" y="1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8" name="Freeform 245">
                <a:extLst>
                  <a:ext uri="{FF2B5EF4-FFF2-40B4-BE49-F238E27FC236}">
                    <a16:creationId xmlns:a16="http://schemas.microsoft.com/office/drawing/2014/main" id="{1414AE8A-CC1F-4330-89E2-432B02CB806B}"/>
                  </a:ext>
                </a:extLst>
              </p:cNvPr>
              <p:cNvSpPr>
                <a:spLocks/>
              </p:cNvSpPr>
              <p:nvPr/>
            </p:nvSpPr>
            <p:spPr bwMode="auto">
              <a:xfrm>
                <a:off x="6199" y="2227"/>
                <a:ext cx="1003" cy="117"/>
              </a:xfrm>
              <a:custGeom>
                <a:avLst/>
                <a:gdLst>
                  <a:gd name="T0" fmla="*/ 225 w 1003"/>
                  <a:gd name="T1" fmla="*/ 36 h 117"/>
                  <a:gd name="T2" fmla="*/ 204 w 1003"/>
                  <a:gd name="T3" fmla="*/ 36 h 117"/>
                  <a:gd name="T4" fmla="*/ 204 w 1003"/>
                  <a:gd name="T5" fmla="*/ 43 h 117"/>
                  <a:gd name="T6" fmla="*/ 204 w 1003"/>
                  <a:gd name="T7" fmla="*/ 51 h 117"/>
                  <a:gd name="T8" fmla="*/ 204 w 1003"/>
                  <a:gd name="T9" fmla="*/ 116 h 117"/>
                  <a:gd name="T10" fmla="*/ 229 w 1003"/>
                  <a:gd name="T11" fmla="*/ 116 h 117"/>
                  <a:gd name="T12" fmla="*/ 229 w 1003"/>
                  <a:gd name="T13" fmla="*/ 71 h 117"/>
                  <a:gd name="T14" fmla="*/ 231 w 1003"/>
                  <a:gd name="T15" fmla="*/ 62 h 117"/>
                  <a:gd name="T16" fmla="*/ 237 w 1003"/>
                  <a:gd name="T17" fmla="*/ 57 h 117"/>
                  <a:gd name="T18" fmla="*/ 253 w 1003"/>
                  <a:gd name="T19" fmla="*/ 57 h 117"/>
                  <a:gd name="T20" fmla="*/ 253 w 1003"/>
                  <a:gd name="T21" fmla="*/ 51 h 117"/>
                  <a:gd name="T22" fmla="*/ 226 w 1003"/>
                  <a:gd name="T23" fmla="*/ 51 h 117"/>
                  <a:gd name="T24" fmla="*/ 225 w 1003"/>
                  <a:gd name="T25" fmla="*/ 36 h 117"/>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003"/>
                  <a:gd name="T40" fmla="*/ 0 h 117"/>
                  <a:gd name="T41" fmla="*/ 1003 w 1003"/>
                  <a:gd name="T42" fmla="*/ 117 h 117"/>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003" h="117">
                    <a:moveTo>
                      <a:pt x="225" y="36"/>
                    </a:moveTo>
                    <a:lnTo>
                      <a:pt x="204" y="36"/>
                    </a:lnTo>
                    <a:lnTo>
                      <a:pt x="204" y="43"/>
                    </a:lnTo>
                    <a:lnTo>
                      <a:pt x="204" y="51"/>
                    </a:lnTo>
                    <a:lnTo>
                      <a:pt x="204" y="116"/>
                    </a:lnTo>
                    <a:lnTo>
                      <a:pt x="229" y="116"/>
                    </a:lnTo>
                    <a:lnTo>
                      <a:pt x="229" y="71"/>
                    </a:lnTo>
                    <a:lnTo>
                      <a:pt x="231" y="62"/>
                    </a:lnTo>
                    <a:lnTo>
                      <a:pt x="237" y="57"/>
                    </a:lnTo>
                    <a:lnTo>
                      <a:pt x="253" y="57"/>
                    </a:lnTo>
                    <a:lnTo>
                      <a:pt x="253" y="51"/>
                    </a:lnTo>
                    <a:lnTo>
                      <a:pt x="226" y="51"/>
                    </a:lnTo>
                    <a:lnTo>
                      <a:pt x="225" y="3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79" name="Freeform 244">
                <a:extLst>
                  <a:ext uri="{FF2B5EF4-FFF2-40B4-BE49-F238E27FC236}">
                    <a16:creationId xmlns:a16="http://schemas.microsoft.com/office/drawing/2014/main" id="{AB9D067A-123F-4AE8-82F5-7D44FABB3A15}"/>
                  </a:ext>
                </a:extLst>
              </p:cNvPr>
              <p:cNvSpPr>
                <a:spLocks/>
              </p:cNvSpPr>
              <p:nvPr/>
            </p:nvSpPr>
            <p:spPr bwMode="auto">
              <a:xfrm>
                <a:off x="6199" y="2227"/>
                <a:ext cx="1003" cy="117"/>
              </a:xfrm>
              <a:custGeom>
                <a:avLst/>
                <a:gdLst>
                  <a:gd name="T0" fmla="*/ 253 w 1003"/>
                  <a:gd name="T1" fmla="*/ 57 h 117"/>
                  <a:gd name="T2" fmla="*/ 249 w 1003"/>
                  <a:gd name="T3" fmla="*/ 57 h 117"/>
                  <a:gd name="T4" fmla="*/ 251 w 1003"/>
                  <a:gd name="T5" fmla="*/ 58 h 117"/>
                  <a:gd name="T6" fmla="*/ 253 w 1003"/>
                  <a:gd name="T7" fmla="*/ 58 h 117"/>
                  <a:gd name="T8" fmla="*/ 253 w 1003"/>
                  <a:gd name="T9" fmla="*/ 57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253" y="57"/>
                    </a:moveTo>
                    <a:lnTo>
                      <a:pt x="249" y="57"/>
                    </a:lnTo>
                    <a:lnTo>
                      <a:pt x="251" y="58"/>
                    </a:lnTo>
                    <a:lnTo>
                      <a:pt x="253" y="58"/>
                    </a:lnTo>
                    <a:lnTo>
                      <a:pt x="253" y="5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0" name="Freeform 243">
                <a:extLst>
                  <a:ext uri="{FF2B5EF4-FFF2-40B4-BE49-F238E27FC236}">
                    <a16:creationId xmlns:a16="http://schemas.microsoft.com/office/drawing/2014/main" id="{3206E4EA-4968-429B-BBC4-498CEE0A44D9}"/>
                  </a:ext>
                </a:extLst>
              </p:cNvPr>
              <p:cNvSpPr>
                <a:spLocks/>
              </p:cNvSpPr>
              <p:nvPr/>
            </p:nvSpPr>
            <p:spPr bwMode="auto">
              <a:xfrm>
                <a:off x="6199" y="2227"/>
                <a:ext cx="1003" cy="117"/>
              </a:xfrm>
              <a:custGeom>
                <a:avLst/>
                <a:gdLst>
                  <a:gd name="T0" fmla="*/ 251 w 1003"/>
                  <a:gd name="T1" fmla="*/ 34 h 117"/>
                  <a:gd name="T2" fmla="*/ 240 w 1003"/>
                  <a:gd name="T3" fmla="*/ 34 h 117"/>
                  <a:gd name="T4" fmla="*/ 230 w 1003"/>
                  <a:gd name="T5" fmla="*/ 39 h 117"/>
                  <a:gd name="T6" fmla="*/ 226 w 1003"/>
                  <a:gd name="T7" fmla="*/ 51 h 117"/>
                  <a:gd name="T8" fmla="*/ 253 w 1003"/>
                  <a:gd name="T9" fmla="*/ 51 h 117"/>
                  <a:gd name="T10" fmla="*/ 253 w 1003"/>
                  <a:gd name="T11" fmla="*/ 35 h 117"/>
                  <a:gd name="T12" fmla="*/ 251 w 1003"/>
                  <a:gd name="T13" fmla="*/ 34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251" y="34"/>
                    </a:moveTo>
                    <a:lnTo>
                      <a:pt x="240" y="34"/>
                    </a:lnTo>
                    <a:lnTo>
                      <a:pt x="230" y="39"/>
                    </a:lnTo>
                    <a:lnTo>
                      <a:pt x="226" y="51"/>
                    </a:lnTo>
                    <a:lnTo>
                      <a:pt x="253" y="51"/>
                    </a:lnTo>
                    <a:lnTo>
                      <a:pt x="253" y="35"/>
                    </a:lnTo>
                    <a:lnTo>
                      <a:pt x="251" y="3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1" name="Freeform 242">
                <a:extLst>
                  <a:ext uri="{FF2B5EF4-FFF2-40B4-BE49-F238E27FC236}">
                    <a16:creationId xmlns:a16="http://schemas.microsoft.com/office/drawing/2014/main" id="{4115DB43-5D48-4AAB-A3E5-7C4FEDF16107}"/>
                  </a:ext>
                </a:extLst>
              </p:cNvPr>
              <p:cNvSpPr>
                <a:spLocks/>
              </p:cNvSpPr>
              <p:nvPr/>
            </p:nvSpPr>
            <p:spPr bwMode="auto">
              <a:xfrm>
                <a:off x="6199" y="2227"/>
                <a:ext cx="1003" cy="117"/>
              </a:xfrm>
              <a:custGeom>
                <a:avLst/>
                <a:gdLst>
                  <a:gd name="T0" fmla="*/ 305 w 1003"/>
                  <a:gd name="T1" fmla="*/ 34 h 117"/>
                  <a:gd name="T2" fmla="*/ 283 w 1003"/>
                  <a:gd name="T3" fmla="*/ 40 h 117"/>
                  <a:gd name="T4" fmla="*/ 268 w 1003"/>
                  <a:gd name="T5" fmla="*/ 54 h 117"/>
                  <a:gd name="T6" fmla="*/ 268 w 1003"/>
                  <a:gd name="T7" fmla="*/ 85 h 117"/>
                  <a:gd name="T8" fmla="*/ 276 w 1003"/>
                  <a:gd name="T9" fmla="*/ 104 h 117"/>
                  <a:gd name="T10" fmla="*/ 289 w 1003"/>
                  <a:gd name="T11" fmla="*/ 115 h 117"/>
                  <a:gd name="T12" fmla="*/ 315 w 1003"/>
                  <a:gd name="T13" fmla="*/ 113 h 117"/>
                  <a:gd name="T14" fmla="*/ 334 w 1003"/>
                  <a:gd name="T15" fmla="*/ 104 h 117"/>
                  <a:gd name="T16" fmla="*/ 337 w 1003"/>
                  <a:gd name="T17" fmla="*/ 100 h 117"/>
                  <a:gd name="T18" fmla="*/ 294 w 1003"/>
                  <a:gd name="T19" fmla="*/ 100 h 117"/>
                  <a:gd name="T20" fmla="*/ 288 w 1003"/>
                  <a:gd name="T21" fmla="*/ 89 h 117"/>
                  <a:gd name="T22" fmla="*/ 288 w 1003"/>
                  <a:gd name="T23" fmla="*/ 64 h 117"/>
                  <a:gd name="T24" fmla="*/ 293 w 1003"/>
                  <a:gd name="T25" fmla="*/ 52 h 117"/>
                  <a:gd name="T26" fmla="*/ 336 w 1003"/>
                  <a:gd name="T27" fmla="*/ 52 h 117"/>
                  <a:gd name="T28" fmla="*/ 331 w 1003"/>
                  <a:gd name="T29" fmla="*/ 43 h 117"/>
                  <a:gd name="T30" fmla="*/ 314 w 1003"/>
                  <a:gd name="T31" fmla="*/ 35 h 117"/>
                  <a:gd name="T32" fmla="*/ 305 w 1003"/>
                  <a:gd name="T33" fmla="*/ 34 h 117"/>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003"/>
                  <a:gd name="T52" fmla="*/ 0 h 117"/>
                  <a:gd name="T53" fmla="*/ 1003 w 1003"/>
                  <a:gd name="T54" fmla="*/ 117 h 117"/>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003" h="117">
                    <a:moveTo>
                      <a:pt x="305" y="34"/>
                    </a:moveTo>
                    <a:lnTo>
                      <a:pt x="283" y="40"/>
                    </a:lnTo>
                    <a:lnTo>
                      <a:pt x="268" y="54"/>
                    </a:lnTo>
                    <a:lnTo>
                      <a:pt x="268" y="85"/>
                    </a:lnTo>
                    <a:lnTo>
                      <a:pt x="276" y="104"/>
                    </a:lnTo>
                    <a:lnTo>
                      <a:pt x="289" y="115"/>
                    </a:lnTo>
                    <a:lnTo>
                      <a:pt x="315" y="113"/>
                    </a:lnTo>
                    <a:lnTo>
                      <a:pt x="334" y="104"/>
                    </a:lnTo>
                    <a:lnTo>
                      <a:pt x="337" y="100"/>
                    </a:lnTo>
                    <a:lnTo>
                      <a:pt x="294" y="100"/>
                    </a:lnTo>
                    <a:lnTo>
                      <a:pt x="288" y="89"/>
                    </a:lnTo>
                    <a:lnTo>
                      <a:pt x="288" y="64"/>
                    </a:lnTo>
                    <a:lnTo>
                      <a:pt x="293" y="52"/>
                    </a:lnTo>
                    <a:lnTo>
                      <a:pt x="336" y="52"/>
                    </a:lnTo>
                    <a:lnTo>
                      <a:pt x="331" y="43"/>
                    </a:lnTo>
                    <a:lnTo>
                      <a:pt x="314" y="35"/>
                    </a:lnTo>
                    <a:lnTo>
                      <a:pt x="305" y="3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2" name="Freeform 241">
                <a:extLst>
                  <a:ext uri="{FF2B5EF4-FFF2-40B4-BE49-F238E27FC236}">
                    <a16:creationId xmlns:a16="http://schemas.microsoft.com/office/drawing/2014/main" id="{9F730F71-A807-41B8-B465-E2377B0F7108}"/>
                  </a:ext>
                </a:extLst>
              </p:cNvPr>
              <p:cNvSpPr>
                <a:spLocks/>
              </p:cNvSpPr>
              <p:nvPr/>
            </p:nvSpPr>
            <p:spPr bwMode="auto">
              <a:xfrm>
                <a:off x="6199" y="2227"/>
                <a:ext cx="1003" cy="117"/>
              </a:xfrm>
              <a:custGeom>
                <a:avLst/>
                <a:gdLst>
                  <a:gd name="T0" fmla="*/ 336 w 1003"/>
                  <a:gd name="T1" fmla="*/ 52 h 117"/>
                  <a:gd name="T2" fmla="*/ 316 w 1003"/>
                  <a:gd name="T3" fmla="*/ 52 h 117"/>
                  <a:gd name="T4" fmla="*/ 320 w 1003"/>
                  <a:gd name="T5" fmla="*/ 64 h 117"/>
                  <a:gd name="T6" fmla="*/ 320 w 1003"/>
                  <a:gd name="T7" fmla="*/ 90 h 117"/>
                  <a:gd name="T8" fmla="*/ 314 w 1003"/>
                  <a:gd name="T9" fmla="*/ 100 h 117"/>
                  <a:gd name="T10" fmla="*/ 337 w 1003"/>
                  <a:gd name="T11" fmla="*/ 100 h 117"/>
                  <a:gd name="T12" fmla="*/ 344 w 1003"/>
                  <a:gd name="T13" fmla="*/ 89 h 117"/>
                  <a:gd name="T14" fmla="*/ 341 w 1003"/>
                  <a:gd name="T15" fmla="*/ 61 h 117"/>
                  <a:gd name="T16" fmla="*/ 336 w 1003"/>
                  <a:gd name="T17" fmla="*/ 52 h 11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003"/>
                  <a:gd name="T28" fmla="*/ 0 h 117"/>
                  <a:gd name="T29" fmla="*/ 1003 w 1003"/>
                  <a:gd name="T30" fmla="*/ 117 h 11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003" h="117">
                    <a:moveTo>
                      <a:pt x="336" y="52"/>
                    </a:moveTo>
                    <a:lnTo>
                      <a:pt x="316" y="52"/>
                    </a:lnTo>
                    <a:lnTo>
                      <a:pt x="320" y="64"/>
                    </a:lnTo>
                    <a:lnTo>
                      <a:pt x="320" y="90"/>
                    </a:lnTo>
                    <a:lnTo>
                      <a:pt x="314" y="100"/>
                    </a:lnTo>
                    <a:lnTo>
                      <a:pt x="337" y="100"/>
                    </a:lnTo>
                    <a:lnTo>
                      <a:pt x="344" y="89"/>
                    </a:lnTo>
                    <a:lnTo>
                      <a:pt x="341" y="61"/>
                    </a:lnTo>
                    <a:lnTo>
                      <a:pt x="336" y="5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3" name="Freeform 240">
                <a:extLst>
                  <a:ext uri="{FF2B5EF4-FFF2-40B4-BE49-F238E27FC236}">
                    <a16:creationId xmlns:a16="http://schemas.microsoft.com/office/drawing/2014/main" id="{3A73303F-B976-48A3-8BEB-A585C36895E5}"/>
                  </a:ext>
                </a:extLst>
              </p:cNvPr>
              <p:cNvSpPr>
                <a:spLocks/>
              </p:cNvSpPr>
              <p:nvPr/>
            </p:nvSpPr>
            <p:spPr bwMode="auto">
              <a:xfrm>
                <a:off x="6199" y="2227"/>
                <a:ext cx="1003" cy="117"/>
              </a:xfrm>
              <a:custGeom>
                <a:avLst/>
                <a:gdLst>
                  <a:gd name="T0" fmla="*/ 383 w 1003"/>
                  <a:gd name="T1" fmla="*/ 36 h 117"/>
                  <a:gd name="T2" fmla="*/ 362 w 1003"/>
                  <a:gd name="T3" fmla="*/ 36 h 117"/>
                  <a:gd name="T4" fmla="*/ 362 w 1003"/>
                  <a:gd name="T5" fmla="*/ 47 h 117"/>
                  <a:gd name="T6" fmla="*/ 362 w 1003"/>
                  <a:gd name="T7" fmla="*/ 116 h 117"/>
                  <a:gd name="T8" fmla="*/ 386 w 1003"/>
                  <a:gd name="T9" fmla="*/ 116 h 117"/>
                  <a:gd name="T10" fmla="*/ 387 w 1003"/>
                  <a:gd name="T11" fmla="*/ 65 h 117"/>
                  <a:gd name="T12" fmla="*/ 387 w 1003"/>
                  <a:gd name="T13" fmla="*/ 63 h 117"/>
                  <a:gd name="T14" fmla="*/ 389 w 1003"/>
                  <a:gd name="T15" fmla="*/ 59 h 117"/>
                  <a:gd name="T16" fmla="*/ 393 w 1003"/>
                  <a:gd name="T17" fmla="*/ 54 h 117"/>
                  <a:gd name="T18" fmla="*/ 478 w 1003"/>
                  <a:gd name="T19" fmla="*/ 54 h 117"/>
                  <a:gd name="T20" fmla="*/ 477 w 1003"/>
                  <a:gd name="T21" fmla="*/ 48 h 117"/>
                  <a:gd name="T22" fmla="*/ 430 w 1003"/>
                  <a:gd name="T23" fmla="*/ 48 h 117"/>
                  <a:gd name="T24" fmla="*/ 429 w 1003"/>
                  <a:gd name="T25" fmla="*/ 47 h 117"/>
                  <a:gd name="T26" fmla="*/ 384 w 1003"/>
                  <a:gd name="T27" fmla="*/ 47 h 117"/>
                  <a:gd name="T28" fmla="*/ 383 w 1003"/>
                  <a:gd name="T29" fmla="*/ 36 h 117"/>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w 1003"/>
                  <a:gd name="T46" fmla="*/ 0 h 117"/>
                  <a:gd name="T47" fmla="*/ 1003 w 1003"/>
                  <a:gd name="T48" fmla="*/ 117 h 117"/>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T45" t="T46" r="T47" b="T48"/>
                <a:pathLst>
                  <a:path w="1003" h="117">
                    <a:moveTo>
                      <a:pt x="383" y="36"/>
                    </a:moveTo>
                    <a:lnTo>
                      <a:pt x="362" y="36"/>
                    </a:lnTo>
                    <a:lnTo>
                      <a:pt x="362" y="47"/>
                    </a:lnTo>
                    <a:lnTo>
                      <a:pt x="362" y="116"/>
                    </a:lnTo>
                    <a:lnTo>
                      <a:pt x="386" y="116"/>
                    </a:lnTo>
                    <a:lnTo>
                      <a:pt x="387" y="65"/>
                    </a:lnTo>
                    <a:lnTo>
                      <a:pt x="387" y="63"/>
                    </a:lnTo>
                    <a:lnTo>
                      <a:pt x="389" y="59"/>
                    </a:lnTo>
                    <a:lnTo>
                      <a:pt x="393" y="54"/>
                    </a:lnTo>
                    <a:lnTo>
                      <a:pt x="478" y="54"/>
                    </a:lnTo>
                    <a:lnTo>
                      <a:pt x="477" y="48"/>
                    </a:lnTo>
                    <a:lnTo>
                      <a:pt x="430" y="48"/>
                    </a:lnTo>
                    <a:lnTo>
                      <a:pt x="429" y="47"/>
                    </a:lnTo>
                    <a:lnTo>
                      <a:pt x="384" y="47"/>
                    </a:lnTo>
                    <a:lnTo>
                      <a:pt x="383" y="3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4" name="Freeform 239">
                <a:extLst>
                  <a:ext uri="{FF2B5EF4-FFF2-40B4-BE49-F238E27FC236}">
                    <a16:creationId xmlns:a16="http://schemas.microsoft.com/office/drawing/2014/main" id="{EB6EB17D-37AA-47C0-A21B-F894EFD4A2E1}"/>
                  </a:ext>
                </a:extLst>
              </p:cNvPr>
              <p:cNvSpPr>
                <a:spLocks/>
              </p:cNvSpPr>
              <p:nvPr/>
            </p:nvSpPr>
            <p:spPr bwMode="auto">
              <a:xfrm>
                <a:off x="6199" y="2227"/>
                <a:ext cx="1003" cy="117"/>
              </a:xfrm>
              <a:custGeom>
                <a:avLst/>
                <a:gdLst>
                  <a:gd name="T0" fmla="*/ 441 w 1003"/>
                  <a:gd name="T1" fmla="*/ 54 h 117"/>
                  <a:gd name="T2" fmla="*/ 407 w 1003"/>
                  <a:gd name="T3" fmla="*/ 54 h 117"/>
                  <a:gd name="T4" fmla="*/ 410 w 1003"/>
                  <a:gd name="T5" fmla="*/ 61 h 117"/>
                  <a:gd name="T6" fmla="*/ 410 w 1003"/>
                  <a:gd name="T7" fmla="*/ 116 h 117"/>
                  <a:gd name="T8" fmla="*/ 434 w 1003"/>
                  <a:gd name="T9" fmla="*/ 116 h 117"/>
                  <a:gd name="T10" fmla="*/ 434 w 1003"/>
                  <a:gd name="T11" fmla="*/ 67 h 117"/>
                  <a:gd name="T12" fmla="*/ 435 w 1003"/>
                  <a:gd name="T13" fmla="*/ 65 h 117"/>
                  <a:gd name="T14" fmla="*/ 437 w 1003"/>
                  <a:gd name="T15" fmla="*/ 58 h 117"/>
                  <a:gd name="T16" fmla="*/ 441 w 1003"/>
                  <a:gd name="T17" fmla="*/ 54 h 11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003"/>
                  <a:gd name="T28" fmla="*/ 0 h 117"/>
                  <a:gd name="T29" fmla="*/ 1003 w 1003"/>
                  <a:gd name="T30" fmla="*/ 117 h 11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003" h="117">
                    <a:moveTo>
                      <a:pt x="441" y="54"/>
                    </a:moveTo>
                    <a:lnTo>
                      <a:pt x="407" y="54"/>
                    </a:lnTo>
                    <a:lnTo>
                      <a:pt x="410" y="61"/>
                    </a:lnTo>
                    <a:lnTo>
                      <a:pt x="410" y="116"/>
                    </a:lnTo>
                    <a:lnTo>
                      <a:pt x="434" y="116"/>
                    </a:lnTo>
                    <a:lnTo>
                      <a:pt x="434" y="67"/>
                    </a:lnTo>
                    <a:lnTo>
                      <a:pt x="435" y="65"/>
                    </a:lnTo>
                    <a:lnTo>
                      <a:pt x="437" y="58"/>
                    </a:lnTo>
                    <a:lnTo>
                      <a:pt x="44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5" name="Freeform 238">
                <a:extLst>
                  <a:ext uri="{FF2B5EF4-FFF2-40B4-BE49-F238E27FC236}">
                    <a16:creationId xmlns:a16="http://schemas.microsoft.com/office/drawing/2014/main" id="{38295107-5485-496E-8BE4-7C6B4583358F}"/>
                  </a:ext>
                </a:extLst>
              </p:cNvPr>
              <p:cNvSpPr>
                <a:spLocks/>
              </p:cNvSpPr>
              <p:nvPr/>
            </p:nvSpPr>
            <p:spPr bwMode="auto">
              <a:xfrm>
                <a:off x="6199" y="2227"/>
                <a:ext cx="1003" cy="117"/>
              </a:xfrm>
              <a:custGeom>
                <a:avLst/>
                <a:gdLst>
                  <a:gd name="T0" fmla="*/ 478 w 1003"/>
                  <a:gd name="T1" fmla="*/ 54 h 117"/>
                  <a:gd name="T2" fmla="*/ 455 w 1003"/>
                  <a:gd name="T3" fmla="*/ 54 h 117"/>
                  <a:gd name="T4" fmla="*/ 458 w 1003"/>
                  <a:gd name="T5" fmla="*/ 61 h 117"/>
                  <a:gd name="T6" fmla="*/ 458 w 1003"/>
                  <a:gd name="T7" fmla="*/ 116 h 117"/>
                  <a:gd name="T8" fmla="*/ 482 w 1003"/>
                  <a:gd name="T9" fmla="*/ 116 h 117"/>
                  <a:gd name="T10" fmla="*/ 482 w 1003"/>
                  <a:gd name="T11" fmla="*/ 69 h 117"/>
                  <a:gd name="T12" fmla="*/ 478 w 1003"/>
                  <a:gd name="T13" fmla="*/ 54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478" y="54"/>
                    </a:moveTo>
                    <a:lnTo>
                      <a:pt x="455" y="54"/>
                    </a:lnTo>
                    <a:lnTo>
                      <a:pt x="458" y="61"/>
                    </a:lnTo>
                    <a:lnTo>
                      <a:pt x="458" y="116"/>
                    </a:lnTo>
                    <a:lnTo>
                      <a:pt x="482" y="116"/>
                    </a:lnTo>
                    <a:lnTo>
                      <a:pt x="482" y="69"/>
                    </a:lnTo>
                    <a:lnTo>
                      <a:pt x="478"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6" name="Freeform 237">
                <a:extLst>
                  <a:ext uri="{FF2B5EF4-FFF2-40B4-BE49-F238E27FC236}">
                    <a16:creationId xmlns:a16="http://schemas.microsoft.com/office/drawing/2014/main" id="{7C567341-0C8C-47FD-B733-7525F80EA0CD}"/>
                  </a:ext>
                </a:extLst>
              </p:cNvPr>
              <p:cNvSpPr>
                <a:spLocks/>
              </p:cNvSpPr>
              <p:nvPr/>
            </p:nvSpPr>
            <p:spPr bwMode="auto">
              <a:xfrm>
                <a:off x="6199" y="2227"/>
                <a:ext cx="1003" cy="117"/>
              </a:xfrm>
              <a:custGeom>
                <a:avLst/>
                <a:gdLst>
                  <a:gd name="T0" fmla="*/ 450 w 1003"/>
                  <a:gd name="T1" fmla="*/ 34 h 117"/>
                  <a:gd name="T2" fmla="*/ 430 w 1003"/>
                  <a:gd name="T3" fmla="*/ 48 h 117"/>
                  <a:gd name="T4" fmla="*/ 477 w 1003"/>
                  <a:gd name="T5" fmla="*/ 48 h 117"/>
                  <a:gd name="T6" fmla="*/ 476 w 1003"/>
                  <a:gd name="T7" fmla="*/ 44 h 117"/>
                  <a:gd name="T8" fmla="*/ 459 w 1003"/>
                  <a:gd name="T9" fmla="*/ 35 h 117"/>
                  <a:gd name="T10" fmla="*/ 450 w 1003"/>
                  <a:gd name="T11" fmla="*/ 34 h 117"/>
                  <a:gd name="T12" fmla="*/ 0 60000 65536"/>
                  <a:gd name="T13" fmla="*/ 0 60000 65536"/>
                  <a:gd name="T14" fmla="*/ 0 60000 65536"/>
                  <a:gd name="T15" fmla="*/ 0 60000 65536"/>
                  <a:gd name="T16" fmla="*/ 0 60000 65536"/>
                  <a:gd name="T17" fmla="*/ 0 60000 65536"/>
                  <a:gd name="T18" fmla="*/ 0 w 1003"/>
                  <a:gd name="T19" fmla="*/ 0 h 117"/>
                  <a:gd name="T20" fmla="*/ 1003 w 1003"/>
                  <a:gd name="T21" fmla="*/ 117 h 117"/>
                </a:gdLst>
                <a:ahLst/>
                <a:cxnLst>
                  <a:cxn ang="T12">
                    <a:pos x="T0" y="T1"/>
                  </a:cxn>
                  <a:cxn ang="T13">
                    <a:pos x="T2" y="T3"/>
                  </a:cxn>
                  <a:cxn ang="T14">
                    <a:pos x="T4" y="T5"/>
                  </a:cxn>
                  <a:cxn ang="T15">
                    <a:pos x="T6" y="T7"/>
                  </a:cxn>
                  <a:cxn ang="T16">
                    <a:pos x="T8" y="T9"/>
                  </a:cxn>
                  <a:cxn ang="T17">
                    <a:pos x="T10" y="T11"/>
                  </a:cxn>
                </a:cxnLst>
                <a:rect l="T18" t="T19" r="T20" b="T21"/>
                <a:pathLst>
                  <a:path w="1003" h="117">
                    <a:moveTo>
                      <a:pt x="450" y="34"/>
                    </a:moveTo>
                    <a:lnTo>
                      <a:pt x="430" y="48"/>
                    </a:lnTo>
                    <a:lnTo>
                      <a:pt x="477" y="48"/>
                    </a:lnTo>
                    <a:lnTo>
                      <a:pt x="476" y="44"/>
                    </a:lnTo>
                    <a:lnTo>
                      <a:pt x="459" y="35"/>
                    </a:lnTo>
                    <a:lnTo>
                      <a:pt x="450" y="3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7" name="Freeform 236">
                <a:extLst>
                  <a:ext uri="{FF2B5EF4-FFF2-40B4-BE49-F238E27FC236}">
                    <a16:creationId xmlns:a16="http://schemas.microsoft.com/office/drawing/2014/main" id="{8D409D74-E12E-4C31-868E-106B1234DBBB}"/>
                  </a:ext>
                </a:extLst>
              </p:cNvPr>
              <p:cNvSpPr>
                <a:spLocks/>
              </p:cNvSpPr>
              <p:nvPr/>
            </p:nvSpPr>
            <p:spPr bwMode="auto">
              <a:xfrm>
                <a:off x="6199" y="2227"/>
                <a:ext cx="1003" cy="117"/>
              </a:xfrm>
              <a:custGeom>
                <a:avLst/>
                <a:gdLst>
                  <a:gd name="T0" fmla="*/ 418 w 1003"/>
                  <a:gd name="T1" fmla="*/ 34 h 117"/>
                  <a:gd name="T2" fmla="*/ 395 w 1003"/>
                  <a:gd name="T3" fmla="*/ 34 h 117"/>
                  <a:gd name="T4" fmla="*/ 388 w 1003"/>
                  <a:gd name="T5" fmla="*/ 42 h 117"/>
                  <a:gd name="T6" fmla="*/ 384 w 1003"/>
                  <a:gd name="T7" fmla="*/ 47 h 117"/>
                  <a:gd name="T8" fmla="*/ 429 w 1003"/>
                  <a:gd name="T9" fmla="*/ 47 h 117"/>
                  <a:gd name="T10" fmla="*/ 426 w 1003"/>
                  <a:gd name="T11" fmla="*/ 40 h 117"/>
                  <a:gd name="T12" fmla="*/ 418 w 1003"/>
                  <a:gd name="T13" fmla="*/ 34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418" y="34"/>
                    </a:moveTo>
                    <a:lnTo>
                      <a:pt x="395" y="34"/>
                    </a:lnTo>
                    <a:lnTo>
                      <a:pt x="388" y="42"/>
                    </a:lnTo>
                    <a:lnTo>
                      <a:pt x="384" y="47"/>
                    </a:lnTo>
                    <a:lnTo>
                      <a:pt x="429" y="47"/>
                    </a:lnTo>
                    <a:lnTo>
                      <a:pt x="426" y="40"/>
                    </a:lnTo>
                    <a:lnTo>
                      <a:pt x="418" y="3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8" name="Freeform 235">
                <a:extLst>
                  <a:ext uri="{FF2B5EF4-FFF2-40B4-BE49-F238E27FC236}">
                    <a16:creationId xmlns:a16="http://schemas.microsoft.com/office/drawing/2014/main" id="{70249CFE-1AB4-41A4-A9C6-7F3CF680D0BD}"/>
                  </a:ext>
                </a:extLst>
              </p:cNvPr>
              <p:cNvSpPr>
                <a:spLocks/>
              </p:cNvSpPr>
              <p:nvPr/>
            </p:nvSpPr>
            <p:spPr bwMode="auto">
              <a:xfrm>
                <a:off x="6199" y="2227"/>
                <a:ext cx="1003" cy="117"/>
              </a:xfrm>
              <a:custGeom>
                <a:avLst/>
                <a:gdLst>
                  <a:gd name="T0" fmla="*/ 555 w 1003"/>
                  <a:gd name="T1" fmla="*/ 38 h 117"/>
                  <a:gd name="T2" fmla="*/ 526 w 1003"/>
                  <a:gd name="T3" fmla="*/ 40 h 117"/>
                  <a:gd name="T4" fmla="*/ 508 w 1003"/>
                  <a:gd name="T5" fmla="*/ 51 h 117"/>
                  <a:gd name="T6" fmla="*/ 500 w 1003"/>
                  <a:gd name="T7" fmla="*/ 66 h 117"/>
                  <a:gd name="T8" fmla="*/ 503 w 1003"/>
                  <a:gd name="T9" fmla="*/ 93 h 117"/>
                  <a:gd name="T10" fmla="*/ 515 w 1003"/>
                  <a:gd name="T11" fmla="*/ 109 h 117"/>
                  <a:gd name="T12" fmla="*/ 533 w 1003"/>
                  <a:gd name="T13" fmla="*/ 117 h 117"/>
                  <a:gd name="T14" fmla="*/ 552 w 1003"/>
                  <a:gd name="T15" fmla="*/ 117 h 117"/>
                  <a:gd name="T16" fmla="*/ 562 w 1003"/>
                  <a:gd name="T17" fmla="*/ 116 h 117"/>
                  <a:gd name="T18" fmla="*/ 570 w 1003"/>
                  <a:gd name="T19" fmla="*/ 112 h 117"/>
                  <a:gd name="T20" fmla="*/ 567 w 1003"/>
                  <a:gd name="T21" fmla="*/ 99 h 117"/>
                  <a:gd name="T22" fmla="*/ 533 w 1003"/>
                  <a:gd name="T23" fmla="*/ 99 h 117"/>
                  <a:gd name="T24" fmla="*/ 523 w 1003"/>
                  <a:gd name="T25" fmla="*/ 94 h 117"/>
                  <a:gd name="T26" fmla="*/ 522 w 1003"/>
                  <a:gd name="T27" fmla="*/ 84 h 117"/>
                  <a:gd name="T28" fmla="*/ 573 w 1003"/>
                  <a:gd name="T29" fmla="*/ 84 h 117"/>
                  <a:gd name="T30" fmla="*/ 574 w 1003"/>
                  <a:gd name="T31" fmla="*/ 82 h 117"/>
                  <a:gd name="T32" fmla="*/ 574 w 1003"/>
                  <a:gd name="T33" fmla="*/ 78 h 117"/>
                  <a:gd name="T34" fmla="*/ 574 w 1003"/>
                  <a:gd name="T35" fmla="*/ 74 h 117"/>
                  <a:gd name="T36" fmla="*/ 573 w 1003"/>
                  <a:gd name="T37" fmla="*/ 67 h 117"/>
                  <a:gd name="T38" fmla="*/ 522 w 1003"/>
                  <a:gd name="T39" fmla="*/ 67 h 117"/>
                  <a:gd name="T40" fmla="*/ 523 w 1003"/>
                  <a:gd name="T41" fmla="*/ 60 h 117"/>
                  <a:gd name="T42" fmla="*/ 527 w 1003"/>
                  <a:gd name="T43" fmla="*/ 51 h 117"/>
                  <a:gd name="T44" fmla="*/ 568 w 1003"/>
                  <a:gd name="T45" fmla="*/ 51 h 117"/>
                  <a:gd name="T46" fmla="*/ 555 w 1003"/>
                  <a:gd name="T47" fmla="*/ 38 h 117"/>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1003"/>
                  <a:gd name="T73" fmla="*/ 0 h 117"/>
                  <a:gd name="T74" fmla="*/ 1003 w 1003"/>
                  <a:gd name="T75" fmla="*/ 117 h 117"/>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1003" h="117">
                    <a:moveTo>
                      <a:pt x="555" y="38"/>
                    </a:moveTo>
                    <a:lnTo>
                      <a:pt x="526" y="40"/>
                    </a:lnTo>
                    <a:lnTo>
                      <a:pt x="508" y="51"/>
                    </a:lnTo>
                    <a:lnTo>
                      <a:pt x="500" y="66"/>
                    </a:lnTo>
                    <a:lnTo>
                      <a:pt x="503" y="93"/>
                    </a:lnTo>
                    <a:lnTo>
                      <a:pt x="515" y="109"/>
                    </a:lnTo>
                    <a:lnTo>
                      <a:pt x="533" y="117"/>
                    </a:lnTo>
                    <a:lnTo>
                      <a:pt x="552" y="117"/>
                    </a:lnTo>
                    <a:lnTo>
                      <a:pt x="562" y="116"/>
                    </a:lnTo>
                    <a:lnTo>
                      <a:pt x="570" y="112"/>
                    </a:lnTo>
                    <a:lnTo>
                      <a:pt x="567" y="99"/>
                    </a:lnTo>
                    <a:lnTo>
                      <a:pt x="533" y="99"/>
                    </a:lnTo>
                    <a:lnTo>
                      <a:pt x="523" y="94"/>
                    </a:lnTo>
                    <a:lnTo>
                      <a:pt x="522" y="84"/>
                    </a:lnTo>
                    <a:lnTo>
                      <a:pt x="573" y="84"/>
                    </a:lnTo>
                    <a:lnTo>
                      <a:pt x="574" y="82"/>
                    </a:lnTo>
                    <a:lnTo>
                      <a:pt x="574" y="78"/>
                    </a:lnTo>
                    <a:lnTo>
                      <a:pt x="574" y="74"/>
                    </a:lnTo>
                    <a:lnTo>
                      <a:pt x="573" y="67"/>
                    </a:lnTo>
                    <a:lnTo>
                      <a:pt x="522" y="67"/>
                    </a:lnTo>
                    <a:lnTo>
                      <a:pt x="523" y="60"/>
                    </a:lnTo>
                    <a:lnTo>
                      <a:pt x="527" y="51"/>
                    </a:lnTo>
                    <a:lnTo>
                      <a:pt x="568" y="51"/>
                    </a:lnTo>
                    <a:lnTo>
                      <a:pt x="555" y="3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89" name="Freeform 234">
                <a:extLst>
                  <a:ext uri="{FF2B5EF4-FFF2-40B4-BE49-F238E27FC236}">
                    <a16:creationId xmlns:a16="http://schemas.microsoft.com/office/drawing/2014/main" id="{12D58872-5B50-4D98-B335-433F130D3662}"/>
                  </a:ext>
                </a:extLst>
              </p:cNvPr>
              <p:cNvSpPr>
                <a:spLocks/>
              </p:cNvSpPr>
              <p:nvPr/>
            </p:nvSpPr>
            <p:spPr bwMode="auto">
              <a:xfrm>
                <a:off x="6199" y="2227"/>
                <a:ext cx="1003" cy="117"/>
              </a:xfrm>
              <a:custGeom>
                <a:avLst/>
                <a:gdLst>
                  <a:gd name="T0" fmla="*/ 567 w 1003"/>
                  <a:gd name="T1" fmla="*/ 96 h 117"/>
                  <a:gd name="T2" fmla="*/ 560 w 1003"/>
                  <a:gd name="T3" fmla="*/ 98 h 117"/>
                  <a:gd name="T4" fmla="*/ 553 w 1003"/>
                  <a:gd name="T5" fmla="*/ 99 h 117"/>
                  <a:gd name="T6" fmla="*/ 567 w 1003"/>
                  <a:gd name="T7" fmla="*/ 99 h 117"/>
                  <a:gd name="T8" fmla="*/ 567 w 1003"/>
                  <a:gd name="T9" fmla="*/ 96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567" y="96"/>
                    </a:moveTo>
                    <a:lnTo>
                      <a:pt x="560" y="98"/>
                    </a:lnTo>
                    <a:lnTo>
                      <a:pt x="553" y="99"/>
                    </a:lnTo>
                    <a:lnTo>
                      <a:pt x="567" y="99"/>
                    </a:lnTo>
                    <a:lnTo>
                      <a:pt x="567" y="9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0" name="Freeform 233">
                <a:extLst>
                  <a:ext uri="{FF2B5EF4-FFF2-40B4-BE49-F238E27FC236}">
                    <a16:creationId xmlns:a16="http://schemas.microsoft.com/office/drawing/2014/main" id="{28EF038C-1597-4F9A-A5D1-59EEE19A5429}"/>
                  </a:ext>
                </a:extLst>
              </p:cNvPr>
              <p:cNvSpPr>
                <a:spLocks/>
              </p:cNvSpPr>
              <p:nvPr/>
            </p:nvSpPr>
            <p:spPr bwMode="auto">
              <a:xfrm>
                <a:off x="6199" y="2227"/>
                <a:ext cx="1003" cy="117"/>
              </a:xfrm>
              <a:custGeom>
                <a:avLst/>
                <a:gdLst>
                  <a:gd name="T0" fmla="*/ 568 w 1003"/>
                  <a:gd name="T1" fmla="*/ 51 h 117"/>
                  <a:gd name="T2" fmla="*/ 549 w 1003"/>
                  <a:gd name="T3" fmla="*/ 51 h 117"/>
                  <a:gd name="T4" fmla="*/ 551 w 1003"/>
                  <a:gd name="T5" fmla="*/ 60 h 117"/>
                  <a:gd name="T6" fmla="*/ 551 w 1003"/>
                  <a:gd name="T7" fmla="*/ 67 h 117"/>
                  <a:gd name="T8" fmla="*/ 573 w 1003"/>
                  <a:gd name="T9" fmla="*/ 67 h 117"/>
                  <a:gd name="T10" fmla="*/ 570 w 1003"/>
                  <a:gd name="T11" fmla="*/ 53 h 117"/>
                  <a:gd name="T12" fmla="*/ 568 w 1003"/>
                  <a:gd name="T13" fmla="*/ 51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568" y="51"/>
                    </a:moveTo>
                    <a:lnTo>
                      <a:pt x="549" y="51"/>
                    </a:lnTo>
                    <a:lnTo>
                      <a:pt x="551" y="60"/>
                    </a:lnTo>
                    <a:lnTo>
                      <a:pt x="551" y="67"/>
                    </a:lnTo>
                    <a:lnTo>
                      <a:pt x="573" y="67"/>
                    </a:lnTo>
                    <a:lnTo>
                      <a:pt x="570" y="53"/>
                    </a:lnTo>
                    <a:lnTo>
                      <a:pt x="568" y="5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1" name="Freeform 232">
                <a:extLst>
                  <a:ext uri="{FF2B5EF4-FFF2-40B4-BE49-F238E27FC236}">
                    <a16:creationId xmlns:a16="http://schemas.microsoft.com/office/drawing/2014/main" id="{86AC20C3-F80E-4168-A6F9-A400F46D4548}"/>
                  </a:ext>
                </a:extLst>
              </p:cNvPr>
              <p:cNvSpPr>
                <a:spLocks/>
              </p:cNvSpPr>
              <p:nvPr/>
            </p:nvSpPr>
            <p:spPr bwMode="auto">
              <a:xfrm>
                <a:off x="6199" y="2227"/>
                <a:ext cx="1003" cy="117"/>
              </a:xfrm>
              <a:custGeom>
                <a:avLst/>
                <a:gdLst>
                  <a:gd name="T0" fmla="*/ 618 w 1003"/>
                  <a:gd name="T1" fmla="*/ 54 h 117"/>
                  <a:gd name="T2" fmla="*/ 594 w 1003"/>
                  <a:gd name="T3" fmla="*/ 54 h 117"/>
                  <a:gd name="T4" fmla="*/ 594 w 1003"/>
                  <a:gd name="T5" fmla="*/ 98 h 117"/>
                  <a:gd name="T6" fmla="*/ 596 w 1003"/>
                  <a:gd name="T7" fmla="*/ 106 h 117"/>
                  <a:gd name="T8" fmla="*/ 605 w 1003"/>
                  <a:gd name="T9" fmla="*/ 114 h 117"/>
                  <a:gd name="T10" fmla="*/ 611 w 1003"/>
                  <a:gd name="T11" fmla="*/ 117 h 117"/>
                  <a:gd name="T12" fmla="*/ 626 w 1003"/>
                  <a:gd name="T13" fmla="*/ 117 h 117"/>
                  <a:gd name="T14" fmla="*/ 632 w 1003"/>
                  <a:gd name="T15" fmla="*/ 116 h 117"/>
                  <a:gd name="T16" fmla="*/ 635 w 1003"/>
                  <a:gd name="T17" fmla="*/ 115 h 117"/>
                  <a:gd name="T18" fmla="*/ 635 w 1003"/>
                  <a:gd name="T19" fmla="*/ 97 h 117"/>
                  <a:gd name="T20" fmla="*/ 620 w 1003"/>
                  <a:gd name="T21" fmla="*/ 97 h 117"/>
                  <a:gd name="T22" fmla="*/ 618 w 1003"/>
                  <a:gd name="T23" fmla="*/ 93 h 117"/>
                  <a:gd name="T24" fmla="*/ 618 w 1003"/>
                  <a:gd name="T25" fmla="*/ 54 h 117"/>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003"/>
                  <a:gd name="T40" fmla="*/ 0 h 117"/>
                  <a:gd name="T41" fmla="*/ 1003 w 1003"/>
                  <a:gd name="T42" fmla="*/ 117 h 117"/>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003" h="117">
                    <a:moveTo>
                      <a:pt x="618" y="54"/>
                    </a:moveTo>
                    <a:lnTo>
                      <a:pt x="594" y="54"/>
                    </a:lnTo>
                    <a:lnTo>
                      <a:pt x="594" y="98"/>
                    </a:lnTo>
                    <a:lnTo>
                      <a:pt x="596" y="106"/>
                    </a:lnTo>
                    <a:lnTo>
                      <a:pt x="605" y="114"/>
                    </a:lnTo>
                    <a:lnTo>
                      <a:pt x="611" y="117"/>
                    </a:lnTo>
                    <a:lnTo>
                      <a:pt x="626" y="117"/>
                    </a:lnTo>
                    <a:lnTo>
                      <a:pt x="632" y="116"/>
                    </a:lnTo>
                    <a:lnTo>
                      <a:pt x="635" y="115"/>
                    </a:lnTo>
                    <a:lnTo>
                      <a:pt x="635" y="97"/>
                    </a:lnTo>
                    <a:lnTo>
                      <a:pt x="620" y="97"/>
                    </a:lnTo>
                    <a:lnTo>
                      <a:pt x="618" y="93"/>
                    </a:lnTo>
                    <a:lnTo>
                      <a:pt x="618"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2" name="Freeform 231">
                <a:extLst>
                  <a:ext uri="{FF2B5EF4-FFF2-40B4-BE49-F238E27FC236}">
                    <a16:creationId xmlns:a16="http://schemas.microsoft.com/office/drawing/2014/main" id="{1A32F391-1A14-4827-BE0A-3F598128C121}"/>
                  </a:ext>
                </a:extLst>
              </p:cNvPr>
              <p:cNvSpPr>
                <a:spLocks/>
              </p:cNvSpPr>
              <p:nvPr/>
            </p:nvSpPr>
            <p:spPr bwMode="auto">
              <a:xfrm>
                <a:off x="6199" y="2227"/>
                <a:ext cx="1003" cy="117"/>
              </a:xfrm>
              <a:custGeom>
                <a:avLst/>
                <a:gdLst>
                  <a:gd name="T0" fmla="*/ 635 w 1003"/>
                  <a:gd name="T1" fmla="*/ 96 h 117"/>
                  <a:gd name="T2" fmla="*/ 633 w 1003"/>
                  <a:gd name="T3" fmla="*/ 97 h 117"/>
                  <a:gd name="T4" fmla="*/ 631 w 1003"/>
                  <a:gd name="T5" fmla="*/ 97 h 117"/>
                  <a:gd name="T6" fmla="*/ 635 w 1003"/>
                  <a:gd name="T7" fmla="*/ 97 h 117"/>
                  <a:gd name="T8" fmla="*/ 635 w 1003"/>
                  <a:gd name="T9" fmla="*/ 96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635" y="96"/>
                    </a:moveTo>
                    <a:lnTo>
                      <a:pt x="633" y="97"/>
                    </a:lnTo>
                    <a:lnTo>
                      <a:pt x="631" y="97"/>
                    </a:lnTo>
                    <a:lnTo>
                      <a:pt x="635" y="97"/>
                    </a:lnTo>
                    <a:lnTo>
                      <a:pt x="635" y="9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3" name="Freeform 230">
                <a:extLst>
                  <a:ext uri="{FF2B5EF4-FFF2-40B4-BE49-F238E27FC236}">
                    <a16:creationId xmlns:a16="http://schemas.microsoft.com/office/drawing/2014/main" id="{6A1A804E-A8B2-4434-B075-F8A585A1991A}"/>
                  </a:ext>
                </a:extLst>
              </p:cNvPr>
              <p:cNvSpPr>
                <a:spLocks/>
              </p:cNvSpPr>
              <p:nvPr/>
            </p:nvSpPr>
            <p:spPr bwMode="auto">
              <a:xfrm>
                <a:off x="6199" y="2227"/>
                <a:ext cx="1003" cy="117"/>
              </a:xfrm>
              <a:custGeom>
                <a:avLst/>
                <a:gdLst>
                  <a:gd name="T0" fmla="*/ 636 w 1003"/>
                  <a:gd name="T1" fmla="*/ 36 h 117"/>
                  <a:gd name="T2" fmla="*/ 583 w 1003"/>
                  <a:gd name="T3" fmla="*/ 36 h 117"/>
                  <a:gd name="T4" fmla="*/ 583 w 1003"/>
                  <a:gd name="T5" fmla="*/ 54 h 117"/>
                  <a:gd name="T6" fmla="*/ 636 w 1003"/>
                  <a:gd name="T7" fmla="*/ 54 h 117"/>
                  <a:gd name="T8" fmla="*/ 636 w 1003"/>
                  <a:gd name="T9" fmla="*/ 36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636" y="36"/>
                    </a:moveTo>
                    <a:lnTo>
                      <a:pt x="583" y="36"/>
                    </a:lnTo>
                    <a:lnTo>
                      <a:pt x="583" y="54"/>
                    </a:lnTo>
                    <a:lnTo>
                      <a:pt x="636" y="54"/>
                    </a:lnTo>
                    <a:lnTo>
                      <a:pt x="636" y="3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4" name="Freeform 229">
                <a:extLst>
                  <a:ext uri="{FF2B5EF4-FFF2-40B4-BE49-F238E27FC236}">
                    <a16:creationId xmlns:a16="http://schemas.microsoft.com/office/drawing/2014/main" id="{F66A1ED5-6270-496D-83FA-21477D4905AC}"/>
                  </a:ext>
                </a:extLst>
              </p:cNvPr>
              <p:cNvSpPr>
                <a:spLocks/>
              </p:cNvSpPr>
              <p:nvPr/>
            </p:nvSpPr>
            <p:spPr bwMode="auto">
              <a:xfrm>
                <a:off x="6199" y="2227"/>
                <a:ext cx="1003" cy="117"/>
              </a:xfrm>
              <a:custGeom>
                <a:avLst/>
                <a:gdLst>
                  <a:gd name="T0" fmla="*/ 618 w 1003"/>
                  <a:gd name="T1" fmla="*/ 14 h 117"/>
                  <a:gd name="T2" fmla="*/ 594 w 1003"/>
                  <a:gd name="T3" fmla="*/ 19 h 117"/>
                  <a:gd name="T4" fmla="*/ 594 w 1003"/>
                  <a:gd name="T5" fmla="*/ 36 h 117"/>
                  <a:gd name="T6" fmla="*/ 618 w 1003"/>
                  <a:gd name="T7" fmla="*/ 36 h 117"/>
                  <a:gd name="T8" fmla="*/ 618 w 1003"/>
                  <a:gd name="T9" fmla="*/ 14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618" y="14"/>
                    </a:moveTo>
                    <a:lnTo>
                      <a:pt x="594" y="19"/>
                    </a:lnTo>
                    <a:lnTo>
                      <a:pt x="594" y="36"/>
                    </a:lnTo>
                    <a:lnTo>
                      <a:pt x="618" y="36"/>
                    </a:lnTo>
                    <a:lnTo>
                      <a:pt x="618" y="1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5" name="Freeform 228">
                <a:extLst>
                  <a:ext uri="{FF2B5EF4-FFF2-40B4-BE49-F238E27FC236}">
                    <a16:creationId xmlns:a16="http://schemas.microsoft.com/office/drawing/2014/main" id="{7CDAA9BB-A209-4C4F-9B0B-F62C7578F888}"/>
                  </a:ext>
                </a:extLst>
              </p:cNvPr>
              <p:cNvSpPr>
                <a:spLocks/>
              </p:cNvSpPr>
              <p:nvPr/>
            </p:nvSpPr>
            <p:spPr bwMode="auto">
              <a:xfrm>
                <a:off x="6199" y="2227"/>
                <a:ext cx="1003" cy="117"/>
              </a:xfrm>
              <a:custGeom>
                <a:avLst/>
                <a:gdLst>
                  <a:gd name="T0" fmla="*/ 676 w 1003"/>
                  <a:gd name="T1" fmla="*/ 0 h 117"/>
                  <a:gd name="T2" fmla="*/ 652 w 1003"/>
                  <a:gd name="T3" fmla="*/ 0 h 117"/>
                  <a:gd name="T4" fmla="*/ 652 w 1003"/>
                  <a:gd name="T5" fmla="*/ 116 h 117"/>
                  <a:gd name="T6" fmla="*/ 676 w 1003"/>
                  <a:gd name="T7" fmla="*/ 116 h 117"/>
                  <a:gd name="T8" fmla="*/ 676 w 1003"/>
                  <a:gd name="T9" fmla="*/ 69 h 117"/>
                  <a:gd name="T10" fmla="*/ 677 w 1003"/>
                  <a:gd name="T11" fmla="*/ 63 h 117"/>
                  <a:gd name="T12" fmla="*/ 679 w 1003"/>
                  <a:gd name="T13" fmla="*/ 59 h 117"/>
                  <a:gd name="T14" fmla="*/ 683 w 1003"/>
                  <a:gd name="T15" fmla="*/ 54 h 117"/>
                  <a:gd name="T16" fmla="*/ 723 w 1003"/>
                  <a:gd name="T17" fmla="*/ 54 h 117"/>
                  <a:gd name="T18" fmla="*/ 721 w 1003"/>
                  <a:gd name="T19" fmla="*/ 46 h 117"/>
                  <a:gd name="T20" fmla="*/ 676 w 1003"/>
                  <a:gd name="T21" fmla="*/ 46 h 117"/>
                  <a:gd name="T22" fmla="*/ 676 w 1003"/>
                  <a:gd name="T23" fmla="*/ 0 h 11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1003"/>
                  <a:gd name="T37" fmla="*/ 0 h 117"/>
                  <a:gd name="T38" fmla="*/ 1003 w 1003"/>
                  <a:gd name="T39" fmla="*/ 117 h 11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1003" h="117">
                    <a:moveTo>
                      <a:pt x="676" y="0"/>
                    </a:moveTo>
                    <a:lnTo>
                      <a:pt x="652" y="0"/>
                    </a:lnTo>
                    <a:lnTo>
                      <a:pt x="652" y="116"/>
                    </a:lnTo>
                    <a:lnTo>
                      <a:pt x="676" y="116"/>
                    </a:lnTo>
                    <a:lnTo>
                      <a:pt x="676" y="69"/>
                    </a:lnTo>
                    <a:lnTo>
                      <a:pt x="677" y="63"/>
                    </a:lnTo>
                    <a:lnTo>
                      <a:pt x="679" y="59"/>
                    </a:lnTo>
                    <a:lnTo>
                      <a:pt x="683" y="54"/>
                    </a:lnTo>
                    <a:lnTo>
                      <a:pt x="723" y="54"/>
                    </a:lnTo>
                    <a:lnTo>
                      <a:pt x="721" y="46"/>
                    </a:lnTo>
                    <a:lnTo>
                      <a:pt x="676" y="46"/>
                    </a:lnTo>
                    <a:lnTo>
                      <a:pt x="6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6" name="Freeform 227">
                <a:extLst>
                  <a:ext uri="{FF2B5EF4-FFF2-40B4-BE49-F238E27FC236}">
                    <a16:creationId xmlns:a16="http://schemas.microsoft.com/office/drawing/2014/main" id="{01E382C0-A7C9-4F2F-B370-9A4E5E500350}"/>
                  </a:ext>
                </a:extLst>
              </p:cNvPr>
              <p:cNvSpPr>
                <a:spLocks/>
              </p:cNvSpPr>
              <p:nvPr/>
            </p:nvSpPr>
            <p:spPr bwMode="auto">
              <a:xfrm>
                <a:off x="6199" y="2227"/>
                <a:ext cx="1003" cy="117"/>
              </a:xfrm>
              <a:custGeom>
                <a:avLst/>
                <a:gdLst>
                  <a:gd name="T0" fmla="*/ 723 w 1003"/>
                  <a:gd name="T1" fmla="*/ 54 h 117"/>
                  <a:gd name="T2" fmla="*/ 699 w 1003"/>
                  <a:gd name="T3" fmla="*/ 54 h 117"/>
                  <a:gd name="T4" fmla="*/ 702 w 1003"/>
                  <a:gd name="T5" fmla="*/ 62 h 117"/>
                  <a:gd name="T6" fmla="*/ 702 w 1003"/>
                  <a:gd name="T7" fmla="*/ 116 h 117"/>
                  <a:gd name="T8" fmla="*/ 727 w 1003"/>
                  <a:gd name="T9" fmla="*/ 116 h 117"/>
                  <a:gd name="T10" fmla="*/ 727 w 1003"/>
                  <a:gd name="T11" fmla="*/ 69 h 117"/>
                  <a:gd name="T12" fmla="*/ 723 w 1003"/>
                  <a:gd name="T13" fmla="*/ 54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723" y="54"/>
                    </a:moveTo>
                    <a:lnTo>
                      <a:pt x="699" y="54"/>
                    </a:lnTo>
                    <a:lnTo>
                      <a:pt x="702" y="62"/>
                    </a:lnTo>
                    <a:lnTo>
                      <a:pt x="702" y="116"/>
                    </a:lnTo>
                    <a:lnTo>
                      <a:pt x="727" y="116"/>
                    </a:lnTo>
                    <a:lnTo>
                      <a:pt x="727" y="69"/>
                    </a:lnTo>
                    <a:lnTo>
                      <a:pt x="723"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7" name="Freeform 226">
                <a:extLst>
                  <a:ext uri="{FF2B5EF4-FFF2-40B4-BE49-F238E27FC236}">
                    <a16:creationId xmlns:a16="http://schemas.microsoft.com/office/drawing/2014/main" id="{066BE6EE-2121-47F3-9583-2A8C19C8AA69}"/>
                  </a:ext>
                </a:extLst>
              </p:cNvPr>
              <p:cNvSpPr>
                <a:spLocks/>
              </p:cNvSpPr>
              <p:nvPr/>
            </p:nvSpPr>
            <p:spPr bwMode="auto">
              <a:xfrm>
                <a:off x="6199" y="2227"/>
                <a:ext cx="1003" cy="117"/>
              </a:xfrm>
              <a:custGeom>
                <a:avLst/>
                <a:gdLst>
                  <a:gd name="T0" fmla="*/ 695 w 1003"/>
                  <a:gd name="T1" fmla="*/ 34 h 117"/>
                  <a:gd name="T2" fmla="*/ 690 w 1003"/>
                  <a:gd name="T3" fmla="*/ 36 h 117"/>
                  <a:gd name="T4" fmla="*/ 682 w 1003"/>
                  <a:gd name="T5" fmla="*/ 40 h 117"/>
                  <a:gd name="T6" fmla="*/ 679 w 1003"/>
                  <a:gd name="T7" fmla="*/ 42 h 117"/>
                  <a:gd name="T8" fmla="*/ 677 w 1003"/>
                  <a:gd name="T9" fmla="*/ 46 h 117"/>
                  <a:gd name="T10" fmla="*/ 721 w 1003"/>
                  <a:gd name="T11" fmla="*/ 46 h 117"/>
                  <a:gd name="T12" fmla="*/ 720 w 1003"/>
                  <a:gd name="T13" fmla="*/ 45 h 117"/>
                  <a:gd name="T14" fmla="*/ 704 w 1003"/>
                  <a:gd name="T15" fmla="*/ 35 h 117"/>
                  <a:gd name="T16" fmla="*/ 695 w 1003"/>
                  <a:gd name="T17" fmla="*/ 34 h 11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003"/>
                  <a:gd name="T28" fmla="*/ 0 h 117"/>
                  <a:gd name="T29" fmla="*/ 1003 w 1003"/>
                  <a:gd name="T30" fmla="*/ 117 h 11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003" h="117">
                    <a:moveTo>
                      <a:pt x="695" y="34"/>
                    </a:moveTo>
                    <a:lnTo>
                      <a:pt x="690" y="36"/>
                    </a:lnTo>
                    <a:lnTo>
                      <a:pt x="682" y="40"/>
                    </a:lnTo>
                    <a:lnTo>
                      <a:pt x="679" y="42"/>
                    </a:lnTo>
                    <a:lnTo>
                      <a:pt x="677" y="46"/>
                    </a:lnTo>
                    <a:lnTo>
                      <a:pt x="721" y="46"/>
                    </a:lnTo>
                    <a:lnTo>
                      <a:pt x="720" y="45"/>
                    </a:lnTo>
                    <a:lnTo>
                      <a:pt x="704" y="35"/>
                    </a:lnTo>
                    <a:lnTo>
                      <a:pt x="695" y="3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8" name="Freeform 225">
                <a:extLst>
                  <a:ext uri="{FF2B5EF4-FFF2-40B4-BE49-F238E27FC236}">
                    <a16:creationId xmlns:a16="http://schemas.microsoft.com/office/drawing/2014/main" id="{5F019A69-EEFF-431F-BEB0-A237485F64E7}"/>
                  </a:ext>
                </a:extLst>
              </p:cNvPr>
              <p:cNvSpPr>
                <a:spLocks/>
              </p:cNvSpPr>
              <p:nvPr/>
            </p:nvSpPr>
            <p:spPr bwMode="auto">
              <a:xfrm>
                <a:off x="6199" y="2227"/>
                <a:ext cx="1003" cy="117"/>
              </a:xfrm>
              <a:custGeom>
                <a:avLst/>
                <a:gdLst>
                  <a:gd name="T0" fmla="*/ 810 w 1003"/>
                  <a:gd name="T1" fmla="*/ 51 h 117"/>
                  <a:gd name="T2" fmla="*/ 787 w 1003"/>
                  <a:gd name="T3" fmla="*/ 51 h 117"/>
                  <a:gd name="T4" fmla="*/ 790 w 1003"/>
                  <a:gd name="T5" fmla="*/ 57 h 117"/>
                  <a:gd name="T6" fmla="*/ 790 w 1003"/>
                  <a:gd name="T7" fmla="*/ 63 h 117"/>
                  <a:gd name="T8" fmla="*/ 763 w 1003"/>
                  <a:gd name="T9" fmla="*/ 66 h 117"/>
                  <a:gd name="T10" fmla="*/ 747 w 1003"/>
                  <a:gd name="T11" fmla="*/ 78 h 117"/>
                  <a:gd name="T12" fmla="*/ 747 w 1003"/>
                  <a:gd name="T13" fmla="*/ 81 h 117"/>
                  <a:gd name="T14" fmla="*/ 748 w 1003"/>
                  <a:gd name="T15" fmla="*/ 104 h 117"/>
                  <a:gd name="T16" fmla="*/ 760 w 1003"/>
                  <a:gd name="T17" fmla="*/ 116 h 117"/>
                  <a:gd name="T18" fmla="*/ 778 w 1003"/>
                  <a:gd name="T19" fmla="*/ 117 h 117"/>
                  <a:gd name="T20" fmla="*/ 786 w 1003"/>
                  <a:gd name="T21" fmla="*/ 114 h 117"/>
                  <a:gd name="T22" fmla="*/ 791 w 1003"/>
                  <a:gd name="T23" fmla="*/ 108 h 117"/>
                  <a:gd name="T24" fmla="*/ 814 w 1003"/>
                  <a:gd name="T25" fmla="*/ 108 h 117"/>
                  <a:gd name="T26" fmla="*/ 814 w 1003"/>
                  <a:gd name="T27" fmla="*/ 100 h 117"/>
                  <a:gd name="T28" fmla="*/ 772 w 1003"/>
                  <a:gd name="T29" fmla="*/ 100 h 117"/>
                  <a:gd name="T30" fmla="*/ 767 w 1003"/>
                  <a:gd name="T31" fmla="*/ 97 h 117"/>
                  <a:gd name="T32" fmla="*/ 767 w 1003"/>
                  <a:gd name="T33" fmla="*/ 81 h 117"/>
                  <a:gd name="T34" fmla="*/ 777 w 1003"/>
                  <a:gd name="T35" fmla="*/ 78 h 117"/>
                  <a:gd name="T36" fmla="*/ 814 w 1003"/>
                  <a:gd name="T37" fmla="*/ 78 h 117"/>
                  <a:gd name="T38" fmla="*/ 814 w 1003"/>
                  <a:gd name="T39" fmla="*/ 69 h 117"/>
                  <a:gd name="T40" fmla="*/ 810 w 1003"/>
                  <a:gd name="T41" fmla="*/ 51 h 117"/>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003"/>
                  <a:gd name="T64" fmla="*/ 0 h 117"/>
                  <a:gd name="T65" fmla="*/ 1003 w 1003"/>
                  <a:gd name="T66" fmla="*/ 117 h 117"/>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003" h="117">
                    <a:moveTo>
                      <a:pt x="810" y="51"/>
                    </a:moveTo>
                    <a:lnTo>
                      <a:pt x="787" y="51"/>
                    </a:lnTo>
                    <a:lnTo>
                      <a:pt x="790" y="57"/>
                    </a:lnTo>
                    <a:lnTo>
                      <a:pt x="790" y="63"/>
                    </a:lnTo>
                    <a:lnTo>
                      <a:pt x="763" y="66"/>
                    </a:lnTo>
                    <a:lnTo>
                      <a:pt x="747" y="78"/>
                    </a:lnTo>
                    <a:lnTo>
                      <a:pt x="747" y="81"/>
                    </a:lnTo>
                    <a:lnTo>
                      <a:pt x="748" y="104"/>
                    </a:lnTo>
                    <a:lnTo>
                      <a:pt x="760" y="116"/>
                    </a:lnTo>
                    <a:lnTo>
                      <a:pt x="778" y="117"/>
                    </a:lnTo>
                    <a:lnTo>
                      <a:pt x="786" y="114"/>
                    </a:lnTo>
                    <a:lnTo>
                      <a:pt x="791" y="108"/>
                    </a:lnTo>
                    <a:lnTo>
                      <a:pt x="814" y="108"/>
                    </a:lnTo>
                    <a:lnTo>
                      <a:pt x="814" y="100"/>
                    </a:lnTo>
                    <a:lnTo>
                      <a:pt x="772" y="100"/>
                    </a:lnTo>
                    <a:lnTo>
                      <a:pt x="767" y="97"/>
                    </a:lnTo>
                    <a:lnTo>
                      <a:pt x="767" y="81"/>
                    </a:lnTo>
                    <a:lnTo>
                      <a:pt x="777" y="78"/>
                    </a:lnTo>
                    <a:lnTo>
                      <a:pt x="814" y="78"/>
                    </a:lnTo>
                    <a:lnTo>
                      <a:pt x="814" y="69"/>
                    </a:lnTo>
                    <a:lnTo>
                      <a:pt x="810" y="5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99" name="Freeform 224">
                <a:extLst>
                  <a:ext uri="{FF2B5EF4-FFF2-40B4-BE49-F238E27FC236}">
                    <a16:creationId xmlns:a16="http://schemas.microsoft.com/office/drawing/2014/main" id="{79B7BD11-96DC-4E9C-80BE-D475086FFD4D}"/>
                  </a:ext>
                </a:extLst>
              </p:cNvPr>
              <p:cNvSpPr>
                <a:spLocks/>
              </p:cNvSpPr>
              <p:nvPr/>
            </p:nvSpPr>
            <p:spPr bwMode="auto">
              <a:xfrm>
                <a:off x="6199" y="2227"/>
                <a:ext cx="1003" cy="117"/>
              </a:xfrm>
              <a:custGeom>
                <a:avLst/>
                <a:gdLst>
                  <a:gd name="T0" fmla="*/ 814 w 1003"/>
                  <a:gd name="T1" fmla="*/ 108 h 117"/>
                  <a:gd name="T2" fmla="*/ 792 w 1003"/>
                  <a:gd name="T3" fmla="*/ 108 h 117"/>
                  <a:gd name="T4" fmla="*/ 793 w 1003"/>
                  <a:gd name="T5" fmla="*/ 116 h 117"/>
                  <a:gd name="T6" fmla="*/ 815 w 1003"/>
                  <a:gd name="T7" fmla="*/ 116 h 117"/>
                  <a:gd name="T8" fmla="*/ 815 w 1003"/>
                  <a:gd name="T9" fmla="*/ 111 h 117"/>
                  <a:gd name="T10" fmla="*/ 814 w 1003"/>
                  <a:gd name="T11" fmla="*/ 108 h 117"/>
                  <a:gd name="T12" fmla="*/ 0 60000 65536"/>
                  <a:gd name="T13" fmla="*/ 0 60000 65536"/>
                  <a:gd name="T14" fmla="*/ 0 60000 65536"/>
                  <a:gd name="T15" fmla="*/ 0 60000 65536"/>
                  <a:gd name="T16" fmla="*/ 0 60000 65536"/>
                  <a:gd name="T17" fmla="*/ 0 60000 65536"/>
                  <a:gd name="T18" fmla="*/ 0 w 1003"/>
                  <a:gd name="T19" fmla="*/ 0 h 117"/>
                  <a:gd name="T20" fmla="*/ 1003 w 1003"/>
                  <a:gd name="T21" fmla="*/ 117 h 117"/>
                </a:gdLst>
                <a:ahLst/>
                <a:cxnLst>
                  <a:cxn ang="T12">
                    <a:pos x="T0" y="T1"/>
                  </a:cxn>
                  <a:cxn ang="T13">
                    <a:pos x="T2" y="T3"/>
                  </a:cxn>
                  <a:cxn ang="T14">
                    <a:pos x="T4" y="T5"/>
                  </a:cxn>
                  <a:cxn ang="T15">
                    <a:pos x="T6" y="T7"/>
                  </a:cxn>
                  <a:cxn ang="T16">
                    <a:pos x="T8" y="T9"/>
                  </a:cxn>
                  <a:cxn ang="T17">
                    <a:pos x="T10" y="T11"/>
                  </a:cxn>
                </a:cxnLst>
                <a:rect l="T18" t="T19" r="T20" b="T21"/>
                <a:pathLst>
                  <a:path w="1003" h="117">
                    <a:moveTo>
                      <a:pt x="814" y="108"/>
                    </a:moveTo>
                    <a:lnTo>
                      <a:pt x="792" y="108"/>
                    </a:lnTo>
                    <a:lnTo>
                      <a:pt x="793" y="116"/>
                    </a:lnTo>
                    <a:lnTo>
                      <a:pt x="815" y="116"/>
                    </a:lnTo>
                    <a:lnTo>
                      <a:pt x="815" y="111"/>
                    </a:lnTo>
                    <a:lnTo>
                      <a:pt x="814" y="10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00" name="Freeform 223">
                <a:extLst>
                  <a:ext uri="{FF2B5EF4-FFF2-40B4-BE49-F238E27FC236}">
                    <a16:creationId xmlns:a16="http://schemas.microsoft.com/office/drawing/2014/main" id="{AA33D0F2-C398-4397-9407-33263EF0E4EE}"/>
                  </a:ext>
                </a:extLst>
              </p:cNvPr>
              <p:cNvSpPr>
                <a:spLocks/>
              </p:cNvSpPr>
              <p:nvPr/>
            </p:nvSpPr>
            <p:spPr bwMode="auto">
              <a:xfrm>
                <a:off x="6199" y="2227"/>
                <a:ext cx="1003" cy="117"/>
              </a:xfrm>
              <a:custGeom>
                <a:avLst/>
                <a:gdLst>
                  <a:gd name="T0" fmla="*/ 814 w 1003"/>
                  <a:gd name="T1" fmla="*/ 78 h 117"/>
                  <a:gd name="T2" fmla="*/ 777 w 1003"/>
                  <a:gd name="T3" fmla="*/ 78 h 117"/>
                  <a:gd name="T4" fmla="*/ 790 w 1003"/>
                  <a:gd name="T5" fmla="*/ 78 h 117"/>
                  <a:gd name="T6" fmla="*/ 790 w 1003"/>
                  <a:gd name="T7" fmla="*/ 87 h 117"/>
                  <a:gd name="T8" fmla="*/ 790 w 1003"/>
                  <a:gd name="T9" fmla="*/ 91 h 117"/>
                  <a:gd name="T10" fmla="*/ 788 w 1003"/>
                  <a:gd name="T11" fmla="*/ 96 h 117"/>
                  <a:gd name="T12" fmla="*/ 783 w 1003"/>
                  <a:gd name="T13" fmla="*/ 100 h 117"/>
                  <a:gd name="T14" fmla="*/ 814 w 1003"/>
                  <a:gd name="T15" fmla="*/ 100 h 117"/>
                  <a:gd name="T16" fmla="*/ 814 w 1003"/>
                  <a:gd name="T17" fmla="*/ 78 h 11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003"/>
                  <a:gd name="T28" fmla="*/ 0 h 117"/>
                  <a:gd name="T29" fmla="*/ 1003 w 1003"/>
                  <a:gd name="T30" fmla="*/ 117 h 11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003" h="117">
                    <a:moveTo>
                      <a:pt x="814" y="78"/>
                    </a:moveTo>
                    <a:lnTo>
                      <a:pt x="777" y="78"/>
                    </a:lnTo>
                    <a:lnTo>
                      <a:pt x="790" y="78"/>
                    </a:lnTo>
                    <a:lnTo>
                      <a:pt x="790" y="87"/>
                    </a:lnTo>
                    <a:lnTo>
                      <a:pt x="790" y="91"/>
                    </a:lnTo>
                    <a:lnTo>
                      <a:pt x="788" y="96"/>
                    </a:lnTo>
                    <a:lnTo>
                      <a:pt x="783" y="100"/>
                    </a:lnTo>
                    <a:lnTo>
                      <a:pt x="814" y="100"/>
                    </a:lnTo>
                    <a:lnTo>
                      <a:pt x="814" y="7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01" name="Freeform 222">
                <a:extLst>
                  <a:ext uri="{FF2B5EF4-FFF2-40B4-BE49-F238E27FC236}">
                    <a16:creationId xmlns:a16="http://schemas.microsoft.com/office/drawing/2014/main" id="{910B4065-4F56-4565-AA3B-30A5A8E79031}"/>
                  </a:ext>
                </a:extLst>
              </p:cNvPr>
              <p:cNvSpPr>
                <a:spLocks/>
              </p:cNvSpPr>
              <p:nvPr/>
            </p:nvSpPr>
            <p:spPr bwMode="auto">
              <a:xfrm>
                <a:off x="6199" y="2227"/>
                <a:ext cx="1003" cy="117"/>
              </a:xfrm>
              <a:custGeom>
                <a:avLst/>
                <a:gdLst>
                  <a:gd name="T0" fmla="*/ 792 w 1003"/>
                  <a:gd name="T1" fmla="*/ 36 h 117"/>
                  <a:gd name="T2" fmla="*/ 764 w 1003"/>
                  <a:gd name="T3" fmla="*/ 37 h 117"/>
                  <a:gd name="T4" fmla="*/ 750 w 1003"/>
                  <a:gd name="T5" fmla="*/ 41 h 117"/>
                  <a:gd name="T6" fmla="*/ 753 w 1003"/>
                  <a:gd name="T7" fmla="*/ 57 h 117"/>
                  <a:gd name="T8" fmla="*/ 758 w 1003"/>
                  <a:gd name="T9" fmla="*/ 54 h 117"/>
                  <a:gd name="T10" fmla="*/ 767 w 1003"/>
                  <a:gd name="T11" fmla="*/ 51 h 117"/>
                  <a:gd name="T12" fmla="*/ 810 w 1003"/>
                  <a:gd name="T13" fmla="*/ 51 h 117"/>
                  <a:gd name="T14" fmla="*/ 809 w 1003"/>
                  <a:gd name="T15" fmla="*/ 48 h 117"/>
                  <a:gd name="T16" fmla="*/ 792 w 1003"/>
                  <a:gd name="T17" fmla="*/ 36 h 117"/>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003"/>
                  <a:gd name="T28" fmla="*/ 0 h 117"/>
                  <a:gd name="T29" fmla="*/ 1003 w 1003"/>
                  <a:gd name="T30" fmla="*/ 117 h 117"/>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003" h="117">
                    <a:moveTo>
                      <a:pt x="792" y="36"/>
                    </a:moveTo>
                    <a:lnTo>
                      <a:pt x="764" y="37"/>
                    </a:lnTo>
                    <a:lnTo>
                      <a:pt x="750" y="41"/>
                    </a:lnTo>
                    <a:lnTo>
                      <a:pt x="753" y="57"/>
                    </a:lnTo>
                    <a:lnTo>
                      <a:pt x="758" y="54"/>
                    </a:lnTo>
                    <a:lnTo>
                      <a:pt x="767" y="51"/>
                    </a:lnTo>
                    <a:lnTo>
                      <a:pt x="810" y="51"/>
                    </a:lnTo>
                    <a:lnTo>
                      <a:pt x="809" y="48"/>
                    </a:lnTo>
                    <a:lnTo>
                      <a:pt x="792" y="3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02" name="Freeform 221">
                <a:extLst>
                  <a:ext uri="{FF2B5EF4-FFF2-40B4-BE49-F238E27FC236}">
                    <a16:creationId xmlns:a16="http://schemas.microsoft.com/office/drawing/2014/main" id="{D005C417-E472-4328-B549-08B20B0A825D}"/>
                  </a:ext>
                </a:extLst>
              </p:cNvPr>
              <p:cNvSpPr>
                <a:spLocks/>
              </p:cNvSpPr>
              <p:nvPr/>
            </p:nvSpPr>
            <p:spPr bwMode="auto">
              <a:xfrm>
                <a:off x="6199" y="2227"/>
                <a:ext cx="1003" cy="117"/>
              </a:xfrm>
              <a:custGeom>
                <a:avLst/>
                <a:gdLst>
                  <a:gd name="T0" fmla="*/ 856 w 1003"/>
                  <a:gd name="T1" fmla="*/ 36 h 117"/>
                  <a:gd name="T2" fmla="*/ 835 w 1003"/>
                  <a:gd name="T3" fmla="*/ 36 h 117"/>
                  <a:gd name="T4" fmla="*/ 835 w 1003"/>
                  <a:gd name="T5" fmla="*/ 47 h 117"/>
                  <a:gd name="T6" fmla="*/ 835 w 1003"/>
                  <a:gd name="T7" fmla="*/ 116 h 117"/>
                  <a:gd name="T8" fmla="*/ 860 w 1003"/>
                  <a:gd name="T9" fmla="*/ 116 h 117"/>
                  <a:gd name="T10" fmla="*/ 860 w 1003"/>
                  <a:gd name="T11" fmla="*/ 68 h 117"/>
                  <a:gd name="T12" fmla="*/ 860 w 1003"/>
                  <a:gd name="T13" fmla="*/ 65 h 117"/>
                  <a:gd name="T14" fmla="*/ 861 w 1003"/>
                  <a:gd name="T15" fmla="*/ 64 h 117"/>
                  <a:gd name="T16" fmla="*/ 863 w 1003"/>
                  <a:gd name="T17" fmla="*/ 59 h 117"/>
                  <a:gd name="T18" fmla="*/ 867 w 1003"/>
                  <a:gd name="T19" fmla="*/ 54 h 117"/>
                  <a:gd name="T20" fmla="*/ 907 w 1003"/>
                  <a:gd name="T21" fmla="*/ 54 h 117"/>
                  <a:gd name="T22" fmla="*/ 905 w 1003"/>
                  <a:gd name="T23" fmla="*/ 47 h 117"/>
                  <a:gd name="T24" fmla="*/ 857 w 1003"/>
                  <a:gd name="T25" fmla="*/ 47 h 117"/>
                  <a:gd name="T26" fmla="*/ 856 w 1003"/>
                  <a:gd name="T27" fmla="*/ 36 h 117"/>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1003"/>
                  <a:gd name="T43" fmla="*/ 0 h 117"/>
                  <a:gd name="T44" fmla="*/ 1003 w 1003"/>
                  <a:gd name="T45" fmla="*/ 117 h 117"/>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1003" h="117">
                    <a:moveTo>
                      <a:pt x="856" y="36"/>
                    </a:moveTo>
                    <a:lnTo>
                      <a:pt x="835" y="36"/>
                    </a:lnTo>
                    <a:lnTo>
                      <a:pt x="835" y="47"/>
                    </a:lnTo>
                    <a:lnTo>
                      <a:pt x="835" y="116"/>
                    </a:lnTo>
                    <a:lnTo>
                      <a:pt x="860" y="116"/>
                    </a:lnTo>
                    <a:lnTo>
                      <a:pt x="860" y="68"/>
                    </a:lnTo>
                    <a:lnTo>
                      <a:pt x="860" y="65"/>
                    </a:lnTo>
                    <a:lnTo>
                      <a:pt x="861" y="64"/>
                    </a:lnTo>
                    <a:lnTo>
                      <a:pt x="863" y="59"/>
                    </a:lnTo>
                    <a:lnTo>
                      <a:pt x="867" y="54"/>
                    </a:lnTo>
                    <a:lnTo>
                      <a:pt x="907" y="54"/>
                    </a:lnTo>
                    <a:lnTo>
                      <a:pt x="905" y="47"/>
                    </a:lnTo>
                    <a:lnTo>
                      <a:pt x="857" y="47"/>
                    </a:lnTo>
                    <a:lnTo>
                      <a:pt x="856" y="3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03" name="Freeform 220">
                <a:extLst>
                  <a:ext uri="{FF2B5EF4-FFF2-40B4-BE49-F238E27FC236}">
                    <a16:creationId xmlns:a16="http://schemas.microsoft.com/office/drawing/2014/main" id="{EDE0162E-C626-4A6D-9AF1-34D153944A2D}"/>
                  </a:ext>
                </a:extLst>
              </p:cNvPr>
              <p:cNvSpPr>
                <a:spLocks/>
              </p:cNvSpPr>
              <p:nvPr/>
            </p:nvSpPr>
            <p:spPr bwMode="auto">
              <a:xfrm>
                <a:off x="6199" y="2227"/>
                <a:ext cx="1003" cy="117"/>
              </a:xfrm>
              <a:custGeom>
                <a:avLst/>
                <a:gdLst>
                  <a:gd name="T0" fmla="*/ 907 w 1003"/>
                  <a:gd name="T1" fmla="*/ 54 h 117"/>
                  <a:gd name="T2" fmla="*/ 882 w 1003"/>
                  <a:gd name="T3" fmla="*/ 54 h 117"/>
                  <a:gd name="T4" fmla="*/ 886 w 1003"/>
                  <a:gd name="T5" fmla="*/ 61 h 117"/>
                  <a:gd name="T6" fmla="*/ 886 w 1003"/>
                  <a:gd name="T7" fmla="*/ 116 h 117"/>
                  <a:gd name="T8" fmla="*/ 911 w 1003"/>
                  <a:gd name="T9" fmla="*/ 116 h 117"/>
                  <a:gd name="T10" fmla="*/ 911 w 1003"/>
                  <a:gd name="T11" fmla="*/ 69 h 117"/>
                  <a:gd name="T12" fmla="*/ 907 w 1003"/>
                  <a:gd name="T13" fmla="*/ 54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907" y="54"/>
                    </a:moveTo>
                    <a:lnTo>
                      <a:pt x="882" y="54"/>
                    </a:lnTo>
                    <a:lnTo>
                      <a:pt x="886" y="61"/>
                    </a:lnTo>
                    <a:lnTo>
                      <a:pt x="886" y="116"/>
                    </a:lnTo>
                    <a:lnTo>
                      <a:pt x="911" y="116"/>
                    </a:lnTo>
                    <a:lnTo>
                      <a:pt x="911" y="69"/>
                    </a:lnTo>
                    <a:lnTo>
                      <a:pt x="907"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04" name="Freeform 219">
                <a:extLst>
                  <a:ext uri="{FF2B5EF4-FFF2-40B4-BE49-F238E27FC236}">
                    <a16:creationId xmlns:a16="http://schemas.microsoft.com/office/drawing/2014/main" id="{13EFC8C2-6A66-4C54-88CA-F43703943C86}"/>
                  </a:ext>
                </a:extLst>
              </p:cNvPr>
              <p:cNvSpPr>
                <a:spLocks/>
              </p:cNvSpPr>
              <p:nvPr/>
            </p:nvSpPr>
            <p:spPr bwMode="auto">
              <a:xfrm>
                <a:off x="6199" y="2227"/>
                <a:ext cx="1003" cy="117"/>
              </a:xfrm>
              <a:custGeom>
                <a:avLst/>
                <a:gdLst>
                  <a:gd name="T0" fmla="*/ 869 w 1003"/>
                  <a:gd name="T1" fmla="*/ 34 h 117"/>
                  <a:gd name="T2" fmla="*/ 861 w 1003"/>
                  <a:gd name="T3" fmla="*/ 42 h 117"/>
                  <a:gd name="T4" fmla="*/ 858 w 1003"/>
                  <a:gd name="T5" fmla="*/ 47 h 117"/>
                  <a:gd name="T6" fmla="*/ 905 w 1003"/>
                  <a:gd name="T7" fmla="*/ 47 h 117"/>
                  <a:gd name="T8" fmla="*/ 904 w 1003"/>
                  <a:gd name="T9" fmla="*/ 44 h 117"/>
                  <a:gd name="T10" fmla="*/ 887 w 1003"/>
                  <a:gd name="T11" fmla="*/ 35 h 117"/>
                  <a:gd name="T12" fmla="*/ 869 w 1003"/>
                  <a:gd name="T13" fmla="*/ 34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869" y="34"/>
                    </a:moveTo>
                    <a:lnTo>
                      <a:pt x="861" y="42"/>
                    </a:lnTo>
                    <a:lnTo>
                      <a:pt x="858" y="47"/>
                    </a:lnTo>
                    <a:lnTo>
                      <a:pt x="905" y="47"/>
                    </a:lnTo>
                    <a:lnTo>
                      <a:pt x="904" y="44"/>
                    </a:lnTo>
                    <a:lnTo>
                      <a:pt x="887" y="35"/>
                    </a:lnTo>
                    <a:lnTo>
                      <a:pt x="869" y="3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05" name="Freeform 218">
                <a:extLst>
                  <a:ext uri="{FF2B5EF4-FFF2-40B4-BE49-F238E27FC236}">
                    <a16:creationId xmlns:a16="http://schemas.microsoft.com/office/drawing/2014/main" id="{18F98845-598C-4FEF-874F-2DA1A830FE7D}"/>
                  </a:ext>
                </a:extLst>
              </p:cNvPr>
              <p:cNvSpPr>
                <a:spLocks/>
              </p:cNvSpPr>
              <p:nvPr/>
            </p:nvSpPr>
            <p:spPr bwMode="auto">
              <a:xfrm>
                <a:off x="6199" y="2227"/>
                <a:ext cx="1003" cy="117"/>
              </a:xfrm>
              <a:custGeom>
                <a:avLst/>
                <a:gdLst>
                  <a:gd name="T0" fmla="*/ 983 w 1003"/>
                  <a:gd name="T1" fmla="*/ 38 h 117"/>
                  <a:gd name="T2" fmla="*/ 954 w 1003"/>
                  <a:gd name="T3" fmla="*/ 40 h 117"/>
                  <a:gd name="T4" fmla="*/ 936 w 1003"/>
                  <a:gd name="T5" fmla="*/ 51 h 117"/>
                  <a:gd name="T6" fmla="*/ 929 w 1003"/>
                  <a:gd name="T7" fmla="*/ 66 h 117"/>
                  <a:gd name="T8" fmla="*/ 932 w 1003"/>
                  <a:gd name="T9" fmla="*/ 93 h 117"/>
                  <a:gd name="T10" fmla="*/ 943 w 1003"/>
                  <a:gd name="T11" fmla="*/ 109 h 117"/>
                  <a:gd name="T12" fmla="*/ 962 w 1003"/>
                  <a:gd name="T13" fmla="*/ 117 h 117"/>
                  <a:gd name="T14" fmla="*/ 980 w 1003"/>
                  <a:gd name="T15" fmla="*/ 117 h 117"/>
                  <a:gd name="T16" fmla="*/ 990 w 1003"/>
                  <a:gd name="T17" fmla="*/ 116 h 117"/>
                  <a:gd name="T18" fmla="*/ 998 w 1003"/>
                  <a:gd name="T19" fmla="*/ 112 h 117"/>
                  <a:gd name="T20" fmla="*/ 996 w 1003"/>
                  <a:gd name="T21" fmla="*/ 99 h 117"/>
                  <a:gd name="T22" fmla="*/ 962 w 1003"/>
                  <a:gd name="T23" fmla="*/ 99 h 117"/>
                  <a:gd name="T24" fmla="*/ 952 w 1003"/>
                  <a:gd name="T25" fmla="*/ 94 h 117"/>
                  <a:gd name="T26" fmla="*/ 951 w 1003"/>
                  <a:gd name="T27" fmla="*/ 84 h 117"/>
                  <a:gd name="T28" fmla="*/ 1002 w 1003"/>
                  <a:gd name="T29" fmla="*/ 84 h 117"/>
                  <a:gd name="T30" fmla="*/ 1002 w 1003"/>
                  <a:gd name="T31" fmla="*/ 82 h 117"/>
                  <a:gd name="T32" fmla="*/ 1003 w 1003"/>
                  <a:gd name="T33" fmla="*/ 78 h 117"/>
                  <a:gd name="T34" fmla="*/ 1003 w 1003"/>
                  <a:gd name="T35" fmla="*/ 74 h 117"/>
                  <a:gd name="T36" fmla="*/ 1001 w 1003"/>
                  <a:gd name="T37" fmla="*/ 67 h 117"/>
                  <a:gd name="T38" fmla="*/ 951 w 1003"/>
                  <a:gd name="T39" fmla="*/ 67 h 117"/>
                  <a:gd name="T40" fmla="*/ 951 w 1003"/>
                  <a:gd name="T41" fmla="*/ 60 h 117"/>
                  <a:gd name="T42" fmla="*/ 956 w 1003"/>
                  <a:gd name="T43" fmla="*/ 51 h 117"/>
                  <a:gd name="T44" fmla="*/ 996 w 1003"/>
                  <a:gd name="T45" fmla="*/ 51 h 117"/>
                  <a:gd name="T46" fmla="*/ 983 w 1003"/>
                  <a:gd name="T47" fmla="*/ 38 h 117"/>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1003"/>
                  <a:gd name="T73" fmla="*/ 0 h 117"/>
                  <a:gd name="T74" fmla="*/ 1003 w 1003"/>
                  <a:gd name="T75" fmla="*/ 117 h 117"/>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1003" h="117">
                    <a:moveTo>
                      <a:pt x="983" y="38"/>
                    </a:moveTo>
                    <a:lnTo>
                      <a:pt x="954" y="40"/>
                    </a:lnTo>
                    <a:lnTo>
                      <a:pt x="936" y="51"/>
                    </a:lnTo>
                    <a:lnTo>
                      <a:pt x="929" y="66"/>
                    </a:lnTo>
                    <a:lnTo>
                      <a:pt x="932" y="93"/>
                    </a:lnTo>
                    <a:lnTo>
                      <a:pt x="943" y="109"/>
                    </a:lnTo>
                    <a:lnTo>
                      <a:pt x="962" y="117"/>
                    </a:lnTo>
                    <a:lnTo>
                      <a:pt x="980" y="117"/>
                    </a:lnTo>
                    <a:lnTo>
                      <a:pt x="990" y="116"/>
                    </a:lnTo>
                    <a:lnTo>
                      <a:pt x="998" y="112"/>
                    </a:lnTo>
                    <a:lnTo>
                      <a:pt x="996" y="99"/>
                    </a:lnTo>
                    <a:lnTo>
                      <a:pt x="962" y="99"/>
                    </a:lnTo>
                    <a:lnTo>
                      <a:pt x="952" y="94"/>
                    </a:lnTo>
                    <a:lnTo>
                      <a:pt x="951" y="84"/>
                    </a:lnTo>
                    <a:lnTo>
                      <a:pt x="1002" y="84"/>
                    </a:lnTo>
                    <a:lnTo>
                      <a:pt x="1002" y="82"/>
                    </a:lnTo>
                    <a:lnTo>
                      <a:pt x="1003" y="78"/>
                    </a:lnTo>
                    <a:lnTo>
                      <a:pt x="1003" y="74"/>
                    </a:lnTo>
                    <a:lnTo>
                      <a:pt x="1001" y="67"/>
                    </a:lnTo>
                    <a:lnTo>
                      <a:pt x="951" y="67"/>
                    </a:lnTo>
                    <a:lnTo>
                      <a:pt x="951" y="60"/>
                    </a:lnTo>
                    <a:lnTo>
                      <a:pt x="956" y="51"/>
                    </a:lnTo>
                    <a:lnTo>
                      <a:pt x="996" y="51"/>
                    </a:lnTo>
                    <a:lnTo>
                      <a:pt x="983" y="3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06" name="Freeform 217">
                <a:extLst>
                  <a:ext uri="{FF2B5EF4-FFF2-40B4-BE49-F238E27FC236}">
                    <a16:creationId xmlns:a16="http://schemas.microsoft.com/office/drawing/2014/main" id="{56FF2E02-39EB-4570-BCE5-40C48E8B35AE}"/>
                  </a:ext>
                </a:extLst>
              </p:cNvPr>
              <p:cNvSpPr>
                <a:spLocks/>
              </p:cNvSpPr>
              <p:nvPr/>
            </p:nvSpPr>
            <p:spPr bwMode="auto">
              <a:xfrm>
                <a:off x="6199" y="2227"/>
                <a:ext cx="1003" cy="117"/>
              </a:xfrm>
              <a:custGeom>
                <a:avLst/>
                <a:gdLst>
                  <a:gd name="T0" fmla="*/ 995 w 1003"/>
                  <a:gd name="T1" fmla="*/ 96 h 117"/>
                  <a:gd name="T2" fmla="*/ 988 w 1003"/>
                  <a:gd name="T3" fmla="*/ 98 h 117"/>
                  <a:gd name="T4" fmla="*/ 982 w 1003"/>
                  <a:gd name="T5" fmla="*/ 99 h 117"/>
                  <a:gd name="T6" fmla="*/ 996 w 1003"/>
                  <a:gd name="T7" fmla="*/ 99 h 117"/>
                  <a:gd name="T8" fmla="*/ 995 w 1003"/>
                  <a:gd name="T9" fmla="*/ 96 h 117"/>
                  <a:gd name="T10" fmla="*/ 0 60000 65536"/>
                  <a:gd name="T11" fmla="*/ 0 60000 65536"/>
                  <a:gd name="T12" fmla="*/ 0 60000 65536"/>
                  <a:gd name="T13" fmla="*/ 0 60000 65536"/>
                  <a:gd name="T14" fmla="*/ 0 60000 65536"/>
                  <a:gd name="T15" fmla="*/ 0 w 1003"/>
                  <a:gd name="T16" fmla="*/ 0 h 117"/>
                  <a:gd name="T17" fmla="*/ 1003 w 1003"/>
                  <a:gd name="T18" fmla="*/ 117 h 117"/>
                </a:gdLst>
                <a:ahLst/>
                <a:cxnLst>
                  <a:cxn ang="T10">
                    <a:pos x="T0" y="T1"/>
                  </a:cxn>
                  <a:cxn ang="T11">
                    <a:pos x="T2" y="T3"/>
                  </a:cxn>
                  <a:cxn ang="T12">
                    <a:pos x="T4" y="T5"/>
                  </a:cxn>
                  <a:cxn ang="T13">
                    <a:pos x="T6" y="T7"/>
                  </a:cxn>
                  <a:cxn ang="T14">
                    <a:pos x="T8" y="T9"/>
                  </a:cxn>
                </a:cxnLst>
                <a:rect l="T15" t="T16" r="T17" b="T18"/>
                <a:pathLst>
                  <a:path w="1003" h="117">
                    <a:moveTo>
                      <a:pt x="995" y="96"/>
                    </a:moveTo>
                    <a:lnTo>
                      <a:pt x="988" y="98"/>
                    </a:lnTo>
                    <a:lnTo>
                      <a:pt x="982" y="99"/>
                    </a:lnTo>
                    <a:lnTo>
                      <a:pt x="996" y="99"/>
                    </a:lnTo>
                    <a:lnTo>
                      <a:pt x="995" y="9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707" name="Freeform 216">
                <a:extLst>
                  <a:ext uri="{FF2B5EF4-FFF2-40B4-BE49-F238E27FC236}">
                    <a16:creationId xmlns:a16="http://schemas.microsoft.com/office/drawing/2014/main" id="{952300C2-7A9A-44D2-8BAE-D6D8A51F4EC0}"/>
                  </a:ext>
                </a:extLst>
              </p:cNvPr>
              <p:cNvSpPr>
                <a:spLocks/>
              </p:cNvSpPr>
              <p:nvPr/>
            </p:nvSpPr>
            <p:spPr bwMode="auto">
              <a:xfrm>
                <a:off x="6199" y="2227"/>
                <a:ext cx="1003" cy="117"/>
              </a:xfrm>
              <a:custGeom>
                <a:avLst/>
                <a:gdLst>
                  <a:gd name="T0" fmla="*/ 996 w 1003"/>
                  <a:gd name="T1" fmla="*/ 51 h 117"/>
                  <a:gd name="T2" fmla="*/ 977 w 1003"/>
                  <a:gd name="T3" fmla="*/ 51 h 117"/>
                  <a:gd name="T4" fmla="*/ 980 w 1003"/>
                  <a:gd name="T5" fmla="*/ 60 h 117"/>
                  <a:gd name="T6" fmla="*/ 980 w 1003"/>
                  <a:gd name="T7" fmla="*/ 67 h 117"/>
                  <a:gd name="T8" fmla="*/ 1001 w 1003"/>
                  <a:gd name="T9" fmla="*/ 67 h 117"/>
                  <a:gd name="T10" fmla="*/ 998 w 1003"/>
                  <a:gd name="T11" fmla="*/ 53 h 117"/>
                  <a:gd name="T12" fmla="*/ 996 w 1003"/>
                  <a:gd name="T13" fmla="*/ 51 h 117"/>
                  <a:gd name="T14" fmla="*/ 0 60000 65536"/>
                  <a:gd name="T15" fmla="*/ 0 60000 65536"/>
                  <a:gd name="T16" fmla="*/ 0 60000 65536"/>
                  <a:gd name="T17" fmla="*/ 0 60000 65536"/>
                  <a:gd name="T18" fmla="*/ 0 60000 65536"/>
                  <a:gd name="T19" fmla="*/ 0 60000 65536"/>
                  <a:gd name="T20" fmla="*/ 0 60000 65536"/>
                  <a:gd name="T21" fmla="*/ 0 w 1003"/>
                  <a:gd name="T22" fmla="*/ 0 h 117"/>
                  <a:gd name="T23" fmla="*/ 1003 w 1003"/>
                  <a:gd name="T24" fmla="*/ 117 h 11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003" h="117">
                    <a:moveTo>
                      <a:pt x="996" y="51"/>
                    </a:moveTo>
                    <a:lnTo>
                      <a:pt x="977" y="51"/>
                    </a:lnTo>
                    <a:lnTo>
                      <a:pt x="980" y="60"/>
                    </a:lnTo>
                    <a:lnTo>
                      <a:pt x="980" y="67"/>
                    </a:lnTo>
                    <a:lnTo>
                      <a:pt x="1001" y="67"/>
                    </a:lnTo>
                    <a:lnTo>
                      <a:pt x="998" y="53"/>
                    </a:lnTo>
                    <a:lnTo>
                      <a:pt x="996" y="5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56" name="Group 213">
              <a:extLst>
                <a:ext uri="{FF2B5EF4-FFF2-40B4-BE49-F238E27FC236}">
                  <a16:creationId xmlns:a16="http://schemas.microsoft.com/office/drawing/2014/main" id="{BE6448B8-6C29-4385-847B-BD631D3791EF}"/>
                </a:ext>
              </a:extLst>
            </p:cNvPr>
            <p:cNvGrpSpPr>
              <a:grpSpLocks/>
            </p:cNvGrpSpPr>
            <p:nvPr/>
          </p:nvGrpSpPr>
          <p:grpSpPr bwMode="auto">
            <a:xfrm>
              <a:off x="6367" y="1554"/>
              <a:ext cx="143" cy="87"/>
              <a:chOff x="6367" y="1554"/>
              <a:chExt cx="143" cy="87"/>
            </a:xfrm>
          </p:grpSpPr>
          <p:sp>
            <p:nvSpPr>
              <p:cNvPr id="51668" name="Freeform 214">
                <a:extLst>
                  <a:ext uri="{FF2B5EF4-FFF2-40B4-BE49-F238E27FC236}">
                    <a16:creationId xmlns:a16="http://schemas.microsoft.com/office/drawing/2014/main" id="{F06C8E8A-5C47-4A3C-9D1F-398718E1FB0F}"/>
                  </a:ext>
                </a:extLst>
              </p:cNvPr>
              <p:cNvSpPr>
                <a:spLocks/>
              </p:cNvSpPr>
              <p:nvPr/>
            </p:nvSpPr>
            <p:spPr bwMode="auto">
              <a:xfrm>
                <a:off x="6367" y="1554"/>
                <a:ext cx="143" cy="87"/>
              </a:xfrm>
              <a:custGeom>
                <a:avLst/>
                <a:gdLst>
                  <a:gd name="T0" fmla="*/ 142 w 143"/>
                  <a:gd name="T1" fmla="*/ 0 h 87"/>
                  <a:gd name="T2" fmla="*/ 0 w 143"/>
                  <a:gd name="T3" fmla="*/ 43 h 87"/>
                  <a:gd name="T4" fmla="*/ 142 w 143"/>
                  <a:gd name="T5" fmla="*/ 87 h 87"/>
                  <a:gd name="T6" fmla="*/ 107 w 143"/>
                  <a:gd name="T7" fmla="*/ 43 h 87"/>
                  <a:gd name="T8" fmla="*/ 142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142" y="0"/>
                    </a:moveTo>
                    <a:lnTo>
                      <a:pt x="0" y="43"/>
                    </a:lnTo>
                    <a:lnTo>
                      <a:pt x="142" y="87"/>
                    </a:lnTo>
                    <a:lnTo>
                      <a:pt x="107" y="43"/>
                    </a:lnTo>
                    <a:lnTo>
                      <a:pt x="14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57" name="Group 211">
              <a:extLst>
                <a:ext uri="{FF2B5EF4-FFF2-40B4-BE49-F238E27FC236}">
                  <a16:creationId xmlns:a16="http://schemas.microsoft.com/office/drawing/2014/main" id="{C2144892-849E-4924-A8AF-09EFF92F6812}"/>
                </a:ext>
              </a:extLst>
            </p:cNvPr>
            <p:cNvGrpSpPr>
              <a:grpSpLocks/>
            </p:cNvGrpSpPr>
            <p:nvPr/>
          </p:nvGrpSpPr>
          <p:grpSpPr bwMode="auto">
            <a:xfrm>
              <a:off x="6791" y="1554"/>
              <a:ext cx="143" cy="87"/>
              <a:chOff x="6791" y="1554"/>
              <a:chExt cx="143" cy="87"/>
            </a:xfrm>
          </p:grpSpPr>
          <p:sp>
            <p:nvSpPr>
              <p:cNvPr id="51667" name="Freeform 212">
                <a:extLst>
                  <a:ext uri="{FF2B5EF4-FFF2-40B4-BE49-F238E27FC236}">
                    <a16:creationId xmlns:a16="http://schemas.microsoft.com/office/drawing/2014/main" id="{F9C0F50C-C6D6-465D-A792-B3BF70447121}"/>
                  </a:ext>
                </a:extLst>
              </p:cNvPr>
              <p:cNvSpPr>
                <a:spLocks/>
              </p:cNvSpPr>
              <p:nvPr/>
            </p:nvSpPr>
            <p:spPr bwMode="auto">
              <a:xfrm>
                <a:off x="6791" y="1554"/>
                <a:ext cx="143" cy="87"/>
              </a:xfrm>
              <a:custGeom>
                <a:avLst/>
                <a:gdLst>
                  <a:gd name="T0" fmla="*/ 0 w 143"/>
                  <a:gd name="T1" fmla="*/ 0 h 87"/>
                  <a:gd name="T2" fmla="*/ 35 w 143"/>
                  <a:gd name="T3" fmla="*/ 43 h 87"/>
                  <a:gd name="T4" fmla="*/ 0 w 143"/>
                  <a:gd name="T5" fmla="*/ 87 h 87"/>
                  <a:gd name="T6" fmla="*/ 142 w 143"/>
                  <a:gd name="T7" fmla="*/ 43 h 87"/>
                  <a:gd name="T8" fmla="*/ 0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0" y="0"/>
                    </a:moveTo>
                    <a:lnTo>
                      <a:pt x="35" y="43"/>
                    </a:lnTo>
                    <a:lnTo>
                      <a:pt x="0" y="87"/>
                    </a:lnTo>
                    <a:lnTo>
                      <a:pt x="142" y="43"/>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58" name="Group 209">
              <a:extLst>
                <a:ext uri="{FF2B5EF4-FFF2-40B4-BE49-F238E27FC236}">
                  <a16:creationId xmlns:a16="http://schemas.microsoft.com/office/drawing/2014/main" id="{F7A68857-51C8-49FD-8CAF-32EAE870EB64}"/>
                </a:ext>
              </a:extLst>
            </p:cNvPr>
            <p:cNvGrpSpPr>
              <a:grpSpLocks/>
            </p:cNvGrpSpPr>
            <p:nvPr/>
          </p:nvGrpSpPr>
          <p:grpSpPr bwMode="auto">
            <a:xfrm>
              <a:off x="6457" y="1597"/>
              <a:ext cx="375" cy="2"/>
              <a:chOff x="6457" y="1597"/>
              <a:chExt cx="375" cy="2"/>
            </a:xfrm>
          </p:grpSpPr>
          <p:sp>
            <p:nvSpPr>
              <p:cNvPr id="51666" name="Freeform 210">
                <a:extLst>
                  <a:ext uri="{FF2B5EF4-FFF2-40B4-BE49-F238E27FC236}">
                    <a16:creationId xmlns:a16="http://schemas.microsoft.com/office/drawing/2014/main" id="{FECD5D6B-9193-4611-B5AD-1CEC39EA2A33}"/>
                  </a:ext>
                </a:extLst>
              </p:cNvPr>
              <p:cNvSpPr>
                <a:spLocks/>
              </p:cNvSpPr>
              <p:nvPr/>
            </p:nvSpPr>
            <p:spPr bwMode="auto">
              <a:xfrm>
                <a:off x="6457" y="1597"/>
                <a:ext cx="375" cy="2"/>
              </a:xfrm>
              <a:custGeom>
                <a:avLst/>
                <a:gdLst>
                  <a:gd name="T0" fmla="*/ 0 w 375"/>
                  <a:gd name="T1" fmla="*/ 0 h 2"/>
                  <a:gd name="T2" fmla="*/ 374 w 375"/>
                  <a:gd name="T3" fmla="*/ 0 h 2"/>
                  <a:gd name="T4" fmla="*/ 0 60000 65536"/>
                  <a:gd name="T5" fmla="*/ 0 60000 65536"/>
                  <a:gd name="T6" fmla="*/ 0 w 375"/>
                  <a:gd name="T7" fmla="*/ 0 h 2"/>
                  <a:gd name="T8" fmla="*/ 375 w 375"/>
                  <a:gd name="T9" fmla="*/ 2 h 2"/>
                </a:gdLst>
                <a:ahLst/>
                <a:cxnLst>
                  <a:cxn ang="T4">
                    <a:pos x="T0" y="T1"/>
                  </a:cxn>
                  <a:cxn ang="T5">
                    <a:pos x="T2" y="T3"/>
                  </a:cxn>
                </a:cxnLst>
                <a:rect l="T6" t="T7" r="T8" b="T9"/>
                <a:pathLst>
                  <a:path w="375" h="2">
                    <a:moveTo>
                      <a:pt x="0" y="0"/>
                    </a:moveTo>
                    <a:lnTo>
                      <a:pt x="374" y="0"/>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59" name="Group 206">
              <a:extLst>
                <a:ext uri="{FF2B5EF4-FFF2-40B4-BE49-F238E27FC236}">
                  <a16:creationId xmlns:a16="http://schemas.microsoft.com/office/drawing/2014/main" id="{CCA10F00-9BAC-41CF-897E-2A16F413457A}"/>
                </a:ext>
              </a:extLst>
            </p:cNvPr>
            <p:cNvGrpSpPr>
              <a:grpSpLocks/>
            </p:cNvGrpSpPr>
            <p:nvPr/>
          </p:nvGrpSpPr>
          <p:grpSpPr bwMode="auto">
            <a:xfrm>
              <a:off x="5934" y="1209"/>
              <a:ext cx="28" cy="82"/>
              <a:chOff x="5934" y="1209"/>
              <a:chExt cx="28" cy="82"/>
            </a:xfrm>
          </p:grpSpPr>
          <p:sp>
            <p:nvSpPr>
              <p:cNvPr id="51664" name="Freeform 208">
                <a:extLst>
                  <a:ext uri="{FF2B5EF4-FFF2-40B4-BE49-F238E27FC236}">
                    <a16:creationId xmlns:a16="http://schemas.microsoft.com/office/drawing/2014/main" id="{CFE883EE-DD64-4157-857F-C006B924EED1}"/>
                  </a:ext>
                </a:extLst>
              </p:cNvPr>
              <p:cNvSpPr>
                <a:spLocks/>
              </p:cNvSpPr>
              <p:nvPr/>
            </p:nvSpPr>
            <p:spPr bwMode="auto">
              <a:xfrm>
                <a:off x="5934" y="1209"/>
                <a:ext cx="28" cy="82"/>
              </a:xfrm>
              <a:custGeom>
                <a:avLst/>
                <a:gdLst>
                  <a:gd name="T0" fmla="*/ 21 w 28"/>
                  <a:gd name="T1" fmla="*/ 54 h 82"/>
                  <a:gd name="T2" fmla="*/ 5 w 28"/>
                  <a:gd name="T3" fmla="*/ 54 h 82"/>
                  <a:gd name="T4" fmla="*/ 0 w 28"/>
                  <a:gd name="T5" fmla="*/ 60 h 82"/>
                  <a:gd name="T6" fmla="*/ 0 w 28"/>
                  <a:gd name="T7" fmla="*/ 76 h 82"/>
                  <a:gd name="T8" fmla="*/ 6 w 28"/>
                  <a:gd name="T9" fmla="*/ 81 h 82"/>
                  <a:gd name="T10" fmla="*/ 21 w 28"/>
                  <a:gd name="T11" fmla="*/ 81 h 82"/>
                  <a:gd name="T12" fmla="*/ 27 w 28"/>
                  <a:gd name="T13" fmla="*/ 75 h 82"/>
                  <a:gd name="T14" fmla="*/ 27 w 28"/>
                  <a:gd name="T15" fmla="*/ 59 h 82"/>
                  <a:gd name="T16" fmla="*/ 21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54"/>
                    </a:moveTo>
                    <a:lnTo>
                      <a:pt x="5" y="54"/>
                    </a:lnTo>
                    <a:lnTo>
                      <a:pt x="0" y="60"/>
                    </a:lnTo>
                    <a:lnTo>
                      <a:pt x="0" y="76"/>
                    </a:lnTo>
                    <a:lnTo>
                      <a:pt x="6" y="81"/>
                    </a:lnTo>
                    <a:lnTo>
                      <a:pt x="21" y="81"/>
                    </a:lnTo>
                    <a:lnTo>
                      <a:pt x="27" y="75"/>
                    </a:lnTo>
                    <a:lnTo>
                      <a:pt x="27" y="59"/>
                    </a:lnTo>
                    <a:lnTo>
                      <a:pt x="2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65" name="Freeform 207">
                <a:extLst>
                  <a:ext uri="{FF2B5EF4-FFF2-40B4-BE49-F238E27FC236}">
                    <a16:creationId xmlns:a16="http://schemas.microsoft.com/office/drawing/2014/main" id="{862E768E-4C33-4159-A105-8840A6E61884}"/>
                  </a:ext>
                </a:extLst>
              </p:cNvPr>
              <p:cNvSpPr>
                <a:spLocks/>
              </p:cNvSpPr>
              <p:nvPr/>
            </p:nvSpPr>
            <p:spPr bwMode="auto">
              <a:xfrm>
                <a:off x="5934" y="1209"/>
                <a:ext cx="28" cy="82"/>
              </a:xfrm>
              <a:custGeom>
                <a:avLst/>
                <a:gdLst>
                  <a:gd name="T0" fmla="*/ 21 w 28"/>
                  <a:gd name="T1" fmla="*/ 0 h 82"/>
                  <a:gd name="T2" fmla="*/ 5 w 28"/>
                  <a:gd name="T3" fmla="*/ 0 h 82"/>
                  <a:gd name="T4" fmla="*/ 0 w 28"/>
                  <a:gd name="T5" fmla="*/ 6 h 82"/>
                  <a:gd name="T6" fmla="*/ 0 w 28"/>
                  <a:gd name="T7" fmla="*/ 22 h 82"/>
                  <a:gd name="T8" fmla="*/ 6 w 28"/>
                  <a:gd name="T9" fmla="*/ 27 h 82"/>
                  <a:gd name="T10" fmla="*/ 21 w 28"/>
                  <a:gd name="T11" fmla="*/ 27 h 82"/>
                  <a:gd name="T12" fmla="*/ 27 w 28"/>
                  <a:gd name="T13" fmla="*/ 21 h 82"/>
                  <a:gd name="T14" fmla="*/ 27 w 28"/>
                  <a:gd name="T15" fmla="*/ 5 h 82"/>
                  <a:gd name="T16" fmla="*/ 21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0"/>
                    </a:moveTo>
                    <a:lnTo>
                      <a:pt x="5" y="0"/>
                    </a:lnTo>
                    <a:lnTo>
                      <a:pt x="0" y="6"/>
                    </a:lnTo>
                    <a:lnTo>
                      <a:pt x="0" y="22"/>
                    </a:lnTo>
                    <a:lnTo>
                      <a:pt x="6" y="27"/>
                    </a:lnTo>
                    <a:lnTo>
                      <a:pt x="21" y="27"/>
                    </a:lnTo>
                    <a:lnTo>
                      <a:pt x="27" y="21"/>
                    </a:lnTo>
                    <a:lnTo>
                      <a:pt x="27" y="5"/>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60" name="Group 202">
              <a:extLst>
                <a:ext uri="{FF2B5EF4-FFF2-40B4-BE49-F238E27FC236}">
                  <a16:creationId xmlns:a16="http://schemas.microsoft.com/office/drawing/2014/main" id="{C05CD1D5-6563-478E-9179-0DEAA38D28F7}"/>
                </a:ext>
              </a:extLst>
            </p:cNvPr>
            <p:cNvGrpSpPr>
              <a:grpSpLocks/>
            </p:cNvGrpSpPr>
            <p:nvPr/>
          </p:nvGrpSpPr>
          <p:grpSpPr bwMode="auto">
            <a:xfrm>
              <a:off x="5248" y="1539"/>
              <a:ext cx="127" cy="118"/>
              <a:chOff x="5248" y="1539"/>
              <a:chExt cx="127" cy="118"/>
            </a:xfrm>
          </p:grpSpPr>
          <p:sp>
            <p:nvSpPr>
              <p:cNvPr id="51661" name="Freeform 205">
                <a:extLst>
                  <a:ext uri="{FF2B5EF4-FFF2-40B4-BE49-F238E27FC236}">
                    <a16:creationId xmlns:a16="http://schemas.microsoft.com/office/drawing/2014/main" id="{44469E89-804A-4107-A8C1-2A94A53DD946}"/>
                  </a:ext>
                </a:extLst>
              </p:cNvPr>
              <p:cNvSpPr>
                <a:spLocks/>
              </p:cNvSpPr>
              <p:nvPr/>
            </p:nvSpPr>
            <p:spPr bwMode="auto">
              <a:xfrm>
                <a:off x="5248" y="1539"/>
                <a:ext cx="127" cy="118"/>
              </a:xfrm>
              <a:custGeom>
                <a:avLst/>
                <a:gdLst>
                  <a:gd name="T0" fmla="*/ 48 w 127"/>
                  <a:gd name="T1" fmla="*/ 0 h 118"/>
                  <a:gd name="T2" fmla="*/ 0 w 127"/>
                  <a:gd name="T3" fmla="*/ 0 h 118"/>
                  <a:gd name="T4" fmla="*/ 0 w 127"/>
                  <a:gd name="T5" fmla="*/ 4 h 118"/>
                  <a:gd name="T6" fmla="*/ 16 w 127"/>
                  <a:gd name="T7" fmla="*/ 5 h 118"/>
                  <a:gd name="T8" fmla="*/ 17 w 127"/>
                  <a:gd name="T9" fmla="*/ 6 h 118"/>
                  <a:gd name="T10" fmla="*/ 17 w 127"/>
                  <a:gd name="T11" fmla="*/ 110 h 118"/>
                  <a:gd name="T12" fmla="*/ 16 w 127"/>
                  <a:gd name="T13" fmla="*/ 112 h 118"/>
                  <a:gd name="T14" fmla="*/ 1 w 127"/>
                  <a:gd name="T15" fmla="*/ 113 h 118"/>
                  <a:gd name="T16" fmla="*/ 1 w 127"/>
                  <a:gd name="T17" fmla="*/ 117 h 118"/>
                  <a:gd name="T18" fmla="*/ 49 w 127"/>
                  <a:gd name="T19" fmla="*/ 117 h 118"/>
                  <a:gd name="T20" fmla="*/ 49 w 127"/>
                  <a:gd name="T21" fmla="*/ 113 h 118"/>
                  <a:gd name="T22" fmla="*/ 34 w 127"/>
                  <a:gd name="T23" fmla="*/ 112 h 118"/>
                  <a:gd name="T24" fmla="*/ 32 w 127"/>
                  <a:gd name="T25" fmla="*/ 110 h 118"/>
                  <a:gd name="T26" fmla="*/ 32 w 127"/>
                  <a:gd name="T27" fmla="*/ 59 h 118"/>
                  <a:gd name="T28" fmla="*/ 110 w 127"/>
                  <a:gd name="T29" fmla="*/ 59 h 118"/>
                  <a:gd name="T30" fmla="*/ 110 w 127"/>
                  <a:gd name="T31" fmla="*/ 52 h 118"/>
                  <a:gd name="T32" fmla="*/ 32 w 127"/>
                  <a:gd name="T33" fmla="*/ 52 h 118"/>
                  <a:gd name="T34" fmla="*/ 32 w 127"/>
                  <a:gd name="T35" fmla="*/ 6 h 118"/>
                  <a:gd name="T36" fmla="*/ 34 w 127"/>
                  <a:gd name="T37" fmla="*/ 5 h 118"/>
                  <a:gd name="T38" fmla="*/ 48 w 127"/>
                  <a:gd name="T39" fmla="*/ 4 h 118"/>
                  <a:gd name="T40" fmla="*/ 48 w 127"/>
                  <a:gd name="T41" fmla="*/ 0 h 118"/>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27"/>
                  <a:gd name="T64" fmla="*/ 0 h 118"/>
                  <a:gd name="T65" fmla="*/ 127 w 127"/>
                  <a:gd name="T66" fmla="*/ 118 h 118"/>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27" h="118">
                    <a:moveTo>
                      <a:pt x="48" y="0"/>
                    </a:moveTo>
                    <a:lnTo>
                      <a:pt x="0" y="0"/>
                    </a:lnTo>
                    <a:lnTo>
                      <a:pt x="0" y="4"/>
                    </a:lnTo>
                    <a:lnTo>
                      <a:pt x="16" y="5"/>
                    </a:lnTo>
                    <a:lnTo>
                      <a:pt x="17" y="6"/>
                    </a:lnTo>
                    <a:lnTo>
                      <a:pt x="17" y="110"/>
                    </a:lnTo>
                    <a:lnTo>
                      <a:pt x="16" y="112"/>
                    </a:lnTo>
                    <a:lnTo>
                      <a:pt x="1" y="113"/>
                    </a:lnTo>
                    <a:lnTo>
                      <a:pt x="1" y="117"/>
                    </a:lnTo>
                    <a:lnTo>
                      <a:pt x="49" y="117"/>
                    </a:lnTo>
                    <a:lnTo>
                      <a:pt x="49" y="113"/>
                    </a:lnTo>
                    <a:lnTo>
                      <a:pt x="34" y="112"/>
                    </a:lnTo>
                    <a:lnTo>
                      <a:pt x="32" y="110"/>
                    </a:lnTo>
                    <a:lnTo>
                      <a:pt x="32" y="59"/>
                    </a:lnTo>
                    <a:lnTo>
                      <a:pt x="110" y="59"/>
                    </a:lnTo>
                    <a:lnTo>
                      <a:pt x="110" y="52"/>
                    </a:lnTo>
                    <a:lnTo>
                      <a:pt x="32" y="52"/>
                    </a:lnTo>
                    <a:lnTo>
                      <a:pt x="32" y="6"/>
                    </a:lnTo>
                    <a:lnTo>
                      <a:pt x="34" y="5"/>
                    </a:lnTo>
                    <a:lnTo>
                      <a:pt x="48" y="4"/>
                    </a:lnTo>
                    <a:lnTo>
                      <a:pt x="4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62" name="Freeform 204">
                <a:extLst>
                  <a:ext uri="{FF2B5EF4-FFF2-40B4-BE49-F238E27FC236}">
                    <a16:creationId xmlns:a16="http://schemas.microsoft.com/office/drawing/2014/main" id="{C625A35F-B704-4906-BD7E-821914A7970F}"/>
                  </a:ext>
                </a:extLst>
              </p:cNvPr>
              <p:cNvSpPr>
                <a:spLocks/>
              </p:cNvSpPr>
              <p:nvPr/>
            </p:nvSpPr>
            <p:spPr bwMode="auto">
              <a:xfrm>
                <a:off x="5248" y="1539"/>
                <a:ext cx="127" cy="118"/>
              </a:xfrm>
              <a:custGeom>
                <a:avLst/>
                <a:gdLst>
                  <a:gd name="T0" fmla="*/ 110 w 127"/>
                  <a:gd name="T1" fmla="*/ 59 h 118"/>
                  <a:gd name="T2" fmla="*/ 95 w 127"/>
                  <a:gd name="T3" fmla="*/ 59 h 118"/>
                  <a:gd name="T4" fmla="*/ 95 w 127"/>
                  <a:gd name="T5" fmla="*/ 110 h 118"/>
                  <a:gd name="T6" fmla="*/ 93 w 127"/>
                  <a:gd name="T7" fmla="*/ 112 h 118"/>
                  <a:gd name="T8" fmla="*/ 78 w 127"/>
                  <a:gd name="T9" fmla="*/ 113 h 118"/>
                  <a:gd name="T10" fmla="*/ 78 w 127"/>
                  <a:gd name="T11" fmla="*/ 117 h 118"/>
                  <a:gd name="T12" fmla="*/ 126 w 127"/>
                  <a:gd name="T13" fmla="*/ 117 h 118"/>
                  <a:gd name="T14" fmla="*/ 126 w 127"/>
                  <a:gd name="T15" fmla="*/ 113 h 118"/>
                  <a:gd name="T16" fmla="*/ 111 w 127"/>
                  <a:gd name="T17" fmla="*/ 112 h 118"/>
                  <a:gd name="T18" fmla="*/ 110 w 127"/>
                  <a:gd name="T19" fmla="*/ 110 h 118"/>
                  <a:gd name="T20" fmla="*/ 110 w 127"/>
                  <a:gd name="T21" fmla="*/ 59 h 118"/>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7"/>
                  <a:gd name="T34" fmla="*/ 0 h 118"/>
                  <a:gd name="T35" fmla="*/ 127 w 127"/>
                  <a:gd name="T36" fmla="*/ 118 h 118"/>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7" h="118">
                    <a:moveTo>
                      <a:pt x="110" y="59"/>
                    </a:moveTo>
                    <a:lnTo>
                      <a:pt x="95" y="59"/>
                    </a:lnTo>
                    <a:lnTo>
                      <a:pt x="95" y="110"/>
                    </a:lnTo>
                    <a:lnTo>
                      <a:pt x="93" y="112"/>
                    </a:lnTo>
                    <a:lnTo>
                      <a:pt x="78" y="113"/>
                    </a:lnTo>
                    <a:lnTo>
                      <a:pt x="78" y="117"/>
                    </a:lnTo>
                    <a:lnTo>
                      <a:pt x="126" y="117"/>
                    </a:lnTo>
                    <a:lnTo>
                      <a:pt x="126" y="113"/>
                    </a:lnTo>
                    <a:lnTo>
                      <a:pt x="111" y="112"/>
                    </a:lnTo>
                    <a:lnTo>
                      <a:pt x="110" y="110"/>
                    </a:lnTo>
                    <a:lnTo>
                      <a:pt x="110" y="5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63" name="Freeform 203">
                <a:extLst>
                  <a:ext uri="{FF2B5EF4-FFF2-40B4-BE49-F238E27FC236}">
                    <a16:creationId xmlns:a16="http://schemas.microsoft.com/office/drawing/2014/main" id="{437DFFAD-6D3A-4D01-97FB-B4658D6F28EF}"/>
                  </a:ext>
                </a:extLst>
              </p:cNvPr>
              <p:cNvSpPr>
                <a:spLocks/>
              </p:cNvSpPr>
              <p:nvPr/>
            </p:nvSpPr>
            <p:spPr bwMode="auto">
              <a:xfrm>
                <a:off x="5248" y="1539"/>
                <a:ext cx="127" cy="118"/>
              </a:xfrm>
              <a:custGeom>
                <a:avLst/>
                <a:gdLst>
                  <a:gd name="T0" fmla="*/ 127 w 127"/>
                  <a:gd name="T1" fmla="*/ 0 h 118"/>
                  <a:gd name="T2" fmla="*/ 79 w 127"/>
                  <a:gd name="T3" fmla="*/ 0 h 118"/>
                  <a:gd name="T4" fmla="*/ 79 w 127"/>
                  <a:gd name="T5" fmla="*/ 4 h 118"/>
                  <a:gd name="T6" fmla="*/ 93 w 127"/>
                  <a:gd name="T7" fmla="*/ 5 h 118"/>
                  <a:gd name="T8" fmla="*/ 95 w 127"/>
                  <a:gd name="T9" fmla="*/ 6 h 118"/>
                  <a:gd name="T10" fmla="*/ 95 w 127"/>
                  <a:gd name="T11" fmla="*/ 52 h 118"/>
                  <a:gd name="T12" fmla="*/ 110 w 127"/>
                  <a:gd name="T13" fmla="*/ 52 h 118"/>
                  <a:gd name="T14" fmla="*/ 110 w 127"/>
                  <a:gd name="T15" fmla="*/ 6 h 118"/>
                  <a:gd name="T16" fmla="*/ 111 w 127"/>
                  <a:gd name="T17" fmla="*/ 5 h 118"/>
                  <a:gd name="T18" fmla="*/ 127 w 127"/>
                  <a:gd name="T19" fmla="*/ 4 h 118"/>
                  <a:gd name="T20" fmla="*/ 127 w 127"/>
                  <a:gd name="T21" fmla="*/ 0 h 118"/>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7"/>
                  <a:gd name="T34" fmla="*/ 0 h 118"/>
                  <a:gd name="T35" fmla="*/ 127 w 127"/>
                  <a:gd name="T36" fmla="*/ 118 h 118"/>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7" h="118">
                    <a:moveTo>
                      <a:pt x="127" y="0"/>
                    </a:moveTo>
                    <a:lnTo>
                      <a:pt x="79" y="0"/>
                    </a:lnTo>
                    <a:lnTo>
                      <a:pt x="79" y="4"/>
                    </a:lnTo>
                    <a:lnTo>
                      <a:pt x="93" y="5"/>
                    </a:lnTo>
                    <a:lnTo>
                      <a:pt x="95" y="6"/>
                    </a:lnTo>
                    <a:lnTo>
                      <a:pt x="95" y="52"/>
                    </a:lnTo>
                    <a:lnTo>
                      <a:pt x="110" y="52"/>
                    </a:lnTo>
                    <a:lnTo>
                      <a:pt x="110" y="6"/>
                    </a:lnTo>
                    <a:lnTo>
                      <a:pt x="111" y="5"/>
                    </a:lnTo>
                    <a:lnTo>
                      <a:pt x="127" y="4"/>
                    </a:lnTo>
                    <a:lnTo>
                      <a:pt x="12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61" name="Group 197">
              <a:extLst>
                <a:ext uri="{FF2B5EF4-FFF2-40B4-BE49-F238E27FC236}">
                  <a16:creationId xmlns:a16="http://schemas.microsoft.com/office/drawing/2014/main" id="{DAB25C7A-DEF1-452E-98B2-20C8E1307442}"/>
                </a:ext>
              </a:extLst>
            </p:cNvPr>
            <p:cNvGrpSpPr>
              <a:grpSpLocks/>
            </p:cNvGrpSpPr>
            <p:nvPr/>
          </p:nvGrpSpPr>
          <p:grpSpPr bwMode="auto">
            <a:xfrm>
              <a:off x="5387" y="1610"/>
              <a:ext cx="47" cy="82"/>
              <a:chOff x="5387" y="1610"/>
              <a:chExt cx="47" cy="82"/>
            </a:xfrm>
          </p:grpSpPr>
          <p:sp>
            <p:nvSpPr>
              <p:cNvPr id="51657" name="Freeform 201">
                <a:extLst>
                  <a:ext uri="{FF2B5EF4-FFF2-40B4-BE49-F238E27FC236}">
                    <a16:creationId xmlns:a16="http://schemas.microsoft.com/office/drawing/2014/main" id="{6A38E1EA-8F58-4EC2-B5FE-37D94D08402D}"/>
                  </a:ext>
                </a:extLst>
              </p:cNvPr>
              <p:cNvSpPr>
                <a:spLocks/>
              </p:cNvSpPr>
              <p:nvPr/>
            </p:nvSpPr>
            <p:spPr bwMode="auto">
              <a:xfrm>
                <a:off x="5387" y="1610"/>
                <a:ext cx="47" cy="82"/>
              </a:xfrm>
              <a:custGeom>
                <a:avLst/>
                <a:gdLst>
                  <a:gd name="T0" fmla="*/ 2 w 47"/>
                  <a:gd name="T1" fmla="*/ 69 h 82"/>
                  <a:gd name="T2" fmla="*/ 0 w 47"/>
                  <a:gd name="T3" fmla="*/ 73 h 82"/>
                  <a:gd name="T4" fmla="*/ 1 w 47"/>
                  <a:gd name="T5" fmla="*/ 77 h 82"/>
                  <a:gd name="T6" fmla="*/ 3 w 47"/>
                  <a:gd name="T7" fmla="*/ 79 h 82"/>
                  <a:gd name="T8" fmla="*/ 8 w 47"/>
                  <a:gd name="T9" fmla="*/ 82 h 82"/>
                  <a:gd name="T10" fmla="*/ 13 w 47"/>
                  <a:gd name="T11" fmla="*/ 82 h 82"/>
                  <a:gd name="T12" fmla="*/ 30 w 47"/>
                  <a:gd name="T13" fmla="*/ 76 h 82"/>
                  <a:gd name="T14" fmla="*/ 31 w 47"/>
                  <a:gd name="T15" fmla="*/ 75 h 82"/>
                  <a:gd name="T16" fmla="*/ 13 w 47"/>
                  <a:gd name="T17" fmla="*/ 75 h 82"/>
                  <a:gd name="T18" fmla="*/ 9 w 47"/>
                  <a:gd name="T19" fmla="*/ 72 h 82"/>
                  <a:gd name="T20" fmla="*/ 6 w 47"/>
                  <a:gd name="T21" fmla="*/ 70 h 82"/>
                  <a:gd name="T22" fmla="*/ 2 w 47"/>
                  <a:gd name="T23" fmla="*/ 69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2" y="69"/>
                    </a:moveTo>
                    <a:lnTo>
                      <a:pt x="0" y="73"/>
                    </a:lnTo>
                    <a:lnTo>
                      <a:pt x="1" y="77"/>
                    </a:lnTo>
                    <a:lnTo>
                      <a:pt x="3" y="79"/>
                    </a:lnTo>
                    <a:lnTo>
                      <a:pt x="8" y="82"/>
                    </a:lnTo>
                    <a:lnTo>
                      <a:pt x="13" y="82"/>
                    </a:lnTo>
                    <a:lnTo>
                      <a:pt x="30" y="76"/>
                    </a:lnTo>
                    <a:lnTo>
                      <a:pt x="31" y="75"/>
                    </a:lnTo>
                    <a:lnTo>
                      <a:pt x="13" y="75"/>
                    </a:lnTo>
                    <a:lnTo>
                      <a:pt x="9" y="72"/>
                    </a:lnTo>
                    <a:lnTo>
                      <a:pt x="6" y="70"/>
                    </a:lnTo>
                    <a:lnTo>
                      <a:pt x="2"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58" name="Freeform 200">
                <a:extLst>
                  <a:ext uri="{FF2B5EF4-FFF2-40B4-BE49-F238E27FC236}">
                    <a16:creationId xmlns:a16="http://schemas.microsoft.com/office/drawing/2014/main" id="{F98B286E-186F-459F-9A52-7DEA53B06234}"/>
                  </a:ext>
                </a:extLst>
              </p:cNvPr>
              <p:cNvSpPr>
                <a:spLocks/>
              </p:cNvSpPr>
              <p:nvPr/>
            </p:nvSpPr>
            <p:spPr bwMode="auto">
              <a:xfrm>
                <a:off x="5387" y="1610"/>
                <a:ext cx="47" cy="82"/>
              </a:xfrm>
              <a:custGeom>
                <a:avLst/>
                <a:gdLst>
                  <a:gd name="T0" fmla="*/ 44 w 47"/>
                  <a:gd name="T1" fmla="*/ 37 h 82"/>
                  <a:gd name="T2" fmla="*/ 28 w 47"/>
                  <a:gd name="T3" fmla="*/ 37 h 82"/>
                  <a:gd name="T4" fmla="*/ 36 w 47"/>
                  <a:gd name="T5" fmla="*/ 41 h 82"/>
                  <a:gd name="T6" fmla="*/ 36 w 47"/>
                  <a:gd name="T7" fmla="*/ 69 h 82"/>
                  <a:gd name="T8" fmla="*/ 27 w 47"/>
                  <a:gd name="T9" fmla="*/ 75 h 82"/>
                  <a:gd name="T10" fmla="*/ 31 w 47"/>
                  <a:gd name="T11" fmla="*/ 75 h 82"/>
                  <a:gd name="T12" fmla="*/ 45 w 47"/>
                  <a:gd name="T13" fmla="*/ 59 h 82"/>
                  <a:gd name="T14" fmla="*/ 47 w 47"/>
                  <a:gd name="T15" fmla="*/ 40 h 82"/>
                  <a:gd name="T16" fmla="*/ 44 w 47"/>
                  <a:gd name="T17" fmla="*/ 37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4" y="37"/>
                    </a:moveTo>
                    <a:lnTo>
                      <a:pt x="28" y="37"/>
                    </a:lnTo>
                    <a:lnTo>
                      <a:pt x="36" y="41"/>
                    </a:lnTo>
                    <a:lnTo>
                      <a:pt x="36" y="69"/>
                    </a:lnTo>
                    <a:lnTo>
                      <a:pt x="27" y="75"/>
                    </a:lnTo>
                    <a:lnTo>
                      <a:pt x="31" y="75"/>
                    </a:lnTo>
                    <a:lnTo>
                      <a:pt x="45" y="59"/>
                    </a:lnTo>
                    <a:lnTo>
                      <a:pt x="47" y="40"/>
                    </a:lnTo>
                    <a:lnTo>
                      <a:pt x="44" y="3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59" name="Freeform 199">
                <a:extLst>
                  <a:ext uri="{FF2B5EF4-FFF2-40B4-BE49-F238E27FC236}">
                    <a16:creationId xmlns:a16="http://schemas.microsoft.com/office/drawing/2014/main" id="{3CFEC7BD-2290-49DC-AF8C-DADFED10E9B2}"/>
                  </a:ext>
                </a:extLst>
              </p:cNvPr>
              <p:cNvSpPr>
                <a:spLocks/>
              </p:cNvSpPr>
              <p:nvPr/>
            </p:nvSpPr>
            <p:spPr bwMode="auto">
              <a:xfrm>
                <a:off x="5387" y="1610"/>
                <a:ext cx="47" cy="82"/>
              </a:xfrm>
              <a:custGeom>
                <a:avLst/>
                <a:gdLst>
                  <a:gd name="T0" fmla="*/ 41 w 47"/>
                  <a:gd name="T1" fmla="*/ 6 h 82"/>
                  <a:gd name="T2" fmla="*/ 26 w 47"/>
                  <a:gd name="T3" fmla="*/ 6 h 82"/>
                  <a:gd name="T4" fmla="*/ 31 w 47"/>
                  <a:gd name="T5" fmla="*/ 10 h 82"/>
                  <a:gd name="T6" fmla="*/ 31 w 47"/>
                  <a:gd name="T7" fmla="*/ 26 h 82"/>
                  <a:gd name="T8" fmla="*/ 23 w 47"/>
                  <a:gd name="T9" fmla="*/ 30 h 82"/>
                  <a:gd name="T10" fmla="*/ 9 w 47"/>
                  <a:gd name="T11" fmla="*/ 36 h 82"/>
                  <a:gd name="T12" fmla="*/ 10 w 47"/>
                  <a:gd name="T13" fmla="*/ 39 h 82"/>
                  <a:gd name="T14" fmla="*/ 12 w 47"/>
                  <a:gd name="T15" fmla="*/ 38 h 82"/>
                  <a:gd name="T16" fmla="*/ 16 w 47"/>
                  <a:gd name="T17" fmla="*/ 37 h 82"/>
                  <a:gd name="T18" fmla="*/ 44 w 47"/>
                  <a:gd name="T19" fmla="*/ 37 h 82"/>
                  <a:gd name="T20" fmla="*/ 40 w 47"/>
                  <a:gd name="T21" fmla="*/ 32 h 82"/>
                  <a:gd name="T22" fmla="*/ 28 w 47"/>
                  <a:gd name="T23" fmla="*/ 31 h 82"/>
                  <a:gd name="T24" fmla="*/ 28 w 47"/>
                  <a:gd name="T25" fmla="*/ 30 h 82"/>
                  <a:gd name="T26" fmla="*/ 33 w 47"/>
                  <a:gd name="T27" fmla="*/ 27 h 82"/>
                  <a:gd name="T28" fmla="*/ 36 w 47"/>
                  <a:gd name="T29" fmla="*/ 25 h 82"/>
                  <a:gd name="T30" fmla="*/ 40 w 47"/>
                  <a:gd name="T31" fmla="*/ 21 h 82"/>
                  <a:gd name="T32" fmla="*/ 41 w 47"/>
                  <a:gd name="T33" fmla="*/ 19 h 82"/>
                  <a:gd name="T34" fmla="*/ 41 w 47"/>
                  <a:gd name="T35" fmla="*/ 7 h 82"/>
                  <a:gd name="T36" fmla="*/ 41 w 47"/>
                  <a:gd name="T37" fmla="*/ 6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1" y="6"/>
                    </a:moveTo>
                    <a:lnTo>
                      <a:pt x="26" y="6"/>
                    </a:lnTo>
                    <a:lnTo>
                      <a:pt x="31" y="10"/>
                    </a:lnTo>
                    <a:lnTo>
                      <a:pt x="31" y="26"/>
                    </a:lnTo>
                    <a:lnTo>
                      <a:pt x="23" y="30"/>
                    </a:lnTo>
                    <a:lnTo>
                      <a:pt x="9" y="36"/>
                    </a:lnTo>
                    <a:lnTo>
                      <a:pt x="10" y="39"/>
                    </a:lnTo>
                    <a:lnTo>
                      <a:pt x="12" y="38"/>
                    </a:lnTo>
                    <a:lnTo>
                      <a:pt x="16" y="37"/>
                    </a:lnTo>
                    <a:lnTo>
                      <a:pt x="44" y="37"/>
                    </a:lnTo>
                    <a:lnTo>
                      <a:pt x="40" y="32"/>
                    </a:lnTo>
                    <a:lnTo>
                      <a:pt x="28" y="31"/>
                    </a:lnTo>
                    <a:lnTo>
                      <a:pt x="28" y="30"/>
                    </a:lnTo>
                    <a:lnTo>
                      <a:pt x="33" y="27"/>
                    </a:lnTo>
                    <a:lnTo>
                      <a:pt x="36" y="25"/>
                    </a:lnTo>
                    <a:lnTo>
                      <a:pt x="40" y="21"/>
                    </a:lnTo>
                    <a:lnTo>
                      <a:pt x="41" y="19"/>
                    </a:lnTo>
                    <a:lnTo>
                      <a:pt x="41" y="7"/>
                    </a:lnTo>
                    <a:lnTo>
                      <a:pt x="41"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60" name="Freeform 198">
                <a:extLst>
                  <a:ext uri="{FF2B5EF4-FFF2-40B4-BE49-F238E27FC236}">
                    <a16:creationId xmlns:a16="http://schemas.microsoft.com/office/drawing/2014/main" id="{7F13D0EC-AD64-4F58-8FD3-2B2351220455}"/>
                  </a:ext>
                </a:extLst>
              </p:cNvPr>
              <p:cNvSpPr>
                <a:spLocks/>
              </p:cNvSpPr>
              <p:nvPr/>
            </p:nvSpPr>
            <p:spPr bwMode="auto">
              <a:xfrm>
                <a:off x="5387" y="1610"/>
                <a:ext cx="47" cy="82"/>
              </a:xfrm>
              <a:custGeom>
                <a:avLst/>
                <a:gdLst>
                  <a:gd name="T0" fmla="*/ 34 w 47"/>
                  <a:gd name="T1" fmla="*/ 0 h 82"/>
                  <a:gd name="T2" fmla="*/ 16 w 47"/>
                  <a:gd name="T3" fmla="*/ 0 h 82"/>
                  <a:gd name="T4" fmla="*/ 11 w 47"/>
                  <a:gd name="T5" fmla="*/ 3 h 82"/>
                  <a:gd name="T6" fmla="*/ 7 w 47"/>
                  <a:gd name="T7" fmla="*/ 7 h 82"/>
                  <a:gd name="T8" fmla="*/ 2 w 47"/>
                  <a:gd name="T9" fmla="*/ 15 h 82"/>
                  <a:gd name="T10" fmla="*/ 5 w 47"/>
                  <a:gd name="T11" fmla="*/ 17 h 82"/>
                  <a:gd name="T12" fmla="*/ 7 w 47"/>
                  <a:gd name="T13" fmla="*/ 12 h 82"/>
                  <a:gd name="T14" fmla="*/ 12 w 47"/>
                  <a:gd name="T15" fmla="*/ 6 h 82"/>
                  <a:gd name="T16" fmla="*/ 41 w 47"/>
                  <a:gd name="T17" fmla="*/ 6 h 82"/>
                  <a:gd name="T18" fmla="*/ 34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4" y="0"/>
                    </a:moveTo>
                    <a:lnTo>
                      <a:pt x="16" y="0"/>
                    </a:lnTo>
                    <a:lnTo>
                      <a:pt x="11" y="3"/>
                    </a:lnTo>
                    <a:lnTo>
                      <a:pt x="7" y="7"/>
                    </a:lnTo>
                    <a:lnTo>
                      <a:pt x="2" y="15"/>
                    </a:lnTo>
                    <a:lnTo>
                      <a:pt x="5" y="17"/>
                    </a:lnTo>
                    <a:lnTo>
                      <a:pt x="7" y="12"/>
                    </a:lnTo>
                    <a:lnTo>
                      <a:pt x="12" y="6"/>
                    </a:lnTo>
                    <a:lnTo>
                      <a:pt x="41" y="6"/>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62" name="Group 193">
              <a:extLst>
                <a:ext uri="{FF2B5EF4-FFF2-40B4-BE49-F238E27FC236}">
                  <a16:creationId xmlns:a16="http://schemas.microsoft.com/office/drawing/2014/main" id="{AAE9FD6F-6205-4D37-9132-7E94FEFFA33B}"/>
                </a:ext>
              </a:extLst>
            </p:cNvPr>
            <p:cNvGrpSpPr>
              <a:grpSpLocks/>
            </p:cNvGrpSpPr>
            <p:nvPr/>
          </p:nvGrpSpPr>
          <p:grpSpPr bwMode="auto">
            <a:xfrm>
              <a:off x="5450" y="1536"/>
              <a:ext cx="107" cy="121"/>
              <a:chOff x="5450" y="1536"/>
              <a:chExt cx="107" cy="121"/>
            </a:xfrm>
          </p:grpSpPr>
          <p:sp>
            <p:nvSpPr>
              <p:cNvPr id="51654" name="Freeform 196">
                <a:extLst>
                  <a:ext uri="{FF2B5EF4-FFF2-40B4-BE49-F238E27FC236}">
                    <a16:creationId xmlns:a16="http://schemas.microsoft.com/office/drawing/2014/main" id="{9B043421-925D-4F9A-95FE-0DC458360C2A}"/>
                  </a:ext>
                </a:extLst>
              </p:cNvPr>
              <p:cNvSpPr>
                <a:spLocks/>
              </p:cNvSpPr>
              <p:nvPr/>
            </p:nvSpPr>
            <p:spPr bwMode="auto">
              <a:xfrm>
                <a:off x="5450" y="1536"/>
                <a:ext cx="107" cy="121"/>
              </a:xfrm>
              <a:custGeom>
                <a:avLst/>
                <a:gdLst>
                  <a:gd name="T0" fmla="*/ 82 w 107"/>
                  <a:gd name="T1" fmla="*/ 0 h 121"/>
                  <a:gd name="T2" fmla="*/ 67 w 107"/>
                  <a:gd name="T3" fmla="*/ 0 h 121"/>
                  <a:gd name="T4" fmla="*/ 43 w 107"/>
                  <a:gd name="T5" fmla="*/ 4 h 121"/>
                  <a:gd name="T6" fmla="*/ 23 w 107"/>
                  <a:gd name="T7" fmla="*/ 13 h 121"/>
                  <a:gd name="T8" fmla="*/ 9 w 107"/>
                  <a:gd name="T9" fmla="*/ 29 h 121"/>
                  <a:gd name="T10" fmla="*/ 0 w 107"/>
                  <a:gd name="T11" fmla="*/ 49 h 121"/>
                  <a:gd name="T12" fmla="*/ 2 w 107"/>
                  <a:gd name="T13" fmla="*/ 73 h 121"/>
                  <a:gd name="T14" fmla="*/ 9 w 107"/>
                  <a:gd name="T15" fmla="*/ 94 h 121"/>
                  <a:gd name="T16" fmla="*/ 21 w 107"/>
                  <a:gd name="T17" fmla="*/ 109 h 121"/>
                  <a:gd name="T18" fmla="*/ 40 w 107"/>
                  <a:gd name="T19" fmla="*/ 119 h 121"/>
                  <a:gd name="T20" fmla="*/ 71 w 107"/>
                  <a:gd name="T21" fmla="*/ 121 h 121"/>
                  <a:gd name="T22" fmla="*/ 89 w 107"/>
                  <a:gd name="T23" fmla="*/ 119 h 121"/>
                  <a:gd name="T24" fmla="*/ 93 w 107"/>
                  <a:gd name="T25" fmla="*/ 116 h 121"/>
                  <a:gd name="T26" fmla="*/ 73 w 107"/>
                  <a:gd name="T27" fmla="*/ 116 h 121"/>
                  <a:gd name="T28" fmla="*/ 48 w 107"/>
                  <a:gd name="T29" fmla="*/ 112 h 121"/>
                  <a:gd name="T30" fmla="*/ 31 w 107"/>
                  <a:gd name="T31" fmla="*/ 101 h 121"/>
                  <a:gd name="T32" fmla="*/ 20 w 107"/>
                  <a:gd name="T33" fmla="*/ 83 h 121"/>
                  <a:gd name="T34" fmla="*/ 17 w 107"/>
                  <a:gd name="T35" fmla="*/ 60 h 121"/>
                  <a:gd name="T36" fmla="*/ 20 w 107"/>
                  <a:gd name="T37" fmla="*/ 37 h 121"/>
                  <a:gd name="T38" fmla="*/ 31 w 107"/>
                  <a:gd name="T39" fmla="*/ 19 h 121"/>
                  <a:gd name="T40" fmla="*/ 49 w 107"/>
                  <a:gd name="T41" fmla="*/ 8 h 121"/>
                  <a:gd name="T42" fmla="*/ 100 w 107"/>
                  <a:gd name="T43" fmla="*/ 8 h 121"/>
                  <a:gd name="T44" fmla="*/ 99 w 107"/>
                  <a:gd name="T45" fmla="*/ 5 h 121"/>
                  <a:gd name="T46" fmla="*/ 94 w 107"/>
                  <a:gd name="T47" fmla="*/ 4 h 121"/>
                  <a:gd name="T48" fmla="*/ 82 w 107"/>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107"/>
                  <a:gd name="T76" fmla="*/ 0 h 121"/>
                  <a:gd name="T77" fmla="*/ 107 w 107"/>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107" h="121">
                    <a:moveTo>
                      <a:pt x="82" y="0"/>
                    </a:moveTo>
                    <a:lnTo>
                      <a:pt x="67" y="0"/>
                    </a:lnTo>
                    <a:lnTo>
                      <a:pt x="43" y="4"/>
                    </a:lnTo>
                    <a:lnTo>
                      <a:pt x="23" y="13"/>
                    </a:lnTo>
                    <a:lnTo>
                      <a:pt x="9" y="29"/>
                    </a:lnTo>
                    <a:lnTo>
                      <a:pt x="0" y="49"/>
                    </a:lnTo>
                    <a:lnTo>
                      <a:pt x="2" y="73"/>
                    </a:lnTo>
                    <a:lnTo>
                      <a:pt x="9" y="94"/>
                    </a:lnTo>
                    <a:lnTo>
                      <a:pt x="21" y="109"/>
                    </a:lnTo>
                    <a:lnTo>
                      <a:pt x="40" y="119"/>
                    </a:lnTo>
                    <a:lnTo>
                      <a:pt x="71" y="121"/>
                    </a:lnTo>
                    <a:lnTo>
                      <a:pt x="89" y="119"/>
                    </a:lnTo>
                    <a:lnTo>
                      <a:pt x="93" y="116"/>
                    </a:lnTo>
                    <a:lnTo>
                      <a:pt x="73" y="116"/>
                    </a:lnTo>
                    <a:lnTo>
                      <a:pt x="48" y="112"/>
                    </a:lnTo>
                    <a:lnTo>
                      <a:pt x="31" y="101"/>
                    </a:lnTo>
                    <a:lnTo>
                      <a:pt x="20" y="83"/>
                    </a:lnTo>
                    <a:lnTo>
                      <a:pt x="17" y="60"/>
                    </a:lnTo>
                    <a:lnTo>
                      <a:pt x="20" y="37"/>
                    </a:lnTo>
                    <a:lnTo>
                      <a:pt x="31" y="19"/>
                    </a:lnTo>
                    <a:lnTo>
                      <a:pt x="49" y="8"/>
                    </a:lnTo>
                    <a:lnTo>
                      <a:pt x="100" y="8"/>
                    </a:lnTo>
                    <a:lnTo>
                      <a:pt x="99" y="5"/>
                    </a:lnTo>
                    <a:lnTo>
                      <a:pt x="94" y="4"/>
                    </a:lnTo>
                    <a:lnTo>
                      <a:pt x="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55" name="Freeform 195">
                <a:extLst>
                  <a:ext uri="{FF2B5EF4-FFF2-40B4-BE49-F238E27FC236}">
                    <a16:creationId xmlns:a16="http://schemas.microsoft.com/office/drawing/2014/main" id="{5C40BE5E-830B-4F26-AE56-6ABB9A7F5F0C}"/>
                  </a:ext>
                </a:extLst>
              </p:cNvPr>
              <p:cNvSpPr>
                <a:spLocks/>
              </p:cNvSpPr>
              <p:nvPr/>
            </p:nvSpPr>
            <p:spPr bwMode="auto">
              <a:xfrm>
                <a:off x="5450" y="1536"/>
                <a:ext cx="107" cy="121"/>
              </a:xfrm>
              <a:custGeom>
                <a:avLst/>
                <a:gdLst>
                  <a:gd name="T0" fmla="*/ 102 w 107"/>
                  <a:gd name="T1" fmla="*/ 88 h 121"/>
                  <a:gd name="T2" fmla="*/ 90 w 107"/>
                  <a:gd name="T3" fmla="*/ 107 h 121"/>
                  <a:gd name="T4" fmla="*/ 73 w 107"/>
                  <a:gd name="T5" fmla="*/ 116 h 121"/>
                  <a:gd name="T6" fmla="*/ 93 w 107"/>
                  <a:gd name="T7" fmla="*/ 116 h 121"/>
                  <a:gd name="T8" fmla="*/ 100 w 107"/>
                  <a:gd name="T9" fmla="*/ 111 h 121"/>
                  <a:gd name="T10" fmla="*/ 104 w 107"/>
                  <a:gd name="T11" fmla="*/ 96 h 121"/>
                  <a:gd name="T12" fmla="*/ 107 w 107"/>
                  <a:gd name="T13" fmla="*/ 89 h 121"/>
                  <a:gd name="T14" fmla="*/ 102 w 107"/>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107"/>
                  <a:gd name="T25" fmla="*/ 0 h 121"/>
                  <a:gd name="T26" fmla="*/ 107 w 107"/>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7" h="121">
                    <a:moveTo>
                      <a:pt x="102" y="88"/>
                    </a:moveTo>
                    <a:lnTo>
                      <a:pt x="90" y="107"/>
                    </a:lnTo>
                    <a:lnTo>
                      <a:pt x="73" y="116"/>
                    </a:lnTo>
                    <a:lnTo>
                      <a:pt x="93" y="116"/>
                    </a:lnTo>
                    <a:lnTo>
                      <a:pt x="100" y="111"/>
                    </a:lnTo>
                    <a:lnTo>
                      <a:pt x="104" y="96"/>
                    </a:lnTo>
                    <a:lnTo>
                      <a:pt x="107" y="89"/>
                    </a:lnTo>
                    <a:lnTo>
                      <a:pt x="102"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56" name="Freeform 194">
                <a:extLst>
                  <a:ext uri="{FF2B5EF4-FFF2-40B4-BE49-F238E27FC236}">
                    <a16:creationId xmlns:a16="http://schemas.microsoft.com/office/drawing/2014/main" id="{78BE791B-D9E8-464A-8676-F3660107470B}"/>
                  </a:ext>
                </a:extLst>
              </p:cNvPr>
              <p:cNvSpPr>
                <a:spLocks/>
              </p:cNvSpPr>
              <p:nvPr/>
            </p:nvSpPr>
            <p:spPr bwMode="auto">
              <a:xfrm>
                <a:off x="5450" y="1536"/>
                <a:ext cx="107" cy="121"/>
              </a:xfrm>
              <a:custGeom>
                <a:avLst/>
                <a:gdLst>
                  <a:gd name="T0" fmla="*/ 100 w 107"/>
                  <a:gd name="T1" fmla="*/ 8 h 121"/>
                  <a:gd name="T2" fmla="*/ 49 w 107"/>
                  <a:gd name="T3" fmla="*/ 8 h 121"/>
                  <a:gd name="T4" fmla="*/ 76 w 107"/>
                  <a:gd name="T5" fmla="*/ 9 h 121"/>
                  <a:gd name="T6" fmla="*/ 91 w 107"/>
                  <a:gd name="T7" fmla="*/ 18 h 121"/>
                  <a:gd name="T8" fmla="*/ 103 w 107"/>
                  <a:gd name="T9" fmla="*/ 32 h 121"/>
                  <a:gd name="T10" fmla="*/ 102 w 107"/>
                  <a:gd name="T11" fmla="*/ 23 h 121"/>
                  <a:gd name="T12" fmla="*/ 101 w 107"/>
                  <a:gd name="T13" fmla="*/ 15 h 121"/>
                  <a:gd name="T14" fmla="*/ 100 w 107"/>
                  <a:gd name="T15" fmla="*/ 8 h 121"/>
                  <a:gd name="T16" fmla="*/ 0 60000 65536"/>
                  <a:gd name="T17" fmla="*/ 0 60000 65536"/>
                  <a:gd name="T18" fmla="*/ 0 60000 65536"/>
                  <a:gd name="T19" fmla="*/ 0 60000 65536"/>
                  <a:gd name="T20" fmla="*/ 0 60000 65536"/>
                  <a:gd name="T21" fmla="*/ 0 60000 65536"/>
                  <a:gd name="T22" fmla="*/ 0 60000 65536"/>
                  <a:gd name="T23" fmla="*/ 0 60000 65536"/>
                  <a:gd name="T24" fmla="*/ 0 w 107"/>
                  <a:gd name="T25" fmla="*/ 0 h 121"/>
                  <a:gd name="T26" fmla="*/ 107 w 107"/>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7" h="121">
                    <a:moveTo>
                      <a:pt x="100" y="8"/>
                    </a:moveTo>
                    <a:lnTo>
                      <a:pt x="49" y="8"/>
                    </a:lnTo>
                    <a:lnTo>
                      <a:pt x="76" y="9"/>
                    </a:lnTo>
                    <a:lnTo>
                      <a:pt x="91" y="18"/>
                    </a:lnTo>
                    <a:lnTo>
                      <a:pt x="103" y="32"/>
                    </a:lnTo>
                    <a:lnTo>
                      <a:pt x="102" y="23"/>
                    </a:lnTo>
                    <a:lnTo>
                      <a:pt x="101" y="15"/>
                    </a:lnTo>
                    <a:lnTo>
                      <a:pt x="10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63" name="Group 190">
              <a:extLst>
                <a:ext uri="{FF2B5EF4-FFF2-40B4-BE49-F238E27FC236}">
                  <a16:creationId xmlns:a16="http://schemas.microsoft.com/office/drawing/2014/main" id="{600C1D26-161E-49F0-968D-8210DDECEFD9}"/>
                </a:ext>
              </a:extLst>
            </p:cNvPr>
            <p:cNvGrpSpPr>
              <a:grpSpLocks/>
            </p:cNvGrpSpPr>
            <p:nvPr/>
          </p:nvGrpSpPr>
          <p:grpSpPr bwMode="auto">
            <a:xfrm>
              <a:off x="6031" y="2051"/>
              <a:ext cx="82" cy="28"/>
              <a:chOff x="6031" y="2051"/>
              <a:chExt cx="82" cy="28"/>
            </a:xfrm>
          </p:grpSpPr>
          <p:sp>
            <p:nvSpPr>
              <p:cNvPr id="51652" name="Freeform 192">
                <a:extLst>
                  <a:ext uri="{FF2B5EF4-FFF2-40B4-BE49-F238E27FC236}">
                    <a16:creationId xmlns:a16="http://schemas.microsoft.com/office/drawing/2014/main" id="{429DEF21-C1DA-451E-BF30-95A98AC80088}"/>
                  </a:ext>
                </a:extLst>
              </p:cNvPr>
              <p:cNvSpPr>
                <a:spLocks/>
              </p:cNvSpPr>
              <p:nvPr/>
            </p:nvSpPr>
            <p:spPr bwMode="auto">
              <a:xfrm>
                <a:off x="6031" y="2051"/>
                <a:ext cx="82" cy="28"/>
              </a:xfrm>
              <a:custGeom>
                <a:avLst/>
                <a:gdLst>
                  <a:gd name="T0" fmla="*/ 22 w 82"/>
                  <a:gd name="T1" fmla="*/ 0 h 28"/>
                  <a:gd name="T2" fmla="*/ 6 w 82"/>
                  <a:gd name="T3" fmla="*/ 0 h 28"/>
                  <a:gd name="T4" fmla="*/ 0 w 82"/>
                  <a:gd name="T5" fmla="*/ 6 h 28"/>
                  <a:gd name="T6" fmla="*/ 1 w 82"/>
                  <a:gd name="T7" fmla="*/ 22 h 28"/>
                  <a:gd name="T8" fmla="*/ 7 w 82"/>
                  <a:gd name="T9" fmla="*/ 27 h 28"/>
                  <a:gd name="T10" fmla="*/ 22 w 82"/>
                  <a:gd name="T11" fmla="*/ 27 h 28"/>
                  <a:gd name="T12" fmla="*/ 28 w 82"/>
                  <a:gd name="T13" fmla="*/ 21 h 28"/>
                  <a:gd name="T14" fmla="*/ 27 w 82"/>
                  <a:gd name="T15" fmla="*/ 6 h 28"/>
                  <a:gd name="T16" fmla="*/ 22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2" y="0"/>
                    </a:moveTo>
                    <a:lnTo>
                      <a:pt x="6" y="0"/>
                    </a:lnTo>
                    <a:lnTo>
                      <a:pt x="0" y="6"/>
                    </a:lnTo>
                    <a:lnTo>
                      <a:pt x="1" y="22"/>
                    </a:lnTo>
                    <a:lnTo>
                      <a:pt x="7" y="27"/>
                    </a:lnTo>
                    <a:lnTo>
                      <a:pt x="22" y="27"/>
                    </a:lnTo>
                    <a:lnTo>
                      <a:pt x="28" y="21"/>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53" name="Freeform 191">
                <a:extLst>
                  <a:ext uri="{FF2B5EF4-FFF2-40B4-BE49-F238E27FC236}">
                    <a16:creationId xmlns:a16="http://schemas.microsoft.com/office/drawing/2014/main" id="{76767192-0E90-4F0C-92B7-9FE17E164F07}"/>
                  </a:ext>
                </a:extLst>
              </p:cNvPr>
              <p:cNvSpPr>
                <a:spLocks/>
              </p:cNvSpPr>
              <p:nvPr/>
            </p:nvSpPr>
            <p:spPr bwMode="auto">
              <a:xfrm>
                <a:off x="6031" y="2051"/>
                <a:ext cx="82" cy="28"/>
              </a:xfrm>
              <a:custGeom>
                <a:avLst/>
                <a:gdLst>
                  <a:gd name="T0" fmla="*/ 76 w 82"/>
                  <a:gd name="T1" fmla="*/ 0 h 28"/>
                  <a:gd name="T2" fmla="*/ 60 w 82"/>
                  <a:gd name="T3" fmla="*/ 0 h 28"/>
                  <a:gd name="T4" fmla="*/ 54 w 82"/>
                  <a:gd name="T5" fmla="*/ 6 h 28"/>
                  <a:gd name="T6" fmla="*/ 55 w 82"/>
                  <a:gd name="T7" fmla="*/ 22 h 28"/>
                  <a:gd name="T8" fmla="*/ 61 w 82"/>
                  <a:gd name="T9" fmla="*/ 27 h 28"/>
                  <a:gd name="T10" fmla="*/ 76 w 82"/>
                  <a:gd name="T11" fmla="*/ 27 h 28"/>
                  <a:gd name="T12" fmla="*/ 82 w 82"/>
                  <a:gd name="T13" fmla="*/ 21 h 28"/>
                  <a:gd name="T14" fmla="*/ 81 w 82"/>
                  <a:gd name="T15" fmla="*/ 6 h 28"/>
                  <a:gd name="T16" fmla="*/ 76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6" y="0"/>
                    </a:moveTo>
                    <a:lnTo>
                      <a:pt x="60" y="0"/>
                    </a:lnTo>
                    <a:lnTo>
                      <a:pt x="54" y="6"/>
                    </a:lnTo>
                    <a:lnTo>
                      <a:pt x="55" y="22"/>
                    </a:lnTo>
                    <a:lnTo>
                      <a:pt x="61" y="27"/>
                    </a:lnTo>
                    <a:lnTo>
                      <a:pt x="76" y="27"/>
                    </a:lnTo>
                    <a:lnTo>
                      <a:pt x="82" y="21"/>
                    </a:lnTo>
                    <a:lnTo>
                      <a:pt x="81" y="6"/>
                    </a:lnTo>
                    <a:lnTo>
                      <a:pt x="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64" name="Group 187">
              <a:extLst>
                <a:ext uri="{FF2B5EF4-FFF2-40B4-BE49-F238E27FC236}">
                  <a16:creationId xmlns:a16="http://schemas.microsoft.com/office/drawing/2014/main" id="{0D1664E4-805B-433F-A632-0DC06F511DA4}"/>
                </a:ext>
              </a:extLst>
            </p:cNvPr>
            <p:cNvGrpSpPr>
              <a:grpSpLocks/>
            </p:cNvGrpSpPr>
            <p:nvPr/>
          </p:nvGrpSpPr>
          <p:grpSpPr bwMode="auto">
            <a:xfrm>
              <a:off x="5900" y="1680"/>
              <a:ext cx="143" cy="205"/>
              <a:chOff x="5900" y="1680"/>
              <a:chExt cx="143" cy="205"/>
            </a:xfrm>
          </p:grpSpPr>
          <p:sp>
            <p:nvSpPr>
              <p:cNvPr id="51650" name="Freeform 189">
                <a:extLst>
                  <a:ext uri="{FF2B5EF4-FFF2-40B4-BE49-F238E27FC236}">
                    <a16:creationId xmlns:a16="http://schemas.microsoft.com/office/drawing/2014/main" id="{AC240EAA-4A42-4998-BCB5-52BAC684C5C6}"/>
                  </a:ext>
                </a:extLst>
              </p:cNvPr>
              <p:cNvSpPr>
                <a:spLocks/>
              </p:cNvSpPr>
              <p:nvPr/>
            </p:nvSpPr>
            <p:spPr bwMode="auto">
              <a:xfrm>
                <a:off x="5900" y="1680"/>
                <a:ext cx="143" cy="205"/>
              </a:xfrm>
              <a:custGeom>
                <a:avLst/>
                <a:gdLst>
                  <a:gd name="T0" fmla="*/ 9 w 143"/>
                  <a:gd name="T1" fmla="*/ 16 h 205"/>
                  <a:gd name="T2" fmla="*/ 0 w 143"/>
                  <a:gd name="T3" fmla="*/ 21 h 205"/>
                  <a:gd name="T4" fmla="*/ 106 w 143"/>
                  <a:gd name="T5" fmla="*/ 204 h 205"/>
                  <a:gd name="T6" fmla="*/ 114 w 143"/>
                  <a:gd name="T7" fmla="*/ 200 h 205"/>
                  <a:gd name="T8" fmla="*/ 9 w 143"/>
                  <a:gd name="T9" fmla="*/ 16 h 205"/>
                  <a:gd name="T10" fmla="*/ 0 60000 65536"/>
                  <a:gd name="T11" fmla="*/ 0 60000 65536"/>
                  <a:gd name="T12" fmla="*/ 0 60000 65536"/>
                  <a:gd name="T13" fmla="*/ 0 60000 65536"/>
                  <a:gd name="T14" fmla="*/ 0 60000 65536"/>
                  <a:gd name="T15" fmla="*/ 0 w 143"/>
                  <a:gd name="T16" fmla="*/ 0 h 205"/>
                  <a:gd name="T17" fmla="*/ 143 w 143"/>
                  <a:gd name="T18" fmla="*/ 205 h 205"/>
                </a:gdLst>
                <a:ahLst/>
                <a:cxnLst>
                  <a:cxn ang="T10">
                    <a:pos x="T0" y="T1"/>
                  </a:cxn>
                  <a:cxn ang="T11">
                    <a:pos x="T2" y="T3"/>
                  </a:cxn>
                  <a:cxn ang="T12">
                    <a:pos x="T4" y="T5"/>
                  </a:cxn>
                  <a:cxn ang="T13">
                    <a:pos x="T6" y="T7"/>
                  </a:cxn>
                  <a:cxn ang="T14">
                    <a:pos x="T8" y="T9"/>
                  </a:cxn>
                </a:cxnLst>
                <a:rect l="T15" t="T16" r="T17" b="T18"/>
                <a:pathLst>
                  <a:path w="143" h="205">
                    <a:moveTo>
                      <a:pt x="9" y="16"/>
                    </a:moveTo>
                    <a:lnTo>
                      <a:pt x="0" y="21"/>
                    </a:lnTo>
                    <a:lnTo>
                      <a:pt x="106" y="204"/>
                    </a:lnTo>
                    <a:lnTo>
                      <a:pt x="114" y="200"/>
                    </a:lnTo>
                    <a:lnTo>
                      <a:pt x="9" y="1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51" name="Freeform 188">
                <a:extLst>
                  <a:ext uri="{FF2B5EF4-FFF2-40B4-BE49-F238E27FC236}">
                    <a16:creationId xmlns:a16="http://schemas.microsoft.com/office/drawing/2014/main" id="{0AB8CD93-7372-427B-AC84-847C3300CA38}"/>
                  </a:ext>
                </a:extLst>
              </p:cNvPr>
              <p:cNvSpPr>
                <a:spLocks/>
              </p:cNvSpPr>
              <p:nvPr/>
            </p:nvSpPr>
            <p:spPr bwMode="auto">
              <a:xfrm>
                <a:off x="5900" y="1680"/>
                <a:ext cx="143" cy="205"/>
              </a:xfrm>
              <a:custGeom>
                <a:avLst/>
                <a:gdLst>
                  <a:gd name="T0" fmla="*/ 36 w 143"/>
                  <a:gd name="T1" fmla="*/ 0 h 205"/>
                  <a:gd name="T2" fmla="*/ 28 w 143"/>
                  <a:gd name="T3" fmla="*/ 4 h 205"/>
                  <a:gd name="T4" fmla="*/ 133 w 143"/>
                  <a:gd name="T5" fmla="*/ 188 h 205"/>
                  <a:gd name="T6" fmla="*/ 142 w 143"/>
                  <a:gd name="T7" fmla="*/ 183 h 205"/>
                  <a:gd name="T8" fmla="*/ 36 w 143"/>
                  <a:gd name="T9" fmla="*/ 0 h 205"/>
                  <a:gd name="T10" fmla="*/ 0 60000 65536"/>
                  <a:gd name="T11" fmla="*/ 0 60000 65536"/>
                  <a:gd name="T12" fmla="*/ 0 60000 65536"/>
                  <a:gd name="T13" fmla="*/ 0 60000 65536"/>
                  <a:gd name="T14" fmla="*/ 0 60000 65536"/>
                  <a:gd name="T15" fmla="*/ 0 w 143"/>
                  <a:gd name="T16" fmla="*/ 0 h 205"/>
                  <a:gd name="T17" fmla="*/ 143 w 143"/>
                  <a:gd name="T18" fmla="*/ 205 h 205"/>
                </a:gdLst>
                <a:ahLst/>
                <a:cxnLst>
                  <a:cxn ang="T10">
                    <a:pos x="T0" y="T1"/>
                  </a:cxn>
                  <a:cxn ang="T11">
                    <a:pos x="T2" y="T3"/>
                  </a:cxn>
                  <a:cxn ang="T12">
                    <a:pos x="T4" y="T5"/>
                  </a:cxn>
                  <a:cxn ang="T13">
                    <a:pos x="T6" y="T7"/>
                  </a:cxn>
                  <a:cxn ang="T14">
                    <a:pos x="T8" y="T9"/>
                  </a:cxn>
                </a:cxnLst>
                <a:rect l="T15" t="T16" r="T17" b="T18"/>
                <a:pathLst>
                  <a:path w="143" h="205">
                    <a:moveTo>
                      <a:pt x="36" y="0"/>
                    </a:moveTo>
                    <a:lnTo>
                      <a:pt x="28" y="4"/>
                    </a:lnTo>
                    <a:lnTo>
                      <a:pt x="133" y="188"/>
                    </a:lnTo>
                    <a:lnTo>
                      <a:pt x="142" y="183"/>
                    </a:lnTo>
                    <a:lnTo>
                      <a:pt x="3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65" name="Group 185">
              <a:extLst>
                <a:ext uri="{FF2B5EF4-FFF2-40B4-BE49-F238E27FC236}">
                  <a16:creationId xmlns:a16="http://schemas.microsoft.com/office/drawing/2014/main" id="{D54AAE3F-9941-4EF8-A7D0-F461353E65C8}"/>
                </a:ext>
              </a:extLst>
            </p:cNvPr>
            <p:cNvGrpSpPr>
              <a:grpSpLocks/>
            </p:cNvGrpSpPr>
            <p:nvPr/>
          </p:nvGrpSpPr>
          <p:grpSpPr bwMode="auto">
            <a:xfrm>
              <a:off x="5589" y="1593"/>
              <a:ext cx="189" cy="2"/>
              <a:chOff x="5589" y="1593"/>
              <a:chExt cx="189" cy="2"/>
            </a:xfrm>
          </p:grpSpPr>
          <p:sp>
            <p:nvSpPr>
              <p:cNvPr id="51649" name="Freeform 186">
                <a:extLst>
                  <a:ext uri="{FF2B5EF4-FFF2-40B4-BE49-F238E27FC236}">
                    <a16:creationId xmlns:a16="http://schemas.microsoft.com/office/drawing/2014/main" id="{C1CA2AEE-6001-416E-8F11-5AA6A40502F1}"/>
                  </a:ext>
                </a:extLst>
              </p:cNvPr>
              <p:cNvSpPr>
                <a:spLocks/>
              </p:cNvSpPr>
              <p:nvPr/>
            </p:nvSpPr>
            <p:spPr bwMode="auto">
              <a:xfrm>
                <a:off x="5589" y="1593"/>
                <a:ext cx="189" cy="2"/>
              </a:xfrm>
              <a:custGeom>
                <a:avLst/>
                <a:gdLst>
                  <a:gd name="T0" fmla="*/ 0 w 189"/>
                  <a:gd name="T1" fmla="*/ 0 h 2"/>
                  <a:gd name="T2" fmla="*/ 189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9"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66" name="Group 182">
              <a:extLst>
                <a:ext uri="{FF2B5EF4-FFF2-40B4-BE49-F238E27FC236}">
                  <a16:creationId xmlns:a16="http://schemas.microsoft.com/office/drawing/2014/main" id="{46B27672-DFA5-45D1-85B3-0B34A7A74EF3}"/>
                </a:ext>
              </a:extLst>
            </p:cNvPr>
            <p:cNvGrpSpPr>
              <a:grpSpLocks/>
            </p:cNvGrpSpPr>
            <p:nvPr/>
          </p:nvGrpSpPr>
          <p:grpSpPr bwMode="auto">
            <a:xfrm>
              <a:off x="6014" y="1898"/>
              <a:ext cx="117" cy="122"/>
              <a:chOff x="6014" y="1898"/>
              <a:chExt cx="117" cy="122"/>
            </a:xfrm>
          </p:grpSpPr>
          <p:sp>
            <p:nvSpPr>
              <p:cNvPr id="51647" name="Freeform 184">
                <a:extLst>
                  <a:ext uri="{FF2B5EF4-FFF2-40B4-BE49-F238E27FC236}">
                    <a16:creationId xmlns:a16="http://schemas.microsoft.com/office/drawing/2014/main" id="{8AAFF9D8-EAD5-4EC6-939E-1E3F739BA49B}"/>
                  </a:ext>
                </a:extLst>
              </p:cNvPr>
              <p:cNvSpPr>
                <a:spLocks/>
              </p:cNvSpPr>
              <p:nvPr/>
            </p:nvSpPr>
            <p:spPr bwMode="auto">
              <a:xfrm>
                <a:off x="6014" y="1898"/>
                <a:ext cx="117" cy="122"/>
              </a:xfrm>
              <a:custGeom>
                <a:avLst/>
                <a:gdLst>
                  <a:gd name="T0" fmla="*/ 60 w 117"/>
                  <a:gd name="T1" fmla="*/ 0 h 122"/>
                  <a:gd name="T2" fmla="*/ 36 w 117"/>
                  <a:gd name="T3" fmla="*/ 4 h 122"/>
                  <a:gd name="T4" fmla="*/ 18 w 117"/>
                  <a:gd name="T5" fmla="*/ 17 h 122"/>
                  <a:gd name="T6" fmla="*/ 5 w 117"/>
                  <a:gd name="T7" fmla="*/ 34 h 122"/>
                  <a:gd name="T8" fmla="*/ 0 w 117"/>
                  <a:gd name="T9" fmla="*/ 54 h 122"/>
                  <a:gd name="T10" fmla="*/ 3 w 117"/>
                  <a:gd name="T11" fmla="*/ 80 h 122"/>
                  <a:gd name="T12" fmla="*/ 12 w 117"/>
                  <a:gd name="T13" fmla="*/ 100 h 122"/>
                  <a:gd name="T14" fmla="*/ 27 w 117"/>
                  <a:gd name="T15" fmla="*/ 114 h 122"/>
                  <a:gd name="T16" fmla="*/ 47 w 117"/>
                  <a:gd name="T17" fmla="*/ 121 h 122"/>
                  <a:gd name="T18" fmla="*/ 72 w 117"/>
                  <a:gd name="T19" fmla="*/ 119 h 122"/>
                  <a:gd name="T20" fmla="*/ 78 w 117"/>
                  <a:gd name="T21" fmla="*/ 116 h 122"/>
                  <a:gd name="T22" fmla="*/ 65 w 117"/>
                  <a:gd name="T23" fmla="*/ 116 h 122"/>
                  <a:gd name="T24" fmla="*/ 44 w 117"/>
                  <a:gd name="T25" fmla="*/ 111 h 122"/>
                  <a:gd name="T26" fmla="*/ 28 w 117"/>
                  <a:gd name="T27" fmla="*/ 98 h 122"/>
                  <a:gd name="T28" fmla="*/ 19 w 117"/>
                  <a:gd name="T29" fmla="*/ 78 h 122"/>
                  <a:gd name="T30" fmla="*/ 21 w 117"/>
                  <a:gd name="T31" fmla="*/ 45 h 122"/>
                  <a:gd name="T32" fmla="*/ 28 w 117"/>
                  <a:gd name="T33" fmla="*/ 23 h 122"/>
                  <a:gd name="T34" fmla="*/ 39 w 117"/>
                  <a:gd name="T35" fmla="*/ 10 h 122"/>
                  <a:gd name="T36" fmla="*/ 53 w 117"/>
                  <a:gd name="T37" fmla="*/ 6 h 122"/>
                  <a:gd name="T38" fmla="*/ 84 w 117"/>
                  <a:gd name="T39" fmla="*/ 6 h 122"/>
                  <a:gd name="T40" fmla="*/ 76 w 117"/>
                  <a:gd name="T41" fmla="*/ 2 h 122"/>
                  <a:gd name="T42" fmla="*/ 60 w 117"/>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117"/>
                  <a:gd name="T67" fmla="*/ 0 h 122"/>
                  <a:gd name="T68" fmla="*/ 117 w 117"/>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117" h="122">
                    <a:moveTo>
                      <a:pt x="60" y="0"/>
                    </a:moveTo>
                    <a:lnTo>
                      <a:pt x="36" y="4"/>
                    </a:lnTo>
                    <a:lnTo>
                      <a:pt x="18" y="17"/>
                    </a:lnTo>
                    <a:lnTo>
                      <a:pt x="5" y="34"/>
                    </a:lnTo>
                    <a:lnTo>
                      <a:pt x="0" y="54"/>
                    </a:lnTo>
                    <a:lnTo>
                      <a:pt x="3" y="80"/>
                    </a:lnTo>
                    <a:lnTo>
                      <a:pt x="12" y="100"/>
                    </a:lnTo>
                    <a:lnTo>
                      <a:pt x="27" y="114"/>
                    </a:lnTo>
                    <a:lnTo>
                      <a:pt x="47" y="121"/>
                    </a:lnTo>
                    <a:lnTo>
                      <a:pt x="72" y="119"/>
                    </a:lnTo>
                    <a:lnTo>
                      <a:pt x="78" y="116"/>
                    </a:lnTo>
                    <a:lnTo>
                      <a:pt x="65" y="116"/>
                    </a:lnTo>
                    <a:lnTo>
                      <a:pt x="44" y="111"/>
                    </a:lnTo>
                    <a:lnTo>
                      <a:pt x="28" y="98"/>
                    </a:lnTo>
                    <a:lnTo>
                      <a:pt x="19" y="78"/>
                    </a:lnTo>
                    <a:lnTo>
                      <a:pt x="21" y="45"/>
                    </a:lnTo>
                    <a:lnTo>
                      <a:pt x="28" y="23"/>
                    </a:lnTo>
                    <a:lnTo>
                      <a:pt x="39" y="10"/>
                    </a:lnTo>
                    <a:lnTo>
                      <a:pt x="53" y="6"/>
                    </a:lnTo>
                    <a:lnTo>
                      <a:pt x="84" y="6"/>
                    </a:lnTo>
                    <a:lnTo>
                      <a:pt x="76" y="2"/>
                    </a:lnTo>
                    <a:lnTo>
                      <a:pt x="6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48" name="Freeform 183">
                <a:extLst>
                  <a:ext uri="{FF2B5EF4-FFF2-40B4-BE49-F238E27FC236}">
                    <a16:creationId xmlns:a16="http://schemas.microsoft.com/office/drawing/2014/main" id="{E2BAACA4-7A5E-4890-90CC-BE93CB87FE62}"/>
                  </a:ext>
                </a:extLst>
              </p:cNvPr>
              <p:cNvSpPr>
                <a:spLocks/>
              </p:cNvSpPr>
              <p:nvPr/>
            </p:nvSpPr>
            <p:spPr bwMode="auto">
              <a:xfrm>
                <a:off x="6014" y="1898"/>
                <a:ext cx="117" cy="122"/>
              </a:xfrm>
              <a:custGeom>
                <a:avLst/>
                <a:gdLst>
                  <a:gd name="T0" fmla="*/ 84 w 117"/>
                  <a:gd name="T1" fmla="*/ 6 h 122"/>
                  <a:gd name="T2" fmla="*/ 53 w 117"/>
                  <a:gd name="T3" fmla="*/ 6 h 122"/>
                  <a:gd name="T4" fmla="*/ 73 w 117"/>
                  <a:gd name="T5" fmla="*/ 10 h 122"/>
                  <a:gd name="T6" fmla="*/ 88 w 117"/>
                  <a:gd name="T7" fmla="*/ 23 h 122"/>
                  <a:gd name="T8" fmla="*/ 98 w 117"/>
                  <a:gd name="T9" fmla="*/ 43 h 122"/>
                  <a:gd name="T10" fmla="*/ 100 w 117"/>
                  <a:gd name="T11" fmla="*/ 66 h 122"/>
                  <a:gd name="T12" fmla="*/ 95 w 117"/>
                  <a:gd name="T13" fmla="*/ 93 h 122"/>
                  <a:gd name="T14" fmla="*/ 83 w 117"/>
                  <a:gd name="T15" fmla="*/ 109 h 122"/>
                  <a:gd name="T16" fmla="*/ 65 w 117"/>
                  <a:gd name="T17" fmla="*/ 116 h 122"/>
                  <a:gd name="T18" fmla="*/ 78 w 117"/>
                  <a:gd name="T19" fmla="*/ 116 h 122"/>
                  <a:gd name="T20" fmla="*/ 93 w 117"/>
                  <a:gd name="T21" fmla="*/ 110 h 122"/>
                  <a:gd name="T22" fmla="*/ 107 w 117"/>
                  <a:gd name="T23" fmla="*/ 95 h 122"/>
                  <a:gd name="T24" fmla="*/ 116 w 117"/>
                  <a:gd name="T25" fmla="*/ 77 h 122"/>
                  <a:gd name="T26" fmla="*/ 114 w 117"/>
                  <a:gd name="T27" fmla="*/ 48 h 122"/>
                  <a:gd name="T28" fmla="*/ 105 w 117"/>
                  <a:gd name="T29" fmla="*/ 26 h 122"/>
                  <a:gd name="T30" fmla="*/ 93 w 117"/>
                  <a:gd name="T31" fmla="*/ 11 h 122"/>
                  <a:gd name="T32" fmla="*/ 84 w 117"/>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17"/>
                  <a:gd name="T52" fmla="*/ 0 h 122"/>
                  <a:gd name="T53" fmla="*/ 117 w 117"/>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17" h="122">
                    <a:moveTo>
                      <a:pt x="84" y="6"/>
                    </a:moveTo>
                    <a:lnTo>
                      <a:pt x="53" y="6"/>
                    </a:lnTo>
                    <a:lnTo>
                      <a:pt x="73" y="10"/>
                    </a:lnTo>
                    <a:lnTo>
                      <a:pt x="88" y="23"/>
                    </a:lnTo>
                    <a:lnTo>
                      <a:pt x="98" y="43"/>
                    </a:lnTo>
                    <a:lnTo>
                      <a:pt x="100" y="66"/>
                    </a:lnTo>
                    <a:lnTo>
                      <a:pt x="95" y="93"/>
                    </a:lnTo>
                    <a:lnTo>
                      <a:pt x="83" y="109"/>
                    </a:lnTo>
                    <a:lnTo>
                      <a:pt x="65" y="116"/>
                    </a:lnTo>
                    <a:lnTo>
                      <a:pt x="78" y="116"/>
                    </a:lnTo>
                    <a:lnTo>
                      <a:pt x="93" y="110"/>
                    </a:lnTo>
                    <a:lnTo>
                      <a:pt x="107" y="95"/>
                    </a:lnTo>
                    <a:lnTo>
                      <a:pt x="116" y="77"/>
                    </a:lnTo>
                    <a:lnTo>
                      <a:pt x="114" y="48"/>
                    </a:lnTo>
                    <a:lnTo>
                      <a:pt x="105"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67" name="Group 179">
              <a:extLst>
                <a:ext uri="{FF2B5EF4-FFF2-40B4-BE49-F238E27FC236}">
                  <a16:creationId xmlns:a16="http://schemas.microsoft.com/office/drawing/2014/main" id="{A4A86B03-CF52-472E-A919-BEB5AF44FC0F}"/>
                </a:ext>
              </a:extLst>
            </p:cNvPr>
            <p:cNvGrpSpPr>
              <a:grpSpLocks/>
            </p:cNvGrpSpPr>
            <p:nvPr/>
          </p:nvGrpSpPr>
          <p:grpSpPr bwMode="auto">
            <a:xfrm>
              <a:off x="6164" y="1923"/>
              <a:ext cx="28" cy="82"/>
              <a:chOff x="6164" y="1923"/>
              <a:chExt cx="28" cy="82"/>
            </a:xfrm>
          </p:grpSpPr>
          <p:sp>
            <p:nvSpPr>
              <p:cNvPr id="51645" name="Freeform 181">
                <a:extLst>
                  <a:ext uri="{FF2B5EF4-FFF2-40B4-BE49-F238E27FC236}">
                    <a16:creationId xmlns:a16="http://schemas.microsoft.com/office/drawing/2014/main" id="{F1D38684-09FE-4D80-9D65-9167E45833A9}"/>
                  </a:ext>
                </a:extLst>
              </p:cNvPr>
              <p:cNvSpPr>
                <a:spLocks/>
              </p:cNvSpPr>
              <p:nvPr/>
            </p:nvSpPr>
            <p:spPr bwMode="auto">
              <a:xfrm>
                <a:off x="6164" y="1923"/>
                <a:ext cx="28" cy="82"/>
              </a:xfrm>
              <a:custGeom>
                <a:avLst/>
                <a:gdLst>
                  <a:gd name="T0" fmla="*/ 22 w 28"/>
                  <a:gd name="T1" fmla="*/ 54 h 82"/>
                  <a:gd name="T2" fmla="*/ 6 w 28"/>
                  <a:gd name="T3" fmla="*/ 54 h 82"/>
                  <a:gd name="T4" fmla="*/ 0 w 28"/>
                  <a:gd name="T5" fmla="*/ 60 h 82"/>
                  <a:gd name="T6" fmla="*/ 1 w 28"/>
                  <a:gd name="T7" fmla="*/ 76 h 82"/>
                  <a:gd name="T8" fmla="*/ 7 w 28"/>
                  <a:gd name="T9" fmla="*/ 81 h 82"/>
                  <a:gd name="T10" fmla="*/ 22 w 28"/>
                  <a:gd name="T11" fmla="*/ 81 h 82"/>
                  <a:gd name="T12" fmla="*/ 28 w 28"/>
                  <a:gd name="T13" fmla="*/ 75 h 82"/>
                  <a:gd name="T14" fmla="*/ 27 w 28"/>
                  <a:gd name="T15" fmla="*/ 59 h 82"/>
                  <a:gd name="T16" fmla="*/ 22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2" y="54"/>
                    </a:moveTo>
                    <a:lnTo>
                      <a:pt x="6" y="54"/>
                    </a:lnTo>
                    <a:lnTo>
                      <a:pt x="0" y="60"/>
                    </a:lnTo>
                    <a:lnTo>
                      <a:pt x="1" y="76"/>
                    </a:lnTo>
                    <a:lnTo>
                      <a:pt x="7" y="81"/>
                    </a:lnTo>
                    <a:lnTo>
                      <a:pt x="22" y="81"/>
                    </a:lnTo>
                    <a:lnTo>
                      <a:pt x="28" y="75"/>
                    </a:lnTo>
                    <a:lnTo>
                      <a:pt x="27" y="59"/>
                    </a:lnTo>
                    <a:lnTo>
                      <a:pt x="22"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46" name="Freeform 180">
                <a:extLst>
                  <a:ext uri="{FF2B5EF4-FFF2-40B4-BE49-F238E27FC236}">
                    <a16:creationId xmlns:a16="http://schemas.microsoft.com/office/drawing/2014/main" id="{C638D0BB-1EF4-4469-9E42-1AA97E8F60F2}"/>
                  </a:ext>
                </a:extLst>
              </p:cNvPr>
              <p:cNvSpPr>
                <a:spLocks/>
              </p:cNvSpPr>
              <p:nvPr/>
            </p:nvSpPr>
            <p:spPr bwMode="auto">
              <a:xfrm>
                <a:off x="6164" y="1923"/>
                <a:ext cx="28" cy="82"/>
              </a:xfrm>
              <a:custGeom>
                <a:avLst/>
                <a:gdLst>
                  <a:gd name="T0" fmla="*/ 22 w 28"/>
                  <a:gd name="T1" fmla="*/ 0 h 82"/>
                  <a:gd name="T2" fmla="*/ 6 w 28"/>
                  <a:gd name="T3" fmla="*/ 0 h 82"/>
                  <a:gd name="T4" fmla="*/ 0 w 28"/>
                  <a:gd name="T5" fmla="*/ 6 h 82"/>
                  <a:gd name="T6" fmla="*/ 1 w 28"/>
                  <a:gd name="T7" fmla="*/ 22 h 82"/>
                  <a:gd name="T8" fmla="*/ 7 w 28"/>
                  <a:gd name="T9" fmla="*/ 27 h 82"/>
                  <a:gd name="T10" fmla="*/ 22 w 28"/>
                  <a:gd name="T11" fmla="*/ 27 h 82"/>
                  <a:gd name="T12" fmla="*/ 28 w 28"/>
                  <a:gd name="T13" fmla="*/ 21 h 82"/>
                  <a:gd name="T14" fmla="*/ 27 w 28"/>
                  <a:gd name="T15" fmla="*/ 5 h 82"/>
                  <a:gd name="T16" fmla="*/ 22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2" y="0"/>
                    </a:moveTo>
                    <a:lnTo>
                      <a:pt x="6" y="0"/>
                    </a:lnTo>
                    <a:lnTo>
                      <a:pt x="0" y="6"/>
                    </a:lnTo>
                    <a:lnTo>
                      <a:pt x="1" y="22"/>
                    </a:lnTo>
                    <a:lnTo>
                      <a:pt x="7" y="27"/>
                    </a:lnTo>
                    <a:lnTo>
                      <a:pt x="22" y="27"/>
                    </a:lnTo>
                    <a:lnTo>
                      <a:pt x="28" y="21"/>
                    </a:lnTo>
                    <a:lnTo>
                      <a:pt x="27" y="5"/>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68" name="Group 175">
              <a:extLst>
                <a:ext uri="{FF2B5EF4-FFF2-40B4-BE49-F238E27FC236}">
                  <a16:creationId xmlns:a16="http://schemas.microsoft.com/office/drawing/2014/main" id="{4CE53457-A33E-4592-B6A0-C9ACDE665D05}"/>
                </a:ext>
              </a:extLst>
            </p:cNvPr>
            <p:cNvGrpSpPr>
              <a:grpSpLocks/>
            </p:cNvGrpSpPr>
            <p:nvPr/>
          </p:nvGrpSpPr>
          <p:grpSpPr bwMode="auto">
            <a:xfrm>
              <a:off x="5796" y="1539"/>
              <a:ext cx="127" cy="119"/>
              <a:chOff x="5796" y="1539"/>
              <a:chExt cx="127" cy="119"/>
            </a:xfrm>
          </p:grpSpPr>
          <p:sp>
            <p:nvSpPr>
              <p:cNvPr id="51642" name="Freeform 178">
                <a:extLst>
                  <a:ext uri="{FF2B5EF4-FFF2-40B4-BE49-F238E27FC236}">
                    <a16:creationId xmlns:a16="http://schemas.microsoft.com/office/drawing/2014/main" id="{1A640EEF-AB4D-4C3B-92AF-656CB3859747}"/>
                  </a:ext>
                </a:extLst>
              </p:cNvPr>
              <p:cNvSpPr>
                <a:spLocks/>
              </p:cNvSpPr>
              <p:nvPr/>
            </p:nvSpPr>
            <p:spPr bwMode="auto">
              <a:xfrm>
                <a:off x="5796" y="1539"/>
                <a:ext cx="127" cy="119"/>
              </a:xfrm>
              <a:custGeom>
                <a:avLst/>
                <a:gdLst>
                  <a:gd name="T0" fmla="*/ 46 w 127"/>
                  <a:gd name="T1" fmla="*/ 24 h 119"/>
                  <a:gd name="T2" fmla="*/ 27 w 127"/>
                  <a:gd name="T3" fmla="*/ 24 h 119"/>
                  <a:gd name="T4" fmla="*/ 105 w 127"/>
                  <a:gd name="T5" fmla="*/ 119 h 119"/>
                  <a:gd name="T6" fmla="*/ 109 w 127"/>
                  <a:gd name="T7" fmla="*/ 119 h 119"/>
                  <a:gd name="T8" fmla="*/ 109 w 127"/>
                  <a:gd name="T9" fmla="*/ 91 h 119"/>
                  <a:gd name="T10" fmla="*/ 102 w 127"/>
                  <a:gd name="T11" fmla="*/ 91 h 119"/>
                  <a:gd name="T12" fmla="*/ 46 w 127"/>
                  <a:gd name="T13" fmla="*/ 24 h 119"/>
                  <a:gd name="T14" fmla="*/ 0 60000 65536"/>
                  <a:gd name="T15" fmla="*/ 0 60000 65536"/>
                  <a:gd name="T16" fmla="*/ 0 60000 65536"/>
                  <a:gd name="T17" fmla="*/ 0 60000 65536"/>
                  <a:gd name="T18" fmla="*/ 0 60000 65536"/>
                  <a:gd name="T19" fmla="*/ 0 60000 65536"/>
                  <a:gd name="T20" fmla="*/ 0 60000 65536"/>
                  <a:gd name="T21" fmla="*/ 0 w 127"/>
                  <a:gd name="T22" fmla="*/ 0 h 119"/>
                  <a:gd name="T23" fmla="*/ 127 w 127"/>
                  <a:gd name="T24" fmla="*/ 119 h 119"/>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27" h="119">
                    <a:moveTo>
                      <a:pt x="46" y="24"/>
                    </a:moveTo>
                    <a:lnTo>
                      <a:pt x="27" y="24"/>
                    </a:lnTo>
                    <a:lnTo>
                      <a:pt x="105" y="119"/>
                    </a:lnTo>
                    <a:lnTo>
                      <a:pt x="109" y="119"/>
                    </a:lnTo>
                    <a:lnTo>
                      <a:pt x="109" y="91"/>
                    </a:lnTo>
                    <a:lnTo>
                      <a:pt x="102" y="91"/>
                    </a:lnTo>
                    <a:lnTo>
                      <a:pt x="46" y="2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43" name="Freeform 177">
                <a:extLst>
                  <a:ext uri="{FF2B5EF4-FFF2-40B4-BE49-F238E27FC236}">
                    <a16:creationId xmlns:a16="http://schemas.microsoft.com/office/drawing/2014/main" id="{F1806BBF-7FD4-4B75-825B-839469F678CD}"/>
                  </a:ext>
                </a:extLst>
              </p:cNvPr>
              <p:cNvSpPr>
                <a:spLocks/>
              </p:cNvSpPr>
              <p:nvPr/>
            </p:nvSpPr>
            <p:spPr bwMode="auto">
              <a:xfrm>
                <a:off x="5796" y="1539"/>
                <a:ext cx="127" cy="119"/>
              </a:xfrm>
              <a:custGeom>
                <a:avLst/>
                <a:gdLst>
                  <a:gd name="T0" fmla="*/ 26 w 127"/>
                  <a:gd name="T1" fmla="*/ 0 h 119"/>
                  <a:gd name="T2" fmla="*/ 0 w 127"/>
                  <a:gd name="T3" fmla="*/ 0 h 119"/>
                  <a:gd name="T4" fmla="*/ 0 w 127"/>
                  <a:gd name="T5" fmla="*/ 4 h 119"/>
                  <a:gd name="T6" fmla="*/ 7 w 127"/>
                  <a:gd name="T7" fmla="*/ 5 h 119"/>
                  <a:gd name="T8" fmla="*/ 12 w 127"/>
                  <a:gd name="T9" fmla="*/ 6 h 119"/>
                  <a:gd name="T10" fmla="*/ 16 w 127"/>
                  <a:gd name="T11" fmla="*/ 10 h 119"/>
                  <a:gd name="T12" fmla="*/ 19 w 127"/>
                  <a:gd name="T13" fmla="*/ 15 h 119"/>
                  <a:gd name="T14" fmla="*/ 19 w 127"/>
                  <a:gd name="T15" fmla="*/ 91 h 119"/>
                  <a:gd name="T16" fmla="*/ 2 w 127"/>
                  <a:gd name="T17" fmla="*/ 113 h 119"/>
                  <a:gd name="T18" fmla="*/ 2 w 127"/>
                  <a:gd name="T19" fmla="*/ 117 h 119"/>
                  <a:gd name="T20" fmla="*/ 45 w 127"/>
                  <a:gd name="T21" fmla="*/ 117 h 119"/>
                  <a:gd name="T22" fmla="*/ 45 w 127"/>
                  <a:gd name="T23" fmla="*/ 113 h 119"/>
                  <a:gd name="T24" fmla="*/ 33 w 127"/>
                  <a:gd name="T25" fmla="*/ 113 h 119"/>
                  <a:gd name="T26" fmla="*/ 29 w 127"/>
                  <a:gd name="T27" fmla="*/ 110 h 119"/>
                  <a:gd name="T28" fmla="*/ 28 w 127"/>
                  <a:gd name="T29" fmla="*/ 104 h 119"/>
                  <a:gd name="T30" fmla="*/ 27 w 127"/>
                  <a:gd name="T31" fmla="*/ 98 h 119"/>
                  <a:gd name="T32" fmla="*/ 26 w 127"/>
                  <a:gd name="T33" fmla="*/ 91 h 119"/>
                  <a:gd name="T34" fmla="*/ 26 w 127"/>
                  <a:gd name="T35" fmla="*/ 24 h 119"/>
                  <a:gd name="T36" fmla="*/ 46 w 127"/>
                  <a:gd name="T37" fmla="*/ 24 h 119"/>
                  <a:gd name="T38" fmla="*/ 26 w 127"/>
                  <a:gd name="T39" fmla="*/ 0 h 119"/>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w 127"/>
                  <a:gd name="T61" fmla="*/ 0 h 119"/>
                  <a:gd name="T62" fmla="*/ 127 w 127"/>
                  <a:gd name="T63" fmla="*/ 119 h 119"/>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T60" t="T61" r="T62" b="T63"/>
                <a:pathLst>
                  <a:path w="127" h="119">
                    <a:moveTo>
                      <a:pt x="26" y="0"/>
                    </a:moveTo>
                    <a:lnTo>
                      <a:pt x="0" y="0"/>
                    </a:lnTo>
                    <a:lnTo>
                      <a:pt x="0" y="4"/>
                    </a:lnTo>
                    <a:lnTo>
                      <a:pt x="7" y="5"/>
                    </a:lnTo>
                    <a:lnTo>
                      <a:pt x="12" y="6"/>
                    </a:lnTo>
                    <a:lnTo>
                      <a:pt x="16" y="10"/>
                    </a:lnTo>
                    <a:lnTo>
                      <a:pt x="19" y="15"/>
                    </a:lnTo>
                    <a:lnTo>
                      <a:pt x="19" y="91"/>
                    </a:lnTo>
                    <a:lnTo>
                      <a:pt x="2" y="113"/>
                    </a:lnTo>
                    <a:lnTo>
                      <a:pt x="2" y="117"/>
                    </a:lnTo>
                    <a:lnTo>
                      <a:pt x="45" y="117"/>
                    </a:lnTo>
                    <a:lnTo>
                      <a:pt x="45" y="113"/>
                    </a:lnTo>
                    <a:lnTo>
                      <a:pt x="33" y="113"/>
                    </a:lnTo>
                    <a:lnTo>
                      <a:pt x="29" y="110"/>
                    </a:lnTo>
                    <a:lnTo>
                      <a:pt x="28" y="104"/>
                    </a:lnTo>
                    <a:lnTo>
                      <a:pt x="27" y="98"/>
                    </a:lnTo>
                    <a:lnTo>
                      <a:pt x="26" y="91"/>
                    </a:lnTo>
                    <a:lnTo>
                      <a:pt x="26" y="24"/>
                    </a:lnTo>
                    <a:lnTo>
                      <a:pt x="46" y="24"/>
                    </a:lnTo>
                    <a:lnTo>
                      <a:pt x="2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44" name="Freeform 176">
                <a:extLst>
                  <a:ext uri="{FF2B5EF4-FFF2-40B4-BE49-F238E27FC236}">
                    <a16:creationId xmlns:a16="http://schemas.microsoft.com/office/drawing/2014/main" id="{AD2936D3-B088-4F14-94C2-FA7C87DAB18D}"/>
                  </a:ext>
                </a:extLst>
              </p:cNvPr>
              <p:cNvSpPr>
                <a:spLocks/>
              </p:cNvSpPr>
              <p:nvPr/>
            </p:nvSpPr>
            <p:spPr bwMode="auto">
              <a:xfrm>
                <a:off x="5796" y="1539"/>
                <a:ext cx="127" cy="119"/>
              </a:xfrm>
              <a:custGeom>
                <a:avLst/>
                <a:gdLst>
                  <a:gd name="T0" fmla="*/ 126 w 127"/>
                  <a:gd name="T1" fmla="*/ 0 h 119"/>
                  <a:gd name="T2" fmla="*/ 83 w 127"/>
                  <a:gd name="T3" fmla="*/ 0 h 119"/>
                  <a:gd name="T4" fmla="*/ 83 w 127"/>
                  <a:gd name="T5" fmla="*/ 4 h 119"/>
                  <a:gd name="T6" fmla="*/ 95 w 127"/>
                  <a:gd name="T7" fmla="*/ 5 h 119"/>
                  <a:gd name="T8" fmla="*/ 100 w 127"/>
                  <a:gd name="T9" fmla="*/ 7 h 119"/>
                  <a:gd name="T10" fmla="*/ 101 w 127"/>
                  <a:gd name="T11" fmla="*/ 15 h 119"/>
                  <a:gd name="T12" fmla="*/ 102 w 127"/>
                  <a:gd name="T13" fmla="*/ 19 h 119"/>
                  <a:gd name="T14" fmla="*/ 102 w 127"/>
                  <a:gd name="T15" fmla="*/ 29 h 119"/>
                  <a:gd name="T16" fmla="*/ 102 w 127"/>
                  <a:gd name="T17" fmla="*/ 91 h 119"/>
                  <a:gd name="T18" fmla="*/ 109 w 127"/>
                  <a:gd name="T19" fmla="*/ 91 h 119"/>
                  <a:gd name="T20" fmla="*/ 109 w 127"/>
                  <a:gd name="T21" fmla="*/ 29 h 119"/>
                  <a:gd name="T22" fmla="*/ 110 w 127"/>
                  <a:gd name="T23" fmla="*/ 19 h 119"/>
                  <a:gd name="T24" fmla="*/ 111 w 127"/>
                  <a:gd name="T25" fmla="*/ 14 h 119"/>
                  <a:gd name="T26" fmla="*/ 112 w 127"/>
                  <a:gd name="T27" fmla="*/ 7 h 119"/>
                  <a:gd name="T28" fmla="*/ 116 w 127"/>
                  <a:gd name="T29" fmla="*/ 5 h 119"/>
                  <a:gd name="T30" fmla="*/ 126 w 127"/>
                  <a:gd name="T31" fmla="*/ 4 h 119"/>
                  <a:gd name="T32" fmla="*/ 126 w 127"/>
                  <a:gd name="T33" fmla="*/ 0 h 119"/>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27"/>
                  <a:gd name="T52" fmla="*/ 0 h 119"/>
                  <a:gd name="T53" fmla="*/ 127 w 127"/>
                  <a:gd name="T54" fmla="*/ 119 h 119"/>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27" h="119">
                    <a:moveTo>
                      <a:pt x="126" y="0"/>
                    </a:moveTo>
                    <a:lnTo>
                      <a:pt x="83" y="0"/>
                    </a:lnTo>
                    <a:lnTo>
                      <a:pt x="83" y="4"/>
                    </a:lnTo>
                    <a:lnTo>
                      <a:pt x="95" y="5"/>
                    </a:lnTo>
                    <a:lnTo>
                      <a:pt x="100" y="7"/>
                    </a:lnTo>
                    <a:lnTo>
                      <a:pt x="101" y="15"/>
                    </a:lnTo>
                    <a:lnTo>
                      <a:pt x="102" y="19"/>
                    </a:lnTo>
                    <a:lnTo>
                      <a:pt x="102" y="29"/>
                    </a:lnTo>
                    <a:lnTo>
                      <a:pt x="102" y="91"/>
                    </a:lnTo>
                    <a:lnTo>
                      <a:pt x="109" y="91"/>
                    </a:lnTo>
                    <a:lnTo>
                      <a:pt x="109" y="29"/>
                    </a:lnTo>
                    <a:lnTo>
                      <a:pt x="110" y="19"/>
                    </a:lnTo>
                    <a:lnTo>
                      <a:pt x="111" y="14"/>
                    </a:lnTo>
                    <a:lnTo>
                      <a:pt x="112" y="7"/>
                    </a:lnTo>
                    <a:lnTo>
                      <a:pt x="116" y="5"/>
                    </a:lnTo>
                    <a:lnTo>
                      <a:pt x="126" y="4"/>
                    </a:lnTo>
                    <a:lnTo>
                      <a:pt x="12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69" name="Group 172">
              <a:extLst>
                <a:ext uri="{FF2B5EF4-FFF2-40B4-BE49-F238E27FC236}">
                  <a16:creationId xmlns:a16="http://schemas.microsoft.com/office/drawing/2014/main" id="{D63F88B3-922B-4351-A226-AA2D5311E24B}"/>
                </a:ext>
              </a:extLst>
            </p:cNvPr>
            <p:cNvGrpSpPr>
              <a:grpSpLocks/>
            </p:cNvGrpSpPr>
            <p:nvPr/>
          </p:nvGrpSpPr>
          <p:grpSpPr bwMode="auto">
            <a:xfrm>
              <a:off x="5996" y="1193"/>
              <a:ext cx="117" cy="122"/>
              <a:chOff x="5996" y="1193"/>
              <a:chExt cx="117" cy="122"/>
            </a:xfrm>
          </p:grpSpPr>
          <p:sp>
            <p:nvSpPr>
              <p:cNvPr id="51640" name="Freeform 174">
                <a:extLst>
                  <a:ext uri="{FF2B5EF4-FFF2-40B4-BE49-F238E27FC236}">
                    <a16:creationId xmlns:a16="http://schemas.microsoft.com/office/drawing/2014/main" id="{D83DE1FB-6ECF-418A-A0A0-4F3CB84BF3BB}"/>
                  </a:ext>
                </a:extLst>
              </p:cNvPr>
              <p:cNvSpPr>
                <a:spLocks/>
              </p:cNvSpPr>
              <p:nvPr/>
            </p:nvSpPr>
            <p:spPr bwMode="auto">
              <a:xfrm>
                <a:off x="5996" y="1193"/>
                <a:ext cx="117" cy="122"/>
              </a:xfrm>
              <a:custGeom>
                <a:avLst/>
                <a:gdLst>
                  <a:gd name="T0" fmla="*/ 61 w 117"/>
                  <a:gd name="T1" fmla="*/ 0 h 122"/>
                  <a:gd name="T2" fmla="*/ 36 w 117"/>
                  <a:gd name="T3" fmla="*/ 5 h 122"/>
                  <a:gd name="T4" fmla="*/ 18 w 117"/>
                  <a:gd name="T5" fmla="*/ 17 h 122"/>
                  <a:gd name="T6" fmla="*/ 6 w 117"/>
                  <a:gd name="T7" fmla="*/ 35 h 122"/>
                  <a:gd name="T8" fmla="*/ 0 w 117"/>
                  <a:gd name="T9" fmla="*/ 55 h 122"/>
                  <a:gd name="T10" fmla="*/ 3 w 117"/>
                  <a:gd name="T11" fmla="*/ 80 h 122"/>
                  <a:gd name="T12" fmla="*/ 13 w 117"/>
                  <a:gd name="T13" fmla="*/ 101 h 122"/>
                  <a:gd name="T14" fmla="*/ 28 w 117"/>
                  <a:gd name="T15" fmla="*/ 115 h 122"/>
                  <a:gd name="T16" fmla="*/ 47 w 117"/>
                  <a:gd name="T17" fmla="*/ 122 h 122"/>
                  <a:gd name="T18" fmla="*/ 73 w 117"/>
                  <a:gd name="T19" fmla="*/ 119 h 122"/>
                  <a:gd name="T20" fmla="*/ 78 w 117"/>
                  <a:gd name="T21" fmla="*/ 117 h 122"/>
                  <a:gd name="T22" fmla="*/ 65 w 117"/>
                  <a:gd name="T23" fmla="*/ 117 h 122"/>
                  <a:gd name="T24" fmla="*/ 44 w 117"/>
                  <a:gd name="T25" fmla="*/ 112 h 122"/>
                  <a:gd name="T26" fmla="*/ 29 w 117"/>
                  <a:gd name="T27" fmla="*/ 99 h 122"/>
                  <a:gd name="T28" fmla="*/ 19 w 117"/>
                  <a:gd name="T29" fmla="*/ 78 h 122"/>
                  <a:gd name="T30" fmla="*/ 21 w 117"/>
                  <a:gd name="T31" fmla="*/ 45 h 122"/>
                  <a:gd name="T32" fmla="*/ 28 w 117"/>
                  <a:gd name="T33" fmla="*/ 23 h 122"/>
                  <a:gd name="T34" fmla="*/ 39 w 117"/>
                  <a:gd name="T35" fmla="*/ 11 h 122"/>
                  <a:gd name="T36" fmla="*/ 54 w 117"/>
                  <a:gd name="T37" fmla="*/ 6 h 122"/>
                  <a:gd name="T38" fmla="*/ 84 w 117"/>
                  <a:gd name="T39" fmla="*/ 6 h 122"/>
                  <a:gd name="T40" fmla="*/ 77 w 117"/>
                  <a:gd name="T41" fmla="*/ 3 h 122"/>
                  <a:gd name="T42" fmla="*/ 61 w 117"/>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117"/>
                  <a:gd name="T67" fmla="*/ 0 h 122"/>
                  <a:gd name="T68" fmla="*/ 117 w 117"/>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117" h="122">
                    <a:moveTo>
                      <a:pt x="61" y="0"/>
                    </a:moveTo>
                    <a:lnTo>
                      <a:pt x="36" y="5"/>
                    </a:lnTo>
                    <a:lnTo>
                      <a:pt x="18" y="17"/>
                    </a:lnTo>
                    <a:lnTo>
                      <a:pt x="6" y="35"/>
                    </a:lnTo>
                    <a:lnTo>
                      <a:pt x="0" y="55"/>
                    </a:lnTo>
                    <a:lnTo>
                      <a:pt x="3" y="80"/>
                    </a:lnTo>
                    <a:lnTo>
                      <a:pt x="13" y="101"/>
                    </a:lnTo>
                    <a:lnTo>
                      <a:pt x="28" y="115"/>
                    </a:lnTo>
                    <a:lnTo>
                      <a:pt x="47" y="122"/>
                    </a:lnTo>
                    <a:lnTo>
                      <a:pt x="73" y="119"/>
                    </a:lnTo>
                    <a:lnTo>
                      <a:pt x="78" y="117"/>
                    </a:lnTo>
                    <a:lnTo>
                      <a:pt x="65" y="117"/>
                    </a:lnTo>
                    <a:lnTo>
                      <a:pt x="44" y="112"/>
                    </a:lnTo>
                    <a:lnTo>
                      <a:pt x="29" y="99"/>
                    </a:lnTo>
                    <a:lnTo>
                      <a:pt x="19" y="78"/>
                    </a:lnTo>
                    <a:lnTo>
                      <a:pt x="21" y="45"/>
                    </a:lnTo>
                    <a:lnTo>
                      <a:pt x="28" y="23"/>
                    </a:lnTo>
                    <a:lnTo>
                      <a:pt x="39" y="11"/>
                    </a:lnTo>
                    <a:lnTo>
                      <a:pt x="54" y="6"/>
                    </a:lnTo>
                    <a:lnTo>
                      <a:pt x="84" y="6"/>
                    </a:lnTo>
                    <a:lnTo>
                      <a:pt x="77" y="3"/>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41" name="Freeform 173">
                <a:extLst>
                  <a:ext uri="{FF2B5EF4-FFF2-40B4-BE49-F238E27FC236}">
                    <a16:creationId xmlns:a16="http://schemas.microsoft.com/office/drawing/2014/main" id="{9B85D915-4E15-48EB-A67E-054035A792FD}"/>
                  </a:ext>
                </a:extLst>
              </p:cNvPr>
              <p:cNvSpPr>
                <a:spLocks/>
              </p:cNvSpPr>
              <p:nvPr/>
            </p:nvSpPr>
            <p:spPr bwMode="auto">
              <a:xfrm>
                <a:off x="5996" y="1193"/>
                <a:ext cx="117" cy="122"/>
              </a:xfrm>
              <a:custGeom>
                <a:avLst/>
                <a:gdLst>
                  <a:gd name="T0" fmla="*/ 84 w 117"/>
                  <a:gd name="T1" fmla="*/ 6 h 122"/>
                  <a:gd name="T2" fmla="*/ 54 w 117"/>
                  <a:gd name="T3" fmla="*/ 6 h 122"/>
                  <a:gd name="T4" fmla="*/ 74 w 117"/>
                  <a:gd name="T5" fmla="*/ 11 h 122"/>
                  <a:gd name="T6" fmla="*/ 89 w 117"/>
                  <a:gd name="T7" fmla="*/ 23 h 122"/>
                  <a:gd name="T8" fmla="*/ 98 w 117"/>
                  <a:gd name="T9" fmla="*/ 44 h 122"/>
                  <a:gd name="T10" fmla="*/ 101 w 117"/>
                  <a:gd name="T11" fmla="*/ 67 h 122"/>
                  <a:gd name="T12" fmla="*/ 96 w 117"/>
                  <a:gd name="T13" fmla="*/ 93 h 122"/>
                  <a:gd name="T14" fmla="*/ 83 w 117"/>
                  <a:gd name="T15" fmla="*/ 110 h 122"/>
                  <a:gd name="T16" fmla="*/ 65 w 117"/>
                  <a:gd name="T17" fmla="*/ 117 h 122"/>
                  <a:gd name="T18" fmla="*/ 78 w 117"/>
                  <a:gd name="T19" fmla="*/ 117 h 122"/>
                  <a:gd name="T20" fmla="*/ 93 w 117"/>
                  <a:gd name="T21" fmla="*/ 110 h 122"/>
                  <a:gd name="T22" fmla="*/ 108 w 117"/>
                  <a:gd name="T23" fmla="*/ 96 h 122"/>
                  <a:gd name="T24" fmla="*/ 116 w 117"/>
                  <a:gd name="T25" fmla="*/ 77 h 122"/>
                  <a:gd name="T26" fmla="*/ 114 w 117"/>
                  <a:gd name="T27" fmla="*/ 48 h 122"/>
                  <a:gd name="T28" fmla="*/ 106 w 117"/>
                  <a:gd name="T29" fmla="*/ 26 h 122"/>
                  <a:gd name="T30" fmla="*/ 93 w 117"/>
                  <a:gd name="T31" fmla="*/ 11 h 122"/>
                  <a:gd name="T32" fmla="*/ 84 w 117"/>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17"/>
                  <a:gd name="T52" fmla="*/ 0 h 122"/>
                  <a:gd name="T53" fmla="*/ 117 w 117"/>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17" h="122">
                    <a:moveTo>
                      <a:pt x="84" y="6"/>
                    </a:moveTo>
                    <a:lnTo>
                      <a:pt x="54" y="6"/>
                    </a:lnTo>
                    <a:lnTo>
                      <a:pt x="74" y="11"/>
                    </a:lnTo>
                    <a:lnTo>
                      <a:pt x="89" y="23"/>
                    </a:lnTo>
                    <a:lnTo>
                      <a:pt x="98" y="44"/>
                    </a:lnTo>
                    <a:lnTo>
                      <a:pt x="101" y="67"/>
                    </a:lnTo>
                    <a:lnTo>
                      <a:pt x="96" y="93"/>
                    </a:lnTo>
                    <a:lnTo>
                      <a:pt x="83" y="110"/>
                    </a:lnTo>
                    <a:lnTo>
                      <a:pt x="65" y="117"/>
                    </a:lnTo>
                    <a:lnTo>
                      <a:pt x="78" y="117"/>
                    </a:lnTo>
                    <a:lnTo>
                      <a:pt x="93" y="110"/>
                    </a:lnTo>
                    <a:lnTo>
                      <a:pt x="108"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70" name="Group 169">
              <a:extLst>
                <a:ext uri="{FF2B5EF4-FFF2-40B4-BE49-F238E27FC236}">
                  <a16:creationId xmlns:a16="http://schemas.microsoft.com/office/drawing/2014/main" id="{76527015-D47D-4D8E-8BE1-CB00FDDC5305}"/>
                </a:ext>
              </a:extLst>
            </p:cNvPr>
            <p:cNvGrpSpPr>
              <a:grpSpLocks/>
            </p:cNvGrpSpPr>
            <p:nvPr/>
          </p:nvGrpSpPr>
          <p:grpSpPr bwMode="auto">
            <a:xfrm>
              <a:off x="6147" y="1209"/>
              <a:ext cx="28" cy="82"/>
              <a:chOff x="6147" y="1209"/>
              <a:chExt cx="28" cy="82"/>
            </a:xfrm>
          </p:grpSpPr>
          <p:sp>
            <p:nvSpPr>
              <p:cNvPr id="51638" name="Freeform 171">
                <a:extLst>
                  <a:ext uri="{FF2B5EF4-FFF2-40B4-BE49-F238E27FC236}">
                    <a16:creationId xmlns:a16="http://schemas.microsoft.com/office/drawing/2014/main" id="{8D2551A6-84D8-4CE7-B900-0D4B621D0CEF}"/>
                  </a:ext>
                </a:extLst>
              </p:cNvPr>
              <p:cNvSpPr>
                <a:spLocks/>
              </p:cNvSpPr>
              <p:nvPr/>
            </p:nvSpPr>
            <p:spPr bwMode="auto">
              <a:xfrm>
                <a:off x="6147" y="1209"/>
                <a:ext cx="28" cy="82"/>
              </a:xfrm>
              <a:custGeom>
                <a:avLst/>
                <a:gdLst>
                  <a:gd name="T0" fmla="*/ 21 w 28"/>
                  <a:gd name="T1" fmla="*/ 54 h 82"/>
                  <a:gd name="T2" fmla="*/ 6 w 28"/>
                  <a:gd name="T3" fmla="*/ 55 h 82"/>
                  <a:gd name="T4" fmla="*/ 0 w 28"/>
                  <a:gd name="T5" fmla="*/ 60 h 82"/>
                  <a:gd name="T6" fmla="*/ 0 w 28"/>
                  <a:gd name="T7" fmla="*/ 76 h 82"/>
                  <a:gd name="T8" fmla="*/ 6 w 28"/>
                  <a:gd name="T9" fmla="*/ 82 h 82"/>
                  <a:gd name="T10" fmla="*/ 22 w 28"/>
                  <a:gd name="T11" fmla="*/ 81 h 82"/>
                  <a:gd name="T12" fmla="*/ 27 w 28"/>
                  <a:gd name="T13" fmla="*/ 76 h 82"/>
                  <a:gd name="T14" fmla="*/ 27 w 28"/>
                  <a:gd name="T15" fmla="*/ 60 h 82"/>
                  <a:gd name="T16" fmla="*/ 21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54"/>
                    </a:moveTo>
                    <a:lnTo>
                      <a:pt x="6" y="55"/>
                    </a:lnTo>
                    <a:lnTo>
                      <a:pt x="0" y="60"/>
                    </a:lnTo>
                    <a:lnTo>
                      <a:pt x="0" y="76"/>
                    </a:lnTo>
                    <a:lnTo>
                      <a:pt x="6" y="82"/>
                    </a:lnTo>
                    <a:lnTo>
                      <a:pt x="22" y="81"/>
                    </a:lnTo>
                    <a:lnTo>
                      <a:pt x="27" y="76"/>
                    </a:lnTo>
                    <a:lnTo>
                      <a:pt x="27" y="60"/>
                    </a:lnTo>
                    <a:lnTo>
                      <a:pt x="2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39" name="Freeform 170">
                <a:extLst>
                  <a:ext uri="{FF2B5EF4-FFF2-40B4-BE49-F238E27FC236}">
                    <a16:creationId xmlns:a16="http://schemas.microsoft.com/office/drawing/2014/main" id="{4C9008F8-CBC8-4926-A473-FF7ED590CDAF}"/>
                  </a:ext>
                </a:extLst>
              </p:cNvPr>
              <p:cNvSpPr>
                <a:spLocks/>
              </p:cNvSpPr>
              <p:nvPr/>
            </p:nvSpPr>
            <p:spPr bwMode="auto">
              <a:xfrm>
                <a:off x="6147" y="1209"/>
                <a:ext cx="28" cy="82"/>
              </a:xfrm>
              <a:custGeom>
                <a:avLst/>
                <a:gdLst>
                  <a:gd name="T0" fmla="*/ 21 w 28"/>
                  <a:gd name="T1" fmla="*/ 0 h 82"/>
                  <a:gd name="T2" fmla="*/ 6 w 28"/>
                  <a:gd name="T3" fmla="*/ 1 h 82"/>
                  <a:gd name="T4" fmla="*/ 0 w 28"/>
                  <a:gd name="T5" fmla="*/ 6 h 82"/>
                  <a:gd name="T6" fmla="*/ 0 w 28"/>
                  <a:gd name="T7" fmla="*/ 22 h 82"/>
                  <a:gd name="T8" fmla="*/ 6 w 28"/>
                  <a:gd name="T9" fmla="*/ 28 h 82"/>
                  <a:gd name="T10" fmla="*/ 22 w 28"/>
                  <a:gd name="T11" fmla="*/ 27 h 82"/>
                  <a:gd name="T12" fmla="*/ 27 w 28"/>
                  <a:gd name="T13" fmla="*/ 22 h 82"/>
                  <a:gd name="T14" fmla="*/ 27 w 28"/>
                  <a:gd name="T15" fmla="*/ 6 h 82"/>
                  <a:gd name="T16" fmla="*/ 21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0"/>
                    </a:moveTo>
                    <a:lnTo>
                      <a:pt x="6" y="1"/>
                    </a:lnTo>
                    <a:lnTo>
                      <a:pt x="0" y="6"/>
                    </a:lnTo>
                    <a:lnTo>
                      <a:pt x="0" y="22"/>
                    </a:lnTo>
                    <a:lnTo>
                      <a:pt x="6" y="28"/>
                    </a:lnTo>
                    <a:lnTo>
                      <a:pt x="22" y="27"/>
                    </a:lnTo>
                    <a:lnTo>
                      <a:pt x="27" y="22"/>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71" name="Group 166">
              <a:extLst>
                <a:ext uri="{FF2B5EF4-FFF2-40B4-BE49-F238E27FC236}">
                  <a16:creationId xmlns:a16="http://schemas.microsoft.com/office/drawing/2014/main" id="{69CA09BD-B24E-4794-918C-74456131C177}"/>
                </a:ext>
              </a:extLst>
            </p:cNvPr>
            <p:cNvGrpSpPr>
              <a:grpSpLocks/>
            </p:cNvGrpSpPr>
            <p:nvPr/>
          </p:nvGrpSpPr>
          <p:grpSpPr bwMode="auto">
            <a:xfrm>
              <a:off x="6014" y="1132"/>
              <a:ext cx="82" cy="28"/>
              <a:chOff x="6014" y="1132"/>
              <a:chExt cx="82" cy="28"/>
            </a:xfrm>
          </p:grpSpPr>
          <p:sp>
            <p:nvSpPr>
              <p:cNvPr id="51636" name="Freeform 168">
                <a:extLst>
                  <a:ext uri="{FF2B5EF4-FFF2-40B4-BE49-F238E27FC236}">
                    <a16:creationId xmlns:a16="http://schemas.microsoft.com/office/drawing/2014/main" id="{C314E1EF-3887-43E9-B23B-6DEE896DC8BD}"/>
                  </a:ext>
                </a:extLst>
              </p:cNvPr>
              <p:cNvSpPr>
                <a:spLocks/>
              </p:cNvSpPr>
              <p:nvPr/>
            </p:nvSpPr>
            <p:spPr bwMode="auto">
              <a:xfrm>
                <a:off x="6014" y="1132"/>
                <a:ext cx="82" cy="28"/>
              </a:xfrm>
              <a:custGeom>
                <a:avLst/>
                <a:gdLst>
                  <a:gd name="T0" fmla="*/ 22 w 82"/>
                  <a:gd name="T1" fmla="*/ 0 h 28"/>
                  <a:gd name="T2" fmla="*/ 6 w 82"/>
                  <a:gd name="T3" fmla="*/ 0 h 28"/>
                  <a:gd name="T4" fmla="*/ 0 w 82"/>
                  <a:gd name="T5" fmla="*/ 6 h 28"/>
                  <a:gd name="T6" fmla="*/ 1 w 82"/>
                  <a:gd name="T7" fmla="*/ 22 h 28"/>
                  <a:gd name="T8" fmla="*/ 6 w 82"/>
                  <a:gd name="T9" fmla="*/ 27 h 28"/>
                  <a:gd name="T10" fmla="*/ 22 w 82"/>
                  <a:gd name="T11" fmla="*/ 27 h 28"/>
                  <a:gd name="T12" fmla="*/ 28 w 82"/>
                  <a:gd name="T13" fmla="*/ 21 h 28"/>
                  <a:gd name="T14" fmla="*/ 27 w 82"/>
                  <a:gd name="T15" fmla="*/ 6 h 28"/>
                  <a:gd name="T16" fmla="*/ 22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2" y="0"/>
                    </a:moveTo>
                    <a:lnTo>
                      <a:pt x="6" y="0"/>
                    </a:lnTo>
                    <a:lnTo>
                      <a:pt x="0" y="6"/>
                    </a:lnTo>
                    <a:lnTo>
                      <a:pt x="1" y="22"/>
                    </a:lnTo>
                    <a:lnTo>
                      <a:pt x="6" y="27"/>
                    </a:lnTo>
                    <a:lnTo>
                      <a:pt x="22" y="27"/>
                    </a:lnTo>
                    <a:lnTo>
                      <a:pt x="28" y="21"/>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37" name="Freeform 167">
                <a:extLst>
                  <a:ext uri="{FF2B5EF4-FFF2-40B4-BE49-F238E27FC236}">
                    <a16:creationId xmlns:a16="http://schemas.microsoft.com/office/drawing/2014/main" id="{FA9B7760-523D-4ED0-BEC1-1B30FA1D33C7}"/>
                  </a:ext>
                </a:extLst>
              </p:cNvPr>
              <p:cNvSpPr>
                <a:spLocks/>
              </p:cNvSpPr>
              <p:nvPr/>
            </p:nvSpPr>
            <p:spPr bwMode="auto">
              <a:xfrm>
                <a:off x="6014" y="1132"/>
                <a:ext cx="82" cy="28"/>
              </a:xfrm>
              <a:custGeom>
                <a:avLst/>
                <a:gdLst>
                  <a:gd name="T0" fmla="*/ 76 w 82"/>
                  <a:gd name="T1" fmla="*/ 0 h 28"/>
                  <a:gd name="T2" fmla="*/ 60 w 82"/>
                  <a:gd name="T3" fmla="*/ 0 h 28"/>
                  <a:gd name="T4" fmla="*/ 54 w 82"/>
                  <a:gd name="T5" fmla="*/ 6 h 28"/>
                  <a:gd name="T6" fmla="*/ 55 w 82"/>
                  <a:gd name="T7" fmla="*/ 22 h 28"/>
                  <a:gd name="T8" fmla="*/ 60 w 82"/>
                  <a:gd name="T9" fmla="*/ 27 h 28"/>
                  <a:gd name="T10" fmla="*/ 76 w 82"/>
                  <a:gd name="T11" fmla="*/ 27 h 28"/>
                  <a:gd name="T12" fmla="*/ 82 w 82"/>
                  <a:gd name="T13" fmla="*/ 21 h 28"/>
                  <a:gd name="T14" fmla="*/ 81 w 82"/>
                  <a:gd name="T15" fmla="*/ 6 h 28"/>
                  <a:gd name="T16" fmla="*/ 76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6" y="0"/>
                    </a:moveTo>
                    <a:lnTo>
                      <a:pt x="60" y="0"/>
                    </a:lnTo>
                    <a:lnTo>
                      <a:pt x="54" y="6"/>
                    </a:lnTo>
                    <a:lnTo>
                      <a:pt x="55" y="22"/>
                    </a:lnTo>
                    <a:lnTo>
                      <a:pt x="60" y="27"/>
                    </a:lnTo>
                    <a:lnTo>
                      <a:pt x="76" y="27"/>
                    </a:lnTo>
                    <a:lnTo>
                      <a:pt x="82" y="21"/>
                    </a:lnTo>
                    <a:lnTo>
                      <a:pt x="81" y="6"/>
                    </a:lnTo>
                    <a:lnTo>
                      <a:pt x="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72" name="Group 162">
              <a:extLst>
                <a:ext uri="{FF2B5EF4-FFF2-40B4-BE49-F238E27FC236}">
                  <a16:creationId xmlns:a16="http://schemas.microsoft.com/office/drawing/2014/main" id="{7086731D-1893-4157-9180-88309DDFDD92}"/>
                </a:ext>
              </a:extLst>
            </p:cNvPr>
            <p:cNvGrpSpPr>
              <a:grpSpLocks/>
            </p:cNvGrpSpPr>
            <p:nvPr/>
          </p:nvGrpSpPr>
          <p:grpSpPr bwMode="auto">
            <a:xfrm>
              <a:off x="7112" y="1539"/>
              <a:ext cx="127" cy="118"/>
              <a:chOff x="7112" y="1539"/>
              <a:chExt cx="127" cy="118"/>
            </a:xfrm>
          </p:grpSpPr>
          <p:sp>
            <p:nvSpPr>
              <p:cNvPr id="51633" name="Freeform 165">
                <a:extLst>
                  <a:ext uri="{FF2B5EF4-FFF2-40B4-BE49-F238E27FC236}">
                    <a16:creationId xmlns:a16="http://schemas.microsoft.com/office/drawing/2014/main" id="{65D58DD1-CCA4-45B9-96CA-8713C5828152}"/>
                  </a:ext>
                </a:extLst>
              </p:cNvPr>
              <p:cNvSpPr>
                <a:spLocks/>
              </p:cNvSpPr>
              <p:nvPr/>
            </p:nvSpPr>
            <p:spPr bwMode="auto">
              <a:xfrm>
                <a:off x="7112" y="1539"/>
                <a:ext cx="127" cy="118"/>
              </a:xfrm>
              <a:custGeom>
                <a:avLst/>
                <a:gdLst>
                  <a:gd name="T0" fmla="*/ 47 w 127"/>
                  <a:gd name="T1" fmla="*/ 0 h 118"/>
                  <a:gd name="T2" fmla="*/ 0 w 127"/>
                  <a:gd name="T3" fmla="*/ 0 h 118"/>
                  <a:gd name="T4" fmla="*/ 0 w 127"/>
                  <a:gd name="T5" fmla="*/ 4 h 118"/>
                  <a:gd name="T6" fmla="*/ 15 w 127"/>
                  <a:gd name="T7" fmla="*/ 5 h 118"/>
                  <a:gd name="T8" fmla="*/ 17 w 127"/>
                  <a:gd name="T9" fmla="*/ 6 h 118"/>
                  <a:gd name="T10" fmla="*/ 17 w 127"/>
                  <a:gd name="T11" fmla="*/ 110 h 118"/>
                  <a:gd name="T12" fmla="*/ 15 w 127"/>
                  <a:gd name="T13" fmla="*/ 112 h 118"/>
                  <a:gd name="T14" fmla="*/ 0 w 127"/>
                  <a:gd name="T15" fmla="*/ 113 h 118"/>
                  <a:gd name="T16" fmla="*/ 0 w 127"/>
                  <a:gd name="T17" fmla="*/ 117 h 118"/>
                  <a:gd name="T18" fmla="*/ 48 w 127"/>
                  <a:gd name="T19" fmla="*/ 117 h 118"/>
                  <a:gd name="T20" fmla="*/ 48 w 127"/>
                  <a:gd name="T21" fmla="*/ 113 h 118"/>
                  <a:gd name="T22" fmla="*/ 33 w 127"/>
                  <a:gd name="T23" fmla="*/ 112 h 118"/>
                  <a:gd name="T24" fmla="*/ 32 w 127"/>
                  <a:gd name="T25" fmla="*/ 110 h 118"/>
                  <a:gd name="T26" fmla="*/ 32 w 127"/>
                  <a:gd name="T27" fmla="*/ 59 h 118"/>
                  <a:gd name="T28" fmla="*/ 109 w 127"/>
                  <a:gd name="T29" fmla="*/ 59 h 118"/>
                  <a:gd name="T30" fmla="*/ 109 w 127"/>
                  <a:gd name="T31" fmla="*/ 51 h 118"/>
                  <a:gd name="T32" fmla="*/ 32 w 127"/>
                  <a:gd name="T33" fmla="*/ 51 h 118"/>
                  <a:gd name="T34" fmla="*/ 32 w 127"/>
                  <a:gd name="T35" fmla="*/ 6 h 118"/>
                  <a:gd name="T36" fmla="*/ 33 w 127"/>
                  <a:gd name="T37" fmla="*/ 5 h 118"/>
                  <a:gd name="T38" fmla="*/ 47 w 127"/>
                  <a:gd name="T39" fmla="*/ 4 h 118"/>
                  <a:gd name="T40" fmla="*/ 47 w 127"/>
                  <a:gd name="T41" fmla="*/ 0 h 118"/>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27"/>
                  <a:gd name="T64" fmla="*/ 0 h 118"/>
                  <a:gd name="T65" fmla="*/ 127 w 127"/>
                  <a:gd name="T66" fmla="*/ 118 h 118"/>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27" h="118">
                    <a:moveTo>
                      <a:pt x="47" y="0"/>
                    </a:moveTo>
                    <a:lnTo>
                      <a:pt x="0" y="0"/>
                    </a:lnTo>
                    <a:lnTo>
                      <a:pt x="0" y="4"/>
                    </a:lnTo>
                    <a:lnTo>
                      <a:pt x="15" y="5"/>
                    </a:lnTo>
                    <a:lnTo>
                      <a:pt x="17" y="6"/>
                    </a:lnTo>
                    <a:lnTo>
                      <a:pt x="17" y="110"/>
                    </a:lnTo>
                    <a:lnTo>
                      <a:pt x="15" y="112"/>
                    </a:lnTo>
                    <a:lnTo>
                      <a:pt x="0" y="113"/>
                    </a:lnTo>
                    <a:lnTo>
                      <a:pt x="0" y="117"/>
                    </a:lnTo>
                    <a:lnTo>
                      <a:pt x="48" y="117"/>
                    </a:lnTo>
                    <a:lnTo>
                      <a:pt x="48" y="113"/>
                    </a:lnTo>
                    <a:lnTo>
                      <a:pt x="33" y="112"/>
                    </a:lnTo>
                    <a:lnTo>
                      <a:pt x="32" y="110"/>
                    </a:lnTo>
                    <a:lnTo>
                      <a:pt x="32" y="59"/>
                    </a:lnTo>
                    <a:lnTo>
                      <a:pt x="109" y="59"/>
                    </a:lnTo>
                    <a:lnTo>
                      <a:pt x="109" y="51"/>
                    </a:lnTo>
                    <a:lnTo>
                      <a:pt x="32" y="51"/>
                    </a:lnTo>
                    <a:lnTo>
                      <a:pt x="32" y="6"/>
                    </a:lnTo>
                    <a:lnTo>
                      <a:pt x="33" y="5"/>
                    </a:lnTo>
                    <a:lnTo>
                      <a:pt x="47" y="4"/>
                    </a:lnTo>
                    <a:lnTo>
                      <a:pt x="4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34" name="Freeform 164">
                <a:extLst>
                  <a:ext uri="{FF2B5EF4-FFF2-40B4-BE49-F238E27FC236}">
                    <a16:creationId xmlns:a16="http://schemas.microsoft.com/office/drawing/2014/main" id="{26489A2E-AA08-4AEA-8A6D-3DF320785300}"/>
                  </a:ext>
                </a:extLst>
              </p:cNvPr>
              <p:cNvSpPr>
                <a:spLocks/>
              </p:cNvSpPr>
              <p:nvPr/>
            </p:nvSpPr>
            <p:spPr bwMode="auto">
              <a:xfrm>
                <a:off x="7112" y="1539"/>
                <a:ext cx="127" cy="118"/>
              </a:xfrm>
              <a:custGeom>
                <a:avLst/>
                <a:gdLst>
                  <a:gd name="T0" fmla="*/ 109 w 127"/>
                  <a:gd name="T1" fmla="*/ 59 h 118"/>
                  <a:gd name="T2" fmla="*/ 94 w 127"/>
                  <a:gd name="T3" fmla="*/ 59 h 118"/>
                  <a:gd name="T4" fmla="*/ 94 w 127"/>
                  <a:gd name="T5" fmla="*/ 110 h 118"/>
                  <a:gd name="T6" fmla="*/ 93 w 127"/>
                  <a:gd name="T7" fmla="*/ 112 h 118"/>
                  <a:gd name="T8" fmla="*/ 77 w 127"/>
                  <a:gd name="T9" fmla="*/ 113 h 118"/>
                  <a:gd name="T10" fmla="*/ 77 w 127"/>
                  <a:gd name="T11" fmla="*/ 117 h 118"/>
                  <a:gd name="T12" fmla="*/ 125 w 127"/>
                  <a:gd name="T13" fmla="*/ 117 h 118"/>
                  <a:gd name="T14" fmla="*/ 125 w 127"/>
                  <a:gd name="T15" fmla="*/ 113 h 118"/>
                  <a:gd name="T16" fmla="*/ 111 w 127"/>
                  <a:gd name="T17" fmla="*/ 112 h 118"/>
                  <a:gd name="T18" fmla="*/ 109 w 127"/>
                  <a:gd name="T19" fmla="*/ 110 h 118"/>
                  <a:gd name="T20" fmla="*/ 109 w 127"/>
                  <a:gd name="T21" fmla="*/ 59 h 118"/>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7"/>
                  <a:gd name="T34" fmla="*/ 0 h 118"/>
                  <a:gd name="T35" fmla="*/ 127 w 127"/>
                  <a:gd name="T36" fmla="*/ 118 h 118"/>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7" h="118">
                    <a:moveTo>
                      <a:pt x="109" y="59"/>
                    </a:moveTo>
                    <a:lnTo>
                      <a:pt x="94" y="59"/>
                    </a:lnTo>
                    <a:lnTo>
                      <a:pt x="94" y="110"/>
                    </a:lnTo>
                    <a:lnTo>
                      <a:pt x="93" y="112"/>
                    </a:lnTo>
                    <a:lnTo>
                      <a:pt x="77" y="113"/>
                    </a:lnTo>
                    <a:lnTo>
                      <a:pt x="77" y="117"/>
                    </a:lnTo>
                    <a:lnTo>
                      <a:pt x="125" y="117"/>
                    </a:lnTo>
                    <a:lnTo>
                      <a:pt x="125" y="113"/>
                    </a:lnTo>
                    <a:lnTo>
                      <a:pt x="111" y="112"/>
                    </a:lnTo>
                    <a:lnTo>
                      <a:pt x="109" y="110"/>
                    </a:lnTo>
                    <a:lnTo>
                      <a:pt x="109" y="5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35" name="Freeform 163">
                <a:extLst>
                  <a:ext uri="{FF2B5EF4-FFF2-40B4-BE49-F238E27FC236}">
                    <a16:creationId xmlns:a16="http://schemas.microsoft.com/office/drawing/2014/main" id="{B61E256E-55EA-4547-A162-5F0C082BBD71}"/>
                  </a:ext>
                </a:extLst>
              </p:cNvPr>
              <p:cNvSpPr>
                <a:spLocks/>
              </p:cNvSpPr>
              <p:nvPr/>
            </p:nvSpPr>
            <p:spPr bwMode="auto">
              <a:xfrm>
                <a:off x="7112" y="1539"/>
                <a:ext cx="127" cy="118"/>
              </a:xfrm>
              <a:custGeom>
                <a:avLst/>
                <a:gdLst>
                  <a:gd name="T0" fmla="*/ 126 w 127"/>
                  <a:gd name="T1" fmla="*/ 0 h 118"/>
                  <a:gd name="T2" fmla="*/ 78 w 127"/>
                  <a:gd name="T3" fmla="*/ 0 h 118"/>
                  <a:gd name="T4" fmla="*/ 78 w 127"/>
                  <a:gd name="T5" fmla="*/ 4 h 118"/>
                  <a:gd name="T6" fmla="*/ 93 w 127"/>
                  <a:gd name="T7" fmla="*/ 5 h 118"/>
                  <a:gd name="T8" fmla="*/ 94 w 127"/>
                  <a:gd name="T9" fmla="*/ 6 h 118"/>
                  <a:gd name="T10" fmla="*/ 94 w 127"/>
                  <a:gd name="T11" fmla="*/ 51 h 118"/>
                  <a:gd name="T12" fmla="*/ 109 w 127"/>
                  <a:gd name="T13" fmla="*/ 51 h 118"/>
                  <a:gd name="T14" fmla="*/ 109 w 127"/>
                  <a:gd name="T15" fmla="*/ 6 h 118"/>
                  <a:gd name="T16" fmla="*/ 111 w 127"/>
                  <a:gd name="T17" fmla="*/ 5 h 118"/>
                  <a:gd name="T18" fmla="*/ 126 w 127"/>
                  <a:gd name="T19" fmla="*/ 4 h 118"/>
                  <a:gd name="T20" fmla="*/ 126 w 127"/>
                  <a:gd name="T21" fmla="*/ 0 h 118"/>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7"/>
                  <a:gd name="T34" fmla="*/ 0 h 118"/>
                  <a:gd name="T35" fmla="*/ 127 w 127"/>
                  <a:gd name="T36" fmla="*/ 118 h 118"/>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7" h="118">
                    <a:moveTo>
                      <a:pt x="126" y="0"/>
                    </a:moveTo>
                    <a:lnTo>
                      <a:pt x="78" y="0"/>
                    </a:lnTo>
                    <a:lnTo>
                      <a:pt x="78" y="4"/>
                    </a:lnTo>
                    <a:lnTo>
                      <a:pt x="93" y="5"/>
                    </a:lnTo>
                    <a:lnTo>
                      <a:pt x="94" y="6"/>
                    </a:lnTo>
                    <a:lnTo>
                      <a:pt x="94" y="51"/>
                    </a:lnTo>
                    <a:lnTo>
                      <a:pt x="109" y="51"/>
                    </a:lnTo>
                    <a:lnTo>
                      <a:pt x="109" y="6"/>
                    </a:lnTo>
                    <a:lnTo>
                      <a:pt x="111" y="5"/>
                    </a:lnTo>
                    <a:lnTo>
                      <a:pt x="126" y="4"/>
                    </a:lnTo>
                    <a:lnTo>
                      <a:pt x="12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73" name="Group 157">
              <a:extLst>
                <a:ext uri="{FF2B5EF4-FFF2-40B4-BE49-F238E27FC236}">
                  <a16:creationId xmlns:a16="http://schemas.microsoft.com/office/drawing/2014/main" id="{200F0D5A-E270-41CB-AE13-4E9A24054140}"/>
                </a:ext>
              </a:extLst>
            </p:cNvPr>
            <p:cNvGrpSpPr>
              <a:grpSpLocks/>
            </p:cNvGrpSpPr>
            <p:nvPr/>
          </p:nvGrpSpPr>
          <p:grpSpPr bwMode="auto">
            <a:xfrm>
              <a:off x="7250" y="1610"/>
              <a:ext cx="47" cy="82"/>
              <a:chOff x="7250" y="1610"/>
              <a:chExt cx="47" cy="82"/>
            </a:xfrm>
          </p:grpSpPr>
          <p:sp>
            <p:nvSpPr>
              <p:cNvPr id="51629" name="Freeform 161">
                <a:extLst>
                  <a:ext uri="{FF2B5EF4-FFF2-40B4-BE49-F238E27FC236}">
                    <a16:creationId xmlns:a16="http://schemas.microsoft.com/office/drawing/2014/main" id="{AE636E69-D065-444B-B8AA-D4D68B7B6E1D}"/>
                  </a:ext>
                </a:extLst>
              </p:cNvPr>
              <p:cNvSpPr>
                <a:spLocks/>
              </p:cNvSpPr>
              <p:nvPr/>
            </p:nvSpPr>
            <p:spPr bwMode="auto">
              <a:xfrm>
                <a:off x="7250" y="1610"/>
                <a:ext cx="47" cy="82"/>
              </a:xfrm>
              <a:custGeom>
                <a:avLst/>
                <a:gdLst>
                  <a:gd name="T0" fmla="*/ 3 w 47"/>
                  <a:gd name="T1" fmla="*/ 69 h 82"/>
                  <a:gd name="T2" fmla="*/ 0 w 47"/>
                  <a:gd name="T3" fmla="*/ 73 h 82"/>
                  <a:gd name="T4" fmla="*/ 1 w 47"/>
                  <a:gd name="T5" fmla="*/ 77 h 82"/>
                  <a:gd name="T6" fmla="*/ 3 w 47"/>
                  <a:gd name="T7" fmla="*/ 79 h 82"/>
                  <a:gd name="T8" fmla="*/ 8 w 47"/>
                  <a:gd name="T9" fmla="*/ 82 h 82"/>
                  <a:gd name="T10" fmla="*/ 13 w 47"/>
                  <a:gd name="T11" fmla="*/ 82 h 82"/>
                  <a:gd name="T12" fmla="*/ 30 w 47"/>
                  <a:gd name="T13" fmla="*/ 76 h 82"/>
                  <a:gd name="T14" fmla="*/ 31 w 47"/>
                  <a:gd name="T15" fmla="*/ 75 h 82"/>
                  <a:gd name="T16" fmla="*/ 13 w 47"/>
                  <a:gd name="T17" fmla="*/ 75 h 82"/>
                  <a:gd name="T18" fmla="*/ 9 w 47"/>
                  <a:gd name="T19" fmla="*/ 72 h 82"/>
                  <a:gd name="T20" fmla="*/ 7 w 47"/>
                  <a:gd name="T21" fmla="*/ 69 h 82"/>
                  <a:gd name="T22" fmla="*/ 3 w 47"/>
                  <a:gd name="T23" fmla="*/ 69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3" y="69"/>
                    </a:moveTo>
                    <a:lnTo>
                      <a:pt x="0" y="73"/>
                    </a:lnTo>
                    <a:lnTo>
                      <a:pt x="1" y="77"/>
                    </a:lnTo>
                    <a:lnTo>
                      <a:pt x="3" y="79"/>
                    </a:lnTo>
                    <a:lnTo>
                      <a:pt x="8" y="82"/>
                    </a:lnTo>
                    <a:lnTo>
                      <a:pt x="13" y="82"/>
                    </a:lnTo>
                    <a:lnTo>
                      <a:pt x="30" y="76"/>
                    </a:lnTo>
                    <a:lnTo>
                      <a:pt x="31" y="75"/>
                    </a:lnTo>
                    <a:lnTo>
                      <a:pt x="13" y="75"/>
                    </a:lnTo>
                    <a:lnTo>
                      <a:pt x="9" y="72"/>
                    </a:lnTo>
                    <a:lnTo>
                      <a:pt x="7" y="69"/>
                    </a:lnTo>
                    <a:lnTo>
                      <a:pt x="3"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30" name="Freeform 160">
                <a:extLst>
                  <a:ext uri="{FF2B5EF4-FFF2-40B4-BE49-F238E27FC236}">
                    <a16:creationId xmlns:a16="http://schemas.microsoft.com/office/drawing/2014/main" id="{131E1025-66D4-44CD-BCA2-37AA7F593CEB}"/>
                  </a:ext>
                </a:extLst>
              </p:cNvPr>
              <p:cNvSpPr>
                <a:spLocks/>
              </p:cNvSpPr>
              <p:nvPr/>
            </p:nvSpPr>
            <p:spPr bwMode="auto">
              <a:xfrm>
                <a:off x="7250" y="1610"/>
                <a:ext cx="47" cy="82"/>
              </a:xfrm>
              <a:custGeom>
                <a:avLst/>
                <a:gdLst>
                  <a:gd name="T0" fmla="*/ 44 w 47"/>
                  <a:gd name="T1" fmla="*/ 37 h 82"/>
                  <a:gd name="T2" fmla="*/ 28 w 47"/>
                  <a:gd name="T3" fmla="*/ 37 h 82"/>
                  <a:gd name="T4" fmla="*/ 37 w 47"/>
                  <a:gd name="T5" fmla="*/ 41 h 82"/>
                  <a:gd name="T6" fmla="*/ 37 w 47"/>
                  <a:gd name="T7" fmla="*/ 68 h 82"/>
                  <a:gd name="T8" fmla="*/ 28 w 47"/>
                  <a:gd name="T9" fmla="*/ 75 h 82"/>
                  <a:gd name="T10" fmla="*/ 31 w 47"/>
                  <a:gd name="T11" fmla="*/ 75 h 82"/>
                  <a:gd name="T12" fmla="*/ 45 w 47"/>
                  <a:gd name="T13" fmla="*/ 59 h 82"/>
                  <a:gd name="T14" fmla="*/ 47 w 47"/>
                  <a:gd name="T15" fmla="*/ 40 h 82"/>
                  <a:gd name="T16" fmla="*/ 44 w 47"/>
                  <a:gd name="T17" fmla="*/ 37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4" y="37"/>
                    </a:moveTo>
                    <a:lnTo>
                      <a:pt x="28" y="37"/>
                    </a:lnTo>
                    <a:lnTo>
                      <a:pt x="37" y="41"/>
                    </a:lnTo>
                    <a:lnTo>
                      <a:pt x="37" y="68"/>
                    </a:lnTo>
                    <a:lnTo>
                      <a:pt x="28" y="75"/>
                    </a:lnTo>
                    <a:lnTo>
                      <a:pt x="31" y="75"/>
                    </a:lnTo>
                    <a:lnTo>
                      <a:pt x="45" y="59"/>
                    </a:lnTo>
                    <a:lnTo>
                      <a:pt x="47" y="40"/>
                    </a:lnTo>
                    <a:lnTo>
                      <a:pt x="44" y="3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31" name="Freeform 159">
                <a:extLst>
                  <a:ext uri="{FF2B5EF4-FFF2-40B4-BE49-F238E27FC236}">
                    <a16:creationId xmlns:a16="http://schemas.microsoft.com/office/drawing/2014/main" id="{753CFABE-6776-4FBA-ACF3-8DB625FB7A17}"/>
                  </a:ext>
                </a:extLst>
              </p:cNvPr>
              <p:cNvSpPr>
                <a:spLocks/>
              </p:cNvSpPr>
              <p:nvPr/>
            </p:nvSpPr>
            <p:spPr bwMode="auto">
              <a:xfrm>
                <a:off x="7250" y="1610"/>
                <a:ext cx="47" cy="82"/>
              </a:xfrm>
              <a:custGeom>
                <a:avLst/>
                <a:gdLst>
                  <a:gd name="T0" fmla="*/ 41 w 47"/>
                  <a:gd name="T1" fmla="*/ 6 h 82"/>
                  <a:gd name="T2" fmla="*/ 26 w 47"/>
                  <a:gd name="T3" fmla="*/ 6 h 82"/>
                  <a:gd name="T4" fmla="*/ 31 w 47"/>
                  <a:gd name="T5" fmla="*/ 10 h 82"/>
                  <a:gd name="T6" fmla="*/ 31 w 47"/>
                  <a:gd name="T7" fmla="*/ 26 h 82"/>
                  <a:gd name="T8" fmla="*/ 23 w 47"/>
                  <a:gd name="T9" fmla="*/ 30 h 82"/>
                  <a:gd name="T10" fmla="*/ 10 w 47"/>
                  <a:gd name="T11" fmla="*/ 36 h 82"/>
                  <a:gd name="T12" fmla="*/ 10 w 47"/>
                  <a:gd name="T13" fmla="*/ 39 h 82"/>
                  <a:gd name="T14" fmla="*/ 13 w 47"/>
                  <a:gd name="T15" fmla="*/ 38 h 82"/>
                  <a:gd name="T16" fmla="*/ 16 w 47"/>
                  <a:gd name="T17" fmla="*/ 37 h 82"/>
                  <a:gd name="T18" fmla="*/ 44 w 47"/>
                  <a:gd name="T19" fmla="*/ 37 h 82"/>
                  <a:gd name="T20" fmla="*/ 40 w 47"/>
                  <a:gd name="T21" fmla="*/ 32 h 82"/>
                  <a:gd name="T22" fmla="*/ 28 w 47"/>
                  <a:gd name="T23" fmla="*/ 31 h 82"/>
                  <a:gd name="T24" fmla="*/ 28 w 47"/>
                  <a:gd name="T25" fmla="*/ 30 h 82"/>
                  <a:gd name="T26" fmla="*/ 33 w 47"/>
                  <a:gd name="T27" fmla="*/ 27 h 82"/>
                  <a:gd name="T28" fmla="*/ 36 w 47"/>
                  <a:gd name="T29" fmla="*/ 25 h 82"/>
                  <a:gd name="T30" fmla="*/ 40 w 47"/>
                  <a:gd name="T31" fmla="*/ 21 h 82"/>
                  <a:gd name="T32" fmla="*/ 42 w 47"/>
                  <a:gd name="T33" fmla="*/ 18 h 82"/>
                  <a:gd name="T34" fmla="*/ 42 w 47"/>
                  <a:gd name="T35" fmla="*/ 6 h 82"/>
                  <a:gd name="T36" fmla="*/ 41 w 47"/>
                  <a:gd name="T37" fmla="*/ 6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1" y="6"/>
                    </a:moveTo>
                    <a:lnTo>
                      <a:pt x="26" y="6"/>
                    </a:lnTo>
                    <a:lnTo>
                      <a:pt x="31" y="10"/>
                    </a:lnTo>
                    <a:lnTo>
                      <a:pt x="31" y="26"/>
                    </a:lnTo>
                    <a:lnTo>
                      <a:pt x="23" y="30"/>
                    </a:lnTo>
                    <a:lnTo>
                      <a:pt x="10" y="36"/>
                    </a:lnTo>
                    <a:lnTo>
                      <a:pt x="10" y="39"/>
                    </a:lnTo>
                    <a:lnTo>
                      <a:pt x="13" y="38"/>
                    </a:lnTo>
                    <a:lnTo>
                      <a:pt x="16" y="37"/>
                    </a:lnTo>
                    <a:lnTo>
                      <a:pt x="44" y="37"/>
                    </a:lnTo>
                    <a:lnTo>
                      <a:pt x="40" y="32"/>
                    </a:lnTo>
                    <a:lnTo>
                      <a:pt x="28" y="31"/>
                    </a:lnTo>
                    <a:lnTo>
                      <a:pt x="28" y="30"/>
                    </a:lnTo>
                    <a:lnTo>
                      <a:pt x="33" y="27"/>
                    </a:lnTo>
                    <a:lnTo>
                      <a:pt x="36" y="25"/>
                    </a:lnTo>
                    <a:lnTo>
                      <a:pt x="40" y="21"/>
                    </a:lnTo>
                    <a:lnTo>
                      <a:pt x="42" y="18"/>
                    </a:lnTo>
                    <a:lnTo>
                      <a:pt x="42" y="6"/>
                    </a:lnTo>
                    <a:lnTo>
                      <a:pt x="41"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32" name="Freeform 158">
                <a:extLst>
                  <a:ext uri="{FF2B5EF4-FFF2-40B4-BE49-F238E27FC236}">
                    <a16:creationId xmlns:a16="http://schemas.microsoft.com/office/drawing/2014/main" id="{8B01D6F2-5BA6-47FF-BBFD-CE438CA90BC8}"/>
                  </a:ext>
                </a:extLst>
              </p:cNvPr>
              <p:cNvSpPr>
                <a:spLocks/>
              </p:cNvSpPr>
              <p:nvPr/>
            </p:nvSpPr>
            <p:spPr bwMode="auto">
              <a:xfrm>
                <a:off x="7250" y="1610"/>
                <a:ext cx="47" cy="82"/>
              </a:xfrm>
              <a:custGeom>
                <a:avLst/>
                <a:gdLst>
                  <a:gd name="T0" fmla="*/ 35 w 47"/>
                  <a:gd name="T1" fmla="*/ 0 h 82"/>
                  <a:gd name="T2" fmla="*/ 17 w 47"/>
                  <a:gd name="T3" fmla="*/ 0 h 82"/>
                  <a:gd name="T4" fmla="*/ 11 w 47"/>
                  <a:gd name="T5" fmla="*/ 3 h 82"/>
                  <a:gd name="T6" fmla="*/ 8 w 47"/>
                  <a:gd name="T7" fmla="*/ 6 h 82"/>
                  <a:gd name="T8" fmla="*/ 2 w 47"/>
                  <a:gd name="T9" fmla="*/ 15 h 82"/>
                  <a:gd name="T10" fmla="*/ 5 w 47"/>
                  <a:gd name="T11" fmla="*/ 17 h 82"/>
                  <a:gd name="T12" fmla="*/ 8 w 47"/>
                  <a:gd name="T13" fmla="*/ 12 h 82"/>
                  <a:gd name="T14" fmla="*/ 13 w 47"/>
                  <a:gd name="T15" fmla="*/ 6 h 82"/>
                  <a:gd name="T16" fmla="*/ 41 w 47"/>
                  <a:gd name="T17" fmla="*/ 6 h 82"/>
                  <a:gd name="T18" fmla="*/ 35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5" y="0"/>
                    </a:moveTo>
                    <a:lnTo>
                      <a:pt x="17" y="0"/>
                    </a:lnTo>
                    <a:lnTo>
                      <a:pt x="11" y="3"/>
                    </a:lnTo>
                    <a:lnTo>
                      <a:pt x="8" y="6"/>
                    </a:lnTo>
                    <a:lnTo>
                      <a:pt x="2" y="15"/>
                    </a:lnTo>
                    <a:lnTo>
                      <a:pt x="5" y="17"/>
                    </a:lnTo>
                    <a:lnTo>
                      <a:pt x="8" y="12"/>
                    </a:lnTo>
                    <a:lnTo>
                      <a:pt x="13" y="6"/>
                    </a:lnTo>
                    <a:lnTo>
                      <a:pt x="41" y="6"/>
                    </a:lnTo>
                    <a:lnTo>
                      <a:pt x="3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74" name="Group 153">
              <a:extLst>
                <a:ext uri="{FF2B5EF4-FFF2-40B4-BE49-F238E27FC236}">
                  <a16:creationId xmlns:a16="http://schemas.microsoft.com/office/drawing/2014/main" id="{2AB9E2C1-BC71-401D-AB76-3D74C5AA29FE}"/>
                </a:ext>
              </a:extLst>
            </p:cNvPr>
            <p:cNvGrpSpPr>
              <a:grpSpLocks/>
            </p:cNvGrpSpPr>
            <p:nvPr/>
          </p:nvGrpSpPr>
          <p:grpSpPr bwMode="auto">
            <a:xfrm>
              <a:off x="7314" y="1536"/>
              <a:ext cx="107" cy="121"/>
              <a:chOff x="7314" y="1536"/>
              <a:chExt cx="107" cy="121"/>
            </a:xfrm>
          </p:grpSpPr>
          <p:sp>
            <p:nvSpPr>
              <p:cNvPr id="51626" name="Freeform 156">
                <a:extLst>
                  <a:ext uri="{FF2B5EF4-FFF2-40B4-BE49-F238E27FC236}">
                    <a16:creationId xmlns:a16="http://schemas.microsoft.com/office/drawing/2014/main" id="{4E73C165-6CB1-4003-88DE-45EFD41B50D5}"/>
                  </a:ext>
                </a:extLst>
              </p:cNvPr>
              <p:cNvSpPr>
                <a:spLocks/>
              </p:cNvSpPr>
              <p:nvPr/>
            </p:nvSpPr>
            <p:spPr bwMode="auto">
              <a:xfrm>
                <a:off x="7314" y="1536"/>
                <a:ext cx="107" cy="121"/>
              </a:xfrm>
              <a:custGeom>
                <a:avLst/>
                <a:gdLst>
                  <a:gd name="T0" fmla="*/ 82 w 107"/>
                  <a:gd name="T1" fmla="*/ 0 h 121"/>
                  <a:gd name="T2" fmla="*/ 66 w 107"/>
                  <a:gd name="T3" fmla="*/ 0 h 121"/>
                  <a:gd name="T4" fmla="*/ 42 w 107"/>
                  <a:gd name="T5" fmla="*/ 4 h 121"/>
                  <a:gd name="T6" fmla="*/ 23 w 107"/>
                  <a:gd name="T7" fmla="*/ 13 h 121"/>
                  <a:gd name="T8" fmla="*/ 8 w 107"/>
                  <a:gd name="T9" fmla="*/ 29 h 121"/>
                  <a:gd name="T10" fmla="*/ 0 w 107"/>
                  <a:gd name="T11" fmla="*/ 48 h 121"/>
                  <a:gd name="T12" fmla="*/ 1 w 107"/>
                  <a:gd name="T13" fmla="*/ 73 h 121"/>
                  <a:gd name="T14" fmla="*/ 8 w 107"/>
                  <a:gd name="T15" fmla="*/ 93 h 121"/>
                  <a:gd name="T16" fmla="*/ 21 w 107"/>
                  <a:gd name="T17" fmla="*/ 109 h 121"/>
                  <a:gd name="T18" fmla="*/ 39 w 107"/>
                  <a:gd name="T19" fmla="*/ 119 h 121"/>
                  <a:gd name="T20" fmla="*/ 70 w 107"/>
                  <a:gd name="T21" fmla="*/ 120 h 121"/>
                  <a:gd name="T22" fmla="*/ 88 w 107"/>
                  <a:gd name="T23" fmla="*/ 119 h 121"/>
                  <a:gd name="T24" fmla="*/ 93 w 107"/>
                  <a:gd name="T25" fmla="*/ 116 h 121"/>
                  <a:gd name="T26" fmla="*/ 72 w 107"/>
                  <a:gd name="T27" fmla="*/ 116 h 121"/>
                  <a:gd name="T28" fmla="*/ 47 w 107"/>
                  <a:gd name="T29" fmla="*/ 112 h 121"/>
                  <a:gd name="T30" fmla="*/ 30 w 107"/>
                  <a:gd name="T31" fmla="*/ 101 h 121"/>
                  <a:gd name="T32" fmla="*/ 20 w 107"/>
                  <a:gd name="T33" fmla="*/ 83 h 121"/>
                  <a:gd name="T34" fmla="*/ 16 w 107"/>
                  <a:gd name="T35" fmla="*/ 60 h 121"/>
                  <a:gd name="T36" fmla="*/ 19 w 107"/>
                  <a:gd name="T37" fmla="*/ 37 h 121"/>
                  <a:gd name="T38" fmla="*/ 30 w 107"/>
                  <a:gd name="T39" fmla="*/ 19 h 121"/>
                  <a:gd name="T40" fmla="*/ 48 w 107"/>
                  <a:gd name="T41" fmla="*/ 8 h 121"/>
                  <a:gd name="T42" fmla="*/ 99 w 107"/>
                  <a:gd name="T43" fmla="*/ 8 h 121"/>
                  <a:gd name="T44" fmla="*/ 99 w 107"/>
                  <a:gd name="T45" fmla="*/ 5 h 121"/>
                  <a:gd name="T46" fmla="*/ 94 w 107"/>
                  <a:gd name="T47" fmla="*/ 4 h 121"/>
                  <a:gd name="T48" fmla="*/ 82 w 107"/>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107"/>
                  <a:gd name="T76" fmla="*/ 0 h 121"/>
                  <a:gd name="T77" fmla="*/ 107 w 107"/>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107" h="121">
                    <a:moveTo>
                      <a:pt x="82" y="0"/>
                    </a:moveTo>
                    <a:lnTo>
                      <a:pt x="66" y="0"/>
                    </a:lnTo>
                    <a:lnTo>
                      <a:pt x="42" y="4"/>
                    </a:lnTo>
                    <a:lnTo>
                      <a:pt x="23" y="13"/>
                    </a:lnTo>
                    <a:lnTo>
                      <a:pt x="8" y="29"/>
                    </a:lnTo>
                    <a:lnTo>
                      <a:pt x="0" y="48"/>
                    </a:lnTo>
                    <a:lnTo>
                      <a:pt x="1" y="73"/>
                    </a:lnTo>
                    <a:lnTo>
                      <a:pt x="8" y="93"/>
                    </a:lnTo>
                    <a:lnTo>
                      <a:pt x="21" y="109"/>
                    </a:lnTo>
                    <a:lnTo>
                      <a:pt x="39" y="119"/>
                    </a:lnTo>
                    <a:lnTo>
                      <a:pt x="70" y="120"/>
                    </a:lnTo>
                    <a:lnTo>
                      <a:pt x="88" y="119"/>
                    </a:lnTo>
                    <a:lnTo>
                      <a:pt x="93" y="116"/>
                    </a:lnTo>
                    <a:lnTo>
                      <a:pt x="72" y="116"/>
                    </a:lnTo>
                    <a:lnTo>
                      <a:pt x="47" y="112"/>
                    </a:lnTo>
                    <a:lnTo>
                      <a:pt x="30" y="101"/>
                    </a:lnTo>
                    <a:lnTo>
                      <a:pt x="20" y="83"/>
                    </a:lnTo>
                    <a:lnTo>
                      <a:pt x="16" y="60"/>
                    </a:lnTo>
                    <a:lnTo>
                      <a:pt x="19" y="37"/>
                    </a:lnTo>
                    <a:lnTo>
                      <a:pt x="30" y="19"/>
                    </a:lnTo>
                    <a:lnTo>
                      <a:pt x="48" y="8"/>
                    </a:lnTo>
                    <a:lnTo>
                      <a:pt x="99" y="8"/>
                    </a:lnTo>
                    <a:lnTo>
                      <a:pt x="99" y="5"/>
                    </a:lnTo>
                    <a:lnTo>
                      <a:pt x="94" y="4"/>
                    </a:lnTo>
                    <a:lnTo>
                      <a:pt x="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27" name="Freeform 155">
                <a:extLst>
                  <a:ext uri="{FF2B5EF4-FFF2-40B4-BE49-F238E27FC236}">
                    <a16:creationId xmlns:a16="http://schemas.microsoft.com/office/drawing/2014/main" id="{59C97590-38D2-43FA-923A-4C74297910E6}"/>
                  </a:ext>
                </a:extLst>
              </p:cNvPr>
              <p:cNvSpPr>
                <a:spLocks/>
              </p:cNvSpPr>
              <p:nvPr/>
            </p:nvSpPr>
            <p:spPr bwMode="auto">
              <a:xfrm>
                <a:off x="7314" y="1536"/>
                <a:ext cx="107" cy="121"/>
              </a:xfrm>
              <a:custGeom>
                <a:avLst/>
                <a:gdLst>
                  <a:gd name="T0" fmla="*/ 101 w 107"/>
                  <a:gd name="T1" fmla="*/ 88 h 121"/>
                  <a:gd name="T2" fmla="*/ 89 w 107"/>
                  <a:gd name="T3" fmla="*/ 107 h 121"/>
                  <a:gd name="T4" fmla="*/ 72 w 107"/>
                  <a:gd name="T5" fmla="*/ 116 h 121"/>
                  <a:gd name="T6" fmla="*/ 93 w 107"/>
                  <a:gd name="T7" fmla="*/ 116 h 121"/>
                  <a:gd name="T8" fmla="*/ 100 w 107"/>
                  <a:gd name="T9" fmla="*/ 111 h 121"/>
                  <a:gd name="T10" fmla="*/ 103 w 107"/>
                  <a:gd name="T11" fmla="*/ 96 h 121"/>
                  <a:gd name="T12" fmla="*/ 106 w 107"/>
                  <a:gd name="T13" fmla="*/ 89 h 121"/>
                  <a:gd name="T14" fmla="*/ 101 w 107"/>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107"/>
                  <a:gd name="T25" fmla="*/ 0 h 121"/>
                  <a:gd name="T26" fmla="*/ 107 w 107"/>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7" h="121">
                    <a:moveTo>
                      <a:pt x="101" y="88"/>
                    </a:moveTo>
                    <a:lnTo>
                      <a:pt x="89" y="107"/>
                    </a:lnTo>
                    <a:lnTo>
                      <a:pt x="72" y="116"/>
                    </a:lnTo>
                    <a:lnTo>
                      <a:pt x="93" y="116"/>
                    </a:lnTo>
                    <a:lnTo>
                      <a:pt x="100" y="111"/>
                    </a:lnTo>
                    <a:lnTo>
                      <a:pt x="103" y="96"/>
                    </a:lnTo>
                    <a:lnTo>
                      <a:pt x="106" y="89"/>
                    </a:lnTo>
                    <a:lnTo>
                      <a:pt x="101"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28" name="Freeform 154">
                <a:extLst>
                  <a:ext uri="{FF2B5EF4-FFF2-40B4-BE49-F238E27FC236}">
                    <a16:creationId xmlns:a16="http://schemas.microsoft.com/office/drawing/2014/main" id="{06D893AD-5FB0-4E4B-91FE-ADB59774332B}"/>
                  </a:ext>
                </a:extLst>
              </p:cNvPr>
              <p:cNvSpPr>
                <a:spLocks/>
              </p:cNvSpPr>
              <p:nvPr/>
            </p:nvSpPr>
            <p:spPr bwMode="auto">
              <a:xfrm>
                <a:off x="7314" y="1536"/>
                <a:ext cx="107" cy="121"/>
              </a:xfrm>
              <a:custGeom>
                <a:avLst/>
                <a:gdLst>
                  <a:gd name="T0" fmla="*/ 99 w 107"/>
                  <a:gd name="T1" fmla="*/ 8 h 121"/>
                  <a:gd name="T2" fmla="*/ 48 w 107"/>
                  <a:gd name="T3" fmla="*/ 8 h 121"/>
                  <a:gd name="T4" fmla="*/ 75 w 107"/>
                  <a:gd name="T5" fmla="*/ 9 h 121"/>
                  <a:gd name="T6" fmla="*/ 91 w 107"/>
                  <a:gd name="T7" fmla="*/ 18 h 121"/>
                  <a:gd name="T8" fmla="*/ 102 w 107"/>
                  <a:gd name="T9" fmla="*/ 32 h 121"/>
                  <a:gd name="T10" fmla="*/ 101 w 107"/>
                  <a:gd name="T11" fmla="*/ 23 h 121"/>
                  <a:gd name="T12" fmla="*/ 100 w 107"/>
                  <a:gd name="T13" fmla="*/ 15 h 121"/>
                  <a:gd name="T14" fmla="*/ 99 w 107"/>
                  <a:gd name="T15" fmla="*/ 8 h 121"/>
                  <a:gd name="T16" fmla="*/ 0 60000 65536"/>
                  <a:gd name="T17" fmla="*/ 0 60000 65536"/>
                  <a:gd name="T18" fmla="*/ 0 60000 65536"/>
                  <a:gd name="T19" fmla="*/ 0 60000 65536"/>
                  <a:gd name="T20" fmla="*/ 0 60000 65536"/>
                  <a:gd name="T21" fmla="*/ 0 60000 65536"/>
                  <a:gd name="T22" fmla="*/ 0 60000 65536"/>
                  <a:gd name="T23" fmla="*/ 0 60000 65536"/>
                  <a:gd name="T24" fmla="*/ 0 w 107"/>
                  <a:gd name="T25" fmla="*/ 0 h 121"/>
                  <a:gd name="T26" fmla="*/ 107 w 107"/>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7" h="121">
                    <a:moveTo>
                      <a:pt x="99" y="8"/>
                    </a:moveTo>
                    <a:lnTo>
                      <a:pt x="48" y="8"/>
                    </a:lnTo>
                    <a:lnTo>
                      <a:pt x="75" y="9"/>
                    </a:lnTo>
                    <a:lnTo>
                      <a:pt x="91" y="18"/>
                    </a:lnTo>
                    <a:lnTo>
                      <a:pt x="102" y="32"/>
                    </a:lnTo>
                    <a:lnTo>
                      <a:pt x="101" y="23"/>
                    </a:lnTo>
                    <a:lnTo>
                      <a:pt x="100" y="15"/>
                    </a:lnTo>
                    <a:lnTo>
                      <a:pt x="99"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75" name="Group 150">
              <a:extLst>
                <a:ext uri="{FF2B5EF4-FFF2-40B4-BE49-F238E27FC236}">
                  <a16:creationId xmlns:a16="http://schemas.microsoft.com/office/drawing/2014/main" id="{59E43B00-7239-44E5-8C71-3A6968C86CB7}"/>
                </a:ext>
              </a:extLst>
            </p:cNvPr>
            <p:cNvGrpSpPr>
              <a:grpSpLocks/>
            </p:cNvGrpSpPr>
            <p:nvPr/>
          </p:nvGrpSpPr>
          <p:grpSpPr bwMode="auto">
            <a:xfrm>
              <a:off x="7754" y="1311"/>
              <a:ext cx="143" cy="205"/>
              <a:chOff x="7754" y="1311"/>
              <a:chExt cx="143" cy="205"/>
            </a:xfrm>
          </p:grpSpPr>
          <p:sp>
            <p:nvSpPr>
              <p:cNvPr id="51624" name="Freeform 152">
                <a:extLst>
                  <a:ext uri="{FF2B5EF4-FFF2-40B4-BE49-F238E27FC236}">
                    <a16:creationId xmlns:a16="http://schemas.microsoft.com/office/drawing/2014/main" id="{716EE671-2CE6-4E49-BA5A-9B31CF78D017}"/>
                  </a:ext>
                </a:extLst>
              </p:cNvPr>
              <p:cNvSpPr>
                <a:spLocks/>
              </p:cNvSpPr>
              <p:nvPr/>
            </p:nvSpPr>
            <p:spPr bwMode="auto">
              <a:xfrm>
                <a:off x="7754" y="1311"/>
                <a:ext cx="143" cy="205"/>
              </a:xfrm>
              <a:custGeom>
                <a:avLst/>
                <a:gdLst>
                  <a:gd name="T0" fmla="*/ 133 w 143"/>
                  <a:gd name="T1" fmla="*/ 16 h 205"/>
                  <a:gd name="T2" fmla="*/ 28 w 143"/>
                  <a:gd name="T3" fmla="*/ 200 h 205"/>
                  <a:gd name="T4" fmla="*/ 36 w 143"/>
                  <a:gd name="T5" fmla="*/ 204 h 205"/>
                  <a:gd name="T6" fmla="*/ 142 w 143"/>
                  <a:gd name="T7" fmla="*/ 21 h 205"/>
                  <a:gd name="T8" fmla="*/ 133 w 143"/>
                  <a:gd name="T9" fmla="*/ 16 h 205"/>
                  <a:gd name="T10" fmla="*/ 0 60000 65536"/>
                  <a:gd name="T11" fmla="*/ 0 60000 65536"/>
                  <a:gd name="T12" fmla="*/ 0 60000 65536"/>
                  <a:gd name="T13" fmla="*/ 0 60000 65536"/>
                  <a:gd name="T14" fmla="*/ 0 60000 65536"/>
                  <a:gd name="T15" fmla="*/ 0 w 143"/>
                  <a:gd name="T16" fmla="*/ 0 h 205"/>
                  <a:gd name="T17" fmla="*/ 143 w 143"/>
                  <a:gd name="T18" fmla="*/ 205 h 205"/>
                </a:gdLst>
                <a:ahLst/>
                <a:cxnLst>
                  <a:cxn ang="T10">
                    <a:pos x="T0" y="T1"/>
                  </a:cxn>
                  <a:cxn ang="T11">
                    <a:pos x="T2" y="T3"/>
                  </a:cxn>
                  <a:cxn ang="T12">
                    <a:pos x="T4" y="T5"/>
                  </a:cxn>
                  <a:cxn ang="T13">
                    <a:pos x="T6" y="T7"/>
                  </a:cxn>
                  <a:cxn ang="T14">
                    <a:pos x="T8" y="T9"/>
                  </a:cxn>
                </a:cxnLst>
                <a:rect l="T15" t="T16" r="T17" b="T18"/>
                <a:pathLst>
                  <a:path w="143" h="205">
                    <a:moveTo>
                      <a:pt x="133" y="16"/>
                    </a:moveTo>
                    <a:lnTo>
                      <a:pt x="28" y="200"/>
                    </a:lnTo>
                    <a:lnTo>
                      <a:pt x="36" y="204"/>
                    </a:lnTo>
                    <a:lnTo>
                      <a:pt x="142" y="21"/>
                    </a:lnTo>
                    <a:lnTo>
                      <a:pt x="133" y="1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25" name="Freeform 151">
                <a:extLst>
                  <a:ext uri="{FF2B5EF4-FFF2-40B4-BE49-F238E27FC236}">
                    <a16:creationId xmlns:a16="http://schemas.microsoft.com/office/drawing/2014/main" id="{A004A537-459D-45D5-95C7-AC7EC11AC689}"/>
                  </a:ext>
                </a:extLst>
              </p:cNvPr>
              <p:cNvSpPr>
                <a:spLocks/>
              </p:cNvSpPr>
              <p:nvPr/>
            </p:nvSpPr>
            <p:spPr bwMode="auto">
              <a:xfrm>
                <a:off x="7754" y="1311"/>
                <a:ext cx="143" cy="205"/>
              </a:xfrm>
              <a:custGeom>
                <a:avLst/>
                <a:gdLst>
                  <a:gd name="T0" fmla="*/ 106 w 143"/>
                  <a:gd name="T1" fmla="*/ 0 h 205"/>
                  <a:gd name="T2" fmla="*/ 0 w 143"/>
                  <a:gd name="T3" fmla="*/ 183 h 205"/>
                  <a:gd name="T4" fmla="*/ 9 w 143"/>
                  <a:gd name="T5" fmla="*/ 188 h 205"/>
                  <a:gd name="T6" fmla="*/ 114 w 143"/>
                  <a:gd name="T7" fmla="*/ 4 h 205"/>
                  <a:gd name="T8" fmla="*/ 106 w 143"/>
                  <a:gd name="T9" fmla="*/ 0 h 205"/>
                  <a:gd name="T10" fmla="*/ 0 60000 65536"/>
                  <a:gd name="T11" fmla="*/ 0 60000 65536"/>
                  <a:gd name="T12" fmla="*/ 0 60000 65536"/>
                  <a:gd name="T13" fmla="*/ 0 60000 65536"/>
                  <a:gd name="T14" fmla="*/ 0 60000 65536"/>
                  <a:gd name="T15" fmla="*/ 0 w 143"/>
                  <a:gd name="T16" fmla="*/ 0 h 205"/>
                  <a:gd name="T17" fmla="*/ 143 w 143"/>
                  <a:gd name="T18" fmla="*/ 205 h 205"/>
                </a:gdLst>
                <a:ahLst/>
                <a:cxnLst>
                  <a:cxn ang="T10">
                    <a:pos x="T0" y="T1"/>
                  </a:cxn>
                  <a:cxn ang="T11">
                    <a:pos x="T2" y="T3"/>
                  </a:cxn>
                  <a:cxn ang="T12">
                    <a:pos x="T4" y="T5"/>
                  </a:cxn>
                  <a:cxn ang="T13">
                    <a:pos x="T6" y="T7"/>
                  </a:cxn>
                  <a:cxn ang="T14">
                    <a:pos x="T8" y="T9"/>
                  </a:cxn>
                </a:cxnLst>
                <a:rect l="T15" t="T16" r="T17" b="T18"/>
                <a:pathLst>
                  <a:path w="143" h="205">
                    <a:moveTo>
                      <a:pt x="106" y="0"/>
                    </a:moveTo>
                    <a:lnTo>
                      <a:pt x="0" y="183"/>
                    </a:lnTo>
                    <a:lnTo>
                      <a:pt x="9" y="188"/>
                    </a:lnTo>
                    <a:lnTo>
                      <a:pt x="114" y="4"/>
                    </a:lnTo>
                    <a:lnTo>
                      <a:pt x="10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76" name="Group 147">
              <a:extLst>
                <a:ext uri="{FF2B5EF4-FFF2-40B4-BE49-F238E27FC236}">
                  <a16:creationId xmlns:a16="http://schemas.microsoft.com/office/drawing/2014/main" id="{90ECA555-09AB-426B-AB10-719B6B6EF9F5}"/>
                </a:ext>
              </a:extLst>
            </p:cNvPr>
            <p:cNvGrpSpPr>
              <a:grpSpLocks/>
            </p:cNvGrpSpPr>
            <p:nvPr/>
          </p:nvGrpSpPr>
          <p:grpSpPr bwMode="auto">
            <a:xfrm>
              <a:off x="7892" y="2052"/>
              <a:ext cx="82" cy="28"/>
              <a:chOff x="7892" y="2052"/>
              <a:chExt cx="82" cy="28"/>
            </a:xfrm>
          </p:grpSpPr>
          <p:sp>
            <p:nvSpPr>
              <p:cNvPr id="51622" name="Freeform 149">
                <a:extLst>
                  <a:ext uri="{FF2B5EF4-FFF2-40B4-BE49-F238E27FC236}">
                    <a16:creationId xmlns:a16="http://schemas.microsoft.com/office/drawing/2014/main" id="{7469FEDA-3431-4E27-8C79-10BDF33D8DC6}"/>
                  </a:ext>
                </a:extLst>
              </p:cNvPr>
              <p:cNvSpPr>
                <a:spLocks/>
              </p:cNvSpPr>
              <p:nvPr/>
            </p:nvSpPr>
            <p:spPr bwMode="auto">
              <a:xfrm>
                <a:off x="7892" y="2052"/>
                <a:ext cx="82" cy="28"/>
              </a:xfrm>
              <a:custGeom>
                <a:avLst/>
                <a:gdLst>
                  <a:gd name="T0" fmla="*/ 21 w 82"/>
                  <a:gd name="T1" fmla="*/ 0 h 28"/>
                  <a:gd name="T2" fmla="*/ 5 w 82"/>
                  <a:gd name="T3" fmla="*/ 0 h 28"/>
                  <a:gd name="T4" fmla="*/ 0 w 82"/>
                  <a:gd name="T5" fmla="*/ 6 h 28"/>
                  <a:gd name="T6" fmla="*/ 0 w 82"/>
                  <a:gd name="T7" fmla="*/ 22 h 28"/>
                  <a:gd name="T8" fmla="*/ 6 w 82"/>
                  <a:gd name="T9" fmla="*/ 27 h 28"/>
                  <a:gd name="T10" fmla="*/ 22 w 82"/>
                  <a:gd name="T11" fmla="*/ 27 h 28"/>
                  <a:gd name="T12" fmla="*/ 27 w 82"/>
                  <a:gd name="T13" fmla="*/ 21 h 28"/>
                  <a:gd name="T14" fmla="*/ 27 w 82"/>
                  <a:gd name="T15" fmla="*/ 6 h 28"/>
                  <a:gd name="T16" fmla="*/ 21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1" y="0"/>
                    </a:moveTo>
                    <a:lnTo>
                      <a:pt x="5" y="0"/>
                    </a:lnTo>
                    <a:lnTo>
                      <a:pt x="0" y="6"/>
                    </a:lnTo>
                    <a:lnTo>
                      <a:pt x="0" y="22"/>
                    </a:lnTo>
                    <a:lnTo>
                      <a:pt x="6" y="27"/>
                    </a:lnTo>
                    <a:lnTo>
                      <a:pt x="22" y="27"/>
                    </a:lnTo>
                    <a:lnTo>
                      <a:pt x="27" y="21"/>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23" name="Freeform 148">
                <a:extLst>
                  <a:ext uri="{FF2B5EF4-FFF2-40B4-BE49-F238E27FC236}">
                    <a16:creationId xmlns:a16="http://schemas.microsoft.com/office/drawing/2014/main" id="{271AAEC0-CA4B-4F1A-944D-C686F0C1002F}"/>
                  </a:ext>
                </a:extLst>
              </p:cNvPr>
              <p:cNvSpPr>
                <a:spLocks/>
              </p:cNvSpPr>
              <p:nvPr/>
            </p:nvSpPr>
            <p:spPr bwMode="auto">
              <a:xfrm>
                <a:off x="7892" y="2052"/>
                <a:ext cx="82" cy="28"/>
              </a:xfrm>
              <a:custGeom>
                <a:avLst/>
                <a:gdLst>
                  <a:gd name="T0" fmla="*/ 75 w 82"/>
                  <a:gd name="T1" fmla="*/ 0 h 28"/>
                  <a:gd name="T2" fmla="*/ 59 w 82"/>
                  <a:gd name="T3" fmla="*/ 0 h 28"/>
                  <a:gd name="T4" fmla="*/ 54 w 82"/>
                  <a:gd name="T5" fmla="*/ 6 h 28"/>
                  <a:gd name="T6" fmla="*/ 54 w 82"/>
                  <a:gd name="T7" fmla="*/ 22 h 28"/>
                  <a:gd name="T8" fmla="*/ 60 w 82"/>
                  <a:gd name="T9" fmla="*/ 27 h 28"/>
                  <a:gd name="T10" fmla="*/ 76 w 82"/>
                  <a:gd name="T11" fmla="*/ 27 h 28"/>
                  <a:gd name="T12" fmla="*/ 81 w 82"/>
                  <a:gd name="T13" fmla="*/ 21 h 28"/>
                  <a:gd name="T14" fmla="*/ 81 w 82"/>
                  <a:gd name="T15" fmla="*/ 6 h 28"/>
                  <a:gd name="T16" fmla="*/ 75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5" y="0"/>
                    </a:moveTo>
                    <a:lnTo>
                      <a:pt x="59" y="0"/>
                    </a:lnTo>
                    <a:lnTo>
                      <a:pt x="54" y="6"/>
                    </a:lnTo>
                    <a:lnTo>
                      <a:pt x="54" y="22"/>
                    </a:lnTo>
                    <a:lnTo>
                      <a:pt x="60" y="27"/>
                    </a:lnTo>
                    <a:lnTo>
                      <a:pt x="76" y="27"/>
                    </a:lnTo>
                    <a:lnTo>
                      <a:pt x="81" y="21"/>
                    </a:lnTo>
                    <a:lnTo>
                      <a:pt x="81" y="6"/>
                    </a:lnTo>
                    <a:lnTo>
                      <a:pt x="7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77" name="Group 145">
              <a:extLst>
                <a:ext uri="{FF2B5EF4-FFF2-40B4-BE49-F238E27FC236}">
                  <a16:creationId xmlns:a16="http://schemas.microsoft.com/office/drawing/2014/main" id="{A4DE058E-6C05-490B-B625-D0D67FD6AC05}"/>
                </a:ext>
              </a:extLst>
            </p:cNvPr>
            <p:cNvGrpSpPr>
              <a:grpSpLocks/>
            </p:cNvGrpSpPr>
            <p:nvPr/>
          </p:nvGrpSpPr>
          <p:grpSpPr bwMode="auto">
            <a:xfrm>
              <a:off x="7772" y="1686"/>
              <a:ext cx="115" cy="188"/>
              <a:chOff x="7772" y="1686"/>
              <a:chExt cx="115" cy="188"/>
            </a:xfrm>
          </p:grpSpPr>
          <p:sp>
            <p:nvSpPr>
              <p:cNvPr id="51621" name="Freeform 146">
                <a:extLst>
                  <a:ext uri="{FF2B5EF4-FFF2-40B4-BE49-F238E27FC236}">
                    <a16:creationId xmlns:a16="http://schemas.microsoft.com/office/drawing/2014/main" id="{EB2496E6-1E8C-470F-ABB3-894F8E75ADAE}"/>
                  </a:ext>
                </a:extLst>
              </p:cNvPr>
              <p:cNvSpPr>
                <a:spLocks/>
              </p:cNvSpPr>
              <p:nvPr/>
            </p:nvSpPr>
            <p:spPr bwMode="auto">
              <a:xfrm>
                <a:off x="7772" y="1686"/>
                <a:ext cx="115" cy="188"/>
              </a:xfrm>
              <a:custGeom>
                <a:avLst/>
                <a:gdLst>
                  <a:gd name="T0" fmla="*/ 9 w 115"/>
                  <a:gd name="T1" fmla="*/ 0 h 188"/>
                  <a:gd name="T2" fmla="*/ 0 w 115"/>
                  <a:gd name="T3" fmla="*/ 5 h 188"/>
                  <a:gd name="T4" fmla="*/ 106 w 115"/>
                  <a:gd name="T5" fmla="*/ 188 h 188"/>
                  <a:gd name="T6" fmla="*/ 115 w 115"/>
                  <a:gd name="T7" fmla="*/ 184 h 188"/>
                  <a:gd name="T8" fmla="*/ 9 w 115"/>
                  <a:gd name="T9" fmla="*/ 0 h 188"/>
                  <a:gd name="T10" fmla="*/ 0 60000 65536"/>
                  <a:gd name="T11" fmla="*/ 0 60000 65536"/>
                  <a:gd name="T12" fmla="*/ 0 60000 65536"/>
                  <a:gd name="T13" fmla="*/ 0 60000 65536"/>
                  <a:gd name="T14" fmla="*/ 0 60000 65536"/>
                  <a:gd name="T15" fmla="*/ 0 w 115"/>
                  <a:gd name="T16" fmla="*/ 0 h 188"/>
                  <a:gd name="T17" fmla="*/ 115 w 115"/>
                  <a:gd name="T18" fmla="*/ 188 h 188"/>
                </a:gdLst>
                <a:ahLst/>
                <a:cxnLst>
                  <a:cxn ang="T10">
                    <a:pos x="T0" y="T1"/>
                  </a:cxn>
                  <a:cxn ang="T11">
                    <a:pos x="T2" y="T3"/>
                  </a:cxn>
                  <a:cxn ang="T12">
                    <a:pos x="T4" y="T5"/>
                  </a:cxn>
                  <a:cxn ang="T13">
                    <a:pos x="T6" y="T7"/>
                  </a:cxn>
                  <a:cxn ang="T14">
                    <a:pos x="T8" y="T9"/>
                  </a:cxn>
                </a:cxnLst>
                <a:rect l="T15" t="T16" r="T17" b="T18"/>
                <a:pathLst>
                  <a:path w="115" h="188">
                    <a:moveTo>
                      <a:pt x="9" y="0"/>
                    </a:moveTo>
                    <a:lnTo>
                      <a:pt x="0" y="5"/>
                    </a:lnTo>
                    <a:lnTo>
                      <a:pt x="106" y="188"/>
                    </a:lnTo>
                    <a:lnTo>
                      <a:pt x="115" y="184"/>
                    </a:lnTo>
                    <a:lnTo>
                      <a:pt x="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78" name="Group 143">
              <a:extLst>
                <a:ext uri="{FF2B5EF4-FFF2-40B4-BE49-F238E27FC236}">
                  <a16:creationId xmlns:a16="http://schemas.microsoft.com/office/drawing/2014/main" id="{EBFD1FFF-152E-474A-A585-807028C32F09}"/>
                </a:ext>
              </a:extLst>
            </p:cNvPr>
            <p:cNvGrpSpPr>
              <a:grpSpLocks/>
            </p:cNvGrpSpPr>
            <p:nvPr/>
          </p:nvGrpSpPr>
          <p:grpSpPr bwMode="auto">
            <a:xfrm>
              <a:off x="7452" y="1593"/>
              <a:ext cx="189" cy="2"/>
              <a:chOff x="7452" y="1593"/>
              <a:chExt cx="189" cy="2"/>
            </a:xfrm>
          </p:grpSpPr>
          <p:sp>
            <p:nvSpPr>
              <p:cNvPr id="51620" name="Freeform 144">
                <a:extLst>
                  <a:ext uri="{FF2B5EF4-FFF2-40B4-BE49-F238E27FC236}">
                    <a16:creationId xmlns:a16="http://schemas.microsoft.com/office/drawing/2014/main" id="{B0505981-C3F3-4F83-984A-624D4D21F9D6}"/>
                  </a:ext>
                </a:extLst>
              </p:cNvPr>
              <p:cNvSpPr>
                <a:spLocks/>
              </p:cNvSpPr>
              <p:nvPr/>
            </p:nvSpPr>
            <p:spPr bwMode="auto">
              <a:xfrm>
                <a:off x="7452" y="1593"/>
                <a:ext cx="189" cy="2"/>
              </a:xfrm>
              <a:custGeom>
                <a:avLst/>
                <a:gdLst>
                  <a:gd name="T0" fmla="*/ 0 w 189"/>
                  <a:gd name="T1" fmla="*/ 0 h 2"/>
                  <a:gd name="T2" fmla="*/ 188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8"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79" name="Group 140">
              <a:extLst>
                <a:ext uri="{FF2B5EF4-FFF2-40B4-BE49-F238E27FC236}">
                  <a16:creationId xmlns:a16="http://schemas.microsoft.com/office/drawing/2014/main" id="{3BE3B313-FCAD-4EC0-A66E-EFBBBA27C838}"/>
                </a:ext>
              </a:extLst>
            </p:cNvPr>
            <p:cNvGrpSpPr>
              <a:grpSpLocks/>
            </p:cNvGrpSpPr>
            <p:nvPr/>
          </p:nvGrpSpPr>
          <p:grpSpPr bwMode="auto">
            <a:xfrm>
              <a:off x="7873" y="1894"/>
              <a:ext cx="117" cy="122"/>
              <a:chOff x="7873" y="1894"/>
              <a:chExt cx="117" cy="122"/>
            </a:xfrm>
          </p:grpSpPr>
          <p:sp>
            <p:nvSpPr>
              <p:cNvPr id="51618" name="Freeform 142">
                <a:extLst>
                  <a:ext uri="{FF2B5EF4-FFF2-40B4-BE49-F238E27FC236}">
                    <a16:creationId xmlns:a16="http://schemas.microsoft.com/office/drawing/2014/main" id="{CE7EBB9C-0BE4-4471-B2C8-B0697169A292}"/>
                  </a:ext>
                </a:extLst>
              </p:cNvPr>
              <p:cNvSpPr>
                <a:spLocks/>
              </p:cNvSpPr>
              <p:nvPr/>
            </p:nvSpPr>
            <p:spPr bwMode="auto">
              <a:xfrm>
                <a:off x="7873" y="1894"/>
                <a:ext cx="117" cy="122"/>
              </a:xfrm>
              <a:custGeom>
                <a:avLst/>
                <a:gdLst>
                  <a:gd name="T0" fmla="*/ 61 w 117"/>
                  <a:gd name="T1" fmla="*/ 0 h 122"/>
                  <a:gd name="T2" fmla="*/ 36 w 117"/>
                  <a:gd name="T3" fmla="*/ 5 h 122"/>
                  <a:gd name="T4" fmla="*/ 18 w 117"/>
                  <a:gd name="T5" fmla="*/ 17 h 122"/>
                  <a:gd name="T6" fmla="*/ 6 w 117"/>
                  <a:gd name="T7" fmla="*/ 34 h 122"/>
                  <a:gd name="T8" fmla="*/ 0 w 117"/>
                  <a:gd name="T9" fmla="*/ 55 h 122"/>
                  <a:gd name="T10" fmla="*/ 3 w 117"/>
                  <a:gd name="T11" fmla="*/ 80 h 122"/>
                  <a:gd name="T12" fmla="*/ 13 w 117"/>
                  <a:gd name="T13" fmla="*/ 100 h 122"/>
                  <a:gd name="T14" fmla="*/ 28 w 117"/>
                  <a:gd name="T15" fmla="*/ 114 h 122"/>
                  <a:gd name="T16" fmla="*/ 47 w 117"/>
                  <a:gd name="T17" fmla="*/ 122 h 122"/>
                  <a:gd name="T18" fmla="*/ 73 w 117"/>
                  <a:gd name="T19" fmla="*/ 119 h 122"/>
                  <a:gd name="T20" fmla="*/ 78 w 117"/>
                  <a:gd name="T21" fmla="*/ 116 h 122"/>
                  <a:gd name="T22" fmla="*/ 65 w 117"/>
                  <a:gd name="T23" fmla="*/ 116 h 122"/>
                  <a:gd name="T24" fmla="*/ 44 w 117"/>
                  <a:gd name="T25" fmla="*/ 112 h 122"/>
                  <a:gd name="T26" fmla="*/ 29 w 117"/>
                  <a:gd name="T27" fmla="*/ 99 h 122"/>
                  <a:gd name="T28" fmla="*/ 19 w 117"/>
                  <a:gd name="T29" fmla="*/ 78 h 122"/>
                  <a:gd name="T30" fmla="*/ 21 w 117"/>
                  <a:gd name="T31" fmla="*/ 45 h 122"/>
                  <a:gd name="T32" fmla="*/ 28 w 117"/>
                  <a:gd name="T33" fmla="*/ 23 h 122"/>
                  <a:gd name="T34" fmla="*/ 39 w 117"/>
                  <a:gd name="T35" fmla="*/ 11 h 122"/>
                  <a:gd name="T36" fmla="*/ 54 w 117"/>
                  <a:gd name="T37" fmla="*/ 6 h 122"/>
                  <a:gd name="T38" fmla="*/ 84 w 117"/>
                  <a:gd name="T39" fmla="*/ 6 h 122"/>
                  <a:gd name="T40" fmla="*/ 77 w 117"/>
                  <a:gd name="T41" fmla="*/ 2 h 122"/>
                  <a:gd name="T42" fmla="*/ 61 w 117"/>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117"/>
                  <a:gd name="T67" fmla="*/ 0 h 122"/>
                  <a:gd name="T68" fmla="*/ 117 w 117"/>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117" h="122">
                    <a:moveTo>
                      <a:pt x="61" y="0"/>
                    </a:moveTo>
                    <a:lnTo>
                      <a:pt x="36" y="5"/>
                    </a:lnTo>
                    <a:lnTo>
                      <a:pt x="18" y="17"/>
                    </a:lnTo>
                    <a:lnTo>
                      <a:pt x="6" y="34"/>
                    </a:lnTo>
                    <a:lnTo>
                      <a:pt x="0" y="55"/>
                    </a:lnTo>
                    <a:lnTo>
                      <a:pt x="3" y="80"/>
                    </a:lnTo>
                    <a:lnTo>
                      <a:pt x="13" y="100"/>
                    </a:lnTo>
                    <a:lnTo>
                      <a:pt x="28" y="114"/>
                    </a:lnTo>
                    <a:lnTo>
                      <a:pt x="47" y="122"/>
                    </a:lnTo>
                    <a:lnTo>
                      <a:pt x="73" y="119"/>
                    </a:lnTo>
                    <a:lnTo>
                      <a:pt x="78" y="116"/>
                    </a:lnTo>
                    <a:lnTo>
                      <a:pt x="65" y="116"/>
                    </a:lnTo>
                    <a:lnTo>
                      <a:pt x="44" y="112"/>
                    </a:lnTo>
                    <a:lnTo>
                      <a:pt x="29" y="99"/>
                    </a:lnTo>
                    <a:lnTo>
                      <a:pt x="19" y="78"/>
                    </a:lnTo>
                    <a:lnTo>
                      <a:pt x="21" y="45"/>
                    </a:lnTo>
                    <a:lnTo>
                      <a:pt x="28" y="23"/>
                    </a:lnTo>
                    <a:lnTo>
                      <a:pt x="39" y="11"/>
                    </a:lnTo>
                    <a:lnTo>
                      <a:pt x="54" y="6"/>
                    </a:lnTo>
                    <a:lnTo>
                      <a:pt x="84" y="6"/>
                    </a:lnTo>
                    <a:lnTo>
                      <a:pt x="77" y="2"/>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19" name="Freeform 141">
                <a:extLst>
                  <a:ext uri="{FF2B5EF4-FFF2-40B4-BE49-F238E27FC236}">
                    <a16:creationId xmlns:a16="http://schemas.microsoft.com/office/drawing/2014/main" id="{D852F826-83C2-4CA7-BCDD-8EA4BD3D920D}"/>
                  </a:ext>
                </a:extLst>
              </p:cNvPr>
              <p:cNvSpPr>
                <a:spLocks/>
              </p:cNvSpPr>
              <p:nvPr/>
            </p:nvSpPr>
            <p:spPr bwMode="auto">
              <a:xfrm>
                <a:off x="7873" y="1894"/>
                <a:ext cx="117" cy="122"/>
              </a:xfrm>
              <a:custGeom>
                <a:avLst/>
                <a:gdLst>
                  <a:gd name="T0" fmla="*/ 84 w 117"/>
                  <a:gd name="T1" fmla="*/ 6 h 122"/>
                  <a:gd name="T2" fmla="*/ 54 w 117"/>
                  <a:gd name="T3" fmla="*/ 6 h 122"/>
                  <a:gd name="T4" fmla="*/ 74 w 117"/>
                  <a:gd name="T5" fmla="*/ 10 h 122"/>
                  <a:gd name="T6" fmla="*/ 89 w 117"/>
                  <a:gd name="T7" fmla="*/ 23 h 122"/>
                  <a:gd name="T8" fmla="*/ 98 w 117"/>
                  <a:gd name="T9" fmla="*/ 44 h 122"/>
                  <a:gd name="T10" fmla="*/ 101 w 117"/>
                  <a:gd name="T11" fmla="*/ 66 h 122"/>
                  <a:gd name="T12" fmla="*/ 96 w 117"/>
                  <a:gd name="T13" fmla="*/ 93 h 122"/>
                  <a:gd name="T14" fmla="*/ 83 w 117"/>
                  <a:gd name="T15" fmla="*/ 110 h 122"/>
                  <a:gd name="T16" fmla="*/ 65 w 117"/>
                  <a:gd name="T17" fmla="*/ 116 h 122"/>
                  <a:gd name="T18" fmla="*/ 78 w 117"/>
                  <a:gd name="T19" fmla="*/ 116 h 122"/>
                  <a:gd name="T20" fmla="*/ 93 w 117"/>
                  <a:gd name="T21" fmla="*/ 110 h 122"/>
                  <a:gd name="T22" fmla="*/ 108 w 117"/>
                  <a:gd name="T23" fmla="*/ 96 h 122"/>
                  <a:gd name="T24" fmla="*/ 116 w 117"/>
                  <a:gd name="T25" fmla="*/ 77 h 122"/>
                  <a:gd name="T26" fmla="*/ 114 w 117"/>
                  <a:gd name="T27" fmla="*/ 48 h 122"/>
                  <a:gd name="T28" fmla="*/ 106 w 117"/>
                  <a:gd name="T29" fmla="*/ 26 h 122"/>
                  <a:gd name="T30" fmla="*/ 93 w 117"/>
                  <a:gd name="T31" fmla="*/ 11 h 122"/>
                  <a:gd name="T32" fmla="*/ 84 w 117"/>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17"/>
                  <a:gd name="T52" fmla="*/ 0 h 122"/>
                  <a:gd name="T53" fmla="*/ 117 w 117"/>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17" h="122">
                    <a:moveTo>
                      <a:pt x="84" y="6"/>
                    </a:moveTo>
                    <a:lnTo>
                      <a:pt x="54" y="6"/>
                    </a:lnTo>
                    <a:lnTo>
                      <a:pt x="74" y="10"/>
                    </a:lnTo>
                    <a:lnTo>
                      <a:pt x="89" y="23"/>
                    </a:lnTo>
                    <a:lnTo>
                      <a:pt x="98" y="44"/>
                    </a:lnTo>
                    <a:lnTo>
                      <a:pt x="101" y="66"/>
                    </a:lnTo>
                    <a:lnTo>
                      <a:pt x="96" y="93"/>
                    </a:lnTo>
                    <a:lnTo>
                      <a:pt x="83" y="110"/>
                    </a:lnTo>
                    <a:lnTo>
                      <a:pt x="65" y="116"/>
                    </a:lnTo>
                    <a:lnTo>
                      <a:pt x="78" y="116"/>
                    </a:lnTo>
                    <a:lnTo>
                      <a:pt x="93" y="110"/>
                    </a:lnTo>
                    <a:lnTo>
                      <a:pt x="108"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80" name="Group 137">
              <a:extLst>
                <a:ext uri="{FF2B5EF4-FFF2-40B4-BE49-F238E27FC236}">
                  <a16:creationId xmlns:a16="http://schemas.microsoft.com/office/drawing/2014/main" id="{F6B6F242-B63D-411B-BE70-01F53975E1BF}"/>
                </a:ext>
              </a:extLst>
            </p:cNvPr>
            <p:cNvGrpSpPr>
              <a:grpSpLocks/>
            </p:cNvGrpSpPr>
            <p:nvPr/>
          </p:nvGrpSpPr>
          <p:grpSpPr bwMode="auto">
            <a:xfrm>
              <a:off x="8028" y="1919"/>
              <a:ext cx="28" cy="82"/>
              <a:chOff x="8028" y="1919"/>
              <a:chExt cx="28" cy="82"/>
            </a:xfrm>
          </p:grpSpPr>
          <p:sp>
            <p:nvSpPr>
              <p:cNvPr id="51616" name="Freeform 139">
                <a:extLst>
                  <a:ext uri="{FF2B5EF4-FFF2-40B4-BE49-F238E27FC236}">
                    <a16:creationId xmlns:a16="http://schemas.microsoft.com/office/drawing/2014/main" id="{F3198671-1747-47EE-872F-8021129B2441}"/>
                  </a:ext>
                </a:extLst>
              </p:cNvPr>
              <p:cNvSpPr>
                <a:spLocks/>
              </p:cNvSpPr>
              <p:nvPr/>
            </p:nvSpPr>
            <p:spPr bwMode="auto">
              <a:xfrm>
                <a:off x="8028" y="1919"/>
                <a:ext cx="28" cy="82"/>
              </a:xfrm>
              <a:custGeom>
                <a:avLst/>
                <a:gdLst>
                  <a:gd name="T0" fmla="*/ 22 w 28"/>
                  <a:gd name="T1" fmla="*/ 54 h 82"/>
                  <a:gd name="T2" fmla="*/ 6 w 28"/>
                  <a:gd name="T3" fmla="*/ 55 h 82"/>
                  <a:gd name="T4" fmla="*/ 0 w 28"/>
                  <a:gd name="T5" fmla="*/ 60 h 82"/>
                  <a:gd name="T6" fmla="*/ 1 w 28"/>
                  <a:gd name="T7" fmla="*/ 76 h 82"/>
                  <a:gd name="T8" fmla="*/ 6 w 28"/>
                  <a:gd name="T9" fmla="*/ 82 h 82"/>
                  <a:gd name="T10" fmla="*/ 22 w 28"/>
                  <a:gd name="T11" fmla="*/ 81 h 82"/>
                  <a:gd name="T12" fmla="*/ 28 w 28"/>
                  <a:gd name="T13" fmla="*/ 75 h 82"/>
                  <a:gd name="T14" fmla="*/ 27 w 28"/>
                  <a:gd name="T15" fmla="*/ 60 h 82"/>
                  <a:gd name="T16" fmla="*/ 22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2" y="54"/>
                    </a:moveTo>
                    <a:lnTo>
                      <a:pt x="6" y="55"/>
                    </a:lnTo>
                    <a:lnTo>
                      <a:pt x="0" y="60"/>
                    </a:lnTo>
                    <a:lnTo>
                      <a:pt x="1" y="76"/>
                    </a:lnTo>
                    <a:lnTo>
                      <a:pt x="6" y="82"/>
                    </a:lnTo>
                    <a:lnTo>
                      <a:pt x="22" y="81"/>
                    </a:lnTo>
                    <a:lnTo>
                      <a:pt x="28" y="75"/>
                    </a:lnTo>
                    <a:lnTo>
                      <a:pt x="27" y="60"/>
                    </a:lnTo>
                    <a:lnTo>
                      <a:pt x="22"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17" name="Freeform 138">
                <a:extLst>
                  <a:ext uri="{FF2B5EF4-FFF2-40B4-BE49-F238E27FC236}">
                    <a16:creationId xmlns:a16="http://schemas.microsoft.com/office/drawing/2014/main" id="{496EC33C-F690-494D-B8E7-095FB73E0C0D}"/>
                  </a:ext>
                </a:extLst>
              </p:cNvPr>
              <p:cNvSpPr>
                <a:spLocks/>
              </p:cNvSpPr>
              <p:nvPr/>
            </p:nvSpPr>
            <p:spPr bwMode="auto">
              <a:xfrm>
                <a:off x="8028" y="1919"/>
                <a:ext cx="28" cy="82"/>
              </a:xfrm>
              <a:custGeom>
                <a:avLst/>
                <a:gdLst>
                  <a:gd name="T0" fmla="*/ 22 w 28"/>
                  <a:gd name="T1" fmla="*/ 0 h 82"/>
                  <a:gd name="T2" fmla="*/ 6 w 28"/>
                  <a:gd name="T3" fmla="*/ 1 h 82"/>
                  <a:gd name="T4" fmla="*/ 0 w 28"/>
                  <a:gd name="T5" fmla="*/ 6 h 82"/>
                  <a:gd name="T6" fmla="*/ 1 w 28"/>
                  <a:gd name="T7" fmla="*/ 22 h 82"/>
                  <a:gd name="T8" fmla="*/ 6 w 28"/>
                  <a:gd name="T9" fmla="*/ 28 h 82"/>
                  <a:gd name="T10" fmla="*/ 22 w 28"/>
                  <a:gd name="T11" fmla="*/ 27 h 82"/>
                  <a:gd name="T12" fmla="*/ 28 w 28"/>
                  <a:gd name="T13" fmla="*/ 21 h 82"/>
                  <a:gd name="T14" fmla="*/ 27 w 28"/>
                  <a:gd name="T15" fmla="*/ 6 h 82"/>
                  <a:gd name="T16" fmla="*/ 22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2" y="0"/>
                    </a:moveTo>
                    <a:lnTo>
                      <a:pt x="6" y="1"/>
                    </a:lnTo>
                    <a:lnTo>
                      <a:pt x="0" y="6"/>
                    </a:lnTo>
                    <a:lnTo>
                      <a:pt x="1" y="22"/>
                    </a:lnTo>
                    <a:lnTo>
                      <a:pt x="6" y="28"/>
                    </a:lnTo>
                    <a:lnTo>
                      <a:pt x="22" y="27"/>
                    </a:lnTo>
                    <a:lnTo>
                      <a:pt x="28" y="21"/>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81" name="Group 133">
              <a:extLst>
                <a:ext uri="{FF2B5EF4-FFF2-40B4-BE49-F238E27FC236}">
                  <a16:creationId xmlns:a16="http://schemas.microsoft.com/office/drawing/2014/main" id="{694B01D8-8F07-413D-A08A-C313FABBA4DF}"/>
                </a:ext>
              </a:extLst>
            </p:cNvPr>
            <p:cNvGrpSpPr>
              <a:grpSpLocks/>
            </p:cNvGrpSpPr>
            <p:nvPr/>
          </p:nvGrpSpPr>
          <p:grpSpPr bwMode="auto">
            <a:xfrm>
              <a:off x="7658" y="1539"/>
              <a:ext cx="127" cy="119"/>
              <a:chOff x="7658" y="1539"/>
              <a:chExt cx="127" cy="119"/>
            </a:xfrm>
          </p:grpSpPr>
          <p:sp>
            <p:nvSpPr>
              <p:cNvPr id="51613" name="Freeform 136">
                <a:extLst>
                  <a:ext uri="{FF2B5EF4-FFF2-40B4-BE49-F238E27FC236}">
                    <a16:creationId xmlns:a16="http://schemas.microsoft.com/office/drawing/2014/main" id="{F04564A3-67C9-4389-8B58-2B8FB9689A97}"/>
                  </a:ext>
                </a:extLst>
              </p:cNvPr>
              <p:cNvSpPr>
                <a:spLocks/>
              </p:cNvSpPr>
              <p:nvPr/>
            </p:nvSpPr>
            <p:spPr bwMode="auto">
              <a:xfrm>
                <a:off x="7658" y="1539"/>
                <a:ext cx="127" cy="119"/>
              </a:xfrm>
              <a:custGeom>
                <a:avLst/>
                <a:gdLst>
                  <a:gd name="T0" fmla="*/ 46 w 127"/>
                  <a:gd name="T1" fmla="*/ 23 h 119"/>
                  <a:gd name="T2" fmla="*/ 27 w 127"/>
                  <a:gd name="T3" fmla="*/ 23 h 119"/>
                  <a:gd name="T4" fmla="*/ 105 w 127"/>
                  <a:gd name="T5" fmla="*/ 118 h 119"/>
                  <a:gd name="T6" fmla="*/ 110 w 127"/>
                  <a:gd name="T7" fmla="*/ 118 h 119"/>
                  <a:gd name="T8" fmla="*/ 110 w 127"/>
                  <a:gd name="T9" fmla="*/ 91 h 119"/>
                  <a:gd name="T10" fmla="*/ 102 w 127"/>
                  <a:gd name="T11" fmla="*/ 91 h 119"/>
                  <a:gd name="T12" fmla="*/ 46 w 127"/>
                  <a:gd name="T13" fmla="*/ 23 h 119"/>
                  <a:gd name="T14" fmla="*/ 0 60000 65536"/>
                  <a:gd name="T15" fmla="*/ 0 60000 65536"/>
                  <a:gd name="T16" fmla="*/ 0 60000 65536"/>
                  <a:gd name="T17" fmla="*/ 0 60000 65536"/>
                  <a:gd name="T18" fmla="*/ 0 60000 65536"/>
                  <a:gd name="T19" fmla="*/ 0 60000 65536"/>
                  <a:gd name="T20" fmla="*/ 0 60000 65536"/>
                  <a:gd name="T21" fmla="*/ 0 w 127"/>
                  <a:gd name="T22" fmla="*/ 0 h 119"/>
                  <a:gd name="T23" fmla="*/ 127 w 127"/>
                  <a:gd name="T24" fmla="*/ 119 h 119"/>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27" h="119">
                    <a:moveTo>
                      <a:pt x="46" y="23"/>
                    </a:moveTo>
                    <a:lnTo>
                      <a:pt x="27" y="23"/>
                    </a:lnTo>
                    <a:lnTo>
                      <a:pt x="105" y="118"/>
                    </a:lnTo>
                    <a:lnTo>
                      <a:pt x="110" y="118"/>
                    </a:lnTo>
                    <a:lnTo>
                      <a:pt x="110" y="91"/>
                    </a:lnTo>
                    <a:lnTo>
                      <a:pt x="102" y="91"/>
                    </a:lnTo>
                    <a:lnTo>
                      <a:pt x="46" y="2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14" name="Freeform 135">
                <a:extLst>
                  <a:ext uri="{FF2B5EF4-FFF2-40B4-BE49-F238E27FC236}">
                    <a16:creationId xmlns:a16="http://schemas.microsoft.com/office/drawing/2014/main" id="{E9097675-B512-4C22-98A5-FAEEBE1261B9}"/>
                  </a:ext>
                </a:extLst>
              </p:cNvPr>
              <p:cNvSpPr>
                <a:spLocks/>
              </p:cNvSpPr>
              <p:nvPr/>
            </p:nvSpPr>
            <p:spPr bwMode="auto">
              <a:xfrm>
                <a:off x="7658" y="1539"/>
                <a:ext cx="127" cy="119"/>
              </a:xfrm>
              <a:custGeom>
                <a:avLst/>
                <a:gdLst>
                  <a:gd name="T0" fmla="*/ 26 w 127"/>
                  <a:gd name="T1" fmla="*/ 0 h 119"/>
                  <a:gd name="T2" fmla="*/ 0 w 127"/>
                  <a:gd name="T3" fmla="*/ 0 h 119"/>
                  <a:gd name="T4" fmla="*/ 0 w 127"/>
                  <a:gd name="T5" fmla="*/ 4 h 119"/>
                  <a:gd name="T6" fmla="*/ 8 w 127"/>
                  <a:gd name="T7" fmla="*/ 5 h 119"/>
                  <a:gd name="T8" fmla="*/ 13 w 127"/>
                  <a:gd name="T9" fmla="*/ 6 h 119"/>
                  <a:gd name="T10" fmla="*/ 16 w 127"/>
                  <a:gd name="T11" fmla="*/ 10 h 119"/>
                  <a:gd name="T12" fmla="*/ 19 w 127"/>
                  <a:gd name="T13" fmla="*/ 14 h 119"/>
                  <a:gd name="T14" fmla="*/ 19 w 127"/>
                  <a:gd name="T15" fmla="*/ 91 h 119"/>
                  <a:gd name="T16" fmla="*/ 2 w 127"/>
                  <a:gd name="T17" fmla="*/ 113 h 119"/>
                  <a:gd name="T18" fmla="*/ 2 w 127"/>
                  <a:gd name="T19" fmla="*/ 117 h 119"/>
                  <a:gd name="T20" fmla="*/ 46 w 127"/>
                  <a:gd name="T21" fmla="*/ 117 h 119"/>
                  <a:gd name="T22" fmla="*/ 46 w 127"/>
                  <a:gd name="T23" fmla="*/ 113 h 119"/>
                  <a:gd name="T24" fmla="*/ 34 w 127"/>
                  <a:gd name="T25" fmla="*/ 112 h 119"/>
                  <a:gd name="T26" fmla="*/ 29 w 127"/>
                  <a:gd name="T27" fmla="*/ 110 h 119"/>
                  <a:gd name="T28" fmla="*/ 28 w 127"/>
                  <a:gd name="T29" fmla="*/ 104 h 119"/>
                  <a:gd name="T30" fmla="*/ 27 w 127"/>
                  <a:gd name="T31" fmla="*/ 98 h 119"/>
                  <a:gd name="T32" fmla="*/ 27 w 127"/>
                  <a:gd name="T33" fmla="*/ 91 h 119"/>
                  <a:gd name="T34" fmla="*/ 27 w 127"/>
                  <a:gd name="T35" fmla="*/ 23 h 119"/>
                  <a:gd name="T36" fmla="*/ 46 w 127"/>
                  <a:gd name="T37" fmla="*/ 23 h 119"/>
                  <a:gd name="T38" fmla="*/ 26 w 127"/>
                  <a:gd name="T39" fmla="*/ 0 h 119"/>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w 127"/>
                  <a:gd name="T61" fmla="*/ 0 h 119"/>
                  <a:gd name="T62" fmla="*/ 127 w 127"/>
                  <a:gd name="T63" fmla="*/ 119 h 119"/>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T60" t="T61" r="T62" b="T63"/>
                <a:pathLst>
                  <a:path w="127" h="119">
                    <a:moveTo>
                      <a:pt x="26" y="0"/>
                    </a:moveTo>
                    <a:lnTo>
                      <a:pt x="0" y="0"/>
                    </a:lnTo>
                    <a:lnTo>
                      <a:pt x="0" y="4"/>
                    </a:lnTo>
                    <a:lnTo>
                      <a:pt x="8" y="5"/>
                    </a:lnTo>
                    <a:lnTo>
                      <a:pt x="13" y="6"/>
                    </a:lnTo>
                    <a:lnTo>
                      <a:pt x="16" y="10"/>
                    </a:lnTo>
                    <a:lnTo>
                      <a:pt x="19" y="14"/>
                    </a:lnTo>
                    <a:lnTo>
                      <a:pt x="19" y="91"/>
                    </a:lnTo>
                    <a:lnTo>
                      <a:pt x="2" y="113"/>
                    </a:lnTo>
                    <a:lnTo>
                      <a:pt x="2" y="117"/>
                    </a:lnTo>
                    <a:lnTo>
                      <a:pt x="46" y="117"/>
                    </a:lnTo>
                    <a:lnTo>
                      <a:pt x="46" y="113"/>
                    </a:lnTo>
                    <a:lnTo>
                      <a:pt x="34" y="112"/>
                    </a:lnTo>
                    <a:lnTo>
                      <a:pt x="29" y="110"/>
                    </a:lnTo>
                    <a:lnTo>
                      <a:pt x="28" y="104"/>
                    </a:lnTo>
                    <a:lnTo>
                      <a:pt x="27" y="98"/>
                    </a:lnTo>
                    <a:lnTo>
                      <a:pt x="27" y="91"/>
                    </a:lnTo>
                    <a:lnTo>
                      <a:pt x="27" y="23"/>
                    </a:lnTo>
                    <a:lnTo>
                      <a:pt x="46" y="23"/>
                    </a:lnTo>
                    <a:lnTo>
                      <a:pt x="2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15" name="Freeform 134">
                <a:extLst>
                  <a:ext uri="{FF2B5EF4-FFF2-40B4-BE49-F238E27FC236}">
                    <a16:creationId xmlns:a16="http://schemas.microsoft.com/office/drawing/2014/main" id="{1CBD6CDA-2541-4F84-9831-257A1611B24A}"/>
                  </a:ext>
                </a:extLst>
              </p:cNvPr>
              <p:cNvSpPr>
                <a:spLocks/>
              </p:cNvSpPr>
              <p:nvPr/>
            </p:nvSpPr>
            <p:spPr bwMode="auto">
              <a:xfrm>
                <a:off x="7658" y="1539"/>
                <a:ext cx="127" cy="119"/>
              </a:xfrm>
              <a:custGeom>
                <a:avLst/>
                <a:gdLst>
                  <a:gd name="T0" fmla="*/ 127 w 127"/>
                  <a:gd name="T1" fmla="*/ 0 h 119"/>
                  <a:gd name="T2" fmla="*/ 83 w 127"/>
                  <a:gd name="T3" fmla="*/ 0 h 119"/>
                  <a:gd name="T4" fmla="*/ 83 w 127"/>
                  <a:gd name="T5" fmla="*/ 4 h 119"/>
                  <a:gd name="T6" fmla="*/ 95 w 127"/>
                  <a:gd name="T7" fmla="*/ 5 h 119"/>
                  <a:gd name="T8" fmla="*/ 100 w 127"/>
                  <a:gd name="T9" fmla="*/ 7 h 119"/>
                  <a:gd name="T10" fmla="*/ 101 w 127"/>
                  <a:gd name="T11" fmla="*/ 14 h 119"/>
                  <a:gd name="T12" fmla="*/ 102 w 127"/>
                  <a:gd name="T13" fmla="*/ 19 h 119"/>
                  <a:gd name="T14" fmla="*/ 103 w 127"/>
                  <a:gd name="T15" fmla="*/ 29 h 119"/>
                  <a:gd name="T16" fmla="*/ 103 w 127"/>
                  <a:gd name="T17" fmla="*/ 91 h 119"/>
                  <a:gd name="T18" fmla="*/ 110 w 127"/>
                  <a:gd name="T19" fmla="*/ 91 h 119"/>
                  <a:gd name="T20" fmla="*/ 110 w 127"/>
                  <a:gd name="T21" fmla="*/ 29 h 119"/>
                  <a:gd name="T22" fmla="*/ 110 w 127"/>
                  <a:gd name="T23" fmla="*/ 19 h 119"/>
                  <a:gd name="T24" fmla="*/ 111 w 127"/>
                  <a:gd name="T25" fmla="*/ 14 h 119"/>
                  <a:gd name="T26" fmla="*/ 112 w 127"/>
                  <a:gd name="T27" fmla="*/ 7 h 119"/>
                  <a:gd name="T28" fmla="*/ 117 w 127"/>
                  <a:gd name="T29" fmla="*/ 5 h 119"/>
                  <a:gd name="T30" fmla="*/ 127 w 127"/>
                  <a:gd name="T31" fmla="*/ 4 h 119"/>
                  <a:gd name="T32" fmla="*/ 127 w 127"/>
                  <a:gd name="T33" fmla="*/ 0 h 119"/>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27"/>
                  <a:gd name="T52" fmla="*/ 0 h 119"/>
                  <a:gd name="T53" fmla="*/ 127 w 127"/>
                  <a:gd name="T54" fmla="*/ 119 h 119"/>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27" h="119">
                    <a:moveTo>
                      <a:pt x="127" y="0"/>
                    </a:moveTo>
                    <a:lnTo>
                      <a:pt x="83" y="0"/>
                    </a:lnTo>
                    <a:lnTo>
                      <a:pt x="83" y="4"/>
                    </a:lnTo>
                    <a:lnTo>
                      <a:pt x="95" y="5"/>
                    </a:lnTo>
                    <a:lnTo>
                      <a:pt x="100" y="7"/>
                    </a:lnTo>
                    <a:lnTo>
                      <a:pt x="101" y="14"/>
                    </a:lnTo>
                    <a:lnTo>
                      <a:pt x="102" y="19"/>
                    </a:lnTo>
                    <a:lnTo>
                      <a:pt x="103" y="29"/>
                    </a:lnTo>
                    <a:lnTo>
                      <a:pt x="103" y="91"/>
                    </a:lnTo>
                    <a:lnTo>
                      <a:pt x="110" y="91"/>
                    </a:lnTo>
                    <a:lnTo>
                      <a:pt x="110" y="29"/>
                    </a:lnTo>
                    <a:lnTo>
                      <a:pt x="110" y="19"/>
                    </a:lnTo>
                    <a:lnTo>
                      <a:pt x="111" y="14"/>
                    </a:lnTo>
                    <a:lnTo>
                      <a:pt x="112" y="7"/>
                    </a:lnTo>
                    <a:lnTo>
                      <a:pt x="117" y="5"/>
                    </a:lnTo>
                    <a:lnTo>
                      <a:pt x="127" y="4"/>
                    </a:lnTo>
                    <a:lnTo>
                      <a:pt x="12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82" name="Group 130">
              <a:extLst>
                <a:ext uri="{FF2B5EF4-FFF2-40B4-BE49-F238E27FC236}">
                  <a16:creationId xmlns:a16="http://schemas.microsoft.com/office/drawing/2014/main" id="{E48A1761-8134-417E-A214-31E5581E9EC0}"/>
                </a:ext>
              </a:extLst>
            </p:cNvPr>
            <p:cNvGrpSpPr>
              <a:grpSpLocks/>
            </p:cNvGrpSpPr>
            <p:nvPr/>
          </p:nvGrpSpPr>
          <p:grpSpPr bwMode="auto">
            <a:xfrm>
              <a:off x="7868" y="1175"/>
              <a:ext cx="117" cy="122"/>
              <a:chOff x="7868" y="1175"/>
              <a:chExt cx="117" cy="122"/>
            </a:xfrm>
          </p:grpSpPr>
          <p:sp>
            <p:nvSpPr>
              <p:cNvPr id="51611" name="Freeform 132">
                <a:extLst>
                  <a:ext uri="{FF2B5EF4-FFF2-40B4-BE49-F238E27FC236}">
                    <a16:creationId xmlns:a16="http://schemas.microsoft.com/office/drawing/2014/main" id="{54DFCCB8-FC72-47A5-98C4-3EEFC8DA4ADD}"/>
                  </a:ext>
                </a:extLst>
              </p:cNvPr>
              <p:cNvSpPr>
                <a:spLocks/>
              </p:cNvSpPr>
              <p:nvPr/>
            </p:nvSpPr>
            <p:spPr bwMode="auto">
              <a:xfrm>
                <a:off x="7868" y="1175"/>
                <a:ext cx="117" cy="122"/>
              </a:xfrm>
              <a:custGeom>
                <a:avLst/>
                <a:gdLst>
                  <a:gd name="T0" fmla="*/ 61 w 117"/>
                  <a:gd name="T1" fmla="*/ 0 h 122"/>
                  <a:gd name="T2" fmla="*/ 37 w 117"/>
                  <a:gd name="T3" fmla="*/ 5 h 122"/>
                  <a:gd name="T4" fmla="*/ 18 w 117"/>
                  <a:gd name="T5" fmla="*/ 17 h 122"/>
                  <a:gd name="T6" fmla="*/ 6 w 117"/>
                  <a:gd name="T7" fmla="*/ 35 h 122"/>
                  <a:gd name="T8" fmla="*/ 0 w 117"/>
                  <a:gd name="T9" fmla="*/ 55 h 122"/>
                  <a:gd name="T10" fmla="*/ 4 w 117"/>
                  <a:gd name="T11" fmla="*/ 80 h 122"/>
                  <a:gd name="T12" fmla="*/ 13 w 117"/>
                  <a:gd name="T13" fmla="*/ 100 h 122"/>
                  <a:gd name="T14" fmla="*/ 28 w 117"/>
                  <a:gd name="T15" fmla="*/ 115 h 122"/>
                  <a:gd name="T16" fmla="*/ 47 w 117"/>
                  <a:gd name="T17" fmla="*/ 122 h 122"/>
                  <a:gd name="T18" fmla="*/ 73 w 117"/>
                  <a:gd name="T19" fmla="*/ 119 h 122"/>
                  <a:gd name="T20" fmla="*/ 79 w 117"/>
                  <a:gd name="T21" fmla="*/ 117 h 122"/>
                  <a:gd name="T22" fmla="*/ 66 w 117"/>
                  <a:gd name="T23" fmla="*/ 117 h 122"/>
                  <a:gd name="T24" fmla="*/ 45 w 117"/>
                  <a:gd name="T25" fmla="*/ 112 h 122"/>
                  <a:gd name="T26" fmla="*/ 29 w 117"/>
                  <a:gd name="T27" fmla="*/ 99 h 122"/>
                  <a:gd name="T28" fmla="*/ 20 w 117"/>
                  <a:gd name="T29" fmla="*/ 78 h 122"/>
                  <a:gd name="T30" fmla="*/ 21 w 117"/>
                  <a:gd name="T31" fmla="*/ 45 h 122"/>
                  <a:gd name="T32" fmla="*/ 29 w 117"/>
                  <a:gd name="T33" fmla="*/ 23 h 122"/>
                  <a:gd name="T34" fmla="*/ 40 w 117"/>
                  <a:gd name="T35" fmla="*/ 11 h 122"/>
                  <a:gd name="T36" fmla="*/ 54 w 117"/>
                  <a:gd name="T37" fmla="*/ 6 h 122"/>
                  <a:gd name="T38" fmla="*/ 84 w 117"/>
                  <a:gd name="T39" fmla="*/ 6 h 122"/>
                  <a:gd name="T40" fmla="*/ 77 w 117"/>
                  <a:gd name="T41" fmla="*/ 3 h 122"/>
                  <a:gd name="T42" fmla="*/ 61 w 117"/>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117"/>
                  <a:gd name="T67" fmla="*/ 0 h 122"/>
                  <a:gd name="T68" fmla="*/ 117 w 117"/>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117" h="122">
                    <a:moveTo>
                      <a:pt x="61" y="0"/>
                    </a:moveTo>
                    <a:lnTo>
                      <a:pt x="37" y="5"/>
                    </a:lnTo>
                    <a:lnTo>
                      <a:pt x="18" y="17"/>
                    </a:lnTo>
                    <a:lnTo>
                      <a:pt x="6" y="35"/>
                    </a:lnTo>
                    <a:lnTo>
                      <a:pt x="0" y="55"/>
                    </a:lnTo>
                    <a:lnTo>
                      <a:pt x="4" y="80"/>
                    </a:lnTo>
                    <a:lnTo>
                      <a:pt x="13" y="100"/>
                    </a:lnTo>
                    <a:lnTo>
                      <a:pt x="28" y="115"/>
                    </a:lnTo>
                    <a:lnTo>
                      <a:pt x="47" y="122"/>
                    </a:lnTo>
                    <a:lnTo>
                      <a:pt x="73" y="119"/>
                    </a:lnTo>
                    <a:lnTo>
                      <a:pt x="79" y="117"/>
                    </a:lnTo>
                    <a:lnTo>
                      <a:pt x="66" y="117"/>
                    </a:lnTo>
                    <a:lnTo>
                      <a:pt x="45" y="112"/>
                    </a:lnTo>
                    <a:lnTo>
                      <a:pt x="29" y="99"/>
                    </a:lnTo>
                    <a:lnTo>
                      <a:pt x="20" y="78"/>
                    </a:lnTo>
                    <a:lnTo>
                      <a:pt x="21" y="45"/>
                    </a:lnTo>
                    <a:lnTo>
                      <a:pt x="29" y="23"/>
                    </a:lnTo>
                    <a:lnTo>
                      <a:pt x="40" y="11"/>
                    </a:lnTo>
                    <a:lnTo>
                      <a:pt x="54" y="6"/>
                    </a:lnTo>
                    <a:lnTo>
                      <a:pt x="84" y="6"/>
                    </a:lnTo>
                    <a:lnTo>
                      <a:pt x="77" y="3"/>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12" name="Freeform 131">
                <a:extLst>
                  <a:ext uri="{FF2B5EF4-FFF2-40B4-BE49-F238E27FC236}">
                    <a16:creationId xmlns:a16="http://schemas.microsoft.com/office/drawing/2014/main" id="{49F7F462-C6F8-4BE0-8E0A-479ABBB8CE16}"/>
                  </a:ext>
                </a:extLst>
              </p:cNvPr>
              <p:cNvSpPr>
                <a:spLocks/>
              </p:cNvSpPr>
              <p:nvPr/>
            </p:nvSpPr>
            <p:spPr bwMode="auto">
              <a:xfrm>
                <a:off x="7868" y="1175"/>
                <a:ext cx="117" cy="122"/>
              </a:xfrm>
              <a:custGeom>
                <a:avLst/>
                <a:gdLst>
                  <a:gd name="T0" fmla="*/ 84 w 117"/>
                  <a:gd name="T1" fmla="*/ 6 h 122"/>
                  <a:gd name="T2" fmla="*/ 54 w 117"/>
                  <a:gd name="T3" fmla="*/ 6 h 122"/>
                  <a:gd name="T4" fmla="*/ 74 w 117"/>
                  <a:gd name="T5" fmla="*/ 11 h 122"/>
                  <a:gd name="T6" fmla="*/ 89 w 117"/>
                  <a:gd name="T7" fmla="*/ 23 h 122"/>
                  <a:gd name="T8" fmla="*/ 99 w 117"/>
                  <a:gd name="T9" fmla="*/ 44 h 122"/>
                  <a:gd name="T10" fmla="*/ 101 w 117"/>
                  <a:gd name="T11" fmla="*/ 67 h 122"/>
                  <a:gd name="T12" fmla="*/ 96 w 117"/>
                  <a:gd name="T13" fmla="*/ 93 h 122"/>
                  <a:gd name="T14" fmla="*/ 84 w 117"/>
                  <a:gd name="T15" fmla="*/ 110 h 122"/>
                  <a:gd name="T16" fmla="*/ 66 w 117"/>
                  <a:gd name="T17" fmla="*/ 117 h 122"/>
                  <a:gd name="T18" fmla="*/ 79 w 117"/>
                  <a:gd name="T19" fmla="*/ 117 h 122"/>
                  <a:gd name="T20" fmla="*/ 94 w 117"/>
                  <a:gd name="T21" fmla="*/ 110 h 122"/>
                  <a:gd name="T22" fmla="*/ 108 w 117"/>
                  <a:gd name="T23" fmla="*/ 96 h 122"/>
                  <a:gd name="T24" fmla="*/ 117 w 117"/>
                  <a:gd name="T25" fmla="*/ 77 h 122"/>
                  <a:gd name="T26" fmla="*/ 114 w 117"/>
                  <a:gd name="T27" fmla="*/ 48 h 122"/>
                  <a:gd name="T28" fmla="*/ 106 w 117"/>
                  <a:gd name="T29" fmla="*/ 26 h 122"/>
                  <a:gd name="T30" fmla="*/ 94 w 117"/>
                  <a:gd name="T31" fmla="*/ 11 h 122"/>
                  <a:gd name="T32" fmla="*/ 84 w 117"/>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17"/>
                  <a:gd name="T52" fmla="*/ 0 h 122"/>
                  <a:gd name="T53" fmla="*/ 117 w 117"/>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17" h="122">
                    <a:moveTo>
                      <a:pt x="84" y="6"/>
                    </a:moveTo>
                    <a:lnTo>
                      <a:pt x="54" y="6"/>
                    </a:lnTo>
                    <a:lnTo>
                      <a:pt x="74" y="11"/>
                    </a:lnTo>
                    <a:lnTo>
                      <a:pt x="89" y="23"/>
                    </a:lnTo>
                    <a:lnTo>
                      <a:pt x="99" y="44"/>
                    </a:lnTo>
                    <a:lnTo>
                      <a:pt x="101" y="67"/>
                    </a:lnTo>
                    <a:lnTo>
                      <a:pt x="96" y="93"/>
                    </a:lnTo>
                    <a:lnTo>
                      <a:pt x="84" y="110"/>
                    </a:lnTo>
                    <a:lnTo>
                      <a:pt x="66" y="117"/>
                    </a:lnTo>
                    <a:lnTo>
                      <a:pt x="79" y="117"/>
                    </a:lnTo>
                    <a:lnTo>
                      <a:pt x="94" y="110"/>
                    </a:lnTo>
                    <a:lnTo>
                      <a:pt x="108" y="96"/>
                    </a:lnTo>
                    <a:lnTo>
                      <a:pt x="117" y="77"/>
                    </a:lnTo>
                    <a:lnTo>
                      <a:pt x="114" y="48"/>
                    </a:lnTo>
                    <a:lnTo>
                      <a:pt x="106" y="26"/>
                    </a:lnTo>
                    <a:lnTo>
                      <a:pt x="94"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83" name="Group 127">
              <a:extLst>
                <a:ext uri="{FF2B5EF4-FFF2-40B4-BE49-F238E27FC236}">
                  <a16:creationId xmlns:a16="http://schemas.microsoft.com/office/drawing/2014/main" id="{8D3032EC-6A9F-4850-8E66-A8BC3F447E80}"/>
                </a:ext>
              </a:extLst>
            </p:cNvPr>
            <p:cNvGrpSpPr>
              <a:grpSpLocks/>
            </p:cNvGrpSpPr>
            <p:nvPr/>
          </p:nvGrpSpPr>
          <p:grpSpPr bwMode="auto">
            <a:xfrm>
              <a:off x="8019" y="1191"/>
              <a:ext cx="28" cy="82"/>
              <a:chOff x="8019" y="1191"/>
              <a:chExt cx="28" cy="82"/>
            </a:xfrm>
          </p:grpSpPr>
          <p:sp>
            <p:nvSpPr>
              <p:cNvPr id="51609" name="Freeform 129">
                <a:extLst>
                  <a:ext uri="{FF2B5EF4-FFF2-40B4-BE49-F238E27FC236}">
                    <a16:creationId xmlns:a16="http://schemas.microsoft.com/office/drawing/2014/main" id="{72E23EDB-D03E-4D50-8784-2F13F39611D3}"/>
                  </a:ext>
                </a:extLst>
              </p:cNvPr>
              <p:cNvSpPr>
                <a:spLocks/>
              </p:cNvSpPr>
              <p:nvPr/>
            </p:nvSpPr>
            <p:spPr bwMode="auto">
              <a:xfrm>
                <a:off x="8019" y="1191"/>
                <a:ext cx="28" cy="82"/>
              </a:xfrm>
              <a:custGeom>
                <a:avLst/>
                <a:gdLst>
                  <a:gd name="T0" fmla="*/ 22 w 28"/>
                  <a:gd name="T1" fmla="*/ 54 h 82"/>
                  <a:gd name="T2" fmla="*/ 6 w 28"/>
                  <a:gd name="T3" fmla="*/ 55 h 82"/>
                  <a:gd name="T4" fmla="*/ 0 w 28"/>
                  <a:gd name="T5" fmla="*/ 60 h 82"/>
                  <a:gd name="T6" fmla="*/ 1 w 28"/>
                  <a:gd name="T7" fmla="*/ 76 h 82"/>
                  <a:gd name="T8" fmla="*/ 6 w 28"/>
                  <a:gd name="T9" fmla="*/ 82 h 82"/>
                  <a:gd name="T10" fmla="*/ 22 w 28"/>
                  <a:gd name="T11" fmla="*/ 81 h 82"/>
                  <a:gd name="T12" fmla="*/ 28 w 28"/>
                  <a:gd name="T13" fmla="*/ 76 h 82"/>
                  <a:gd name="T14" fmla="*/ 27 w 28"/>
                  <a:gd name="T15" fmla="*/ 60 h 82"/>
                  <a:gd name="T16" fmla="*/ 22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2" y="54"/>
                    </a:moveTo>
                    <a:lnTo>
                      <a:pt x="6" y="55"/>
                    </a:lnTo>
                    <a:lnTo>
                      <a:pt x="0" y="60"/>
                    </a:lnTo>
                    <a:lnTo>
                      <a:pt x="1" y="76"/>
                    </a:lnTo>
                    <a:lnTo>
                      <a:pt x="6" y="82"/>
                    </a:lnTo>
                    <a:lnTo>
                      <a:pt x="22" y="81"/>
                    </a:lnTo>
                    <a:lnTo>
                      <a:pt x="28" y="76"/>
                    </a:lnTo>
                    <a:lnTo>
                      <a:pt x="27" y="60"/>
                    </a:lnTo>
                    <a:lnTo>
                      <a:pt x="22"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10" name="Freeform 128">
                <a:extLst>
                  <a:ext uri="{FF2B5EF4-FFF2-40B4-BE49-F238E27FC236}">
                    <a16:creationId xmlns:a16="http://schemas.microsoft.com/office/drawing/2014/main" id="{3D555940-3279-49E7-A114-BFA05016708D}"/>
                  </a:ext>
                </a:extLst>
              </p:cNvPr>
              <p:cNvSpPr>
                <a:spLocks/>
              </p:cNvSpPr>
              <p:nvPr/>
            </p:nvSpPr>
            <p:spPr bwMode="auto">
              <a:xfrm>
                <a:off x="8019" y="1191"/>
                <a:ext cx="28" cy="82"/>
              </a:xfrm>
              <a:custGeom>
                <a:avLst/>
                <a:gdLst>
                  <a:gd name="T0" fmla="*/ 22 w 28"/>
                  <a:gd name="T1" fmla="*/ 0 h 82"/>
                  <a:gd name="T2" fmla="*/ 6 w 28"/>
                  <a:gd name="T3" fmla="*/ 1 h 82"/>
                  <a:gd name="T4" fmla="*/ 0 w 28"/>
                  <a:gd name="T5" fmla="*/ 6 h 82"/>
                  <a:gd name="T6" fmla="*/ 1 w 28"/>
                  <a:gd name="T7" fmla="*/ 22 h 82"/>
                  <a:gd name="T8" fmla="*/ 6 w 28"/>
                  <a:gd name="T9" fmla="*/ 28 h 82"/>
                  <a:gd name="T10" fmla="*/ 22 w 28"/>
                  <a:gd name="T11" fmla="*/ 27 h 82"/>
                  <a:gd name="T12" fmla="*/ 28 w 28"/>
                  <a:gd name="T13" fmla="*/ 22 h 82"/>
                  <a:gd name="T14" fmla="*/ 27 w 28"/>
                  <a:gd name="T15" fmla="*/ 6 h 82"/>
                  <a:gd name="T16" fmla="*/ 22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2" y="0"/>
                    </a:moveTo>
                    <a:lnTo>
                      <a:pt x="6" y="1"/>
                    </a:lnTo>
                    <a:lnTo>
                      <a:pt x="0" y="6"/>
                    </a:lnTo>
                    <a:lnTo>
                      <a:pt x="1" y="22"/>
                    </a:lnTo>
                    <a:lnTo>
                      <a:pt x="6" y="28"/>
                    </a:lnTo>
                    <a:lnTo>
                      <a:pt x="22" y="27"/>
                    </a:lnTo>
                    <a:lnTo>
                      <a:pt x="28" y="22"/>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84" name="Group 124">
              <a:extLst>
                <a:ext uri="{FF2B5EF4-FFF2-40B4-BE49-F238E27FC236}">
                  <a16:creationId xmlns:a16="http://schemas.microsoft.com/office/drawing/2014/main" id="{B3DE3636-5F6C-4BB8-8E5D-B6327CA7485F}"/>
                </a:ext>
              </a:extLst>
            </p:cNvPr>
            <p:cNvGrpSpPr>
              <a:grpSpLocks/>
            </p:cNvGrpSpPr>
            <p:nvPr/>
          </p:nvGrpSpPr>
          <p:grpSpPr bwMode="auto">
            <a:xfrm>
              <a:off x="7887" y="1114"/>
              <a:ext cx="82" cy="28"/>
              <a:chOff x="7887" y="1114"/>
              <a:chExt cx="82" cy="28"/>
            </a:xfrm>
          </p:grpSpPr>
          <p:sp>
            <p:nvSpPr>
              <p:cNvPr id="51607" name="Freeform 126">
                <a:extLst>
                  <a:ext uri="{FF2B5EF4-FFF2-40B4-BE49-F238E27FC236}">
                    <a16:creationId xmlns:a16="http://schemas.microsoft.com/office/drawing/2014/main" id="{59A4C027-B2AF-4EF4-ACD7-601171DEC147}"/>
                  </a:ext>
                </a:extLst>
              </p:cNvPr>
              <p:cNvSpPr>
                <a:spLocks/>
              </p:cNvSpPr>
              <p:nvPr/>
            </p:nvSpPr>
            <p:spPr bwMode="auto">
              <a:xfrm>
                <a:off x="7887" y="1114"/>
                <a:ext cx="82" cy="28"/>
              </a:xfrm>
              <a:custGeom>
                <a:avLst/>
                <a:gdLst>
                  <a:gd name="T0" fmla="*/ 21 w 82"/>
                  <a:gd name="T1" fmla="*/ 0 h 28"/>
                  <a:gd name="T2" fmla="*/ 5 w 82"/>
                  <a:gd name="T3" fmla="*/ 0 h 28"/>
                  <a:gd name="T4" fmla="*/ 0 w 82"/>
                  <a:gd name="T5" fmla="*/ 6 h 28"/>
                  <a:gd name="T6" fmla="*/ 0 w 82"/>
                  <a:gd name="T7" fmla="*/ 22 h 28"/>
                  <a:gd name="T8" fmla="*/ 6 w 82"/>
                  <a:gd name="T9" fmla="*/ 27 h 28"/>
                  <a:gd name="T10" fmla="*/ 22 w 82"/>
                  <a:gd name="T11" fmla="*/ 27 h 28"/>
                  <a:gd name="T12" fmla="*/ 27 w 82"/>
                  <a:gd name="T13" fmla="*/ 21 h 28"/>
                  <a:gd name="T14" fmla="*/ 27 w 82"/>
                  <a:gd name="T15" fmla="*/ 6 h 28"/>
                  <a:gd name="T16" fmla="*/ 21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1" y="0"/>
                    </a:moveTo>
                    <a:lnTo>
                      <a:pt x="5" y="0"/>
                    </a:lnTo>
                    <a:lnTo>
                      <a:pt x="0" y="6"/>
                    </a:lnTo>
                    <a:lnTo>
                      <a:pt x="0" y="22"/>
                    </a:lnTo>
                    <a:lnTo>
                      <a:pt x="6" y="27"/>
                    </a:lnTo>
                    <a:lnTo>
                      <a:pt x="22" y="27"/>
                    </a:lnTo>
                    <a:lnTo>
                      <a:pt x="27" y="21"/>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08" name="Freeform 125">
                <a:extLst>
                  <a:ext uri="{FF2B5EF4-FFF2-40B4-BE49-F238E27FC236}">
                    <a16:creationId xmlns:a16="http://schemas.microsoft.com/office/drawing/2014/main" id="{DE48E4B3-3A1C-4477-823B-11408CA2D6B9}"/>
                  </a:ext>
                </a:extLst>
              </p:cNvPr>
              <p:cNvSpPr>
                <a:spLocks/>
              </p:cNvSpPr>
              <p:nvPr/>
            </p:nvSpPr>
            <p:spPr bwMode="auto">
              <a:xfrm>
                <a:off x="7887" y="1114"/>
                <a:ext cx="82" cy="28"/>
              </a:xfrm>
              <a:custGeom>
                <a:avLst/>
                <a:gdLst>
                  <a:gd name="T0" fmla="*/ 75 w 82"/>
                  <a:gd name="T1" fmla="*/ 0 h 28"/>
                  <a:gd name="T2" fmla="*/ 59 w 82"/>
                  <a:gd name="T3" fmla="*/ 0 h 28"/>
                  <a:gd name="T4" fmla="*/ 54 w 82"/>
                  <a:gd name="T5" fmla="*/ 6 h 28"/>
                  <a:gd name="T6" fmla="*/ 54 w 82"/>
                  <a:gd name="T7" fmla="*/ 22 h 28"/>
                  <a:gd name="T8" fmla="*/ 60 w 82"/>
                  <a:gd name="T9" fmla="*/ 27 h 28"/>
                  <a:gd name="T10" fmla="*/ 76 w 82"/>
                  <a:gd name="T11" fmla="*/ 27 h 28"/>
                  <a:gd name="T12" fmla="*/ 81 w 82"/>
                  <a:gd name="T13" fmla="*/ 21 h 28"/>
                  <a:gd name="T14" fmla="*/ 81 w 82"/>
                  <a:gd name="T15" fmla="*/ 6 h 28"/>
                  <a:gd name="T16" fmla="*/ 75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5" y="0"/>
                    </a:moveTo>
                    <a:lnTo>
                      <a:pt x="59" y="0"/>
                    </a:lnTo>
                    <a:lnTo>
                      <a:pt x="54" y="6"/>
                    </a:lnTo>
                    <a:lnTo>
                      <a:pt x="54" y="22"/>
                    </a:lnTo>
                    <a:lnTo>
                      <a:pt x="60" y="27"/>
                    </a:lnTo>
                    <a:lnTo>
                      <a:pt x="76" y="27"/>
                    </a:lnTo>
                    <a:lnTo>
                      <a:pt x="81" y="21"/>
                    </a:lnTo>
                    <a:lnTo>
                      <a:pt x="81" y="6"/>
                    </a:lnTo>
                    <a:lnTo>
                      <a:pt x="7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85" name="Group 121">
              <a:extLst>
                <a:ext uri="{FF2B5EF4-FFF2-40B4-BE49-F238E27FC236}">
                  <a16:creationId xmlns:a16="http://schemas.microsoft.com/office/drawing/2014/main" id="{5B405379-1CD3-43A0-9232-E91F31A2B5F7}"/>
                </a:ext>
              </a:extLst>
            </p:cNvPr>
            <p:cNvGrpSpPr>
              <a:grpSpLocks/>
            </p:cNvGrpSpPr>
            <p:nvPr/>
          </p:nvGrpSpPr>
          <p:grpSpPr bwMode="auto">
            <a:xfrm>
              <a:off x="7810" y="1917"/>
              <a:ext cx="28" cy="82"/>
              <a:chOff x="7810" y="1917"/>
              <a:chExt cx="28" cy="82"/>
            </a:xfrm>
          </p:grpSpPr>
          <p:sp>
            <p:nvSpPr>
              <p:cNvPr id="51605" name="Freeform 123">
                <a:extLst>
                  <a:ext uri="{FF2B5EF4-FFF2-40B4-BE49-F238E27FC236}">
                    <a16:creationId xmlns:a16="http://schemas.microsoft.com/office/drawing/2014/main" id="{1E8E6B7C-EA74-4AC3-88E2-3A3212C81A4A}"/>
                  </a:ext>
                </a:extLst>
              </p:cNvPr>
              <p:cNvSpPr>
                <a:spLocks/>
              </p:cNvSpPr>
              <p:nvPr/>
            </p:nvSpPr>
            <p:spPr bwMode="auto">
              <a:xfrm>
                <a:off x="7810" y="1917"/>
                <a:ext cx="28" cy="82"/>
              </a:xfrm>
              <a:custGeom>
                <a:avLst/>
                <a:gdLst>
                  <a:gd name="T0" fmla="*/ 21 w 28"/>
                  <a:gd name="T1" fmla="*/ 54 h 82"/>
                  <a:gd name="T2" fmla="*/ 6 w 28"/>
                  <a:gd name="T3" fmla="*/ 55 h 82"/>
                  <a:gd name="T4" fmla="*/ 0 w 28"/>
                  <a:gd name="T5" fmla="*/ 61 h 82"/>
                  <a:gd name="T6" fmla="*/ 0 w 28"/>
                  <a:gd name="T7" fmla="*/ 76 h 82"/>
                  <a:gd name="T8" fmla="*/ 6 w 28"/>
                  <a:gd name="T9" fmla="*/ 82 h 82"/>
                  <a:gd name="T10" fmla="*/ 22 w 28"/>
                  <a:gd name="T11" fmla="*/ 81 h 82"/>
                  <a:gd name="T12" fmla="*/ 27 w 28"/>
                  <a:gd name="T13" fmla="*/ 76 h 82"/>
                  <a:gd name="T14" fmla="*/ 27 w 28"/>
                  <a:gd name="T15" fmla="*/ 60 h 82"/>
                  <a:gd name="T16" fmla="*/ 21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54"/>
                    </a:moveTo>
                    <a:lnTo>
                      <a:pt x="6" y="55"/>
                    </a:lnTo>
                    <a:lnTo>
                      <a:pt x="0" y="61"/>
                    </a:lnTo>
                    <a:lnTo>
                      <a:pt x="0" y="76"/>
                    </a:lnTo>
                    <a:lnTo>
                      <a:pt x="6" y="82"/>
                    </a:lnTo>
                    <a:lnTo>
                      <a:pt x="22" y="81"/>
                    </a:lnTo>
                    <a:lnTo>
                      <a:pt x="27" y="76"/>
                    </a:lnTo>
                    <a:lnTo>
                      <a:pt x="27" y="60"/>
                    </a:lnTo>
                    <a:lnTo>
                      <a:pt x="2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606" name="Freeform 122">
                <a:extLst>
                  <a:ext uri="{FF2B5EF4-FFF2-40B4-BE49-F238E27FC236}">
                    <a16:creationId xmlns:a16="http://schemas.microsoft.com/office/drawing/2014/main" id="{46A4DBE6-3E96-4181-ACF4-4DC44CAF8900}"/>
                  </a:ext>
                </a:extLst>
              </p:cNvPr>
              <p:cNvSpPr>
                <a:spLocks/>
              </p:cNvSpPr>
              <p:nvPr/>
            </p:nvSpPr>
            <p:spPr bwMode="auto">
              <a:xfrm>
                <a:off x="7810" y="1917"/>
                <a:ext cx="28" cy="82"/>
              </a:xfrm>
              <a:custGeom>
                <a:avLst/>
                <a:gdLst>
                  <a:gd name="T0" fmla="*/ 21 w 28"/>
                  <a:gd name="T1" fmla="*/ 0 h 82"/>
                  <a:gd name="T2" fmla="*/ 6 w 28"/>
                  <a:gd name="T3" fmla="*/ 1 h 82"/>
                  <a:gd name="T4" fmla="*/ 0 w 28"/>
                  <a:gd name="T5" fmla="*/ 7 h 82"/>
                  <a:gd name="T6" fmla="*/ 0 w 28"/>
                  <a:gd name="T7" fmla="*/ 22 h 82"/>
                  <a:gd name="T8" fmla="*/ 6 w 28"/>
                  <a:gd name="T9" fmla="*/ 28 h 82"/>
                  <a:gd name="T10" fmla="*/ 22 w 28"/>
                  <a:gd name="T11" fmla="*/ 27 h 82"/>
                  <a:gd name="T12" fmla="*/ 27 w 28"/>
                  <a:gd name="T13" fmla="*/ 22 h 82"/>
                  <a:gd name="T14" fmla="*/ 27 w 28"/>
                  <a:gd name="T15" fmla="*/ 6 h 82"/>
                  <a:gd name="T16" fmla="*/ 21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0"/>
                    </a:moveTo>
                    <a:lnTo>
                      <a:pt x="6" y="1"/>
                    </a:lnTo>
                    <a:lnTo>
                      <a:pt x="0" y="7"/>
                    </a:lnTo>
                    <a:lnTo>
                      <a:pt x="0" y="22"/>
                    </a:lnTo>
                    <a:lnTo>
                      <a:pt x="6" y="28"/>
                    </a:lnTo>
                    <a:lnTo>
                      <a:pt x="22" y="27"/>
                    </a:lnTo>
                    <a:lnTo>
                      <a:pt x="27" y="22"/>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86" name="Group 119">
              <a:extLst>
                <a:ext uri="{FF2B5EF4-FFF2-40B4-BE49-F238E27FC236}">
                  <a16:creationId xmlns:a16="http://schemas.microsoft.com/office/drawing/2014/main" id="{EC5665F6-71EB-4778-9C2E-10DD2D00F472}"/>
                </a:ext>
              </a:extLst>
            </p:cNvPr>
            <p:cNvGrpSpPr>
              <a:grpSpLocks/>
            </p:cNvGrpSpPr>
            <p:nvPr/>
          </p:nvGrpSpPr>
          <p:grpSpPr bwMode="auto">
            <a:xfrm>
              <a:off x="8187" y="2064"/>
              <a:ext cx="74" cy="12"/>
              <a:chOff x="8187" y="2064"/>
              <a:chExt cx="74" cy="12"/>
            </a:xfrm>
          </p:grpSpPr>
          <p:sp>
            <p:nvSpPr>
              <p:cNvPr id="51604" name="Freeform 120">
                <a:extLst>
                  <a:ext uri="{FF2B5EF4-FFF2-40B4-BE49-F238E27FC236}">
                    <a16:creationId xmlns:a16="http://schemas.microsoft.com/office/drawing/2014/main" id="{00C059FF-D01C-4F36-9355-8E4827DC5FCA}"/>
                  </a:ext>
                </a:extLst>
              </p:cNvPr>
              <p:cNvSpPr>
                <a:spLocks/>
              </p:cNvSpPr>
              <p:nvPr/>
            </p:nvSpPr>
            <p:spPr bwMode="auto">
              <a:xfrm>
                <a:off x="8187" y="2064"/>
                <a:ext cx="74" cy="12"/>
              </a:xfrm>
              <a:custGeom>
                <a:avLst/>
                <a:gdLst>
                  <a:gd name="T0" fmla="*/ 0 w 74"/>
                  <a:gd name="T1" fmla="*/ 6 h 12"/>
                  <a:gd name="T2" fmla="*/ 73 w 74"/>
                  <a:gd name="T3" fmla="*/ 6 h 12"/>
                  <a:gd name="T4" fmla="*/ 0 60000 65536"/>
                  <a:gd name="T5" fmla="*/ 0 60000 65536"/>
                  <a:gd name="T6" fmla="*/ 0 w 74"/>
                  <a:gd name="T7" fmla="*/ 0 h 12"/>
                  <a:gd name="T8" fmla="*/ 74 w 74"/>
                  <a:gd name="T9" fmla="*/ 12 h 12"/>
                </a:gdLst>
                <a:ahLst/>
                <a:cxnLst>
                  <a:cxn ang="T4">
                    <a:pos x="T0" y="T1"/>
                  </a:cxn>
                  <a:cxn ang="T5">
                    <a:pos x="T2" y="T3"/>
                  </a:cxn>
                </a:cxnLst>
                <a:rect l="T6" t="T7" r="T8" b="T9"/>
                <a:pathLst>
                  <a:path w="74" h="12">
                    <a:moveTo>
                      <a:pt x="0" y="6"/>
                    </a:moveTo>
                    <a:lnTo>
                      <a:pt x="73" y="6"/>
                    </a:lnTo>
                  </a:path>
                </a:pathLst>
              </a:custGeom>
              <a:noFill/>
              <a:ln w="889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87" name="Group 117">
              <a:extLst>
                <a:ext uri="{FF2B5EF4-FFF2-40B4-BE49-F238E27FC236}">
                  <a16:creationId xmlns:a16="http://schemas.microsoft.com/office/drawing/2014/main" id="{D429A76A-FFC7-4C4C-AF0D-1A5D3F945A0C}"/>
                </a:ext>
              </a:extLst>
            </p:cNvPr>
            <p:cNvGrpSpPr>
              <a:grpSpLocks/>
            </p:cNvGrpSpPr>
            <p:nvPr/>
          </p:nvGrpSpPr>
          <p:grpSpPr bwMode="auto">
            <a:xfrm>
              <a:off x="8252" y="1128"/>
              <a:ext cx="2" cy="936"/>
              <a:chOff x="8252" y="1128"/>
              <a:chExt cx="2" cy="936"/>
            </a:xfrm>
          </p:grpSpPr>
          <p:sp>
            <p:nvSpPr>
              <p:cNvPr id="51603" name="Freeform 118">
                <a:extLst>
                  <a:ext uri="{FF2B5EF4-FFF2-40B4-BE49-F238E27FC236}">
                    <a16:creationId xmlns:a16="http://schemas.microsoft.com/office/drawing/2014/main" id="{A0E82084-4160-4230-B162-4959656C9935}"/>
                  </a:ext>
                </a:extLst>
              </p:cNvPr>
              <p:cNvSpPr>
                <a:spLocks/>
              </p:cNvSpPr>
              <p:nvPr/>
            </p:nvSpPr>
            <p:spPr bwMode="auto">
              <a:xfrm>
                <a:off x="8252" y="1128"/>
                <a:ext cx="2" cy="936"/>
              </a:xfrm>
              <a:custGeom>
                <a:avLst/>
                <a:gdLst>
                  <a:gd name="T0" fmla="*/ 0 w 2"/>
                  <a:gd name="T1" fmla="*/ 0 h 936"/>
                  <a:gd name="T2" fmla="*/ 0 w 2"/>
                  <a:gd name="T3" fmla="*/ 936 h 936"/>
                  <a:gd name="T4" fmla="*/ 0 60000 65536"/>
                  <a:gd name="T5" fmla="*/ 0 60000 65536"/>
                  <a:gd name="T6" fmla="*/ 0 w 2"/>
                  <a:gd name="T7" fmla="*/ 0 h 936"/>
                  <a:gd name="T8" fmla="*/ 2 w 2"/>
                  <a:gd name="T9" fmla="*/ 936 h 936"/>
                </a:gdLst>
                <a:ahLst/>
                <a:cxnLst>
                  <a:cxn ang="T4">
                    <a:pos x="T0" y="T1"/>
                  </a:cxn>
                  <a:cxn ang="T5">
                    <a:pos x="T2" y="T3"/>
                  </a:cxn>
                </a:cxnLst>
                <a:rect l="T6" t="T7" r="T8" b="T9"/>
                <a:pathLst>
                  <a:path w="2" h="936">
                    <a:moveTo>
                      <a:pt x="0" y="0"/>
                    </a:moveTo>
                    <a:lnTo>
                      <a:pt x="0" y="936"/>
                    </a:lnTo>
                  </a:path>
                </a:pathLst>
              </a:custGeom>
              <a:noFill/>
              <a:ln w="1117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88" name="Group 115">
              <a:extLst>
                <a:ext uri="{FF2B5EF4-FFF2-40B4-BE49-F238E27FC236}">
                  <a16:creationId xmlns:a16="http://schemas.microsoft.com/office/drawing/2014/main" id="{E62A8E0E-69CC-4C3E-BC55-4574D7A17432}"/>
                </a:ext>
              </a:extLst>
            </p:cNvPr>
            <p:cNvGrpSpPr>
              <a:grpSpLocks/>
            </p:cNvGrpSpPr>
            <p:nvPr/>
          </p:nvGrpSpPr>
          <p:grpSpPr bwMode="auto">
            <a:xfrm>
              <a:off x="8187" y="1114"/>
              <a:ext cx="74" cy="14"/>
              <a:chOff x="8187" y="1114"/>
              <a:chExt cx="74" cy="14"/>
            </a:xfrm>
          </p:grpSpPr>
          <p:sp>
            <p:nvSpPr>
              <p:cNvPr id="51602" name="Freeform 116">
                <a:extLst>
                  <a:ext uri="{FF2B5EF4-FFF2-40B4-BE49-F238E27FC236}">
                    <a16:creationId xmlns:a16="http://schemas.microsoft.com/office/drawing/2014/main" id="{4B2B91B8-95ED-4F11-BF49-D122BA1CC2F0}"/>
                  </a:ext>
                </a:extLst>
              </p:cNvPr>
              <p:cNvSpPr>
                <a:spLocks/>
              </p:cNvSpPr>
              <p:nvPr/>
            </p:nvSpPr>
            <p:spPr bwMode="auto">
              <a:xfrm>
                <a:off x="8187" y="1114"/>
                <a:ext cx="74" cy="14"/>
              </a:xfrm>
              <a:custGeom>
                <a:avLst/>
                <a:gdLst>
                  <a:gd name="T0" fmla="*/ 0 w 74"/>
                  <a:gd name="T1" fmla="*/ 7 h 14"/>
                  <a:gd name="T2" fmla="*/ 73 w 74"/>
                  <a:gd name="T3" fmla="*/ 7 h 14"/>
                  <a:gd name="T4" fmla="*/ 0 60000 65536"/>
                  <a:gd name="T5" fmla="*/ 0 60000 65536"/>
                  <a:gd name="T6" fmla="*/ 0 w 74"/>
                  <a:gd name="T7" fmla="*/ 0 h 14"/>
                  <a:gd name="T8" fmla="*/ 74 w 74"/>
                  <a:gd name="T9" fmla="*/ 14 h 14"/>
                </a:gdLst>
                <a:ahLst/>
                <a:cxnLst>
                  <a:cxn ang="T4">
                    <a:pos x="T0" y="T1"/>
                  </a:cxn>
                  <a:cxn ang="T5">
                    <a:pos x="T2" y="T3"/>
                  </a:cxn>
                </a:cxnLst>
                <a:rect l="T6" t="T7" r="T8" b="T9"/>
                <a:pathLst>
                  <a:path w="74" h="14">
                    <a:moveTo>
                      <a:pt x="0" y="7"/>
                    </a:moveTo>
                    <a:lnTo>
                      <a:pt x="73" y="7"/>
                    </a:lnTo>
                  </a:path>
                </a:pathLst>
              </a:custGeom>
              <a:noFill/>
              <a:ln w="1016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89" name="Group 113">
              <a:extLst>
                <a:ext uri="{FF2B5EF4-FFF2-40B4-BE49-F238E27FC236}">
                  <a16:creationId xmlns:a16="http://schemas.microsoft.com/office/drawing/2014/main" id="{7E990747-CDDD-4D21-AD01-39A4235F46CA}"/>
                </a:ext>
              </a:extLst>
            </p:cNvPr>
            <p:cNvGrpSpPr>
              <a:grpSpLocks/>
            </p:cNvGrpSpPr>
            <p:nvPr/>
          </p:nvGrpSpPr>
          <p:grpSpPr bwMode="auto">
            <a:xfrm>
              <a:off x="5138" y="2064"/>
              <a:ext cx="74" cy="12"/>
              <a:chOff x="5138" y="2064"/>
              <a:chExt cx="74" cy="12"/>
            </a:xfrm>
          </p:grpSpPr>
          <p:sp>
            <p:nvSpPr>
              <p:cNvPr id="51601" name="Freeform 114">
                <a:extLst>
                  <a:ext uri="{FF2B5EF4-FFF2-40B4-BE49-F238E27FC236}">
                    <a16:creationId xmlns:a16="http://schemas.microsoft.com/office/drawing/2014/main" id="{8726B668-403A-4C87-8D37-F84D0F2904AB}"/>
                  </a:ext>
                </a:extLst>
              </p:cNvPr>
              <p:cNvSpPr>
                <a:spLocks/>
              </p:cNvSpPr>
              <p:nvPr/>
            </p:nvSpPr>
            <p:spPr bwMode="auto">
              <a:xfrm>
                <a:off x="5138" y="2064"/>
                <a:ext cx="74" cy="12"/>
              </a:xfrm>
              <a:custGeom>
                <a:avLst/>
                <a:gdLst>
                  <a:gd name="T0" fmla="*/ 0 w 74"/>
                  <a:gd name="T1" fmla="*/ 6 h 12"/>
                  <a:gd name="T2" fmla="*/ 73 w 74"/>
                  <a:gd name="T3" fmla="*/ 6 h 12"/>
                  <a:gd name="T4" fmla="*/ 0 60000 65536"/>
                  <a:gd name="T5" fmla="*/ 0 60000 65536"/>
                  <a:gd name="T6" fmla="*/ 0 w 74"/>
                  <a:gd name="T7" fmla="*/ 0 h 12"/>
                  <a:gd name="T8" fmla="*/ 74 w 74"/>
                  <a:gd name="T9" fmla="*/ 12 h 12"/>
                </a:gdLst>
                <a:ahLst/>
                <a:cxnLst>
                  <a:cxn ang="T4">
                    <a:pos x="T0" y="T1"/>
                  </a:cxn>
                  <a:cxn ang="T5">
                    <a:pos x="T2" y="T3"/>
                  </a:cxn>
                </a:cxnLst>
                <a:rect l="T6" t="T7" r="T8" b="T9"/>
                <a:pathLst>
                  <a:path w="74" h="12">
                    <a:moveTo>
                      <a:pt x="0" y="6"/>
                    </a:moveTo>
                    <a:lnTo>
                      <a:pt x="73" y="6"/>
                    </a:lnTo>
                  </a:path>
                </a:pathLst>
              </a:custGeom>
              <a:noFill/>
              <a:ln w="889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90" name="Group 111">
              <a:extLst>
                <a:ext uri="{FF2B5EF4-FFF2-40B4-BE49-F238E27FC236}">
                  <a16:creationId xmlns:a16="http://schemas.microsoft.com/office/drawing/2014/main" id="{1A3FC63F-D03A-4227-9B15-91E805B70872}"/>
                </a:ext>
              </a:extLst>
            </p:cNvPr>
            <p:cNvGrpSpPr>
              <a:grpSpLocks/>
            </p:cNvGrpSpPr>
            <p:nvPr/>
          </p:nvGrpSpPr>
          <p:grpSpPr bwMode="auto">
            <a:xfrm>
              <a:off x="5146" y="1128"/>
              <a:ext cx="2" cy="936"/>
              <a:chOff x="5146" y="1128"/>
              <a:chExt cx="2" cy="936"/>
            </a:xfrm>
          </p:grpSpPr>
          <p:sp>
            <p:nvSpPr>
              <p:cNvPr id="51600" name="Freeform 112">
                <a:extLst>
                  <a:ext uri="{FF2B5EF4-FFF2-40B4-BE49-F238E27FC236}">
                    <a16:creationId xmlns:a16="http://schemas.microsoft.com/office/drawing/2014/main" id="{44D93C33-DD27-4E47-843B-74B621EC244F}"/>
                  </a:ext>
                </a:extLst>
              </p:cNvPr>
              <p:cNvSpPr>
                <a:spLocks/>
              </p:cNvSpPr>
              <p:nvPr/>
            </p:nvSpPr>
            <p:spPr bwMode="auto">
              <a:xfrm>
                <a:off x="5146" y="1128"/>
                <a:ext cx="2" cy="936"/>
              </a:xfrm>
              <a:custGeom>
                <a:avLst/>
                <a:gdLst>
                  <a:gd name="T0" fmla="*/ 0 w 2"/>
                  <a:gd name="T1" fmla="*/ 0 h 936"/>
                  <a:gd name="T2" fmla="*/ 0 w 2"/>
                  <a:gd name="T3" fmla="*/ 936 h 936"/>
                  <a:gd name="T4" fmla="*/ 0 60000 65536"/>
                  <a:gd name="T5" fmla="*/ 0 60000 65536"/>
                  <a:gd name="T6" fmla="*/ 0 w 2"/>
                  <a:gd name="T7" fmla="*/ 0 h 936"/>
                  <a:gd name="T8" fmla="*/ 2 w 2"/>
                  <a:gd name="T9" fmla="*/ 936 h 936"/>
                </a:gdLst>
                <a:ahLst/>
                <a:cxnLst>
                  <a:cxn ang="T4">
                    <a:pos x="T0" y="T1"/>
                  </a:cxn>
                  <a:cxn ang="T5">
                    <a:pos x="T2" y="T3"/>
                  </a:cxn>
                </a:cxnLst>
                <a:rect l="T6" t="T7" r="T8" b="T9"/>
                <a:pathLst>
                  <a:path w="2" h="936">
                    <a:moveTo>
                      <a:pt x="0" y="0"/>
                    </a:moveTo>
                    <a:lnTo>
                      <a:pt x="0" y="936"/>
                    </a:lnTo>
                  </a:path>
                </a:pathLst>
              </a:custGeom>
              <a:noFill/>
              <a:ln w="1117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91" name="Group 109">
              <a:extLst>
                <a:ext uri="{FF2B5EF4-FFF2-40B4-BE49-F238E27FC236}">
                  <a16:creationId xmlns:a16="http://schemas.microsoft.com/office/drawing/2014/main" id="{E3EFBC2C-6DFF-4701-91E3-64F2BA0CA541}"/>
                </a:ext>
              </a:extLst>
            </p:cNvPr>
            <p:cNvGrpSpPr>
              <a:grpSpLocks/>
            </p:cNvGrpSpPr>
            <p:nvPr/>
          </p:nvGrpSpPr>
          <p:grpSpPr bwMode="auto">
            <a:xfrm>
              <a:off x="5138" y="1114"/>
              <a:ext cx="74" cy="14"/>
              <a:chOff x="5138" y="1114"/>
              <a:chExt cx="74" cy="14"/>
            </a:xfrm>
          </p:grpSpPr>
          <p:sp>
            <p:nvSpPr>
              <p:cNvPr id="51599" name="Freeform 110">
                <a:extLst>
                  <a:ext uri="{FF2B5EF4-FFF2-40B4-BE49-F238E27FC236}">
                    <a16:creationId xmlns:a16="http://schemas.microsoft.com/office/drawing/2014/main" id="{D8A618B9-099D-4BA1-BFAD-7E974726E3CA}"/>
                  </a:ext>
                </a:extLst>
              </p:cNvPr>
              <p:cNvSpPr>
                <a:spLocks/>
              </p:cNvSpPr>
              <p:nvPr/>
            </p:nvSpPr>
            <p:spPr bwMode="auto">
              <a:xfrm>
                <a:off x="5138" y="1114"/>
                <a:ext cx="74" cy="14"/>
              </a:xfrm>
              <a:custGeom>
                <a:avLst/>
                <a:gdLst>
                  <a:gd name="T0" fmla="*/ 0 w 74"/>
                  <a:gd name="T1" fmla="*/ 7 h 14"/>
                  <a:gd name="T2" fmla="*/ 73 w 74"/>
                  <a:gd name="T3" fmla="*/ 7 h 14"/>
                  <a:gd name="T4" fmla="*/ 0 60000 65536"/>
                  <a:gd name="T5" fmla="*/ 0 60000 65536"/>
                  <a:gd name="T6" fmla="*/ 0 w 74"/>
                  <a:gd name="T7" fmla="*/ 0 h 14"/>
                  <a:gd name="T8" fmla="*/ 74 w 74"/>
                  <a:gd name="T9" fmla="*/ 14 h 14"/>
                </a:gdLst>
                <a:ahLst/>
                <a:cxnLst>
                  <a:cxn ang="T4">
                    <a:pos x="T0" y="T1"/>
                  </a:cxn>
                  <a:cxn ang="T5">
                    <a:pos x="T2" y="T3"/>
                  </a:cxn>
                </a:cxnLst>
                <a:rect l="T6" t="T7" r="T8" b="T9"/>
                <a:pathLst>
                  <a:path w="74" h="14">
                    <a:moveTo>
                      <a:pt x="0" y="7"/>
                    </a:moveTo>
                    <a:lnTo>
                      <a:pt x="73" y="7"/>
                    </a:lnTo>
                  </a:path>
                </a:pathLst>
              </a:custGeom>
              <a:noFill/>
              <a:ln w="1016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92" name="Group 107">
              <a:extLst>
                <a:ext uri="{FF2B5EF4-FFF2-40B4-BE49-F238E27FC236}">
                  <a16:creationId xmlns:a16="http://schemas.microsoft.com/office/drawing/2014/main" id="{C6AED8AF-304F-4AB1-B67F-2218B1711D4A}"/>
                </a:ext>
              </a:extLst>
            </p:cNvPr>
            <p:cNvGrpSpPr>
              <a:grpSpLocks/>
            </p:cNvGrpSpPr>
            <p:nvPr/>
          </p:nvGrpSpPr>
          <p:grpSpPr bwMode="auto">
            <a:xfrm>
              <a:off x="5909" y="1339"/>
              <a:ext cx="104" cy="170"/>
              <a:chOff x="5909" y="1339"/>
              <a:chExt cx="104" cy="170"/>
            </a:xfrm>
          </p:grpSpPr>
          <p:sp>
            <p:nvSpPr>
              <p:cNvPr id="51598" name="Freeform 108">
                <a:extLst>
                  <a:ext uri="{FF2B5EF4-FFF2-40B4-BE49-F238E27FC236}">
                    <a16:creationId xmlns:a16="http://schemas.microsoft.com/office/drawing/2014/main" id="{410BB5F8-FCAF-4C53-8BD8-5DED4D16C2E1}"/>
                  </a:ext>
                </a:extLst>
              </p:cNvPr>
              <p:cNvSpPr>
                <a:spLocks/>
              </p:cNvSpPr>
              <p:nvPr/>
            </p:nvSpPr>
            <p:spPr bwMode="auto">
              <a:xfrm>
                <a:off x="5909" y="1339"/>
                <a:ext cx="104" cy="170"/>
              </a:xfrm>
              <a:custGeom>
                <a:avLst/>
                <a:gdLst>
                  <a:gd name="T0" fmla="*/ 95 w 104"/>
                  <a:gd name="T1" fmla="*/ 0 h 170"/>
                  <a:gd name="T2" fmla="*/ 0 w 104"/>
                  <a:gd name="T3" fmla="*/ 164 h 170"/>
                  <a:gd name="T4" fmla="*/ 8 w 104"/>
                  <a:gd name="T5" fmla="*/ 169 h 170"/>
                  <a:gd name="T6" fmla="*/ 103 w 104"/>
                  <a:gd name="T7" fmla="*/ 5 h 170"/>
                  <a:gd name="T8" fmla="*/ 95 w 104"/>
                  <a:gd name="T9" fmla="*/ 0 h 170"/>
                  <a:gd name="T10" fmla="*/ 0 60000 65536"/>
                  <a:gd name="T11" fmla="*/ 0 60000 65536"/>
                  <a:gd name="T12" fmla="*/ 0 60000 65536"/>
                  <a:gd name="T13" fmla="*/ 0 60000 65536"/>
                  <a:gd name="T14" fmla="*/ 0 60000 65536"/>
                  <a:gd name="T15" fmla="*/ 0 w 104"/>
                  <a:gd name="T16" fmla="*/ 0 h 170"/>
                  <a:gd name="T17" fmla="*/ 104 w 104"/>
                  <a:gd name="T18" fmla="*/ 170 h 170"/>
                </a:gdLst>
                <a:ahLst/>
                <a:cxnLst>
                  <a:cxn ang="T10">
                    <a:pos x="T0" y="T1"/>
                  </a:cxn>
                  <a:cxn ang="T11">
                    <a:pos x="T2" y="T3"/>
                  </a:cxn>
                  <a:cxn ang="T12">
                    <a:pos x="T4" y="T5"/>
                  </a:cxn>
                  <a:cxn ang="T13">
                    <a:pos x="T6" y="T7"/>
                  </a:cxn>
                  <a:cxn ang="T14">
                    <a:pos x="T8" y="T9"/>
                  </a:cxn>
                </a:cxnLst>
                <a:rect l="T15" t="T16" r="T17" b="T18"/>
                <a:pathLst>
                  <a:path w="104" h="170">
                    <a:moveTo>
                      <a:pt x="95" y="0"/>
                    </a:moveTo>
                    <a:lnTo>
                      <a:pt x="0" y="164"/>
                    </a:lnTo>
                    <a:lnTo>
                      <a:pt x="8" y="169"/>
                    </a:lnTo>
                    <a:lnTo>
                      <a:pt x="103" y="5"/>
                    </a:lnTo>
                    <a:lnTo>
                      <a:pt x="9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93" name="Group 105">
              <a:extLst>
                <a:ext uri="{FF2B5EF4-FFF2-40B4-BE49-F238E27FC236}">
                  <a16:creationId xmlns:a16="http://schemas.microsoft.com/office/drawing/2014/main" id="{24DE21A2-AA7A-4F55-AE3F-9F9BC557F6A1}"/>
                </a:ext>
              </a:extLst>
            </p:cNvPr>
            <p:cNvGrpSpPr>
              <a:grpSpLocks/>
            </p:cNvGrpSpPr>
            <p:nvPr/>
          </p:nvGrpSpPr>
          <p:grpSpPr bwMode="auto">
            <a:xfrm>
              <a:off x="6144" y="1152"/>
              <a:ext cx="60" cy="7"/>
              <a:chOff x="6144" y="1152"/>
              <a:chExt cx="60" cy="7"/>
            </a:xfrm>
          </p:grpSpPr>
          <p:sp>
            <p:nvSpPr>
              <p:cNvPr id="51597" name="Freeform 106">
                <a:extLst>
                  <a:ext uri="{FF2B5EF4-FFF2-40B4-BE49-F238E27FC236}">
                    <a16:creationId xmlns:a16="http://schemas.microsoft.com/office/drawing/2014/main" id="{AE42206D-D61E-4370-8872-381B910C9792}"/>
                  </a:ext>
                </a:extLst>
              </p:cNvPr>
              <p:cNvSpPr>
                <a:spLocks/>
              </p:cNvSpPr>
              <p:nvPr/>
            </p:nvSpPr>
            <p:spPr bwMode="auto">
              <a:xfrm>
                <a:off x="6144" y="1152"/>
                <a:ext cx="60" cy="7"/>
              </a:xfrm>
              <a:custGeom>
                <a:avLst/>
                <a:gdLst>
                  <a:gd name="T0" fmla="*/ 0 w 60"/>
                  <a:gd name="T1" fmla="*/ 3 h 7"/>
                  <a:gd name="T2" fmla="*/ 60 w 60"/>
                  <a:gd name="T3" fmla="*/ 3 h 7"/>
                  <a:gd name="T4" fmla="*/ 0 60000 65536"/>
                  <a:gd name="T5" fmla="*/ 0 60000 65536"/>
                  <a:gd name="T6" fmla="*/ 0 w 60"/>
                  <a:gd name="T7" fmla="*/ 0 h 7"/>
                  <a:gd name="T8" fmla="*/ 60 w 60"/>
                  <a:gd name="T9" fmla="*/ 7 h 7"/>
                </a:gdLst>
                <a:ahLst/>
                <a:cxnLst>
                  <a:cxn ang="T4">
                    <a:pos x="T0" y="T1"/>
                  </a:cxn>
                  <a:cxn ang="T5">
                    <a:pos x="T2" y="T3"/>
                  </a:cxn>
                </a:cxnLst>
                <a:rect l="T6" t="T7" r="T8" b="T9"/>
                <a:pathLst>
                  <a:path w="60" h="7">
                    <a:moveTo>
                      <a:pt x="0" y="3"/>
                    </a:moveTo>
                    <a:lnTo>
                      <a:pt x="60" y="3"/>
                    </a:lnTo>
                  </a:path>
                </a:pathLst>
              </a:custGeom>
              <a:noFill/>
              <a:ln w="5309">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94" name="Group 103">
              <a:extLst>
                <a:ext uri="{FF2B5EF4-FFF2-40B4-BE49-F238E27FC236}">
                  <a16:creationId xmlns:a16="http://schemas.microsoft.com/office/drawing/2014/main" id="{8D639043-BA12-49CB-AC19-2A5F26E839ED}"/>
                </a:ext>
              </a:extLst>
            </p:cNvPr>
            <p:cNvGrpSpPr>
              <a:grpSpLocks/>
            </p:cNvGrpSpPr>
            <p:nvPr/>
          </p:nvGrpSpPr>
          <p:grpSpPr bwMode="auto">
            <a:xfrm>
              <a:off x="8029" y="1880"/>
              <a:ext cx="60" cy="7"/>
              <a:chOff x="8029" y="1880"/>
              <a:chExt cx="60" cy="7"/>
            </a:xfrm>
          </p:grpSpPr>
          <p:sp>
            <p:nvSpPr>
              <p:cNvPr id="51596" name="Freeform 104">
                <a:extLst>
                  <a:ext uri="{FF2B5EF4-FFF2-40B4-BE49-F238E27FC236}">
                    <a16:creationId xmlns:a16="http://schemas.microsoft.com/office/drawing/2014/main" id="{8DBE7A34-B3A5-4579-99F7-F6A899972EC0}"/>
                  </a:ext>
                </a:extLst>
              </p:cNvPr>
              <p:cNvSpPr>
                <a:spLocks/>
              </p:cNvSpPr>
              <p:nvPr/>
            </p:nvSpPr>
            <p:spPr bwMode="auto">
              <a:xfrm>
                <a:off x="8029" y="1880"/>
                <a:ext cx="60" cy="7"/>
              </a:xfrm>
              <a:custGeom>
                <a:avLst/>
                <a:gdLst>
                  <a:gd name="T0" fmla="*/ 0 w 60"/>
                  <a:gd name="T1" fmla="*/ 3 h 7"/>
                  <a:gd name="T2" fmla="*/ 60 w 60"/>
                  <a:gd name="T3" fmla="*/ 3 h 7"/>
                  <a:gd name="T4" fmla="*/ 0 60000 65536"/>
                  <a:gd name="T5" fmla="*/ 0 60000 65536"/>
                  <a:gd name="T6" fmla="*/ 0 w 60"/>
                  <a:gd name="T7" fmla="*/ 0 h 7"/>
                  <a:gd name="T8" fmla="*/ 60 w 60"/>
                  <a:gd name="T9" fmla="*/ 7 h 7"/>
                </a:gdLst>
                <a:ahLst/>
                <a:cxnLst>
                  <a:cxn ang="T4">
                    <a:pos x="T0" y="T1"/>
                  </a:cxn>
                  <a:cxn ang="T5">
                    <a:pos x="T2" y="T3"/>
                  </a:cxn>
                </a:cxnLst>
                <a:rect l="T6" t="T7" r="T8" b="T9"/>
                <a:pathLst>
                  <a:path w="60" h="7">
                    <a:moveTo>
                      <a:pt x="0" y="3"/>
                    </a:moveTo>
                    <a:lnTo>
                      <a:pt x="60" y="3"/>
                    </a:lnTo>
                  </a:path>
                </a:pathLst>
              </a:custGeom>
              <a:noFill/>
              <a:ln w="5309">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95" name="Group 99">
              <a:extLst>
                <a:ext uri="{FF2B5EF4-FFF2-40B4-BE49-F238E27FC236}">
                  <a16:creationId xmlns:a16="http://schemas.microsoft.com/office/drawing/2014/main" id="{AC1C3CA6-9F0E-4E10-B031-5B15B32CB1A6}"/>
                </a:ext>
              </a:extLst>
            </p:cNvPr>
            <p:cNvGrpSpPr>
              <a:grpSpLocks/>
            </p:cNvGrpSpPr>
            <p:nvPr/>
          </p:nvGrpSpPr>
          <p:grpSpPr bwMode="auto">
            <a:xfrm>
              <a:off x="7665" y="1440"/>
              <a:ext cx="62" cy="64"/>
              <a:chOff x="7665" y="1440"/>
              <a:chExt cx="62" cy="64"/>
            </a:xfrm>
          </p:grpSpPr>
          <p:sp>
            <p:nvSpPr>
              <p:cNvPr id="51593" name="Freeform 102">
                <a:extLst>
                  <a:ext uri="{FF2B5EF4-FFF2-40B4-BE49-F238E27FC236}">
                    <a16:creationId xmlns:a16="http://schemas.microsoft.com/office/drawing/2014/main" id="{ADC714CF-1B19-402D-83C4-C7BA88744EAF}"/>
                  </a:ext>
                </a:extLst>
              </p:cNvPr>
              <p:cNvSpPr>
                <a:spLocks/>
              </p:cNvSpPr>
              <p:nvPr/>
            </p:nvSpPr>
            <p:spPr bwMode="auto">
              <a:xfrm>
                <a:off x="7665" y="1440"/>
                <a:ext cx="62" cy="64"/>
              </a:xfrm>
              <a:custGeom>
                <a:avLst/>
                <a:gdLst>
                  <a:gd name="T0" fmla="*/ 34 w 62"/>
                  <a:gd name="T1" fmla="*/ 33 h 64"/>
                  <a:gd name="T2" fmla="*/ 28 w 62"/>
                  <a:gd name="T3" fmla="*/ 33 h 64"/>
                  <a:gd name="T4" fmla="*/ 28 w 62"/>
                  <a:gd name="T5" fmla="*/ 63 h 64"/>
                  <a:gd name="T6" fmla="*/ 34 w 62"/>
                  <a:gd name="T7" fmla="*/ 63 h 64"/>
                  <a:gd name="T8" fmla="*/ 34 w 62"/>
                  <a:gd name="T9" fmla="*/ 33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33"/>
                    </a:moveTo>
                    <a:lnTo>
                      <a:pt x="28" y="33"/>
                    </a:lnTo>
                    <a:lnTo>
                      <a:pt x="28" y="63"/>
                    </a:lnTo>
                    <a:lnTo>
                      <a:pt x="34" y="63"/>
                    </a:lnTo>
                    <a:lnTo>
                      <a:pt x="34" y="3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94" name="Freeform 101">
                <a:extLst>
                  <a:ext uri="{FF2B5EF4-FFF2-40B4-BE49-F238E27FC236}">
                    <a16:creationId xmlns:a16="http://schemas.microsoft.com/office/drawing/2014/main" id="{B4096CA3-521F-403A-BF09-6106FB466916}"/>
                  </a:ext>
                </a:extLst>
              </p:cNvPr>
              <p:cNvSpPr>
                <a:spLocks/>
              </p:cNvSpPr>
              <p:nvPr/>
            </p:nvSpPr>
            <p:spPr bwMode="auto">
              <a:xfrm>
                <a:off x="7665" y="1440"/>
                <a:ext cx="62" cy="64"/>
              </a:xfrm>
              <a:custGeom>
                <a:avLst/>
                <a:gdLst>
                  <a:gd name="T0" fmla="*/ 62 w 62"/>
                  <a:gd name="T1" fmla="*/ 27 h 64"/>
                  <a:gd name="T2" fmla="*/ 0 w 62"/>
                  <a:gd name="T3" fmla="*/ 27 h 64"/>
                  <a:gd name="T4" fmla="*/ 0 w 62"/>
                  <a:gd name="T5" fmla="*/ 33 h 64"/>
                  <a:gd name="T6" fmla="*/ 62 w 62"/>
                  <a:gd name="T7" fmla="*/ 33 h 64"/>
                  <a:gd name="T8" fmla="*/ 62 w 62"/>
                  <a:gd name="T9" fmla="*/ 27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62" y="27"/>
                    </a:moveTo>
                    <a:lnTo>
                      <a:pt x="0" y="27"/>
                    </a:lnTo>
                    <a:lnTo>
                      <a:pt x="0" y="33"/>
                    </a:lnTo>
                    <a:lnTo>
                      <a:pt x="62" y="33"/>
                    </a:lnTo>
                    <a:lnTo>
                      <a:pt x="62" y="2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95" name="Freeform 100">
                <a:extLst>
                  <a:ext uri="{FF2B5EF4-FFF2-40B4-BE49-F238E27FC236}">
                    <a16:creationId xmlns:a16="http://schemas.microsoft.com/office/drawing/2014/main" id="{1CFE017E-9BA8-4313-9BD8-BB0919592B64}"/>
                  </a:ext>
                </a:extLst>
              </p:cNvPr>
              <p:cNvSpPr>
                <a:spLocks/>
              </p:cNvSpPr>
              <p:nvPr/>
            </p:nvSpPr>
            <p:spPr bwMode="auto">
              <a:xfrm>
                <a:off x="7665" y="1440"/>
                <a:ext cx="62" cy="64"/>
              </a:xfrm>
              <a:custGeom>
                <a:avLst/>
                <a:gdLst>
                  <a:gd name="T0" fmla="*/ 34 w 62"/>
                  <a:gd name="T1" fmla="*/ 0 h 64"/>
                  <a:gd name="T2" fmla="*/ 28 w 62"/>
                  <a:gd name="T3" fmla="*/ 0 h 64"/>
                  <a:gd name="T4" fmla="*/ 28 w 62"/>
                  <a:gd name="T5" fmla="*/ 27 h 64"/>
                  <a:gd name="T6" fmla="*/ 34 w 62"/>
                  <a:gd name="T7" fmla="*/ 27 h 64"/>
                  <a:gd name="T8" fmla="*/ 34 w 62"/>
                  <a:gd name="T9" fmla="*/ 0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0"/>
                    </a:moveTo>
                    <a:lnTo>
                      <a:pt x="28" y="0"/>
                    </a:lnTo>
                    <a:lnTo>
                      <a:pt x="28" y="27"/>
                    </a:lnTo>
                    <a:lnTo>
                      <a:pt x="34" y="27"/>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96" name="Group 95">
              <a:extLst>
                <a:ext uri="{FF2B5EF4-FFF2-40B4-BE49-F238E27FC236}">
                  <a16:creationId xmlns:a16="http://schemas.microsoft.com/office/drawing/2014/main" id="{8AAC47F1-F6D2-486E-9909-ECEB9859226B}"/>
                </a:ext>
              </a:extLst>
            </p:cNvPr>
            <p:cNvGrpSpPr>
              <a:grpSpLocks/>
            </p:cNvGrpSpPr>
            <p:nvPr/>
          </p:nvGrpSpPr>
          <p:grpSpPr bwMode="auto">
            <a:xfrm>
              <a:off x="5822" y="1440"/>
              <a:ext cx="62" cy="64"/>
              <a:chOff x="5822" y="1440"/>
              <a:chExt cx="62" cy="64"/>
            </a:xfrm>
          </p:grpSpPr>
          <p:sp>
            <p:nvSpPr>
              <p:cNvPr id="51590" name="Freeform 98">
                <a:extLst>
                  <a:ext uri="{FF2B5EF4-FFF2-40B4-BE49-F238E27FC236}">
                    <a16:creationId xmlns:a16="http://schemas.microsoft.com/office/drawing/2014/main" id="{AD16601A-ADE6-4805-B0AF-B89B686678AD}"/>
                  </a:ext>
                </a:extLst>
              </p:cNvPr>
              <p:cNvSpPr>
                <a:spLocks/>
              </p:cNvSpPr>
              <p:nvPr/>
            </p:nvSpPr>
            <p:spPr bwMode="auto">
              <a:xfrm>
                <a:off x="5822" y="1440"/>
                <a:ext cx="62" cy="64"/>
              </a:xfrm>
              <a:custGeom>
                <a:avLst/>
                <a:gdLst>
                  <a:gd name="T0" fmla="*/ 35 w 62"/>
                  <a:gd name="T1" fmla="*/ 33 h 64"/>
                  <a:gd name="T2" fmla="*/ 28 w 62"/>
                  <a:gd name="T3" fmla="*/ 33 h 64"/>
                  <a:gd name="T4" fmla="*/ 28 w 62"/>
                  <a:gd name="T5" fmla="*/ 63 h 64"/>
                  <a:gd name="T6" fmla="*/ 35 w 62"/>
                  <a:gd name="T7" fmla="*/ 63 h 64"/>
                  <a:gd name="T8" fmla="*/ 35 w 62"/>
                  <a:gd name="T9" fmla="*/ 33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5" y="33"/>
                    </a:moveTo>
                    <a:lnTo>
                      <a:pt x="28" y="33"/>
                    </a:lnTo>
                    <a:lnTo>
                      <a:pt x="28" y="63"/>
                    </a:lnTo>
                    <a:lnTo>
                      <a:pt x="35" y="63"/>
                    </a:lnTo>
                    <a:lnTo>
                      <a:pt x="35" y="3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91" name="Freeform 97">
                <a:extLst>
                  <a:ext uri="{FF2B5EF4-FFF2-40B4-BE49-F238E27FC236}">
                    <a16:creationId xmlns:a16="http://schemas.microsoft.com/office/drawing/2014/main" id="{0F6BA07C-67ED-4D49-B2FC-DEBACD00F587}"/>
                  </a:ext>
                </a:extLst>
              </p:cNvPr>
              <p:cNvSpPr>
                <a:spLocks/>
              </p:cNvSpPr>
              <p:nvPr/>
            </p:nvSpPr>
            <p:spPr bwMode="auto">
              <a:xfrm>
                <a:off x="5822" y="1440"/>
                <a:ext cx="62" cy="64"/>
              </a:xfrm>
              <a:custGeom>
                <a:avLst/>
                <a:gdLst>
                  <a:gd name="T0" fmla="*/ 62 w 62"/>
                  <a:gd name="T1" fmla="*/ 27 h 64"/>
                  <a:gd name="T2" fmla="*/ 0 w 62"/>
                  <a:gd name="T3" fmla="*/ 27 h 64"/>
                  <a:gd name="T4" fmla="*/ 0 w 62"/>
                  <a:gd name="T5" fmla="*/ 33 h 64"/>
                  <a:gd name="T6" fmla="*/ 62 w 62"/>
                  <a:gd name="T7" fmla="*/ 33 h 64"/>
                  <a:gd name="T8" fmla="*/ 62 w 62"/>
                  <a:gd name="T9" fmla="*/ 27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62" y="27"/>
                    </a:moveTo>
                    <a:lnTo>
                      <a:pt x="0" y="27"/>
                    </a:lnTo>
                    <a:lnTo>
                      <a:pt x="0" y="33"/>
                    </a:lnTo>
                    <a:lnTo>
                      <a:pt x="62" y="33"/>
                    </a:lnTo>
                    <a:lnTo>
                      <a:pt x="62" y="2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92" name="Freeform 96">
                <a:extLst>
                  <a:ext uri="{FF2B5EF4-FFF2-40B4-BE49-F238E27FC236}">
                    <a16:creationId xmlns:a16="http://schemas.microsoft.com/office/drawing/2014/main" id="{58F706EC-BE13-4835-89D5-D1EE00F1C5A6}"/>
                  </a:ext>
                </a:extLst>
              </p:cNvPr>
              <p:cNvSpPr>
                <a:spLocks/>
              </p:cNvSpPr>
              <p:nvPr/>
            </p:nvSpPr>
            <p:spPr bwMode="auto">
              <a:xfrm>
                <a:off x="5822" y="1440"/>
                <a:ext cx="62" cy="64"/>
              </a:xfrm>
              <a:custGeom>
                <a:avLst/>
                <a:gdLst>
                  <a:gd name="T0" fmla="*/ 35 w 62"/>
                  <a:gd name="T1" fmla="*/ 0 h 64"/>
                  <a:gd name="T2" fmla="*/ 28 w 62"/>
                  <a:gd name="T3" fmla="*/ 0 h 64"/>
                  <a:gd name="T4" fmla="*/ 28 w 62"/>
                  <a:gd name="T5" fmla="*/ 27 h 64"/>
                  <a:gd name="T6" fmla="*/ 35 w 62"/>
                  <a:gd name="T7" fmla="*/ 27 h 64"/>
                  <a:gd name="T8" fmla="*/ 35 w 62"/>
                  <a:gd name="T9" fmla="*/ 0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5" y="0"/>
                    </a:moveTo>
                    <a:lnTo>
                      <a:pt x="28" y="0"/>
                    </a:lnTo>
                    <a:lnTo>
                      <a:pt x="28" y="27"/>
                    </a:lnTo>
                    <a:lnTo>
                      <a:pt x="35" y="27"/>
                    </a:lnTo>
                    <a:lnTo>
                      <a:pt x="3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97" name="Group 93">
              <a:extLst>
                <a:ext uri="{FF2B5EF4-FFF2-40B4-BE49-F238E27FC236}">
                  <a16:creationId xmlns:a16="http://schemas.microsoft.com/office/drawing/2014/main" id="{CE6BF720-6240-42B7-97CD-77C284F41F31}"/>
                </a:ext>
              </a:extLst>
            </p:cNvPr>
            <p:cNvGrpSpPr>
              <a:grpSpLocks/>
            </p:cNvGrpSpPr>
            <p:nvPr/>
          </p:nvGrpSpPr>
          <p:grpSpPr bwMode="auto">
            <a:xfrm>
              <a:off x="4534" y="3490"/>
              <a:ext cx="189" cy="2"/>
              <a:chOff x="4534" y="3490"/>
              <a:chExt cx="189" cy="2"/>
            </a:xfrm>
          </p:grpSpPr>
          <p:sp>
            <p:nvSpPr>
              <p:cNvPr id="51589" name="Freeform 94">
                <a:extLst>
                  <a:ext uri="{FF2B5EF4-FFF2-40B4-BE49-F238E27FC236}">
                    <a16:creationId xmlns:a16="http://schemas.microsoft.com/office/drawing/2014/main" id="{1A0C83CC-9D51-490A-93CB-3A750FF99D76}"/>
                  </a:ext>
                </a:extLst>
              </p:cNvPr>
              <p:cNvSpPr>
                <a:spLocks/>
              </p:cNvSpPr>
              <p:nvPr/>
            </p:nvSpPr>
            <p:spPr bwMode="auto">
              <a:xfrm>
                <a:off x="4534" y="3490"/>
                <a:ext cx="189" cy="2"/>
              </a:xfrm>
              <a:custGeom>
                <a:avLst/>
                <a:gdLst>
                  <a:gd name="T0" fmla="*/ 0 w 189"/>
                  <a:gd name="T1" fmla="*/ 0 h 2"/>
                  <a:gd name="T2" fmla="*/ 188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8"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498" name="Group 90">
              <a:extLst>
                <a:ext uri="{FF2B5EF4-FFF2-40B4-BE49-F238E27FC236}">
                  <a16:creationId xmlns:a16="http://schemas.microsoft.com/office/drawing/2014/main" id="{8D9F9916-81FC-487A-8CE9-C6F3EF26C4A8}"/>
                </a:ext>
              </a:extLst>
            </p:cNvPr>
            <p:cNvGrpSpPr>
              <a:grpSpLocks/>
            </p:cNvGrpSpPr>
            <p:nvPr/>
          </p:nvGrpSpPr>
          <p:grpSpPr bwMode="auto">
            <a:xfrm>
              <a:off x="4406" y="3374"/>
              <a:ext cx="82" cy="28"/>
              <a:chOff x="4406" y="3374"/>
              <a:chExt cx="82" cy="28"/>
            </a:xfrm>
          </p:grpSpPr>
          <p:sp>
            <p:nvSpPr>
              <p:cNvPr id="51587" name="Freeform 92">
                <a:extLst>
                  <a:ext uri="{FF2B5EF4-FFF2-40B4-BE49-F238E27FC236}">
                    <a16:creationId xmlns:a16="http://schemas.microsoft.com/office/drawing/2014/main" id="{21CDF395-FD4C-44A7-9214-C3EEF17C2934}"/>
                  </a:ext>
                </a:extLst>
              </p:cNvPr>
              <p:cNvSpPr>
                <a:spLocks/>
              </p:cNvSpPr>
              <p:nvPr/>
            </p:nvSpPr>
            <p:spPr bwMode="auto">
              <a:xfrm>
                <a:off x="4406" y="3374"/>
                <a:ext cx="82" cy="28"/>
              </a:xfrm>
              <a:custGeom>
                <a:avLst/>
                <a:gdLst>
                  <a:gd name="T0" fmla="*/ 22 w 82"/>
                  <a:gd name="T1" fmla="*/ 0 h 28"/>
                  <a:gd name="T2" fmla="*/ 6 w 82"/>
                  <a:gd name="T3" fmla="*/ 1 h 28"/>
                  <a:gd name="T4" fmla="*/ 0 w 82"/>
                  <a:gd name="T5" fmla="*/ 7 h 28"/>
                  <a:gd name="T6" fmla="*/ 1 w 82"/>
                  <a:gd name="T7" fmla="*/ 22 h 28"/>
                  <a:gd name="T8" fmla="*/ 6 w 82"/>
                  <a:gd name="T9" fmla="*/ 28 h 28"/>
                  <a:gd name="T10" fmla="*/ 22 w 82"/>
                  <a:gd name="T11" fmla="*/ 27 h 28"/>
                  <a:gd name="T12" fmla="*/ 28 w 82"/>
                  <a:gd name="T13" fmla="*/ 22 h 28"/>
                  <a:gd name="T14" fmla="*/ 27 w 82"/>
                  <a:gd name="T15" fmla="*/ 6 h 28"/>
                  <a:gd name="T16" fmla="*/ 22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2" y="0"/>
                    </a:moveTo>
                    <a:lnTo>
                      <a:pt x="6" y="1"/>
                    </a:lnTo>
                    <a:lnTo>
                      <a:pt x="0" y="7"/>
                    </a:lnTo>
                    <a:lnTo>
                      <a:pt x="1" y="22"/>
                    </a:lnTo>
                    <a:lnTo>
                      <a:pt x="6" y="28"/>
                    </a:lnTo>
                    <a:lnTo>
                      <a:pt x="22" y="27"/>
                    </a:lnTo>
                    <a:lnTo>
                      <a:pt x="28" y="22"/>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88" name="Freeform 91">
                <a:extLst>
                  <a:ext uri="{FF2B5EF4-FFF2-40B4-BE49-F238E27FC236}">
                    <a16:creationId xmlns:a16="http://schemas.microsoft.com/office/drawing/2014/main" id="{8DA44D5D-9BF0-484A-ABBA-E5468C55F71B}"/>
                  </a:ext>
                </a:extLst>
              </p:cNvPr>
              <p:cNvSpPr>
                <a:spLocks/>
              </p:cNvSpPr>
              <p:nvPr/>
            </p:nvSpPr>
            <p:spPr bwMode="auto">
              <a:xfrm>
                <a:off x="4406" y="3374"/>
                <a:ext cx="82" cy="28"/>
              </a:xfrm>
              <a:custGeom>
                <a:avLst/>
                <a:gdLst>
                  <a:gd name="T0" fmla="*/ 76 w 82"/>
                  <a:gd name="T1" fmla="*/ 0 h 28"/>
                  <a:gd name="T2" fmla="*/ 60 w 82"/>
                  <a:gd name="T3" fmla="*/ 1 h 28"/>
                  <a:gd name="T4" fmla="*/ 54 w 82"/>
                  <a:gd name="T5" fmla="*/ 7 h 28"/>
                  <a:gd name="T6" fmla="*/ 55 w 82"/>
                  <a:gd name="T7" fmla="*/ 22 h 28"/>
                  <a:gd name="T8" fmla="*/ 60 w 82"/>
                  <a:gd name="T9" fmla="*/ 28 h 28"/>
                  <a:gd name="T10" fmla="*/ 76 w 82"/>
                  <a:gd name="T11" fmla="*/ 27 h 28"/>
                  <a:gd name="T12" fmla="*/ 82 w 82"/>
                  <a:gd name="T13" fmla="*/ 22 h 28"/>
                  <a:gd name="T14" fmla="*/ 81 w 82"/>
                  <a:gd name="T15" fmla="*/ 6 h 28"/>
                  <a:gd name="T16" fmla="*/ 76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6" y="0"/>
                    </a:moveTo>
                    <a:lnTo>
                      <a:pt x="60" y="1"/>
                    </a:lnTo>
                    <a:lnTo>
                      <a:pt x="54" y="7"/>
                    </a:lnTo>
                    <a:lnTo>
                      <a:pt x="55" y="22"/>
                    </a:lnTo>
                    <a:lnTo>
                      <a:pt x="60" y="28"/>
                    </a:lnTo>
                    <a:lnTo>
                      <a:pt x="76" y="27"/>
                    </a:lnTo>
                    <a:lnTo>
                      <a:pt x="82" y="22"/>
                    </a:lnTo>
                    <a:lnTo>
                      <a:pt x="81" y="6"/>
                    </a:lnTo>
                    <a:lnTo>
                      <a:pt x="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499" name="Group 87">
              <a:extLst>
                <a:ext uri="{FF2B5EF4-FFF2-40B4-BE49-F238E27FC236}">
                  <a16:creationId xmlns:a16="http://schemas.microsoft.com/office/drawing/2014/main" id="{E25F3521-3344-4D66-9784-69F605E1BDA9}"/>
                </a:ext>
              </a:extLst>
            </p:cNvPr>
            <p:cNvGrpSpPr>
              <a:grpSpLocks/>
            </p:cNvGrpSpPr>
            <p:nvPr/>
          </p:nvGrpSpPr>
          <p:grpSpPr bwMode="auto">
            <a:xfrm>
              <a:off x="4406" y="3579"/>
              <a:ext cx="82" cy="28"/>
              <a:chOff x="4406" y="3579"/>
              <a:chExt cx="82" cy="28"/>
            </a:xfrm>
          </p:grpSpPr>
          <p:sp>
            <p:nvSpPr>
              <p:cNvPr id="51585" name="Freeform 89">
                <a:extLst>
                  <a:ext uri="{FF2B5EF4-FFF2-40B4-BE49-F238E27FC236}">
                    <a16:creationId xmlns:a16="http://schemas.microsoft.com/office/drawing/2014/main" id="{1225549D-0A4B-4826-A893-78E114C3F696}"/>
                  </a:ext>
                </a:extLst>
              </p:cNvPr>
              <p:cNvSpPr>
                <a:spLocks/>
              </p:cNvSpPr>
              <p:nvPr/>
            </p:nvSpPr>
            <p:spPr bwMode="auto">
              <a:xfrm>
                <a:off x="4406" y="3579"/>
                <a:ext cx="82" cy="28"/>
              </a:xfrm>
              <a:custGeom>
                <a:avLst/>
                <a:gdLst>
                  <a:gd name="T0" fmla="*/ 22 w 82"/>
                  <a:gd name="T1" fmla="*/ 0 h 28"/>
                  <a:gd name="T2" fmla="*/ 6 w 82"/>
                  <a:gd name="T3" fmla="*/ 0 h 28"/>
                  <a:gd name="T4" fmla="*/ 0 w 82"/>
                  <a:gd name="T5" fmla="*/ 6 h 28"/>
                  <a:gd name="T6" fmla="*/ 1 w 82"/>
                  <a:gd name="T7" fmla="*/ 22 h 28"/>
                  <a:gd name="T8" fmla="*/ 6 w 82"/>
                  <a:gd name="T9" fmla="*/ 27 h 28"/>
                  <a:gd name="T10" fmla="*/ 22 w 82"/>
                  <a:gd name="T11" fmla="*/ 27 h 28"/>
                  <a:gd name="T12" fmla="*/ 28 w 82"/>
                  <a:gd name="T13" fmla="*/ 21 h 28"/>
                  <a:gd name="T14" fmla="*/ 27 w 82"/>
                  <a:gd name="T15" fmla="*/ 6 h 28"/>
                  <a:gd name="T16" fmla="*/ 22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2" y="0"/>
                    </a:moveTo>
                    <a:lnTo>
                      <a:pt x="6" y="0"/>
                    </a:lnTo>
                    <a:lnTo>
                      <a:pt x="0" y="6"/>
                    </a:lnTo>
                    <a:lnTo>
                      <a:pt x="1" y="22"/>
                    </a:lnTo>
                    <a:lnTo>
                      <a:pt x="6" y="27"/>
                    </a:lnTo>
                    <a:lnTo>
                      <a:pt x="22" y="27"/>
                    </a:lnTo>
                    <a:lnTo>
                      <a:pt x="28" y="21"/>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86" name="Freeform 88">
                <a:extLst>
                  <a:ext uri="{FF2B5EF4-FFF2-40B4-BE49-F238E27FC236}">
                    <a16:creationId xmlns:a16="http://schemas.microsoft.com/office/drawing/2014/main" id="{59A040C3-682C-4074-9E22-0D2B6B772221}"/>
                  </a:ext>
                </a:extLst>
              </p:cNvPr>
              <p:cNvSpPr>
                <a:spLocks/>
              </p:cNvSpPr>
              <p:nvPr/>
            </p:nvSpPr>
            <p:spPr bwMode="auto">
              <a:xfrm>
                <a:off x="4406" y="3579"/>
                <a:ext cx="82" cy="28"/>
              </a:xfrm>
              <a:custGeom>
                <a:avLst/>
                <a:gdLst>
                  <a:gd name="T0" fmla="*/ 76 w 82"/>
                  <a:gd name="T1" fmla="*/ 0 h 28"/>
                  <a:gd name="T2" fmla="*/ 60 w 82"/>
                  <a:gd name="T3" fmla="*/ 0 h 28"/>
                  <a:gd name="T4" fmla="*/ 54 w 82"/>
                  <a:gd name="T5" fmla="*/ 6 h 28"/>
                  <a:gd name="T6" fmla="*/ 55 w 82"/>
                  <a:gd name="T7" fmla="*/ 22 h 28"/>
                  <a:gd name="T8" fmla="*/ 60 w 82"/>
                  <a:gd name="T9" fmla="*/ 27 h 28"/>
                  <a:gd name="T10" fmla="*/ 76 w 82"/>
                  <a:gd name="T11" fmla="*/ 27 h 28"/>
                  <a:gd name="T12" fmla="*/ 82 w 82"/>
                  <a:gd name="T13" fmla="*/ 21 h 28"/>
                  <a:gd name="T14" fmla="*/ 81 w 82"/>
                  <a:gd name="T15" fmla="*/ 6 h 28"/>
                  <a:gd name="T16" fmla="*/ 76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6" y="0"/>
                    </a:moveTo>
                    <a:lnTo>
                      <a:pt x="60" y="0"/>
                    </a:lnTo>
                    <a:lnTo>
                      <a:pt x="54" y="6"/>
                    </a:lnTo>
                    <a:lnTo>
                      <a:pt x="55" y="22"/>
                    </a:lnTo>
                    <a:lnTo>
                      <a:pt x="60" y="27"/>
                    </a:lnTo>
                    <a:lnTo>
                      <a:pt x="76" y="27"/>
                    </a:lnTo>
                    <a:lnTo>
                      <a:pt x="82" y="21"/>
                    </a:lnTo>
                    <a:lnTo>
                      <a:pt x="81" y="6"/>
                    </a:lnTo>
                    <a:lnTo>
                      <a:pt x="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0" name="Group 80">
              <a:extLst>
                <a:ext uri="{FF2B5EF4-FFF2-40B4-BE49-F238E27FC236}">
                  <a16:creationId xmlns:a16="http://schemas.microsoft.com/office/drawing/2014/main" id="{192D8D3F-0F10-4D0E-92BB-631406C56383}"/>
                </a:ext>
              </a:extLst>
            </p:cNvPr>
            <p:cNvGrpSpPr>
              <a:grpSpLocks/>
            </p:cNvGrpSpPr>
            <p:nvPr/>
          </p:nvGrpSpPr>
          <p:grpSpPr bwMode="auto">
            <a:xfrm>
              <a:off x="4072" y="3429"/>
              <a:ext cx="242" cy="121"/>
              <a:chOff x="4072" y="3429"/>
              <a:chExt cx="242" cy="121"/>
            </a:xfrm>
          </p:grpSpPr>
          <p:sp>
            <p:nvSpPr>
              <p:cNvPr id="51579" name="Freeform 86">
                <a:extLst>
                  <a:ext uri="{FF2B5EF4-FFF2-40B4-BE49-F238E27FC236}">
                    <a16:creationId xmlns:a16="http://schemas.microsoft.com/office/drawing/2014/main" id="{22FFB3F1-9643-433F-9D7C-8BC1C487E6F4}"/>
                  </a:ext>
                </a:extLst>
              </p:cNvPr>
              <p:cNvSpPr>
                <a:spLocks/>
              </p:cNvSpPr>
              <p:nvPr/>
            </p:nvSpPr>
            <p:spPr bwMode="auto">
              <a:xfrm>
                <a:off x="4072" y="3429"/>
                <a:ext cx="242" cy="121"/>
              </a:xfrm>
              <a:custGeom>
                <a:avLst/>
                <a:gdLst>
                  <a:gd name="T0" fmla="*/ 82 w 242"/>
                  <a:gd name="T1" fmla="*/ 0 h 121"/>
                  <a:gd name="T2" fmla="*/ 67 w 242"/>
                  <a:gd name="T3" fmla="*/ 0 h 121"/>
                  <a:gd name="T4" fmla="*/ 43 w 242"/>
                  <a:gd name="T5" fmla="*/ 4 h 121"/>
                  <a:gd name="T6" fmla="*/ 23 w 242"/>
                  <a:gd name="T7" fmla="*/ 13 h 121"/>
                  <a:gd name="T8" fmla="*/ 9 w 242"/>
                  <a:gd name="T9" fmla="*/ 29 h 121"/>
                  <a:gd name="T10" fmla="*/ 0 w 242"/>
                  <a:gd name="T11" fmla="*/ 49 h 121"/>
                  <a:gd name="T12" fmla="*/ 2 w 242"/>
                  <a:gd name="T13" fmla="*/ 73 h 121"/>
                  <a:gd name="T14" fmla="*/ 9 w 242"/>
                  <a:gd name="T15" fmla="*/ 94 h 121"/>
                  <a:gd name="T16" fmla="*/ 21 w 242"/>
                  <a:gd name="T17" fmla="*/ 109 h 121"/>
                  <a:gd name="T18" fmla="*/ 40 w 242"/>
                  <a:gd name="T19" fmla="*/ 119 h 121"/>
                  <a:gd name="T20" fmla="*/ 70 w 242"/>
                  <a:gd name="T21" fmla="*/ 121 h 121"/>
                  <a:gd name="T22" fmla="*/ 89 w 242"/>
                  <a:gd name="T23" fmla="*/ 119 h 121"/>
                  <a:gd name="T24" fmla="*/ 93 w 242"/>
                  <a:gd name="T25" fmla="*/ 116 h 121"/>
                  <a:gd name="T26" fmla="*/ 73 w 242"/>
                  <a:gd name="T27" fmla="*/ 116 h 121"/>
                  <a:gd name="T28" fmla="*/ 48 w 242"/>
                  <a:gd name="T29" fmla="*/ 112 h 121"/>
                  <a:gd name="T30" fmla="*/ 31 w 242"/>
                  <a:gd name="T31" fmla="*/ 101 h 121"/>
                  <a:gd name="T32" fmla="*/ 20 w 242"/>
                  <a:gd name="T33" fmla="*/ 83 h 121"/>
                  <a:gd name="T34" fmla="*/ 17 w 242"/>
                  <a:gd name="T35" fmla="*/ 60 h 121"/>
                  <a:gd name="T36" fmla="*/ 20 w 242"/>
                  <a:gd name="T37" fmla="*/ 37 h 121"/>
                  <a:gd name="T38" fmla="*/ 31 w 242"/>
                  <a:gd name="T39" fmla="*/ 19 h 121"/>
                  <a:gd name="T40" fmla="*/ 49 w 242"/>
                  <a:gd name="T41" fmla="*/ 8 h 121"/>
                  <a:gd name="T42" fmla="*/ 100 w 242"/>
                  <a:gd name="T43" fmla="*/ 8 h 121"/>
                  <a:gd name="T44" fmla="*/ 99 w 242"/>
                  <a:gd name="T45" fmla="*/ 5 h 121"/>
                  <a:gd name="T46" fmla="*/ 94 w 242"/>
                  <a:gd name="T47" fmla="*/ 4 h 121"/>
                  <a:gd name="T48" fmla="*/ 82 w 242"/>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242"/>
                  <a:gd name="T76" fmla="*/ 0 h 121"/>
                  <a:gd name="T77" fmla="*/ 242 w 242"/>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242" h="121">
                    <a:moveTo>
                      <a:pt x="82" y="0"/>
                    </a:moveTo>
                    <a:lnTo>
                      <a:pt x="67" y="0"/>
                    </a:lnTo>
                    <a:lnTo>
                      <a:pt x="43" y="4"/>
                    </a:lnTo>
                    <a:lnTo>
                      <a:pt x="23" y="13"/>
                    </a:lnTo>
                    <a:lnTo>
                      <a:pt x="9" y="29"/>
                    </a:lnTo>
                    <a:lnTo>
                      <a:pt x="0" y="49"/>
                    </a:lnTo>
                    <a:lnTo>
                      <a:pt x="2" y="73"/>
                    </a:lnTo>
                    <a:lnTo>
                      <a:pt x="9" y="94"/>
                    </a:lnTo>
                    <a:lnTo>
                      <a:pt x="21" y="109"/>
                    </a:lnTo>
                    <a:lnTo>
                      <a:pt x="40" y="119"/>
                    </a:lnTo>
                    <a:lnTo>
                      <a:pt x="70" y="121"/>
                    </a:lnTo>
                    <a:lnTo>
                      <a:pt x="89" y="119"/>
                    </a:lnTo>
                    <a:lnTo>
                      <a:pt x="93" y="116"/>
                    </a:lnTo>
                    <a:lnTo>
                      <a:pt x="73" y="116"/>
                    </a:lnTo>
                    <a:lnTo>
                      <a:pt x="48" y="112"/>
                    </a:lnTo>
                    <a:lnTo>
                      <a:pt x="31" y="101"/>
                    </a:lnTo>
                    <a:lnTo>
                      <a:pt x="20" y="83"/>
                    </a:lnTo>
                    <a:lnTo>
                      <a:pt x="17" y="60"/>
                    </a:lnTo>
                    <a:lnTo>
                      <a:pt x="20" y="37"/>
                    </a:lnTo>
                    <a:lnTo>
                      <a:pt x="31" y="19"/>
                    </a:lnTo>
                    <a:lnTo>
                      <a:pt x="49" y="8"/>
                    </a:lnTo>
                    <a:lnTo>
                      <a:pt x="100" y="8"/>
                    </a:lnTo>
                    <a:lnTo>
                      <a:pt x="99" y="5"/>
                    </a:lnTo>
                    <a:lnTo>
                      <a:pt x="94" y="4"/>
                    </a:lnTo>
                    <a:lnTo>
                      <a:pt x="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80" name="Freeform 85">
                <a:extLst>
                  <a:ext uri="{FF2B5EF4-FFF2-40B4-BE49-F238E27FC236}">
                    <a16:creationId xmlns:a16="http://schemas.microsoft.com/office/drawing/2014/main" id="{5527E0CD-EA09-4B06-917C-11EF5E6FAA32}"/>
                  </a:ext>
                </a:extLst>
              </p:cNvPr>
              <p:cNvSpPr>
                <a:spLocks/>
              </p:cNvSpPr>
              <p:nvPr/>
            </p:nvSpPr>
            <p:spPr bwMode="auto">
              <a:xfrm>
                <a:off x="4072" y="3429"/>
                <a:ext cx="242" cy="121"/>
              </a:xfrm>
              <a:custGeom>
                <a:avLst/>
                <a:gdLst>
                  <a:gd name="T0" fmla="*/ 102 w 242"/>
                  <a:gd name="T1" fmla="*/ 88 h 121"/>
                  <a:gd name="T2" fmla="*/ 90 w 242"/>
                  <a:gd name="T3" fmla="*/ 107 h 121"/>
                  <a:gd name="T4" fmla="*/ 73 w 242"/>
                  <a:gd name="T5" fmla="*/ 116 h 121"/>
                  <a:gd name="T6" fmla="*/ 93 w 242"/>
                  <a:gd name="T7" fmla="*/ 116 h 121"/>
                  <a:gd name="T8" fmla="*/ 100 w 242"/>
                  <a:gd name="T9" fmla="*/ 111 h 121"/>
                  <a:gd name="T10" fmla="*/ 104 w 242"/>
                  <a:gd name="T11" fmla="*/ 96 h 121"/>
                  <a:gd name="T12" fmla="*/ 106 w 242"/>
                  <a:gd name="T13" fmla="*/ 89 h 121"/>
                  <a:gd name="T14" fmla="*/ 102 w 242"/>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102" y="88"/>
                    </a:moveTo>
                    <a:lnTo>
                      <a:pt x="90" y="107"/>
                    </a:lnTo>
                    <a:lnTo>
                      <a:pt x="73" y="116"/>
                    </a:lnTo>
                    <a:lnTo>
                      <a:pt x="93" y="116"/>
                    </a:lnTo>
                    <a:lnTo>
                      <a:pt x="100" y="111"/>
                    </a:lnTo>
                    <a:lnTo>
                      <a:pt x="104" y="96"/>
                    </a:lnTo>
                    <a:lnTo>
                      <a:pt x="106" y="89"/>
                    </a:lnTo>
                    <a:lnTo>
                      <a:pt x="102"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81" name="Freeform 84">
                <a:extLst>
                  <a:ext uri="{FF2B5EF4-FFF2-40B4-BE49-F238E27FC236}">
                    <a16:creationId xmlns:a16="http://schemas.microsoft.com/office/drawing/2014/main" id="{14629A56-975C-48CA-BB3F-9180188D761A}"/>
                  </a:ext>
                </a:extLst>
              </p:cNvPr>
              <p:cNvSpPr>
                <a:spLocks/>
              </p:cNvSpPr>
              <p:nvPr/>
            </p:nvSpPr>
            <p:spPr bwMode="auto">
              <a:xfrm>
                <a:off x="4072" y="3429"/>
                <a:ext cx="242" cy="121"/>
              </a:xfrm>
              <a:custGeom>
                <a:avLst/>
                <a:gdLst>
                  <a:gd name="T0" fmla="*/ 100 w 242"/>
                  <a:gd name="T1" fmla="*/ 8 h 121"/>
                  <a:gd name="T2" fmla="*/ 49 w 242"/>
                  <a:gd name="T3" fmla="*/ 8 h 121"/>
                  <a:gd name="T4" fmla="*/ 76 w 242"/>
                  <a:gd name="T5" fmla="*/ 9 h 121"/>
                  <a:gd name="T6" fmla="*/ 91 w 242"/>
                  <a:gd name="T7" fmla="*/ 18 h 121"/>
                  <a:gd name="T8" fmla="*/ 102 w 242"/>
                  <a:gd name="T9" fmla="*/ 32 h 121"/>
                  <a:gd name="T10" fmla="*/ 101 w 242"/>
                  <a:gd name="T11" fmla="*/ 23 h 121"/>
                  <a:gd name="T12" fmla="*/ 101 w 242"/>
                  <a:gd name="T13" fmla="*/ 15 h 121"/>
                  <a:gd name="T14" fmla="*/ 100 w 242"/>
                  <a:gd name="T15" fmla="*/ 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100" y="8"/>
                    </a:moveTo>
                    <a:lnTo>
                      <a:pt x="49" y="8"/>
                    </a:lnTo>
                    <a:lnTo>
                      <a:pt x="76" y="9"/>
                    </a:lnTo>
                    <a:lnTo>
                      <a:pt x="91" y="18"/>
                    </a:lnTo>
                    <a:lnTo>
                      <a:pt x="102" y="32"/>
                    </a:lnTo>
                    <a:lnTo>
                      <a:pt x="101" y="23"/>
                    </a:lnTo>
                    <a:lnTo>
                      <a:pt x="101" y="15"/>
                    </a:lnTo>
                    <a:lnTo>
                      <a:pt x="10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82" name="Freeform 83">
                <a:extLst>
                  <a:ext uri="{FF2B5EF4-FFF2-40B4-BE49-F238E27FC236}">
                    <a16:creationId xmlns:a16="http://schemas.microsoft.com/office/drawing/2014/main" id="{7923984C-B6C0-4CFC-A5FF-2CD652376D5C}"/>
                  </a:ext>
                </a:extLst>
              </p:cNvPr>
              <p:cNvSpPr>
                <a:spLocks/>
              </p:cNvSpPr>
              <p:nvPr/>
            </p:nvSpPr>
            <p:spPr bwMode="auto">
              <a:xfrm>
                <a:off x="4072" y="3429"/>
                <a:ext cx="242" cy="121"/>
              </a:xfrm>
              <a:custGeom>
                <a:avLst/>
                <a:gdLst>
                  <a:gd name="T0" fmla="*/ 163 w 242"/>
                  <a:gd name="T1" fmla="*/ 3 h 121"/>
                  <a:gd name="T2" fmla="*/ 115 w 242"/>
                  <a:gd name="T3" fmla="*/ 3 h 121"/>
                  <a:gd name="T4" fmla="*/ 115 w 242"/>
                  <a:gd name="T5" fmla="*/ 7 h 121"/>
                  <a:gd name="T6" fmla="*/ 131 w 242"/>
                  <a:gd name="T7" fmla="*/ 8 h 121"/>
                  <a:gd name="T8" fmla="*/ 132 w 242"/>
                  <a:gd name="T9" fmla="*/ 9 h 121"/>
                  <a:gd name="T10" fmla="*/ 132 w 242"/>
                  <a:gd name="T11" fmla="*/ 113 h 121"/>
                  <a:gd name="T12" fmla="*/ 131 w 242"/>
                  <a:gd name="T13" fmla="*/ 115 h 121"/>
                  <a:gd name="T14" fmla="*/ 116 w 242"/>
                  <a:gd name="T15" fmla="*/ 116 h 121"/>
                  <a:gd name="T16" fmla="*/ 116 w 242"/>
                  <a:gd name="T17" fmla="*/ 120 h 121"/>
                  <a:gd name="T18" fmla="*/ 164 w 242"/>
                  <a:gd name="T19" fmla="*/ 120 h 121"/>
                  <a:gd name="T20" fmla="*/ 164 w 242"/>
                  <a:gd name="T21" fmla="*/ 116 h 121"/>
                  <a:gd name="T22" fmla="*/ 149 w 242"/>
                  <a:gd name="T23" fmla="*/ 115 h 121"/>
                  <a:gd name="T24" fmla="*/ 147 w 242"/>
                  <a:gd name="T25" fmla="*/ 113 h 121"/>
                  <a:gd name="T26" fmla="*/ 147 w 242"/>
                  <a:gd name="T27" fmla="*/ 62 h 121"/>
                  <a:gd name="T28" fmla="*/ 225 w 242"/>
                  <a:gd name="T29" fmla="*/ 62 h 121"/>
                  <a:gd name="T30" fmla="*/ 225 w 242"/>
                  <a:gd name="T31" fmla="*/ 55 h 121"/>
                  <a:gd name="T32" fmla="*/ 147 w 242"/>
                  <a:gd name="T33" fmla="*/ 55 h 121"/>
                  <a:gd name="T34" fmla="*/ 147 w 242"/>
                  <a:gd name="T35" fmla="*/ 9 h 121"/>
                  <a:gd name="T36" fmla="*/ 149 w 242"/>
                  <a:gd name="T37" fmla="*/ 8 h 121"/>
                  <a:gd name="T38" fmla="*/ 163 w 242"/>
                  <a:gd name="T39" fmla="*/ 7 h 121"/>
                  <a:gd name="T40" fmla="*/ 163 w 242"/>
                  <a:gd name="T41" fmla="*/ 3 h 12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42"/>
                  <a:gd name="T64" fmla="*/ 0 h 121"/>
                  <a:gd name="T65" fmla="*/ 242 w 242"/>
                  <a:gd name="T66" fmla="*/ 121 h 12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42" h="121">
                    <a:moveTo>
                      <a:pt x="163" y="3"/>
                    </a:moveTo>
                    <a:lnTo>
                      <a:pt x="115" y="3"/>
                    </a:lnTo>
                    <a:lnTo>
                      <a:pt x="115" y="7"/>
                    </a:lnTo>
                    <a:lnTo>
                      <a:pt x="131" y="8"/>
                    </a:lnTo>
                    <a:lnTo>
                      <a:pt x="132" y="9"/>
                    </a:lnTo>
                    <a:lnTo>
                      <a:pt x="132" y="113"/>
                    </a:lnTo>
                    <a:lnTo>
                      <a:pt x="131" y="115"/>
                    </a:lnTo>
                    <a:lnTo>
                      <a:pt x="116" y="116"/>
                    </a:lnTo>
                    <a:lnTo>
                      <a:pt x="116" y="120"/>
                    </a:lnTo>
                    <a:lnTo>
                      <a:pt x="164" y="120"/>
                    </a:lnTo>
                    <a:lnTo>
                      <a:pt x="164" y="116"/>
                    </a:lnTo>
                    <a:lnTo>
                      <a:pt x="149" y="115"/>
                    </a:lnTo>
                    <a:lnTo>
                      <a:pt x="147" y="113"/>
                    </a:lnTo>
                    <a:lnTo>
                      <a:pt x="147" y="62"/>
                    </a:lnTo>
                    <a:lnTo>
                      <a:pt x="225" y="62"/>
                    </a:lnTo>
                    <a:lnTo>
                      <a:pt x="225" y="55"/>
                    </a:lnTo>
                    <a:lnTo>
                      <a:pt x="147" y="55"/>
                    </a:lnTo>
                    <a:lnTo>
                      <a:pt x="147" y="9"/>
                    </a:lnTo>
                    <a:lnTo>
                      <a:pt x="149" y="8"/>
                    </a:lnTo>
                    <a:lnTo>
                      <a:pt x="163" y="7"/>
                    </a:lnTo>
                    <a:lnTo>
                      <a:pt x="16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83" name="Freeform 82">
                <a:extLst>
                  <a:ext uri="{FF2B5EF4-FFF2-40B4-BE49-F238E27FC236}">
                    <a16:creationId xmlns:a16="http://schemas.microsoft.com/office/drawing/2014/main" id="{54979555-5010-4E37-8B21-96048C9F741C}"/>
                  </a:ext>
                </a:extLst>
              </p:cNvPr>
              <p:cNvSpPr>
                <a:spLocks/>
              </p:cNvSpPr>
              <p:nvPr/>
            </p:nvSpPr>
            <p:spPr bwMode="auto">
              <a:xfrm>
                <a:off x="4072" y="3429"/>
                <a:ext cx="242" cy="121"/>
              </a:xfrm>
              <a:custGeom>
                <a:avLst/>
                <a:gdLst>
                  <a:gd name="T0" fmla="*/ 225 w 242"/>
                  <a:gd name="T1" fmla="*/ 62 h 121"/>
                  <a:gd name="T2" fmla="*/ 210 w 242"/>
                  <a:gd name="T3" fmla="*/ 62 h 121"/>
                  <a:gd name="T4" fmla="*/ 210 w 242"/>
                  <a:gd name="T5" fmla="*/ 113 h 121"/>
                  <a:gd name="T6" fmla="*/ 208 w 242"/>
                  <a:gd name="T7" fmla="*/ 115 h 121"/>
                  <a:gd name="T8" fmla="*/ 193 w 242"/>
                  <a:gd name="T9" fmla="*/ 116 h 121"/>
                  <a:gd name="T10" fmla="*/ 193 w 242"/>
                  <a:gd name="T11" fmla="*/ 120 h 121"/>
                  <a:gd name="T12" fmla="*/ 241 w 242"/>
                  <a:gd name="T13" fmla="*/ 120 h 121"/>
                  <a:gd name="T14" fmla="*/ 241 w 242"/>
                  <a:gd name="T15" fmla="*/ 116 h 121"/>
                  <a:gd name="T16" fmla="*/ 226 w 242"/>
                  <a:gd name="T17" fmla="*/ 115 h 121"/>
                  <a:gd name="T18" fmla="*/ 225 w 242"/>
                  <a:gd name="T19" fmla="*/ 113 h 121"/>
                  <a:gd name="T20" fmla="*/ 225 w 242"/>
                  <a:gd name="T21" fmla="*/ 62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25" y="62"/>
                    </a:moveTo>
                    <a:lnTo>
                      <a:pt x="210" y="62"/>
                    </a:lnTo>
                    <a:lnTo>
                      <a:pt x="210" y="113"/>
                    </a:lnTo>
                    <a:lnTo>
                      <a:pt x="208" y="115"/>
                    </a:lnTo>
                    <a:lnTo>
                      <a:pt x="193" y="116"/>
                    </a:lnTo>
                    <a:lnTo>
                      <a:pt x="193" y="120"/>
                    </a:lnTo>
                    <a:lnTo>
                      <a:pt x="241" y="120"/>
                    </a:lnTo>
                    <a:lnTo>
                      <a:pt x="241" y="116"/>
                    </a:lnTo>
                    <a:lnTo>
                      <a:pt x="226" y="115"/>
                    </a:lnTo>
                    <a:lnTo>
                      <a:pt x="225" y="113"/>
                    </a:lnTo>
                    <a:lnTo>
                      <a:pt x="225"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84" name="Freeform 81">
                <a:extLst>
                  <a:ext uri="{FF2B5EF4-FFF2-40B4-BE49-F238E27FC236}">
                    <a16:creationId xmlns:a16="http://schemas.microsoft.com/office/drawing/2014/main" id="{42C1E7DA-E5CE-4D6A-8D2E-A183567F66D8}"/>
                  </a:ext>
                </a:extLst>
              </p:cNvPr>
              <p:cNvSpPr>
                <a:spLocks/>
              </p:cNvSpPr>
              <p:nvPr/>
            </p:nvSpPr>
            <p:spPr bwMode="auto">
              <a:xfrm>
                <a:off x="4072" y="3429"/>
                <a:ext cx="242" cy="121"/>
              </a:xfrm>
              <a:custGeom>
                <a:avLst/>
                <a:gdLst>
                  <a:gd name="T0" fmla="*/ 242 w 242"/>
                  <a:gd name="T1" fmla="*/ 3 h 121"/>
                  <a:gd name="T2" fmla="*/ 194 w 242"/>
                  <a:gd name="T3" fmla="*/ 3 h 121"/>
                  <a:gd name="T4" fmla="*/ 194 w 242"/>
                  <a:gd name="T5" fmla="*/ 7 h 121"/>
                  <a:gd name="T6" fmla="*/ 208 w 242"/>
                  <a:gd name="T7" fmla="*/ 8 h 121"/>
                  <a:gd name="T8" fmla="*/ 210 w 242"/>
                  <a:gd name="T9" fmla="*/ 9 h 121"/>
                  <a:gd name="T10" fmla="*/ 210 w 242"/>
                  <a:gd name="T11" fmla="*/ 55 h 121"/>
                  <a:gd name="T12" fmla="*/ 225 w 242"/>
                  <a:gd name="T13" fmla="*/ 55 h 121"/>
                  <a:gd name="T14" fmla="*/ 225 w 242"/>
                  <a:gd name="T15" fmla="*/ 9 h 121"/>
                  <a:gd name="T16" fmla="*/ 226 w 242"/>
                  <a:gd name="T17" fmla="*/ 8 h 121"/>
                  <a:gd name="T18" fmla="*/ 242 w 242"/>
                  <a:gd name="T19" fmla="*/ 7 h 121"/>
                  <a:gd name="T20" fmla="*/ 242 w 242"/>
                  <a:gd name="T21" fmla="*/ 3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42" y="3"/>
                    </a:moveTo>
                    <a:lnTo>
                      <a:pt x="194" y="3"/>
                    </a:lnTo>
                    <a:lnTo>
                      <a:pt x="194" y="7"/>
                    </a:lnTo>
                    <a:lnTo>
                      <a:pt x="208" y="8"/>
                    </a:lnTo>
                    <a:lnTo>
                      <a:pt x="210" y="9"/>
                    </a:lnTo>
                    <a:lnTo>
                      <a:pt x="210" y="55"/>
                    </a:lnTo>
                    <a:lnTo>
                      <a:pt x="225" y="55"/>
                    </a:lnTo>
                    <a:lnTo>
                      <a:pt x="225" y="9"/>
                    </a:lnTo>
                    <a:lnTo>
                      <a:pt x="226" y="8"/>
                    </a:lnTo>
                    <a:lnTo>
                      <a:pt x="242" y="7"/>
                    </a:lnTo>
                    <a:lnTo>
                      <a:pt x="24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1" name="Group 75">
              <a:extLst>
                <a:ext uri="{FF2B5EF4-FFF2-40B4-BE49-F238E27FC236}">
                  <a16:creationId xmlns:a16="http://schemas.microsoft.com/office/drawing/2014/main" id="{CA809193-C287-4B64-958C-3487158D27C1}"/>
                </a:ext>
              </a:extLst>
            </p:cNvPr>
            <p:cNvGrpSpPr>
              <a:grpSpLocks/>
            </p:cNvGrpSpPr>
            <p:nvPr/>
          </p:nvGrpSpPr>
          <p:grpSpPr bwMode="auto">
            <a:xfrm>
              <a:off x="4326" y="3503"/>
              <a:ext cx="47" cy="82"/>
              <a:chOff x="4326" y="3503"/>
              <a:chExt cx="47" cy="82"/>
            </a:xfrm>
          </p:grpSpPr>
          <p:sp>
            <p:nvSpPr>
              <p:cNvPr id="51575" name="Freeform 79">
                <a:extLst>
                  <a:ext uri="{FF2B5EF4-FFF2-40B4-BE49-F238E27FC236}">
                    <a16:creationId xmlns:a16="http://schemas.microsoft.com/office/drawing/2014/main" id="{4C3361BF-41C0-4B33-850A-8D3A27E21DF6}"/>
                  </a:ext>
                </a:extLst>
              </p:cNvPr>
              <p:cNvSpPr>
                <a:spLocks/>
              </p:cNvSpPr>
              <p:nvPr/>
            </p:nvSpPr>
            <p:spPr bwMode="auto">
              <a:xfrm>
                <a:off x="4326" y="3503"/>
                <a:ext cx="47" cy="82"/>
              </a:xfrm>
              <a:custGeom>
                <a:avLst/>
                <a:gdLst>
                  <a:gd name="T0" fmla="*/ 2 w 47"/>
                  <a:gd name="T1" fmla="*/ 69 h 82"/>
                  <a:gd name="T2" fmla="*/ 0 w 47"/>
                  <a:gd name="T3" fmla="*/ 73 h 82"/>
                  <a:gd name="T4" fmla="*/ 1 w 47"/>
                  <a:gd name="T5" fmla="*/ 77 h 82"/>
                  <a:gd name="T6" fmla="*/ 3 w 47"/>
                  <a:gd name="T7" fmla="*/ 79 h 82"/>
                  <a:gd name="T8" fmla="*/ 8 w 47"/>
                  <a:gd name="T9" fmla="*/ 82 h 82"/>
                  <a:gd name="T10" fmla="*/ 13 w 47"/>
                  <a:gd name="T11" fmla="*/ 82 h 82"/>
                  <a:gd name="T12" fmla="*/ 30 w 47"/>
                  <a:gd name="T13" fmla="*/ 76 h 82"/>
                  <a:gd name="T14" fmla="*/ 31 w 47"/>
                  <a:gd name="T15" fmla="*/ 75 h 82"/>
                  <a:gd name="T16" fmla="*/ 13 w 47"/>
                  <a:gd name="T17" fmla="*/ 75 h 82"/>
                  <a:gd name="T18" fmla="*/ 9 w 47"/>
                  <a:gd name="T19" fmla="*/ 72 h 82"/>
                  <a:gd name="T20" fmla="*/ 6 w 47"/>
                  <a:gd name="T21" fmla="*/ 70 h 82"/>
                  <a:gd name="T22" fmla="*/ 2 w 47"/>
                  <a:gd name="T23" fmla="*/ 69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2" y="69"/>
                    </a:moveTo>
                    <a:lnTo>
                      <a:pt x="0" y="73"/>
                    </a:lnTo>
                    <a:lnTo>
                      <a:pt x="1" y="77"/>
                    </a:lnTo>
                    <a:lnTo>
                      <a:pt x="3" y="79"/>
                    </a:lnTo>
                    <a:lnTo>
                      <a:pt x="8" y="82"/>
                    </a:lnTo>
                    <a:lnTo>
                      <a:pt x="13" y="82"/>
                    </a:lnTo>
                    <a:lnTo>
                      <a:pt x="30" y="76"/>
                    </a:lnTo>
                    <a:lnTo>
                      <a:pt x="31" y="75"/>
                    </a:lnTo>
                    <a:lnTo>
                      <a:pt x="13" y="75"/>
                    </a:lnTo>
                    <a:lnTo>
                      <a:pt x="9" y="72"/>
                    </a:lnTo>
                    <a:lnTo>
                      <a:pt x="6" y="70"/>
                    </a:lnTo>
                    <a:lnTo>
                      <a:pt x="2"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76" name="Freeform 78">
                <a:extLst>
                  <a:ext uri="{FF2B5EF4-FFF2-40B4-BE49-F238E27FC236}">
                    <a16:creationId xmlns:a16="http://schemas.microsoft.com/office/drawing/2014/main" id="{5CE02488-F24F-4901-85AC-AF212DADC376}"/>
                  </a:ext>
                </a:extLst>
              </p:cNvPr>
              <p:cNvSpPr>
                <a:spLocks/>
              </p:cNvSpPr>
              <p:nvPr/>
            </p:nvSpPr>
            <p:spPr bwMode="auto">
              <a:xfrm>
                <a:off x="4326" y="3503"/>
                <a:ext cx="47" cy="82"/>
              </a:xfrm>
              <a:custGeom>
                <a:avLst/>
                <a:gdLst>
                  <a:gd name="T0" fmla="*/ 44 w 47"/>
                  <a:gd name="T1" fmla="*/ 37 h 82"/>
                  <a:gd name="T2" fmla="*/ 28 w 47"/>
                  <a:gd name="T3" fmla="*/ 37 h 82"/>
                  <a:gd name="T4" fmla="*/ 36 w 47"/>
                  <a:gd name="T5" fmla="*/ 41 h 82"/>
                  <a:gd name="T6" fmla="*/ 36 w 47"/>
                  <a:gd name="T7" fmla="*/ 69 h 82"/>
                  <a:gd name="T8" fmla="*/ 27 w 47"/>
                  <a:gd name="T9" fmla="*/ 75 h 82"/>
                  <a:gd name="T10" fmla="*/ 31 w 47"/>
                  <a:gd name="T11" fmla="*/ 75 h 82"/>
                  <a:gd name="T12" fmla="*/ 45 w 47"/>
                  <a:gd name="T13" fmla="*/ 59 h 82"/>
                  <a:gd name="T14" fmla="*/ 47 w 47"/>
                  <a:gd name="T15" fmla="*/ 40 h 82"/>
                  <a:gd name="T16" fmla="*/ 44 w 47"/>
                  <a:gd name="T17" fmla="*/ 37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4" y="37"/>
                    </a:moveTo>
                    <a:lnTo>
                      <a:pt x="28" y="37"/>
                    </a:lnTo>
                    <a:lnTo>
                      <a:pt x="36" y="41"/>
                    </a:lnTo>
                    <a:lnTo>
                      <a:pt x="36" y="69"/>
                    </a:lnTo>
                    <a:lnTo>
                      <a:pt x="27" y="75"/>
                    </a:lnTo>
                    <a:lnTo>
                      <a:pt x="31" y="75"/>
                    </a:lnTo>
                    <a:lnTo>
                      <a:pt x="45" y="59"/>
                    </a:lnTo>
                    <a:lnTo>
                      <a:pt x="47" y="40"/>
                    </a:lnTo>
                    <a:lnTo>
                      <a:pt x="44" y="3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77" name="Freeform 77">
                <a:extLst>
                  <a:ext uri="{FF2B5EF4-FFF2-40B4-BE49-F238E27FC236}">
                    <a16:creationId xmlns:a16="http://schemas.microsoft.com/office/drawing/2014/main" id="{7AA0FA80-0A58-453F-8355-806C768F6CCE}"/>
                  </a:ext>
                </a:extLst>
              </p:cNvPr>
              <p:cNvSpPr>
                <a:spLocks/>
              </p:cNvSpPr>
              <p:nvPr/>
            </p:nvSpPr>
            <p:spPr bwMode="auto">
              <a:xfrm>
                <a:off x="4326" y="3503"/>
                <a:ext cx="47" cy="82"/>
              </a:xfrm>
              <a:custGeom>
                <a:avLst/>
                <a:gdLst>
                  <a:gd name="T0" fmla="*/ 41 w 47"/>
                  <a:gd name="T1" fmla="*/ 6 h 82"/>
                  <a:gd name="T2" fmla="*/ 26 w 47"/>
                  <a:gd name="T3" fmla="*/ 6 h 82"/>
                  <a:gd name="T4" fmla="*/ 31 w 47"/>
                  <a:gd name="T5" fmla="*/ 10 h 82"/>
                  <a:gd name="T6" fmla="*/ 31 w 47"/>
                  <a:gd name="T7" fmla="*/ 26 h 82"/>
                  <a:gd name="T8" fmla="*/ 23 w 47"/>
                  <a:gd name="T9" fmla="*/ 31 h 82"/>
                  <a:gd name="T10" fmla="*/ 9 w 47"/>
                  <a:gd name="T11" fmla="*/ 36 h 82"/>
                  <a:gd name="T12" fmla="*/ 10 w 47"/>
                  <a:gd name="T13" fmla="*/ 39 h 82"/>
                  <a:gd name="T14" fmla="*/ 12 w 47"/>
                  <a:gd name="T15" fmla="*/ 38 h 82"/>
                  <a:gd name="T16" fmla="*/ 16 w 47"/>
                  <a:gd name="T17" fmla="*/ 37 h 82"/>
                  <a:gd name="T18" fmla="*/ 44 w 47"/>
                  <a:gd name="T19" fmla="*/ 37 h 82"/>
                  <a:gd name="T20" fmla="*/ 40 w 47"/>
                  <a:gd name="T21" fmla="*/ 32 h 82"/>
                  <a:gd name="T22" fmla="*/ 28 w 47"/>
                  <a:gd name="T23" fmla="*/ 31 h 82"/>
                  <a:gd name="T24" fmla="*/ 28 w 47"/>
                  <a:gd name="T25" fmla="*/ 30 h 82"/>
                  <a:gd name="T26" fmla="*/ 33 w 47"/>
                  <a:gd name="T27" fmla="*/ 27 h 82"/>
                  <a:gd name="T28" fmla="*/ 36 w 47"/>
                  <a:gd name="T29" fmla="*/ 25 h 82"/>
                  <a:gd name="T30" fmla="*/ 40 w 47"/>
                  <a:gd name="T31" fmla="*/ 21 h 82"/>
                  <a:gd name="T32" fmla="*/ 41 w 47"/>
                  <a:gd name="T33" fmla="*/ 19 h 82"/>
                  <a:gd name="T34" fmla="*/ 41 w 47"/>
                  <a:gd name="T35" fmla="*/ 7 h 82"/>
                  <a:gd name="T36" fmla="*/ 41 w 47"/>
                  <a:gd name="T37" fmla="*/ 6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1" y="6"/>
                    </a:moveTo>
                    <a:lnTo>
                      <a:pt x="26" y="6"/>
                    </a:lnTo>
                    <a:lnTo>
                      <a:pt x="31" y="10"/>
                    </a:lnTo>
                    <a:lnTo>
                      <a:pt x="31" y="26"/>
                    </a:lnTo>
                    <a:lnTo>
                      <a:pt x="23" y="31"/>
                    </a:lnTo>
                    <a:lnTo>
                      <a:pt x="9" y="36"/>
                    </a:lnTo>
                    <a:lnTo>
                      <a:pt x="10" y="39"/>
                    </a:lnTo>
                    <a:lnTo>
                      <a:pt x="12" y="38"/>
                    </a:lnTo>
                    <a:lnTo>
                      <a:pt x="16" y="37"/>
                    </a:lnTo>
                    <a:lnTo>
                      <a:pt x="44" y="37"/>
                    </a:lnTo>
                    <a:lnTo>
                      <a:pt x="40" y="32"/>
                    </a:lnTo>
                    <a:lnTo>
                      <a:pt x="28" y="31"/>
                    </a:lnTo>
                    <a:lnTo>
                      <a:pt x="28" y="30"/>
                    </a:lnTo>
                    <a:lnTo>
                      <a:pt x="33" y="27"/>
                    </a:lnTo>
                    <a:lnTo>
                      <a:pt x="36" y="25"/>
                    </a:lnTo>
                    <a:lnTo>
                      <a:pt x="40" y="21"/>
                    </a:lnTo>
                    <a:lnTo>
                      <a:pt x="41" y="19"/>
                    </a:lnTo>
                    <a:lnTo>
                      <a:pt x="41" y="7"/>
                    </a:lnTo>
                    <a:lnTo>
                      <a:pt x="41"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78" name="Freeform 76">
                <a:extLst>
                  <a:ext uri="{FF2B5EF4-FFF2-40B4-BE49-F238E27FC236}">
                    <a16:creationId xmlns:a16="http://schemas.microsoft.com/office/drawing/2014/main" id="{FD6AD4C4-F396-4F5C-8BC3-B2EB7451A387}"/>
                  </a:ext>
                </a:extLst>
              </p:cNvPr>
              <p:cNvSpPr>
                <a:spLocks/>
              </p:cNvSpPr>
              <p:nvPr/>
            </p:nvSpPr>
            <p:spPr bwMode="auto">
              <a:xfrm>
                <a:off x="4326" y="3503"/>
                <a:ext cx="47" cy="82"/>
              </a:xfrm>
              <a:custGeom>
                <a:avLst/>
                <a:gdLst>
                  <a:gd name="T0" fmla="*/ 34 w 47"/>
                  <a:gd name="T1" fmla="*/ 0 h 82"/>
                  <a:gd name="T2" fmla="*/ 16 w 47"/>
                  <a:gd name="T3" fmla="*/ 0 h 82"/>
                  <a:gd name="T4" fmla="*/ 11 w 47"/>
                  <a:gd name="T5" fmla="*/ 3 h 82"/>
                  <a:gd name="T6" fmla="*/ 7 w 47"/>
                  <a:gd name="T7" fmla="*/ 7 h 82"/>
                  <a:gd name="T8" fmla="*/ 2 w 47"/>
                  <a:gd name="T9" fmla="*/ 15 h 82"/>
                  <a:gd name="T10" fmla="*/ 5 w 47"/>
                  <a:gd name="T11" fmla="*/ 17 h 82"/>
                  <a:gd name="T12" fmla="*/ 7 w 47"/>
                  <a:gd name="T13" fmla="*/ 12 h 82"/>
                  <a:gd name="T14" fmla="*/ 12 w 47"/>
                  <a:gd name="T15" fmla="*/ 6 h 82"/>
                  <a:gd name="T16" fmla="*/ 41 w 47"/>
                  <a:gd name="T17" fmla="*/ 6 h 82"/>
                  <a:gd name="T18" fmla="*/ 34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4" y="0"/>
                    </a:moveTo>
                    <a:lnTo>
                      <a:pt x="16" y="0"/>
                    </a:lnTo>
                    <a:lnTo>
                      <a:pt x="11" y="3"/>
                    </a:lnTo>
                    <a:lnTo>
                      <a:pt x="7" y="7"/>
                    </a:lnTo>
                    <a:lnTo>
                      <a:pt x="2" y="15"/>
                    </a:lnTo>
                    <a:lnTo>
                      <a:pt x="5" y="17"/>
                    </a:lnTo>
                    <a:lnTo>
                      <a:pt x="7" y="12"/>
                    </a:lnTo>
                    <a:lnTo>
                      <a:pt x="12" y="6"/>
                    </a:lnTo>
                    <a:lnTo>
                      <a:pt x="41" y="6"/>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2" name="Group 66">
              <a:extLst>
                <a:ext uri="{FF2B5EF4-FFF2-40B4-BE49-F238E27FC236}">
                  <a16:creationId xmlns:a16="http://schemas.microsoft.com/office/drawing/2014/main" id="{27ED5F45-1686-4953-9650-5E5676348619}"/>
                </a:ext>
              </a:extLst>
            </p:cNvPr>
            <p:cNvGrpSpPr>
              <a:grpSpLocks/>
            </p:cNvGrpSpPr>
            <p:nvPr/>
          </p:nvGrpSpPr>
          <p:grpSpPr bwMode="auto">
            <a:xfrm>
              <a:off x="4388" y="3429"/>
              <a:ext cx="605" cy="122"/>
              <a:chOff x="4388" y="3429"/>
              <a:chExt cx="605" cy="122"/>
            </a:xfrm>
          </p:grpSpPr>
          <p:sp>
            <p:nvSpPr>
              <p:cNvPr id="51567" name="Freeform 74">
                <a:extLst>
                  <a:ext uri="{FF2B5EF4-FFF2-40B4-BE49-F238E27FC236}">
                    <a16:creationId xmlns:a16="http://schemas.microsoft.com/office/drawing/2014/main" id="{BE390A40-EC4F-47C0-82D4-74B1FDB5591C}"/>
                  </a:ext>
                </a:extLst>
              </p:cNvPr>
              <p:cNvSpPr>
                <a:spLocks/>
              </p:cNvSpPr>
              <p:nvPr/>
            </p:nvSpPr>
            <p:spPr bwMode="auto">
              <a:xfrm>
                <a:off x="4388" y="3429"/>
                <a:ext cx="605" cy="122"/>
              </a:xfrm>
              <a:custGeom>
                <a:avLst/>
                <a:gdLst>
                  <a:gd name="T0" fmla="*/ 61 w 605"/>
                  <a:gd name="T1" fmla="*/ 0 h 122"/>
                  <a:gd name="T2" fmla="*/ 37 w 605"/>
                  <a:gd name="T3" fmla="*/ 5 h 122"/>
                  <a:gd name="T4" fmla="*/ 18 w 605"/>
                  <a:gd name="T5" fmla="*/ 17 h 122"/>
                  <a:gd name="T6" fmla="*/ 6 w 605"/>
                  <a:gd name="T7" fmla="*/ 35 h 122"/>
                  <a:gd name="T8" fmla="*/ 0 w 605"/>
                  <a:gd name="T9" fmla="*/ 55 h 122"/>
                  <a:gd name="T10" fmla="*/ 4 w 605"/>
                  <a:gd name="T11" fmla="*/ 80 h 122"/>
                  <a:gd name="T12" fmla="*/ 13 w 605"/>
                  <a:gd name="T13" fmla="*/ 100 h 122"/>
                  <a:gd name="T14" fmla="*/ 28 w 605"/>
                  <a:gd name="T15" fmla="*/ 115 h 122"/>
                  <a:gd name="T16" fmla="*/ 47 w 605"/>
                  <a:gd name="T17" fmla="*/ 122 h 122"/>
                  <a:gd name="T18" fmla="*/ 73 w 605"/>
                  <a:gd name="T19" fmla="*/ 119 h 122"/>
                  <a:gd name="T20" fmla="*/ 79 w 605"/>
                  <a:gd name="T21" fmla="*/ 117 h 122"/>
                  <a:gd name="T22" fmla="*/ 66 w 605"/>
                  <a:gd name="T23" fmla="*/ 117 h 122"/>
                  <a:gd name="T24" fmla="*/ 45 w 605"/>
                  <a:gd name="T25" fmla="*/ 112 h 122"/>
                  <a:gd name="T26" fmla="*/ 29 w 605"/>
                  <a:gd name="T27" fmla="*/ 99 h 122"/>
                  <a:gd name="T28" fmla="*/ 20 w 605"/>
                  <a:gd name="T29" fmla="*/ 78 h 122"/>
                  <a:gd name="T30" fmla="*/ 21 w 605"/>
                  <a:gd name="T31" fmla="*/ 45 h 122"/>
                  <a:gd name="T32" fmla="*/ 28 w 605"/>
                  <a:gd name="T33" fmla="*/ 23 h 122"/>
                  <a:gd name="T34" fmla="*/ 40 w 605"/>
                  <a:gd name="T35" fmla="*/ 11 h 122"/>
                  <a:gd name="T36" fmla="*/ 54 w 605"/>
                  <a:gd name="T37" fmla="*/ 6 h 122"/>
                  <a:gd name="T38" fmla="*/ 84 w 605"/>
                  <a:gd name="T39" fmla="*/ 6 h 122"/>
                  <a:gd name="T40" fmla="*/ 77 w 605"/>
                  <a:gd name="T41" fmla="*/ 3 h 122"/>
                  <a:gd name="T42" fmla="*/ 61 w 605"/>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605"/>
                  <a:gd name="T67" fmla="*/ 0 h 122"/>
                  <a:gd name="T68" fmla="*/ 605 w 605"/>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605" h="122">
                    <a:moveTo>
                      <a:pt x="61" y="0"/>
                    </a:moveTo>
                    <a:lnTo>
                      <a:pt x="37" y="5"/>
                    </a:lnTo>
                    <a:lnTo>
                      <a:pt x="18" y="17"/>
                    </a:lnTo>
                    <a:lnTo>
                      <a:pt x="6" y="35"/>
                    </a:lnTo>
                    <a:lnTo>
                      <a:pt x="0" y="55"/>
                    </a:lnTo>
                    <a:lnTo>
                      <a:pt x="4" y="80"/>
                    </a:lnTo>
                    <a:lnTo>
                      <a:pt x="13" y="100"/>
                    </a:lnTo>
                    <a:lnTo>
                      <a:pt x="28" y="115"/>
                    </a:lnTo>
                    <a:lnTo>
                      <a:pt x="47" y="122"/>
                    </a:lnTo>
                    <a:lnTo>
                      <a:pt x="73" y="119"/>
                    </a:lnTo>
                    <a:lnTo>
                      <a:pt x="79" y="117"/>
                    </a:lnTo>
                    <a:lnTo>
                      <a:pt x="66" y="117"/>
                    </a:lnTo>
                    <a:lnTo>
                      <a:pt x="45" y="112"/>
                    </a:lnTo>
                    <a:lnTo>
                      <a:pt x="29" y="99"/>
                    </a:lnTo>
                    <a:lnTo>
                      <a:pt x="20" y="78"/>
                    </a:lnTo>
                    <a:lnTo>
                      <a:pt x="21" y="45"/>
                    </a:lnTo>
                    <a:lnTo>
                      <a:pt x="28" y="23"/>
                    </a:lnTo>
                    <a:lnTo>
                      <a:pt x="40" y="11"/>
                    </a:lnTo>
                    <a:lnTo>
                      <a:pt x="54" y="6"/>
                    </a:lnTo>
                    <a:lnTo>
                      <a:pt x="84" y="6"/>
                    </a:lnTo>
                    <a:lnTo>
                      <a:pt x="77" y="3"/>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68" name="Freeform 73">
                <a:extLst>
                  <a:ext uri="{FF2B5EF4-FFF2-40B4-BE49-F238E27FC236}">
                    <a16:creationId xmlns:a16="http://schemas.microsoft.com/office/drawing/2014/main" id="{A1D77CE2-98E7-4432-89DA-BCF432082F4B}"/>
                  </a:ext>
                </a:extLst>
              </p:cNvPr>
              <p:cNvSpPr>
                <a:spLocks/>
              </p:cNvSpPr>
              <p:nvPr/>
            </p:nvSpPr>
            <p:spPr bwMode="auto">
              <a:xfrm>
                <a:off x="4388" y="3429"/>
                <a:ext cx="605" cy="122"/>
              </a:xfrm>
              <a:custGeom>
                <a:avLst/>
                <a:gdLst>
                  <a:gd name="T0" fmla="*/ 84 w 605"/>
                  <a:gd name="T1" fmla="*/ 6 h 122"/>
                  <a:gd name="T2" fmla="*/ 54 w 605"/>
                  <a:gd name="T3" fmla="*/ 6 h 122"/>
                  <a:gd name="T4" fmla="*/ 74 w 605"/>
                  <a:gd name="T5" fmla="*/ 11 h 122"/>
                  <a:gd name="T6" fmla="*/ 89 w 605"/>
                  <a:gd name="T7" fmla="*/ 23 h 122"/>
                  <a:gd name="T8" fmla="*/ 99 w 605"/>
                  <a:gd name="T9" fmla="*/ 44 h 122"/>
                  <a:gd name="T10" fmla="*/ 101 w 605"/>
                  <a:gd name="T11" fmla="*/ 67 h 122"/>
                  <a:gd name="T12" fmla="*/ 96 w 605"/>
                  <a:gd name="T13" fmla="*/ 93 h 122"/>
                  <a:gd name="T14" fmla="*/ 84 w 605"/>
                  <a:gd name="T15" fmla="*/ 110 h 122"/>
                  <a:gd name="T16" fmla="*/ 66 w 605"/>
                  <a:gd name="T17" fmla="*/ 117 h 122"/>
                  <a:gd name="T18" fmla="*/ 79 w 605"/>
                  <a:gd name="T19" fmla="*/ 117 h 122"/>
                  <a:gd name="T20" fmla="*/ 93 w 605"/>
                  <a:gd name="T21" fmla="*/ 110 h 122"/>
                  <a:gd name="T22" fmla="*/ 108 w 605"/>
                  <a:gd name="T23" fmla="*/ 96 h 122"/>
                  <a:gd name="T24" fmla="*/ 116 w 605"/>
                  <a:gd name="T25" fmla="*/ 77 h 122"/>
                  <a:gd name="T26" fmla="*/ 114 w 605"/>
                  <a:gd name="T27" fmla="*/ 48 h 122"/>
                  <a:gd name="T28" fmla="*/ 106 w 605"/>
                  <a:gd name="T29" fmla="*/ 26 h 122"/>
                  <a:gd name="T30" fmla="*/ 93 w 605"/>
                  <a:gd name="T31" fmla="*/ 11 h 122"/>
                  <a:gd name="T32" fmla="*/ 84 w 605"/>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605"/>
                  <a:gd name="T52" fmla="*/ 0 h 122"/>
                  <a:gd name="T53" fmla="*/ 605 w 605"/>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605" h="122">
                    <a:moveTo>
                      <a:pt x="84" y="6"/>
                    </a:moveTo>
                    <a:lnTo>
                      <a:pt x="54" y="6"/>
                    </a:lnTo>
                    <a:lnTo>
                      <a:pt x="74" y="11"/>
                    </a:lnTo>
                    <a:lnTo>
                      <a:pt x="89" y="23"/>
                    </a:lnTo>
                    <a:lnTo>
                      <a:pt x="99" y="44"/>
                    </a:lnTo>
                    <a:lnTo>
                      <a:pt x="101" y="67"/>
                    </a:lnTo>
                    <a:lnTo>
                      <a:pt x="96" y="93"/>
                    </a:lnTo>
                    <a:lnTo>
                      <a:pt x="84" y="110"/>
                    </a:lnTo>
                    <a:lnTo>
                      <a:pt x="66" y="117"/>
                    </a:lnTo>
                    <a:lnTo>
                      <a:pt x="79" y="117"/>
                    </a:lnTo>
                    <a:lnTo>
                      <a:pt x="93" y="110"/>
                    </a:lnTo>
                    <a:lnTo>
                      <a:pt x="108"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69" name="Freeform 72">
                <a:extLst>
                  <a:ext uri="{FF2B5EF4-FFF2-40B4-BE49-F238E27FC236}">
                    <a16:creationId xmlns:a16="http://schemas.microsoft.com/office/drawing/2014/main" id="{C60D6C5B-F901-4898-8249-3D0099F0CF3C}"/>
                  </a:ext>
                </a:extLst>
              </p:cNvPr>
              <p:cNvSpPr>
                <a:spLocks/>
              </p:cNvSpPr>
              <p:nvPr/>
            </p:nvSpPr>
            <p:spPr bwMode="auto">
              <a:xfrm>
                <a:off x="4388" y="3429"/>
                <a:ext cx="605" cy="122"/>
              </a:xfrm>
              <a:custGeom>
                <a:avLst/>
                <a:gdLst>
                  <a:gd name="T0" fmla="*/ 446 w 605"/>
                  <a:gd name="T1" fmla="*/ 0 h 122"/>
                  <a:gd name="T2" fmla="*/ 430 w 605"/>
                  <a:gd name="T3" fmla="*/ 0 h 122"/>
                  <a:gd name="T4" fmla="*/ 406 w 605"/>
                  <a:gd name="T5" fmla="*/ 4 h 122"/>
                  <a:gd name="T6" fmla="*/ 387 w 605"/>
                  <a:gd name="T7" fmla="*/ 13 h 122"/>
                  <a:gd name="T8" fmla="*/ 372 w 605"/>
                  <a:gd name="T9" fmla="*/ 29 h 122"/>
                  <a:gd name="T10" fmla="*/ 364 w 605"/>
                  <a:gd name="T11" fmla="*/ 49 h 122"/>
                  <a:gd name="T12" fmla="*/ 365 w 605"/>
                  <a:gd name="T13" fmla="*/ 73 h 122"/>
                  <a:gd name="T14" fmla="*/ 372 w 605"/>
                  <a:gd name="T15" fmla="*/ 94 h 122"/>
                  <a:gd name="T16" fmla="*/ 385 w 605"/>
                  <a:gd name="T17" fmla="*/ 109 h 122"/>
                  <a:gd name="T18" fmla="*/ 403 w 605"/>
                  <a:gd name="T19" fmla="*/ 119 h 122"/>
                  <a:gd name="T20" fmla="*/ 434 w 605"/>
                  <a:gd name="T21" fmla="*/ 121 h 122"/>
                  <a:gd name="T22" fmla="*/ 452 w 605"/>
                  <a:gd name="T23" fmla="*/ 119 h 122"/>
                  <a:gd name="T24" fmla="*/ 457 w 605"/>
                  <a:gd name="T25" fmla="*/ 116 h 122"/>
                  <a:gd name="T26" fmla="*/ 436 w 605"/>
                  <a:gd name="T27" fmla="*/ 116 h 122"/>
                  <a:gd name="T28" fmla="*/ 411 w 605"/>
                  <a:gd name="T29" fmla="*/ 112 h 122"/>
                  <a:gd name="T30" fmla="*/ 394 w 605"/>
                  <a:gd name="T31" fmla="*/ 101 h 122"/>
                  <a:gd name="T32" fmla="*/ 384 w 605"/>
                  <a:gd name="T33" fmla="*/ 83 h 122"/>
                  <a:gd name="T34" fmla="*/ 380 w 605"/>
                  <a:gd name="T35" fmla="*/ 60 h 122"/>
                  <a:gd name="T36" fmla="*/ 383 w 605"/>
                  <a:gd name="T37" fmla="*/ 37 h 122"/>
                  <a:gd name="T38" fmla="*/ 394 w 605"/>
                  <a:gd name="T39" fmla="*/ 19 h 122"/>
                  <a:gd name="T40" fmla="*/ 412 w 605"/>
                  <a:gd name="T41" fmla="*/ 8 h 122"/>
                  <a:gd name="T42" fmla="*/ 463 w 605"/>
                  <a:gd name="T43" fmla="*/ 8 h 122"/>
                  <a:gd name="T44" fmla="*/ 463 w 605"/>
                  <a:gd name="T45" fmla="*/ 5 h 122"/>
                  <a:gd name="T46" fmla="*/ 458 w 605"/>
                  <a:gd name="T47" fmla="*/ 4 h 122"/>
                  <a:gd name="T48" fmla="*/ 446 w 605"/>
                  <a:gd name="T49" fmla="*/ 0 h 122"/>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605"/>
                  <a:gd name="T76" fmla="*/ 0 h 122"/>
                  <a:gd name="T77" fmla="*/ 605 w 605"/>
                  <a:gd name="T78" fmla="*/ 122 h 122"/>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605" h="122">
                    <a:moveTo>
                      <a:pt x="446" y="0"/>
                    </a:moveTo>
                    <a:lnTo>
                      <a:pt x="430" y="0"/>
                    </a:lnTo>
                    <a:lnTo>
                      <a:pt x="406" y="4"/>
                    </a:lnTo>
                    <a:lnTo>
                      <a:pt x="387" y="13"/>
                    </a:lnTo>
                    <a:lnTo>
                      <a:pt x="372" y="29"/>
                    </a:lnTo>
                    <a:lnTo>
                      <a:pt x="364" y="49"/>
                    </a:lnTo>
                    <a:lnTo>
                      <a:pt x="365" y="73"/>
                    </a:lnTo>
                    <a:lnTo>
                      <a:pt x="372" y="94"/>
                    </a:lnTo>
                    <a:lnTo>
                      <a:pt x="385" y="109"/>
                    </a:lnTo>
                    <a:lnTo>
                      <a:pt x="403" y="119"/>
                    </a:lnTo>
                    <a:lnTo>
                      <a:pt x="434" y="121"/>
                    </a:lnTo>
                    <a:lnTo>
                      <a:pt x="452" y="119"/>
                    </a:lnTo>
                    <a:lnTo>
                      <a:pt x="457" y="116"/>
                    </a:lnTo>
                    <a:lnTo>
                      <a:pt x="436" y="116"/>
                    </a:lnTo>
                    <a:lnTo>
                      <a:pt x="411" y="112"/>
                    </a:lnTo>
                    <a:lnTo>
                      <a:pt x="394" y="101"/>
                    </a:lnTo>
                    <a:lnTo>
                      <a:pt x="384" y="83"/>
                    </a:lnTo>
                    <a:lnTo>
                      <a:pt x="380" y="60"/>
                    </a:lnTo>
                    <a:lnTo>
                      <a:pt x="383" y="37"/>
                    </a:lnTo>
                    <a:lnTo>
                      <a:pt x="394" y="19"/>
                    </a:lnTo>
                    <a:lnTo>
                      <a:pt x="412" y="8"/>
                    </a:lnTo>
                    <a:lnTo>
                      <a:pt x="463" y="8"/>
                    </a:lnTo>
                    <a:lnTo>
                      <a:pt x="463" y="5"/>
                    </a:lnTo>
                    <a:lnTo>
                      <a:pt x="458" y="4"/>
                    </a:lnTo>
                    <a:lnTo>
                      <a:pt x="44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70" name="Freeform 71">
                <a:extLst>
                  <a:ext uri="{FF2B5EF4-FFF2-40B4-BE49-F238E27FC236}">
                    <a16:creationId xmlns:a16="http://schemas.microsoft.com/office/drawing/2014/main" id="{849B93BE-15C8-4BF6-B8B9-FCF7F5A6D54A}"/>
                  </a:ext>
                </a:extLst>
              </p:cNvPr>
              <p:cNvSpPr>
                <a:spLocks/>
              </p:cNvSpPr>
              <p:nvPr/>
            </p:nvSpPr>
            <p:spPr bwMode="auto">
              <a:xfrm>
                <a:off x="4388" y="3429"/>
                <a:ext cx="605" cy="122"/>
              </a:xfrm>
              <a:custGeom>
                <a:avLst/>
                <a:gdLst>
                  <a:gd name="T0" fmla="*/ 465 w 605"/>
                  <a:gd name="T1" fmla="*/ 88 h 122"/>
                  <a:gd name="T2" fmla="*/ 453 w 605"/>
                  <a:gd name="T3" fmla="*/ 107 h 122"/>
                  <a:gd name="T4" fmla="*/ 436 w 605"/>
                  <a:gd name="T5" fmla="*/ 116 h 122"/>
                  <a:gd name="T6" fmla="*/ 457 w 605"/>
                  <a:gd name="T7" fmla="*/ 116 h 122"/>
                  <a:gd name="T8" fmla="*/ 464 w 605"/>
                  <a:gd name="T9" fmla="*/ 111 h 122"/>
                  <a:gd name="T10" fmla="*/ 468 w 605"/>
                  <a:gd name="T11" fmla="*/ 96 h 122"/>
                  <a:gd name="T12" fmla="*/ 470 w 605"/>
                  <a:gd name="T13" fmla="*/ 89 h 122"/>
                  <a:gd name="T14" fmla="*/ 465 w 605"/>
                  <a:gd name="T15" fmla="*/ 8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5" y="88"/>
                    </a:moveTo>
                    <a:lnTo>
                      <a:pt x="453" y="107"/>
                    </a:lnTo>
                    <a:lnTo>
                      <a:pt x="436" y="116"/>
                    </a:lnTo>
                    <a:lnTo>
                      <a:pt x="457" y="116"/>
                    </a:lnTo>
                    <a:lnTo>
                      <a:pt x="464" y="111"/>
                    </a:lnTo>
                    <a:lnTo>
                      <a:pt x="468" y="96"/>
                    </a:lnTo>
                    <a:lnTo>
                      <a:pt x="470" y="89"/>
                    </a:lnTo>
                    <a:lnTo>
                      <a:pt x="465"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71" name="Freeform 70">
                <a:extLst>
                  <a:ext uri="{FF2B5EF4-FFF2-40B4-BE49-F238E27FC236}">
                    <a16:creationId xmlns:a16="http://schemas.microsoft.com/office/drawing/2014/main" id="{57792C8B-BAE2-4B3A-BCCD-BADE57A00B10}"/>
                  </a:ext>
                </a:extLst>
              </p:cNvPr>
              <p:cNvSpPr>
                <a:spLocks/>
              </p:cNvSpPr>
              <p:nvPr/>
            </p:nvSpPr>
            <p:spPr bwMode="auto">
              <a:xfrm>
                <a:off x="4388" y="3429"/>
                <a:ext cx="605" cy="122"/>
              </a:xfrm>
              <a:custGeom>
                <a:avLst/>
                <a:gdLst>
                  <a:gd name="T0" fmla="*/ 463 w 605"/>
                  <a:gd name="T1" fmla="*/ 8 h 122"/>
                  <a:gd name="T2" fmla="*/ 412 w 605"/>
                  <a:gd name="T3" fmla="*/ 8 h 122"/>
                  <a:gd name="T4" fmla="*/ 439 w 605"/>
                  <a:gd name="T5" fmla="*/ 9 h 122"/>
                  <a:gd name="T6" fmla="*/ 455 w 605"/>
                  <a:gd name="T7" fmla="*/ 18 h 122"/>
                  <a:gd name="T8" fmla="*/ 466 w 605"/>
                  <a:gd name="T9" fmla="*/ 32 h 122"/>
                  <a:gd name="T10" fmla="*/ 465 w 605"/>
                  <a:gd name="T11" fmla="*/ 23 h 122"/>
                  <a:gd name="T12" fmla="*/ 464 w 605"/>
                  <a:gd name="T13" fmla="*/ 15 h 122"/>
                  <a:gd name="T14" fmla="*/ 463 w 605"/>
                  <a:gd name="T15" fmla="*/ 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3" y="8"/>
                    </a:moveTo>
                    <a:lnTo>
                      <a:pt x="412" y="8"/>
                    </a:lnTo>
                    <a:lnTo>
                      <a:pt x="439" y="9"/>
                    </a:lnTo>
                    <a:lnTo>
                      <a:pt x="455" y="18"/>
                    </a:lnTo>
                    <a:lnTo>
                      <a:pt x="466" y="32"/>
                    </a:lnTo>
                    <a:lnTo>
                      <a:pt x="465" y="23"/>
                    </a:lnTo>
                    <a:lnTo>
                      <a:pt x="464" y="15"/>
                    </a:lnTo>
                    <a:lnTo>
                      <a:pt x="46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72" name="Freeform 69">
                <a:extLst>
                  <a:ext uri="{FF2B5EF4-FFF2-40B4-BE49-F238E27FC236}">
                    <a16:creationId xmlns:a16="http://schemas.microsoft.com/office/drawing/2014/main" id="{93F890FE-ED63-4750-BBCA-F884721BE092}"/>
                  </a:ext>
                </a:extLst>
              </p:cNvPr>
              <p:cNvSpPr>
                <a:spLocks/>
              </p:cNvSpPr>
              <p:nvPr/>
            </p:nvSpPr>
            <p:spPr bwMode="auto">
              <a:xfrm>
                <a:off x="4388" y="3429"/>
                <a:ext cx="605" cy="122"/>
              </a:xfrm>
              <a:custGeom>
                <a:avLst/>
                <a:gdLst>
                  <a:gd name="T0" fmla="*/ 526 w 605"/>
                  <a:gd name="T1" fmla="*/ 3 h 122"/>
                  <a:gd name="T2" fmla="*/ 479 w 605"/>
                  <a:gd name="T3" fmla="*/ 3 h 122"/>
                  <a:gd name="T4" fmla="*/ 479 w 605"/>
                  <a:gd name="T5" fmla="*/ 7 h 122"/>
                  <a:gd name="T6" fmla="*/ 494 w 605"/>
                  <a:gd name="T7" fmla="*/ 8 h 122"/>
                  <a:gd name="T8" fmla="*/ 496 w 605"/>
                  <a:gd name="T9" fmla="*/ 9 h 122"/>
                  <a:gd name="T10" fmla="*/ 496 w 605"/>
                  <a:gd name="T11" fmla="*/ 114 h 122"/>
                  <a:gd name="T12" fmla="*/ 494 w 605"/>
                  <a:gd name="T13" fmla="*/ 115 h 122"/>
                  <a:gd name="T14" fmla="*/ 480 w 605"/>
                  <a:gd name="T15" fmla="*/ 116 h 122"/>
                  <a:gd name="T16" fmla="*/ 480 w 605"/>
                  <a:gd name="T17" fmla="*/ 120 h 122"/>
                  <a:gd name="T18" fmla="*/ 527 w 605"/>
                  <a:gd name="T19" fmla="*/ 120 h 122"/>
                  <a:gd name="T20" fmla="*/ 527 w 605"/>
                  <a:gd name="T21" fmla="*/ 116 h 122"/>
                  <a:gd name="T22" fmla="*/ 512 w 605"/>
                  <a:gd name="T23" fmla="*/ 115 h 122"/>
                  <a:gd name="T24" fmla="*/ 511 w 605"/>
                  <a:gd name="T25" fmla="*/ 114 h 122"/>
                  <a:gd name="T26" fmla="*/ 511 w 605"/>
                  <a:gd name="T27" fmla="*/ 62 h 122"/>
                  <a:gd name="T28" fmla="*/ 588 w 605"/>
                  <a:gd name="T29" fmla="*/ 62 h 122"/>
                  <a:gd name="T30" fmla="*/ 588 w 605"/>
                  <a:gd name="T31" fmla="*/ 55 h 122"/>
                  <a:gd name="T32" fmla="*/ 511 w 605"/>
                  <a:gd name="T33" fmla="*/ 55 h 122"/>
                  <a:gd name="T34" fmla="*/ 511 w 605"/>
                  <a:gd name="T35" fmla="*/ 9 h 122"/>
                  <a:gd name="T36" fmla="*/ 512 w 605"/>
                  <a:gd name="T37" fmla="*/ 8 h 122"/>
                  <a:gd name="T38" fmla="*/ 526 w 605"/>
                  <a:gd name="T39" fmla="*/ 7 h 122"/>
                  <a:gd name="T40" fmla="*/ 526 w 605"/>
                  <a:gd name="T41" fmla="*/ 3 h 12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605"/>
                  <a:gd name="T64" fmla="*/ 0 h 122"/>
                  <a:gd name="T65" fmla="*/ 605 w 605"/>
                  <a:gd name="T66" fmla="*/ 122 h 12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605" h="122">
                    <a:moveTo>
                      <a:pt x="526" y="3"/>
                    </a:moveTo>
                    <a:lnTo>
                      <a:pt x="479" y="3"/>
                    </a:lnTo>
                    <a:lnTo>
                      <a:pt x="479" y="7"/>
                    </a:lnTo>
                    <a:lnTo>
                      <a:pt x="494" y="8"/>
                    </a:lnTo>
                    <a:lnTo>
                      <a:pt x="496" y="9"/>
                    </a:lnTo>
                    <a:lnTo>
                      <a:pt x="496" y="114"/>
                    </a:lnTo>
                    <a:lnTo>
                      <a:pt x="494" y="115"/>
                    </a:lnTo>
                    <a:lnTo>
                      <a:pt x="480" y="116"/>
                    </a:lnTo>
                    <a:lnTo>
                      <a:pt x="480" y="120"/>
                    </a:lnTo>
                    <a:lnTo>
                      <a:pt x="527" y="120"/>
                    </a:lnTo>
                    <a:lnTo>
                      <a:pt x="527" y="116"/>
                    </a:lnTo>
                    <a:lnTo>
                      <a:pt x="512" y="115"/>
                    </a:lnTo>
                    <a:lnTo>
                      <a:pt x="511" y="114"/>
                    </a:lnTo>
                    <a:lnTo>
                      <a:pt x="511" y="62"/>
                    </a:lnTo>
                    <a:lnTo>
                      <a:pt x="588" y="62"/>
                    </a:lnTo>
                    <a:lnTo>
                      <a:pt x="588" y="55"/>
                    </a:lnTo>
                    <a:lnTo>
                      <a:pt x="511" y="55"/>
                    </a:lnTo>
                    <a:lnTo>
                      <a:pt x="511" y="9"/>
                    </a:lnTo>
                    <a:lnTo>
                      <a:pt x="512" y="8"/>
                    </a:lnTo>
                    <a:lnTo>
                      <a:pt x="526" y="7"/>
                    </a:lnTo>
                    <a:lnTo>
                      <a:pt x="526"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73" name="Freeform 68">
                <a:extLst>
                  <a:ext uri="{FF2B5EF4-FFF2-40B4-BE49-F238E27FC236}">
                    <a16:creationId xmlns:a16="http://schemas.microsoft.com/office/drawing/2014/main" id="{73FB1A45-B164-4918-8D7A-73AE6836AB0E}"/>
                  </a:ext>
                </a:extLst>
              </p:cNvPr>
              <p:cNvSpPr>
                <a:spLocks/>
              </p:cNvSpPr>
              <p:nvPr/>
            </p:nvSpPr>
            <p:spPr bwMode="auto">
              <a:xfrm>
                <a:off x="4388" y="3429"/>
                <a:ext cx="605" cy="122"/>
              </a:xfrm>
              <a:custGeom>
                <a:avLst/>
                <a:gdLst>
                  <a:gd name="T0" fmla="*/ 588 w 605"/>
                  <a:gd name="T1" fmla="*/ 62 h 122"/>
                  <a:gd name="T2" fmla="*/ 573 w 605"/>
                  <a:gd name="T3" fmla="*/ 62 h 122"/>
                  <a:gd name="T4" fmla="*/ 573 w 605"/>
                  <a:gd name="T5" fmla="*/ 114 h 122"/>
                  <a:gd name="T6" fmla="*/ 572 w 605"/>
                  <a:gd name="T7" fmla="*/ 115 h 122"/>
                  <a:gd name="T8" fmla="*/ 556 w 605"/>
                  <a:gd name="T9" fmla="*/ 116 h 122"/>
                  <a:gd name="T10" fmla="*/ 556 w 605"/>
                  <a:gd name="T11" fmla="*/ 120 h 122"/>
                  <a:gd name="T12" fmla="*/ 605 w 605"/>
                  <a:gd name="T13" fmla="*/ 120 h 122"/>
                  <a:gd name="T14" fmla="*/ 605 w 605"/>
                  <a:gd name="T15" fmla="*/ 116 h 122"/>
                  <a:gd name="T16" fmla="*/ 590 w 605"/>
                  <a:gd name="T17" fmla="*/ 115 h 122"/>
                  <a:gd name="T18" fmla="*/ 588 w 605"/>
                  <a:gd name="T19" fmla="*/ 114 h 122"/>
                  <a:gd name="T20" fmla="*/ 588 w 605"/>
                  <a:gd name="T21" fmla="*/ 62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588" y="62"/>
                    </a:moveTo>
                    <a:lnTo>
                      <a:pt x="573" y="62"/>
                    </a:lnTo>
                    <a:lnTo>
                      <a:pt x="573" y="114"/>
                    </a:lnTo>
                    <a:lnTo>
                      <a:pt x="572" y="115"/>
                    </a:lnTo>
                    <a:lnTo>
                      <a:pt x="556" y="116"/>
                    </a:lnTo>
                    <a:lnTo>
                      <a:pt x="556" y="120"/>
                    </a:lnTo>
                    <a:lnTo>
                      <a:pt x="605" y="120"/>
                    </a:lnTo>
                    <a:lnTo>
                      <a:pt x="605" y="116"/>
                    </a:lnTo>
                    <a:lnTo>
                      <a:pt x="590" y="115"/>
                    </a:lnTo>
                    <a:lnTo>
                      <a:pt x="588" y="114"/>
                    </a:lnTo>
                    <a:lnTo>
                      <a:pt x="588"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74" name="Freeform 67">
                <a:extLst>
                  <a:ext uri="{FF2B5EF4-FFF2-40B4-BE49-F238E27FC236}">
                    <a16:creationId xmlns:a16="http://schemas.microsoft.com/office/drawing/2014/main" id="{99A17F3A-7726-4B51-A690-5FA39D6A03A5}"/>
                  </a:ext>
                </a:extLst>
              </p:cNvPr>
              <p:cNvSpPr>
                <a:spLocks/>
              </p:cNvSpPr>
              <p:nvPr/>
            </p:nvSpPr>
            <p:spPr bwMode="auto">
              <a:xfrm>
                <a:off x="4388" y="3429"/>
                <a:ext cx="605" cy="122"/>
              </a:xfrm>
              <a:custGeom>
                <a:avLst/>
                <a:gdLst>
                  <a:gd name="T0" fmla="*/ 605 w 605"/>
                  <a:gd name="T1" fmla="*/ 3 h 122"/>
                  <a:gd name="T2" fmla="*/ 557 w 605"/>
                  <a:gd name="T3" fmla="*/ 3 h 122"/>
                  <a:gd name="T4" fmla="*/ 557 w 605"/>
                  <a:gd name="T5" fmla="*/ 7 h 122"/>
                  <a:gd name="T6" fmla="*/ 572 w 605"/>
                  <a:gd name="T7" fmla="*/ 8 h 122"/>
                  <a:gd name="T8" fmla="*/ 573 w 605"/>
                  <a:gd name="T9" fmla="*/ 9 h 122"/>
                  <a:gd name="T10" fmla="*/ 573 w 605"/>
                  <a:gd name="T11" fmla="*/ 55 h 122"/>
                  <a:gd name="T12" fmla="*/ 588 w 605"/>
                  <a:gd name="T13" fmla="*/ 55 h 122"/>
                  <a:gd name="T14" fmla="*/ 588 w 605"/>
                  <a:gd name="T15" fmla="*/ 9 h 122"/>
                  <a:gd name="T16" fmla="*/ 590 w 605"/>
                  <a:gd name="T17" fmla="*/ 8 h 122"/>
                  <a:gd name="T18" fmla="*/ 605 w 605"/>
                  <a:gd name="T19" fmla="*/ 7 h 122"/>
                  <a:gd name="T20" fmla="*/ 605 w 605"/>
                  <a:gd name="T21" fmla="*/ 3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605" y="3"/>
                    </a:moveTo>
                    <a:lnTo>
                      <a:pt x="557" y="3"/>
                    </a:lnTo>
                    <a:lnTo>
                      <a:pt x="557" y="7"/>
                    </a:lnTo>
                    <a:lnTo>
                      <a:pt x="572" y="8"/>
                    </a:lnTo>
                    <a:lnTo>
                      <a:pt x="573" y="9"/>
                    </a:lnTo>
                    <a:lnTo>
                      <a:pt x="573" y="55"/>
                    </a:lnTo>
                    <a:lnTo>
                      <a:pt x="588" y="55"/>
                    </a:lnTo>
                    <a:lnTo>
                      <a:pt x="588" y="9"/>
                    </a:lnTo>
                    <a:lnTo>
                      <a:pt x="590" y="8"/>
                    </a:lnTo>
                    <a:lnTo>
                      <a:pt x="605" y="7"/>
                    </a:lnTo>
                    <a:lnTo>
                      <a:pt x="605"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3" name="Group 62">
              <a:extLst>
                <a:ext uri="{FF2B5EF4-FFF2-40B4-BE49-F238E27FC236}">
                  <a16:creationId xmlns:a16="http://schemas.microsoft.com/office/drawing/2014/main" id="{59ED309A-7E08-4356-B675-0CAFE1D951C5}"/>
                </a:ext>
              </a:extLst>
            </p:cNvPr>
            <p:cNvGrpSpPr>
              <a:grpSpLocks/>
            </p:cNvGrpSpPr>
            <p:nvPr/>
          </p:nvGrpSpPr>
          <p:grpSpPr bwMode="auto">
            <a:xfrm>
              <a:off x="5003" y="3503"/>
              <a:ext cx="51" cy="81"/>
              <a:chOff x="5003" y="3503"/>
              <a:chExt cx="51" cy="81"/>
            </a:xfrm>
          </p:grpSpPr>
          <p:sp>
            <p:nvSpPr>
              <p:cNvPr id="51564" name="Freeform 65">
                <a:extLst>
                  <a:ext uri="{FF2B5EF4-FFF2-40B4-BE49-F238E27FC236}">
                    <a16:creationId xmlns:a16="http://schemas.microsoft.com/office/drawing/2014/main" id="{BDBC12F4-D4B7-48B4-A72F-C3B55E848316}"/>
                  </a:ext>
                </a:extLst>
              </p:cNvPr>
              <p:cNvSpPr>
                <a:spLocks/>
              </p:cNvSpPr>
              <p:nvPr/>
            </p:nvSpPr>
            <p:spPr bwMode="auto">
              <a:xfrm>
                <a:off x="5003" y="3503"/>
                <a:ext cx="51" cy="81"/>
              </a:xfrm>
              <a:custGeom>
                <a:avLst/>
                <a:gdLst>
                  <a:gd name="T0" fmla="*/ 46 w 51"/>
                  <a:gd name="T1" fmla="*/ 8 h 81"/>
                  <a:gd name="T2" fmla="*/ 31 w 51"/>
                  <a:gd name="T3" fmla="*/ 8 h 81"/>
                  <a:gd name="T4" fmla="*/ 36 w 51"/>
                  <a:gd name="T5" fmla="*/ 14 h 81"/>
                  <a:gd name="T6" fmla="*/ 36 w 51"/>
                  <a:gd name="T7" fmla="*/ 37 h 81"/>
                  <a:gd name="T8" fmla="*/ 28 w 51"/>
                  <a:gd name="T9" fmla="*/ 48 h 81"/>
                  <a:gd name="T10" fmla="*/ 20 w 51"/>
                  <a:gd name="T11" fmla="*/ 56 h 81"/>
                  <a:gd name="T12" fmla="*/ 14 w 51"/>
                  <a:gd name="T13" fmla="*/ 64 h 81"/>
                  <a:gd name="T14" fmla="*/ 0 w 51"/>
                  <a:gd name="T15" fmla="*/ 79 h 81"/>
                  <a:gd name="T16" fmla="*/ 0 w 51"/>
                  <a:gd name="T17" fmla="*/ 80 h 81"/>
                  <a:gd name="T18" fmla="*/ 47 w 51"/>
                  <a:gd name="T19" fmla="*/ 80 h 81"/>
                  <a:gd name="T20" fmla="*/ 48 w 51"/>
                  <a:gd name="T21" fmla="*/ 75 h 81"/>
                  <a:gd name="T22" fmla="*/ 49 w 51"/>
                  <a:gd name="T23" fmla="*/ 71 h 81"/>
                  <a:gd name="T24" fmla="*/ 12 w 51"/>
                  <a:gd name="T25" fmla="*/ 71 h 81"/>
                  <a:gd name="T26" fmla="*/ 40 w 51"/>
                  <a:gd name="T27" fmla="*/ 40 h 81"/>
                  <a:gd name="T28" fmla="*/ 46 w 51"/>
                  <a:gd name="T29" fmla="*/ 32 h 81"/>
                  <a:gd name="T30" fmla="*/ 46 w 51"/>
                  <a:gd name="T31" fmla="*/ 8 h 81"/>
                  <a:gd name="T32" fmla="*/ 46 w 51"/>
                  <a:gd name="T33" fmla="*/ 8 h 81"/>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1"/>
                  <a:gd name="T52" fmla="*/ 0 h 81"/>
                  <a:gd name="T53" fmla="*/ 51 w 51"/>
                  <a:gd name="T54" fmla="*/ 81 h 81"/>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1" h="81">
                    <a:moveTo>
                      <a:pt x="46" y="8"/>
                    </a:moveTo>
                    <a:lnTo>
                      <a:pt x="31" y="8"/>
                    </a:lnTo>
                    <a:lnTo>
                      <a:pt x="36" y="14"/>
                    </a:lnTo>
                    <a:lnTo>
                      <a:pt x="36" y="37"/>
                    </a:lnTo>
                    <a:lnTo>
                      <a:pt x="28" y="48"/>
                    </a:lnTo>
                    <a:lnTo>
                      <a:pt x="20" y="56"/>
                    </a:lnTo>
                    <a:lnTo>
                      <a:pt x="14" y="64"/>
                    </a:lnTo>
                    <a:lnTo>
                      <a:pt x="0" y="79"/>
                    </a:lnTo>
                    <a:lnTo>
                      <a:pt x="0" y="80"/>
                    </a:lnTo>
                    <a:lnTo>
                      <a:pt x="47" y="80"/>
                    </a:lnTo>
                    <a:lnTo>
                      <a:pt x="48" y="75"/>
                    </a:lnTo>
                    <a:lnTo>
                      <a:pt x="49" y="71"/>
                    </a:lnTo>
                    <a:lnTo>
                      <a:pt x="12" y="71"/>
                    </a:lnTo>
                    <a:lnTo>
                      <a:pt x="40" y="40"/>
                    </a:lnTo>
                    <a:lnTo>
                      <a:pt x="46" y="32"/>
                    </a:lnTo>
                    <a:lnTo>
                      <a:pt x="46"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65" name="Freeform 64">
                <a:extLst>
                  <a:ext uri="{FF2B5EF4-FFF2-40B4-BE49-F238E27FC236}">
                    <a16:creationId xmlns:a16="http://schemas.microsoft.com/office/drawing/2014/main" id="{AD7E086C-A75C-4043-AB60-653D973F866D}"/>
                  </a:ext>
                </a:extLst>
              </p:cNvPr>
              <p:cNvSpPr>
                <a:spLocks/>
              </p:cNvSpPr>
              <p:nvPr/>
            </p:nvSpPr>
            <p:spPr bwMode="auto">
              <a:xfrm>
                <a:off x="5003" y="3503"/>
                <a:ext cx="51" cy="81"/>
              </a:xfrm>
              <a:custGeom>
                <a:avLst/>
                <a:gdLst>
                  <a:gd name="T0" fmla="*/ 48 w 51"/>
                  <a:gd name="T1" fmla="*/ 64 h 81"/>
                  <a:gd name="T2" fmla="*/ 45 w 51"/>
                  <a:gd name="T3" fmla="*/ 71 h 81"/>
                  <a:gd name="T4" fmla="*/ 12 w 51"/>
                  <a:gd name="T5" fmla="*/ 71 h 81"/>
                  <a:gd name="T6" fmla="*/ 49 w 51"/>
                  <a:gd name="T7" fmla="*/ 71 h 81"/>
                  <a:gd name="T8" fmla="*/ 50 w 51"/>
                  <a:gd name="T9" fmla="*/ 70 h 81"/>
                  <a:gd name="T10" fmla="*/ 51 w 51"/>
                  <a:gd name="T11" fmla="*/ 65 h 81"/>
                  <a:gd name="T12" fmla="*/ 48 w 51"/>
                  <a:gd name="T13" fmla="*/ 64 h 81"/>
                  <a:gd name="T14" fmla="*/ 0 60000 65536"/>
                  <a:gd name="T15" fmla="*/ 0 60000 65536"/>
                  <a:gd name="T16" fmla="*/ 0 60000 65536"/>
                  <a:gd name="T17" fmla="*/ 0 60000 65536"/>
                  <a:gd name="T18" fmla="*/ 0 60000 65536"/>
                  <a:gd name="T19" fmla="*/ 0 60000 65536"/>
                  <a:gd name="T20" fmla="*/ 0 60000 65536"/>
                  <a:gd name="T21" fmla="*/ 0 w 51"/>
                  <a:gd name="T22" fmla="*/ 0 h 81"/>
                  <a:gd name="T23" fmla="*/ 51 w 51"/>
                  <a:gd name="T24" fmla="*/ 81 h 81"/>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1" h="81">
                    <a:moveTo>
                      <a:pt x="48" y="64"/>
                    </a:moveTo>
                    <a:lnTo>
                      <a:pt x="45" y="71"/>
                    </a:lnTo>
                    <a:lnTo>
                      <a:pt x="12" y="71"/>
                    </a:lnTo>
                    <a:lnTo>
                      <a:pt x="49" y="71"/>
                    </a:lnTo>
                    <a:lnTo>
                      <a:pt x="50" y="70"/>
                    </a:lnTo>
                    <a:lnTo>
                      <a:pt x="51" y="65"/>
                    </a:lnTo>
                    <a:lnTo>
                      <a:pt x="48" y="6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66" name="Freeform 63">
                <a:extLst>
                  <a:ext uri="{FF2B5EF4-FFF2-40B4-BE49-F238E27FC236}">
                    <a16:creationId xmlns:a16="http://schemas.microsoft.com/office/drawing/2014/main" id="{9855F60A-8670-458A-8A47-BAC80586B633}"/>
                  </a:ext>
                </a:extLst>
              </p:cNvPr>
              <p:cNvSpPr>
                <a:spLocks/>
              </p:cNvSpPr>
              <p:nvPr/>
            </p:nvSpPr>
            <p:spPr bwMode="auto">
              <a:xfrm>
                <a:off x="5003" y="3503"/>
                <a:ext cx="51" cy="81"/>
              </a:xfrm>
              <a:custGeom>
                <a:avLst/>
                <a:gdLst>
                  <a:gd name="T0" fmla="*/ 37 w 51"/>
                  <a:gd name="T1" fmla="*/ 0 h 81"/>
                  <a:gd name="T2" fmla="*/ 18 w 51"/>
                  <a:gd name="T3" fmla="*/ 0 h 81"/>
                  <a:gd name="T4" fmla="*/ 12 w 51"/>
                  <a:gd name="T5" fmla="*/ 3 h 81"/>
                  <a:gd name="T6" fmla="*/ 9 w 51"/>
                  <a:gd name="T7" fmla="*/ 7 h 81"/>
                  <a:gd name="T8" fmla="*/ 2 w 51"/>
                  <a:gd name="T9" fmla="*/ 17 h 81"/>
                  <a:gd name="T10" fmla="*/ 4 w 51"/>
                  <a:gd name="T11" fmla="*/ 19 h 81"/>
                  <a:gd name="T12" fmla="*/ 8 w 51"/>
                  <a:gd name="T13" fmla="*/ 15 h 81"/>
                  <a:gd name="T14" fmla="*/ 12 w 51"/>
                  <a:gd name="T15" fmla="*/ 8 h 81"/>
                  <a:gd name="T16" fmla="*/ 46 w 51"/>
                  <a:gd name="T17" fmla="*/ 8 h 81"/>
                  <a:gd name="T18" fmla="*/ 37 w 51"/>
                  <a:gd name="T19" fmla="*/ 0 h 8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1"/>
                  <a:gd name="T31" fmla="*/ 0 h 81"/>
                  <a:gd name="T32" fmla="*/ 51 w 51"/>
                  <a:gd name="T33" fmla="*/ 81 h 8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1" h="81">
                    <a:moveTo>
                      <a:pt x="37" y="0"/>
                    </a:moveTo>
                    <a:lnTo>
                      <a:pt x="18" y="0"/>
                    </a:lnTo>
                    <a:lnTo>
                      <a:pt x="12" y="3"/>
                    </a:lnTo>
                    <a:lnTo>
                      <a:pt x="9" y="7"/>
                    </a:lnTo>
                    <a:lnTo>
                      <a:pt x="2" y="17"/>
                    </a:lnTo>
                    <a:lnTo>
                      <a:pt x="4" y="19"/>
                    </a:lnTo>
                    <a:lnTo>
                      <a:pt x="8" y="15"/>
                    </a:lnTo>
                    <a:lnTo>
                      <a:pt x="12" y="8"/>
                    </a:lnTo>
                    <a:lnTo>
                      <a:pt x="46" y="8"/>
                    </a:lnTo>
                    <a:lnTo>
                      <a:pt x="3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4" name="Group 59">
              <a:extLst>
                <a:ext uri="{FF2B5EF4-FFF2-40B4-BE49-F238E27FC236}">
                  <a16:creationId xmlns:a16="http://schemas.microsoft.com/office/drawing/2014/main" id="{6DBA2B9B-B48B-45E3-91F6-FFCC6D6B3706}"/>
                </a:ext>
              </a:extLst>
            </p:cNvPr>
            <p:cNvGrpSpPr>
              <a:grpSpLocks/>
            </p:cNvGrpSpPr>
            <p:nvPr/>
          </p:nvGrpSpPr>
          <p:grpSpPr bwMode="auto">
            <a:xfrm>
              <a:off x="6317" y="3579"/>
              <a:ext cx="82" cy="28"/>
              <a:chOff x="6317" y="3579"/>
              <a:chExt cx="82" cy="28"/>
            </a:xfrm>
          </p:grpSpPr>
          <p:sp>
            <p:nvSpPr>
              <p:cNvPr id="51562" name="Freeform 61">
                <a:extLst>
                  <a:ext uri="{FF2B5EF4-FFF2-40B4-BE49-F238E27FC236}">
                    <a16:creationId xmlns:a16="http://schemas.microsoft.com/office/drawing/2014/main" id="{41AF0BAF-9A82-45E0-BDF7-E2400DAC2EED}"/>
                  </a:ext>
                </a:extLst>
              </p:cNvPr>
              <p:cNvSpPr>
                <a:spLocks/>
              </p:cNvSpPr>
              <p:nvPr/>
            </p:nvSpPr>
            <p:spPr bwMode="auto">
              <a:xfrm>
                <a:off x="6317" y="3579"/>
                <a:ext cx="82" cy="28"/>
              </a:xfrm>
              <a:custGeom>
                <a:avLst/>
                <a:gdLst>
                  <a:gd name="T0" fmla="*/ 21 w 82"/>
                  <a:gd name="T1" fmla="*/ 0 h 28"/>
                  <a:gd name="T2" fmla="*/ 5 w 82"/>
                  <a:gd name="T3" fmla="*/ 1 h 28"/>
                  <a:gd name="T4" fmla="*/ 0 w 82"/>
                  <a:gd name="T5" fmla="*/ 6 h 28"/>
                  <a:gd name="T6" fmla="*/ 0 w 82"/>
                  <a:gd name="T7" fmla="*/ 22 h 28"/>
                  <a:gd name="T8" fmla="*/ 6 w 82"/>
                  <a:gd name="T9" fmla="*/ 28 h 28"/>
                  <a:gd name="T10" fmla="*/ 21 w 82"/>
                  <a:gd name="T11" fmla="*/ 27 h 28"/>
                  <a:gd name="T12" fmla="*/ 27 w 82"/>
                  <a:gd name="T13" fmla="*/ 21 h 28"/>
                  <a:gd name="T14" fmla="*/ 27 w 82"/>
                  <a:gd name="T15" fmla="*/ 6 h 28"/>
                  <a:gd name="T16" fmla="*/ 21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1" y="0"/>
                    </a:moveTo>
                    <a:lnTo>
                      <a:pt x="5" y="1"/>
                    </a:lnTo>
                    <a:lnTo>
                      <a:pt x="0" y="6"/>
                    </a:lnTo>
                    <a:lnTo>
                      <a:pt x="0" y="22"/>
                    </a:lnTo>
                    <a:lnTo>
                      <a:pt x="6" y="28"/>
                    </a:lnTo>
                    <a:lnTo>
                      <a:pt x="21" y="27"/>
                    </a:lnTo>
                    <a:lnTo>
                      <a:pt x="27" y="21"/>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63" name="Freeform 60">
                <a:extLst>
                  <a:ext uri="{FF2B5EF4-FFF2-40B4-BE49-F238E27FC236}">
                    <a16:creationId xmlns:a16="http://schemas.microsoft.com/office/drawing/2014/main" id="{B85DFD13-15F8-4FEC-9D1E-ED5106FEAF17}"/>
                  </a:ext>
                </a:extLst>
              </p:cNvPr>
              <p:cNvSpPr>
                <a:spLocks/>
              </p:cNvSpPr>
              <p:nvPr/>
            </p:nvSpPr>
            <p:spPr bwMode="auto">
              <a:xfrm>
                <a:off x="6317" y="3579"/>
                <a:ext cx="82" cy="28"/>
              </a:xfrm>
              <a:custGeom>
                <a:avLst/>
                <a:gdLst>
                  <a:gd name="T0" fmla="*/ 75 w 82"/>
                  <a:gd name="T1" fmla="*/ 0 h 28"/>
                  <a:gd name="T2" fmla="*/ 59 w 82"/>
                  <a:gd name="T3" fmla="*/ 1 h 28"/>
                  <a:gd name="T4" fmla="*/ 54 w 82"/>
                  <a:gd name="T5" fmla="*/ 6 h 28"/>
                  <a:gd name="T6" fmla="*/ 54 w 82"/>
                  <a:gd name="T7" fmla="*/ 22 h 28"/>
                  <a:gd name="T8" fmla="*/ 60 w 82"/>
                  <a:gd name="T9" fmla="*/ 28 h 28"/>
                  <a:gd name="T10" fmla="*/ 75 w 82"/>
                  <a:gd name="T11" fmla="*/ 27 h 28"/>
                  <a:gd name="T12" fmla="*/ 81 w 82"/>
                  <a:gd name="T13" fmla="*/ 21 h 28"/>
                  <a:gd name="T14" fmla="*/ 81 w 82"/>
                  <a:gd name="T15" fmla="*/ 6 h 28"/>
                  <a:gd name="T16" fmla="*/ 75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5" y="0"/>
                    </a:moveTo>
                    <a:lnTo>
                      <a:pt x="59" y="1"/>
                    </a:lnTo>
                    <a:lnTo>
                      <a:pt x="54" y="6"/>
                    </a:lnTo>
                    <a:lnTo>
                      <a:pt x="54" y="22"/>
                    </a:lnTo>
                    <a:lnTo>
                      <a:pt x="60" y="28"/>
                    </a:lnTo>
                    <a:lnTo>
                      <a:pt x="75" y="27"/>
                    </a:lnTo>
                    <a:lnTo>
                      <a:pt x="81" y="21"/>
                    </a:lnTo>
                    <a:lnTo>
                      <a:pt x="81" y="6"/>
                    </a:lnTo>
                    <a:lnTo>
                      <a:pt x="7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5" name="Group 52">
              <a:extLst>
                <a:ext uri="{FF2B5EF4-FFF2-40B4-BE49-F238E27FC236}">
                  <a16:creationId xmlns:a16="http://schemas.microsoft.com/office/drawing/2014/main" id="{3A92081E-7C3D-4496-8FBD-05A3DCAB35EF}"/>
                </a:ext>
              </a:extLst>
            </p:cNvPr>
            <p:cNvGrpSpPr>
              <a:grpSpLocks/>
            </p:cNvGrpSpPr>
            <p:nvPr/>
          </p:nvGrpSpPr>
          <p:grpSpPr bwMode="auto">
            <a:xfrm>
              <a:off x="5983" y="3429"/>
              <a:ext cx="242" cy="121"/>
              <a:chOff x="5983" y="3429"/>
              <a:chExt cx="242" cy="121"/>
            </a:xfrm>
          </p:grpSpPr>
          <p:sp>
            <p:nvSpPr>
              <p:cNvPr id="51556" name="Freeform 58">
                <a:extLst>
                  <a:ext uri="{FF2B5EF4-FFF2-40B4-BE49-F238E27FC236}">
                    <a16:creationId xmlns:a16="http://schemas.microsoft.com/office/drawing/2014/main" id="{6E111ECA-E2E0-4F16-8442-42FBFB1DC571}"/>
                  </a:ext>
                </a:extLst>
              </p:cNvPr>
              <p:cNvSpPr>
                <a:spLocks/>
              </p:cNvSpPr>
              <p:nvPr/>
            </p:nvSpPr>
            <p:spPr bwMode="auto">
              <a:xfrm>
                <a:off x="5983" y="3429"/>
                <a:ext cx="242" cy="121"/>
              </a:xfrm>
              <a:custGeom>
                <a:avLst/>
                <a:gdLst>
                  <a:gd name="T0" fmla="*/ 81 w 242"/>
                  <a:gd name="T1" fmla="*/ 0 h 121"/>
                  <a:gd name="T2" fmla="*/ 66 w 242"/>
                  <a:gd name="T3" fmla="*/ 0 h 121"/>
                  <a:gd name="T4" fmla="*/ 42 w 242"/>
                  <a:gd name="T5" fmla="*/ 4 h 121"/>
                  <a:gd name="T6" fmla="*/ 22 w 242"/>
                  <a:gd name="T7" fmla="*/ 13 h 121"/>
                  <a:gd name="T8" fmla="*/ 8 w 242"/>
                  <a:gd name="T9" fmla="*/ 29 h 121"/>
                  <a:gd name="T10" fmla="*/ 0 w 242"/>
                  <a:gd name="T11" fmla="*/ 49 h 121"/>
                  <a:gd name="T12" fmla="*/ 1 w 242"/>
                  <a:gd name="T13" fmla="*/ 73 h 121"/>
                  <a:gd name="T14" fmla="*/ 8 w 242"/>
                  <a:gd name="T15" fmla="*/ 94 h 121"/>
                  <a:gd name="T16" fmla="*/ 21 w 242"/>
                  <a:gd name="T17" fmla="*/ 109 h 121"/>
                  <a:gd name="T18" fmla="*/ 39 w 242"/>
                  <a:gd name="T19" fmla="*/ 119 h 121"/>
                  <a:gd name="T20" fmla="*/ 70 w 242"/>
                  <a:gd name="T21" fmla="*/ 121 h 121"/>
                  <a:gd name="T22" fmla="*/ 88 w 242"/>
                  <a:gd name="T23" fmla="*/ 119 h 121"/>
                  <a:gd name="T24" fmla="*/ 93 w 242"/>
                  <a:gd name="T25" fmla="*/ 116 h 121"/>
                  <a:gd name="T26" fmla="*/ 72 w 242"/>
                  <a:gd name="T27" fmla="*/ 116 h 121"/>
                  <a:gd name="T28" fmla="*/ 47 w 242"/>
                  <a:gd name="T29" fmla="*/ 112 h 121"/>
                  <a:gd name="T30" fmla="*/ 30 w 242"/>
                  <a:gd name="T31" fmla="*/ 101 h 121"/>
                  <a:gd name="T32" fmla="*/ 19 w 242"/>
                  <a:gd name="T33" fmla="*/ 83 h 121"/>
                  <a:gd name="T34" fmla="*/ 16 w 242"/>
                  <a:gd name="T35" fmla="*/ 60 h 121"/>
                  <a:gd name="T36" fmla="*/ 19 w 242"/>
                  <a:gd name="T37" fmla="*/ 37 h 121"/>
                  <a:gd name="T38" fmla="*/ 30 w 242"/>
                  <a:gd name="T39" fmla="*/ 19 h 121"/>
                  <a:gd name="T40" fmla="*/ 48 w 242"/>
                  <a:gd name="T41" fmla="*/ 8 h 121"/>
                  <a:gd name="T42" fmla="*/ 99 w 242"/>
                  <a:gd name="T43" fmla="*/ 8 h 121"/>
                  <a:gd name="T44" fmla="*/ 98 w 242"/>
                  <a:gd name="T45" fmla="*/ 5 h 121"/>
                  <a:gd name="T46" fmla="*/ 93 w 242"/>
                  <a:gd name="T47" fmla="*/ 4 h 121"/>
                  <a:gd name="T48" fmla="*/ 81 w 242"/>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242"/>
                  <a:gd name="T76" fmla="*/ 0 h 121"/>
                  <a:gd name="T77" fmla="*/ 242 w 242"/>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242" h="121">
                    <a:moveTo>
                      <a:pt x="81" y="0"/>
                    </a:moveTo>
                    <a:lnTo>
                      <a:pt x="66" y="0"/>
                    </a:lnTo>
                    <a:lnTo>
                      <a:pt x="42" y="4"/>
                    </a:lnTo>
                    <a:lnTo>
                      <a:pt x="22" y="13"/>
                    </a:lnTo>
                    <a:lnTo>
                      <a:pt x="8" y="29"/>
                    </a:lnTo>
                    <a:lnTo>
                      <a:pt x="0" y="49"/>
                    </a:lnTo>
                    <a:lnTo>
                      <a:pt x="1" y="73"/>
                    </a:lnTo>
                    <a:lnTo>
                      <a:pt x="8" y="94"/>
                    </a:lnTo>
                    <a:lnTo>
                      <a:pt x="21" y="109"/>
                    </a:lnTo>
                    <a:lnTo>
                      <a:pt x="39" y="119"/>
                    </a:lnTo>
                    <a:lnTo>
                      <a:pt x="70" y="121"/>
                    </a:lnTo>
                    <a:lnTo>
                      <a:pt x="88" y="119"/>
                    </a:lnTo>
                    <a:lnTo>
                      <a:pt x="93" y="116"/>
                    </a:lnTo>
                    <a:lnTo>
                      <a:pt x="72" y="116"/>
                    </a:lnTo>
                    <a:lnTo>
                      <a:pt x="47" y="112"/>
                    </a:lnTo>
                    <a:lnTo>
                      <a:pt x="30" y="101"/>
                    </a:lnTo>
                    <a:lnTo>
                      <a:pt x="19" y="83"/>
                    </a:lnTo>
                    <a:lnTo>
                      <a:pt x="16" y="60"/>
                    </a:lnTo>
                    <a:lnTo>
                      <a:pt x="19" y="37"/>
                    </a:lnTo>
                    <a:lnTo>
                      <a:pt x="30" y="19"/>
                    </a:lnTo>
                    <a:lnTo>
                      <a:pt x="48" y="8"/>
                    </a:lnTo>
                    <a:lnTo>
                      <a:pt x="99" y="8"/>
                    </a:lnTo>
                    <a:lnTo>
                      <a:pt x="98" y="5"/>
                    </a:lnTo>
                    <a:lnTo>
                      <a:pt x="93" y="4"/>
                    </a:lnTo>
                    <a:lnTo>
                      <a:pt x="8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57" name="Freeform 57">
                <a:extLst>
                  <a:ext uri="{FF2B5EF4-FFF2-40B4-BE49-F238E27FC236}">
                    <a16:creationId xmlns:a16="http://schemas.microsoft.com/office/drawing/2014/main" id="{712248CB-70AD-4CB7-B56B-8C01D8A48B67}"/>
                  </a:ext>
                </a:extLst>
              </p:cNvPr>
              <p:cNvSpPr>
                <a:spLocks/>
              </p:cNvSpPr>
              <p:nvPr/>
            </p:nvSpPr>
            <p:spPr bwMode="auto">
              <a:xfrm>
                <a:off x="5983" y="3429"/>
                <a:ext cx="242" cy="121"/>
              </a:xfrm>
              <a:custGeom>
                <a:avLst/>
                <a:gdLst>
                  <a:gd name="T0" fmla="*/ 101 w 242"/>
                  <a:gd name="T1" fmla="*/ 88 h 121"/>
                  <a:gd name="T2" fmla="*/ 89 w 242"/>
                  <a:gd name="T3" fmla="*/ 107 h 121"/>
                  <a:gd name="T4" fmla="*/ 72 w 242"/>
                  <a:gd name="T5" fmla="*/ 116 h 121"/>
                  <a:gd name="T6" fmla="*/ 93 w 242"/>
                  <a:gd name="T7" fmla="*/ 116 h 121"/>
                  <a:gd name="T8" fmla="*/ 99 w 242"/>
                  <a:gd name="T9" fmla="*/ 111 h 121"/>
                  <a:gd name="T10" fmla="*/ 103 w 242"/>
                  <a:gd name="T11" fmla="*/ 96 h 121"/>
                  <a:gd name="T12" fmla="*/ 106 w 242"/>
                  <a:gd name="T13" fmla="*/ 89 h 121"/>
                  <a:gd name="T14" fmla="*/ 101 w 242"/>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101" y="88"/>
                    </a:moveTo>
                    <a:lnTo>
                      <a:pt x="89" y="107"/>
                    </a:lnTo>
                    <a:lnTo>
                      <a:pt x="72" y="116"/>
                    </a:lnTo>
                    <a:lnTo>
                      <a:pt x="93" y="116"/>
                    </a:lnTo>
                    <a:lnTo>
                      <a:pt x="99" y="111"/>
                    </a:lnTo>
                    <a:lnTo>
                      <a:pt x="103" y="96"/>
                    </a:lnTo>
                    <a:lnTo>
                      <a:pt x="106" y="89"/>
                    </a:lnTo>
                    <a:lnTo>
                      <a:pt x="101"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58" name="Freeform 56">
                <a:extLst>
                  <a:ext uri="{FF2B5EF4-FFF2-40B4-BE49-F238E27FC236}">
                    <a16:creationId xmlns:a16="http://schemas.microsoft.com/office/drawing/2014/main" id="{A8153567-23B4-40AF-A3C9-F56089603AF1}"/>
                  </a:ext>
                </a:extLst>
              </p:cNvPr>
              <p:cNvSpPr>
                <a:spLocks/>
              </p:cNvSpPr>
              <p:nvPr/>
            </p:nvSpPr>
            <p:spPr bwMode="auto">
              <a:xfrm>
                <a:off x="5983" y="3429"/>
                <a:ext cx="242" cy="121"/>
              </a:xfrm>
              <a:custGeom>
                <a:avLst/>
                <a:gdLst>
                  <a:gd name="T0" fmla="*/ 99 w 242"/>
                  <a:gd name="T1" fmla="*/ 8 h 121"/>
                  <a:gd name="T2" fmla="*/ 48 w 242"/>
                  <a:gd name="T3" fmla="*/ 8 h 121"/>
                  <a:gd name="T4" fmla="*/ 75 w 242"/>
                  <a:gd name="T5" fmla="*/ 9 h 121"/>
                  <a:gd name="T6" fmla="*/ 91 w 242"/>
                  <a:gd name="T7" fmla="*/ 18 h 121"/>
                  <a:gd name="T8" fmla="*/ 102 w 242"/>
                  <a:gd name="T9" fmla="*/ 32 h 121"/>
                  <a:gd name="T10" fmla="*/ 101 w 242"/>
                  <a:gd name="T11" fmla="*/ 23 h 121"/>
                  <a:gd name="T12" fmla="*/ 100 w 242"/>
                  <a:gd name="T13" fmla="*/ 15 h 121"/>
                  <a:gd name="T14" fmla="*/ 99 w 242"/>
                  <a:gd name="T15" fmla="*/ 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99" y="8"/>
                    </a:moveTo>
                    <a:lnTo>
                      <a:pt x="48" y="8"/>
                    </a:lnTo>
                    <a:lnTo>
                      <a:pt x="75" y="9"/>
                    </a:lnTo>
                    <a:lnTo>
                      <a:pt x="91" y="18"/>
                    </a:lnTo>
                    <a:lnTo>
                      <a:pt x="102" y="32"/>
                    </a:lnTo>
                    <a:lnTo>
                      <a:pt x="101" y="23"/>
                    </a:lnTo>
                    <a:lnTo>
                      <a:pt x="100" y="15"/>
                    </a:lnTo>
                    <a:lnTo>
                      <a:pt x="99"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59" name="Freeform 55">
                <a:extLst>
                  <a:ext uri="{FF2B5EF4-FFF2-40B4-BE49-F238E27FC236}">
                    <a16:creationId xmlns:a16="http://schemas.microsoft.com/office/drawing/2014/main" id="{0B494C6A-3CB2-4503-8F80-27A9459EA9FF}"/>
                  </a:ext>
                </a:extLst>
              </p:cNvPr>
              <p:cNvSpPr>
                <a:spLocks/>
              </p:cNvSpPr>
              <p:nvPr/>
            </p:nvSpPr>
            <p:spPr bwMode="auto">
              <a:xfrm>
                <a:off x="5983" y="3429"/>
                <a:ext cx="242" cy="121"/>
              </a:xfrm>
              <a:custGeom>
                <a:avLst/>
                <a:gdLst>
                  <a:gd name="T0" fmla="*/ 162 w 242"/>
                  <a:gd name="T1" fmla="*/ 3 h 121"/>
                  <a:gd name="T2" fmla="*/ 115 w 242"/>
                  <a:gd name="T3" fmla="*/ 3 h 121"/>
                  <a:gd name="T4" fmla="*/ 115 w 242"/>
                  <a:gd name="T5" fmla="*/ 7 h 121"/>
                  <a:gd name="T6" fmla="*/ 130 w 242"/>
                  <a:gd name="T7" fmla="*/ 8 h 121"/>
                  <a:gd name="T8" fmla="*/ 132 w 242"/>
                  <a:gd name="T9" fmla="*/ 9 h 121"/>
                  <a:gd name="T10" fmla="*/ 132 w 242"/>
                  <a:gd name="T11" fmla="*/ 113 h 121"/>
                  <a:gd name="T12" fmla="*/ 130 w 242"/>
                  <a:gd name="T13" fmla="*/ 115 h 121"/>
                  <a:gd name="T14" fmla="*/ 115 w 242"/>
                  <a:gd name="T15" fmla="*/ 116 h 121"/>
                  <a:gd name="T16" fmla="*/ 115 w 242"/>
                  <a:gd name="T17" fmla="*/ 120 h 121"/>
                  <a:gd name="T18" fmla="*/ 163 w 242"/>
                  <a:gd name="T19" fmla="*/ 120 h 121"/>
                  <a:gd name="T20" fmla="*/ 163 w 242"/>
                  <a:gd name="T21" fmla="*/ 116 h 121"/>
                  <a:gd name="T22" fmla="*/ 148 w 242"/>
                  <a:gd name="T23" fmla="*/ 115 h 121"/>
                  <a:gd name="T24" fmla="*/ 147 w 242"/>
                  <a:gd name="T25" fmla="*/ 113 h 121"/>
                  <a:gd name="T26" fmla="*/ 147 w 242"/>
                  <a:gd name="T27" fmla="*/ 62 h 121"/>
                  <a:gd name="T28" fmla="*/ 224 w 242"/>
                  <a:gd name="T29" fmla="*/ 62 h 121"/>
                  <a:gd name="T30" fmla="*/ 224 w 242"/>
                  <a:gd name="T31" fmla="*/ 55 h 121"/>
                  <a:gd name="T32" fmla="*/ 147 w 242"/>
                  <a:gd name="T33" fmla="*/ 55 h 121"/>
                  <a:gd name="T34" fmla="*/ 147 w 242"/>
                  <a:gd name="T35" fmla="*/ 9 h 121"/>
                  <a:gd name="T36" fmla="*/ 148 w 242"/>
                  <a:gd name="T37" fmla="*/ 8 h 121"/>
                  <a:gd name="T38" fmla="*/ 162 w 242"/>
                  <a:gd name="T39" fmla="*/ 7 h 121"/>
                  <a:gd name="T40" fmla="*/ 162 w 242"/>
                  <a:gd name="T41" fmla="*/ 3 h 12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42"/>
                  <a:gd name="T64" fmla="*/ 0 h 121"/>
                  <a:gd name="T65" fmla="*/ 242 w 242"/>
                  <a:gd name="T66" fmla="*/ 121 h 12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42" h="121">
                    <a:moveTo>
                      <a:pt x="162" y="3"/>
                    </a:moveTo>
                    <a:lnTo>
                      <a:pt x="115" y="3"/>
                    </a:lnTo>
                    <a:lnTo>
                      <a:pt x="115" y="7"/>
                    </a:lnTo>
                    <a:lnTo>
                      <a:pt x="130" y="8"/>
                    </a:lnTo>
                    <a:lnTo>
                      <a:pt x="132" y="9"/>
                    </a:lnTo>
                    <a:lnTo>
                      <a:pt x="132" y="113"/>
                    </a:lnTo>
                    <a:lnTo>
                      <a:pt x="130" y="115"/>
                    </a:lnTo>
                    <a:lnTo>
                      <a:pt x="115" y="116"/>
                    </a:lnTo>
                    <a:lnTo>
                      <a:pt x="115" y="120"/>
                    </a:lnTo>
                    <a:lnTo>
                      <a:pt x="163" y="120"/>
                    </a:lnTo>
                    <a:lnTo>
                      <a:pt x="163" y="116"/>
                    </a:lnTo>
                    <a:lnTo>
                      <a:pt x="148" y="115"/>
                    </a:lnTo>
                    <a:lnTo>
                      <a:pt x="147" y="113"/>
                    </a:lnTo>
                    <a:lnTo>
                      <a:pt x="147" y="62"/>
                    </a:lnTo>
                    <a:lnTo>
                      <a:pt x="224" y="62"/>
                    </a:lnTo>
                    <a:lnTo>
                      <a:pt x="224" y="55"/>
                    </a:lnTo>
                    <a:lnTo>
                      <a:pt x="147" y="55"/>
                    </a:lnTo>
                    <a:lnTo>
                      <a:pt x="147" y="9"/>
                    </a:lnTo>
                    <a:lnTo>
                      <a:pt x="148" y="8"/>
                    </a:lnTo>
                    <a:lnTo>
                      <a:pt x="162" y="7"/>
                    </a:lnTo>
                    <a:lnTo>
                      <a:pt x="16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60" name="Freeform 54">
                <a:extLst>
                  <a:ext uri="{FF2B5EF4-FFF2-40B4-BE49-F238E27FC236}">
                    <a16:creationId xmlns:a16="http://schemas.microsoft.com/office/drawing/2014/main" id="{916B0B48-F1E7-4908-8A52-F3F2696328ED}"/>
                  </a:ext>
                </a:extLst>
              </p:cNvPr>
              <p:cNvSpPr>
                <a:spLocks/>
              </p:cNvSpPr>
              <p:nvPr/>
            </p:nvSpPr>
            <p:spPr bwMode="auto">
              <a:xfrm>
                <a:off x="5983" y="3429"/>
                <a:ext cx="242" cy="121"/>
              </a:xfrm>
              <a:custGeom>
                <a:avLst/>
                <a:gdLst>
                  <a:gd name="T0" fmla="*/ 224 w 242"/>
                  <a:gd name="T1" fmla="*/ 62 h 121"/>
                  <a:gd name="T2" fmla="*/ 209 w 242"/>
                  <a:gd name="T3" fmla="*/ 62 h 121"/>
                  <a:gd name="T4" fmla="*/ 209 w 242"/>
                  <a:gd name="T5" fmla="*/ 113 h 121"/>
                  <a:gd name="T6" fmla="*/ 208 w 242"/>
                  <a:gd name="T7" fmla="*/ 115 h 121"/>
                  <a:gd name="T8" fmla="*/ 192 w 242"/>
                  <a:gd name="T9" fmla="*/ 116 h 121"/>
                  <a:gd name="T10" fmla="*/ 192 w 242"/>
                  <a:gd name="T11" fmla="*/ 120 h 121"/>
                  <a:gd name="T12" fmla="*/ 240 w 242"/>
                  <a:gd name="T13" fmla="*/ 120 h 121"/>
                  <a:gd name="T14" fmla="*/ 240 w 242"/>
                  <a:gd name="T15" fmla="*/ 116 h 121"/>
                  <a:gd name="T16" fmla="*/ 226 w 242"/>
                  <a:gd name="T17" fmla="*/ 115 h 121"/>
                  <a:gd name="T18" fmla="*/ 224 w 242"/>
                  <a:gd name="T19" fmla="*/ 113 h 121"/>
                  <a:gd name="T20" fmla="*/ 224 w 242"/>
                  <a:gd name="T21" fmla="*/ 62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24" y="62"/>
                    </a:moveTo>
                    <a:lnTo>
                      <a:pt x="209" y="62"/>
                    </a:lnTo>
                    <a:lnTo>
                      <a:pt x="209" y="113"/>
                    </a:lnTo>
                    <a:lnTo>
                      <a:pt x="208" y="115"/>
                    </a:lnTo>
                    <a:lnTo>
                      <a:pt x="192" y="116"/>
                    </a:lnTo>
                    <a:lnTo>
                      <a:pt x="192" y="120"/>
                    </a:lnTo>
                    <a:lnTo>
                      <a:pt x="240" y="120"/>
                    </a:lnTo>
                    <a:lnTo>
                      <a:pt x="240" y="116"/>
                    </a:lnTo>
                    <a:lnTo>
                      <a:pt x="226" y="115"/>
                    </a:lnTo>
                    <a:lnTo>
                      <a:pt x="224" y="113"/>
                    </a:lnTo>
                    <a:lnTo>
                      <a:pt x="224"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61" name="Freeform 53">
                <a:extLst>
                  <a:ext uri="{FF2B5EF4-FFF2-40B4-BE49-F238E27FC236}">
                    <a16:creationId xmlns:a16="http://schemas.microsoft.com/office/drawing/2014/main" id="{BC40D662-AF58-44A9-A38E-81B0210960B1}"/>
                  </a:ext>
                </a:extLst>
              </p:cNvPr>
              <p:cNvSpPr>
                <a:spLocks/>
              </p:cNvSpPr>
              <p:nvPr/>
            </p:nvSpPr>
            <p:spPr bwMode="auto">
              <a:xfrm>
                <a:off x="5983" y="3429"/>
                <a:ext cx="242" cy="121"/>
              </a:xfrm>
              <a:custGeom>
                <a:avLst/>
                <a:gdLst>
                  <a:gd name="T0" fmla="*/ 241 w 242"/>
                  <a:gd name="T1" fmla="*/ 3 h 121"/>
                  <a:gd name="T2" fmla="*/ 193 w 242"/>
                  <a:gd name="T3" fmla="*/ 3 h 121"/>
                  <a:gd name="T4" fmla="*/ 193 w 242"/>
                  <a:gd name="T5" fmla="*/ 7 h 121"/>
                  <a:gd name="T6" fmla="*/ 208 w 242"/>
                  <a:gd name="T7" fmla="*/ 8 h 121"/>
                  <a:gd name="T8" fmla="*/ 209 w 242"/>
                  <a:gd name="T9" fmla="*/ 9 h 121"/>
                  <a:gd name="T10" fmla="*/ 209 w 242"/>
                  <a:gd name="T11" fmla="*/ 55 h 121"/>
                  <a:gd name="T12" fmla="*/ 224 w 242"/>
                  <a:gd name="T13" fmla="*/ 55 h 121"/>
                  <a:gd name="T14" fmla="*/ 224 w 242"/>
                  <a:gd name="T15" fmla="*/ 9 h 121"/>
                  <a:gd name="T16" fmla="*/ 226 w 242"/>
                  <a:gd name="T17" fmla="*/ 8 h 121"/>
                  <a:gd name="T18" fmla="*/ 241 w 242"/>
                  <a:gd name="T19" fmla="*/ 7 h 121"/>
                  <a:gd name="T20" fmla="*/ 241 w 242"/>
                  <a:gd name="T21" fmla="*/ 3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41" y="3"/>
                    </a:moveTo>
                    <a:lnTo>
                      <a:pt x="193" y="3"/>
                    </a:lnTo>
                    <a:lnTo>
                      <a:pt x="193" y="7"/>
                    </a:lnTo>
                    <a:lnTo>
                      <a:pt x="208" y="8"/>
                    </a:lnTo>
                    <a:lnTo>
                      <a:pt x="209" y="9"/>
                    </a:lnTo>
                    <a:lnTo>
                      <a:pt x="209" y="55"/>
                    </a:lnTo>
                    <a:lnTo>
                      <a:pt x="224" y="55"/>
                    </a:lnTo>
                    <a:lnTo>
                      <a:pt x="224" y="9"/>
                    </a:lnTo>
                    <a:lnTo>
                      <a:pt x="226" y="8"/>
                    </a:lnTo>
                    <a:lnTo>
                      <a:pt x="241" y="7"/>
                    </a:lnTo>
                    <a:lnTo>
                      <a:pt x="241"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6" name="Group 47">
              <a:extLst>
                <a:ext uri="{FF2B5EF4-FFF2-40B4-BE49-F238E27FC236}">
                  <a16:creationId xmlns:a16="http://schemas.microsoft.com/office/drawing/2014/main" id="{F06B16A6-65AA-49B6-AE99-94AE35B0D049}"/>
                </a:ext>
              </a:extLst>
            </p:cNvPr>
            <p:cNvGrpSpPr>
              <a:grpSpLocks/>
            </p:cNvGrpSpPr>
            <p:nvPr/>
          </p:nvGrpSpPr>
          <p:grpSpPr bwMode="auto">
            <a:xfrm>
              <a:off x="6236" y="3503"/>
              <a:ext cx="47" cy="82"/>
              <a:chOff x="6236" y="3503"/>
              <a:chExt cx="47" cy="82"/>
            </a:xfrm>
          </p:grpSpPr>
          <p:sp>
            <p:nvSpPr>
              <p:cNvPr id="51552" name="Freeform 51">
                <a:extLst>
                  <a:ext uri="{FF2B5EF4-FFF2-40B4-BE49-F238E27FC236}">
                    <a16:creationId xmlns:a16="http://schemas.microsoft.com/office/drawing/2014/main" id="{769CB9DA-4ACD-46FB-A4FC-C7D64F2483A4}"/>
                  </a:ext>
                </a:extLst>
              </p:cNvPr>
              <p:cNvSpPr>
                <a:spLocks/>
              </p:cNvSpPr>
              <p:nvPr/>
            </p:nvSpPr>
            <p:spPr bwMode="auto">
              <a:xfrm>
                <a:off x="6236" y="3503"/>
                <a:ext cx="47" cy="82"/>
              </a:xfrm>
              <a:custGeom>
                <a:avLst/>
                <a:gdLst>
                  <a:gd name="T0" fmla="*/ 3 w 47"/>
                  <a:gd name="T1" fmla="*/ 69 h 82"/>
                  <a:gd name="T2" fmla="*/ 0 w 47"/>
                  <a:gd name="T3" fmla="*/ 73 h 82"/>
                  <a:gd name="T4" fmla="*/ 1 w 47"/>
                  <a:gd name="T5" fmla="*/ 77 h 82"/>
                  <a:gd name="T6" fmla="*/ 3 w 47"/>
                  <a:gd name="T7" fmla="*/ 79 h 82"/>
                  <a:gd name="T8" fmla="*/ 8 w 47"/>
                  <a:gd name="T9" fmla="*/ 82 h 82"/>
                  <a:gd name="T10" fmla="*/ 13 w 47"/>
                  <a:gd name="T11" fmla="*/ 82 h 82"/>
                  <a:gd name="T12" fmla="*/ 30 w 47"/>
                  <a:gd name="T13" fmla="*/ 76 h 82"/>
                  <a:gd name="T14" fmla="*/ 31 w 47"/>
                  <a:gd name="T15" fmla="*/ 75 h 82"/>
                  <a:gd name="T16" fmla="*/ 13 w 47"/>
                  <a:gd name="T17" fmla="*/ 75 h 82"/>
                  <a:gd name="T18" fmla="*/ 9 w 47"/>
                  <a:gd name="T19" fmla="*/ 72 h 82"/>
                  <a:gd name="T20" fmla="*/ 7 w 47"/>
                  <a:gd name="T21" fmla="*/ 70 h 82"/>
                  <a:gd name="T22" fmla="*/ 3 w 47"/>
                  <a:gd name="T23" fmla="*/ 69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3" y="69"/>
                    </a:moveTo>
                    <a:lnTo>
                      <a:pt x="0" y="73"/>
                    </a:lnTo>
                    <a:lnTo>
                      <a:pt x="1" y="77"/>
                    </a:lnTo>
                    <a:lnTo>
                      <a:pt x="3" y="79"/>
                    </a:lnTo>
                    <a:lnTo>
                      <a:pt x="8" y="82"/>
                    </a:lnTo>
                    <a:lnTo>
                      <a:pt x="13" y="82"/>
                    </a:lnTo>
                    <a:lnTo>
                      <a:pt x="30" y="76"/>
                    </a:lnTo>
                    <a:lnTo>
                      <a:pt x="31" y="75"/>
                    </a:lnTo>
                    <a:lnTo>
                      <a:pt x="13" y="75"/>
                    </a:lnTo>
                    <a:lnTo>
                      <a:pt x="9" y="72"/>
                    </a:lnTo>
                    <a:lnTo>
                      <a:pt x="7" y="70"/>
                    </a:lnTo>
                    <a:lnTo>
                      <a:pt x="3"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53" name="Freeform 50">
                <a:extLst>
                  <a:ext uri="{FF2B5EF4-FFF2-40B4-BE49-F238E27FC236}">
                    <a16:creationId xmlns:a16="http://schemas.microsoft.com/office/drawing/2014/main" id="{A630FBF4-6C14-4237-8B83-E06CC3878368}"/>
                  </a:ext>
                </a:extLst>
              </p:cNvPr>
              <p:cNvSpPr>
                <a:spLocks/>
              </p:cNvSpPr>
              <p:nvPr/>
            </p:nvSpPr>
            <p:spPr bwMode="auto">
              <a:xfrm>
                <a:off x="6236" y="3503"/>
                <a:ext cx="47" cy="82"/>
              </a:xfrm>
              <a:custGeom>
                <a:avLst/>
                <a:gdLst>
                  <a:gd name="T0" fmla="*/ 44 w 47"/>
                  <a:gd name="T1" fmla="*/ 37 h 82"/>
                  <a:gd name="T2" fmla="*/ 28 w 47"/>
                  <a:gd name="T3" fmla="*/ 37 h 82"/>
                  <a:gd name="T4" fmla="*/ 37 w 47"/>
                  <a:gd name="T5" fmla="*/ 41 h 82"/>
                  <a:gd name="T6" fmla="*/ 37 w 47"/>
                  <a:gd name="T7" fmla="*/ 69 h 82"/>
                  <a:gd name="T8" fmla="*/ 28 w 47"/>
                  <a:gd name="T9" fmla="*/ 75 h 82"/>
                  <a:gd name="T10" fmla="*/ 31 w 47"/>
                  <a:gd name="T11" fmla="*/ 75 h 82"/>
                  <a:gd name="T12" fmla="*/ 45 w 47"/>
                  <a:gd name="T13" fmla="*/ 59 h 82"/>
                  <a:gd name="T14" fmla="*/ 47 w 47"/>
                  <a:gd name="T15" fmla="*/ 40 h 82"/>
                  <a:gd name="T16" fmla="*/ 44 w 47"/>
                  <a:gd name="T17" fmla="*/ 37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4" y="37"/>
                    </a:moveTo>
                    <a:lnTo>
                      <a:pt x="28" y="37"/>
                    </a:lnTo>
                    <a:lnTo>
                      <a:pt x="37" y="41"/>
                    </a:lnTo>
                    <a:lnTo>
                      <a:pt x="37" y="69"/>
                    </a:lnTo>
                    <a:lnTo>
                      <a:pt x="28" y="75"/>
                    </a:lnTo>
                    <a:lnTo>
                      <a:pt x="31" y="75"/>
                    </a:lnTo>
                    <a:lnTo>
                      <a:pt x="45" y="59"/>
                    </a:lnTo>
                    <a:lnTo>
                      <a:pt x="47" y="40"/>
                    </a:lnTo>
                    <a:lnTo>
                      <a:pt x="44" y="3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54" name="Freeform 49">
                <a:extLst>
                  <a:ext uri="{FF2B5EF4-FFF2-40B4-BE49-F238E27FC236}">
                    <a16:creationId xmlns:a16="http://schemas.microsoft.com/office/drawing/2014/main" id="{6881B6CD-3E2A-4B5A-B9D6-DCE4E7266D9C}"/>
                  </a:ext>
                </a:extLst>
              </p:cNvPr>
              <p:cNvSpPr>
                <a:spLocks/>
              </p:cNvSpPr>
              <p:nvPr/>
            </p:nvSpPr>
            <p:spPr bwMode="auto">
              <a:xfrm>
                <a:off x="6236" y="3503"/>
                <a:ext cx="47" cy="82"/>
              </a:xfrm>
              <a:custGeom>
                <a:avLst/>
                <a:gdLst>
                  <a:gd name="T0" fmla="*/ 41 w 47"/>
                  <a:gd name="T1" fmla="*/ 6 h 82"/>
                  <a:gd name="T2" fmla="*/ 26 w 47"/>
                  <a:gd name="T3" fmla="*/ 6 h 82"/>
                  <a:gd name="T4" fmla="*/ 31 w 47"/>
                  <a:gd name="T5" fmla="*/ 10 h 82"/>
                  <a:gd name="T6" fmla="*/ 31 w 47"/>
                  <a:gd name="T7" fmla="*/ 26 h 82"/>
                  <a:gd name="T8" fmla="*/ 23 w 47"/>
                  <a:gd name="T9" fmla="*/ 31 h 82"/>
                  <a:gd name="T10" fmla="*/ 10 w 47"/>
                  <a:gd name="T11" fmla="*/ 36 h 82"/>
                  <a:gd name="T12" fmla="*/ 10 w 47"/>
                  <a:gd name="T13" fmla="*/ 39 h 82"/>
                  <a:gd name="T14" fmla="*/ 13 w 47"/>
                  <a:gd name="T15" fmla="*/ 38 h 82"/>
                  <a:gd name="T16" fmla="*/ 16 w 47"/>
                  <a:gd name="T17" fmla="*/ 37 h 82"/>
                  <a:gd name="T18" fmla="*/ 44 w 47"/>
                  <a:gd name="T19" fmla="*/ 37 h 82"/>
                  <a:gd name="T20" fmla="*/ 40 w 47"/>
                  <a:gd name="T21" fmla="*/ 32 h 82"/>
                  <a:gd name="T22" fmla="*/ 28 w 47"/>
                  <a:gd name="T23" fmla="*/ 31 h 82"/>
                  <a:gd name="T24" fmla="*/ 28 w 47"/>
                  <a:gd name="T25" fmla="*/ 30 h 82"/>
                  <a:gd name="T26" fmla="*/ 33 w 47"/>
                  <a:gd name="T27" fmla="*/ 27 h 82"/>
                  <a:gd name="T28" fmla="*/ 36 w 47"/>
                  <a:gd name="T29" fmla="*/ 25 h 82"/>
                  <a:gd name="T30" fmla="*/ 40 w 47"/>
                  <a:gd name="T31" fmla="*/ 21 h 82"/>
                  <a:gd name="T32" fmla="*/ 42 w 47"/>
                  <a:gd name="T33" fmla="*/ 19 h 82"/>
                  <a:gd name="T34" fmla="*/ 42 w 47"/>
                  <a:gd name="T35" fmla="*/ 7 h 82"/>
                  <a:gd name="T36" fmla="*/ 41 w 47"/>
                  <a:gd name="T37" fmla="*/ 6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1" y="6"/>
                    </a:moveTo>
                    <a:lnTo>
                      <a:pt x="26" y="6"/>
                    </a:lnTo>
                    <a:lnTo>
                      <a:pt x="31" y="10"/>
                    </a:lnTo>
                    <a:lnTo>
                      <a:pt x="31" y="26"/>
                    </a:lnTo>
                    <a:lnTo>
                      <a:pt x="23" y="31"/>
                    </a:lnTo>
                    <a:lnTo>
                      <a:pt x="10" y="36"/>
                    </a:lnTo>
                    <a:lnTo>
                      <a:pt x="10" y="39"/>
                    </a:lnTo>
                    <a:lnTo>
                      <a:pt x="13" y="38"/>
                    </a:lnTo>
                    <a:lnTo>
                      <a:pt x="16" y="37"/>
                    </a:lnTo>
                    <a:lnTo>
                      <a:pt x="44" y="37"/>
                    </a:lnTo>
                    <a:lnTo>
                      <a:pt x="40" y="32"/>
                    </a:lnTo>
                    <a:lnTo>
                      <a:pt x="28" y="31"/>
                    </a:lnTo>
                    <a:lnTo>
                      <a:pt x="28" y="30"/>
                    </a:lnTo>
                    <a:lnTo>
                      <a:pt x="33" y="27"/>
                    </a:lnTo>
                    <a:lnTo>
                      <a:pt x="36" y="25"/>
                    </a:lnTo>
                    <a:lnTo>
                      <a:pt x="40" y="21"/>
                    </a:lnTo>
                    <a:lnTo>
                      <a:pt x="42" y="19"/>
                    </a:lnTo>
                    <a:lnTo>
                      <a:pt x="42" y="7"/>
                    </a:lnTo>
                    <a:lnTo>
                      <a:pt x="41"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55" name="Freeform 48">
                <a:extLst>
                  <a:ext uri="{FF2B5EF4-FFF2-40B4-BE49-F238E27FC236}">
                    <a16:creationId xmlns:a16="http://schemas.microsoft.com/office/drawing/2014/main" id="{82D643B1-BB8D-477A-A2B0-4C59C84323F4}"/>
                  </a:ext>
                </a:extLst>
              </p:cNvPr>
              <p:cNvSpPr>
                <a:spLocks/>
              </p:cNvSpPr>
              <p:nvPr/>
            </p:nvSpPr>
            <p:spPr bwMode="auto">
              <a:xfrm>
                <a:off x="6236" y="3503"/>
                <a:ext cx="47" cy="82"/>
              </a:xfrm>
              <a:custGeom>
                <a:avLst/>
                <a:gdLst>
                  <a:gd name="T0" fmla="*/ 35 w 47"/>
                  <a:gd name="T1" fmla="*/ 0 h 82"/>
                  <a:gd name="T2" fmla="*/ 17 w 47"/>
                  <a:gd name="T3" fmla="*/ 0 h 82"/>
                  <a:gd name="T4" fmla="*/ 11 w 47"/>
                  <a:gd name="T5" fmla="*/ 3 h 82"/>
                  <a:gd name="T6" fmla="*/ 8 w 47"/>
                  <a:gd name="T7" fmla="*/ 7 h 82"/>
                  <a:gd name="T8" fmla="*/ 2 w 47"/>
                  <a:gd name="T9" fmla="*/ 15 h 82"/>
                  <a:gd name="T10" fmla="*/ 5 w 47"/>
                  <a:gd name="T11" fmla="*/ 17 h 82"/>
                  <a:gd name="T12" fmla="*/ 8 w 47"/>
                  <a:gd name="T13" fmla="*/ 12 h 82"/>
                  <a:gd name="T14" fmla="*/ 13 w 47"/>
                  <a:gd name="T15" fmla="*/ 6 h 82"/>
                  <a:gd name="T16" fmla="*/ 41 w 47"/>
                  <a:gd name="T17" fmla="*/ 6 h 82"/>
                  <a:gd name="T18" fmla="*/ 35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5" y="0"/>
                    </a:moveTo>
                    <a:lnTo>
                      <a:pt x="17" y="0"/>
                    </a:lnTo>
                    <a:lnTo>
                      <a:pt x="11" y="3"/>
                    </a:lnTo>
                    <a:lnTo>
                      <a:pt x="8" y="7"/>
                    </a:lnTo>
                    <a:lnTo>
                      <a:pt x="2" y="15"/>
                    </a:lnTo>
                    <a:lnTo>
                      <a:pt x="5" y="17"/>
                    </a:lnTo>
                    <a:lnTo>
                      <a:pt x="8" y="12"/>
                    </a:lnTo>
                    <a:lnTo>
                      <a:pt x="13" y="6"/>
                    </a:lnTo>
                    <a:lnTo>
                      <a:pt x="41" y="6"/>
                    </a:lnTo>
                    <a:lnTo>
                      <a:pt x="3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7" name="Group 38">
              <a:extLst>
                <a:ext uri="{FF2B5EF4-FFF2-40B4-BE49-F238E27FC236}">
                  <a16:creationId xmlns:a16="http://schemas.microsoft.com/office/drawing/2014/main" id="{82F5B28B-5049-4E31-B17D-508ED7713EDF}"/>
                </a:ext>
              </a:extLst>
            </p:cNvPr>
            <p:cNvGrpSpPr>
              <a:grpSpLocks/>
            </p:cNvGrpSpPr>
            <p:nvPr/>
          </p:nvGrpSpPr>
          <p:grpSpPr bwMode="auto">
            <a:xfrm>
              <a:off x="6299" y="3429"/>
              <a:ext cx="605" cy="122"/>
              <a:chOff x="6299" y="3429"/>
              <a:chExt cx="605" cy="122"/>
            </a:xfrm>
          </p:grpSpPr>
          <p:sp>
            <p:nvSpPr>
              <p:cNvPr id="51544" name="Freeform 46">
                <a:extLst>
                  <a:ext uri="{FF2B5EF4-FFF2-40B4-BE49-F238E27FC236}">
                    <a16:creationId xmlns:a16="http://schemas.microsoft.com/office/drawing/2014/main" id="{6DB952D0-08D1-47BC-83FF-36D31E9A985D}"/>
                  </a:ext>
                </a:extLst>
              </p:cNvPr>
              <p:cNvSpPr>
                <a:spLocks/>
              </p:cNvSpPr>
              <p:nvPr/>
            </p:nvSpPr>
            <p:spPr bwMode="auto">
              <a:xfrm>
                <a:off x="6299" y="3429"/>
                <a:ext cx="605" cy="122"/>
              </a:xfrm>
              <a:custGeom>
                <a:avLst/>
                <a:gdLst>
                  <a:gd name="T0" fmla="*/ 61 w 605"/>
                  <a:gd name="T1" fmla="*/ 0 h 122"/>
                  <a:gd name="T2" fmla="*/ 36 w 605"/>
                  <a:gd name="T3" fmla="*/ 5 h 122"/>
                  <a:gd name="T4" fmla="*/ 18 w 605"/>
                  <a:gd name="T5" fmla="*/ 17 h 122"/>
                  <a:gd name="T6" fmla="*/ 5 w 605"/>
                  <a:gd name="T7" fmla="*/ 35 h 122"/>
                  <a:gd name="T8" fmla="*/ 0 w 605"/>
                  <a:gd name="T9" fmla="*/ 55 h 122"/>
                  <a:gd name="T10" fmla="*/ 3 w 605"/>
                  <a:gd name="T11" fmla="*/ 80 h 122"/>
                  <a:gd name="T12" fmla="*/ 12 w 605"/>
                  <a:gd name="T13" fmla="*/ 100 h 122"/>
                  <a:gd name="T14" fmla="*/ 27 w 605"/>
                  <a:gd name="T15" fmla="*/ 115 h 122"/>
                  <a:gd name="T16" fmla="*/ 47 w 605"/>
                  <a:gd name="T17" fmla="*/ 122 h 122"/>
                  <a:gd name="T18" fmla="*/ 72 w 605"/>
                  <a:gd name="T19" fmla="*/ 119 h 122"/>
                  <a:gd name="T20" fmla="*/ 78 w 605"/>
                  <a:gd name="T21" fmla="*/ 117 h 122"/>
                  <a:gd name="T22" fmla="*/ 65 w 605"/>
                  <a:gd name="T23" fmla="*/ 117 h 122"/>
                  <a:gd name="T24" fmla="*/ 44 w 605"/>
                  <a:gd name="T25" fmla="*/ 112 h 122"/>
                  <a:gd name="T26" fmla="*/ 28 w 605"/>
                  <a:gd name="T27" fmla="*/ 99 h 122"/>
                  <a:gd name="T28" fmla="*/ 19 w 605"/>
                  <a:gd name="T29" fmla="*/ 78 h 122"/>
                  <a:gd name="T30" fmla="*/ 21 w 605"/>
                  <a:gd name="T31" fmla="*/ 45 h 122"/>
                  <a:gd name="T32" fmla="*/ 28 w 605"/>
                  <a:gd name="T33" fmla="*/ 23 h 122"/>
                  <a:gd name="T34" fmla="*/ 39 w 605"/>
                  <a:gd name="T35" fmla="*/ 11 h 122"/>
                  <a:gd name="T36" fmla="*/ 53 w 605"/>
                  <a:gd name="T37" fmla="*/ 6 h 122"/>
                  <a:gd name="T38" fmla="*/ 84 w 605"/>
                  <a:gd name="T39" fmla="*/ 6 h 122"/>
                  <a:gd name="T40" fmla="*/ 76 w 605"/>
                  <a:gd name="T41" fmla="*/ 3 h 122"/>
                  <a:gd name="T42" fmla="*/ 61 w 605"/>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605"/>
                  <a:gd name="T67" fmla="*/ 0 h 122"/>
                  <a:gd name="T68" fmla="*/ 605 w 605"/>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605" h="122">
                    <a:moveTo>
                      <a:pt x="61" y="0"/>
                    </a:moveTo>
                    <a:lnTo>
                      <a:pt x="36" y="5"/>
                    </a:lnTo>
                    <a:lnTo>
                      <a:pt x="18" y="17"/>
                    </a:lnTo>
                    <a:lnTo>
                      <a:pt x="5" y="35"/>
                    </a:lnTo>
                    <a:lnTo>
                      <a:pt x="0" y="55"/>
                    </a:lnTo>
                    <a:lnTo>
                      <a:pt x="3" y="80"/>
                    </a:lnTo>
                    <a:lnTo>
                      <a:pt x="12" y="100"/>
                    </a:lnTo>
                    <a:lnTo>
                      <a:pt x="27" y="115"/>
                    </a:lnTo>
                    <a:lnTo>
                      <a:pt x="47" y="122"/>
                    </a:lnTo>
                    <a:lnTo>
                      <a:pt x="72" y="119"/>
                    </a:lnTo>
                    <a:lnTo>
                      <a:pt x="78" y="117"/>
                    </a:lnTo>
                    <a:lnTo>
                      <a:pt x="65" y="117"/>
                    </a:lnTo>
                    <a:lnTo>
                      <a:pt x="44" y="112"/>
                    </a:lnTo>
                    <a:lnTo>
                      <a:pt x="28" y="99"/>
                    </a:lnTo>
                    <a:lnTo>
                      <a:pt x="19" y="78"/>
                    </a:lnTo>
                    <a:lnTo>
                      <a:pt x="21" y="45"/>
                    </a:lnTo>
                    <a:lnTo>
                      <a:pt x="28" y="23"/>
                    </a:lnTo>
                    <a:lnTo>
                      <a:pt x="39" y="11"/>
                    </a:lnTo>
                    <a:lnTo>
                      <a:pt x="53" y="6"/>
                    </a:lnTo>
                    <a:lnTo>
                      <a:pt x="84" y="6"/>
                    </a:lnTo>
                    <a:lnTo>
                      <a:pt x="76" y="3"/>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45" name="Freeform 45">
                <a:extLst>
                  <a:ext uri="{FF2B5EF4-FFF2-40B4-BE49-F238E27FC236}">
                    <a16:creationId xmlns:a16="http://schemas.microsoft.com/office/drawing/2014/main" id="{87B97B70-7643-416D-84C4-29F50D874804}"/>
                  </a:ext>
                </a:extLst>
              </p:cNvPr>
              <p:cNvSpPr>
                <a:spLocks/>
              </p:cNvSpPr>
              <p:nvPr/>
            </p:nvSpPr>
            <p:spPr bwMode="auto">
              <a:xfrm>
                <a:off x="6299" y="3429"/>
                <a:ext cx="605" cy="122"/>
              </a:xfrm>
              <a:custGeom>
                <a:avLst/>
                <a:gdLst>
                  <a:gd name="T0" fmla="*/ 84 w 605"/>
                  <a:gd name="T1" fmla="*/ 6 h 122"/>
                  <a:gd name="T2" fmla="*/ 53 w 605"/>
                  <a:gd name="T3" fmla="*/ 6 h 122"/>
                  <a:gd name="T4" fmla="*/ 73 w 605"/>
                  <a:gd name="T5" fmla="*/ 11 h 122"/>
                  <a:gd name="T6" fmla="*/ 89 w 605"/>
                  <a:gd name="T7" fmla="*/ 23 h 122"/>
                  <a:gd name="T8" fmla="*/ 98 w 605"/>
                  <a:gd name="T9" fmla="*/ 44 h 122"/>
                  <a:gd name="T10" fmla="*/ 100 w 605"/>
                  <a:gd name="T11" fmla="*/ 67 h 122"/>
                  <a:gd name="T12" fmla="*/ 96 w 605"/>
                  <a:gd name="T13" fmla="*/ 93 h 122"/>
                  <a:gd name="T14" fmla="*/ 83 w 605"/>
                  <a:gd name="T15" fmla="*/ 110 h 122"/>
                  <a:gd name="T16" fmla="*/ 65 w 605"/>
                  <a:gd name="T17" fmla="*/ 117 h 122"/>
                  <a:gd name="T18" fmla="*/ 78 w 605"/>
                  <a:gd name="T19" fmla="*/ 117 h 122"/>
                  <a:gd name="T20" fmla="*/ 93 w 605"/>
                  <a:gd name="T21" fmla="*/ 110 h 122"/>
                  <a:gd name="T22" fmla="*/ 107 w 605"/>
                  <a:gd name="T23" fmla="*/ 96 h 122"/>
                  <a:gd name="T24" fmla="*/ 116 w 605"/>
                  <a:gd name="T25" fmla="*/ 77 h 122"/>
                  <a:gd name="T26" fmla="*/ 114 w 605"/>
                  <a:gd name="T27" fmla="*/ 48 h 122"/>
                  <a:gd name="T28" fmla="*/ 106 w 605"/>
                  <a:gd name="T29" fmla="*/ 26 h 122"/>
                  <a:gd name="T30" fmla="*/ 93 w 605"/>
                  <a:gd name="T31" fmla="*/ 11 h 122"/>
                  <a:gd name="T32" fmla="*/ 84 w 605"/>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605"/>
                  <a:gd name="T52" fmla="*/ 0 h 122"/>
                  <a:gd name="T53" fmla="*/ 605 w 605"/>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605" h="122">
                    <a:moveTo>
                      <a:pt x="84" y="6"/>
                    </a:moveTo>
                    <a:lnTo>
                      <a:pt x="53" y="6"/>
                    </a:lnTo>
                    <a:lnTo>
                      <a:pt x="73" y="11"/>
                    </a:lnTo>
                    <a:lnTo>
                      <a:pt x="89" y="23"/>
                    </a:lnTo>
                    <a:lnTo>
                      <a:pt x="98" y="44"/>
                    </a:lnTo>
                    <a:lnTo>
                      <a:pt x="100" y="67"/>
                    </a:lnTo>
                    <a:lnTo>
                      <a:pt x="96" y="93"/>
                    </a:lnTo>
                    <a:lnTo>
                      <a:pt x="83" y="110"/>
                    </a:lnTo>
                    <a:lnTo>
                      <a:pt x="65" y="117"/>
                    </a:lnTo>
                    <a:lnTo>
                      <a:pt x="78" y="117"/>
                    </a:lnTo>
                    <a:lnTo>
                      <a:pt x="93" y="110"/>
                    </a:lnTo>
                    <a:lnTo>
                      <a:pt x="107"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46" name="Freeform 44">
                <a:extLst>
                  <a:ext uri="{FF2B5EF4-FFF2-40B4-BE49-F238E27FC236}">
                    <a16:creationId xmlns:a16="http://schemas.microsoft.com/office/drawing/2014/main" id="{B205296E-1843-4F5A-B5DA-E413072FDBE1}"/>
                  </a:ext>
                </a:extLst>
              </p:cNvPr>
              <p:cNvSpPr>
                <a:spLocks/>
              </p:cNvSpPr>
              <p:nvPr/>
            </p:nvSpPr>
            <p:spPr bwMode="auto">
              <a:xfrm>
                <a:off x="6299" y="3429"/>
                <a:ext cx="605" cy="122"/>
              </a:xfrm>
              <a:custGeom>
                <a:avLst/>
                <a:gdLst>
                  <a:gd name="T0" fmla="*/ 445 w 605"/>
                  <a:gd name="T1" fmla="*/ 0 h 122"/>
                  <a:gd name="T2" fmla="*/ 430 w 605"/>
                  <a:gd name="T3" fmla="*/ 0 h 122"/>
                  <a:gd name="T4" fmla="*/ 406 w 605"/>
                  <a:gd name="T5" fmla="*/ 4 h 122"/>
                  <a:gd name="T6" fmla="*/ 386 w 605"/>
                  <a:gd name="T7" fmla="*/ 13 h 122"/>
                  <a:gd name="T8" fmla="*/ 371 w 605"/>
                  <a:gd name="T9" fmla="*/ 29 h 122"/>
                  <a:gd name="T10" fmla="*/ 363 w 605"/>
                  <a:gd name="T11" fmla="*/ 49 h 122"/>
                  <a:gd name="T12" fmla="*/ 365 w 605"/>
                  <a:gd name="T13" fmla="*/ 73 h 122"/>
                  <a:gd name="T14" fmla="*/ 372 w 605"/>
                  <a:gd name="T15" fmla="*/ 94 h 122"/>
                  <a:gd name="T16" fmla="*/ 384 w 605"/>
                  <a:gd name="T17" fmla="*/ 109 h 122"/>
                  <a:gd name="T18" fmla="*/ 402 w 605"/>
                  <a:gd name="T19" fmla="*/ 119 h 122"/>
                  <a:gd name="T20" fmla="*/ 433 w 605"/>
                  <a:gd name="T21" fmla="*/ 121 h 122"/>
                  <a:gd name="T22" fmla="*/ 452 w 605"/>
                  <a:gd name="T23" fmla="*/ 119 h 122"/>
                  <a:gd name="T24" fmla="*/ 456 w 605"/>
                  <a:gd name="T25" fmla="*/ 116 h 122"/>
                  <a:gd name="T26" fmla="*/ 435 w 605"/>
                  <a:gd name="T27" fmla="*/ 116 h 122"/>
                  <a:gd name="T28" fmla="*/ 411 w 605"/>
                  <a:gd name="T29" fmla="*/ 112 h 122"/>
                  <a:gd name="T30" fmla="*/ 393 w 605"/>
                  <a:gd name="T31" fmla="*/ 101 h 122"/>
                  <a:gd name="T32" fmla="*/ 383 w 605"/>
                  <a:gd name="T33" fmla="*/ 83 h 122"/>
                  <a:gd name="T34" fmla="*/ 379 w 605"/>
                  <a:gd name="T35" fmla="*/ 60 h 122"/>
                  <a:gd name="T36" fmla="*/ 383 w 605"/>
                  <a:gd name="T37" fmla="*/ 37 h 122"/>
                  <a:gd name="T38" fmla="*/ 393 w 605"/>
                  <a:gd name="T39" fmla="*/ 19 h 122"/>
                  <a:gd name="T40" fmla="*/ 412 w 605"/>
                  <a:gd name="T41" fmla="*/ 8 h 122"/>
                  <a:gd name="T42" fmla="*/ 462 w 605"/>
                  <a:gd name="T43" fmla="*/ 8 h 122"/>
                  <a:gd name="T44" fmla="*/ 462 w 605"/>
                  <a:gd name="T45" fmla="*/ 5 h 122"/>
                  <a:gd name="T46" fmla="*/ 457 w 605"/>
                  <a:gd name="T47" fmla="*/ 4 h 122"/>
                  <a:gd name="T48" fmla="*/ 445 w 605"/>
                  <a:gd name="T49" fmla="*/ 0 h 122"/>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605"/>
                  <a:gd name="T76" fmla="*/ 0 h 122"/>
                  <a:gd name="T77" fmla="*/ 605 w 605"/>
                  <a:gd name="T78" fmla="*/ 122 h 122"/>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605" h="122">
                    <a:moveTo>
                      <a:pt x="445" y="0"/>
                    </a:moveTo>
                    <a:lnTo>
                      <a:pt x="430" y="0"/>
                    </a:lnTo>
                    <a:lnTo>
                      <a:pt x="406" y="4"/>
                    </a:lnTo>
                    <a:lnTo>
                      <a:pt x="386" y="13"/>
                    </a:lnTo>
                    <a:lnTo>
                      <a:pt x="371" y="29"/>
                    </a:lnTo>
                    <a:lnTo>
                      <a:pt x="363" y="49"/>
                    </a:lnTo>
                    <a:lnTo>
                      <a:pt x="365" y="73"/>
                    </a:lnTo>
                    <a:lnTo>
                      <a:pt x="372" y="94"/>
                    </a:lnTo>
                    <a:lnTo>
                      <a:pt x="384" y="109"/>
                    </a:lnTo>
                    <a:lnTo>
                      <a:pt x="402" y="119"/>
                    </a:lnTo>
                    <a:lnTo>
                      <a:pt x="433" y="121"/>
                    </a:lnTo>
                    <a:lnTo>
                      <a:pt x="452" y="119"/>
                    </a:lnTo>
                    <a:lnTo>
                      <a:pt x="456" y="116"/>
                    </a:lnTo>
                    <a:lnTo>
                      <a:pt x="435" y="116"/>
                    </a:lnTo>
                    <a:lnTo>
                      <a:pt x="411" y="112"/>
                    </a:lnTo>
                    <a:lnTo>
                      <a:pt x="393" y="101"/>
                    </a:lnTo>
                    <a:lnTo>
                      <a:pt x="383" y="83"/>
                    </a:lnTo>
                    <a:lnTo>
                      <a:pt x="379" y="60"/>
                    </a:lnTo>
                    <a:lnTo>
                      <a:pt x="383" y="37"/>
                    </a:lnTo>
                    <a:lnTo>
                      <a:pt x="393" y="19"/>
                    </a:lnTo>
                    <a:lnTo>
                      <a:pt x="412" y="8"/>
                    </a:lnTo>
                    <a:lnTo>
                      <a:pt x="462" y="8"/>
                    </a:lnTo>
                    <a:lnTo>
                      <a:pt x="462" y="5"/>
                    </a:lnTo>
                    <a:lnTo>
                      <a:pt x="457" y="4"/>
                    </a:lnTo>
                    <a:lnTo>
                      <a:pt x="44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47" name="Freeform 43">
                <a:extLst>
                  <a:ext uri="{FF2B5EF4-FFF2-40B4-BE49-F238E27FC236}">
                    <a16:creationId xmlns:a16="http://schemas.microsoft.com/office/drawing/2014/main" id="{C78AF016-6ADF-4AEE-8DC6-EC5B7DA0A01B}"/>
                  </a:ext>
                </a:extLst>
              </p:cNvPr>
              <p:cNvSpPr>
                <a:spLocks/>
              </p:cNvSpPr>
              <p:nvPr/>
            </p:nvSpPr>
            <p:spPr bwMode="auto">
              <a:xfrm>
                <a:off x="6299" y="3429"/>
                <a:ext cx="605" cy="122"/>
              </a:xfrm>
              <a:custGeom>
                <a:avLst/>
                <a:gdLst>
                  <a:gd name="T0" fmla="*/ 465 w 605"/>
                  <a:gd name="T1" fmla="*/ 88 h 122"/>
                  <a:gd name="T2" fmla="*/ 453 w 605"/>
                  <a:gd name="T3" fmla="*/ 107 h 122"/>
                  <a:gd name="T4" fmla="*/ 435 w 605"/>
                  <a:gd name="T5" fmla="*/ 116 h 122"/>
                  <a:gd name="T6" fmla="*/ 456 w 605"/>
                  <a:gd name="T7" fmla="*/ 116 h 122"/>
                  <a:gd name="T8" fmla="*/ 463 w 605"/>
                  <a:gd name="T9" fmla="*/ 111 h 122"/>
                  <a:gd name="T10" fmla="*/ 467 w 605"/>
                  <a:gd name="T11" fmla="*/ 96 h 122"/>
                  <a:gd name="T12" fmla="*/ 469 w 605"/>
                  <a:gd name="T13" fmla="*/ 89 h 122"/>
                  <a:gd name="T14" fmla="*/ 465 w 605"/>
                  <a:gd name="T15" fmla="*/ 8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5" y="88"/>
                    </a:moveTo>
                    <a:lnTo>
                      <a:pt x="453" y="107"/>
                    </a:lnTo>
                    <a:lnTo>
                      <a:pt x="435" y="116"/>
                    </a:lnTo>
                    <a:lnTo>
                      <a:pt x="456" y="116"/>
                    </a:lnTo>
                    <a:lnTo>
                      <a:pt x="463" y="111"/>
                    </a:lnTo>
                    <a:lnTo>
                      <a:pt x="467" y="96"/>
                    </a:lnTo>
                    <a:lnTo>
                      <a:pt x="469" y="89"/>
                    </a:lnTo>
                    <a:lnTo>
                      <a:pt x="465"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48" name="Freeform 42">
                <a:extLst>
                  <a:ext uri="{FF2B5EF4-FFF2-40B4-BE49-F238E27FC236}">
                    <a16:creationId xmlns:a16="http://schemas.microsoft.com/office/drawing/2014/main" id="{91AD6B9E-C155-4DA8-9666-B36768E91DF7}"/>
                  </a:ext>
                </a:extLst>
              </p:cNvPr>
              <p:cNvSpPr>
                <a:spLocks/>
              </p:cNvSpPr>
              <p:nvPr/>
            </p:nvSpPr>
            <p:spPr bwMode="auto">
              <a:xfrm>
                <a:off x="6299" y="3429"/>
                <a:ext cx="605" cy="122"/>
              </a:xfrm>
              <a:custGeom>
                <a:avLst/>
                <a:gdLst>
                  <a:gd name="T0" fmla="*/ 462 w 605"/>
                  <a:gd name="T1" fmla="*/ 8 h 122"/>
                  <a:gd name="T2" fmla="*/ 412 w 605"/>
                  <a:gd name="T3" fmla="*/ 8 h 122"/>
                  <a:gd name="T4" fmla="*/ 439 w 605"/>
                  <a:gd name="T5" fmla="*/ 9 h 122"/>
                  <a:gd name="T6" fmla="*/ 454 w 605"/>
                  <a:gd name="T7" fmla="*/ 18 h 122"/>
                  <a:gd name="T8" fmla="*/ 465 w 605"/>
                  <a:gd name="T9" fmla="*/ 32 h 122"/>
                  <a:gd name="T10" fmla="*/ 464 w 605"/>
                  <a:gd name="T11" fmla="*/ 23 h 122"/>
                  <a:gd name="T12" fmla="*/ 463 w 605"/>
                  <a:gd name="T13" fmla="*/ 15 h 122"/>
                  <a:gd name="T14" fmla="*/ 462 w 605"/>
                  <a:gd name="T15" fmla="*/ 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2" y="8"/>
                    </a:moveTo>
                    <a:lnTo>
                      <a:pt x="412" y="8"/>
                    </a:lnTo>
                    <a:lnTo>
                      <a:pt x="439" y="9"/>
                    </a:lnTo>
                    <a:lnTo>
                      <a:pt x="454" y="18"/>
                    </a:lnTo>
                    <a:lnTo>
                      <a:pt x="465" y="32"/>
                    </a:lnTo>
                    <a:lnTo>
                      <a:pt x="464" y="23"/>
                    </a:lnTo>
                    <a:lnTo>
                      <a:pt x="463" y="15"/>
                    </a:lnTo>
                    <a:lnTo>
                      <a:pt x="46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49" name="Freeform 41">
                <a:extLst>
                  <a:ext uri="{FF2B5EF4-FFF2-40B4-BE49-F238E27FC236}">
                    <a16:creationId xmlns:a16="http://schemas.microsoft.com/office/drawing/2014/main" id="{58EC3A0E-55D7-4D67-A932-841BED6AEC2D}"/>
                  </a:ext>
                </a:extLst>
              </p:cNvPr>
              <p:cNvSpPr>
                <a:spLocks/>
              </p:cNvSpPr>
              <p:nvPr/>
            </p:nvSpPr>
            <p:spPr bwMode="auto">
              <a:xfrm>
                <a:off x="6299" y="3429"/>
                <a:ext cx="605" cy="122"/>
              </a:xfrm>
              <a:custGeom>
                <a:avLst/>
                <a:gdLst>
                  <a:gd name="T0" fmla="*/ 526 w 605"/>
                  <a:gd name="T1" fmla="*/ 3 h 122"/>
                  <a:gd name="T2" fmla="*/ 478 w 605"/>
                  <a:gd name="T3" fmla="*/ 3 h 122"/>
                  <a:gd name="T4" fmla="*/ 478 w 605"/>
                  <a:gd name="T5" fmla="*/ 7 h 122"/>
                  <a:gd name="T6" fmla="*/ 494 w 605"/>
                  <a:gd name="T7" fmla="*/ 8 h 122"/>
                  <a:gd name="T8" fmla="*/ 495 w 605"/>
                  <a:gd name="T9" fmla="*/ 9 h 122"/>
                  <a:gd name="T10" fmla="*/ 495 w 605"/>
                  <a:gd name="T11" fmla="*/ 114 h 122"/>
                  <a:gd name="T12" fmla="*/ 494 w 605"/>
                  <a:gd name="T13" fmla="*/ 115 h 122"/>
                  <a:gd name="T14" fmla="*/ 479 w 605"/>
                  <a:gd name="T15" fmla="*/ 116 h 122"/>
                  <a:gd name="T16" fmla="*/ 479 w 605"/>
                  <a:gd name="T17" fmla="*/ 120 h 122"/>
                  <a:gd name="T18" fmla="*/ 526 w 605"/>
                  <a:gd name="T19" fmla="*/ 120 h 122"/>
                  <a:gd name="T20" fmla="*/ 526 w 605"/>
                  <a:gd name="T21" fmla="*/ 116 h 122"/>
                  <a:gd name="T22" fmla="*/ 512 w 605"/>
                  <a:gd name="T23" fmla="*/ 115 h 122"/>
                  <a:gd name="T24" fmla="*/ 510 w 605"/>
                  <a:gd name="T25" fmla="*/ 114 h 122"/>
                  <a:gd name="T26" fmla="*/ 510 w 605"/>
                  <a:gd name="T27" fmla="*/ 62 h 122"/>
                  <a:gd name="T28" fmla="*/ 588 w 605"/>
                  <a:gd name="T29" fmla="*/ 62 h 122"/>
                  <a:gd name="T30" fmla="*/ 588 w 605"/>
                  <a:gd name="T31" fmla="*/ 55 h 122"/>
                  <a:gd name="T32" fmla="*/ 510 w 605"/>
                  <a:gd name="T33" fmla="*/ 55 h 122"/>
                  <a:gd name="T34" fmla="*/ 510 w 605"/>
                  <a:gd name="T35" fmla="*/ 9 h 122"/>
                  <a:gd name="T36" fmla="*/ 512 w 605"/>
                  <a:gd name="T37" fmla="*/ 8 h 122"/>
                  <a:gd name="T38" fmla="*/ 526 w 605"/>
                  <a:gd name="T39" fmla="*/ 7 h 122"/>
                  <a:gd name="T40" fmla="*/ 526 w 605"/>
                  <a:gd name="T41" fmla="*/ 3 h 12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605"/>
                  <a:gd name="T64" fmla="*/ 0 h 122"/>
                  <a:gd name="T65" fmla="*/ 605 w 605"/>
                  <a:gd name="T66" fmla="*/ 122 h 12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605" h="122">
                    <a:moveTo>
                      <a:pt x="526" y="3"/>
                    </a:moveTo>
                    <a:lnTo>
                      <a:pt x="478" y="3"/>
                    </a:lnTo>
                    <a:lnTo>
                      <a:pt x="478" y="7"/>
                    </a:lnTo>
                    <a:lnTo>
                      <a:pt x="494" y="8"/>
                    </a:lnTo>
                    <a:lnTo>
                      <a:pt x="495" y="9"/>
                    </a:lnTo>
                    <a:lnTo>
                      <a:pt x="495" y="114"/>
                    </a:lnTo>
                    <a:lnTo>
                      <a:pt x="494" y="115"/>
                    </a:lnTo>
                    <a:lnTo>
                      <a:pt x="479" y="116"/>
                    </a:lnTo>
                    <a:lnTo>
                      <a:pt x="479" y="120"/>
                    </a:lnTo>
                    <a:lnTo>
                      <a:pt x="526" y="120"/>
                    </a:lnTo>
                    <a:lnTo>
                      <a:pt x="526" y="116"/>
                    </a:lnTo>
                    <a:lnTo>
                      <a:pt x="512" y="115"/>
                    </a:lnTo>
                    <a:lnTo>
                      <a:pt x="510" y="114"/>
                    </a:lnTo>
                    <a:lnTo>
                      <a:pt x="510" y="62"/>
                    </a:lnTo>
                    <a:lnTo>
                      <a:pt x="588" y="62"/>
                    </a:lnTo>
                    <a:lnTo>
                      <a:pt x="588" y="55"/>
                    </a:lnTo>
                    <a:lnTo>
                      <a:pt x="510" y="55"/>
                    </a:lnTo>
                    <a:lnTo>
                      <a:pt x="510" y="9"/>
                    </a:lnTo>
                    <a:lnTo>
                      <a:pt x="512" y="8"/>
                    </a:lnTo>
                    <a:lnTo>
                      <a:pt x="526" y="7"/>
                    </a:lnTo>
                    <a:lnTo>
                      <a:pt x="526"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50" name="Freeform 40">
                <a:extLst>
                  <a:ext uri="{FF2B5EF4-FFF2-40B4-BE49-F238E27FC236}">
                    <a16:creationId xmlns:a16="http://schemas.microsoft.com/office/drawing/2014/main" id="{7436422F-A75F-4A5D-B146-2FE432CAAA65}"/>
                  </a:ext>
                </a:extLst>
              </p:cNvPr>
              <p:cNvSpPr>
                <a:spLocks/>
              </p:cNvSpPr>
              <p:nvPr/>
            </p:nvSpPr>
            <p:spPr bwMode="auto">
              <a:xfrm>
                <a:off x="6299" y="3429"/>
                <a:ext cx="605" cy="122"/>
              </a:xfrm>
              <a:custGeom>
                <a:avLst/>
                <a:gdLst>
                  <a:gd name="T0" fmla="*/ 588 w 605"/>
                  <a:gd name="T1" fmla="*/ 62 h 122"/>
                  <a:gd name="T2" fmla="*/ 573 w 605"/>
                  <a:gd name="T3" fmla="*/ 62 h 122"/>
                  <a:gd name="T4" fmla="*/ 573 w 605"/>
                  <a:gd name="T5" fmla="*/ 114 h 122"/>
                  <a:gd name="T6" fmla="*/ 571 w 605"/>
                  <a:gd name="T7" fmla="*/ 115 h 122"/>
                  <a:gd name="T8" fmla="*/ 555 w 605"/>
                  <a:gd name="T9" fmla="*/ 116 h 122"/>
                  <a:gd name="T10" fmla="*/ 555 w 605"/>
                  <a:gd name="T11" fmla="*/ 120 h 122"/>
                  <a:gd name="T12" fmla="*/ 604 w 605"/>
                  <a:gd name="T13" fmla="*/ 120 h 122"/>
                  <a:gd name="T14" fmla="*/ 604 w 605"/>
                  <a:gd name="T15" fmla="*/ 116 h 122"/>
                  <a:gd name="T16" fmla="*/ 589 w 605"/>
                  <a:gd name="T17" fmla="*/ 115 h 122"/>
                  <a:gd name="T18" fmla="*/ 588 w 605"/>
                  <a:gd name="T19" fmla="*/ 114 h 122"/>
                  <a:gd name="T20" fmla="*/ 588 w 605"/>
                  <a:gd name="T21" fmla="*/ 62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588" y="62"/>
                    </a:moveTo>
                    <a:lnTo>
                      <a:pt x="573" y="62"/>
                    </a:lnTo>
                    <a:lnTo>
                      <a:pt x="573" y="114"/>
                    </a:lnTo>
                    <a:lnTo>
                      <a:pt x="571" y="115"/>
                    </a:lnTo>
                    <a:lnTo>
                      <a:pt x="555" y="116"/>
                    </a:lnTo>
                    <a:lnTo>
                      <a:pt x="555" y="120"/>
                    </a:lnTo>
                    <a:lnTo>
                      <a:pt x="604" y="120"/>
                    </a:lnTo>
                    <a:lnTo>
                      <a:pt x="604" y="116"/>
                    </a:lnTo>
                    <a:lnTo>
                      <a:pt x="589" y="115"/>
                    </a:lnTo>
                    <a:lnTo>
                      <a:pt x="588" y="114"/>
                    </a:lnTo>
                    <a:lnTo>
                      <a:pt x="588" y="6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51" name="Freeform 39">
                <a:extLst>
                  <a:ext uri="{FF2B5EF4-FFF2-40B4-BE49-F238E27FC236}">
                    <a16:creationId xmlns:a16="http://schemas.microsoft.com/office/drawing/2014/main" id="{4597246A-C16E-4EE9-BA91-8857A9C9A8A2}"/>
                  </a:ext>
                </a:extLst>
              </p:cNvPr>
              <p:cNvSpPr>
                <a:spLocks/>
              </p:cNvSpPr>
              <p:nvPr/>
            </p:nvSpPr>
            <p:spPr bwMode="auto">
              <a:xfrm>
                <a:off x="6299" y="3429"/>
                <a:ext cx="605" cy="122"/>
              </a:xfrm>
              <a:custGeom>
                <a:avLst/>
                <a:gdLst>
                  <a:gd name="T0" fmla="*/ 604 w 605"/>
                  <a:gd name="T1" fmla="*/ 3 h 122"/>
                  <a:gd name="T2" fmla="*/ 557 w 605"/>
                  <a:gd name="T3" fmla="*/ 3 h 122"/>
                  <a:gd name="T4" fmla="*/ 557 w 605"/>
                  <a:gd name="T5" fmla="*/ 7 h 122"/>
                  <a:gd name="T6" fmla="*/ 571 w 605"/>
                  <a:gd name="T7" fmla="*/ 8 h 122"/>
                  <a:gd name="T8" fmla="*/ 573 w 605"/>
                  <a:gd name="T9" fmla="*/ 9 h 122"/>
                  <a:gd name="T10" fmla="*/ 573 w 605"/>
                  <a:gd name="T11" fmla="*/ 55 h 122"/>
                  <a:gd name="T12" fmla="*/ 588 w 605"/>
                  <a:gd name="T13" fmla="*/ 55 h 122"/>
                  <a:gd name="T14" fmla="*/ 588 w 605"/>
                  <a:gd name="T15" fmla="*/ 9 h 122"/>
                  <a:gd name="T16" fmla="*/ 589 w 605"/>
                  <a:gd name="T17" fmla="*/ 8 h 122"/>
                  <a:gd name="T18" fmla="*/ 604 w 605"/>
                  <a:gd name="T19" fmla="*/ 7 h 122"/>
                  <a:gd name="T20" fmla="*/ 604 w 605"/>
                  <a:gd name="T21" fmla="*/ 3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604" y="3"/>
                    </a:moveTo>
                    <a:lnTo>
                      <a:pt x="557" y="3"/>
                    </a:lnTo>
                    <a:lnTo>
                      <a:pt x="557" y="7"/>
                    </a:lnTo>
                    <a:lnTo>
                      <a:pt x="571" y="8"/>
                    </a:lnTo>
                    <a:lnTo>
                      <a:pt x="573" y="9"/>
                    </a:lnTo>
                    <a:lnTo>
                      <a:pt x="573" y="55"/>
                    </a:lnTo>
                    <a:lnTo>
                      <a:pt x="588" y="55"/>
                    </a:lnTo>
                    <a:lnTo>
                      <a:pt x="588" y="9"/>
                    </a:lnTo>
                    <a:lnTo>
                      <a:pt x="589" y="8"/>
                    </a:lnTo>
                    <a:lnTo>
                      <a:pt x="604" y="7"/>
                    </a:lnTo>
                    <a:lnTo>
                      <a:pt x="604"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8" name="Group 34">
              <a:extLst>
                <a:ext uri="{FF2B5EF4-FFF2-40B4-BE49-F238E27FC236}">
                  <a16:creationId xmlns:a16="http://schemas.microsoft.com/office/drawing/2014/main" id="{EEEDD585-285F-4D4A-A3AA-AFB970CED72D}"/>
                </a:ext>
              </a:extLst>
            </p:cNvPr>
            <p:cNvGrpSpPr>
              <a:grpSpLocks/>
            </p:cNvGrpSpPr>
            <p:nvPr/>
          </p:nvGrpSpPr>
          <p:grpSpPr bwMode="auto">
            <a:xfrm>
              <a:off x="6913" y="3503"/>
              <a:ext cx="51" cy="81"/>
              <a:chOff x="6913" y="3503"/>
              <a:chExt cx="51" cy="81"/>
            </a:xfrm>
          </p:grpSpPr>
          <p:sp>
            <p:nvSpPr>
              <p:cNvPr id="51541" name="Freeform 37">
                <a:extLst>
                  <a:ext uri="{FF2B5EF4-FFF2-40B4-BE49-F238E27FC236}">
                    <a16:creationId xmlns:a16="http://schemas.microsoft.com/office/drawing/2014/main" id="{8B482A1E-F0F4-414E-B0C9-C3FD1E5DDFFA}"/>
                  </a:ext>
                </a:extLst>
              </p:cNvPr>
              <p:cNvSpPr>
                <a:spLocks/>
              </p:cNvSpPr>
              <p:nvPr/>
            </p:nvSpPr>
            <p:spPr bwMode="auto">
              <a:xfrm>
                <a:off x="6913" y="3503"/>
                <a:ext cx="51" cy="81"/>
              </a:xfrm>
              <a:custGeom>
                <a:avLst/>
                <a:gdLst>
                  <a:gd name="T0" fmla="*/ 46 w 51"/>
                  <a:gd name="T1" fmla="*/ 8 h 81"/>
                  <a:gd name="T2" fmla="*/ 31 w 51"/>
                  <a:gd name="T3" fmla="*/ 8 h 81"/>
                  <a:gd name="T4" fmla="*/ 37 w 51"/>
                  <a:gd name="T5" fmla="*/ 14 h 81"/>
                  <a:gd name="T6" fmla="*/ 37 w 51"/>
                  <a:gd name="T7" fmla="*/ 37 h 81"/>
                  <a:gd name="T8" fmla="*/ 28 w 51"/>
                  <a:gd name="T9" fmla="*/ 48 h 81"/>
                  <a:gd name="T10" fmla="*/ 20 w 51"/>
                  <a:gd name="T11" fmla="*/ 56 h 81"/>
                  <a:gd name="T12" fmla="*/ 14 w 51"/>
                  <a:gd name="T13" fmla="*/ 64 h 81"/>
                  <a:gd name="T14" fmla="*/ 0 w 51"/>
                  <a:gd name="T15" fmla="*/ 79 h 81"/>
                  <a:gd name="T16" fmla="*/ 0 w 51"/>
                  <a:gd name="T17" fmla="*/ 80 h 81"/>
                  <a:gd name="T18" fmla="*/ 47 w 51"/>
                  <a:gd name="T19" fmla="*/ 80 h 81"/>
                  <a:gd name="T20" fmla="*/ 49 w 51"/>
                  <a:gd name="T21" fmla="*/ 75 h 81"/>
                  <a:gd name="T22" fmla="*/ 49 w 51"/>
                  <a:gd name="T23" fmla="*/ 71 h 81"/>
                  <a:gd name="T24" fmla="*/ 13 w 51"/>
                  <a:gd name="T25" fmla="*/ 71 h 81"/>
                  <a:gd name="T26" fmla="*/ 41 w 51"/>
                  <a:gd name="T27" fmla="*/ 40 h 81"/>
                  <a:gd name="T28" fmla="*/ 47 w 51"/>
                  <a:gd name="T29" fmla="*/ 32 h 81"/>
                  <a:gd name="T30" fmla="*/ 47 w 51"/>
                  <a:gd name="T31" fmla="*/ 8 h 81"/>
                  <a:gd name="T32" fmla="*/ 46 w 51"/>
                  <a:gd name="T33" fmla="*/ 8 h 81"/>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1"/>
                  <a:gd name="T52" fmla="*/ 0 h 81"/>
                  <a:gd name="T53" fmla="*/ 51 w 51"/>
                  <a:gd name="T54" fmla="*/ 81 h 81"/>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1" h="81">
                    <a:moveTo>
                      <a:pt x="46" y="8"/>
                    </a:moveTo>
                    <a:lnTo>
                      <a:pt x="31" y="8"/>
                    </a:lnTo>
                    <a:lnTo>
                      <a:pt x="37" y="14"/>
                    </a:lnTo>
                    <a:lnTo>
                      <a:pt x="37" y="37"/>
                    </a:lnTo>
                    <a:lnTo>
                      <a:pt x="28" y="48"/>
                    </a:lnTo>
                    <a:lnTo>
                      <a:pt x="20" y="56"/>
                    </a:lnTo>
                    <a:lnTo>
                      <a:pt x="14" y="64"/>
                    </a:lnTo>
                    <a:lnTo>
                      <a:pt x="0" y="79"/>
                    </a:lnTo>
                    <a:lnTo>
                      <a:pt x="0" y="80"/>
                    </a:lnTo>
                    <a:lnTo>
                      <a:pt x="47" y="80"/>
                    </a:lnTo>
                    <a:lnTo>
                      <a:pt x="49" y="75"/>
                    </a:lnTo>
                    <a:lnTo>
                      <a:pt x="49" y="71"/>
                    </a:lnTo>
                    <a:lnTo>
                      <a:pt x="13" y="71"/>
                    </a:lnTo>
                    <a:lnTo>
                      <a:pt x="41" y="40"/>
                    </a:lnTo>
                    <a:lnTo>
                      <a:pt x="47" y="32"/>
                    </a:lnTo>
                    <a:lnTo>
                      <a:pt x="47" y="8"/>
                    </a:lnTo>
                    <a:lnTo>
                      <a:pt x="46"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42" name="Freeform 36">
                <a:extLst>
                  <a:ext uri="{FF2B5EF4-FFF2-40B4-BE49-F238E27FC236}">
                    <a16:creationId xmlns:a16="http://schemas.microsoft.com/office/drawing/2014/main" id="{FF3E7CA2-75B0-46CF-8618-485A53CB20AA}"/>
                  </a:ext>
                </a:extLst>
              </p:cNvPr>
              <p:cNvSpPr>
                <a:spLocks/>
              </p:cNvSpPr>
              <p:nvPr/>
            </p:nvSpPr>
            <p:spPr bwMode="auto">
              <a:xfrm>
                <a:off x="6913" y="3503"/>
                <a:ext cx="51" cy="81"/>
              </a:xfrm>
              <a:custGeom>
                <a:avLst/>
                <a:gdLst>
                  <a:gd name="T0" fmla="*/ 48 w 51"/>
                  <a:gd name="T1" fmla="*/ 64 h 81"/>
                  <a:gd name="T2" fmla="*/ 45 w 51"/>
                  <a:gd name="T3" fmla="*/ 71 h 81"/>
                  <a:gd name="T4" fmla="*/ 13 w 51"/>
                  <a:gd name="T5" fmla="*/ 71 h 81"/>
                  <a:gd name="T6" fmla="*/ 49 w 51"/>
                  <a:gd name="T7" fmla="*/ 71 h 81"/>
                  <a:gd name="T8" fmla="*/ 50 w 51"/>
                  <a:gd name="T9" fmla="*/ 70 h 81"/>
                  <a:gd name="T10" fmla="*/ 51 w 51"/>
                  <a:gd name="T11" fmla="*/ 65 h 81"/>
                  <a:gd name="T12" fmla="*/ 48 w 51"/>
                  <a:gd name="T13" fmla="*/ 64 h 81"/>
                  <a:gd name="T14" fmla="*/ 0 60000 65536"/>
                  <a:gd name="T15" fmla="*/ 0 60000 65536"/>
                  <a:gd name="T16" fmla="*/ 0 60000 65536"/>
                  <a:gd name="T17" fmla="*/ 0 60000 65536"/>
                  <a:gd name="T18" fmla="*/ 0 60000 65536"/>
                  <a:gd name="T19" fmla="*/ 0 60000 65536"/>
                  <a:gd name="T20" fmla="*/ 0 60000 65536"/>
                  <a:gd name="T21" fmla="*/ 0 w 51"/>
                  <a:gd name="T22" fmla="*/ 0 h 81"/>
                  <a:gd name="T23" fmla="*/ 51 w 51"/>
                  <a:gd name="T24" fmla="*/ 81 h 81"/>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1" h="81">
                    <a:moveTo>
                      <a:pt x="48" y="64"/>
                    </a:moveTo>
                    <a:lnTo>
                      <a:pt x="45" y="71"/>
                    </a:lnTo>
                    <a:lnTo>
                      <a:pt x="13" y="71"/>
                    </a:lnTo>
                    <a:lnTo>
                      <a:pt x="49" y="71"/>
                    </a:lnTo>
                    <a:lnTo>
                      <a:pt x="50" y="70"/>
                    </a:lnTo>
                    <a:lnTo>
                      <a:pt x="51" y="65"/>
                    </a:lnTo>
                    <a:lnTo>
                      <a:pt x="48" y="6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43" name="Freeform 35">
                <a:extLst>
                  <a:ext uri="{FF2B5EF4-FFF2-40B4-BE49-F238E27FC236}">
                    <a16:creationId xmlns:a16="http://schemas.microsoft.com/office/drawing/2014/main" id="{6E942468-2E21-4F79-A515-A19DA34AE5A4}"/>
                  </a:ext>
                </a:extLst>
              </p:cNvPr>
              <p:cNvSpPr>
                <a:spLocks/>
              </p:cNvSpPr>
              <p:nvPr/>
            </p:nvSpPr>
            <p:spPr bwMode="auto">
              <a:xfrm>
                <a:off x="6913" y="3503"/>
                <a:ext cx="51" cy="81"/>
              </a:xfrm>
              <a:custGeom>
                <a:avLst/>
                <a:gdLst>
                  <a:gd name="T0" fmla="*/ 37 w 51"/>
                  <a:gd name="T1" fmla="*/ 0 h 81"/>
                  <a:gd name="T2" fmla="*/ 18 w 51"/>
                  <a:gd name="T3" fmla="*/ 0 h 81"/>
                  <a:gd name="T4" fmla="*/ 13 w 51"/>
                  <a:gd name="T5" fmla="*/ 3 h 81"/>
                  <a:gd name="T6" fmla="*/ 9 w 51"/>
                  <a:gd name="T7" fmla="*/ 7 h 81"/>
                  <a:gd name="T8" fmla="*/ 2 w 51"/>
                  <a:gd name="T9" fmla="*/ 17 h 81"/>
                  <a:gd name="T10" fmla="*/ 4 w 51"/>
                  <a:gd name="T11" fmla="*/ 19 h 81"/>
                  <a:gd name="T12" fmla="*/ 8 w 51"/>
                  <a:gd name="T13" fmla="*/ 15 h 81"/>
                  <a:gd name="T14" fmla="*/ 13 w 51"/>
                  <a:gd name="T15" fmla="*/ 8 h 81"/>
                  <a:gd name="T16" fmla="*/ 46 w 51"/>
                  <a:gd name="T17" fmla="*/ 8 h 81"/>
                  <a:gd name="T18" fmla="*/ 37 w 51"/>
                  <a:gd name="T19" fmla="*/ 0 h 8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1"/>
                  <a:gd name="T31" fmla="*/ 0 h 81"/>
                  <a:gd name="T32" fmla="*/ 51 w 51"/>
                  <a:gd name="T33" fmla="*/ 81 h 8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1" h="81">
                    <a:moveTo>
                      <a:pt x="37" y="0"/>
                    </a:moveTo>
                    <a:lnTo>
                      <a:pt x="18" y="0"/>
                    </a:lnTo>
                    <a:lnTo>
                      <a:pt x="13" y="3"/>
                    </a:lnTo>
                    <a:lnTo>
                      <a:pt x="9" y="7"/>
                    </a:lnTo>
                    <a:lnTo>
                      <a:pt x="2" y="17"/>
                    </a:lnTo>
                    <a:lnTo>
                      <a:pt x="4" y="19"/>
                    </a:lnTo>
                    <a:lnTo>
                      <a:pt x="8" y="15"/>
                    </a:lnTo>
                    <a:lnTo>
                      <a:pt x="13" y="8"/>
                    </a:lnTo>
                    <a:lnTo>
                      <a:pt x="46" y="8"/>
                    </a:lnTo>
                    <a:lnTo>
                      <a:pt x="3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09" name="Group 32">
              <a:extLst>
                <a:ext uri="{FF2B5EF4-FFF2-40B4-BE49-F238E27FC236}">
                  <a16:creationId xmlns:a16="http://schemas.microsoft.com/office/drawing/2014/main" id="{371719CD-2053-49E8-A2FA-11450536C6F8}"/>
                </a:ext>
              </a:extLst>
            </p:cNvPr>
            <p:cNvGrpSpPr>
              <a:grpSpLocks/>
            </p:cNvGrpSpPr>
            <p:nvPr/>
          </p:nvGrpSpPr>
          <p:grpSpPr bwMode="auto">
            <a:xfrm>
              <a:off x="6444" y="3475"/>
              <a:ext cx="189" cy="2"/>
              <a:chOff x="6444" y="3475"/>
              <a:chExt cx="189" cy="2"/>
            </a:xfrm>
          </p:grpSpPr>
          <p:sp>
            <p:nvSpPr>
              <p:cNvPr id="51540" name="Freeform 33">
                <a:extLst>
                  <a:ext uri="{FF2B5EF4-FFF2-40B4-BE49-F238E27FC236}">
                    <a16:creationId xmlns:a16="http://schemas.microsoft.com/office/drawing/2014/main" id="{634F5D41-09E7-4B94-989B-C97A8E0EFEE2}"/>
                  </a:ext>
                </a:extLst>
              </p:cNvPr>
              <p:cNvSpPr>
                <a:spLocks/>
              </p:cNvSpPr>
              <p:nvPr/>
            </p:nvSpPr>
            <p:spPr bwMode="auto">
              <a:xfrm>
                <a:off x="6444" y="3475"/>
                <a:ext cx="189" cy="2"/>
              </a:xfrm>
              <a:custGeom>
                <a:avLst/>
                <a:gdLst>
                  <a:gd name="T0" fmla="*/ 0 w 189"/>
                  <a:gd name="T1" fmla="*/ 0 h 2"/>
                  <a:gd name="T2" fmla="*/ 188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8"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510" name="Group 30">
              <a:extLst>
                <a:ext uri="{FF2B5EF4-FFF2-40B4-BE49-F238E27FC236}">
                  <a16:creationId xmlns:a16="http://schemas.microsoft.com/office/drawing/2014/main" id="{8372F802-B0C7-4131-A461-0B89629D2453}"/>
                </a:ext>
              </a:extLst>
            </p:cNvPr>
            <p:cNvGrpSpPr>
              <a:grpSpLocks/>
            </p:cNvGrpSpPr>
            <p:nvPr/>
          </p:nvGrpSpPr>
          <p:grpSpPr bwMode="auto">
            <a:xfrm>
              <a:off x="6444" y="3507"/>
              <a:ext cx="189" cy="2"/>
              <a:chOff x="6444" y="3507"/>
              <a:chExt cx="189" cy="2"/>
            </a:xfrm>
          </p:grpSpPr>
          <p:sp>
            <p:nvSpPr>
              <p:cNvPr id="51539" name="Freeform 31">
                <a:extLst>
                  <a:ext uri="{FF2B5EF4-FFF2-40B4-BE49-F238E27FC236}">
                    <a16:creationId xmlns:a16="http://schemas.microsoft.com/office/drawing/2014/main" id="{B7383843-811D-4025-8D19-DC2A1BC8DB7D}"/>
                  </a:ext>
                </a:extLst>
              </p:cNvPr>
              <p:cNvSpPr>
                <a:spLocks/>
              </p:cNvSpPr>
              <p:nvPr/>
            </p:nvSpPr>
            <p:spPr bwMode="auto">
              <a:xfrm>
                <a:off x="6444" y="3507"/>
                <a:ext cx="189" cy="2"/>
              </a:xfrm>
              <a:custGeom>
                <a:avLst/>
                <a:gdLst>
                  <a:gd name="T0" fmla="*/ 0 w 189"/>
                  <a:gd name="T1" fmla="*/ 0 h 2"/>
                  <a:gd name="T2" fmla="*/ 188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8"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511" name="Group 27">
              <a:extLst>
                <a:ext uri="{FF2B5EF4-FFF2-40B4-BE49-F238E27FC236}">
                  <a16:creationId xmlns:a16="http://schemas.microsoft.com/office/drawing/2014/main" id="{A30C45A4-2BE5-4CD0-8D09-150CCC9C7DF2}"/>
                </a:ext>
              </a:extLst>
            </p:cNvPr>
            <p:cNvGrpSpPr>
              <a:grpSpLocks/>
            </p:cNvGrpSpPr>
            <p:nvPr/>
          </p:nvGrpSpPr>
          <p:grpSpPr bwMode="auto">
            <a:xfrm>
              <a:off x="4623" y="3404"/>
              <a:ext cx="60" cy="58"/>
              <a:chOff x="4623" y="3404"/>
              <a:chExt cx="60" cy="58"/>
            </a:xfrm>
          </p:grpSpPr>
          <p:sp>
            <p:nvSpPr>
              <p:cNvPr id="51537" name="Freeform 29">
                <a:extLst>
                  <a:ext uri="{FF2B5EF4-FFF2-40B4-BE49-F238E27FC236}">
                    <a16:creationId xmlns:a16="http://schemas.microsoft.com/office/drawing/2014/main" id="{EE717CAD-661A-44AE-9ADA-24B9345B92C1}"/>
                  </a:ext>
                </a:extLst>
              </p:cNvPr>
              <p:cNvSpPr>
                <a:spLocks/>
              </p:cNvSpPr>
              <p:nvPr/>
            </p:nvSpPr>
            <p:spPr bwMode="auto">
              <a:xfrm>
                <a:off x="4623" y="3404"/>
                <a:ext cx="60" cy="58"/>
              </a:xfrm>
              <a:custGeom>
                <a:avLst/>
                <a:gdLst>
                  <a:gd name="T0" fmla="*/ 0 w 60"/>
                  <a:gd name="T1" fmla="*/ 7 h 58"/>
                  <a:gd name="T2" fmla="*/ 37 w 60"/>
                  <a:gd name="T3" fmla="*/ 57 h 58"/>
                  <a:gd name="T4" fmla="*/ 44 w 60"/>
                  <a:gd name="T5" fmla="*/ 39 h 58"/>
                  <a:gd name="T6" fmla="*/ 34 w 60"/>
                  <a:gd name="T7" fmla="*/ 39 h 58"/>
                  <a:gd name="T8" fmla="*/ 0 w 60"/>
                  <a:gd name="T9" fmla="*/ 7 h 58"/>
                  <a:gd name="T10" fmla="*/ 0 60000 65536"/>
                  <a:gd name="T11" fmla="*/ 0 60000 65536"/>
                  <a:gd name="T12" fmla="*/ 0 60000 65536"/>
                  <a:gd name="T13" fmla="*/ 0 60000 65536"/>
                  <a:gd name="T14" fmla="*/ 0 60000 65536"/>
                  <a:gd name="T15" fmla="*/ 0 w 60"/>
                  <a:gd name="T16" fmla="*/ 0 h 58"/>
                  <a:gd name="T17" fmla="*/ 60 w 60"/>
                  <a:gd name="T18" fmla="*/ 58 h 58"/>
                </a:gdLst>
                <a:ahLst/>
                <a:cxnLst>
                  <a:cxn ang="T10">
                    <a:pos x="T0" y="T1"/>
                  </a:cxn>
                  <a:cxn ang="T11">
                    <a:pos x="T2" y="T3"/>
                  </a:cxn>
                  <a:cxn ang="T12">
                    <a:pos x="T4" y="T5"/>
                  </a:cxn>
                  <a:cxn ang="T13">
                    <a:pos x="T6" y="T7"/>
                  </a:cxn>
                  <a:cxn ang="T14">
                    <a:pos x="T8" y="T9"/>
                  </a:cxn>
                </a:cxnLst>
                <a:rect l="T15" t="T16" r="T17" b="T18"/>
                <a:pathLst>
                  <a:path w="60" h="58">
                    <a:moveTo>
                      <a:pt x="0" y="7"/>
                    </a:moveTo>
                    <a:lnTo>
                      <a:pt x="37" y="57"/>
                    </a:lnTo>
                    <a:lnTo>
                      <a:pt x="44" y="39"/>
                    </a:lnTo>
                    <a:lnTo>
                      <a:pt x="34" y="39"/>
                    </a:lnTo>
                    <a:lnTo>
                      <a:pt x="0"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38" name="Freeform 28">
                <a:extLst>
                  <a:ext uri="{FF2B5EF4-FFF2-40B4-BE49-F238E27FC236}">
                    <a16:creationId xmlns:a16="http://schemas.microsoft.com/office/drawing/2014/main" id="{9A6E7C8A-4C83-42D3-A0E2-1AE22E9888A7}"/>
                  </a:ext>
                </a:extLst>
              </p:cNvPr>
              <p:cNvSpPr>
                <a:spLocks/>
              </p:cNvSpPr>
              <p:nvPr/>
            </p:nvSpPr>
            <p:spPr bwMode="auto">
              <a:xfrm>
                <a:off x="4623" y="3404"/>
                <a:ext cx="60" cy="58"/>
              </a:xfrm>
              <a:custGeom>
                <a:avLst/>
                <a:gdLst>
                  <a:gd name="T0" fmla="*/ 60 w 60"/>
                  <a:gd name="T1" fmla="*/ 0 h 58"/>
                  <a:gd name="T2" fmla="*/ 34 w 60"/>
                  <a:gd name="T3" fmla="*/ 39 h 58"/>
                  <a:gd name="T4" fmla="*/ 44 w 60"/>
                  <a:gd name="T5" fmla="*/ 39 h 58"/>
                  <a:gd name="T6" fmla="*/ 60 w 60"/>
                  <a:gd name="T7" fmla="*/ 0 h 58"/>
                  <a:gd name="T8" fmla="*/ 0 60000 65536"/>
                  <a:gd name="T9" fmla="*/ 0 60000 65536"/>
                  <a:gd name="T10" fmla="*/ 0 60000 65536"/>
                  <a:gd name="T11" fmla="*/ 0 60000 65536"/>
                  <a:gd name="T12" fmla="*/ 0 w 60"/>
                  <a:gd name="T13" fmla="*/ 0 h 58"/>
                  <a:gd name="T14" fmla="*/ 60 w 60"/>
                  <a:gd name="T15" fmla="*/ 58 h 58"/>
                </a:gdLst>
                <a:ahLst/>
                <a:cxnLst>
                  <a:cxn ang="T8">
                    <a:pos x="T0" y="T1"/>
                  </a:cxn>
                  <a:cxn ang="T9">
                    <a:pos x="T2" y="T3"/>
                  </a:cxn>
                  <a:cxn ang="T10">
                    <a:pos x="T4" y="T5"/>
                  </a:cxn>
                  <a:cxn ang="T11">
                    <a:pos x="T6" y="T7"/>
                  </a:cxn>
                </a:cxnLst>
                <a:rect l="T12" t="T13" r="T14" b="T15"/>
                <a:pathLst>
                  <a:path w="60" h="58">
                    <a:moveTo>
                      <a:pt x="60" y="0"/>
                    </a:moveTo>
                    <a:lnTo>
                      <a:pt x="34" y="39"/>
                    </a:lnTo>
                    <a:lnTo>
                      <a:pt x="44" y="39"/>
                    </a:lnTo>
                    <a:lnTo>
                      <a:pt x="6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12" name="Group 25">
              <a:extLst>
                <a:ext uri="{FF2B5EF4-FFF2-40B4-BE49-F238E27FC236}">
                  <a16:creationId xmlns:a16="http://schemas.microsoft.com/office/drawing/2014/main" id="{1304FFEB-C268-4306-B729-D710DC8381A6}"/>
                </a:ext>
              </a:extLst>
            </p:cNvPr>
            <p:cNvGrpSpPr>
              <a:grpSpLocks/>
            </p:cNvGrpSpPr>
            <p:nvPr/>
          </p:nvGrpSpPr>
          <p:grpSpPr bwMode="auto">
            <a:xfrm>
              <a:off x="4450" y="3287"/>
              <a:ext cx="208" cy="159"/>
              <a:chOff x="4450" y="3287"/>
              <a:chExt cx="208" cy="159"/>
            </a:xfrm>
          </p:grpSpPr>
          <p:sp>
            <p:nvSpPr>
              <p:cNvPr id="51536" name="Freeform 26">
                <a:extLst>
                  <a:ext uri="{FF2B5EF4-FFF2-40B4-BE49-F238E27FC236}">
                    <a16:creationId xmlns:a16="http://schemas.microsoft.com/office/drawing/2014/main" id="{0827BC3C-2BBA-4A0F-BD91-F4C3CC754783}"/>
                  </a:ext>
                </a:extLst>
              </p:cNvPr>
              <p:cNvSpPr>
                <a:spLocks/>
              </p:cNvSpPr>
              <p:nvPr/>
            </p:nvSpPr>
            <p:spPr bwMode="auto">
              <a:xfrm>
                <a:off x="4450" y="3287"/>
                <a:ext cx="208" cy="159"/>
              </a:xfrm>
              <a:custGeom>
                <a:avLst/>
                <a:gdLst>
                  <a:gd name="T0" fmla="*/ 0 w 208"/>
                  <a:gd name="T1" fmla="*/ 77 h 159"/>
                  <a:gd name="T2" fmla="*/ 53 w 208"/>
                  <a:gd name="T3" fmla="*/ 23 h 159"/>
                  <a:gd name="T4" fmla="*/ 114 w 208"/>
                  <a:gd name="T5" fmla="*/ 0 h 159"/>
                  <a:gd name="T6" fmla="*/ 127 w 208"/>
                  <a:gd name="T7" fmla="*/ 1 h 159"/>
                  <a:gd name="T8" fmla="*/ 179 w 208"/>
                  <a:gd name="T9" fmla="*/ 44 h 159"/>
                  <a:gd name="T10" fmla="*/ 202 w 208"/>
                  <a:gd name="T11" fmla="*/ 105 h 159"/>
                  <a:gd name="T12" fmla="*/ 207 w 208"/>
                  <a:gd name="T13" fmla="*/ 140 h 159"/>
                  <a:gd name="T14" fmla="*/ 207 w 208"/>
                  <a:gd name="T15" fmla="*/ 158 h 159"/>
                  <a:gd name="T16" fmla="*/ 0 60000 65536"/>
                  <a:gd name="T17" fmla="*/ 0 60000 65536"/>
                  <a:gd name="T18" fmla="*/ 0 60000 65536"/>
                  <a:gd name="T19" fmla="*/ 0 60000 65536"/>
                  <a:gd name="T20" fmla="*/ 0 60000 65536"/>
                  <a:gd name="T21" fmla="*/ 0 60000 65536"/>
                  <a:gd name="T22" fmla="*/ 0 60000 65536"/>
                  <a:gd name="T23" fmla="*/ 0 60000 65536"/>
                  <a:gd name="T24" fmla="*/ 0 w 208"/>
                  <a:gd name="T25" fmla="*/ 0 h 159"/>
                  <a:gd name="T26" fmla="*/ 208 w 208"/>
                  <a:gd name="T27" fmla="*/ 159 h 159"/>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08" h="159">
                    <a:moveTo>
                      <a:pt x="0" y="77"/>
                    </a:moveTo>
                    <a:lnTo>
                      <a:pt x="53" y="23"/>
                    </a:lnTo>
                    <a:lnTo>
                      <a:pt x="114" y="0"/>
                    </a:lnTo>
                    <a:lnTo>
                      <a:pt x="127" y="1"/>
                    </a:lnTo>
                    <a:lnTo>
                      <a:pt x="179" y="44"/>
                    </a:lnTo>
                    <a:lnTo>
                      <a:pt x="202" y="105"/>
                    </a:lnTo>
                    <a:lnTo>
                      <a:pt x="207" y="140"/>
                    </a:lnTo>
                    <a:lnTo>
                      <a:pt x="207" y="158"/>
                    </a:lnTo>
                  </a:path>
                </a:pathLst>
              </a:custGeom>
              <a:noFill/>
              <a:ln w="571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513" name="Group 23">
              <a:extLst>
                <a:ext uri="{FF2B5EF4-FFF2-40B4-BE49-F238E27FC236}">
                  <a16:creationId xmlns:a16="http://schemas.microsoft.com/office/drawing/2014/main" id="{BDC7EE2E-2CD8-4E75-8B99-4E3402746507}"/>
                </a:ext>
              </a:extLst>
            </p:cNvPr>
            <p:cNvGrpSpPr>
              <a:grpSpLocks/>
            </p:cNvGrpSpPr>
            <p:nvPr/>
          </p:nvGrpSpPr>
          <p:grpSpPr bwMode="auto">
            <a:xfrm>
              <a:off x="5234" y="3447"/>
              <a:ext cx="143" cy="87"/>
              <a:chOff x="5234" y="3447"/>
              <a:chExt cx="143" cy="87"/>
            </a:xfrm>
          </p:grpSpPr>
          <p:sp>
            <p:nvSpPr>
              <p:cNvPr id="51535" name="Freeform 24">
                <a:extLst>
                  <a:ext uri="{FF2B5EF4-FFF2-40B4-BE49-F238E27FC236}">
                    <a16:creationId xmlns:a16="http://schemas.microsoft.com/office/drawing/2014/main" id="{DBFF389C-ED38-4661-9234-0145F1D89F01}"/>
                  </a:ext>
                </a:extLst>
              </p:cNvPr>
              <p:cNvSpPr>
                <a:spLocks/>
              </p:cNvSpPr>
              <p:nvPr/>
            </p:nvSpPr>
            <p:spPr bwMode="auto">
              <a:xfrm>
                <a:off x="5234" y="3447"/>
                <a:ext cx="143" cy="87"/>
              </a:xfrm>
              <a:custGeom>
                <a:avLst/>
                <a:gdLst>
                  <a:gd name="T0" fmla="*/ 143 w 143"/>
                  <a:gd name="T1" fmla="*/ 0 h 87"/>
                  <a:gd name="T2" fmla="*/ 0 w 143"/>
                  <a:gd name="T3" fmla="*/ 42 h 87"/>
                  <a:gd name="T4" fmla="*/ 143 w 143"/>
                  <a:gd name="T5" fmla="*/ 87 h 87"/>
                  <a:gd name="T6" fmla="*/ 108 w 143"/>
                  <a:gd name="T7" fmla="*/ 42 h 87"/>
                  <a:gd name="T8" fmla="*/ 143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143" y="0"/>
                    </a:moveTo>
                    <a:lnTo>
                      <a:pt x="0" y="42"/>
                    </a:lnTo>
                    <a:lnTo>
                      <a:pt x="143" y="87"/>
                    </a:lnTo>
                    <a:lnTo>
                      <a:pt x="108" y="42"/>
                    </a:lnTo>
                    <a:lnTo>
                      <a:pt x="14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14" name="Group 21">
              <a:extLst>
                <a:ext uri="{FF2B5EF4-FFF2-40B4-BE49-F238E27FC236}">
                  <a16:creationId xmlns:a16="http://schemas.microsoft.com/office/drawing/2014/main" id="{8E3145F1-1822-431F-943D-7C341A0EE69E}"/>
                </a:ext>
              </a:extLst>
            </p:cNvPr>
            <p:cNvGrpSpPr>
              <a:grpSpLocks/>
            </p:cNvGrpSpPr>
            <p:nvPr/>
          </p:nvGrpSpPr>
          <p:grpSpPr bwMode="auto">
            <a:xfrm>
              <a:off x="5658" y="3447"/>
              <a:ext cx="143" cy="87"/>
              <a:chOff x="5658" y="3447"/>
              <a:chExt cx="143" cy="87"/>
            </a:xfrm>
          </p:grpSpPr>
          <p:sp>
            <p:nvSpPr>
              <p:cNvPr id="51534" name="Freeform 22">
                <a:extLst>
                  <a:ext uri="{FF2B5EF4-FFF2-40B4-BE49-F238E27FC236}">
                    <a16:creationId xmlns:a16="http://schemas.microsoft.com/office/drawing/2014/main" id="{032F42CC-1BE5-4D85-81DB-1AF02852CEDD}"/>
                  </a:ext>
                </a:extLst>
              </p:cNvPr>
              <p:cNvSpPr>
                <a:spLocks/>
              </p:cNvSpPr>
              <p:nvPr/>
            </p:nvSpPr>
            <p:spPr bwMode="auto">
              <a:xfrm>
                <a:off x="5658" y="3447"/>
                <a:ext cx="143" cy="87"/>
              </a:xfrm>
              <a:custGeom>
                <a:avLst/>
                <a:gdLst>
                  <a:gd name="T0" fmla="*/ 0 w 143"/>
                  <a:gd name="T1" fmla="*/ 0 h 87"/>
                  <a:gd name="T2" fmla="*/ 35 w 143"/>
                  <a:gd name="T3" fmla="*/ 42 h 87"/>
                  <a:gd name="T4" fmla="*/ 0 w 143"/>
                  <a:gd name="T5" fmla="*/ 87 h 87"/>
                  <a:gd name="T6" fmla="*/ 143 w 143"/>
                  <a:gd name="T7" fmla="*/ 42 h 87"/>
                  <a:gd name="T8" fmla="*/ 0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0" y="0"/>
                    </a:moveTo>
                    <a:lnTo>
                      <a:pt x="35" y="42"/>
                    </a:lnTo>
                    <a:lnTo>
                      <a:pt x="0" y="87"/>
                    </a:lnTo>
                    <a:lnTo>
                      <a:pt x="143" y="42"/>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15" name="Group 19">
              <a:extLst>
                <a:ext uri="{FF2B5EF4-FFF2-40B4-BE49-F238E27FC236}">
                  <a16:creationId xmlns:a16="http://schemas.microsoft.com/office/drawing/2014/main" id="{A1120BF4-952C-415B-B580-FC25C20D4C92}"/>
                </a:ext>
              </a:extLst>
            </p:cNvPr>
            <p:cNvGrpSpPr>
              <a:grpSpLocks/>
            </p:cNvGrpSpPr>
            <p:nvPr/>
          </p:nvGrpSpPr>
          <p:grpSpPr bwMode="auto">
            <a:xfrm>
              <a:off x="5325" y="3489"/>
              <a:ext cx="375" cy="2"/>
              <a:chOff x="5325" y="3489"/>
              <a:chExt cx="375" cy="2"/>
            </a:xfrm>
          </p:grpSpPr>
          <p:sp>
            <p:nvSpPr>
              <p:cNvPr id="51533" name="Freeform 20">
                <a:extLst>
                  <a:ext uri="{FF2B5EF4-FFF2-40B4-BE49-F238E27FC236}">
                    <a16:creationId xmlns:a16="http://schemas.microsoft.com/office/drawing/2014/main" id="{1F7A1E32-DBF2-480B-A297-167BFB9BA098}"/>
                  </a:ext>
                </a:extLst>
              </p:cNvPr>
              <p:cNvSpPr>
                <a:spLocks/>
              </p:cNvSpPr>
              <p:nvPr/>
            </p:nvSpPr>
            <p:spPr bwMode="auto">
              <a:xfrm>
                <a:off x="5325" y="3489"/>
                <a:ext cx="375" cy="2"/>
              </a:xfrm>
              <a:custGeom>
                <a:avLst/>
                <a:gdLst>
                  <a:gd name="T0" fmla="*/ 0 w 375"/>
                  <a:gd name="T1" fmla="*/ 0 h 2"/>
                  <a:gd name="T2" fmla="*/ 374 w 375"/>
                  <a:gd name="T3" fmla="*/ 0 h 2"/>
                  <a:gd name="T4" fmla="*/ 0 60000 65536"/>
                  <a:gd name="T5" fmla="*/ 0 60000 65536"/>
                  <a:gd name="T6" fmla="*/ 0 w 375"/>
                  <a:gd name="T7" fmla="*/ 0 h 2"/>
                  <a:gd name="T8" fmla="*/ 375 w 375"/>
                  <a:gd name="T9" fmla="*/ 2 h 2"/>
                </a:gdLst>
                <a:ahLst/>
                <a:cxnLst>
                  <a:cxn ang="T4">
                    <a:pos x="T0" y="T1"/>
                  </a:cxn>
                  <a:cxn ang="T5">
                    <a:pos x="T2" y="T3"/>
                  </a:cxn>
                </a:cxnLst>
                <a:rect l="T6" t="T7" r="T8" b="T9"/>
                <a:pathLst>
                  <a:path w="375" h="2">
                    <a:moveTo>
                      <a:pt x="0" y="0"/>
                    </a:moveTo>
                    <a:lnTo>
                      <a:pt x="374" y="0"/>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516" name="Group 17">
              <a:extLst>
                <a:ext uri="{FF2B5EF4-FFF2-40B4-BE49-F238E27FC236}">
                  <a16:creationId xmlns:a16="http://schemas.microsoft.com/office/drawing/2014/main" id="{14724B60-529C-4067-AE1A-CFAE2C75650D}"/>
                </a:ext>
              </a:extLst>
            </p:cNvPr>
            <p:cNvGrpSpPr>
              <a:grpSpLocks/>
            </p:cNvGrpSpPr>
            <p:nvPr/>
          </p:nvGrpSpPr>
          <p:grpSpPr bwMode="auto">
            <a:xfrm>
              <a:off x="3998" y="3276"/>
              <a:ext cx="54" cy="358"/>
              <a:chOff x="3998" y="3276"/>
              <a:chExt cx="54" cy="358"/>
            </a:xfrm>
          </p:grpSpPr>
          <p:sp>
            <p:nvSpPr>
              <p:cNvPr id="51532" name="Freeform 18">
                <a:extLst>
                  <a:ext uri="{FF2B5EF4-FFF2-40B4-BE49-F238E27FC236}">
                    <a16:creationId xmlns:a16="http://schemas.microsoft.com/office/drawing/2014/main" id="{391C6552-8D57-4232-BFFD-AA01959F5616}"/>
                  </a:ext>
                </a:extLst>
              </p:cNvPr>
              <p:cNvSpPr>
                <a:spLocks/>
              </p:cNvSpPr>
              <p:nvPr/>
            </p:nvSpPr>
            <p:spPr bwMode="auto">
              <a:xfrm>
                <a:off x="3998" y="3276"/>
                <a:ext cx="54" cy="358"/>
              </a:xfrm>
              <a:custGeom>
                <a:avLst/>
                <a:gdLst>
                  <a:gd name="T0" fmla="*/ 54 w 54"/>
                  <a:gd name="T1" fmla="*/ 0 h 358"/>
                  <a:gd name="T2" fmla="*/ 0 w 54"/>
                  <a:gd name="T3" fmla="*/ 0 h 358"/>
                  <a:gd name="T4" fmla="*/ 0 w 54"/>
                  <a:gd name="T5" fmla="*/ 357 h 358"/>
                  <a:gd name="T6" fmla="*/ 54 w 54"/>
                  <a:gd name="T7" fmla="*/ 357 h 358"/>
                  <a:gd name="T8" fmla="*/ 0 60000 65536"/>
                  <a:gd name="T9" fmla="*/ 0 60000 65536"/>
                  <a:gd name="T10" fmla="*/ 0 60000 65536"/>
                  <a:gd name="T11" fmla="*/ 0 60000 65536"/>
                  <a:gd name="T12" fmla="*/ 0 w 54"/>
                  <a:gd name="T13" fmla="*/ 0 h 358"/>
                  <a:gd name="T14" fmla="*/ 54 w 54"/>
                  <a:gd name="T15" fmla="*/ 358 h 358"/>
                </a:gdLst>
                <a:ahLst/>
                <a:cxnLst>
                  <a:cxn ang="T8">
                    <a:pos x="T0" y="T1"/>
                  </a:cxn>
                  <a:cxn ang="T9">
                    <a:pos x="T2" y="T3"/>
                  </a:cxn>
                  <a:cxn ang="T10">
                    <a:pos x="T4" y="T5"/>
                  </a:cxn>
                  <a:cxn ang="T11">
                    <a:pos x="T6" y="T7"/>
                  </a:cxn>
                </a:cxnLst>
                <a:rect l="T12" t="T13" r="T14" b="T15"/>
                <a:pathLst>
                  <a:path w="54" h="358">
                    <a:moveTo>
                      <a:pt x="54" y="0"/>
                    </a:moveTo>
                    <a:lnTo>
                      <a:pt x="0" y="0"/>
                    </a:lnTo>
                    <a:lnTo>
                      <a:pt x="0" y="357"/>
                    </a:lnTo>
                    <a:lnTo>
                      <a:pt x="54" y="357"/>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517" name="Group 15">
              <a:extLst>
                <a:ext uri="{FF2B5EF4-FFF2-40B4-BE49-F238E27FC236}">
                  <a16:creationId xmlns:a16="http://schemas.microsoft.com/office/drawing/2014/main" id="{A8A2CA67-F038-416B-9A75-76474D0FF4C0}"/>
                </a:ext>
              </a:extLst>
            </p:cNvPr>
            <p:cNvGrpSpPr>
              <a:grpSpLocks/>
            </p:cNvGrpSpPr>
            <p:nvPr/>
          </p:nvGrpSpPr>
          <p:grpSpPr bwMode="auto">
            <a:xfrm>
              <a:off x="6980" y="3276"/>
              <a:ext cx="54" cy="358"/>
              <a:chOff x="6980" y="3276"/>
              <a:chExt cx="54" cy="358"/>
            </a:xfrm>
          </p:grpSpPr>
          <p:sp>
            <p:nvSpPr>
              <p:cNvPr id="51531" name="Freeform 16">
                <a:extLst>
                  <a:ext uri="{FF2B5EF4-FFF2-40B4-BE49-F238E27FC236}">
                    <a16:creationId xmlns:a16="http://schemas.microsoft.com/office/drawing/2014/main" id="{4020E7F3-52A8-4423-B199-B6CBA87DD321}"/>
                  </a:ext>
                </a:extLst>
              </p:cNvPr>
              <p:cNvSpPr>
                <a:spLocks/>
              </p:cNvSpPr>
              <p:nvPr/>
            </p:nvSpPr>
            <p:spPr bwMode="auto">
              <a:xfrm>
                <a:off x="6980" y="3276"/>
                <a:ext cx="54" cy="358"/>
              </a:xfrm>
              <a:custGeom>
                <a:avLst/>
                <a:gdLst>
                  <a:gd name="T0" fmla="*/ 0 w 54"/>
                  <a:gd name="T1" fmla="*/ 0 h 358"/>
                  <a:gd name="T2" fmla="*/ 54 w 54"/>
                  <a:gd name="T3" fmla="*/ 0 h 358"/>
                  <a:gd name="T4" fmla="*/ 54 w 54"/>
                  <a:gd name="T5" fmla="*/ 357 h 358"/>
                  <a:gd name="T6" fmla="*/ 0 w 54"/>
                  <a:gd name="T7" fmla="*/ 357 h 358"/>
                  <a:gd name="T8" fmla="*/ 0 60000 65536"/>
                  <a:gd name="T9" fmla="*/ 0 60000 65536"/>
                  <a:gd name="T10" fmla="*/ 0 60000 65536"/>
                  <a:gd name="T11" fmla="*/ 0 60000 65536"/>
                  <a:gd name="T12" fmla="*/ 0 w 54"/>
                  <a:gd name="T13" fmla="*/ 0 h 358"/>
                  <a:gd name="T14" fmla="*/ 54 w 54"/>
                  <a:gd name="T15" fmla="*/ 358 h 358"/>
                </a:gdLst>
                <a:ahLst/>
                <a:cxnLst>
                  <a:cxn ang="T8">
                    <a:pos x="T0" y="T1"/>
                  </a:cxn>
                  <a:cxn ang="T9">
                    <a:pos x="T2" y="T3"/>
                  </a:cxn>
                  <a:cxn ang="T10">
                    <a:pos x="T4" y="T5"/>
                  </a:cxn>
                  <a:cxn ang="T11">
                    <a:pos x="T6" y="T7"/>
                  </a:cxn>
                </a:cxnLst>
                <a:rect l="T12" t="T13" r="T14" b="T15"/>
                <a:pathLst>
                  <a:path w="54" h="358">
                    <a:moveTo>
                      <a:pt x="0" y="0"/>
                    </a:moveTo>
                    <a:lnTo>
                      <a:pt x="54" y="0"/>
                    </a:lnTo>
                    <a:lnTo>
                      <a:pt x="54" y="357"/>
                    </a:lnTo>
                    <a:lnTo>
                      <a:pt x="0" y="357"/>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518" name="Group 11">
              <a:extLst>
                <a:ext uri="{FF2B5EF4-FFF2-40B4-BE49-F238E27FC236}">
                  <a16:creationId xmlns:a16="http://schemas.microsoft.com/office/drawing/2014/main" id="{3B460096-1EBE-4F65-BCC6-3AB7D1DABD62}"/>
                </a:ext>
              </a:extLst>
            </p:cNvPr>
            <p:cNvGrpSpPr>
              <a:grpSpLocks/>
            </p:cNvGrpSpPr>
            <p:nvPr/>
          </p:nvGrpSpPr>
          <p:grpSpPr bwMode="auto">
            <a:xfrm>
              <a:off x="6324" y="3337"/>
              <a:ext cx="62" cy="64"/>
              <a:chOff x="6324" y="3337"/>
              <a:chExt cx="62" cy="64"/>
            </a:xfrm>
          </p:grpSpPr>
          <p:sp>
            <p:nvSpPr>
              <p:cNvPr id="51528" name="Freeform 14">
                <a:extLst>
                  <a:ext uri="{FF2B5EF4-FFF2-40B4-BE49-F238E27FC236}">
                    <a16:creationId xmlns:a16="http://schemas.microsoft.com/office/drawing/2014/main" id="{61EF5874-3067-4E9E-8C30-4E8CDEFCC136}"/>
                  </a:ext>
                </a:extLst>
              </p:cNvPr>
              <p:cNvSpPr>
                <a:spLocks/>
              </p:cNvSpPr>
              <p:nvPr/>
            </p:nvSpPr>
            <p:spPr bwMode="auto">
              <a:xfrm>
                <a:off x="6324" y="3337"/>
                <a:ext cx="62" cy="64"/>
              </a:xfrm>
              <a:custGeom>
                <a:avLst/>
                <a:gdLst>
                  <a:gd name="T0" fmla="*/ 35 w 62"/>
                  <a:gd name="T1" fmla="*/ 33 h 64"/>
                  <a:gd name="T2" fmla="*/ 28 w 62"/>
                  <a:gd name="T3" fmla="*/ 33 h 64"/>
                  <a:gd name="T4" fmla="*/ 28 w 62"/>
                  <a:gd name="T5" fmla="*/ 64 h 64"/>
                  <a:gd name="T6" fmla="*/ 35 w 62"/>
                  <a:gd name="T7" fmla="*/ 64 h 64"/>
                  <a:gd name="T8" fmla="*/ 35 w 62"/>
                  <a:gd name="T9" fmla="*/ 33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5" y="33"/>
                    </a:moveTo>
                    <a:lnTo>
                      <a:pt x="28" y="33"/>
                    </a:lnTo>
                    <a:lnTo>
                      <a:pt x="28" y="64"/>
                    </a:lnTo>
                    <a:lnTo>
                      <a:pt x="35" y="64"/>
                    </a:lnTo>
                    <a:lnTo>
                      <a:pt x="35" y="3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29" name="Freeform 13">
                <a:extLst>
                  <a:ext uri="{FF2B5EF4-FFF2-40B4-BE49-F238E27FC236}">
                    <a16:creationId xmlns:a16="http://schemas.microsoft.com/office/drawing/2014/main" id="{AB5592CF-2A64-4DEE-BFEE-0A6E8859E4E2}"/>
                  </a:ext>
                </a:extLst>
              </p:cNvPr>
              <p:cNvSpPr>
                <a:spLocks/>
              </p:cNvSpPr>
              <p:nvPr/>
            </p:nvSpPr>
            <p:spPr bwMode="auto">
              <a:xfrm>
                <a:off x="6324" y="3337"/>
                <a:ext cx="62" cy="64"/>
              </a:xfrm>
              <a:custGeom>
                <a:avLst/>
                <a:gdLst>
                  <a:gd name="T0" fmla="*/ 62 w 62"/>
                  <a:gd name="T1" fmla="*/ 28 h 64"/>
                  <a:gd name="T2" fmla="*/ 0 w 62"/>
                  <a:gd name="T3" fmla="*/ 28 h 64"/>
                  <a:gd name="T4" fmla="*/ 0 w 62"/>
                  <a:gd name="T5" fmla="*/ 33 h 64"/>
                  <a:gd name="T6" fmla="*/ 62 w 62"/>
                  <a:gd name="T7" fmla="*/ 33 h 64"/>
                  <a:gd name="T8" fmla="*/ 62 w 62"/>
                  <a:gd name="T9" fmla="*/ 28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62" y="28"/>
                    </a:moveTo>
                    <a:lnTo>
                      <a:pt x="0" y="28"/>
                    </a:lnTo>
                    <a:lnTo>
                      <a:pt x="0" y="33"/>
                    </a:lnTo>
                    <a:lnTo>
                      <a:pt x="62" y="33"/>
                    </a:lnTo>
                    <a:lnTo>
                      <a:pt x="62" y="2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30" name="Freeform 12">
                <a:extLst>
                  <a:ext uri="{FF2B5EF4-FFF2-40B4-BE49-F238E27FC236}">
                    <a16:creationId xmlns:a16="http://schemas.microsoft.com/office/drawing/2014/main" id="{8D2C65E8-3BF3-4BEB-8667-3D908F63F6F6}"/>
                  </a:ext>
                </a:extLst>
              </p:cNvPr>
              <p:cNvSpPr>
                <a:spLocks/>
              </p:cNvSpPr>
              <p:nvPr/>
            </p:nvSpPr>
            <p:spPr bwMode="auto">
              <a:xfrm>
                <a:off x="6324" y="3337"/>
                <a:ext cx="62" cy="64"/>
              </a:xfrm>
              <a:custGeom>
                <a:avLst/>
                <a:gdLst>
                  <a:gd name="T0" fmla="*/ 35 w 62"/>
                  <a:gd name="T1" fmla="*/ 0 h 64"/>
                  <a:gd name="T2" fmla="*/ 28 w 62"/>
                  <a:gd name="T3" fmla="*/ 0 h 64"/>
                  <a:gd name="T4" fmla="*/ 28 w 62"/>
                  <a:gd name="T5" fmla="*/ 28 h 64"/>
                  <a:gd name="T6" fmla="*/ 35 w 62"/>
                  <a:gd name="T7" fmla="*/ 28 h 64"/>
                  <a:gd name="T8" fmla="*/ 35 w 62"/>
                  <a:gd name="T9" fmla="*/ 0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5" y="0"/>
                    </a:moveTo>
                    <a:lnTo>
                      <a:pt x="28" y="0"/>
                    </a:lnTo>
                    <a:lnTo>
                      <a:pt x="28" y="28"/>
                    </a:lnTo>
                    <a:lnTo>
                      <a:pt x="35" y="28"/>
                    </a:lnTo>
                    <a:lnTo>
                      <a:pt x="3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19" name="Group 7">
              <a:extLst>
                <a:ext uri="{FF2B5EF4-FFF2-40B4-BE49-F238E27FC236}">
                  <a16:creationId xmlns:a16="http://schemas.microsoft.com/office/drawing/2014/main" id="{190193FA-D56C-429D-ACE9-1A91475462F8}"/>
                </a:ext>
              </a:extLst>
            </p:cNvPr>
            <p:cNvGrpSpPr>
              <a:grpSpLocks/>
            </p:cNvGrpSpPr>
            <p:nvPr/>
          </p:nvGrpSpPr>
          <p:grpSpPr bwMode="auto">
            <a:xfrm>
              <a:off x="4788" y="3337"/>
              <a:ext cx="62" cy="64"/>
              <a:chOff x="4788" y="3337"/>
              <a:chExt cx="62" cy="64"/>
            </a:xfrm>
          </p:grpSpPr>
          <p:sp>
            <p:nvSpPr>
              <p:cNvPr id="51525" name="Freeform 10">
                <a:extLst>
                  <a:ext uri="{FF2B5EF4-FFF2-40B4-BE49-F238E27FC236}">
                    <a16:creationId xmlns:a16="http://schemas.microsoft.com/office/drawing/2014/main" id="{76AF81F7-3455-4D89-B856-0386B153EA7B}"/>
                  </a:ext>
                </a:extLst>
              </p:cNvPr>
              <p:cNvSpPr>
                <a:spLocks/>
              </p:cNvSpPr>
              <p:nvPr/>
            </p:nvSpPr>
            <p:spPr bwMode="auto">
              <a:xfrm>
                <a:off x="4788" y="3337"/>
                <a:ext cx="62" cy="64"/>
              </a:xfrm>
              <a:custGeom>
                <a:avLst/>
                <a:gdLst>
                  <a:gd name="T0" fmla="*/ 34 w 62"/>
                  <a:gd name="T1" fmla="*/ 33 h 64"/>
                  <a:gd name="T2" fmla="*/ 27 w 62"/>
                  <a:gd name="T3" fmla="*/ 33 h 64"/>
                  <a:gd name="T4" fmla="*/ 27 w 62"/>
                  <a:gd name="T5" fmla="*/ 64 h 64"/>
                  <a:gd name="T6" fmla="*/ 34 w 62"/>
                  <a:gd name="T7" fmla="*/ 64 h 64"/>
                  <a:gd name="T8" fmla="*/ 34 w 62"/>
                  <a:gd name="T9" fmla="*/ 33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33"/>
                    </a:moveTo>
                    <a:lnTo>
                      <a:pt x="27" y="33"/>
                    </a:lnTo>
                    <a:lnTo>
                      <a:pt x="27" y="64"/>
                    </a:lnTo>
                    <a:lnTo>
                      <a:pt x="34" y="64"/>
                    </a:lnTo>
                    <a:lnTo>
                      <a:pt x="34" y="3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26" name="Freeform 9">
                <a:extLst>
                  <a:ext uri="{FF2B5EF4-FFF2-40B4-BE49-F238E27FC236}">
                    <a16:creationId xmlns:a16="http://schemas.microsoft.com/office/drawing/2014/main" id="{97851106-4ACB-4A99-8F5F-9464CF8994A2}"/>
                  </a:ext>
                </a:extLst>
              </p:cNvPr>
              <p:cNvSpPr>
                <a:spLocks/>
              </p:cNvSpPr>
              <p:nvPr/>
            </p:nvSpPr>
            <p:spPr bwMode="auto">
              <a:xfrm>
                <a:off x="4788" y="3337"/>
                <a:ext cx="62" cy="64"/>
              </a:xfrm>
              <a:custGeom>
                <a:avLst/>
                <a:gdLst>
                  <a:gd name="T0" fmla="*/ 62 w 62"/>
                  <a:gd name="T1" fmla="*/ 28 h 64"/>
                  <a:gd name="T2" fmla="*/ 0 w 62"/>
                  <a:gd name="T3" fmla="*/ 28 h 64"/>
                  <a:gd name="T4" fmla="*/ 0 w 62"/>
                  <a:gd name="T5" fmla="*/ 33 h 64"/>
                  <a:gd name="T6" fmla="*/ 62 w 62"/>
                  <a:gd name="T7" fmla="*/ 33 h 64"/>
                  <a:gd name="T8" fmla="*/ 62 w 62"/>
                  <a:gd name="T9" fmla="*/ 28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62" y="28"/>
                    </a:moveTo>
                    <a:lnTo>
                      <a:pt x="0" y="28"/>
                    </a:lnTo>
                    <a:lnTo>
                      <a:pt x="0" y="33"/>
                    </a:lnTo>
                    <a:lnTo>
                      <a:pt x="62" y="33"/>
                    </a:lnTo>
                    <a:lnTo>
                      <a:pt x="62" y="2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527" name="Freeform 8">
                <a:extLst>
                  <a:ext uri="{FF2B5EF4-FFF2-40B4-BE49-F238E27FC236}">
                    <a16:creationId xmlns:a16="http://schemas.microsoft.com/office/drawing/2014/main" id="{B8A9744D-D282-480F-B3AF-A82B3C77096E}"/>
                  </a:ext>
                </a:extLst>
              </p:cNvPr>
              <p:cNvSpPr>
                <a:spLocks/>
              </p:cNvSpPr>
              <p:nvPr/>
            </p:nvSpPr>
            <p:spPr bwMode="auto">
              <a:xfrm>
                <a:off x="4788" y="3337"/>
                <a:ext cx="62" cy="64"/>
              </a:xfrm>
              <a:custGeom>
                <a:avLst/>
                <a:gdLst>
                  <a:gd name="T0" fmla="*/ 34 w 62"/>
                  <a:gd name="T1" fmla="*/ 0 h 64"/>
                  <a:gd name="T2" fmla="*/ 27 w 62"/>
                  <a:gd name="T3" fmla="*/ 0 h 64"/>
                  <a:gd name="T4" fmla="*/ 27 w 62"/>
                  <a:gd name="T5" fmla="*/ 28 h 64"/>
                  <a:gd name="T6" fmla="*/ 34 w 62"/>
                  <a:gd name="T7" fmla="*/ 28 h 64"/>
                  <a:gd name="T8" fmla="*/ 34 w 62"/>
                  <a:gd name="T9" fmla="*/ 0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0"/>
                    </a:moveTo>
                    <a:lnTo>
                      <a:pt x="27" y="0"/>
                    </a:lnTo>
                    <a:lnTo>
                      <a:pt x="27" y="28"/>
                    </a:lnTo>
                    <a:lnTo>
                      <a:pt x="34" y="28"/>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520" name="Group 2">
              <a:extLst>
                <a:ext uri="{FF2B5EF4-FFF2-40B4-BE49-F238E27FC236}">
                  <a16:creationId xmlns:a16="http://schemas.microsoft.com/office/drawing/2014/main" id="{F991A907-1164-480B-9B71-E0355AD1B159}"/>
                </a:ext>
              </a:extLst>
            </p:cNvPr>
            <p:cNvGrpSpPr>
              <a:grpSpLocks/>
            </p:cNvGrpSpPr>
            <p:nvPr/>
          </p:nvGrpSpPr>
          <p:grpSpPr bwMode="auto">
            <a:xfrm>
              <a:off x="2880" y="10"/>
              <a:ext cx="7020" cy="2"/>
              <a:chOff x="2880" y="10"/>
              <a:chExt cx="7020" cy="2"/>
            </a:xfrm>
          </p:grpSpPr>
          <p:sp>
            <p:nvSpPr>
              <p:cNvPr id="51521" name="Freeform 6">
                <a:extLst>
                  <a:ext uri="{FF2B5EF4-FFF2-40B4-BE49-F238E27FC236}">
                    <a16:creationId xmlns:a16="http://schemas.microsoft.com/office/drawing/2014/main" id="{DC3EAE34-E0E4-4F7B-BEA5-8DC7E31C38E6}"/>
                  </a:ext>
                </a:extLst>
              </p:cNvPr>
              <p:cNvSpPr>
                <a:spLocks/>
              </p:cNvSpPr>
              <p:nvPr/>
            </p:nvSpPr>
            <p:spPr bwMode="auto">
              <a:xfrm>
                <a:off x="2880" y="10"/>
                <a:ext cx="7020" cy="2"/>
              </a:xfrm>
              <a:custGeom>
                <a:avLst/>
                <a:gdLst>
                  <a:gd name="T0" fmla="*/ 0 w 7020"/>
                  <a:gd name="T1" fmla="*/ 0 h 2"/>
                  <a:gd name="T2" fmla="*/ 7020 w 7020"/>
                  <a:gd name="T3" fmla="*/ 0 h 2"/>
                  <a:gd name="T4" fmla="*/ 0 60000 65536"/>
                  <a:gd name="T5" fmla="*/ 0 60000 65536"/>
                  <a:gd name="T6" fmla="*/ 0 w 7020"/>
                  <a:gd name="T7" fmla="*/ 0 h 2"/>
                  <a:gd name="T8" fmla="*/ 7020 w 7020"/>
                  <a:gd name="T9" fmla="*/ 2 h 2"/>
                </a:gdLst>
                <a:ahLst/>
                <a:cxnLst>
                  <a:cxn ang="T4">
                    <a:pos x="T0" y="T1"/>
                  </a:cxn>
                  <a:cxn ang="T5">
                    <a:pos x="T2" y="T3"/>
                  </a:cxn>
                </a:cxnLst>
                <a:rect l="T6" t="T7" r="T8" b="T9"/>
                <a:pathLst>
                  <a:path w="7020" h="2">
                    <a:moveTo>
                      <a:pt x="0" y="0"/>
                    </a:moveTo>
                    <a:lnTo>
                      <a:pt x="7020" y="0"/>
                    </a:lnTo>
                  </a:path>
                </a:pathLst>
              </a:custGeom>
              <a:noFill/>
              <a:ln w="127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sp>
            <p:nvSpPr>
              <p:cNvPr id="51522" name="Text Box 5">
                <a:extLst>
                  <a:ext uri="{FF2B5EF4-FFF2-40B4-BE49-F238E27FC236}">
                    <a16:creationId xmlns:a16="http://schemas.microsoft.com/office/drawing/2014/main" id="{5C6D6148-BACD-4B20-8FB1-D88E1BD3A880}"/>
                  </a:ext>
                </a:extLst>
              </p:cNvPr>
              <p:cNvSpPr txBox="1">
                <a:spLocks noChangeArrowheads="1"/>
              </p:cNvSpPr>
              <p:nvPr/>
            </p:nvSpPr>
            <p:spPr bwMode="auto">
              <a:xfrm>
                <a:off x="140" y="87"/>
                <a:ext cx="8988" cy="120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spcBef>
                    <a:spcPct val="20000"/>
                  </a:spcBef>
                  <a:buClr>
                    <a:schemeClr val="accent1"/>
                  </a:buClr>
                  <a:buSzPct val="85000"/>
                  <a:buFont typeface="Wingdings 2" panose="05020102010507070707" pitchFamily="18" charset="2"/>
                  <a:buChar char=""/>
                  <a:tabLst>
                    <a:tab pos="2987675" algn="l"/>
                  </a:tabLst>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tabLst>
                    <a:tab pos="2987675" algn="l"/>
                  </a:tabLst>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tabLst>
                    <a:tab pos="2987675" algn="l"/>
                  </a:tabLst>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tabLst>
                    <a:tab pos="2987675" algn="l"/>
                  </a:tabLst>
                  <a:defRPr sz="2000">
                    <a:solidFill>
                      <a:schemeClr val="tx2"/>
                    </a:solidFill>
                    <a:latin typeface="Georgia" panose="02040502050405020303" pitchFamily="18" charset="0"/>
                  </a:defRPr>
                </a:lvl4pPr>
                <a:lvl5pPr marL="2057400" indent="-228600">
                  <a:spcBef>
                    <a:spcPct val="20000"/>
                  </a:spcBef>
                  <a:buClr>
                    <a:srgbClr val="8FB08C"/>
                  </a:buClr>
                  <a:buChar char="•"/>
                  <a:tabLst>
                    <a:tab pos="2987675" algn="l"/>
                  </a:tabLst>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tabLst>
                    <a:tab pos="2987675" algn="l"/>
                  </a:tabLst>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tabLst>
                    <a:tab pos="2987675" algn="l"/>
                  </a:tabLst>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tabLst>
                    <a:tab pos="2987675" algn="l"/>
                  </a:tabLst>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tabLst>
                    <a:tab pos="2987675" algn="l"/>
                  </a:tabLst>
                  <a:defRPr sz="2000">
                    <a:solidFill>
                      <a:schemeClr val="tx1"/>
                    </a:solidFill>
                    <a:latin typeface="Georgia" panose="02040502050405020303" pitchFamily="18" charset="0"/>
                  </a:defRPr>
                </a:lvl9pPr>
              </a:lstStyle>
              <a:p>
                <a:pPr>
                  <a:spcBef>
                    <a:spcPct val="0"/>
                  </a:spcBef>
                  <a:buClrTx/>
                  <a:buSzTx/>
                  <a:buFontTx/>
                  <a:buNone/>
                </a:pPr>
                <a:r>
                  <a:rPr lang="el-GR" altLang="en-US" sz="1000" b="1">
                    <a:solidFill>
                      <a:srgbClr val="FFFFFF"/>
                    </a:solidFill>
                    <a:latin typeface="Arial" panose="020B0604020202020204" pitchFamily="34" charset="0"/>
                  </a:rPr>
                  <a:t>ΠΡΟΒΛΗΜΑ</a:t>
                </a:r>
                <a:r>
                  <a:rPr lang="en-US" altLang="en-US" sz="1000" b="1">
                    <a:solidFill>
                      <a:srgbClr val="FFFFFF"/>
                    </a:solidFill>
                    <a:latin typeface="Arial" panose="020B0604020202020204" pitchFamily="34" charset="0"/>
                  </a:rPr>
                  <a:t> </a:t>
                </a:r>
                <a:r>
                  <a:rPr lang="el-GR" altLang="en-US" sz="1000" b="1">
                    <a:solidFill>
                      <a:srgbClr val="FFFFFF"/>
                    </a:solidFill>
                    <a:latin typeface="Arial" panose="020B0604020202020204" pitchFamily="34" charset="0"/>
                  </a:rPr>
                  <a:t>ΜΕΛΕΤΗΣ</a:t>
                </a:r>
                <a:r>
                  <a:rPr lang="en-US" altLang="en-US" sz="1000" b="1">
                    <a:solidFill>
                      <a:srgbClr val="FFFFFF"/>
                    </a:solidFill>
                    <a:latin typeface="Lucida Sans" panose="020B0602030504020204" pitchFamily="34" charset="0"/>
                  </a:rPr>
                  <a:t>	</a:t>
                </a:r>
                <a:r>
                  <a:rPr lang="en-US" altLang="en-US" sz="1000" b="1">
                    <a:solidFill>
                      <a:srgbClr val="FFFFFF"/>
                    </a:solidFill>
                    <a:latin typeface="Tahoma" panose="020B0604030504040204" pitchFamily="34" charset="0"/>
                  </a:rPr>
                  <a:t>3.4</a:t>
                </a:r>
                <a:endParaRPr lang="el-GR" altLang="en-US" sz="700">
                  <a:latin typeface="Arial" panose="020B0604020202020204" pitchFamily="34" charset="0"/>
                </a:endParaRPr>
              </a:p>
              <a:p>
                <a:pPr>
                  <a:spcBef>
                    <a:spcPct val="0"/>
                  </a:spcBef>
                  <a:buClrTx/>
                  <a:buSzTx/>
                  <a:buFontTx/>
                  <a:buNone/>
                </a:pPr>
                <a:r>
                  <a:rPr lang="el-GR" altLang="en-US" sz="800">
                    <a:solidFill>
                      <a:srgbClr val="231F20"/>
                    </a:solidFill>
                    <a:latin typeface="Times New Roman" panose="02020603050405020304" pitchFamily="18" charset="0"/>
                  </a:rPr>
                  <a:t>Για</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καθεμία</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από</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τις</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ακόλουθες</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ομάδες</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δείξτε</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πώς</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η</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δεύτερη</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δομή</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συντονισμού</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μπορεί</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να</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εξαχθεί</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από</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την</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πρώτη</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με</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τον</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συμβολισμό</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του</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κυρτού</a:t>
                </a:r>
                <a:r>
                  <a:rPr lang="en-US" altLang="en-US" sz="800">
                    <a:solidFill>
                      <a:srgbClr val="231F20"/>
                    </a:solidFill>
                    <a:latin typeface="Times New Roman" panose="02020603050405020304" pitchFamily="18" charset="0"/>
                  </a:rPr>
                  <a:t> </a:t>
                </a:r>
                <a:r>
                  <a:rPr lang="el-GR" altLang="en-US" sz="800">
                    <a:solidFill>
                      <a:srgbClr val="231F20"/>
                    </a:solidFill>
                    <a:latin typeface="Times New Roman" panose="02020603050405020304" pitchFamily="18" charset="0"/>
                  </a:rPr>
                  <a:t>βέλους</a:t>
                </a:r>
                <a:r>
                  <a:rPr lang="en-US" altLang="en-US" sz="800">
                    <a:solidFill>
                      <a:srgbClr val="231F20"/>
                    </a:solidFill>
                    <a:latin typeface="Times New Roman" panose="02020603050405020304" pitchFamily="18" charset="0"/>
                  </a:rPr>
                  <a:t>. </a:t>
                </a:r>
                <a:endParaRPr lang="el-GR" altLang="en-US" sz="800">
                  <a:solidFill>
                    <a:srgbClr val="231F20"/>
                  </a:solidFill>
                  <a:latin typeface="Times New Roman" panose="02020603050405020304" pitchFamily="18" charset="0"/>
                </a:endParaRPr>
              </a:p>
              <a:p>
                <a:pPr>
                  <a:spcBef>
                    <a:spcPct val="0"/>
                  </a:spcBef>
                  <a:buClrTx/>
                  <a:buSzTx/>
                  <a:buFontTx/>
                  <a:buNone/>
                </a:pPr>
                <a:r>
                  <a:rPr lang="en-US" altLang="en-US" sz="900">
                    <a:solidFill>
                      <a:srgbClr val="231F20"/>
                    </a:solidFill>
                    <a:latin typeface="Arial" panose="020B0604020202020204" pitchFamily="34" charset="0"/>
                  </a:rPr>
                  <a:t>(a)	(b)</a:t>
                </a:r>
                <a:endParaRPr lang="en-US" altLang="en-US" sz="1800">
                  <a:latin typeface="Arial" panose="020B0604020202020204" pitchFamily="34" charset="0"/>
                </a:endParaRPr>
              </a:p>
            </p:txBody>
          </p:sp>
          <p:sp>
            <p:nvSpPr>
              <p:cNvPr id="51523" name="Text Box 4">
                <a:extLst>
                  <a:ext uri="{FF2B5EF4-FFF2-40B4-BE49-F238E27FC236}">
                    <a16:creationId xmlns:a16="http://schemas.microsoft.com/office/drawing/2014/main" id="{92707314-8B71-4B17-A824-2E0DEF01742C}"/>
                  </a:ext>
                </a:extLst>
              </p:cNvPr>
              <p:cNvSpPr txBox="1">
                <a:spLocks noChangeArrowheads="1"/>
              </p:cNvSpPr>
              <p:nvPr/>
            </p:nvSpPr>
            <p:spPr bwMode="auto">
              <a:xfrm>
                <a:off x="200" y="2644"/>
                <a:ext cx="9147" cy="4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spcBef>
                    <a:spcPct val="0"/>
                  </a:spcBef>
                  <a:buClrTx/>
                  <a:buSzTx/>
                  <a:buFontTx/>
                  <a:buNone/>
                </a:pPr>
                <a:r>
                  <a:rPr lang="el-GR" altLang="en-US" sz="800" b="1">
                    <a:solidFill>
                      <a:srgbClr val="2C2D8B"/>
                    </a:solidFill>
                    <a:latin typeface="Arial" panose="020B0604020202020204" pitchFamily="34" charset="0"/>
                  </a:rPr>
                  <a:t>ΕΠΙΛΥΣΗ</a:t>
                </a:r>
                <a:r>
                  <a:rPr lang="el-GR" altLang="en-US" sz="800" b="1">
                    <a:solidFill>
                      <a:srgbClr val="2C2D8B"/>
                    </a:solidFill>
                    <a:latin typeface="Lucida Sans" panose="020B0602030504020204" pitchFamily="34" charset="0"/>
                  </a:rPr>
                  <a:t>   	</a:t>
                </a:r>
                <a:r>
                  <a:rPr lang="el-GR" altLang="en-US" sz="800">
                    <a:solidFill>
                      <a:srgbClr val="231F20"/>
                    </a:solidFill>
                    <a:latin typeface="Arial" panose="020B0604020202020204" pitchFamily="34" charset="0"/>
                  </a:rPr>
                  <a:t>(</a:t>
                </a:r>
                <a:r>
                  <a:rPr lang="el-GR" altLang="en-US" sz="800">
                    <a:solidFill>
                      <a:srgbClr val="231F20"/>
                    </a:solidFill>
                    <a:latin typeface="Times New Roman" panose="02020603050405020304" pitchFamily="18" charset="0"/>
                  </a:rPr>
                  <a:t>α</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Στη</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δομή</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στα</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αριστερά</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ο</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θετικά</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φορτισμένος</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άνθρακας</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είναι</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ηλεκτρονιακά</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ελλειματικός</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Η</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δομή</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στα</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δεξιά</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προκύπτει</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με</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την</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εκχώρηση</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ενός</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μη</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δεσμικού</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ζεύγους</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ηλεκτρονίων</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από</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το</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οξυγόνο</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σε</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αυτόν</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τον</a:t>
                </a:r>
                <a:r>
                  <a:rPr lang="el-GR" altLang="en-US" sz="800">
                    <a:solidFill>
                      <a:srgbClr val="231F20"/>
                    </a:solidFill>
                    <a:latin typeface="Arial" panose="020B0604020202020204" pitchFamily="34" charset="0"/>
                  </a:rPr>
                  <a:t> </a:t>
                </a:r>
                <a:r>
                  <a:rPr lang="el-GR" altLang="en-US" sz="800">
                    <a:solidFill>
                      <a:srgbClr val="231F20"/>
                    </a:solidFill>
                    <a:latin typeface="Times New Roman" panose="02020603050405020304" pitchFamily="18" charset="0"/>
                  </a:rPr>
                  <a:t>άνθρακα</a:t>
                </a:r>
                <a:r>
                  <a:rPr lang="el-GR" altLang="en-US" sz="800">
                    <a:solidFill>
                      <a:srgbClr val="231F20"/>
                    </a:solidFill>
                    <a:latin typeface="Arial" panose="020B0604020202020204" pitchFamily="34" charset="0"/>
                  </a:rPr>
                  <a:t>.</a:t>
                </a:r>
                <a:endParaRPr lang="el-GR" altLang="en-US" sz="1800">
                  <a:latin typeface="Arial" panose="020B0604020202020204" pitchFamily="34" charset="0"/>
                </a:endParaRPr>
              </a:p>
            </p:txBody>
          </p:sp>
          <p:sp>
            <p:nvSpPr>
              <p:cNvPr id="51524" name="Text Box 3">
                <a:extLst>
                  <a:ext uri="{FF2B5EF4-FFF2-40B4-BE49-F238E27FC236}">
                    <a16:creationId xmlns:a16="http://schemas.microsoft.com/office/drawing/2014/main" id="{88D86941-B607-4BE4-98F1-A1AC81677F7D}"/>
                  </a:ext>
                </a:extLst>
              </p:cNvPr>
              <p:cNvSpPr txBox="1">
                <a:spLocks noChangeArrowheads="1"/>
              </p:cNvSpPr>
              <p:nvPr/>
            </p:nvSpPr>
            <p:spPr bwMode="auto">
              <a:xfrm>
                <a:off x="1620" y="3998"/>
                <a:ext cx="7939" cy="6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spcBef>
                    <a:spcPct val="0"/>
                  </a:spcBef>
                  <a:buClrTx/>
                  <a:buSzTx/>
                  <a:buFontTx/>
                  <a:buNone/>
                </a:pPr>
                <a:r>
                  <a:rPr lang="el-GR" altLang="en-US" sz="800">
                    <a:solidFill>
                      <a:srgbClr val="231F20"/>
                    </a:solidFill>
                    <a:latin typeface="Times New Roman" panose="02020603050405020304" pitchFamily="18" charset="0"/>
                    <a:cs typeface="Times New Roman" panose="02020603050405020304" pitchFamily="18" charset="0"/>
                  </a:rPr>
                  <a:t>Αυτή η μετατροπή μοιάζει με αντίδραση σχηματισμού οξέος- βάσης κατά </a:t>
                </a:r>
                <a:r>
                  <a:rPr lang="en-US" altLang="en-US" sz="800">
                    <a:solidFill>
                      <a:srgbClr val="231F20"/>
                    </a:solidFill>
                    <a:latin typeface="Times New Roman" panose="02020603050405020304" pitchFamily="18" charset="0"/>
                    <a:cs typeface="Times New Roman" panose="02020603050405020304" pitchFamily="18" charset="0"/>
                  </a:rPr>
                  <a:t>Lewis</a:t>
                </a:r>
                <a:r>
                  <a:rPr lang="el-GR" altLang="en-US" sz="800">
                    <a:solidFill>
                      <a:srgbClr val="231F20"/>
                    </a:solidFill>
                    <a:latin typeface="Times New Roman" panose="02020603050405020304" pitchFamily="18" charset="0"/>
                    <a:cs typeface="Times New Roman" panose="02020603050405020304" pitchFamily="18" charset="0"/>
                  </a:rPr>
                  <a:t> και χρησιμοποιείται η ίδια σημειογραφία κυρτού βέλους: ένα μόνο κυρτό βέλος που δείχνει την εκχώρηση του μη δεσμικού ζεύγους ηλεκτρονίων στον ηλεκτρονιακά ελλειματικό άνθρακα.</a:t>
                </a:r>
                <a:endParaRPr lang="el-GR" altLang="en-US" sz="1800">
                  <a:latin typeface="Times New Roman" panose="02020603050405020304" pitchFamily="18" charset="0"/>
                  <a:cs typeface="Times New Roman" panose="02020603050405020304" pitchFamily="18" charset="0"/>
                </a:endParaRPr>
              </a:p>
            </p:txBody>
          </p:sp>
        </p:grpSp>
      </p:grpSp>
      <p:pic>
        <p:nvPicPr>
          <p:cNvPr id="51205" name="Picture 348">
            <a:extLst>
              <a:ext uri="{FF2B5EF4-FFF2-40B4-BE49-F238E27FC236}">
                <a16:creationId xmlns:a16="http://schemas.microsoft.com/office/drawing/2014/main" id="{85B9CAE5-58FA-4946-814A-EBF891850CE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187450" y="1844675"/>
            <a:ext cx="3960813" cy="9286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51206" name="Group 1">
            <a:extLst>
              <a:ext uri="{FF2B5EF4-FFF2-40B4-BE49-F238E27FC236}">
                <a16:creationId xmlns:a16="http://schemas.microsoft.com/office/drawing/2014/main" id="{C4960D8B-6C99-4D1B-B08F-9178DC1F72A8}"/>
              </a:ext>
            </a:extLst>
          </p:cNvPr>
          <p:cNvGrpSpPr>
            <a:grpSpLocks/>
          </p:cNvGrpSpPr>
          <p:nvPr/>
        </p:nvGrpSpPr>
        <p:grpSpPr bwMode="auto">
          <a:xfrm>
            <a:off x="323850" y="4005263"/>
            <a:ext cx="5688013" cy="2447925"/>
            <a:chOff x="30" y="0"/>
            <a:chExt cx="9900" cy="4155"/>
          </a:xfrm>
        </p:grpSpPr>
        <p:grpSp>
          <p:nvGrpSpPr>
            <p:cNvPr id="51207" name="Group 223">
              <a:extLst>
                <a:ext uri="{FF2B5EF4-FFF2-40B4-BE49-F238E27FC236}">
                  <a16:creationId xmlns:a16="http://schemas.microsoft.com/office/drawing/2014/main" id="{68B1021F-C81A-4769-930D-6227C029BC59}"/>
                </a:ext>
              </a:extLst>
            </p:cNvPr>
            <p:cNvGrpSpPr>
              <a:grpSpLocks/>
            </p:cNvGrpSpPr>
            <p:nvPr/>
          </p:nvGrpSpPr>
          <p:grpSpPr bwMode="auto">
            <a:xfrm>
              <a:off x="30" y="0"/>
              <a:ext cx="9900" cy="4155"/>
              <a:chOff x="30" y="0"/>
              <a:chExt cx="9900" cy="4155"/>
            </a:xfrm>
          </p:grpSpPr>
          <p:sp>
            <p:nvSpPr>
              <p:cNvPr id="51429" name="Freeform 224">
                <a:extLst>
                  <a:ext uri="{FF2B5EF4-FFF2-40B4-BE49-F238E27FC236}">
                    <a16:creationId xmlns:a16="http://schemas.microsoft.com/office/drawing/2014/main" id="{2912EFA8-E983-41BE-B868-DA4B212C8C52}"/>
                  </a:ext>
                </a:extLst>
              </p:cNvPr>
              <p:cNvSpPr>
                <a:spLocks/>
              </p:cNvSpPr>
              <p:nvPr/>
            </p:nvSpPr>
            <p:spPr bwMode="auto">
              <a:xfrm>
                <a:off x="30" y="0"/>
                <a:ext cx="9900" cy="4155"/>
              </a:xfrm>
              <a:custGeom>
                <a:avLst/>
                <a:gdLst>
                  <a:gd name="T0" fmla="*/ 0 w 9900"/>
                  <a:gd name="T1" fmla="*/ 4154 h 4155"/>
                  <a:gd name="T2" fmla="*/ 9900 w 9900"/>
                  <a:gd name="T3" fmla="*/ 4154 h 4155"/>
                  <a:gd name="T4" fmla="*/ 9900 w 9900"/>
                  <a:gd name="T5" fmla="*/ 0 h 4155"/>
                  <a:gd name="T6" fmla="*/ 0 w 9900"/>
                  <a:gd name="T7" fmla="*/ 0 h 4155"/>
                  <a:gd name="T8" fmla="*/ 0 w 9900"/>
                  <a:gd name="T9" fmla="*/ 4154 h 4155"/>
                  <a:gd name="T10" fmla="*/ 0 60000 65536"/>
                  <a:gd name="T11" fmla="*/ 0 60000 65536"/>
                  <a:gd name="T12" fmla="*/ 0 60000 65536"/>
                  <a:gd name="T13" fmla="*/ 0 60000 65536"/>
                  <a:gd name="T14" fmla="*/ 0 60000 65536"/>
                  <a:gd name="T15" fmla="*/ 0 w 9900"/>
                  <a:gd name="T16" fmla="*/ 0 h 4155"/>
                  <a:gd name="T17" fmla="*/ 9900 w 9900"/>
                  <a:gd name="T18" fmla="*/ 4155 h 4155"/>
                </a:gdLst>
                <a:ahLst/>
                <a:cxnLst>
                  <a:cxn ang="T10">
                    <a:pos x="T0" y="T1"/>
                  </a:cxn>
                  <a:cxn ang="T11">
                    <a:pos x="T2" y="T3"/>
                  </a:cxn>
                  <a:cxn ang="T12">
                    <a:pos x="T4" y="T5"/>
                  </a:cxn>
                  <a:cxn ang="T13">
                    <a:pos x="T6" y="T7"/>
                  </a:cxn>
                  <a:cxn ang="T14">
                    <a:pos x="T8" y="T9"/>
                  </a:cxn>
                </a:cxnLst>
                <a:rect l="T15" t="T16" r="T17" b="T18"/>
                <a:pathLst>
                  <a:path w="9900" h="4155">
                    <a:moveTo>
                      <a:pt x="0" y="4154"/>
                    </a:moveTo>
                    <a:lnTo>
                      <a:pt x="9900" y="4154"/>
                    </a:lnTo>
                    <a:lnTo>
                      <a:pt x="9900" y="0"/>
                    </a:lnTo>
                    <a:lnTo>
                      <a:pt x="0" y="0"/>
                    </a:lnTo>
                    <a:lnTo>
                      <a:pt x="0" y="4154"/>
                    </a:lnTo>
                    <a:close/>
                  </a:path>
                </a:pathLst>
              </a:custGeom>
              <a:solidFill>
                <a:srgbClr val="FFFDE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08" name="Group 221">
              <a:extLst>
                <a:ext uri="{FF2B5EF4-FFF2-40B4-BE49-F238E27FC236}">
                  <a16:creationId xmlns:a16="http://schemas.microsoft.com/office/drawing/2014/main" id="{1AB804BC-55A0-415C-85DE-BB9238043B96}"/>
                </a:ext>
              </a:extLst>
            </p:cNvPr>
            <p:cNvGrpSpPr>
              <a:grpSpLocks/>
            </p:cNvGrpSpPr>
            <p:nvPr/>
          </p:nvGrpSpPr>
          <p:grpSpPr bwMode="auto">
            <a:xfrm>
              <a:off x="30" y="4136"/>
              <a:ext cx="9900" cy="2"/>
              <a:chOff x="30" y="4136"/>
              <a:chExt cx="9900" cy="2"/>
            </a:xfrm>
          </p:grpSpPr>
          <p:sp>
            <p:nvSpPr>
              <p:cNvPr id="51428" name="Freeform 222">
                <a:extLst>
                  <a:ext uri="{FF2B5EF4-FFF2-40B4-BE49-F238E27FC236}">
                    <a16:creationId xmlns:a16="http://schemas.microsoft.com/office/drawing/2014/main" id="{93A8F4F8-EB0C-483E-A15E-6AC0B328C338}"/>
                  </a:ext>
                </a:extLst>
              </p:cNvPr>
              <p:cNvSpPr>
                <a:spLocks/>
              </p:cNvSpPr>
              <p:nvPr/>
            </p:nvSpPr>
            <p:spPr bwMode="auto">
              <a:xfrm>
                <a:off x="30" y="4136"/>
                <a:ext cx="9900" cy="2"/>
              </a:xfrm>
              <a:custGeom>
                <a:avLst/>
                <a:gdLst>
                  <a:gd name="T0" fmla="*/ 0 w 9900"/>
                  <a:gd name="T1" fmla="*/ 0 h 2"/>
                  <a:gd name="T2" fmla="*/ 9900 w 9900"/>
                  <a:gd name="T3" fmla="*/ 0 h 2"/>
                  <a:gd name="T4" fmla="*/ 0 60000 65536"/>
                  <a:gd name="T5" fmla="*/ 0 60000 65536"/>
                  <a:gd name="T6" fmla="*/ 0 w 9900"/>
                  <a:gd name="T7" fmla="*/ 0 h 2"/>
                  <a:gd name="T8" fmla="*/ 9900 w 9900"/>
                  <a:gd name="T9" fmla="*/ 2 h 2"/>
                </a:gdLst>
                <a:ahLst/>
                <a:cxnLst>
                  <a:cxn ang="T4">
                    <a:pos x="T0" y="T1"/>
                  </a:cxn>
                  <a:cxn ang="T5">
                    <a:pos x="T2" y="T3"/>
                  </a:cxn>
                </a:cxnLst>
                <a:rect l="T6" t="T7" r="T8" b="T9"/>
                <a:pathLst>
                  <a:path w="9900" h="2">
                    <a:moveTo>
                      <a:pt x="0" y="0"/>
                    </a:moveTo>
                    <a:lnTo>
                      <a:pt x="9900" y="0"/>
                    </a:lnTo>
                  </a:path>
                </a:pathLst>
              </a:custGeom>
              <a:noFill/>
              <a:ln w="38100">
                <a:solidFill>
                  <a:srgbClr val="2C2D8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09" name="Group 219">
              <a:extLst>
                <a:ext uri="{FF2B5EF4-FFF2-40B4-BE49-F238E27FC236}">
                  <a16:creationId xmlns:a16="http://schemas.microsoft.com/office/drawing/2014/main" id="{739DE455-FE80-45A5-A21E-A5A004128B53}"/>
                </a:ext>
              </a:extLst>
            </p:cNvPr>
            <p:cNvGrpSpPr>
              <a:grpSpLocks/>
            </p:cNvGrpSpPr>
            <p:nvPr/>
          </p:nvGrpSpPr>
          <p:grpSpPr bwMode="auto">
            <a:xfrm>
              <a:off x="5259" y="1301"/>
              <a:ext cx="143" cy="87"/>
              <a:chOff x="5259" y="1301"/>
              <a:chExt cx="143" cy="87"/>
            </a:xfrm>
          </p:grpSpPr>
          <p:sp>
            <p:nvSpPr>
              <p:cNvPr id="51427" name="Freeform 220">
                <a:extLst>
                  <a:ext uri="{FF2B5EF4-FFF2-40B4-BE49-F238E27FC236}">
                    <a16:creationId xmlns:a16="http://schemas.microsoft.com/office/drawing/2014/main" id="{A05C2B1A-1305-46F1-87C1-1FC602EEF61A}"/>
                  </a:ext>
                </a:extLst>
              </p:cNvPr>
              <p:cNvSpPr>
                <a:spLocks/>
              </p:cNvSpPr>
              <p:nvPr/>
            </p:nvSpPr>
            <p:spPr bwMode="auto">
              <a:xfrm>
                <a:off x="5259" y="1301"/>
                <a:ext cx="143" cy="87"/>
              </a:xfrm>
              <a:custGeom>
                <a:avLst/>
                <a:gdLst>
                  <a:gd name="T0" fmla="*/ 143 w 143"/>
                  <a:gd name="T1" fmla="*/ 0 h 87"/>
                  <a:gd name="T2" fmla="*/ 0 w 143"/>
                  <a:gd name="T3" fmla="*/ 42 h 87"/>
                  <a:gd name="T4" fmla="*/ 143 w 143"/>
                  <a:gd name="T5" fmla="*/ 86 h 87"/>
                  <a:gd name="T6" fmla="*/ 108 w 143"/>
                  <a:gd name="T7" fmla="*/ 42 h 87"/>
                  <a:gd name="T8" fmla="*/ 143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143" y="0"/>
                    </a:moveTo>
                    <a:lnTo>
                      <a:pt x="0" y="42"/>
                    </a:lnTo>
                    <a:lnTo>
                      <a:pt x="143" y="86"/>
                    </a:lnTo>
                    <a:lnTo>
                      <a:pt x="108" y="42"/>
                    </a:lnTo>
                    <a:lnTo>
                      <a:pt x="14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10" name="Group 217">
              <a:extLst>
                <a:ext uri="{FF2B5EF4-FFF2-40B4-BE49-F238E27FC236}">
                  <a16:creationId xmlns:a16="http://schemas.microsoft.com/office/drawing/2014/main" id="{B270D0F1-9203-40A8-AF78-A48F953A3DA1}"/>
                </a:ext>
              </a:extLst>
            </p:cNvPr>
            <p:cNvGrpSpPr>
              <a:grpSpLocks/>
            </p:cNvGrpSpPr>
            <p:nvPr/>
          </p:nvGrpSpPr>
          <p:grpSpPr bwMode="auto">
            <a:xfrm>
              <a:off x="5683" y="1301"/>
              <a:ext cx="143" cy="87"/>
              <a:chOff x="5683" y="1301"/>
              <a:chExt cx="143" cy="87"/>
            </a:xfrm>
          </p:grpSpPr>
          <p:sp>
            <p:nvSpPr>
              <p:cNvPr id="51426" name="Freeform 218">
                <a:extLst>
                  <a:ext uri="{FF2B5EF4-FFF2-40B4-BE49-F238E27FC236}">
                    <a16:creationId xmlns:a16="http://schemas.microsoft.com/office/drawing/2014/main" id="{079FEFB9-2AF6-4F7A-B26D-F903ACFCB576}"/>
                  </a:ext>
                </a:extLst>
              </p:cNvPr>
              <p:cNvSpPr>
                <a:spLocks/>
              </p:cNvSpPr>
              <p:nvPr/>
            </p:nvSpPr>
            <p:spPr bwMode="auto">
              <a:xfrm>
                <a:off x="5683" y="1301"/>
                <a:ext cx="143" cy="87"/>
              </a:xfrm>
              <a:custGeom>
                <a:avLst/>
                <a:gdLst>
                  <a:gd name="T0" fmla="*/ 0 w 143"/>
                  <a:gd name="T1" fmla="*/ 0 h 87"/>
                  <a:gd name="T2" fmla="*/ 35 w 143"/>
                  <a:gd name="T3" fmla="*/ 42 h 87"/>
                  <a:gd name="T4" fmla="*/ 0 w 143"/>
                  <a:gd name="T5" fmla="*/ 86 h 87"/>
                  <a:gd name="T6" fmla="*/ 143 w 143"/>
                  <a:gd name="T7" fmla="*/ 42 h 87"/>
                  <a:gd name="T8" fmla="*/ 0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0" y="0"/>
                    </a:moveTo>
                    <a:lnTo>
                      <a:pt x="35" y="42"/>
                    </a:lnTo>
                    <a:lnTo>
                      <a:pt x="0" y="86"/>
                    </a:lnTo>
                    <a:lnTo>
                      <a:pt x="143" y="42"/>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11" name="Group 215">
              <a:extLst>
                <a:ext uri="{FF2B5EF4-FFF2-40B4-BE49-F238E27FC236}">
                  <a16:creationId xmlns:a16="http://schemas.microsoft.com/office/drawing/2014/main" id="{8F1C0081-7333-4208-A3AD-477B1ACB11A6}"/>
                </a:ext>
              </a:extLst>
            </p:cNvPr>
            <p:cNvGrpSpPr>
              <a:grpSpLocks/>
            </p:cNvGrpSpPr>
            <p:nvPr/>
          </p:nvGrpSpPr>
          <p:grpSpPr bwMode="auto">
            <a:xfrm>
              <a:off x="5350" y="1343"/>
              <a:ext cx="375" cy="2"/>
              <a:chOff x="5350" y="1343"/>
              <a:chExt cx="375" cy="2"/>
            </a:xfrm>
          </p:grpSpPr>
          <p:sp>
            <p:nvSpPr>
              <p:cNvPr id="51425" name="Freeform 216">
                <a:extLst>
                  <a:ext uri="{FF2B5EF4-FFF2-40B4-BE49-F238E27FC236}">
                    <a16:creationId xmlns:a16="http://schemas.microsoft.com/office/drawing/2014/main" id="{B364AE2F-8604-4925-AA97-EAFC9E0D0454}"/>
                  </a:ext>
                </a:extLst>
              </p:cNvPr>
              <p:cNvSpPr>
                <a:spLocks/>
              </p:cNvSpPr>
              <p:nvPr/>
            </p:nvSpPr>
            <p:spPr bwMode="auto">
              <a:xfrm>
                <a:off x="5350" y="1343"/>
                <a:ext cx="375" cy="2"/>
              </a:xfrm>
              <a:custGeom>
                <a:avLst/>
                <a:gdLst>
                  <a:gd name="T0" fmla="*/ 0 w 375"/>
                  <a:gd name="T1" fmla="*/ 0 h 2"/>
                  <a:gd name="T2" fmla="*/ 374 w 375"/>
                  <a:gd name="T3" fmla="*/ 0 h 2"/>
                  <a:gd name="T4" fmla="*/ 0 60000 65536"/>
                  <a:gd name="T5" fmla="*/ 0 60000 65536"/>
                  <a:gd name="T6" fmla="*/ 0 w 375"/>
                  <a:gd name="T7" fmla="*/ 0 h 2"/>
                  <a:gd name="T8" fmla="*/ 375 w 375"/>
                  <a:gd name="T9" fmla="*/ 2 h 2"/>
                </a:gdLst>
                <a:ahLst/>
                <a:cxnLst>
                  <a:cxn ang="T4">
                    <a:pos x="T0" y="T1"/>
                  </a:cxn>
                  <a:cxn ang="T5">
                    <a:pos x="T2" y="T3"/>
                  </a:cxn>
                </a:cxnLst>
                <a:rect l="T6" t="T7" r="T8" b="T9"/>
                <a:pathLst>
                  <a:path w="375" h="2">
                    <a:moveTo>
                      <a:pt x="0" y="0"/>
                    </a:moveTo>
                    <a:lnTo>
                      <a:pt x="374" y="0"/>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12" name="Group 212">
              <a:extLst>
                <a:ext uri="{FF2B5EF4-FFF2-40B4-BE49-F238E27FC236}">
                  <a16:creationId xmlns:a16="http://schemas.microsoft.com/office/drawing/2014/main" id="{84A02DD8-D571-4E1A-927E-A387EE41F7B0}"/>
                </a:ext>
              </a:extLst>
            </p:cNvPr>
            <p:cNvGrpSpPr>
              <a:grpSpLocks/>
            </p:cNvGrpSpPr>
            <p:nvPr/>
          </p:nvGrpSpPr>
          <p:grpSpPr bwMode="auto">
            <a:xfrm>
              <a:off x="4772" y="958"/>
              <a:ext cx="28" cy="82"/>
              <a:chOff x="4772" y="958"/>
              <a:chExt cx="28" cy="82"/>
            </a:xfrm>
          </p:grpSpPr>
          <p:sp>
            <p:nvSpPr>
              <p:cNvPr id="51423" name="Freeform 214">
                <a:extLst>
                  <a:ext uri="{FF2B5EF4-FFF2-40B4-BE49-F238E27FC236}">
                    <a16:creationId xmlns:a16="http://schemas.microsoft.com/office/drawing/2014/main" id="{B5569CF1-F754-49EC-BE7A-7650DB2BC615}"/>
                  </a:ext>
                </a:extLst>
              </p:cNvPr>
              <p:cNvSpPr>
                <a:spLocks/>
              </p:cNvSpPr>
              <p:nvPr/>
            </p:nvSpPr>
            <p:spPr bwMode="auto">
              <a:xfrm>
                <a:off x="4772" y="958"/>
                <a:ext cx="28" cy="82"/>
              </a:xfrm>
              <a:custGeom>
                <a:avLst/>
                <a:gdLst>
                  <a:gd name="T0" fmla="*/ 21 w 28"/>
                  <a:gd name="T1" fmla="*/ 54 h 82"/>
                  <a:gd name="T2" fmla="*/ 5 w 28"/>
                  <a:gd name="T3" fmla="*/ 54 h 82"/>
                  <a:gd name="T4" fmla="*/ 0 w 28"/>
                  <a:gd name="T5" fmla="*/ 60 h 82"/>
                  <a:gd name="T6" fmla="*/ 0 w 28"/>
                  <a:gd name="T7" fmla="*/ 76 h 82"/>
                  <a:gd name="T8" fmla="*/ 6 w 28"/>
                  <a:gd name="T9" fmla="*/ 81 h 82"/>
                  <a:gd name="T10" fmla="*/ 21 w 28"/>
                  <a:gd name="T11" fmla="*/ 81 h 82"/>
                  <a:gd name="T12" fmla="*/ 27 w 28"/>
                  <a:gd name="T13" fmla="*/ 75 h 82"/>
                  <a:gd name="T14" fmla="*/ 27 w 28"/>
                  <a:gd name="T15" fmla="*/ 60 h 82"/>
                  <a:gd name="T16" fmla="*/ 21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54"/>
                    </a:moveTo>
                    <a:lnTo>
                      <a:pt x="5" y="54"/>
                    </a:lnTo>
                    <a:lnTo>
                      <a:pt x="0" y="60"/>
                    </a:lnTo>
                    <a:lnTo>
                      <a:pt x="0" y="76"/>
                    </a:lnTo>
                    <a:lnTo>
                      <a:pt x="6" y="81"/>
                    </a:lnTo>
                    <a:lnTo>
                      <a:pt x="21" y="81"/>
                    </a:lnTo>
                    <a:lnTo>
                      <a:pt x="27" y="75"/>
                    </a:lnTo>
                    <a:lnTo>
                      <a:pt x="27" y="60"/>
                    </a:lnTo>
                    <a:lnTo>
                      <a:pt x="2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24" name="Freeform 213">
                <a:extLst>
                  <a:ext uri="{FF2B5EF4-FFF2-40B4-BE49-F238E27FC236}">
                    <a16:creationId xmlns:a16="http://schemas.microsoft.com/office/drawing/2014/main" id="{FE95F11B-B053-41AF-96A8-5F7B58621B55}"/>
                  </a:ext>
                </a:extLst>
              </p:cNvPr>
              <p:cNvSpPr>
                <a:spLocks/>
              </p:cNvSpPr>
              <p:nvPr/>
            </p:nvSpPr>
            <p:spPr bwMode="auto">
              <a:xfrm>
                <a:off x="4772" y="958"/>
                <a:ext cx="28" cy="82"/>
              </a:xfrm>
              <a:custGeom>
                <a:avLst/>
                <a:gdLst>
                  <a:gd name="T0" fmla="*/ 21 w 28"/>
                  <a:gd name="T1" fmla="*/ 0 h 82"/>
                  <a:gd name="T2" fmla="*/ 5 w 28"/>
                  <a:gd name="T3" fmla="*/ 0 h 82"/>
                  <a:gd name="T4" fmla="*/ 0 w 28"/>
                  <a:gd name="T5" fmla="*/ 6 h 82"/>
                  <a:gd name="T6" fmla="*/ 0 w 28"/>
                  <a:gd name="T7" fmla="*/ 22 h 82"/>
                  <a:gd name="T8" fmla="*/ 6 w 28"/>
                  <a:gd name="T9" fmla="*/ 27 h 82"/>
                  <a:gd name="T10" fmla="*/ 21 w 28"/>
                  <a:gd name="T11" fmla="*/ 27 h 82"/>
                  <a:gd name="T12" fmla="*/ 27 w 28"/>
                  <a:gd name="T13" fmla="*/ 21 h 82"/>
                  <a:gd name="T14" fmla="*/ 27 w 28"/>
                  <a:gd name="T15" fmla="*/ 6 h 82"/>
                  <a:gd name="T16" fmla="*/ 21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0"/>
                    </a:moveTo>
                    <a:lnTo>
                      <a:pt x="5" y="0"/>
                    </a:lnTo>
                    <a:lnTo>
                      <a:pt x="0" y="6"/>
                    </a:lnTo>
                    <a:lnTo>
                      <a:pt x="0" y="22"/>
                    </a:lnTo>
                    <a:lnTo>
                      <a:pt x="6" y="27"/>
                    </a:lnTo>
                    <a:lnTo>
                      <a:pt x="21" y="27"/>
                    </a:lnTo>
                    <a:lnTo>
                      <a:pt x="27" y="21"/>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13" name="Group 208">
              <a:extLst>
                <a:ext uri="{FF2B5EF4-FFF2-40B4-BE49-F238E27FC236}">
                  <a16:creationId xmlns:a16="http://schemas.microsoft.com/office/drawing/2014/main" id="{59A1E1DF-F2AA-4C05-849F-749605FF9ADB}"/>
                </a:ext>
              </a:extLst>
            </p:cNvPr>
            <p:cNvGrpSpPr>
              <a:grpSpLocks/>
            </p:cNvGrpSpPr>
            <p:nvPr/>
          </p:nvGrpSpPr>
          <p:grpSpPr bwMode="auto">
            <a:xfrm>
              <a:off x="4086" y="1288"/>
              <a:ext cx="127" cy="118"/>
              <a:chOff x="4086" y="1288"/>
              <a:chExt cx="127" cy="118"/>
            </a:xfrm>
          </p:grpSpPr>
          <p:sp>
            <p:nvSpPr>
              <p:cNvPr id="51420" name="Freeform 211">
                <a:extLst>
                  <a:ext uri="{FF2B5EF4-FFF2-40B4-BE49-F238E27FC236}">
                    <a16:creationId xmlns:a16="http://schemas.microsoft.com/office/drawing/2014/main" id="{B18BB465-0F88-4955-8391-5166037214E7}"/>
                  </a:ext>
                </a:extLst>
              </p:cNvPr>
              <p:cNvSpPr>
                <a:spLocks/>
              </p:cNvSpPr>
              <p:nvPr/>
            </p:nvSpPr>
            <p:spPr bwMode="auto">
              <a:xfrm>
                <a:off x="4086" y="1288"/>
                <a:ext cx="127" cy="118"/>
              </a:xfrm>
              <a:custGeom>
                <a:avLst/>
                <a:gdLst>
                  <a:gd name="T0" fmla="*/ 48 w 127"/>
                  <a:gd name="T1" fmla="*/ 0 h 118"/>
                  <a:gd name="T2" fmla="*/ 0 w 127"/>
                  <a:gd name="T3" fmla="*/ 0 h 118"/>
                  <a:gd name="T4" fmla="*/ 0 w 127"/>
                  <a:gd name="T5" fmla="*/ 4 h 118"/>
                  <a:gd name="T6" fmla="*/ 16 w 127"/>
                  <a:gd name="T7" fmla="*/ 5 h 118"/>
                  <a:gd name="T8" fmla="*/ 17 w 127"/>
                  <a:gd name="T9" fmla="*/ 7 h 118"/>
                  <a:gd name="T10" fmla="*/ 17 w 127"/>
                  <a:gd name="T11" fmla="*/ 111 h 118"/>
                  <a:gd name="T12" fmla="*/ 16 w 127"/>
                  <a:gd name="T13" fmla="*/ 112 h 118"/>
                  <a:gd name="T14" fmla="*/ 1 w 127"/>
                  <a:gd name="T15" fmla="*/ 113 h 118"/>
                  <a:gd name="T16" fmla="*/ 1 w 127"/>
                  <a:gd name="T17" fmla="*/ 117 h 118"/>
                  <a:gd name="T18" fmla="*/ 49 w 127"/>
                  <a:gd name="T19" fmla="*/ 117 h 118"/>
                  <a:gd name="T20" fmla="*/ 49 w 127"/>
                  <a:gd name="T21" fmla="*/ 113 h 118"/>
                  <a:gd name="T22" fmla="*/ 34 w 127"/>
                  <a:gd name="T23" fmla="*/ 112 h 118"/>
                  <a:gd name="T24" fmla="*/ 32 w 127"/>
                  <a:gd name="T25" fmla="*/ 111 h 118"/>
                  <a:gd name="T26" fmla="*/ 32 w 127"/>
                  <a:gd name="T27" fmla="*/ 59 h 118"/>
                  <a:gd name="T28" fmla="*/ 110 w 127"/>
                  <a:gd name="T29" fmla="*/ 59 h 118"/>
                  <a:gd name="T30" fmla="*/ 110 w 127"/>
                  <a:gd name="T31" fmla="*/ 52 h 118"/>
                  <a:gd name="T32" fmla="*/ 32 w 127"/>
                  <a:gd name="T33" fmla="*/ 52 h 118"/>
                  <a:gd name="T34" fmla="*/ 32 w 127"/>
                  <a:gd name="T35" fmla="*/ 7 h 118"/>
                  <a:gd name="T36" fmla="*/ 34 w 127"/>
                  <a:gd name="T37" fmla="*/ 5 h 118"/>
                  <a:gd name="T38" fmla="*/ 48 w 127"/>
                  <a:gd name="T39" fmla="*/ 4 h 118"/>
                  <a:gd name="T40" fmla="*/ 48 w 127"/>
                  <a:gd name="T41" fmla="*/ 0 h 118"/>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27"/>
                  <a:gd name="T64" fmla="*/ 0 h 118"/>
                  <a:gd name="T65" fmla="*/ 127 w 127"/>
                  <a:gd name="T66" fmla="*/ 118 h 118"/>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27" h="118">
                    <a:moveTo>
                      <a:pt x="48" y="0"/>
                    </a:moveTo>
                    <a:lnTo>
                      <a:pt x="0" y="0"/>
                    </a:lnTo>
                    <a:lnTo>
                      <a:pt x="0" y="4"/>
                    </a:lnTo>
                    <a:lnTo>
                      <a:pt x="16" y="5"/>
                    </a:lnTo>
                    <a:lnTo>
                      <a:pt x="17" y="7"/>
                    </a:lnTo>
                    <a:lnTo>
                      <a:pt x="17" y="111"/>
                    </a:lnTo>
                    <a:lnTo>
                      <a:pt x="16" y="112"/>
                    </a:lnTo>
                    <a:lnTo>
                      <a:pt x="1" y="113"/>
                    </a:lnTo>
                    <a:lnTo>
                      <a:pt x="1" y="117"/>
                    </a:lnTo>
                    <a:lnTo>
                      <a:pt x="49" y="117"/>
                    </a:lnTo>
                    <a:lnTo>
                      <a:pt x="49" y="113"/>
                    </a:lnTo>
                    <a:lnTo>
                      <a:pt x="34" y="112"/>
                    </a:lnTo>
                    <a:lnTo>
                      <a:pt x="32" y="111"/>
                    </a:lnTo>
                    <a:lnTo>
                      <a:pt x="32" y="59"/>
                    </a:lnTo>
                    <a:lnTo>
                      <a:pt x="110" y="59"/>
                    </a:lnTo>
                    <a:lnTo>
                      <a:pt x="110" y="52"/>
                    </a:lnTo>
                    <a:lnTo>
                      <a:pt x="32" y="52"/>
                    </a:lnTo>
                    <a:lnTo>
                      <a:pt x="32" y="7"/>
                    </a:lnTo>
                    <a:lnTo>
                      <a:pt x="34" y="5"/>
                    </a:lnTo>
                    <a:lnTo>
                      <a:pt x="48" y="4"/>
                    </a:lnTo>
                    <a:lnTo>
                      <a:pt x="4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21" name="Freeform 210">
                <a:extLst>
                  <a:ext uri="{FF2B5EF4-FFF2-40B4-BE49-F238E27FC236}">
                    <a16:creationId xmlns:a16="http://schemas.microsoft.com/office/drawing/2014/main" id="{98A9FF66-EFE6-4400-951F-175239E843FE}"/>
                  </a:ext>
                </a:extLst>
              </p:cNvPr>
              <p:cNvSpPr>
                <a:spLocks/>
              </p:cNvSpPr>
              <p:nvPr/>
            </p:nvSpPr>
            <p:spPr bwMode="auto">
              <a:xfrm>
                <a:off x="4086" y="1288"/>
                <a:ext cx="127" cy="118"/>
              </a:xfrm>
              <a:custGeom>
                <a:avLst/>
                <a:gdLst>
                  <a:gd name="T0" fmla="*/ 110 w 127"/>
                  <a:gd name="T1" fmla="*/ 59 h 118"/>
                  <a:gd name="T2" fmla="*/ 95 w 127"/>
                  <a:gd name="T3" fmla="*/ 59 h 118"/>
                  <a:gd name="T4" fmla="*/ 95 w 127"/>
                  <a:gd name="T5" fmla="*/ 111 h 118"/>
                  <a:gd name="T6" fmla="*/ 94 w 127"/>
                  <a:gd name="T7" fmla="*/ 112 h 118"/>
                  <a:gd name="T8" fmla="*/ 78 w 127"/>
                  <a:gd name="T9" fmla="*/ 113 h 118"/>
                  <a:gd name="T10" fmla="*/ 78 w 127"/>
                  <a:gd name="T11" fmla="*/ 117 h 118"/>
                  <a:gd name="T12" fmla="*/ 126 w 127"/>
                  <a:gd name="T13" fmla="*/ 117 h 118"/>
                  <a:gd name="T14" fmla="*/ 126 w 127"/>
                  <a:gd name="T15" fmla="*/ 113 h 118"/>
                  <a:gd name="T16" fmla="*/ 112 w 127"/>
                  <a:gd name="T17" fmla="*/ 112 h 118"/>
                  <a:gd name="T18" fmla="*/ 110 w 127"/>
                  <a:gd name="T19" fmla="*/ 111 h 118"/>
                  <a:gd name="T20" fmla="*/ 110 w 127"/>
                  <a:gd name="T21" fmla="*/ 59 h 118"/>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7"/>
                  <a:gd name="T34" fmla="*/ 0 h 118"/>
                  <a:gd name="T35" fmla="*/ 127 w 127"/>
                  <a:gd name="T36" fmla="*/ 118 h 118"/>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7" h="118">
                    <a:moveTo>
                      <a:pt x="110" y="59"/>
                    </a:moveTo>
                    <a:lnTo>
                      <a:pt x="95" y="59"/>
                    </a:lnTo>
                    <a:lnTo>
                      <a:pt x="95" y="111"/>
                    </a:lnTo>
                    <a:lnTo>
                      <a:pt x="94" y="112"/>
                    </a:lnTo>
                    <a:lnTo>
                      <a:pt x="78" y="113"/>
                    </a:lnTo>
                    <a:lnTo>
                      <a:pt x="78" y="117"/>
                    </a:lnTo>
                    <a:lnTo>
                      <a:pt x="126" y="117"/>
                    </a:lnTo>
                    <a:lnTo>
                      <a:pt x="126" y="113"/>
                    </a:lnTo>
                    <a:lnTo>
                      <a:pt x="112" y="112"/>
                    </a:lnTo>
                    <a:lnTo>
                      <a:pt x="110" y="111"/>
                    </a:lnTo>
                    <a:lnTo>
                      <a:pt x="110" y="5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22" name="Freeform 209">
                <a:extLst>
                  <a:ext uri="{FF2B5EF4-FFF2-40B4-BE49-F238E27FC236}">
                    <a16:creationId xmlns:a16="http://schemas.microsoft.com/office/drawing/2014/main" id="{F45D0DDC-0876-4399-BCD7-B6526DE390BB}"/>
                  </a:ext>
                </a:extLst>
              </p:cNvPr>
              <p:cNvSpPr>
                <a:spLocks/>
              </p:cNvSpPr>
              <p:nvPr/>
            </p:nvSpPr>
            <p:spPr bwMode="auto">
              <a:xfrm>
                <a:off x="4086" y="1288"/>
                <a:ext cx="127" cy="118"/>
              </a:xfrm>
              <a:custGeom>
                <a:avLst/>
                <a:gdLst>
                  <a:gd name="T0" fmla="*/ 127 w 127"/>
                  <a:gd name="T1" fmla="*/ 0 h 118"/>
                  <a:gd name="T2" fmla="*/ 79 w 127"/>
                  <a:gd name="T3" fmla="*/ 0 h 118"/>
                  <a:gd name="T4" fmla="*/ 79 w 127"/>
                  <a:gd name="T5" fmla="*/ 4 h 118"/>
                  <a:gd name="T6" fmla="*/ 94 w 127"/>
                  <a:gd name="T7" fmla="*/ 5 h 118"/>
                  <a:gd name="T8" fmla="*/ 95 w 127"/>
                  <a:gd name="T9" fmla="*/ 7 h 118"/>
                  <a:gd name="T10" fmla="*/ 95 w 127"/>
                  <a:gd name="T11" fmla="*/ 52 h 118"/>
                  <a:gd name="T12" fmla="*/ 110 w 127"/>
                  <a:gd name="T13" fmla="*/ 52 h 118"/>
                  <a:gd name="T14" fmla="*/ 110 w 127"/>
                  <a:gd name="T15" fmla="*/ 7 h 118"/>
                  <a:gd name="T16" fmla="*/ 112 w 127"/>
                  <a:gd name="T17" fmla="*/ 5 h 118"/>
                  <a:gd name="T18" fmla="*/ 127 w 127"/>
                  <a:gd name="T19" fmla="*/ 4 h 118"/>
                  <a:gd name="T20" fmla="*/ 127 w 127"/>
                  <a:gd name="T21" fmla="*/ 0 h 118"/>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7"/>
                  <a:gd name="T34" fmla="*/ 0 h 118"/>
                  <a:gd name="T35" fmla="*/ 127 w 127"/>
                  <a:gd name="T36" fmla="*/ 118 h 118"/>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7" h="118">
                    <a:moveTo>
                      <a:pt x="127" y="0"/>
                    </a:moveTo>
                    <a:lnTo>
                      <a:pt x="79" y="0"/>
                    </a:lnTo>
                    <a:lnTo>
                      <a:pt x="79" y="4"/>
                    </a:lnTo>
                    <a:lnTo>
                      <a:pt x="94" y="5"/>
                    </a:lnTo>
                    <a:lnTo>
                      <a:pt x="95" y="7"/>
                    </a:lnTo>
                    <a:lnTo>
                      <a:pt x="95" y="52"/>
                    </a:lnTo>
                    <a:lnTo>
                      <a:pt x="110" y="52"/>
                    </a:lnTo>
                    <a:lnTo>
                      <a:pt x="110" y="7"/>
                    </a:lnTo>
                    <a:lnTo>
                      <a:pt x="112" y="5"/>
                    </a:lnTo>
                    <a:lnTo>
                      <a:pt x="127" y="4"/>
                    </a:lnTo>
                    <a:lnTo>
                      <a:pt x="12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14" name="Group 203">
              <a:extLst>
                <a:ext uri="{FF2B5EF4-FFF2-40B4-BE49-F238E27FC236}">
                  <a16:creationId xmlns:a16="http://schemas.microsoft.com/office/drawing/2014/main" id="{0C73EB63-8248-4863-BD7A-5E5792ABFC3F}"/>
                </a:ext>
              </a:extLst>
            </p:cNvPr>
            <p:cNvGrpSpPr>
              <a:grpSpLocks/>
            </p:cNvGrpSpPr>
            <p:nvPr/>
          </p:nvGrpSpPr>
          <p:grpSpPr bwMode="auto">
            <a:xfrm>
              <a:off x="4225" y="1359"/>
              <a:ext cx="47" cy="82"/>
              <a:chOff x="4225" y="1359"/>
              <a:chExt cx="47" cy="82"/>
            </a:xfrm>
          </p:grpSpPr>
          <p:sp>
            <p:nvSpPr>
              <p:cNvPr id="51416" name="Freeform 207">
                <a:extLst>
                  <a:ext uri="{FF2B5EF4-FFF2-40B4-BE49-F238E27FC236}">
                    <a16:creationId xmlns:a16="http://schemas.microsoft.com/office/drawing/2014/main" id="{DF010D66-DFD6-4CD0-BD74-96FD4153C609}"/>
                  </a:ext>
                </a:extLst>
              </p:cNvPr>
              <p:cNvSpPr>
                <a:spLocks/>
              </p:cNvSpPr>
              <p:nvPr/>
            </p:nvSpPr>
            <p:spPr bwMode="auto">
              <a:xfrm>
                <a:off x="4225" y="1359"/>
                <a:ext cx="47" cy="82"/>
              </a:xfrm>
              <a:custGeom>
                <a:avLst/>
                <a:gdLst>
                  <a:gd name="T0" fmla="*/ 3 w 47"/>
                  <a:gd name="T1" fmla="*/ 69 h 82"/>
                  <a:gd name="T2" fmla="*/ 0 w 47"/>
                  <a:gd name="T3" fmla="*/ 73 h 82"/>
                  <a:gd name="T4" fmla="*/ 1 w 47"/>
                  <a:gd name="T5" fmla="*/ 77 h 82"/>
                  <a:gd name="T6" fmla="*/ 3 w 47"/>
                  <a:gd name="T7" fmla="*/ 80 h 82"/>
                  <a:gd name="T8" fmla="*/ 8 w 47"/>
                  <a:gd name="T9" fmla="*/ 82 h 82"/>
                  <a:gd name="T10" fmla="*/ 13 w 47"/>
                  <a:gd name="T11" fmla="*/ 82 h 82"/>
                  <a:gd name="T12" fmla="*/ 30 w 47"/>
                  <a:gd name="T13" fmla="*/ 76 h 82"/>
                  <a:gd name="T14" fmla="*/ 31 w 47"/>
                  <a:gd name="T15" fmla="*/ 75 h 82"/>
                  <a:gd name="T16" fmla="*/ 13 w 47"/>
                  <a:gd name="T17" fmla="*/ 75 h 82"/>
                  <a:gd name="T18" fmla="*/ 9 w 47"/>
                  <a:gd name="T19" fmla="*/ 72 h 82"/>
                  <a:gd name="T20" fmla="*/ 6 w 47"/>
                  <a:gd name="T21" fmla="*/ 70 h 82"/>
                  <a:gd name="T22" fmla="*/ 3 w 47"/>
                  <a:gd name="T23" fmla="*/ 69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3" y="69"/>
                    </a:moveTo>
                    <a:lnTo>
                      <a:pt x="0" y="73"/>
                    </a:lnTo>
                    <a:lnTo>
                      <a:pt x="1" y="77"/>
                    </a:lnTo>
                    <a:lnTo>
                      <a:pt x="3" y="80"/>
                    </a:lnTo>
                    <a:lnTo>
                      <a:pt x="8" y="82"/>
                    </a:lnTo>
                    <a:lnTo>
                      <a:pt x="13" y="82"/>
                    </a:lnTo>
                    <a:lnTo>
                      <a:pt x="30" y="76"/>
                    </a:lnTo>
                    <a:lnTo>
                      <a:pt x="31" y="75"/>
                    </a:lnTo>
                    <a:lnTo>
                      <a:pt x="13" y="75"/>
                    </a:lnTo>
                    <a:lnTo>
                      <a:pt x="9" y="72"/>
                    </a:lnTo>
                    <a:lnTo>
                      <a:pt x="6" y="70"/>
                    </a:lnTo>
                    <a:lnTo>
                      <a:pt x="3"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17" name="Freeform 206">
                <a:extLst>
                  <a:ext uri="{FF2B5EF4-FFF2-40B4-BE49-F238E27FC236}">
                    <a16:creationId xmlns:a16="http://schemas.microsoft.com/office/drawing/2014/main" id="{A89B813E-33CD-47F6-90F4-1C016AA6830B}"/>
                  </a:ext>
                </a:extLst>
              </p:cNvPr>
              <p:cNvSpPr>
                <a:spLocks/>
              </p:cNvSpPr>
              <p:nvPr/>
            </p:nvSpPr>
            <p:spPr bwMode="auto">
              <a:xfrm>
                <a:off x="4225" y="1359"/>
                <a:ext cx="47" cy="82"/>
              </a:xfrm>
              <a:custGeom>
                <a:avLst/>
                <a:gdLst>
                  <a:gd name="T0" fmla="*/ 44 w 47"/>
                  <a:gd name="T1" fmla="*/ 37 h 82"/>
                  <a:gd name="T2" fmla="*/ 28 w 47"/>
                  <a:gd name="T3" fmla="*/ 37 h 82"/>
                  <a:gd name="T4" fmla="*/ 36 w 47"/>
                  <a:gd name="T5" fmla="*/ 41 h 82"/>
                  <a:gd name="T6" fmla="*/ 36 w 47"/>
                  <a:gd name="T7" fmla="*/ 69 h 82"/>
                  <a:gd name="T8" fmla="*/ 28 w 47"/>
                  <a:gd name="T9" fmla="*/ 75 h 82"/>
                  <a:gd name="T10" fmla="*/ 31 w 47"/>
                  <a:gd name="T11" fmla="*/ 75 h 82"/>
                  <a:gd name="T12" fmla="*/ 45 w 47"/>
                  <a:gd name="T13" fmla="*/ 59 h 82"/>
                  <a:gd name="T14" fmla="*/ 47 w 47"/>
                  <a:gd name="T15" fmla="*/ 40 h 82"/>
                  <a:gd name="T16" fmla="*/ 44 w 47"/>
                  <a:gd name="T17" fmla="*/ 37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4" y="37"/>
                    </a:moveTo>
                    <a:lnTo>
                      <a:pt x="28" y="37"/>
                    </a:lnTo>
                    <a:lnTo>
                      <a:pt x="36" y="41"/>
                    </a:lnTo>
                    <a:lnTo>
                      <a:pt x="36" y="69"/>
                    </a:lnTo>
                    <a:lnTo>
                      <a:pt x="28" y="75"/>
                    </a:lnTo>
                    <a:lnTo>
                      <a:pt x="31" y="75"/>
                    </a:lnTo>
                    <a:lnTo>
                      <a:pt x="45" y="59"/>
                    </a:lnTo>
                    <a:lnTo>
                      <a:pt x="47" y="40"/>
                    </a:lnTo>
                    <a:lnTo>
                      <a:pt x="44" y="3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18" name="Freeform 205">
                <a:extLst>
                  <a:ext uri="{FF2B5EF4-FFF2-40B4-BE49-F238E27FC236}">
                    <a16:creationId xmlns:a16="http://schemas.microsoft.com/office/drawing/2014/main" id="{2702FF2A-746B-498C-914E-6D5708A8C2C9}"/>
                  </a:ext>
                </a:extLst>
              </p:cNvPr>
              <p:cNvSpPr>
                <a:spLocks/>
              </p:cNvSpPr>
              <p:nvPr/>
            </p:nvSpPr>
            <p:spPr bwMode="auto">
              <a:xfrm>
                <a:off x="4225" y="1359"/>
                <a:ext cx="47" cy="82"/>
              </a:xfrm>
              <a:custGeom>
                <a:avLst/>
                <a:gdLst>
                  <a:gd name="T0" fmla="*/ 41 w 47"/>
                  <a:gd name="T1" fmla="*/ 6 h 82"/>
                  <a:gd name="T2" fmla="*/ 26 w 47"/>
                  <a:gd name="T3" fmla="*/ 6 h 82"/>
                  <a:gd name="T4" fmla="*/ 31 w 47"/>
                  <a:gd name="T5" fmla="*/ 10 h 82"/>
                  <a:gd name="T6" fmla="*/ 31 w 47"/>
                  <a:gd name="T7" fmla="*/ 26 h 82"/>
                  <a:gd name="T8" fmla="*/ 23 w 47"/>
                  <a:gd name="T9" fmla="*/ 31 h 82"/>
                  <a:gd name="T10" fmla="*/ 9 w 47"/>
                  <a:gd name="T11" fmla="*/ 36 h 82"/>
                  <a:gd name="T12" fmla="*/ 10 w 47"/>
                  <a:gd name="T13" fmla="*/ 39 h 82"/>
                  <a:gd name="T14" fmla="*/ 12 w 47"/>
                  <a:gd name="T15" fmla="*/ 38 h 82"/>
                  <a:gd name="T16" fmla="*/ 16 w 47"/>
                  <a:gd name="T17" fmla="*/ 37 h 82"/>
                  <a:gd name="T18" fmla="*/ 44 w 47"/>
                  <a:gd name="T19" fmla="*/ 37 h 82"/>
                  <a:gd name="T20" fmla="*/ 40 w 47"/>
                  <a:gd name="T21" fmla="*/ 32 h 82"/>
                  <a:gd name="T22" fmla="*/ 28 w 47"/>
                  <a:gd name="T23" fmla="*/ 31 h 82"/>
                  <a:gd name="T24" fmla="*/ 28 w 47"/>
                  <a:gd name="T25" fmla="*/ 30 h 82"/>
                  <a:gd name="T26" fmla="*/ 33 w 47"/>
                  <a:gd name="T27" fmla="*/ 28 h 82"/>
                  <a:gd name="T28" fmla="*/ 36 w 47"/>
                  <a:gd name="T29" fmla="*/ 25 h 82"/>
                  <a:gd name="T30" fmla="*/ 40 w 47"/>
                  <a:gd name="T31" fmla="*/ 22 h 82"/>
                  <a:gd name="T32" fmla="*/ 41 w 47"/>
                  <a:gd name="T33" fmla="*/ 19 h 82"/>
                  <a:gd name="T34" fmla="*/ 41 w 47"/>
                  <a:gd name="T35" fmla="*/ 7 h 82"/>
                  <a:gd name="T36" fmla="*/ 41 w 47"/>
                  <a:gd name="T37" fmla="*/ 6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1" y="6"/>
                    </a:moveTo>
                    <a:lnTo>
                      <a:pt x="26" y="6"/>
                    </a:lnTo>
                    <a:lnTo>
                      <a:pt x="31" y="10"/>
                    </a:lnTo>
                    <a:lnTo>
                      <a:pt x="31" y="26"/>
                    </a:lnTo>
                    <a:lnTo>
                      <a:pt x="23" y="31"/>
                    </a:lnTo>
                    <a:lnTo>
                      <a:pt x="9" y="36"/>
                    </a:lnTo>
                    <a:lnTo>
                      <a:pt x="10" y="39"/>
                    </a:lnTo>
                    <a:lnTo>
                      <a:pt x="12" y="38"/>
                    </a:lnTo>
                    <a:lnTo>
                      <a:pt x="16" y="37"/>
                    </a:lnTo>
                    <a:lnTo>
                      <a:pt x="44" y="37"/>
                    </a:lnTo>
                    <a:lnTo>
                      <a:pt x="40" y="32"/>
                    </a:lnTo>
                    <a:lnTo>
                      <a:pt x="28" y="31"/>
                    </a:lnTo>
                    <a:lnTo>
                      <a:pt x="28" y="30"/>
                    </a:lnTo>
                    <a:lnTo>
                      <a:pt x="33" y="28"/>
                    </a:lnTo>
                    <a:lnTo>
                      <a:pt x="36" y="25"/>
                    </a:lnTo>
                    <a:lnTo>
                      <a:pt x="40" y="22"/>
                    </a:lnTo>
                    <a:lnTo>
                      <a:pt x="41" y="19"/>
                    </a:lnTo>
                    <a:lnTo>
                      <a:pt x="41" y="7"/>
                    </a:lnTo>
                    <a:lnTo>
                      <a:pt x="41"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19" name="Freeform 204">
                <a:extLst>
                  <a:ext uri="{FF2B5EF4-FFF2-40B4-BE49-F238E27FC236}">
                    <a16:creationId xmlns:a16="http://schemas.microsoft.com/office/drawing/2014/main" id="{9C2C3559-1DB6-4E52-9E39-FCB49FE41C2B}"/>
                  </a:ext>
                </a:extLst>
              </p:cNvPr>
              <p:cNvSpPr>
                <a:spLocks/>
              </p:cNvSpPr>
              <p:nvPr/>
            </p:nvSpPr>
            <p:spPr bwMode="auto">
              <a:xfrm>
                <a:off x="4225" y="1359"/>
                <a:ext cx="47" cy="82"/>
              </a:xfrm>
              <a:custGeom>
                <a:avLst/>
                <a:gdLst>
                  <a:gd name="T0" fmla="*/ 35 w 47"/>
                  <a:gd name="T1" fmla="*/ 0 h 82"/>
                  <a:gd name="T2" fmla="*/ 17 w 47"/>
                  <a:gd name="T3" fmla="*/ 0 h 82"/>
                  <a:gd name="T4" fmla="*/ 11 w 47"/>
                  <a:gd name="T5" fmla="*/ 3 h 82"/>
                  <a:gd name="T6" fmla="*/ 7 w 47"/>
                  <a:gd name="T7" fmla="*/ 7 h 82"/>
                  <a:gd name="T8" fmla="*/ 2 w 47"/>
                  <a:gd name="T9" fmla="*/ 15 h 82"/>
                  <a:gd name="T10" fmla="*/ 5 w 47"/>
                  <a:gd name="T11" fmla="*/ 17 h 82"/>
                  <a:gd name="T12" fmla="*/ 7 w 47"/>
                  <a:gd name="T13" fmla="*/ 12 h 82"/>
                  <a:gd name="T14" fmla="*/ 12 w 47"/>
                  <a:gd name="T15" fmla="*/ 6 h 82"/>
                  <a:gd name="T16" fmla="*/ 41 w 47"/>
                  <a:gd name="T17" fmla="*/ 6 h 82"/>
                  <a:gd name="T18" fmla="*/ 35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5" y="0"/>
                    </a:moveTo>
                    <a:lnTo>
                      <a:pt x="17" y="0"/>
                    </a:lnTo>
                    <a:lnTo>
                      <a:pt x="11" y="3"/>
                    </a:lnTo>
                    <a:lnTo>
                      <a:pt x="7" y="7"/>
                    </a:lnTo>
                    <a:lnTo>
                      <a:pt x="2" y="15"/>
                    </a:lnTo>
                    <a:lnTo>
                      <a:pt x="5" y="17"/>
                    </a:lnTo>
                    <a:lnTo>
                      <a:pt x="7" y="12"/>
                    </a:lnTo>
                    <a:lnTo>
                      <a:pt x="12" y="6"/>
                    </a:lnTo>
                    <a:lnTo>
                      <a:pt x="41" y="6"/>
                    </a:lnTo>
                    <a:lnTo>
                      <a:pt x="3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15" name="Group 199">
              <a:extLst>
                <a:ext uri="{FF2B5EF4-FFF2-40B4-BE49-F238E27FC236}">
                  <a16:creationId xmlns:a16="http://schemas.microsoft.com/office/drawing/2014/main" id="{F9906E72-E105-4C5B-9D6B-E500D9A3073A}"/>
                </a:ext>
              </a:extLst>
            </p:cNvPr>
            <p:cNvGrpSpPr>
              <a:grpSpLocks/>
            </p:cNvGrpSpPr>
            <p:nvPr/>
          </p:nvGrpSpPr>
          <p:grpSpPr bwMode="auto">
            <a:xfrm>
              <a:off x="4288" y="1285"/>
              <a:ext cx="107" cy="121"/>
              <a:chOff x="4288" y="1285"/>
              <a:chExt cx="107" cy="121"/>
            </a:xfrm>
          </p:grpSpPr>
          <p:sp>
            <p:nvSpPr>
              <p:cNvPr id="51413" name="Freeform 202">
                <a:extLst>
                  <a:ext uri="{FF2B5EF4-FFF2-40B4-BE49-F238E27FC236}">
                    <a16:creationId xmlns:a16="http://schemas.microsoft.com/office/drawing/2014/main" id="{1DE5BF1C-9D8A-4269-A09F-8F1E807013FC}"/>
                  </a:ext>
                </a:extLst>
              </p:cNvPr>
              <p:cNvSpPr>
                <a:spLocks/>
              </p:cNvSpPr>
              <p:nvPr/>
            </p:nvSpPr>
            <p:spPr bwMode="auto">
              <a:xfrm>
                <a:off x="4288" y="1285"/>
                <a:ext cx="107" cy="121"/>
              </a:xfrm>
              <a:custGeom>
                <a:avLst/>
                <a:gdLst>
                  <a:gd name="T0" fmla="*/ 82 w 107"/>
                  <a:gd name="T1" fmla="*/ 0 h 121"/>
                  <a:gd name="T2" fmla="*/ 67 w 107"/>
                  <a:gd name="T3" fmla="*/ 0 h 121"/>
                  <a:gd name="T4" fmla="*/ 43 w 107"/>
                  <a:gd name="T5" fmla="*/ 4 h 121"/>
                  <a:gd name="T6" fmla="*/ 23 w 107"/>
                  <a:gd name="T7" fmla="*/ 14 h 121"/>
                  <a:gd name="T8" fmla="*/ 9 w 107"/>
                  <a:gd name="T9" fmla="*/ 29 h 121"/>
                  <a:gd name="T10" fmla="*/ 0 w 107"/>
                  <a:gd name="T11" fmla="*/ 49 h 121"/>
                  <a:gd name="T12" fmla="*/ 2 w 107"/>
                  <a:gd name="T13" fmla="*/ 73 h 121"/>
                  <a:gd name="T14" fmla="*/ 9 w 107"/>
                  <a:gd name="T15" fmla="*/ 94 h 121"/>
                  <a:gd name="T16" fmla="*/ 22 w 107"/>
                  <a:gd name="T17" fmla="*/ 109 h 121"/>
                  <a:gd name="T18" fmla="*/ 40 w 107"/>
                  <a:gd name="T19" fmla="*/ 119 h 121"/>
                  <a:gd name="T20" fmla="*/ 71 w 107"/>
                  <a:gd name="T21" fmla="*/ 121 h 121"/>
                  <a:gd name="T22" fmla="*/ 89 w 107"/>
                  <a:gd name="T23" fmla="*/ 119 h 121"/>
                  <a:gd name="T24" fmla="*/ 94 w 107"/>
                  <a:gd name="T25" fmla="*/ 116 h 121"/>
                  <a:gd name="T26" fmla="*/ 73 w 107"/>
                  <a:gd name="T27" fmla="*/ 116 h 121"/>
                  <a:gd name="T28" fmla="*/ 48 w 107"/>
                  <a:gd name="T29" fmla="*/ 112 h 121"/>
                  <a:gd name="T30" fmla="*/ 31 w 107"/>
                  <a:gd name="T31" fmla="*/ 101 h 121"/>
                  <a:gd name="T32" fmla="*/ 20 w 107"/>
                  <a:gd name="T33" fmla="*/ 84 h 121"/>
                  <a:gd name="T34" fmla="*/ 17 w 107"/>
                  <a:gd name="T35" fmla="*/ 60 h 121"/>
                  <a:gd name="T36" fmla="*/ 20 w 107"/>
                  <a:gd name="T37" fmla="*/ 37 h 121"/>
                  <a:gd name="T38" fmla="*/ 31 w 107"/>
                  <a:gd name="T39" fmla="*/ 19 h 121"/>
                  <a:gd name="T40" fmla="*/ 49 w 107"/>
                  <a:gd name="T41" fmla="*/ 8 h 121"/>
                  <a:gd name="T42" fmla="*/ 100 w 107"/>
                  <a:gd name="T43" fmla="*/ 8 h 121"/>
                  <a:gd name="T44" fmla="*/ 99 w 107"/>
                  <a:gd name="T45" fmla="*/ 5 h 121"/>
                  <a:gd name="T46" fmla="*/ 94 w 107"/>
                  <a:gd name="T47" fmla="*/ 4 h 121"/>
                  <a:gd name="T48" fmla="*/ 82 w 107"/>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107"/>
                  <a:gd name="T76" fmla="*/ 0 h 121"/>
                  <a:gd name="T77" fmla="*/ 107 w 107"/>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107" h="121">
                    <a:moveTo>
                      <a:pt x="82" y="0"/>
                    </a:moveTo>
                    <a:lnTo>
                      <a:pt x="67" y="0"/>
                    </a:lnTo>
                    <a:lnTo>
                      <a:pt x="43" y="4"/>
                    </a:lnTo>
                    <a:lnTo>
                      <a:pt x="23" y="14"/>
                    </a:lnTo>
                    <a:lnTo>
                      <a:pt x="9" y="29"/>
                    </a:lnTo>
                    <a:lnTo>
                      <a:pt x="0" y="49"/>
                    </a:lnTo>
                    <a:lnTo>
                      <a:pt x="2" y="73"/>
                    </a:lnTo>
                    <a:lnTo>
                      <a:pt x="9" y="94"/>
                    </a:lnTo>
                    <a:lnTo>
                      <a:pt x="22" y="109"/>
                    </a:lnTo>
                    <a:lnTo>
                      <a:pt x="40" y="119"/>
                    </a:lnTo>
                    <a:lnTo>
                      <a:pt x="71" y="121"/>
                    </a:lnTo>
                    <a:lnTo>
                      <a:pt x="89" y="119"/>
                    </a:lnTo>
                    <a:lnTo>
                      <a:pt x="94" y="116"/>
                    </a:lnTo>
                    <a:lnTo>
                      <a:pt x="73" y="116"/>
                    </a:lnTo>
                    <a:lnTo>
                      <a:pt x="48" y="112"/>
                    </a:lnTo>
                    <a:lnTo>
                      <a:pt x="31" y="101"/>
                    </a:lnTo>
                    <a:lnTo>
                      <a:pt x="20" y="84"/>
                    </a:lnTo>
                    <a:lnTo>
                      <a:pt x="17" y="60"/>
                    </a:lnTo>
                    <a:lnTo>
                      <a:pt x="20" y="37"/>
                    </a:lnTo>
                    <a:lnTo>
                      <a:pt x="31" y="19"/>
                    </a:lnTo>
                    <a:lnTo>
                      <a:pt x="49" y="8"/>
                    </a:lnTo>
                    <a:lnTo>
                      <a:pt x="100" y="8"/>
                    </a:lnTo>
                    <a:lnTo>
                      <a:pt x="99" y="5"/>
                    </a:lnTo>
                    <a:lnTo>
                      <a:pt x="94" y="4"/>
                    </a:lnTo>
                    <a:lnTo>
                      <a:pt x="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14" name="Freeform 201">
                <a:extLst>
                  <a:ext uri="{FF2B5EF4-FFF2-40B4-BE49-F238E27FC236}">
                    <a16:creationId xmlns:a16="http://schemas.microsoft.com/office/drawing/2014/main" id="{9351F47B-73BA-484C-8399-835263E53BA8}"/>
                  </a:ext>
                </a:extLst>
              </p:cNvPr>
              <p:cNvSpPr>
                <a:spLocks/>
              </p:cNvSpPr>
              <p:nvPr/>
            </p:nvSpPr>
            <p:spPr bwMode="auto">
              <a:xfrm>
                <a:off x="4288" y="1285"/>
                <a:ext cx="107" cy="121"/>
              </a:xfrm>
              <a:custGeom>
                <a:avLst/>
                <a:gdLst>
                  <a:gd name="T0" fmla="*/ 102 w 107"/>
                  <a:gd name="T1" fmla="*/ 88 h 121"/>
                  <a:gd name="T2" fmla="*/ 90 w 107"/>
                  <a:gd name="T3" fmla="*/ 107 h 121"/>
                  <a:gd name="T4" fmla="*/ 73 w 107"/>
                  <a:gd name="T5" fmla="*/ 116 h 121"/>
                  <a:gd name="T6" fmla="*/ 94 w 107"/>
                  <a:gd name="T7" fmla="*/ 116 h 121"/>
                  <a:gd name="T8" fmla="*/ 100 w 107"/>
                  <a:gd name="T9" fmla="*/ 111 h 121"/>
                  <a:gd name="T10" fmla="*/ 104 w 107"/>
                  <a:gd name="T11" fmla="*/ 96 h 121"/>
                  <a:gd name="T12" fmla="*/ 107 w 107"/>
                  <a:gd name="T13" fmla="*/ 89 h 121"/>
                  <a:gd name="T14" fmla="*/ 102 w 107"/>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107"/>
                  <a:gd name="T25" fmla="*/ 0 h 121"/>
                  <a:gd name="T26" fmla="*/ 107 w 107"/>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7" h="121">
                    <a:moveTo>
                      <a:pt x="102" y="88"/>
                    </a:moveTo>
                    <a:lnTo>
                      <a:pt x="90" y="107"/>
                    </a:lnTo>
                    <a:lnTo>
                      <a:pt x="73" y="116"/>
                    </a:lnTo>
                    <a:lnTo>
                      <a:pt x="94" y="116"/>
                    </a:lnTo>
                    <a:lnTo>
                      <a:pt x="100" y="111"/>
                    </a:lnTo>
                    <a:lnTo>
                      <a:pt x="104" y="96"/>
                    </a:lnTo>
                    <a:lnTo>
                      <a:pt x="107" y="89"/>
                    </a:lnTo>
                    <a:lnTo>
                      <a:pt x="102"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15" name="Freeform 200">
                <a:extLst>
                  <a:ext uri="{FF2B5EF4-FFF2-40B4-BE49-F238E27FC236}">
                    <a16:creationId xmlns:a16="http://schemas.microsoft.com/office/drawing/2014/main" id="{BD1D39D4-111F-4A16-BA79-B0E70F69C879}"/>
                  </a:ext>
                </a:extLst>
              </p:cNvPr>
              <p:cNvSpPr>
                <a:spLocks/>
              </p:cNvSpPr>
              <p:nvPr/>
            </p:nvSpPr>
            <p:spPr bwMode="auto">
              <a:xfrm>
                <a:off x="4288" y="1285"/>
                <a:ext cx="107" cy="121"/>
              </a:xfrm>
              <a:custGeom>
                <a:avLst/>
                <a:gdLst>
                  <a:gd name="T0" fmla="*/ 100 w 107"/>
                  <a:gd name="T1" fmla="*/ 8 h 121"/>
                  <a:gd name="T2" fmla="*/ 49 w 107"/>
                  <a:gd name="T3" fmla="*/ 8 h 121"/>
                  <a:gd name="T4" fmla="*/ 76 w 107"/>
                  <a:gd name="T5" fmla="*/ 9 h 121"/>
                  <a:gd name="T6" fmla="*/ 92 w 107"/>
                  <a:gd name="T7" fmla="*/ 18 h 121"/>
                  <a:gd name="T8" fmla="*/ 103 w 107"/>
                  <a:gd name="T9" fmla="*/ 32 h 121"/>
                  <a:gd name="T10" fmla="*/ 102 w 107"/>
                  <a:gd name="T11" fmla="*/ 23 h 121"/>
                  <a:gd name="T12" fmla="*/ 101 w 107"/>
                  <a:gd name="T13" fmla="*/ 15 h 121"/>
                  <a:gd name="T14" fmla="*/ 100 w 107"/>
                  <a:gd name="T15" fmla="*/ 8 h 121"/>
                  <a:gd name="T16" fmla="*/ 0 60000 65536"/>
                  <a:gd name="T17" fmla="*/ 0 60000 65536"/>
                  <a:gd name="T18" fmla="*/ 0 60000 65536"/>
                  <a:gd name="T19" fmla="*/ 0 60000 65536"/>
                  <a:gd name="T20" fmla="*/ 0 60000 65536"/>
                  <a:gd name="T21" fmla="*/ 0 60000 65536"/>
                  <a:gd name="T22" fmla="*/ 0 60000 65536"/>
                  <a:gd name="T23" fmla="*/ 0 60000 65536"/>
                  <a:gd name="T24" fmla="*/ 0 w 107"/>
                  <a:gd name="T25" fmla="*/ 0 h 121"/>
                  <a:gd name="T26" fmla="*/ 107 w 107"/>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7" h="121">
                    <a:moveTo>
                      <a:pt x="100" y="8"/>
                    </a:moveTo>
                    <a:lnTo>
                      <a:pt x="49" y="8"/>
                    </a:lnTo>
                    <a:lnTo>
                      <a:pt x="76" y="9"/>
                    </a:lnTo>
                    <a:lnTo>
                      <a:pt x="92" y="18"/>
                    </a:lnTo>
                    <a:lnTo>
                      <a:pt x="103" y="32"/>
                    </a:lnTo>
                    <a:lnTo>
                      <a:pt x="102" y="23"/>
                    </a:lnTo>
                    <a:lnTo>
                      <a:pt x="101" y="15"/>
                    </a:lnTo>
                    <a:lnTo>
                      <a:pt x="10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16" name="Group 196">
              <a:extLst>
                <a:ext uri="{FF2B5EF4-FFF2-40B4-BE49-F238E27FC236}">
                  <a16:creationId xmlns:a16="http://schemas.microsoft.com/office/drawing/2014/main" id="{F8E58DDD-1FD3-4443-AEFA-0C4E180236BB}"/>
                </a:ext>
              </a:extLst>
            </p:cNvPr>
            <p:cNvGrpSpPr>
              <a:grpSpLocks/>
            </p:cNvGrpSpPr>
            <p:nvPr/>
          </p:nvGrpSpPr>
          <p:grpSpPr bwMode="auto">
            <a:xfrm>
              <a:off x="4869" y="1800"/>
              <a:ext cx="82" cy="28"/>
              <a:chOff x="4869" y="1800"/>
              <a:chExt cx="82" cy="28"/>
            </a:xfrm>
          </p:grpSpPr>
          <p:sp>
            <p:nvSpPr>
              <p:cNvPr id="51411" name="Freeform 198">
                <a:extLst>
                  <a:ext uri="{FF2B5EF4-FFF2-40B4-BE49-F238E27FC236}">
                    <a16:creationId xmlns:a16="http://schemas.microsoft.com/office/drawing/2014/main" id="{3D3D5CCA-DB9E-4E37-B208-5655EE5CB272}"/>
                  </a:ext>
                </a:extLst>
              </p:cNvPr>
              <p:cNvSpPr>
                <a:spLocks/>
              </p:cNvSpPr>
              <p:nvPr/>
            </p:nvSpPr>
            <p:spPr bwMode="auto">
              <a:xfrm>
                <a:off x="4869" y="1800"/>
                <a:ext cx="82" cy="28"/>
              </a:xfrm>
              <a:custGeom>
                <a:avLst/>
                <a:gdLst>
                  <a:gd name="T0" fmla="*/ 22 w 82"/>
                  <a:gd name="T1" fmla="*/ 0 h 28"/>
                  <a:gd name="T2" fmla="*/ 6 w 82"/>
                  <a:gd name="T3" fmla="*/ 1 h 28"/>
                  <a:gd name="T4" fmla="*/ 0 w 82"/>
                  <a:gd name="T5" fmla="*/ 6 h 28"/>
                  <a:gd name="T6" fmla="*/ 1 w 82"/>
                  <a:gd name="T7" fmla="*/ 22 h 28"/>
                  <a:gd name="T8" fmla="*/ 7 w 82"/>
                  <a:gd name="T9" fmla="*/ 28 h 28"/>
                  <a:gd name="T10" fmla="*/ 22 w 82"/>
                  <a:gd name="T11" fmla="*/ 27 h 28"/>
                  <a:gd name="T12" fmla="*/ 28 w 82"/>
                  <a:gd name="T13" fmla="*/ 21 h 28"/>
                  <a:gd name="T14" fmla="*/ 27 w 82"/>
                  <a:gd name="T15" fmla="*/ 6 h 28"/>
                  <a:gd name="T16" fmla="*/ 22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2" y="0"/>
                    </a:moveTo>
                    <a:lnTo>
                      <a:pt x="6" y="1"/>
                    </a:lnTo>
                    <a:lnTo>
                      <a:pt x="0" y="6"/>
                    </a:lnTo>
                    <a:lnTo>
                      <a:pt x="1" y="22"/>
                    </a:lnTo>
                    <a:lnTo>
                      <a:pt x="7" y="28"/>
                    </a:lnTo>
                    <a:lnTo>
                      <a:pt x="22" y="27"/>
                    </a:lnTo>
                    <a:lnTo>
                      <a:pt x="28" y="21"/>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12" name="Freeform 197">
                <a:extLst>
                  <a:ext uri="{FF2B5EF4-FFF2-40B4-BE49-F238E27FC236}">
                    <a16:creationId xmlns:a16="http://schemas.microsoft.com/office/drawing/2014/main" id="{2C3A6C43-A52A-499E-A77C-5A6E69BD1FCA}"/>
                  </a:ext>
                </a:extLst>
              </p:cNvPr>
              <p:cNvSpPr>
                <a:spLocks/>
              </p:cNvSpPr>
              <p:nvPr/>
            </p:nvSpPr>
            <p:spPr bwMode="auto">
              <a:xfrm>
                <a:off x="4869" y="1800"/>
                <a:ext cx="82" cy="28"/>
              </a:xfrm>
              <a:custGeom>
                <a:avLst/>
                <a:gdLst>
                  <a:gd name="T0" fmla="*/ 76 w 82"/>
                  <a:gd name="T1" fmla="*/ 0 h 28"/>
                  <a:gd name="T2" fmla="*/ 60 w 82"/>
                  <a:gd name="T3" fmla="*/ 1 h 28"/>
                  <a:gd name="T4" fmla="*/ 55 w 82"/>
                  <a:gd name="T5" fmla="*/ 6 h 28"/>
                  <a:gd name="T6" fmla="*/ 55 w 82"/>
                  <a:gd name="T7" fmla="*/ 22 h 28"/>
                  <a:gd name="T8" fmla="*/ 61 w 82"/>
                  <a:gd name="T9" fmla="*/ 28 h 28"/>
                  <a:gd name="T10" fmla="*/ 76 w 82"/>
                  <a:gd name="T11" fmla="*/ 27 h 28"/>
                  <a:gd name="T12" fmla="*/ 82 w 82"/>
                  <a:gd name="T13" fmla="*/ 21 h 28"/>
                  <a:gd name="T14" fmla="*/ 82 w 82"/>
                  <a:gd name="T15" fmla="*/ 6 h 28"/>
                  <a:gd name="T16" fmla="*/ 76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6" y="0"/>
                    </a:moveTo>
                    <a:lnTo>
                      <a:pt x="60" y="1"/>
                    </a:lnTo>
                    <a:lnTo>
                      <a:pt x="55" y="6"/>
                    </a:lnTo>
                    <a:lnTo>
                      <a:pt x="55" y="22"/>
                    </a:lnTo>
                    <a:lnTo>
                      <a:pt x="61" y="28"/>
                    </a:lnTo>
                    <a:lnTo>
                      <a:pt x="76" y="27"/>
                    </a:lnTo>
                    <a:lnTo>
                      <a:pt x="82" y="21"/>
                    </a:lnTo>
                    <a:lnTo>
                      <a:pt x="82" y="6"/>
                    </a:lnTo>
                    <a:lnTo>
                      <a:pt x="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17" name="Group 193">
              <a:extLst>
                <a:ext uri="{FF2B5EF4-FFF2-40B4-BE49-F238E27FC236}">
                  <a16:creationId xmlns:a16="http://schemas.microsoft.com/office/drawing/2014/main" id="{26C428A3-05BC-4152-A29F-5512D2274E18}"/>
                </a:ext>
              </a:extLst>
            </p:cNvPr>
            <p:cNvGrpSpPr>
              <a:grpSpLocks/>
            </p:cNvGrpSpPr>
            <p:nvPr/>
          </p:nvGrpSpPr>
          <p:grpSpPr bwMode="auto">
            <a:xfrm>
              <a:off x="4738" y="1429"/>
              <a:ext cx="143" cy="205"/>
              <a:chOff x="4738" y="1429"/>
              <a:chExt cx="143" cy="205"/>
            </a:xfrm>
          </p:grpSpPr>
          <p:sp>
            <p:nvSpPr>
              <p:cNvPr id="51409" name="Freeform 195">
                <a:extLst>
                  <a:ext uri="{FF2B5EF4-FFF2-40B4-BE49-F238E27FC236}">
                    <a16:creationId xmlns:a16="http://schemas.microsoft.com/office/drawing/2014/main" id="{53EC6B21-3A39-4D7B-95F3-7C4656A8322D}"/>
                  </a:ext>
                </a:extLst>
              </p:cNvPr>
              <p:cNvSpPr>
                <a:spLocks/>
              </p:cNvSpPr>
              <p:nvPr/>
            </p:nvSpPr>
            <p:spPr bwMode="auto">
              <a:xfrm>
                <a:off x="4738" y="1429"/>
                <a:ext cx="143" cy="205"/>
              </a:xfrm>
              <a:custGeom>
                <a:avLst/>
                <a:gdLst>
                  <a:gd name="T0" fmla="*/ 9 w 143"/>
                  <a:gd name="T1" fmla="*/ 16 h 205"/>
                  <a:gd name="T2" fmla="*/ 0 w 143"/>
                  <a:gd name="T3" fmla="*/ 21 h 205"/>
                  <a:gd name="T4" fmla="*/ 106 w 143"/>
                  <a:gd name="T5" fmla="*/ 204 h 205"/>
                  <a:gd name="T6" fmla="*/ 114 w 143"/>
                  <a:gd name="T7" fmla="*/ 200 h 205"/>
                  <a:gd name="T8" fmla="*/ 9 w 143"/>
                  <a:gd name="T9" fmla="*/ 16 h 205"/>
                  <a:gd name="T10" fmla="*/ 0 60000 65536"/>
                  <a:gd name="T11" fmla="*/ 0 60000 65536"/>
                  <a:gd name="T12" fmla="*/ 0 60000 65536"/>
                  <a:gd name="T13" fmla="*/ 0 60000 65536"/>
                  <a:gd name="T14" fmla="*/ 0 60000 65536"/>
                  <a:gd name="T15" fmla="*/ 0 w 143"/>
                  <a:gd name="T16" fmla="*/ 0 h 205"/>
                  <a:gd name="T17" fmla="*/ 143 w 143"/>
                  <a:gd name="T18" fmla="*/ 205 h 205"/>
                </a:gdLst>
                <a:ahLst/>
                <a:cxnLst>
                  <a:cxn ang="T10">
                    <a:pos x="T0" y="T1"/>
                  </a:cxn>
                  <a:cxn ang="T11">
                    <a:pos x="T2" y="T3"/>
                  </a:cxn>
                  <a:cxn ang="T12">
                    <a:pos x="T4" y="T5"/>
                  </a:cxn>
                  <a:cxn ang="T13">
                    <a:pos x="T6" y="T7"/>
                  </a:cxn>
                  <a:cxn ang="T14">
                    <a:pos x="T8" y="T9"/>
                  </a:cxn>
                </a:cxnLst>
                <a:rect l="T15" t="T16" r="T17" b="T18"/>
                <a:pathLst>
                  <a:path w="143" h="205">
                    <a:moveTo>
                      <a:pt x="9" y="16"/>
                    </a:moveTo>
                    <a:lnTo>
                      <a:pt x="0" y="21"/>
                    </a:lnTo>
                    <a:lnTo>
                      <a:pt x="106" y="204"/>
                    </a:lnTo>
                    <a:lnTo>
                      <a:pt x="114" y="200"/>
                    </a:lnTo>
                    <a:lnTo>
                      <a:pt x="9" y="1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10" name="Freeform 194">
                <a:extLst>
                  <a:ext uri="{FF2B5EF4-FFF2-40B4-BE49-F238E27FC236}">
                    <a16:creationId xmlns:a16="http://schemas.microsoft.com/office/drawing/2014/main" id="{16D63184-A204-47D7-BE5E-BF2ECBC9E985}"/>
                  </a:ext>
                </a:extLst>
              </p:cNvPr>
              <p:cNvSpPr>
                <a:spLocks/>
              </p:cNvSpPr>
              <p:nvPr/>
            </p:nvSpPr>
            <p:spPr bwMode="auto">
              <a:xfrm>
                <a:off x="4738" y="1429"/>
                <a:ext cx="143" cy="205"/>
              </a:xfrm>
              <a:custGeom>
                <a:avLst/>
                <a:gdLst>
                  <a:gd name="T0" fmla="*/ 36 w 143"/>
                  <a:gd name="T1" fmla="*/ 0 h 205"/>
                  <a:gd name="T2" fmla="*/ 28 w 143"/>
                  <a:gd name="T3" fmla="*/ 4 h 205"/>
                  <a:gd name="T4" fmla="*/ 133 w 143"/>
                  <a:gd name="T5" fmla="*/ 188 h 205"/>
                  <a:gd name="T6" fmla="*/ 142 w 143"/>
                  <a:gd name="T7" fmla="*/ 183 h 205"/>
                  <a:gd name="T8" fmla="*/ 36 w 143"/>
                  <a:gd name="T9" fmla="*/ 0 h 205"/>
                  <a:gd name="T10" fmla="*/ 0 60000 65536"/>
                  <a:gd name="T11" fmla="*/ 0 60000 65536"/>
                  <a:gd name="T12" fmla="*/ 0 60000 65536"/>
                  <a:gd name="T13" fmla="*/ 0 60000 65536"/>
                  <a:gd name="T14" fmla="*/ 0 60000 65536"/>
                  <a:gd name="T15" fmla="*/ 0 w 143"/>
                  <a:gd name="T16" fmla="*/ 0 h 205"/>
                  <a:gd name="T17" fmla="*/ 143 w 143"/>
                  <a:gd name="T18" fmla="*/ 205 h 205"/>
                </a:gdLst>
                <a:ahLst/>
                <a:cxnLst>
                  <a:cxn ang="T10">
                    <a:pos x="T0" y="T1"/>
                  </a:cxn>
                  <a:cxn ang="T11">
                    <a:pos x="T2" y="T3"/>
                  </a:cxn>
                  <a:cxn ang="T12">
                    <a:pos x="T4" y="T5"/>
                  </a:cxn>
                  <a:cxn ang="T13">
                    <a:pos x="T6" y="T7"/>
                  </a:cxn>
                  <a:cxn ang="T14">
                    <a:pos x="T8" y="T9"/>
                  </a:cxn>
                </a:cxnLst>
                <a:rect l="T15" t="T16" r="T17" b="T18"/>
                <a:pathLst>
                  <a:path w="143" h="205">
                    <a:moveTo>
                      <a:pt x="36" y="0"/>
                    </a:moveTo>
                    <a:lnTo>
                      <a:pt x="28" y="4"/>
                    </a:lnTo>
                    <a:lnTo>
                      <a:pt x="133" y="188"/>
                    </a:lnTo>
                    <a:lnTo>
                      <a:pt x="142" y="183"/>
                    </a:lnTo>
                    <a:lnTo>
                      <a:pt x="3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18" name="Group 191">
              <a:extLst>
                <a:ext uri="{FF2B5EF4-FFF2-40B4-BE49-F238E27FC236}">
                  <a16:creationId xmlns:a16="http://schemas.microsoft.com/office/drawing/2014/main" id="{78FF5DFC-1568-4355-89D2-10DF55BE2AF9}"/>
                </a:ext>
              </a:extLst>
            </p:cNvPr>
            <p:cNvGrpSpPr>
              <a:grpSpLocks/>
            </p:cNvGrpSpPr>
            <p:nvPr/>
          </p:nvGrpSpPr>
          <p:grpSpPr bwMode="auto">
            <a:xfrm>
              <a:off x="4427" y="1342"/>
              <a:ext cx="189" cy="2"/>
              <a:chOff x="4427" y="1342"/>
              <a:chExt cx="189" cy="2"/>
            </a:xfrm>
          </p:grpSpPr>
          <p:sp>
            <p:nvSpPr>
              <p:cNvPr id="51408" name="Freeform 192">
                <a:extLst>
                  <a:ext uri="{FF2B5EF4-FFF2-40B4-BE49-F238E27FC236}">
                    <a16:creationId xmlns:a16="http://schemas.microsoft.com/office/drawing/2014/main" id="{C468D0AF-AD14-4B58-B12C-0A939C58B8C7}"/>
                  </a:ext>
                </a:extLst>
              </p:cNvPr>
              <p:cNvSpPr>
                <a:spLocks/>
              </p:cNvSpPr>
              <p:nvPr/>
            </p:nvSpPr>
            <p:spPr bwMode="auto">
              <a:xfrm>
                <a:off x="4427" y="1342"/>
                <a:ext cx="189" cy="2"/>
              </a:xfrm>
              <a:custGeom>
                <a:avLst/>
                <a:gdLst>
                  <a:gd name="T0" fmla="*/ 0 w 189"/>
                  <a:gd name="T1" fmla="*/ 0 h 2"/>
                  <a:gd name="T2" fmla="*/ 189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9"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19" name="Group 188">
              <a:extLst>
                <a:ext uri="{FF2B5EF4-FFF2-40B4-BE49-F238E27FC236}">
                  <a16:creationId xmlns:a16="http://schemas.microsoft.com/office/drawing/2014/main" id="{670880DD-E802-4E03-965F-BA199C492C52}"/>
                </a:ext>
              </a:extLst>
            </p:cNvPr>
            <p:cNvGrpSpPr>
              <a:grpSpLocks/>
            </p:cNvGrpSpPr>
            <p:nvPr/>
          </p:nvGrpSpPr>
          <p:grpSpPr bwMode="auto">
            <a:xfrm>
              <a:off x="4852" y="1647"/>
              <a:ext cx="117" cy="122"/>
              <a:chOff x="4852" y="1647"/>
              <a:chExt cx="117" cy="122"/>
            </a:xfrm>
          </p:grpSpPr>
          <p:sp>
            <p:nvSpPr>
              <p:cNvPr id="51406" name="Freeform 190">
                <a:extLst>
                  <a:ext uri="{FF2B5EF4-FFF2-40B4-BE49-F238E27FC236}">
                    <a16:creationId xmlns:a16="http://schemas.microsoft.com/office/drawing/2014/main" id="{1295A2E5-2A0B-47E4-9795-3E4DBA3D8C65}"/>
                  </a:ext>
                </a:extLst>
              </p:cNvPr>
              <p:cNvSpPr>
                <a:spLocks/>
              </p:cNvSpPr>
              <p:nvPr/>
            </p:nvSpPr>
            <p:spPr bwMode="auto">
              <a:xfrm>
                <a:off x="4852" y="1647"/>
                <a:ext cx="117" cy="122"/>
              </a:xfrm>
              <a:custGeom>
                <a:avLst/>
                <a:gdLst>
                  <a:gd name="T0" fmla="*/ 61 w 117"/>
                  <a:gd name="T1" fmla="*/ 0 h 122"/>
                  <a:gd name="T2" fmla="*/ 36 w 117"/>
                  <a:gd name="T3" fmla="*/ 5 h 122"/>
                  <a:gd name="T4" fmla="*/ 18 w 117"/>
                  <a:gd name="T5" fmla="*/ 17 h 122"/>
                  <a:gd name="T6" fmla="*/ 5 w 117"/>
                  <a:gd name="T7" fmla="*/ 34 h 122"/>
                  <a:gd name="T8" fmla="*/ 0 w 117"/>
                  <a:gd name="T9" fmla="*/ 54 h 122"/>
                  <a:gd name="T10" fmla="*/ 3 w 117"/>
                  <a:gd name="T11" fmla="*/ 80 h 122"/>
                  <a:gd name="T12" fmla="*/ 12 w 117"/>
                  <a:gd name="T13" fmla="*/ 100 h 122"/>
                  <a:gd name="T14" fmla="*/ 27 w 117"/>
                  <a:gd name="T15" fmla="*/ 114 h 122"/>
                  <a:gd name="T16" fmla="*/ 47 w 117"/>
                  <a:gd name="T17" fmla="*/ 121 h 122"/>
                  <a:gd name="T18" fmla="*/ 72 w 117"/>
                  <a:gd name="T19" fmla="*/ 119 h 122"/>
                  <a:gd name="T20" fmla="*/ 78 w 117"/>
                  <a:gd name="T21" fmla="*/ 116 h 122"/>
                  <a:gd name="T22" fmla="*/ 65 w 117"/>
                  <a:gd name="T23" fmla="*/ 116 h 122"/>
                  <a:gd name="T24" fmla="*/ 44 w 117"/>
                  <a:gd name="T25" fmla="*/ 112 h 122"/>
                  <a:gd name="T26" fmla="*/ 28 w 117"/>
                  <a:gd name="T27" fmla="*/ 98 h 122"/>
                  <a:gd name="T28" fmla="*/ 19 w 117"/>
                  <a:gd name="T29" fmla="*/ 78 h 122"/>
                  <a:gd name="T30" fmla="*/ 21 w 117"/>
                  <a:gd name="T31" fmla="*/ 45 h 122"/>
                  <a:gd name="T32" fmla="*/ 28 w 117"/>
                  <a:gd name="T33" fmla="*/ 23 h 122"/>
                  <a:gd name="T34" fmla="*/ 39 w 117"/>
                  <a:gd name="T35" fmla="*/ 10 h 122"/>
                  <a:gd name="T36" fmla="*/ 53 w 117"/>
                  <a:gd name="T37" fmla="*/ 6 h 122"/>
                  <a:gd name="T38" fmla="*/ 84 w 117"/>
                  <a:gd name="T39" fmla="*/ 6 h 122"/>
                  <a:gd name="T40" fmla="*/ 76 w 117"/>
                  <a:gd name="T41" fmla="*/ 2 h 122"/>
                  <a:gd name="T42" fmla="*/ 61 w 117"/>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117"/>
                  <a:gd name="T67" fmla="*/ 0 h 122"/>
                  <a:gd name="T68" fmla="*/ 117 w 117"/>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117" h="122">
                    <a:moveTo>
                      <a:pt x="61" y="0"/>
                    </a:moveTo>
                    <a:lnTo>
                      <a:pt x="36" y="5"/>
                    </a:lnTo>
                    <a:lnTo>
                      <a:pt x="18" y="17"/>
                    </a:lnTo>
                    <a:lnTo>
                      <a:pt x="5" y="34"/>
                    </a:lnTo>
                    <a:lnTo>
                      <a:pt x="0" y="54"/>
                    </a:lnTo>
                    <a:lnTo>
                      <a:pt x="3" y="80"/>
                    </a:lnTo>
                    <a:lnTo>
                      <a:pt x="12" y="100"/>
                    </a:lnTo>
                    <a:lnTo>
                      <a:pt x="27" y="114"/>
                    </a:lnTo>
                    <a:lnTo>
                      <a:pt x="47" y="121"/>
                    </a:lnTo>
                    <a:lnTo>
                      <a:pt x="72" y="119"/>
                    </a:lnTo>
                    <a:lnTo>
                      <a:pt x="78" y="116"/>
                    </a:lnTo>
                    <a:lnTo>
                      <a:pt x="65" y="116"/>
                    </a:lnTo>
                    <a:lnTo>
                      <a:pt x="44" y="112"/>
                    </a:lnTo>
                    <a:lnTo>
                      <a:pt x="28" y="98"/>
                    </a:lnTo>
                    <a:lnTo>
                      <a:pt x="19" y="78"/>
                    </a:lnTo>
                    <a:lnTo>
                      <a:pt x="21" y="45"/>
                    </a:lnTo>
                    <a:lnTo>
                      <a:pt x="28" y="23"/>
                    </a:lnTo>
                    <a:lnTo>
                      <a:pt x="39" y="10"/>
                    </a:lnTo>
                    <a:lnTo>
                      <a:pt x="53" y="6"/>
                    </a:lnTo>
                    <a:lnTo>
                      <a:pt x="84" y="6"/>
                    </a:lnTo>
                    <a:lnTo>
                      <a:pt x="76" y="2"/>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07" name="Freeform 189">
                <a:extLst>
                  <a:ext uri="{FF2B5EF4-FFF2-40B4-BE49-F238E27FC236}">
                    <a16:creationId xmlns:a16="http://schemas.microsoft.com/office/drawing/2014/main" id="{3D293C33-83E6-4497-AA89-E33C2E57BEE5}"/>
                  </a:ext>
                </a:extLst>
              </p:cNvPr>
              <p:cNvSpPr>
                <a:spLocks/>
              </p:cNvSpPr>
              <p:nvPr/>
            </p:nvSpPr>
            <p:spPr bwMode="auto">
              <a:xfrm>
                <a:off x="4852" y="1647"/>
                <a:ext cx="117" cy="122"/>
              </a:xfrm>
              <a:custGeom>
                <a:avLst/>
                <a:gdLst>
                  <a:gd name="T0" fmla="*/ 84 w 117"/>
                  <a:gd name="T1" fmla="*/ 6 h 122"/>
                  <a:gd name="T2" fmla="*/ 53 w 117"/>
                  <a:gd name="T3" fmla="*/ 6 h 122"/>
                  <a:gd name="T4" fmla="*/ 73 w 117"/>
                  <a:gd name="T5" fmla="*/ 10 h 122"/>
                  <a:gd name="T6" fmla="*/ 89 w 117"/>
                  <a:gd name="T7" fmla="*/ 23 h 122"/>
                  <a:gd name="T8" fmla="*/ 98 w 117"/>
                  <a:gd name="T9" fmla="*/ 43 h 122"/>
                  <a:gd name="T10" fmla="*/ 100 w 117"/>
                  <a:gd name="T11" fmla="*/ 66 h 122"/>
                  <a:gd name="T12" fmla="*/ 96 w 117"/>
                  <a:gd name="T13" fmla="*/ 93 h 122"/>
                  <a:gd name="T14" fmla="*/ 83 w 117"/>
                  <a:gd name="T15" fmla="*/ 109 h 122"/>
                  <a:gd name="T16" fmla="*/ 65 w 117"/>
                  <a:gd name="T17" fmla="*/ 116 h 122"/>
                  <a:gd name="T18" fmla="*/ 78 w 117"/>
                  <a:gd name="T19" fmla="*/ 116 h 122"/>
                  <a:gd name="T20" fmla="*/ 93 w 117"/>
                  <a:gd name="T21" fmla="*/ 110 h 122"/>
                  <a:gd name="T22" fmla="*/ 107 w 117"/>
                  <a:gd name="T23" fmla="*/ 96 h 122"/>
                  <a:gd name="T24" fmla="*/ 116 w 117"/>
                  <a:gd name="T25" fmla="*/ 77 h 122"/>
                  <a:gd name="T26" fmla="*/ 114 w 117"/>
                  <a:gd name="T27" fmla="*/ 48 h 122"/>
                  <a:gd name="T28" fmla="*/ 106 w 117"/>
                  <a:gd name="T29" fmla="*/ 26 h 122"/>
                  <a:gd name="T30" fmla="*/ 93 w 117"/>
                  <a:gd name="T31" fmla="*/ 11 h 122"/>
                  <a:gd name="T32" fmla="*/ 84 w 117"/>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17"/>
                  <a:gd name="T52" fmla="*/ 0 h 122"/>
                  <a:gd name="T53" fmla="*/ 117 w 117"/>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17" h="122">
                    <a:moveTo>
                      <a:pt x="84" y="6"/>
                    </a:moveTo>
                    <a:lnTo>
                      <a:pt x="53" y="6"/>
                    </a:lnTo>
                    <a:lnTo>
                      <a:pt x="73" y="10"/>
                    </a:lnTo>
                    <a:lnTo>
                      <a:pt x="89" y="23"/>
                    </a:lnTo>
                    <a:lnTo>
                      <a:pt x="98" y="43"/>
                    </a:lnTo>
                    <a:lnTo>
                      <a:pt x="100" y="66"/>
                    </a:lnTo>
                    <a:lnTo>
                      <a:pt x="96" y="93"/>
                    </a:lnTo>
                    <a:lnTo>
                      <a:pt x="83" y="109"/>
                    </a:lnTo>
                    <a:lnTo>
                      <a:pt x="65" y="116"/>
                    </a:lnTo>
                    <a:lnTo>
                      <a:pt x="78" y="116"/>
                    </a:lnTo>
                    <a:lnTo>
                      <a:pt x="93" y="110"/>
                    </a:lnTo>
                    <a:lnTo>
                      <a:pt x="107"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20" name="Group 185">
              <a:extLst>
                <a:ext uri="{FF2B5EF4-FFF2-40B4-BE49-F238E27FC236}">
                  <a16:creationId xmlns:a16="http://schemas.microsoft.com/office/drawing/2014/main" id="{56189FCB-6FF9-40D1-BFF7-9AE9226FC5B5}"/>
                </a:ext>
              </a:extLst>
            </p:cNvPr>
            <p:cNvGrpSpPr>
              <a:grpSpLocks/>
            </p:cNvGrpSpPr>
            <p:nvPr/>
          </p:nvGrpSpPr>
          <p:grpSpPr bwMode="auto">
            <a:xfrm>
              <a:off x="5003" y="1672"/>
              <a:ext cx="28" cy="82"/>
              <a:chOff x="5003" y="1672"/>
              <a:chExt cx="28" cy="82"/>
            </a:xfrm>
          </p:grpSpPr>
          <p:sp>
            <p:nvSpPr>
              <p:cNvPr id="51404" name="Freeform 187">
                <a:extLst>
                  <a:ext uri="{FF2B5EF4-FFF2-40B4-BE49-F238E27FC236}">
                    <a16:creationId xmlns:a16="http://schemas.microsoft.com/office/drawing/2014/main" id="{06FEFF17-D269-434A-9C56-1845DC6B3B73}"/>
                  </a:ext>
                </a:extLst>
              </p:cNvPr>
              <p:cNvSpPr>
                <a:spLocks/>
              </p:cNvSpPr>
              <p:nvPr/>
            </p:nvSpPr>
            <p:spPr bwMode="auto">
              <a:xfrm>
                <a:off x="5003" y="1672"/>
                <a:ext cx="28" cy="82"/>
              </a:xfrm>
              <a:custGeom>
                <a:avLst/>
                <a:gdLst>
                  <a:gd name="T0" fmla="*/ 21 w 28"/>
                  <a:gd name="T1" fmla="*/ 54 h 82"/>
                  <a:gd name="T2" fmla="*/ 5 w 28"/>
                  <a:gd name="T3" fmla="*/ 54 h 82"/>
                  <a:gd name="T4" fmla="*/ 0 w 28"/>
                  <a:gd name="T5" fmla="*/ 60 h 82"/>
                  <a:gd name="T6" fmla="*/ 0 w 28"/>
                  <a:gd name="T7" fmla="*/ 76 h 82"/>
                  <a:gd name="T8" fmla="*/ 6 w 28"/>
                  <a:gd name="T9" fmla="*/ 81 h 82"/>
                  <a:gd name="T10" fmla="*/ 21 w 28"/>
                  <a:gd name="T11" fmla="*/ 81 h 82"/>
                  <a:gd name="T12" fmla="*/ 27 w 28"/>
                  <a:gd name="T13" fmla="*/ 75 h 82"/>
                  <a:gd name="T14" fmla="*/ 27 w 28"/>
                  <a:gd name="T15" fmla="*/ 60 h 82"/>
                  <a:gd name="T16" fmla="*/ 21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54"/>
                    </a:moveTo>
                    <a:lnTo>
                      <a:pt x="5" y="54"/>
                    </a:lnTo>
                    <a:lnTo>
                      <a:pt x="0" y="60"/>
                    </a:lnTo>
                    <a:lnTo>
                      <a:pt x="0" y="76"/>
                    </a:lnTo>
                    <a:lnTo>
                      <a:pt x="6" y="81"/>
                    </a:lnTo>
                    <a:lnTo>
                      <a:pt x="21" y="81"/>
                    </a:lnTo>
                    <a:lnTo>
                      <a:pt x="27" y="75"/>
                    </a:lnTo>
                    <a:lnTo>
                      <a:pt x="27" y="60"/>
                    </a:lnTo>
                    <a:lnTo>
                      <a:pt x="2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05" name="Freeform 186">
                <a:extLst>
                  <a:ext uri="{FF2B5EF4-FFF2-40B4-BE49-F238E27FC236}">
                    <a16:creationId xmlns:a16="http://schemas.microsoft.com/office/drawing/2014/main" id="{679A3449-E2E5-4311-8E2F-F78B6B57B374}"/>
                  </a:ext>
                </a:extLst>
              </p:cNvPr>
              <p:cNvSpPr>
                <a:spLocks/>
              </p:cNvSpPr>
              <p:nvPr/>
            </p:nvSpPr>
            <p:spPr bwMode="auto">
              <a:xfrm>
                <a:off x="5003" y="1672"/>
                <a:ext cx="28" cy="82"/>
              </a:xfrm>
              <a:custGeom>
                <a:avLst/>
                <a:gdLst>
                  <a:gd name="T0" fmla="*/ 21 w 28"/>
                  <a:gd name="T1" fmla="*/ 0 h 82"/>
                  <a:gd name="T2" fmla="*/ 5 w 28"/>
                  <a:gd name="T3" fmla="*/ 0 h 82"/>
                  <a:gd name="T4" fmla="*/ 0 w 28"/>
                  <a:gd name="T5" fmla="*/ 6 h 82"/>
                  <a:gd name="T6" fmla="*/ 0 w 28"/>
                  <a:gd name="T7" fmla="*/ 22 h 82"/>
                  <a:gd name="T8" fmla="*/ 6 w 28"/>
                  <a:gd name="T9" fmla="*/ 27 h 82"/>
                  <a:gd name="T10" fmla="*/ 21 w 28"/>
                  <a:gd name="T11" fmla="*/ 27 h 82"/>
                  <a:gd name="T12" fmla="*/ 27 w 28"/>
                  <a:gd name="T13" fmla="*/ 21 h 82"/>
                  <a:gd name="T14" fmla="*/ 27 w 28"/>
                  <a:gd name="T15" fmla="*/ 6 h 82"/>
                  <a:gd name="T16" fmla="*/ 21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0"/>
                    </a:moveTo>
                    <a:lnTo>
                      <a:pt x="5" y="0"/>
                    </a:lnTo>
                    <a:lnTo>
                      <a:pt x="0" y="6"/>
                    </a:lnTo>
                    <a:lnTo>
                      <a:pt x="0" y="22"/>
                    </a:lnTo>
                    <a:lnTo>
                      <a:pt x="6" y="27"/>
                    </a:lnTo>
                    <a:lnTo>
                      <a:pt x="21" y="27"/>
                    </a:lnTo>
                    <a:lnTo>
                      <a:pt x="27" y="21"/>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21" name="Group 183">
              <a:extLst>
                <a:ext uri="{FF2B5EF4-FFF2-40B4-BE49-F238E27FC236}">
                  <a16:creationId xmlns:a16="http://schemas.microsoft.com/office/drawing/2014/main" id="{F5D3789E-CF4F-4EC4-AD70-85F30A495804}"/>
                </a:ext>
              </a:extLst>
            </p:cNvPr>
            <p:cNvGrpSpPr>
              <a:grpSpLocks/>
            </p:cNvGrpSpPr>
            <p:nvPr/>
          </p:nvGrpSpPr>
          <p:grpSpPr bwMode="auto">
            <a:xfrm>
              <a:off x="5034" y="1740"/>
              <a:ext cx="56" cy="60"/>
              <a:chOff x="5034" y="1740"/>
              <a:chExt cx="56" cy="60"/>
            </a:xfrm>
          </p:grpSpPr>
          <p:sp>
            <p:nvSpPr>
              <p:cNvPr id="51403" name="Freeform 184">
                <a:extLst>
                  <a:ext uri="{FF2B5EF4-FFF2-40B4-BE49-F238E27FC236}">
                    <a16:creationId xmlns:a16="http://schemas.microsoft.com/office/drawing/2014/main" id="{2D0CF754-D3E8-4848-BE70-4A15FF594B8E}"/>
                  </a:ext>
                </a:extLst>
              </p:cNvPr>
              <p:cNvSpPr>
                <a:spLocks/>
              </p:cNvSpPr>
              <p:nvPr/>
            </p:nvSpPr>
            <p:spPr bwMode="auto">
              <a:xfrm>
                <a:off x="5034" y="1740"/>
                <a:ext cx="56" cy="60"/>
              </a:xfrm>
              <a:custGeom>
                <a:avLst/>
                <a:gdLst>
                  <a:gd name="T0" fmla="*/ 52 w 56"/>
                  <a:gd name="T1" fmla="*/ 0 h 60"/>
                  <a:gd name="T2" fmla="*/ 0 w 56"/>
                  <a:gd name="T3" fmla="*/ 34 h 60"/>
                  <a:gd name="T4" fmla="*/ 56 w 56"/>
                  <a:gd name="T5" fmla="*/ 60 h 60"/>
                  <a:gd name="T6" fmla="*/ 18 w 56"/>
                  <a:gd name="T7" fmla="*/ 33 h 60"/>
                  <a:gd name="T8" fmla="*/ 52 w 56"/>
                  <a:gd name="T9" fmla="*/ 0 h 60"/>
                  <a:gd name="T10" fmla="*/ 0 60000 65536"/>
                  <a:gd name="T11" fmla="*/ 0 60000 65536"/>
                  <a:gd name="T12" fmla="*/ 0 60000 65536"/>
                  <a:gd name="T13" fmla="*/ 0 60000 65536"/>
                  <a:gd name="T14" fmla="*/ 0 60000 65536"/>
                  <a:gd name="T15" fmla="*/ 0 w 56"/>
                  <a:gd name="T16" fmla="*/ 0 h 60"/>
                  <a:gd name="T17" fmla="*/ 56 w 56"/>
                  <a:gd name="T18" fmla="*/ 60 h 60"/>
                </a:gdLst>
                <a:ahLst/>
                <a:cxnLst>
                  <a:cxn ang="T10">
                    <a:pos x="T0" y="T1"/>
                  </a:cxn>
                  <a:cxn ang="T11">
                    <a:pos x="T2" y="T3"/>
                  </a:cxn>
                  <a:cxn ang="T12">
                    <a:pos x="T4" y="T5"/>
                  </a:cxn>
                  <a:cxn ang="T13">
                    <a:pos x="T6" y="T7"/>
                  </a:cxn>
                  <a:cxn ang="T14">
                    <a:pos x="T8" y="T9"/>
                  </a:cxn>
                </a:cxnLst>
                <a:rect l="T15" t="T16" r="T17" b="T18"/>
                <a:pathLst>
                  <a:path w="56" h="60">
                    <a:moveTo>
                      <a:pt x="52" y="0"/>
                    </a:moveTo>
                    <a:lnTo>
                      <a:pt x="0" y="34"/>
                    </a:lnTo>
                    <a:lnTo>
                      <a:pt x="56" y="60"/>
                    </a:lnTo>
                    <a:lnTo>
                      <a:pt x="18" y="33"/>
                    </a:lnTo>
                    <a:lnTo>
                      <a:pt x="5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22" name="Group 179">
              <a:extLst>
                <a:ext uri="{FF2B5EF4-FFF2-40B4-BE49-F238E27FC236}">
                  <a16:creationId xmlns:a16="http://schemas.microsoft.com/office/drawing/2014/main" id="{94F521BF-7A88-4DA5-AEF9-82565A7A4C46}"/>
                </a:ext>
              </a:extLst>
            </p:cNvPr>
            <p:cNvGrpSpPr>
              <a:grpSpLocks/>
            </p:cNvGrpSpPr>
            <p:nvPr/>
          </p:nvGrpSpPr>
          <p:grpSpPr bwMode="auto">
            <a:xfrm>
              <a:off x="4634" y="1288"/>
              <a:ext cx="127" cy="119"/>
              <a:chOff x="4634" y="1288"/>
              <a:chExt cx="127" cy="119"/>
            </a:xfrm>
          </p:grpSpPr>
          <p:sp>
            <p:nvSpPr>
              <p:cNvPr id="51400" name="Freeform 182">
                <a:extLst>
                  <a:ext uri="{FF2B5EF4-FFF2-40B4-BE49-F238E27FC236}">
                    <a16:creationId xmlns:a16="http://schemas.microsoft.com/office/drawing/2014/main" id="{E8638018-240C-421D-806B-E1E33DCE31A7}"/>
                  </a:ext>
                </a:extLst>
              </p:cNvPr>
              <p:cNvSpPr>
                <a:spLocks/>
              </p:cNvSpPr>
              <p:nvPr/>
            </p:nvSpPr>
            <p:spPr bwMode="auto">
              <a:xfrm>
                <a:off x="4634" y="1288"/>
                <a:ext cx="127" cy="119"/>
              </a:xfrm>
              <a:custGeom>
                <a:avLst/>
                <a:gdLst>
                  <a:gd name="T0" fmla="*/ 46 w 127"/>
                  <a:gd name="T1" fmla="*/ 24 h 119"/>
                  <a:gd name="T2" fmla="*/ 27 w 127"/>
                  <a:gd name="T3" fmla="*/ 24 h 119"/>
                  <a:gd name="T4" fmla="*/ 105 w 127"/>
                  <a:gd name="T5" fmla="*/ 119 h 119"/>
                  <a:gd name="T6" fmla="*/ 110 w 127"/>
                  <a:gd name="T7" fmla="*/ 119 h 119"/>
                  <a:gd name="T8" fmla="*/ 110 w 127"/>
                  <a:gd name="T9" fmla="*/ 91 h 119"/>
                  <a:gd name="T10" fmla="*/ 102 w 127"/>
                  <a:gd name="T11" fmla="*/ 91 h 119"/>
                  <a:gd name="T12" fmla="*/ 46 w 127"/>
                  <a:gd name="T13" fmla="*/ 24 h 119"/>
                  <a:gd name="T14" fmla="*/ 0 60000 65536"/>
                  <a:gd name="T15" fmla="*/ 0 60000 65536"/>
                  <a:gd name="T16" fmla="*/ 0 60000 65536"/>
                  <a:gd name="T17" fmla="*/ 0 60000 65536"/>
                  <a:gd name="T18" fmla="*/ 0 60000 65536"/>
                  <a:gd name="T19" fmla="*/ 0 60000 65536"/>
                  <a:gd name="T20" fmla="*/ 0 60000 65536"/>
                  <a:gd name="T21" fmla="*/ 0 w 127"/>
                  <a:gd name="T22" fmla="*/ 0 h 119"/>
                  <a:gd name="T23" fmla="*/ 127 w 127"/>
                  <a:gd name="T24" fmla="*/ 119 h 119"/>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27" h="119">
                    <a:moveTo>
                      <a:pt x="46" y="24"/>
                    </a:moveTo>
                    <a:lnTo>
                      <a:pt x="27" y="24"/>
                    </a:lnTo>
                    <a:lnTo>
                      <a:pt x="105" y="119"/>
                    </a:lnTo>
                    <a:lnTo>
                      <a:pt x="110" y="119"/>
                    </a:lnTo>
                    <a:lnTo>
                      <a:pt x="110" y="91"/>
                    </a:lnTo>
                    <a:lnTo>
                      <a:pt x="102" y="91"/>
                    </a:lnTo>
                    <a:lnTo>
                      <a:pt x="46" y="2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01" name="Freeform 181">
                <a:extLst>
                  <a:ext uri="{FF2B5EF4-FFF2-40B4-BE49-F238E27FC236}">
                    <a16:creationId xmlns:a16="http://schemas.microsoft.com/office/drawing/2014/main" id="{F36647BE-5C88-42BC-ADF6-395C12098C1B}"/>
                  </a:ext>
                </a:extLst>
              </p:cNvPr>
              <p:cNvSpPr>
                <a:spLocks/>
              </p:cNvSpPr>
              <p:nvPr/>
            </p:nvSpPr>
            <p:spPr bwMode="auto">
              <a:xfrm>
                <a:off x="4634" y="1288"/>
                <a:ext cx="127" cy="119"/>
              </a:xfrm>
              <a:custGeom>
                <a:avLst/>
                <a:gdLst>
                  <a:gd name="T0" fmla="*/ 26 w 127"/>
                  <a:gd name="T1" fmla="*/ 0 h 119"/>
                  <a:gd name="T2" fmla="*/ 0 w 127"/>
                  <a:gd name="T3" fmla="*/ 0 h 119"/>
                  <a:gd name="T4" fmla="*/ 0 w 127"/>
                  <a:gd name="T5" fmla="*/ 4 h 119"/>
                  <a:gd name="T6" fmla="*/ 7 w 127"/>
                  <a:gd name="T7" fmla="*/ 5 h 119"/>
                  <a:gd name="T8" fmla="*/ 12 w 127"/>
                  <a:gd name="T9" fmla="*/ 6 h 119"/>
                  <a:gd name="T10" fmla="*/ 16 w 127"/>
                  <a:gd name="T11" fmla="*/ 11 h 119"/>
                  <a:gd name="T12" fmla="*/ 19 w 127"/>
                  <a:gd name="T13" fmla="*/ 15 h 119"/>
                  <a:gd name="T14" fmla="*/ 19 w 127"/>
                  <a:gd name="T15" fmla="*/ 91 h 119"/>
                  <a:gd name="T16" fmla="*/ 2 w 127"/>
                  <a:gd name="T17" fmla="*/ 113 h 119"/>
                  <a:gd name="T18" fmla="*/ 2 w 127"/>
                  <a:gd name="T19" fmla="*/ 117 h 119"/>
                  <a:gd name="T20" fmla="*/ 45 w 127"/>
                  <a:gd name="T21" fmla="*/ 117 h 119"/>
                  <a:gd name="T22" fmla="*/ 45 w 127"/>
                  <a:gd name="T23" fmla="*/ 113 h 119"/>
                  <a:gd name="T24" fmla="*/ 34 w 127"/>
                  <a:gd name="T25" fmla="*/ 113 h 119"/>
                  <a:gd name="T26" fmla="*/ 29 w 127"/>
                  <a:gd name="T27" fmla="*/ 110 h 119"/>
                  <a:gd name="T28" fmla="*/ 28 w 127"/>
                  <a:gd name="T29" fmla="*/ 104 h 119"/>
                  <a:gd name="T30" fmla="*/ 27 w 127"/>
                  <a:gd name="T31" fmla="*/ 98 h 119"/>
                  <a:gd name="T32" fmla="*/ 27 w 127"/>
                  <a:gd name="T33" fmla="*/ 91 h 119"/>
                  <a:gd name="T34" fmla="*/ 26 w 127"/>
                  <a:gd name="T35" fmla="*/ 24 h 119"/>
                  <a:gd name="T36" fmla="*/ 46 w 127"/>
                  <a:gd name="T37" fmla="*/ 24 h 119"/>
                  <a:gd name="T38" fmla="*/ 26 w 127"/>
                  <a:gd name="T39" fmla="*/ 0 h 119"/>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w 127"/>
                  <a:gd name="T61" fmla="*/ 0 h 119"/>
                  <a:gd name="T62" fmla="*/ 127 w 127"/>
                  <a:gd name="T63" fmla="*/ 119 h 119"/>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T60" t="T61" r="T62" b="T63"/>
                <a:pathLst>
                  <a:path w="127" h="119">
                    <a:moveTo>
                      <a:pt x="26" y="0"/>
                    </a:moveTo>
                    <a:lnTo>
                      <a:pt x="0" y="0"/>
                    </a:lnTo>
                    <a:lnTo>
                      <a:pt x="0" y="4"/>
                    </a:lnTo>
                    <a:lnTo>
                      <a:pt x="7" y="5"/>
                    </a:lnTo>
                    <a:lnTo>
                      <a:pt x="12" y="6"/>
                    </a:lnTo>
                    <a:lnTo>
                      <a:pt x="16" y="11"/>
                    </a:lnTo>
                    <a:lnTo>
                      <a:pt x="19" y="15"/>
                    </a:lnTo>
                    <a:lnTo>
                      <a:pt x="19" y="91"/>
                    </a:lnTo>
                    <a:lnTo>
                      <a:pt x="2" y="113"/>
                    </a:lnTo>
                    <a:lnTo>
                      <a:pt x="2" y="117"/>
                    </a:lnTo>
                    <a:lnTo>
                      <a:pt x="45" y="117"/>
                    </a:lnTo>
                    <a:lnTo>
                      <a:pt x="45" y="113"/>
                    </a:lnTo>
                    <a:lnTo>
                      <a:pt x="34" y="113"/>
                    </a:lnTo>
                    <a:lnTo>
                      <a:pt x="29" y="110"/>
                    </a:lnTo>
                    <a:lnTo>
                      <a:pt x="28" y="104"/>
                    </a:lnTo>
                    <a:lnTo>
                      <a:pt x="27" y="98"/>
                    </a:lnTo>
                    <a:lnTo>
                      <a:pt x="27" y="91"/>
                    </a:lnTo>
                    <a:lnTo>
                      <a:pt x="26" y="24"/>
                    </a:lnTo>
                    <a:lnTo>
                      <a:pt x="46" y="24"/>
                    </a:lnTo>
                    <a:lnTo>
                      <a:pt x="2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402" name="Freeform 180">
                <a:extLst>
                  <a:ext uri="{FF2B5EF4-FFF2-40B4-BE49-F238E27FC236}">
                    <a16:creationId xmlns:a16="http://schemas.microsoft.com/office/drawing/2014/main" id="{31C77C9C-8D53-48F6-A770-40B7AD6EB373}"/>
                  </a:ext>
                </a:extLst>
              </p:cNvPr>
              <p:cNvSpPr>
                <a:spLocks/>
              </p:cNvSpPr>
              <p:nvPr/>
            </p:nvSpPr>
            <p:spPr bwMode="auto">
              <a:xfrm>
                <a:off x="4634" y="1288"/>
                <a:ext cx="127" cy="119"/>
              </a:xfrm>
              <a:custGeom>
                <a:avLst/>
                <a:gdLst>
                  <a:gd name="T0" fmla="*/ 126 w 127"/>
                  <a:gd name="T1" fmla="*/ 0 h 119"/>
                  <a:gd name="T2" fmla="*/ 83 w 127"/>
                  <a:gd name="T3" fmla="*/ 0 h 119"/>
                  <a:gd name="T4" fmla="*/ 83 w 127"/>
                  <a:gd name="T5" fmla="*/ 4 h 119"/>
                  <a:gd name="T6" fmla="*/ 95 w 127"/>
                  <a:gd name="T7" fmla="*/ 5 h 119"/>
                  <a:gd name="T8" fmla="*/ 100 w 127"/>
                  <a:gd name="T9" fmla="*/ 8 h 119"/>
                  <a:gd name="T10" fmla="*/ 101 w 127"/>
                  <a:gd name="T11" fmla="*/ 15 h 119"/>
                  <a:gd name="T12" fmla="*/ 102 w 127"/>
                  <a:gd name="T13" fmla="*/ 19 h 119"/>
                  <a:gd name="T14" fmla="*/ 102 w 127"/>
                  <a:gd name="T15" fmla="*/ 29 h 119"/>
                  <a:gd name="T16" fmla="*/ 102 w 127"/>
                  <a:gd name="T17" fmla="*/ 91 h 119"/>
                  <a:gd name="T18" fmla="*/ 110 w 127"/>
                  <a:gd name="T19" fmla="*/ 91 h 119"/>
                  <a:gd name="T20" fmla="*/ 110 w 127"/>
                  <a:gd name="T21" fmla="*/ 29 h 119"/>
                  <a:gd name="T22" fmla="*/ 110 w 127"/>
                  <a:gd name="T23" fmla="*/ 19 h 119"/>
                  <a:gd name="T24" fmla="*/ 111 w 127"/>
                  <a:gd name="T25" fmla="*/ 14 h 119"/>
                  <a:gd name="T26" fmla="*/ 112 w 127"/>
                  <a:gd name="T27" fmla="*/ 8 h 119"/>
                  <a:gd name="T28" fmla="*/ 117 w 127"/>
                  <a:gd name="T29" fmla="*/ 5 h 119"/>
                  <a:gd name="T30" fmla="*/ 126 w 127"/>
                  <a:gd name="T31" fmla="*/ 4 h 119"/>
                  <a:gd name="T32" fmla="*/ 126 w 127"/>
                  <a:gd name="T33" fmla="*/ 0 h 119"/>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27"/>
                  <a:gd name="T52" fmla="*/ 0 h 119"/>
                  <a:gd name="T53" fmla="*/ 127 w 127"/>
                  <a:gd name="T54" fmla="*/ 119 h 119"/>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27" h="119">
                    <a:moveTo>
                      <a:pt x="126" y="0"/>
                    </a:moveTo>
                    <a:lnTo>
                      <a:pt x="83" y="0"/>
                    </a:lnTo>
                    <a:lnTo>
                      <a:pt x="83" y="4"/>
                    </a:lnTo>
                    <a:lnTo>
                      <a:pt x="95" y="5"/>
                    </a:lnTo>
                    <a:lnTo>
                      <a:pt x="100" y="8"/>
                    </a:lnTo>
                    <a:lnTo>
                      <a:pt x="101" y="15"/>
                    </a:lnTo>
                    <a:lnTo>
                      <a:pt x="102" y="19"/>
                    </a:lnTo>
                    <a:lnTo>
                      <a:pt x="102" y="29"/>
                    </a:lnTo>
                    <a:lnTo>
                      <a:pt x="102" y="91"/>
                    </a:lnTo>
                    <a:lnTo>
                      <a:pt x="110" y="91"/>
                    </a:lnTo>
                    <a:lnTo>
                      <a:pt x="110" y="29"/>
                    </a:lnTo>
                    <a:lnTo>
                      <a:pt x="110" y="19"/>
                    </a:lnTo>
                    <a:lnTo>
                      <a:pt x="111" y="14"/>
                    </a:lnTo>
                    <a:lnTo>
                      <a:pt x="112" y="8"/>
                    </a:lnTo>
                    <a:lnTo>
                      <a:pt x="117" y="5"/>
                    </a:lnTo>
                    <a:lnTo>
                      <a:pt x="126" y="4"/>
                    </a:lnTo>
                    <a:lnTo>
                      <a:pt x="12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23" name="Group 176">
              <a:extLst>
                <a:ext uri="{FF2B5EF4-FFF2-40B4-BE49-F238E27FC236}">
                  <a16:creationId xmlns:a16="http://schemas.microsoft.com/office/drawing/2014/main" id="{E7DFCA2F-F4E7-4895-97DC-350BA86B2A77}"/>
                </a:ext>
              </a:extLst>
            </p:cNvPr>
            <p:cNvGrpSpPr>
              <a:grpSpLocks/>
            </p:cNvGrpSpPr>
            <p:nvPr/>
          </p:nvGrpSpPr>
          <p:grpSpPr bwMode="auto">
            <a:xfrm>
              <a:off x="4834" y="942"/>
              <a:ext cx="117" cy="122"/>
              <a:chOff x="4834" y="942"/>
              <a:chExt cx="117" cy="122"/>
            </a:xfrm>
          </p:grpSpPr>
          <p:sp>
            <p:nvSpPr>
              <p:cNvPr id="51398" name="Freeform 178">
                <a:extLst>
                  <a:ext uri="{FF2B5EF4-FFF2-40B4-BE49-F238E27FC236}">
                    <a16:creationId xmlns:a16="http://schemas.microsoft.com/office/drawing/2014/main" id="{73F725E2-6AFC-4DCF-B916-9C171021C7A0}"/>
                  </a:ext>
                </a:extLst>
              </p:cNvPr>
              <p:cNvSpPr>
                <a:spLocks/>
              </p:cNvSpPr>
              <p:nvPr/>
            </p:nvSpPr>
            <p:spPr bwMode="auto">
              <a:xfrm>
                <a:off x="4834" y="942"/>
                <a:ext cx="117" cy="122"/>
              </a:xfrm>
              <a:custGeom>
                <a:avLst/>
                <a:gdLst>
                  <a:gd name="T0" fmla="*/ 61 w 117"/>
                  <a:gd name="T1" fmla="*/ 0 h 122"/>
                  <a:gd name="T2" fmla="*/ 36 w 117"/>
                  <a:gd name="T3" fmla="*/ 5 h 122"/>
                  <a:gd name="T4" fmla="*/ 18 w 117"/>
                  <a:gd name="T5" fmla="*/ 17 h 122"/>
                  <a:gd name="T6" fmla="*/ 6 w 117"/>
                  <a:gd name="T7" fmla="*/ 35 h 122"/>
                  <a:gd name="T8" fmla="*/ 0 w 117"/>
                  <a:gd name="T9" fmla="*/ 55 h 122"/>
                  <a:gd name="T10" fmla="*/ 3 w 117"/>
                  <a:gd name="T11" fmla="*/ 81 h 122"/>
                  <a:gd name="T12" fmla="*/ 13 w 117"/>
                  <a:gd name="T13" fmla="*/ 101 h 122"/>
                  <a:gd name="T14" fmla="*/ 28 w 117"/>
                  <a:gd name="T15" fmla="*/ 115 h 122"/>
                  <a:gd name="T16" fmla="*/ 47 w 117"/>
                  <a:gd name="T17" fmla="*/ 122 h 122"/>
                  <a:gd name="T18" fmla="*/ 73 w 117"/>
                  <a:gd name="T19" fmla="*/ 119 h 122"/>
                  <a:gd name="T20" fmla="*/ 78 w 117"/>
                  <a:gd name="T21" fmla="*/ 117 h 122"/>
                  <a:gd name="T22" fmla="*/ 65 w 117"/>
                  <a:gd name="T23" fmla="*/ 117 h 122"/>
                  <a:gd name="T24" fmla="*/ 44 w 117"/>
                  <a:gd name="T25" fmla="*/ 112 h 122"/>
                  <a:gd name="T26" fmla="*/ 29 w 117"/>
                  <a:gd name="T27" fmla="*/ 99 h 122"/>
                  <a:gd name="T28" fmla="*/ 20 w 117"/>
                  <a:gd name="T29" fmla="*/ 79 h 122"/>
                  <a:gd name="T30" fmla="*/ 21 w 117"/>
                  <a:gd name="T31" fmla="*/ 45 h 122"/>
                  <a:gd name="T32" fmla="*/ 28 w 117"/>
                  <a:gd name="T33" fmla="*/ 23 h 122"/>
                  <a:gd name="T34" fmla="*/ 40 w 117"/>
                  <a:gd name="T35" fmla="*/ 11 h 122"/>
                  <a:gd name="T36" fmla="*/ 54 w 117"/>
                  <a:gd name="T37" fmla="*/ 6 h 122"/>
                  <a:gd name="T38" fmla="*/ 84 w 117"/>
                  <a:gd name="T39" fmla="*/ 6 h 122"/>
                  <a:gd name="T40" fmla="*/ 77 w 117"/>
                  <a:gd name="T41" fmla="*/ 3 h 122"/>
                  <a:gd name="T42" fmla="*/ 61 w 117"/>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117"/>
                  <a:gd name="T67" fmla="*/ 0 h 122"/>
                  <a:gd name="T68" fmla="*/ 117 w 117"/>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117" h="122">
                    <a:moveTo>
                      <a:pt x="61" y="0"/>
                    </a:moveTo>
                    <a:lnTo>
                      <a:pt x="36" y="5"/>
                    </a:lnTo>
                    <a:lnTo>
                      <a:pt x="18" y="17"/>
                    </a:lnTo>
                    <a:lnTo>
                      <a:pt x="6" y="35"/>
                    </a:lnTo>
                    <a:lnTo>
                      <a:pt x="0" y="55"/>
                    </a:lnTo>
                    <a:lnTo>
                      <a:pt x="3" y="81"/>
                    </a:lnTo>
                    <a:lnTo>
                      <a:pt x="13" y="101"/>
                    </a:lnTo>
                    <a:lnTo>
                      <a:pt x="28" y="115"/>
                    </a:lnTo>
                    <a:lnTo>
                      <a:pt x="47" y="122"/>
                    </a:lnTo>
                    <a:lnTo>
                      <a:pt x="73" y="119"/>
                    </a:lnTo>
                    <a:lnTo>
                      <a:pt x="78" y="117"/>
                    </a:lnTo>
                    <a:lnTo>
                      <a:pt x="65" y="117"/>
                    </a:lnTo>
                    <a:lnTo>
                      <a:pt x="44" y="112"/>
                    </a:lnTo>
                    <a:lnTo>
                      <a:pt x="29" y="99"/>
                    </a:lnTo>
                    <a:lnTo>
                      <a:pt x="20" y="79"/>
                    </a:lnTo>
                    <a:lnTo>
                      <a:pt x="21" y="45"/>
                    </a:lnTo>
                    <a:lnTo>
                      <a:pt x="28" y="23"/>
                    </a:lnTo>
                    <a:lnTo>
                      <a:pt x="40" y="11"/>
                    </a:lnTo>
                    <a:lnTo>
                      <a:pt x="54" y="6"/>
                    </a:lnTo>
                    <a:lnTo>
                      <a:pt x="84" y="6"/>
                    </a:lnTo>
                    <a:lnTo>
                      <a:pt x="77" y="3"/>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99" name="Freeform 177">
                <a:extLst>
                  <a:ext uri="{FF2B5EF4-FFF2-40B4-BE49-F238E27FC236}">
                    <a16:creationId xmlns:a16="http://schemas.microsoft.com/office/drawing/2014/main" id="{29CA78FC-19A5-410E-B330-22722EDB9277}"/>
                  </a:ext>
                </a:extLst>
              </p:cNvPr>
              <p:cNvSpPr>
                <a:spLocks/>
              </p:cNvSpPr>
              <p:nvPr/>
            </p:nvSpPr>
            <p:spPr bwMode="auto">
              <a:xfrm>
                <a:off x="4834" y="942"/>
                <a:ext cx="117" cy="122"/>
              </a:xfrm>
              <a:custGeom>
                <a:avLst/>
                <a:gdLst>
                  <a:gd name="T0" fmla="*/ 84 w 117"/>
                  <a:gd name="T1" fmla="*/ 6 h 122"/>
                  <a:gd name="T2" fmla="*/ 54 w 117"/>
                  <a:gd name="T3" fmla="*/ 6 h 122"/>
                  <a:gd name="T4" fmla="*/ 74 w 117"/>
                  <a:gd name="T5" fmla="*/ 11 h 122"/>
                  <a:gd name="T6" fmla="*/ 89 w 117"/>
                  <a:gd name="T7" fmla="*/ 23 h 122"/>
                  <a:gd name="T8" fmla="*/ 98 w 117"/>
                  <a:gd name="T9" fmla="*/ 44 h 122"/>
                  <a:gd name="T10" fmla="*/ 101 w 117"/>
                  <a:gd name="T11" fmla="*/ 67 h 122"/>
                  <a:gd name="T12" fmla="*/ 96 w 117"/>
                  <a:gd name="T13" fmla="*/ 93 h 122"/>
                  <a:gd name="T14" fmla="*/ 83 w 117"/>
                  <a:gd name="T15" fmla="*/ 110 h 122"/>
                  <a:gd name="T16" fmla="*/ 65 w 117"/>
                  <a:gd name="T17" fmla="*/ 117 h 122"/>
                  <a:gd name="T18" fmla="*/ 78 w 117"/>
                  <a:gd name="T19" fmla="*/ 117 h 122"/>
                  <a:gd name="T20" fmla="*/ 93 w 117"/>
                  <a:gd name="T21" fmla="*/ 110 h 122"/>
                  <a:gd name="T22" fmla="*/ 108 w 117"/>
                  <a:gd name="T23" fmla="*/ 96 h 122"/>
                  <a:gd name="T24" fmla="*/ 116 w 117"/>
                  <a:gd name="T25" fmla="*/ 77 h 122"/>
                  <a:gd name="T26" fmla="*/ 114 w 117"/>
                  <a:gd name="T27" fmla="*/ 48 h 122"/>
                  <a:gd name="T28" fmla="*/ 106 w 117"/>
                  <a:gd name="T29" fmla="*/ 26 h 122"/>
                  <a:gd name="T30" fmla="*/ 93 w 117"/>
                  <a:gd name="T31" fmla="*/ 11 h 122"/>
                  <a:gd name="T32" fmla="*/ 84 w 117"/>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17"/>
                  <a:gd name="T52" fmla="*/ 0 h 122"/>
                  <a:gd name="T53" fmla="*/ 117 w 117"/>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17" h="122">
                    <a:moveTo>
                      <a:pt x="84" y="6"/>
                    </a:moveTo>
                    <a:lnTo>
                      <a:pt x="54" y="6"/>
                    </a:lnTo>
                    <a:lnTo>
                      <a:pt x="74" y="11"/>
                    </a:lnTo>
                    <a:lnTo>
                      <a:pt x="89" y="23"/>
                    </a:lnTo>
                    <a:lnTo>
                      <a:pt x="98" y="44"/>
                    </a:lnTo>
                    <a:lnTo>
                      <a:pt x="101" y="67"/>
                    </a:lnTo>
                    <a:lnTo>
                      <a:pt x="96" y="93"/>
                    </a:lnTo>
                    <a:lnTo>
                      <a:pt x="83" y="110"/>
                    </a:lnTo>
                    <a:lnTo>
                      <a:pt x="65" y="117"/>
                    </a:lnTo>
                    <a:lnTo>
                      <a:pt x="78" y="117"/>
                    </a:lnTo>
                    <a:lnTo>
                      <a:pt x="93" y="110"/>
                    </a:lnTo>
                    <a:lnTo>
                      <a:pt x="108"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24" name="Group 173">
              <a:extLst>
                <a:ext uri="{FF2B5EF4-FFF2-40B4-BE49-F238E27FC236}">
                  <a16:creationId xmlns:a16="http://schemas.microsoft.com/office/drawing/2014/main" id="{1ED89305-DC07-4D58-AC09-1747787F4E4C}"/>
                </a:ext>
              </a:extLst>
            </p:cNvPr>
            <p:cNvGrpSpPr>
              <a:grpSpLocks/>
            </p:cNvGrpSpPr>
            <p:nvPr/>
          </p:nvGrpSpPr>
          <p:grpSpPr bwMode="auto">
            <a:xfrm>
              <a:off x="4985" y="958"/>
              <a:ext cx="28" cy="82"/>
              <a:chOff x="4985" y="958"/>
              <a:chExt cx="28" cy="82"/>
            </a:xfrm>
          </p:grpSpPr>
          <p:sp>
            <p:nvSpPr>
              <p:cNvPr id="51396" name="Freeform 175">
                <a:extLst>
                  <a:ext uri="{FF2B5EF4-FFF2-40B4-BE49-F238E27FC236}">
                    <a16:creationId xmlns:a16="http://schemas.microsoft.com/office/drawing/2014/main" id="{E5D8C68F-DA99-4540-BC20-C614627D3F9B}"/>
                  </a:ext>
                </a:extLst>
              </p:cNvPr>
              <p:cNvSpPr>
                <a:spLocks/>
              </p:cNvSpPr>
              <p:nvPr/>
            </p:nvSpPr>
            <p:spPr bwMode="auto">
              <a:xfrm>
                <a:off x="4985" y="958"/>
                <a:ext cx="28" cy="82"/>
              </a:xfrm>
              <a:custGeom>
                <a:avLst/>
                <a:gdLst>
                  <a:gd name="T0" fmla="*/ 21 w 28"/>
                  <a:gd name="T1" fmla="*/ 54 h 82"/>
                  <a:gd name="T2" fmla="*/ 6 w 28"/>
                  <a:gd name="T3" fmla="*/ 55 h 82"/>
                  <a:gd name="T4" fmla="*/ 0 w 28"/>
                  <a:gd name="T5" fmla="*/ 61 h 82"/>
                  <a:gd name="T6" fmla="*/ 0 w 28"/>
                  <a:gd name="T7" fmla="*/ 76 h 82"/>
                  <a:gd name="T8" fmla="*/ 6 w 28"/>
                  <a:gd name="T9" fmla="*/ 82 h 82"/>
                  <a:gd name="T10" fmla="*/ 22 w 28"/>
                  <a:gd name="T11" fmla="*/ 81 h 82"/>
                  <a:gd name="T12" fmla="*/ 27 w 28"/>
                  <a:gd name="T13" fmla="*/ 76 h 82"/>
                  <a:gd name="T14" fmla="*/ 27 w 28"/>
                  <a:gd name="T15" fmla="*/ 60 h 82"/>
                  <a:gd name="T16" fmla="*/ 21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54"/>
                    </a:moveTo>
                    <a:lnTo>
                      <a:pt x="6" y="55"/>
                    </a:lnTo>
                    <a:lnTo>
                      <a:pt x="0" y="61"/>
                    </a:lnTo>
                    <a:lnTo>
                      <a:pt x="0" y="76"/>
                    </a:lnTo>
                    <a:lnTo>
                      <a:pt x="6" y="82"/>
                    </a:lnTo>
                    <a:lnTo>
                      <a:pt x="22" y="81"/>
                    </a:lnTo>
                    <a:lnTo>
                      <a:pt x="27" y="76"/>
                    </a:lnTo>
                    <a:lnTo>
                      <a:pt x="27" y="60"/>
                    </a:lnTo>
                    <a:lnTo>
                      <a:pt x="2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97" name="Freeform 174">
                <a:extLst>
                  <a:ext uri="{FF2B5EF4-FFF2-40B4-BE49-F238E27FC236}">
                    <a16:creationId xmlns:a16="http://schemas.microsoft.com/office/drawing/2014/main" id="{95378315-4AC2-4643-926B-606DB16B760B}"/>
                  </a:ext>
                </a:extLst>
              </p:cNvPr>
              <p:cNvSpPr>
                <a:spLocks/>
              </p:cNvSpPr>
              <p:nvPr/>
            </p:nvSpPr>
            <p:spPr bwMode="auto">
              <a:xfrm>
                <a:off x="4985" y="958"/>
                <a:ext cx="28" cy="82"/>
              </a:xfrm>
              <a:custGeom>
                <a:avLst/>
                <a:gdLst>
                  <a:gd name="T0" fmla="*/ 21 w 28"/>
                  <a:gd name="T1" fmla="*/ 0 h 82"/>
                  <a:gd name="T2" fmla="*/ 6 w 28"/>
                  <a:gd name="T3" fmla="*/ 1 h 82"/>
                  <a:gd name="T4" fmla="*/ 0 w 28"/>
                  <a:gd name="T5" fmla="*/ 7 h 82"/>
                  <a:gd name="T6" fmla="*/ 0 w 28"/>
                  <a:gd name="T7" fmla="*/ 22 h 82"/>
                  <a:gd name="T8" fmla="*/ 6 w 28"/>
                  <a:gd name="T9" fmla="*/ 28 h 82"/>
                  <a:gd name="T10" fmla="*/ 22 w 28"/>
                  <a:gd name="T11" fmla="*/ 27 h 82"/>
                  <a:gd name="T12" fmla="*/ 27 w 28"/>
                  <a:gd name="T13" fmla="*/ 22 h 82"/>
                  <a:gd name="T14" fmla="*/ 27 w 28"/>
                  <a:gd name="T15" fmla="*/ 6 h 82"/>
                  <a:gd name="T16" fmla="*/ 21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0"/>
                    </a:moveTo>
                    <a:lnTo>
                      <a:pt x="6" y="1"/>
                    </a:lnTo>
                    <a:lnTo>
                      <a:pt x="0" y="7"/>
                    </a:lnTo>
                    <a:lnTo>
                      <a:pt x="0" y="22"/>
                    </a:lnTo>
                    <a:lnTo>
                      <a:pt x="6" y="28"/>
                    </a:lnTo>
                    <a:lnTo>
                      <a:pt x="22" y="27"/>
                    </a:lnTo>
                    <a:lnTo>
                      <a:pt x="27" y="22"/>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25" name="Group 170">
              <a:extLst>
                <a:ext uri="{FF2B5EF4-FFF2-40B4-BE49-F238E27FC236}">
                  <a16:creationId xmlns:a16="http://schemas.microsoft.com/office/drawing/2014/main" id="{A959EE63-CA75-4034-92E2-CE47A2B443C8}"/>
                </a:ext>
              </a:extLst>
            </p:cNvPr>
            <p:cNvGrpSpPr>
              <a:grpSpLocks/>
            </p:cNvGrpSpPr>
            <p:nvPr/>
          </p:nvGrpSpPr>
          <p:grpSpPr bwMode="auto">
            <a:xfrm>
              <a:off x="4852" y="881"/>
              <a:ext cx="82" cy="28"/>
              <a:chOff x="4852" y="881"/>
              <a:chExt cx="82" cy="28"/>
            </a:xfrm>
          </p:grpSpPr>
          <p:sp>
            <p:nvSpPr>
              <p:cNvPr id="51394" name="Freeform 172">
                <a:extLst>
                  <a:ext uri="{FF2B5EF4-FFF2-40B4-BE49-F238E27FC236}">
                    <a16:creationId xmlns:a16="http://schemas.microsoft.com/office/drawing/2014/main" id="{8C101698-E8A6-47C3-A3EB-01E0A67A0361}"/>
                  </a:ext>
                </a:extLst>
              </p:cNvPr>
              <p:cNvSpPr>
                <a:spLocks/>
              </p:cNvSpPr>
              <p:nvPr/>
            </p:nvSpPr>
            <p:spPr bwMode="auto">
              <a:xfrm>
                <a:off x="4852" y="881"/>
                <a:ext cx="82" cy="28"/>
              </a:xfrm>
              <a:custGeom>
                <a:avLst/>
                <a:gdLst>
                  <a:gd name="T0" fmla="*/ 22 w 82"/>
                  <a:gd name="T1" fmla="*/ 0 h 28"/>
                  <a:gd name="T2" fmla="*/ 6 w 82"/>
                  <a:gd name="T3" fmla="*/ 1 h 28"/>
                  <a:gd name="T4" fmla="*/ 0 w 82"/>
                  <a:gd name="T5" fmla="*/ 6 h 28"/>
                  <a:gd name="T6" fmla="*/ 1 w 82"/>
                  <a:gd name="T7" fmla="*/ 22 h 28"/>
                  <a:gd name="T8" fmla="*/ 7 w 82"/>
                  <a:gd name="T9" fmla="*/ 28 h 28"/>
                  <a:gd name="T10" fmla="*/ 22 w 82"/>
                  <a:gd name="T11" fmla="*/ 27 h 28"/>
                  <a:gd name="T12" fmla="*/ 28 w 82"/>
                  <a:gd name="T13" fmla="*/ 21 h 28"/>
                  <a:gd name="T14" fmla="*/ 27 w 82"/>
                  <a:gd name="T15" fmla="*/ 6 h 28"/>
                  <a:gd name="T16" fmla="*/ 22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2" y="0"/>
                    </a:moveTo>
                    <a:lnTo>
                      <a:pt x="6" y="1"/>
                    </a:lnTo>
                    <a:lnTo>
                      <a:pt x="0" y="6"/>
                    </a:lnTo>
                    <a:lnTo>
                      <a:pt x="1" y="22"/>
                    </a:lnTo>
                    <a:lnTo>
                      <a:pt x="7" y="28"/>
                    </a:lnTo>
                    <a:lnTo>
                      <a:pt x="22" y="27"/>
                    </a:lnTo>
                    <a:lnTo>
                      <a:pt x="28" y="21"/>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95" name="Freeform 171">
                <a:extLst>
                  <a:ext uri="{FF2B5EF4-FFF2-40B4-BE49-F238E27FC236}">
                    <a16:creationId xmlns:a16="http://schemas.microsoft.com/office/drawing/2014/main" id="{75737C9F-D950-410C-A421-B1940794A4F3}"/>
                  </a:ext>
                </a:extLst>
              </p:cNvPr>
              <p:cNvSpPr>
                <a:spLocks/>
              </p:cNvSpPr>
              <p:nvPr/>
            </p:nvSpPr>
            <p:spPr bwMode="auto">
              <a:xfrm>
                <a:off x="4852" y="881"/>
                <a:ext cx="82" cy="28"/>
              </a:xfrm>
              <a:custGeom>
                <a:avLst/>
                <a:gdLst>
                  <a:gd name="T0" fmla="*/ 76 w 82"/>
                  <a:gd name="T1" fmla="*/ 0 h 28"/>
                  <a:gd name="T2" fmla="*/ 60 w 82"/>
                  <a:gd name="T3" fmla="*/ 1 h 28"/>
                  <a:gd name="T4" fmla="*/ 54 w 82"/>
                  <a:gd name="T5" fmla="*/ 6 h 28"/>
                  <a:gd name="T6" fmla="*/ 55 w 82"/>
                  <a:gd name="T7" fmla="*/ 22 h 28"/>
                  <a:gd name="T8" fmla="*/ 61 w 82"/>
                  <a:gd name="T9" fmla="*/ 28 h 28"/>
                  <a:gd name="T10" fmla="*/ 76 w 82"/>
                  <a:gd name="T11" fmla="*/ 27 h 28"/>
                  <a:gd name="T12" fmla="*/ 82 w 82"/>
                  <a:gd name="T13" fmla="*/ 21 h 28"/>
                  <a:gd name="T14" fmla="*/ 81 w 82"/>
                  <a:gd name="T15" fmla="*/ 6 h 28"/>
                  <a:gd name="T16" fmla="*/ 76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6" y="0"/>
                    </a:moveTo>
                    <a:lnTo>
                      <a:pt x="60" y="1"/>
                    </a:lnTo>
                    <a:lnTo>
                      <a:pt x="54" y="6"/>
                    </a:lnTo>
                    <a:lnTo>
                      <a:pt x="55" y="22"/>
                    </a:lnTo>
                    <a:lnTo>
                      <a:pt x="61" y="28"/>
                    </a:lnTo>
                    <a:lnTo>
                      <a:pt x="76" y="27"/>
                    </a:lnTo>
                    <a:lnTo>
                      <a:pt x="82" y="21"/>
                    </a:lnTo>
                    <a:lnTo>
                      <a:pt x="81" y="6"/>
                    </a:lnTo>
                    <a:lnTo>
                      <a:pt x="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26" name="Group 168">
              <a:extLst>
                <a:ext uri="{FF2B5EF4-FFF2-40B4-BE49-F238E27FC236}">
                  <a16:creationId xmlns:a16="http://schemas.microsoft.com/office/drawing/2014/main" id="{0C1B2EFA-C59F-4356-98CD-96A93E08BE0C}"/>
                </a:ext>
              </a:extLst>
            </p:cNvPr>
            <p:cNvGrpSpPr>
              <a:grpSpLocks/>
            </p:cNvGrpSpPr>
            <p:nvPr/>
          </p:nvGrpSpPr>
          <p:grpSpPr bwMode="auto">
            <a:xfrm>
              <a:off x="4795" y="1198"/>
              <a:ext cx="60" cy="58"/>
              <a:chOff x="4795" y="1198"/>
              <a:chExt cx="60" cy="58"/>
            </a:xfrm>
          </p:grpSpPr>
          <p:sp>
            <p:nvSpPr>
              <p:cNvPr id="51393" name="Freeform 169">
                <a:extLst>
                  <a:ext uri="{FF2B5EF4-FFF2-40B4-BE49-F238E27FC236}">
                    <a16:creationId xmlns:a16="http://schemas.microsoft.com/office/drawing/2014/main" id="{8E088162-562C-4AAE-A15A-71B1B4BFEA87}"/>
                  </a:ext>
                </a:extLst>
              </p:cNvPr>
              <p:cNvSpPr>
                <a:spLocks/>
              </p:cNvSpPr>
              <p:nvPr/>
            </p:nvSpPr>
            <p:spPr bwMode="auto">
              <a:xfrm>
                <a:off x="4795" y="1198"/>
                <a:ext cx="60" cy="58"/>
              </a:xfrm>
              <a:custGeom>
                <a:avLst/>
                <a:gdLst>
                  <a:gd name="T0" fmla="*/ 60 w 60"/>
                  <a:gd name="T1" fmla="*/ 0 h 58"/>
                  <a:gd name="T2" fmla="*/ 0 w 60"/>
                  <a:gd name="T3" fmla="*/ 15 h 58"/>
                  <a:gd name="T4" fmla="*/ 44 w 60"/>
                  <a:gd name="T5" fmla="*/ 58 h 58"/>
                  <a:gd name="T6" fmla="*/ 17 w 60"/>
                  <a:gd name="T7" fmla="*/ 20 h 58"/>
                  <a:gd name="T8" fmla="*/ 60 w 60"/>
                  <a:gd name="T9" fmla="*/ 0 h 58"/>
                  <a:gd name="T10" fmla="*/ 0 60000 65536"/>
                  <a:gd name="T11" fmla="*/ 0 60000 65536"/>
                  <a:gd name="T12" fmla="*/ 0 60000 65536"/>
                  <a:gd name="T13" fmla="*/ 0 60000 65536"/>
                  <a:gd name="T14" fmla="*/ 0 60000 65536"/>
                  <a:gd name="T15" fmla="*/ 0 w 60"/>
                  <a:gd name="T16" fmla="*/ 0 h 58"/>
                  <a:gd name="T17" fmla="*/ 60 w 60"/>
                  <a:gd name="T18" fmla="*/ 58 h 58"/>
                </a:gdLst>
                <a:ahLst/>
                <a:cxnLst>
                  <a:cxn ang="T10">
                    <a:pos x="T0" y="T1"/>
                  </a:cxn>
                  <a:cxn ang="T11">
                    <a:pos x="T2" y="T3"/>
                  </a:cxn>
                  <a:cxn ang="T12">
                    <a:pos x="T4" y="T5"/>
                  </a:cxn>
                  <a:cxn ang="T13">
                    <a:pos x="T6" y="T7"/>
                  </a:cxn>
                  <a:cxn ang="T14">
                    <a:pos x="T8" y="T9"/>
                  </a:cxn>
                </a:cxnLst>
                <a:rect l="T15" t="T16" r="T17" b="T18"/>
                <a:pathLst>
                  <a:path w="60" h="58">
                    <a:moveTo>
                      <a:pt x="60" y="0"/>
                    </a:moveTo>
                    <a:lnTo>
                      <a:pt x="0" y="15"/>
                    </a:lnTo>
                    <a:lnTo>
                      <a:pt x="44" y="58"/>
                    </a:lnTo>
                    <a:lnTo>
                      <a:pt x="17" y="20"/>
                    </a:lnTo>
                    <a:lnTo>
                      <a:pt x="6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27" name="Group 166">
              <a:extLst>
                <a:ext uri="{FF2B5EF4-FFF2-40B4-BE49-F238E27FC236}">
                  <a16:creationId xmlns:a16="http://schemas.microsoft.com/office/drawing/2014/main" id="{2EF71D16-36A1-40BE-ACE2-DF618C92DC6A}"/>
                </a:ext>
              </a:extLst>
            </p:cNvPr>
            <p:cNvGrpSpPr>
              <a:grpSpLocks/>
            </p:cNvGrpSpPr>
            <p:nvPr/>
          </p:nvGrpSpPr>
          <p:grpSpPr bwMode="auto">
            <a:xfrm>
              <a:off x="4813" y="1004"/>
              <a:ext cx="347" cy="224"/>
              <a:chOff x="4813" y="1004"/>
              <a:chExt cx="347" cy="224"/>
            </a:xfrm>
          </p:grpSpPr>
          <p:sp>
            <p:nvSpPr>
              <p:cNvPr id="51392" name="Freeform 167">
                <a:extLst>
                  <a:ext uri="{FF2B5EF4-FFF2-40B4-BE49-F238E27FC236}">
                    <a16:creationId xmlns:a16="http://schemas.microsoft.com/office/drawing/2014/main" id="{89E1E0D8-2853-4F78-84BB-06E7624145E5}"/>
                  </a:ext>
                </a:extLst>
              </p:cNvPr>
              <p:cNvSpPr>
                <a:spLocks/>
              </p:cNvSpPr>
              <p:nvPr/>
            </p:nvSpPr>
            <p:spPr bwMode="auto">
              <a:xfrm>
                <a:off x="4813" y="1004"/>
                <a:ext cx="347" cy="224"/>
              </a:xfrm>
              <a:custGeom>
                <a:avLst/>
                <a:gdLst>
                  <a:gd name="T0" fmla="*/ 227 w 347"/>
                  <a:gd name="T1" fmla="*/ 0 h 224"/>
                  <a:gd name="T2" fmla="*/ 296 w 347"/>
                  <a:gd name="T3" fmla="*/ 39 h 224"/>
                  <a:gd name="T4" fmla="*/ 344 w 347"/>
                  <a:gd name="T5" fmla="*/ 95 h 224"/>
                  <a:gd name="T6" fmla="*/ 347 w 347"/>
                  <a:gd name="T7" fmla="*/ 112 h 224"/>
                  <a:gd name="T8" fmla="*/ 344 w 347"/>
                  <a:gd name="T9" fmla="*/ 129 h 224"/>
                  <a:gd name="T10" fmla="*/ 287 w 347"/>
                  <a:gd name="T11" fmla="*/ 185 h 224"/>
                  <a:gd name="T12" fmla="*/ 206 w 347"/>
                  <a:gd name="T13" fmla="*/ 212 h 224"/>
                  <a:gd name="T14" fmla="*/ 141 w 347"/>
                  <a:gd name="T15" fmla="*/ 222 h 224"/>
                  <a:gd name="T16" fmla="*/ 106 w 347"/>
                  <a:gd name="T17" fmla="*/ 224 h 224"/>
                  <a:gd name="T18" fmla="*/ 71 w 347"/>
                  <a:gd name="T19" fmla="*/ 223 h 224"/>
                  <a:gd name="T20" fmla="*/ 35 w 347"/>
                  <a:gd name="T21" fmla="*/ 221 h 224"/>
                  <a:gd name="T22" fmla="*/ 0 w 347"/>
                  <a:gd name="T23" fmla="*/ 216 h 224"/>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47"/>
                  <a:gd name="T37" fmla="*/ 0 h 224"/>
                  <a:gd name="T38" fmla="*/ 347 w 347"/>
                  <a:gd name="T39" fmla="*/ 224 h 224"/>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47" h="224">
                    <a:moveTo>
                      <a:pt x="227" y="0"/>
                    </a:moveTo>
                    <a:lnTo>
                      <a:pt x="296" y="39"/>
                    </a:lnTo>
                    <a:lnTo>
                      <a:pt x="344" y="95"/>
                    </a:lnTo>
                    <a:lnTo>
                      <a:pt x="347" y="112"/>
                    </a:lnTo>
                    <a:lnTo>
                      <a:pt x="344" y="129"/>
                    </a:lnTo>
                    <a:lnTo>
                      <a:pt x="287" y="185"/>
                    </a:lnTo>
                    <a:lnTo>
                      <a:pt x="206" y="212"/>
                    </a:lnTo>
                    <a:lnTo>
                      <a:pt x="141" y="222"/>
                    </a:lnTo>
                    <a:lnTo>
                      <a:pt x="106" y="224"/>
                    </a:lnTo>
                    <a:lnTo>
                      <a:pt x="71" y="223"/>
                    </a:lnTo>
                    <a:lnTo>
                      <a:pt x="35" y="221"/>
                    </a:lnTo>
                    <a:lnTo>
                      <a:pt x="0" y="216"/>
                    </a:lnTo>
                  </a:path>
                </a:pathLst>
              </a:custGeom>
              <a:noFill/>
              <a:ln w="571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28" name="Group 162">
              <a:extLst>
                <a:ext uri="{FF2B5EF4-FFF2-40B4-BE49-F238E27FC236}">
                  <a16:creationId xmlns:a16="http://schemas.microsoft.com/office/drawing/2014/main" id="{5C027C08-A494-4C80-BFBE-D1DFD7B440E1}"/>
                </a:ext>
              </a:extLst>
            </p:cNvPr>
            <p:cNvGrpSpPr>
              <a:grpSpLocks/>
            </p:cNvGrpSpPr>
            <p:nvPr/>
          </p:nvGrpSpPr>
          <p:grpSpPr bwMode="auto">
            <a:xfrm>
              <a:off x="6061" y="1288"/>
              <a:ext cx="127" cy="118"/>
              <a:chOff x="6061" y="1288"/>
              <a:chExt cx="127" cy="118"/>
            </a:xfrm>
          </p:grpSpPr>
          <p:sp>
            <p:nvSpPr>
              <p:cNvPr id="51389" name="Freeform 165">
                <a:extLst>
                  <a:ext uri="{FF2B5EF4-FFF2-40B4-BE49-F238E27FC236}">
                    <a16:creationId xmlns:a16="http://schemas.microsoft.com/office/drawing/2014/main" id="{17AFDA11-8340-4870-8F10-8359FDD8CC2B}"/>
                  </a:ext>
                </a:extLst>
              </p:cNvPr>
              <p:cNvSpPr>
                <a:spLocks/>
              </p:cNvSpPr>
              <p:nvPr/>
            </p:nvSpPr>
            <p:spPr bwMode="auto">
              <a:xfrm>
                <a:off x="6061" y="1288"/>
                <a:ext cx="127" cy="118"/>
              </a:xfrm>
              <a:custGeom>
                <a:avLst/>
                <a:gdLst>
                  <a:gd name="T0" fmla="*/ 48 w 127"/>
                  <a:gd name="T1" fmla="*/ 0 h 118"/>
                  <a:gd name="T2" fmla="*/ 0 w 127"/>
                  <a:gd name="T3" fmla="*/ 0 h 118"/>
                  <a:gd name="T4" fmla="*/ 0 w 127"/>
                  <a:gd name="T5" fmla="*/ 4 h 118"/>
                  <a:gd name="T6" fmla="*/ 16 w 127"/>
                  <a:gd name="T7" fmla="*/ 5 h 118"/>
                  <a:gd name="T8" fmla="*/ 17 w 127"/>
                  <a:gd name="T9" fmla="*/ 6 h 118"/>
                  <a:gd name="T10" fmla="*/ 17 w 127"/>
                  <a:gd name="T11" fmla="*/ 111 h 118"/>
                  <a:gd name="T12" fmla="*/ 16 w 127"/>
                  <a:gd name="T13" fmla="*/ 112 h 118"/>
                  <a:gd name="T14" fmla="*/ 1 w 127"/>
                  <a:gd name="T15" fmla="*/ 113 h 118"/>
                  <a:gd name="T16" fmla="*/ 1 w 127"/>
                  <a:gd name="T17" fmla="*/ 117 h 118"/>
                  <a:gd name="T18" fmla="*/ 48 w 127"/>
                  <a:gd name="T19" fmla="*/ 117 h 118"/>
                  <a:gd name="T20" fmla="*/ 48 w 127"/>
                  <a:gd name="T21" fmla="*/ 113 h 118"/>
                  <a:gd name="T22" fmla="*/ 34 w 127"/>
                  <a:gd name="T23" fmla="*/ 112 h 118"/>
                  <a:gd name="T24" fmla="*/ 32 w 127"/>
                  <a:gd name="T25" fmla="*/ 111 h 118"/>
                  <a:gd name="T26" fmla="*/ 32 w 127"/>
                  <a:gd name="T27" fmla="*/ 59 h 118"/>
                  <a:gd name="T28" fmla="*/ 110 w 127"/>
                  <a:gd name="T29" fmla="*/ 59 h 118"/>
                  <a:gd name="T30" fmla="*/ 110 w 127"/>
                  <a:gd name="T31" fmla="*/ 52 h 118"/>
                  <a:gd name="T32" fmla="*/ 32 w 127"/>
                  <a:gd name="T33" fmla="*/ 52 h 118"/>
                  <a:gd name="T34" fmla="*/ 32 w 127"/>
                  <a:gd name="T35" fmla="*/ 6 h 118"/>
                  <a:gd name="T36" fmla="*/ 34 w 127"/>
                  <a:gd name="T37" fmla="*/ 5 h 118"/>
                  <a:gd name="T38" fmla="*/ 48 w 127"/>
                  <a:gd name="T39" fmla="*/ 4 h 118"/>
                  <a:gd name="T40" fmla="*/ 48 w 127"/>
                  <a:gd name="T41" fmla="*/ 0 h 118"/>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27"/>
                  <a:gd name="T64" fmla="*/ 0 h 118"/>
                  <a:gd name="T65" fmla="*/ 127 w 127"/>
                  <a:gd name="T66" fmla="*/ 118 h 118"/>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27" h="118">
                    <a:moveTo>
                      <a:pt x="48" y="0"/>
                    </a:moveTo>
                    <a:lnTo>
                      <a:pt x="0" y="0"/>
                    </a:lnTo>
                    <a:lnTo>
                      <a:pt x="0" y="4"/>
                    </a:lnTo>
                    <a:lnTo>
                      <a:pt x="16" y="5"/>
                    </a:lnTo>
                    <a:lnTo>
                      <a:pt x="17" y="6"/>
                    </a:lnTo>
                    <a:lnTo>
                      <a:pt x="17" y="111"/>
                    </a:lnTo>
                    <a:lnTo>
                      <a:pt x="16" y="112"/>
                    </a:lnTo>
                    <a:lnTo>
                      <a:pt x="1" y="113"/>
                    </a:lnTo>
                    <a:lnTo>
                      <a:pt x="1" y="117"/>
                    </a:lnTo>
                    <a:lnTo>
                      <a:pt x="48" y="117"/>
                    </a:lnTo>
                    <a:lnTo>
                      <a:pt x="48" y="113"/>
                    </a:lnTo>
                    <a:lnTo>
                      <a:pt x="34" y="112"/>
                    </a:lnTo>
                    <a:lnTo>
                      <a:pt x="32" y="111"/>
                    </a:lnTo>
                    <a:lnTo>
                      <a:pt x="32" y="59"/>
                    </a:lnTo>
                    <a:lnTo>
                      <a:pt x="110" y="59"/>
                    </a:lnTo>
                    <a:lnTo>
                      <a:pt x="110" y="52"/>
                    </a:lnTo>
                    <a:lnTo>
                      <a:pt x="32" y="52"/>
                    </a:lnTo>
                    <a:lnTo>
                      <a:pt x="32" y="6"/>
                    </a:lnTo>
                    <a:lnTo>
                      <a:pt x="34" y="5"/>
                    </a:lnTo>
                    <a:lnTo>
                      <a:pt x="48" y="4"/>
                    </a:lnTo>
                    <a:lnTo>
                      <a:pt x="4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90" name="Freeform 164">
                <a:extLst>
                  <a:ext uri="{FF2B5EF4-FFF2-40B4-BE49-F238E27FC236}">
                    <a16:creationId xmlns:a16="http://schemas.microsoft.com/office/drawing/2014/main" id="{491704AF-3C7B-41CE-8B79-A0AAA487F146}"/>
                  </a:ext>
                </a:extLst>
              </p:cNvPr>
              <p:cNvSpPr>
                <a:spLocks/>
              </p:cNvSpPr>
              <p:nvPr/>
            </p:nvSpPr>
            <p:spPr bwMode="auto">
              <a:xfrm>
                <a:off x="6061" y="1288"/>
                <a:ext cx="127" cy="118"/>
              </a:xfrm>
              <a:custGeom>
                <a:avLst/>
                <a:gdLst>
                  <a:gd name="T0" fmla="*/ 110 w 127"/>
                  <a:gd name="T1" fmla="*/ 59 h 118"/>
                  <a:gd name="T2" fmla="*/ 95 w 127"/>
                  <a:gd name="T3" fmla="*/ 59 h 118"/>
                  <a:gd name="T4" fmla="*/ 95 w 127"/>
                  <a:gd name="T5" fmla="*/ 111 h 118"/>
                  <a:gd name="T6" fmla="*/ 93 w 127"/>
                  <a:gd name="T7" fmla="*/ 112 h 118"/>
                  <a:gd name="T8" fmla="*/ 77 w 127"/>
                  <a:gd name="T9" fmla="*/ 113 h 118"/>
                  <a:gd name="T10" fmla="*/ 77 w 127"/>
                  <a:gd name="T11" fmla="*/ 117 h 118"/>
                  <a:gd name="T12" fmla="*/ 126 w 127"/>
                  <a:gd name="T13" fmla="*/ 117 h 118"/>
                  <a:gd name="T14" fmla="*/ 126 w 127"/>
                  <a:gd name="T15" fmla="*/ 113 h 118"/>
                  <a:gd name="T16" fmla="*/ 111 w 127"/>
                  <a:gd name="T17" fmla="*/ 112 h 118"/>
                  <a:gd name="T18" fmla="*/ 110 w 127"/>
                  <a:gd name="T19" fmla="*/ 111 h 118"/>
                  <a:gd name="T20" fmla="*/ 110 w 127"/>
                  <a:gd name="T21" fmla="*/ 59 h 118"/>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7"/>
                  <a:gd name="T34" fmla="*/ 0 h 118"/>
                  <a:gd name="T35" fmla="*/ 127 w 127"/>
                  <a:gd name="T36" fmla="*/ 118 h 118"/>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7" h="118">
                    <a:moveTo>
                      <a:pt x="110" y="59"/>
                    </a:moveTo>
                    <a:lnTo>
                      <a:pt x="95" y="59"/>
                    </a:lnTo>
                    <a:lnTo>
                      <a:pt x="95" y="111"/>
                    </a:lnTo>
                    <a:lnTo>
                      <a:pt x="93" y="112"/>
                    </a:lnTo>
                    <a:lnTo>
                      <a:pt x="77" y="113"/>
                    </a:lnTo>
                    <a:lnTo>
                      <a:pt x="77" y="117"/>
                    </a:lnTo>
                    <a:lnTo>
                      <a:pt x="126" y="117"/>
                    </a:lnTo>
                    <a:lnTo>
                      <a:pt x="126" y="113"/>
                    </a:lnTo>
                    <a:lnTo>
                      <a:pt x="111" y="112"/>
                    </a:lnTo>
                    <a:lnTo>
                      <a:pt x="110" y="111"/>
                    </a:lnTo>
                    <a:lnTo>
                      <a:pt x="110" y="5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91" name="Freeform 163">
                <a:extLst>
                  <a:ext uri="{FF2B5EF4-FFF2-40B4-BE49-F238E27FC236}">
                    <a16:creationId xmlns:a16="http://schemas.microsoft.com/office/drawing/2014/main" id="{26009C2F-1008-4048-B937-59C79CBE97FA}"/>
                  </a:ext>
                </a:extLst>
              </p:cNvPr>
              <p:cNvSpPr>
                <a:spLocks/>
              </p:cNvSpPr>
              <p:nvPr/>
            </p:nvSpPr>
            <p:spPr bwMode="auto">
              <a:xfrm>
                <a:off x="6061" y="1288"/>
                <a:ext cx="127" cy="118"/>
              </a:xfrm>
              <a:custGeom>
                <a:avLst/>
                <a:gdLst>
                  <a:gd name="T0" fmla="*/ 126 w 127"/>
                  <a:gd name="T1" fmla="*/ 0 h 118"/>
                  <a:gd name="T2" fmla="*/ 79 w 127"/>
                  <a:gd name="T3" fmla="*/ 0 h 118"/>
                  <a:gd name="T4" fmla="*/ 79 w 127"/>
                  <a:gd name="T5" fmla="*/ 4 h 118"/>
                  <a:gd name="T6" fmla="*/ 93 w 127"/>
                  <a:gd name="T7" fmla="*/ 5 h 118"/>
                  <a:gd name="T8" fmla="*/ 95 w 127"/>
                  <a:gd name="T9" fmla="*/ 6 h 118"/>
                  <a:gd name="T10" fmla="*/ 95 w 127"/>
                  <a:gd name="T11" fmla="*/ 52 h 118"/>
                  <a:gd name="T12" fmla="*/ 110 w 127"/>
                  <a:gd name="T13" fmla="*/ 52 h 118"/>
                  <a:gd name="T14" fmla="*/ 110 w 127"/>
                  <a:gd name="T15" fmla="*/ 6 h 118"/>
                  <a:gd name="T16" fmla="*/ 111 w 127"/>
                  <a:gd name="T17" fmla="*/ 5 h 118"/>
                  <a:gd name="T18" fmla="*/ 126 w 127"/>
                  <a:gd name="T19" fmla="*/ 4 h 118"/>
                  <a:gd name="T20" fmla="*/ 126 w 127"/>
                  <a:gd name="T21" fmla="*/ 0 h 118"/>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7"/>
                  <a:gd name="T34" fmla="*/ 0 h 118"/>
                  <a:gd name="T35" fmla="*/ 127 w 127"/>
                  <a:gd name="T36" fmla="*/ 118 h 118"/>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7" h="118">
                    <a:moveTo>
                      <a:pt x="126" y="0"/>
                    </a:moveTo>
                    <a:lnTo>
                      <a:pt x="79" y="0"/>
                    </a:lnTo>
                    <a:lnTo>
                      <a:pt x="79" y="4"/>
                    </a:lnTo>
                    <a:lnTo>
                      <a:pt x="93" y="5"/>
                    </a:lnTo>
                    <a:lnTo>
                      <a:pt x="95" y="6"/>
                    </a:lnTo>
                    <a:lnTo>
                      <a:pt x="95" y="52"/>
                    </a:lnTo>
                    <a:lnTo>
                      <a:pt x="110" y="52"/>
                    </a:lnTo>
                    <a:lnTo>
                      <a:pt x="110" y="6"/>
                    </a:lnTo>
                    <a:lnTo>
                      <a:pt x="111" y="5"/>
                    </a:lnTo>
                    <a:lnTo>
                      <a:pt x="126" y="4"/>
                    </a:lnTo>
                    <a:lnTo>
                      <a:pt x="12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29" name="Group 157">
              <a:extLst>
                <a:ext uri="{FF2B5EF4-FFF2-40B4-BE49-F238E27FC236}">
                  <a16:creationId xmlns:a16="http://schemas.microsoft.com/office/drawing/2014/main" id="{2BB6DD97-C859-4049-8A6D-9BB9FFFECC79}"/>
                </a:ext>
              </a:extLst>
            </p:cNvPr>
            <p:cNvGrpSpPr>
              <a:grpSpLocks/>
            </p:cNvGrpSpPr>
            <p:nvPr/>
          </p:nvGrpSpPr>
          <p:grpSpPr bwMode="auto">
            <a:xfrm>
              <a:off x="6200" y="1359"/>
              <a:ext cx="47" cy="82"/>
              <a:chOff x="6200" y="1359"/>
              <a:chExt cx="47" cy="82"/>
            </a:xfrm>
          </p:grpSpPr>
          <p:sp>
            <p:nvSpPr>
              <p:cNvPr id="51385" name="Freeform 161">
                <a:extLst>
                  <a:ext uri="{FF2B5EF4-FFF2-40B4-BE49-F238E27FC236}">
                    <a16:creationId xmlns:a16="http://schemas.microsoft.com/office/drawing/2014/main" id="{1BD93C39-DFE1-48C7-9826-9E941D16647D}"/>
                  </a:ext>
                </a:extLst>
              </p:cNvPr>
              <p:cNvSpPr>
                <a:spLocks/>
              </p:cNvSpPr>
              <p:nvPr/>
            </p:nvSpPr>
            <p:spPr bwMode="auto">
              <a:xfrm>
                <a:off x="6200" y="1359"/>
                <a:ext cx="47" cy="82"/>
              </a:xfrm>
              <a:custGeom>
                <a:avLst/>
                <a:gdLst>
                  <a:gd name="T0" fmla="*/ 2 w 47"/>
                  <a:gd name="T1" fmla="*/ 69 h 82"/>
                  <a:gd name="T2" fmla="*/ 0 w 47"/>
                  <a:gd name="T3" fmla="*/ 73 h 82"/>
                  <a:gd name="T4" fmla="*/ 1 w 47"/>
                  <a:gd name="T5" fmla="*/ 77 h 82"/>
                  <a:gd name="T6" fmla="*/ 3 w 47"/>
                  <a:gd name="T7" fmla="*/ 79 h 82"/>
                  <a:gd name="T8" fmla="*/ 7 w 47"/>
                  <a:gd name="T9" fmla="*/ 82 h 82"/>
                  <a:gd name="T10" fmla="*/ 12 w 47"/>
                  <a:gd name="T11" fmla="*/ 82 h 82"/>
                  <a:gd name="T12" fmla="*/ 30 w 47"/>
                  <a:gd name="T13" fmla="*/ 76 h 82"/>
                  <a:gd name="T14" fmla="*/ 30 w 47"/>
                  <a:gd name="T15" fmla="*/ 75 h 82"/>
                  <a:gd name="T16" fmla="*/ 13 w 47"/>
                  <a:gd name="T17" fmla="*/ 75 h 82"/>
                  <a:gd name="T18" fmla="*/ 9 w 47"/>
                  <a:gd name="T19" fmla="*/ 72 h 82"/>
                  <a:gd name="T20" fmla="*/ 6 w 47"/>
                  <a:gd name="T21" fmla="*/ 70 h 82"/>
                  <a:gd name="T22" fmla="*/ 2 w 47"/>
                  <a:gd name="T23" fmla="*/ 69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2" y="69"/>
                    </a:moveTo>
                    <a:lnTo>
                      <a:pt x="0" y="73"/>
                    </a:lnTo>
                    <a:lnTo>
                      <a:pt x="1" y="77"/>
                    </a:lnTo>
                    <a:lnTo>
                      <a:pt x="3" y="79"/>
                    </a:lnTo>
                    <a:lnTo>
                      <a:pt x="7" y="82"/>
                    </a:lnTo>
                    <a:lnTo>
                      <a:pt x="12" y="82"/>
                    </a:lnTo>
                    <a:lnTo>
                      <a:pt x="30" y="76"/>
                    </a:lnTo>
                    <a:lnTo>
                      <a:pt x="30" y="75"/>
                    </a:lnTo>
                    <a:lnTo>
                      <a:pt x="13" y="75"/>
                    </a:lnTo>
                    <a:lnTo>
                      <a:pt x="9" y="72"/>
                    </a:lnTo>
                    <a:lnTo>
                      <a:pt x="6" y="70"/>
                    </a:lnTo>
                    <a:lnTo>
                      <a:pt x="2"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86" name="Freeform 160">
                <a:extLst>
                  <a:ext uri="{FF2B5EF4-FFF2-40B4-BE49-F238E27FC236}">
                    <a16:creationId xmlns:a16="http://schemas.microsoft.com/office/drawing/2014/main" id="{EA49042C-5269-4014-93D7-FC81AC9C46FB}"/>
                  </a:ext>
                </a:extLst>
              </p:cNvPr>
              <p:cNvSpPr>
                <a:spLocks/>
              </p:cNvSpPr>
              <p:nvPr/>
            </p:nvSpPr>
            <p:spPr bwMode="auto">
              <a:xfrm>
                <a:off x="6200" y="1359"/>
                <a:ext cx="47" cy="82"/>
              </a:xfrm>
              <a:custGeom>
                <a:avLst/>
                <a:gdLst>
                  <a:gd name="T0" fmla="*/ 44 w 47"/>
                  <a:gd name="T1" fmla="*/ 37 h 82"/>
                  <a:gd name="T2" fmla="*/ 28 w 47"/>
                  <a:gd name="T3" fmla="*/ 37 h 82"/>
                  <a:gd name="T4" fmla="*/ 36 w 47"/>
                  <a:gd name="T5" fmla="*/ 41 h 82"/>
                  <a:gd name="T6" fmla="*/ 36 w 47"/>
                  <a:gd name="T7" fmla="*/ 69 h 82"/>
                  <a:gd name="T8" fmla="*/ 27 w 47"/>
                  <a:gd name="T9" fmla="*/ 75 h 82"/>
                  <a:gd name="T10" fmla="*/ 30 w 47"/>
                  <a:gd name="T11" fmla="*/ 75 h 82"/>
                  <a:gd name="T12" fmla="*/ 45 w 47"/>
                  <a:gd name="T13" fmla="*/ 59 h 82"/>
                  <a:gd name="T14" fmla="*/ 47 w 47"/>
                  <a:gd name="T15" fmla="*/ 40 h 82"/>
                  <a:gd name="T16" fmla="*/ 44 w 47"/>
                  <a:gd name="T17" fmla="*/ 37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4" y="37"/>
                    </a:moveTo>
                    <a:lnTo>
                      <a:pt x="28" y="37"/>
                    </a:lnTo>
                    <a:lnTo>
                      <a:pt x="36" y="41"/>
                    </a:lnTo>
                    <a:lnTo>
                      <a:pt x="36" y="69"/>
                    </a:lnTo>
                    <a:lnTo>
                      <a:pt x="27" y="75"/>
                    </a:lnTo>
                    <a:lnTo>
                      <a:pt x="30" y="75"/>
                    </a:lnTo>
                    <a:lnTo>
                      <a:pt x="45" y="59"/>
                    </a:lnTo>
                    <a:lnTo>
                      <a:pt x="47" y="40"/>
                    </a:lnTo>
                    <a:lnTo>
                      <a:pt x="44" y="3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87" name="Freeform 159">
                <a:extLst>
                  <a:ext uri="{FF2B5EF4-FFF2-40B4-BE49-F238E27FC236}">
                    <a16:creationId xmlns:a16="http://schemas.microsoft.com/office/drawing/2014/main" id="{287C24FE-AD66-4BCC-B924-3FB9A2CD0AFF}"/>
                  </a:ext>
                </a:extLst>
              </p:cNvPr>
              <p:cNvSpPr>
                <a:spLocks/>
              </p:cNvSpPr>
              <p:nvPr/>
            </p:nvSpPr>
            <p:spPr bwMode="auto">
              <a:xfrm>
                <a:off x="6200" y="1359"/>
                <a:ext cx="47" cy="82"/>
              </a:xfrm>
              <a:custGeom>
                <a:avLst/>
                <a:gdLst>
                  <a:gd name="T0" fmla="*/ 41 w 47"/>
                  <a:gd name="T1" fmla="*/ 6 h 82"/>
                  <a:gd name="T2" fmla="*/ 26 w 47"/>
                  <a:gd name="T3" fmla="*/ 6 h 82"/>
                  <a:gd name="T4" fmla="*/ 31 w 47"/>
                  <a:gd name="T5" fmla="*/ 10 h 82"/>
                  <a:gd name="T6" fmla="*/ 31 w 47"/>
                  <a:gd name="T7" fmla="*/ 26 h 82"/>
                  <a:gd name="T8" fmla="*/ 23 w 47"/>
                  <a:gd name="T9" fmla="*/ 31 h 82"/>
                  <a:gd name="T10" fmla="*/ 9 w 47"/>
                  <a:gd name="T11" fmla="*/ 36 h 82"/>
                  <a:gd name="T12" fmla="*/ 10 w 47"/>
                  <a:gd name="T13" fmla="*/ 39 h 82"/>
                  <a:gd name="T14" fmla="*/ 12 w 47"/>
                  <a:gd name="T15" fmla="*/ 38 h 82"/>
                  <a:gd name="T16" fmla="*/ 16 w 47"/>
                  <a:gd name="T17" fmla="*/ 37 h 82"/>
                  <a:gd name="T18" fmla="*/ 44 w 47"/>
                  <a:gd name="T19" fmla="*/ 37 h 82"/>
                  <a:gd name="T20" fmla="*/ 40 w 47"/>
                  <a:gd name="T21" fmla="*/ 32 h 82"/>
                  <a:gd name="T22" fmla="*/ 27 w 47"/>
                  <a:gd name="T23" fmla="*/ 31 h 82"/>
                  <a:gd name="T24" fmla="*/ 27 w 47"/>
                  <a:gd name="T25" fmla="*/ 30 h 82"/>
                  <a:gd name="T26" fmla="*/ 32 w 47"/>
                  <a:gd name="T27" fmla="*/ 27 h 82"/>
                  <a:gd name="T28" fmla="*/ 36 w 47"/>
                  <a:gd name="T29" fmla="*/ 25 h 82"/>
                  <a:gd name="T30" fmla="*/ 40 w 47"/>
                  <a:gd name="T31" fmla="*/ 21 h 82"/>
                  <a:gd name="T32" fmla="*/ 41 w 47"/>
                  <a:gd name="T33" fmla="*/ 19 h 82"/>
                  <a:gd name="T34" fmla="*/ 41 w 47"/>
                  <a:gd name="T35" fmla="*/ 7 h 82"/>
                  <a:gd name="T36" fmla="*/ 41 w 47"/>
                  <a:gd name="T37" fmla="*/ 6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1" y="6"/>
                    </a:moveTo>
                    <a:lnTo>
                      <a:pt x="26" y="6"/>
                    </a:lnTo>
                    <a:lnTo>
                      <a:pt x="31" y="10"/>
                    </a:lnTo>
                    <a:lnTo>
                      <a:pt x="31" y="26"/>
                    </a:lnTo>
                    <a:lnTo>
                      <a:pt x="23" y="31"/>
                    </a:lnTo>
                    <a:lnTo>
                      <a:pt x="9" y="36"/>
                    </a:lnTo>
                    <a:lnTo>
                      <a:pt x="10" y="39"/>
                    </a:lnTo>
                    <a:lnTo>
                      <a:pt x="12" y="38"/>
                    </a:lnTo>
                    <a:lnTo>
                      <a:pt x="16" y="37"/>
                    </a:lnTo>
                    <a:lnTo>
                      <a:pt x="44" y="37"/>
                    </a:lnTo>
                    <a:lnTo>
                      <a:pt x="40" y="32"/>
                    </a:lnTo>
                    <a:lnTo>
                      <a:pt x="27" y="31"/>
                    </a:lnTo>
                    <a:lnTo>
                      <a:pt x="27" y="30"/>
                    </a:lnTo>
                    <a:lnTo>
                      <a:pt x="32" y="27"/>
                    </a:lnTo>
                    <a:lnTo>
                      <a:pt x="36" y="25"/>
                    </a:lnTo>
                    <a:lnTo>
                      <a:pt x="40" y="21"/>
                    </a:lnTo>
                    <a:lnTo>
                      <a:pt x="41" y="19"/>
                    </a:lnTo>
                    <a:lnTo>
                      <a:pt x="41" y="7"/>
                    </a:lnTo>
                    <a:lnTo>
                      <a:pt x="41"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88" name="Freeform 158">
                <a:extLst>
                  <a:ext uri="{FF2B5EF4-FFF2-40B4-BE49-F238E27FC236}">
                    <a16:creationId xmlns:a16="http://schemas.microsoft.com/office/drawing/2014/main" id="{79144AAB-9C6F-4163-9DE8-6E95320B3B44}"/>
                  </a:ext>
                </a:extLst>
              </p:cNvPr>
              <p:cNvSpPr>
                <a:spLocks/>
              </p:cNvSpPr>
              <p:nvPr/>
            </p:nvSpPr>
            <p:spPr bwMode="auto">
              <a:xfrm>
                <a:off x="6200" y="1359"/>
                <a:ext cx="47" cy="82"/>
              </a:xfrm>
              <a:custGeom>
                <a:avLst/>
                <a:gdLst>
                  <a:gd name="T0" fmla="*/ 34 w 47"/>
                  <a:gd name="T1" fmla="*/ 0 h 82"/>
                  <a:gd name="T2" fmla="*/ 16 w 47"/>
                  <a:gd name="T3" fmla="*/ 0 h 82"/>
                  <a:gd name="T4" fmla="*/ 11 w 47"/>
                  <a:gd name="T5" fmla="*/ 3 h 82"/>
                  <a:gd name="T6" fmla="*/ 7 w 47"/>
                  <a:gd name="T7" fmla="*/ 7 h 82"/>
                  <a:gd name="T8" fmla="*/ 2 w 47"/>
                  <a:gd name="T9" fmla="*/ 15 h 82"/>
                  <a:gd name="T10" fmla="*/ 4 w 47"/>
                  <a:gd name="T11" fmla="*/ 17 h 82"/>
                  <a:gd name="T12" fmla="*/ 7 w 47"/>
                  <a:gd name="T13" fmla="*/ 12 h 82"/>
                  <a:gd name="T14" fmla="*/ 12 w 47"/>
                  <a:gd name="T15" fmla="*/ 6 h 82"/>
                  <a:gd name="T16" fmla="*/ 41 w 47"/>
                  <a:gd name="T17" fmla="*/ 6 h 82"/>
                  <a:gd name="T18" fmla="*/ 34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4" y="0"/>
                    </a:moveTo>
                    <a:lnTo>
                      <a:pt x="16" y="0"/>
                    </a:lnTo>
                    <a:lnTo>
                      <a:pt x="11" y="3"/>
                    </a:lnTo>
                    <a:lnTo>
                      <a:pt x="7" y="7"/>
                    </a:lnTo>
                    <a:lnTo>
                      <a:pt x="2" y="15"/>
                    </a:lnTo>
                    <a:lnTo>
                      <a:pt x="4" y="17"/>
                    </a:lnTo>
                    <a:lnTo>
                      <a:pt x="7" y="12"/>
                    </a:lnTo>
                    <a:lnTo>
                      <a:pt x="12" y="6"/>
                    </a:lnTo>
                    <a:lnTo>
                      <a:pt x="41" y="6"/>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30" name="Group 153">
              <a:extLst>
                <a:ext uri="{FF2B5EF4-FFF2-40B4-BE49-F238E27FC236}">
                  <a16:creationId xmlns:a16="http://schemas.microsoft.com/office/drawing/2014/main" id="{A36ED40C-6C56-4885-893B-D20D40512208}"/>
                </a:ext>
              </a:extLst>
            </p:cNvPr>
            <p:cNvGrpSpPr>
              <a:grpSpLocks/>
            </p:cNvGrpSpPr>
            <p:nvPr/>
          </p:nvGrpSpPr>
          <p:grpSpPr bwMode="auto">
            <a:xfrm>
              <a:off x="6263" y="1285"/>
              <a:ext cx="107" cy="121"/>
              <a:chOff x="6263" y="1285"/>
              <a:chExt cx="107" cy="121"/>
            </a:xfrm>
          </p:grpSpPr>
          <p:sp>
            <p:nvSpPr>
              <p:cNvPr id="51382" name="Freeform 156">
                <a:extLst>
                  <a:ext uri="{FF2B5EF4-FFF2-40B4-BE49-F238E27FC236}">
                    <a16:creationId xmlns:a16="http://schemas.microsoft.com/office/drawing/2014/main" id="{E1F2B79C-952B-4C94-BA58-FE44A48B0ACE}"/>
                  </a:ext>
                </a:extLst>
              </p:cNvPr>
              <p:cNvSpPr>
                <a:spLocks/>
              </p:cNvSpPr>
              <p:nvPr/>
            </p:nvSpPr>
            <p:spPr bwMode="auto">
              <a:xfrm>
                <a:off x="6263" y="1285"/>
                <a:ext cx="107" cy="121"/>
              </a:xfrm>
              <a:custGeom>
                <a:avLst/>
                <a:gdLst>
                  <a:gd name="T0" fmla="*/ 82 w 107"/>
                  <a:gd name="T1" fmla="*/ 0 h 121"/>
                  <a:gd name="T2" fmla="*/ 67 w 107"/>
                  <a:gd name="T3" fmla="*/ 0 h 121"/>
                  <a:gd name="T4" fmla="*/ 43 w 107"/>
                  <a:gd name="T5" fmla="*/ 4 h 121"/>
                  <a:gd name="T6" fmla="*/ 23 w 107"/>
                  <a:gd name="T7" fmla="*/ 13 h 121"/>
                  <a:gd name="T8" fmla="*/ 9 w 107"/>
                  <a:gd name="T9" fmla="*/ 29 h 121"/>
                  <a:gd name="T10" fmla="*/ 0 w 107"/>
                  <a:gd name="T11" fmla="*/ 49 h 121"/>
                  <a:gd name="T12" fmla="*/ 2 w 107"/>
                  <a:gd name="T13" fmla="*/ 73 h 121"/>
                  <a:gd name="T14" fmla="*/ 9 w 107"/>
                  <a:gd name="T15" fmla="*/ 94 h 121"/>
                  <a:gd name="T16" fmla="*/ 21 w 107"/>
                  <a:gd name="T17" fmla="*/ 109 h 121"/>
                  <a:gd name="T18" fmla="*/ 40 w 107"/>
                  <a:gd name="T19" fmla="*/ 119 h 121"/>
                  <a:gd name="T20" fmla="*/ 70 w 107"/>
                  <a:gd name="T21" fmla="*/ 121 h 121"/>
                  <a:gd name="T22" fmla="*/ 89 w 107"/>
                  <a:gd name="T23" fmla="*/ 119 h 121"/>
                  <a:gd name="T24" fmla="*/ 93 w 107"/>
                  <a:gd name="T25" fmla="*/ 116 h 121"/>
                  <a:gd name="T26" fmla="*/ 73 w 107"/>
                  <a:gd name="T27" fmla="*/ 116 h 121"/>
                  <a:gd name="T28" fmla="*/ 48 w 107"/>
                  <a:gd name="T29" fmla="*/ 112 h 121"/>
                  <a:gd name="T30" fmla="*/ 31 w 107"/>
                  <a:gd name="T31" fmla="*/ 101 h 121"/>
                  <a:gd name="T32" fmla="*/ 20 w 107"/>
                  <a:gd name="T33" fmla="*/ 83 h 121"/>
                  <a:gd name="T34" fmla="*/ 17 w 107"/>
                  <a:gd name="T35" fmla="*/ 60 h 121"/>
                  <a:gd name="T36" fmla="*/ 20 w 107"/>
                  <a:gd name="T37" fmla="*/ 37 h 121"/>
                  <a:gd name="T38" fmla="*/ 31 w 107"/>
                  <a:gd name="T39" fmla="*/ 19 h 121"/>
                  <a:gd name="T40" fmla="*/ 49 w 107"/>
                  <a:gd name="T41" fmla="*/ 8 h 121"/>
                  <a:gd name="T42" fmla="*/ 100 w 107"/>
                  <a:gd name="T43" fmla="*/ 8 h 121"/>
                  <a:gd name="T44" fmla="*/ 99 w 107"/>
                  <a:gd name="T45" fmla="*/ 5 h 121"/>
                  <a:gd name="T46" fmla="*/ 94 w 107"/>
                  <a:gd name="T47" fmla="*/ 4 h 121"/>
                  <a:gd name="T48" fmla="*/ 82 w 107"/>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107"/>
                  <a:gd name="T76" fmla="*/ 0 h 121"/>
                  <a:gd name="T77" fmla="*/ 107 w 107"/>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107" h="121">
                    <a:moveTo>
                      <a:pt x="82" y="0"/>
                    </a:moveTo>
                    <a:lnTo>
                      <a:pt x="67" y="0"/>
                    </a:lnTo>
                    <a:lnTo>
                      <a:pt x="43" y="4"/>
                    </a:lnTo>
                    <a:lnTo>
                      <a:pt x="23" y="13"/>
                    </a:lnTo>
                    <a:lnTo>
                      <a:pt x="9" y="29"/>
                    </a:lnTo>
                    <a:lnTo>
                      <a:pt x="0" y="49"/>
                    </a:lnTo>
                    <a:lnTo>
                      <a:pt x="2" y="73"/>
                    </a:lnTo>
                    <a:lnTo>
                      <a:pt x="9" y="94"/>
                    </a:lnTo>
                    <a:lnTo>
                      <a:pt x="21" y="109"/>
                    </a:lnTo>
                    <a:lnTo>
                      <a:pt x="40" y="119"/>
                    </a:lnTo>
                    <a:lnTo>
                      <a:pt x="70" y="121"/>
                    </a:lnTo>
                    <a:lnTo>
                      <a:pt x="89" y="119"/>
                    </a:lnTo>
                    <a:lnTo>
                      <a:pt x="93" y="116"/>
                    </a:lnTo>
                    <a:lnTo>
                      <a:pt x="73" y="116"/>
                    </a:lnTo>
                    <a:lnTo>
                      <a:pt x="48" y="112"/>
                    </a:lnTo>
                    <a:lnTo>
                      <a:pt x="31" y="101"/>
                    </a:lnTo>
                    <a:lnTo>
                      <a:pt x="20" y="83"/>
                    </a:lnTo>
                    <a:lnTo>
                      <a:pt x="17" y="60"/>
                    </a:lnTo>
                    <a:lnTo>
                      <a:pt x="20" y="37"/>
                    </a:lnTo>
                    <a:lnTo>
                      <a:pt x="31" y="19"/>
                    </a:lnTo>
                    <a:lnTo>
                      <a:pt x="49" y="8"/>
                    </a:lnTo>
                    <a:lnTo>
                      <a:pt x="100" y="8"/>
                    </a:lnTo>
                    <a:lnTo>
                      <a:pt x="99" y="5"/>
                    </a:lnTo>
                    <a:lnTo>
                      <a:pt x="94" y="4"/>
                    </a:lnTo>
                    <a:lnTo>
                      <a:pt x="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83" name="Freeform 155">
                <a:extLst>
                  <a:ext uri="{FF2B5EF4-FFF2-40B4-BE49-F238E27FC236}">
                    <a16:creationId xmlns:a16="http://schemas.microsoft.com/office/drawing/2014/main" id="{CDF6481D-2E3A-4B70-9082-EC4F940FD489}"/>
                  </a:ext>
                </a:extLst>
              </p:cNvPr>
              <p:cNvSpPr>
                <a:spLocks/>
              </p:cNvSpPr>
              <p:nvPr/>
            </p:nvSpPr>
            <p:spPr bwMode="auto">
              <a:xfrm>
                <a:off x="6263" y="1285"/>
                <a:ext cx="107" cy="121"/>
              </a:xfrm>
              <a:custGeom>
                <a:avLst/>
                <a:gdLst>
                  <a:gd name="T0" fmla="*/ 102 w 107"/>
                  <a:gd name="T1" fmla="*/ 88 h 121"/>
                  <a:gd name="T2" fmla="*/ 90 w 107"/>
                  <a:gd name="T3" fmla="*/ 107 h 121"/>
                  <a:gd name="T4" fmla="*/ 73 w 107"/>
                  <a:gd name="T5" fmla="*/ 116 h 121"/>
                  <a:gd name="T6" fmla="*/ 93 w 107"/>
                  <a:gd name="T7" fmla="*/ 116 h 121"/>
                  <a:gd name="T8" fmla="*/ 100 w 107"/>
                  <a:gd name="T9" fmla="*/ 111 h 121"/>
                  <a:gd name="T10" fmla="*/ 104 w 107"/>
                  <a:gd name="T11" fmla="*/ 96 h 121"/>
                  <a:gd name="T12" fmla="*/ 106 w 107"/>
                  <a:gd name="T13" fmla="*/ 89 h 121"/>
                  <a:gd name="T14" fmla="*/ 102 w 107"/>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107"/>
                  <a:gd name="T25" fmla="*/ 0 h 121"/>
                  <a:gd name="T26" fmla="*/ 107 w 107"/>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7" h="121">
                    <a:moveTo>
                      <a:pt x="102" y="88"/>
                    </a:moveTo>
                    <a:lnTo>
                      <a:pt x="90" y="107"/>
                    </a:lnTo>
                    <a:lnTo>
                      <a:pt x="73" y="116"/>
                    </a:lnTo>
                    <a:lnTo>
                      <a:pt x="93" y="116"/>
                    </a:lnTo>
                    <a:lnTo>
                      <a:pt x="100" y="111"/>
                    </a:lnTo>
                    <a:lnTo>
                      <a:pt x="104" y="96"/>
                    </a:lnTo>
                    <a:lnTo>
                      <a:pt x="106" y="89"/>
                    </a:lnTo>
                    <a:lnTo>
                      <a:pt x="102"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84" name="Freeform 154">
                <a:extLst>
                  <a:ext uri="{FF2B5EF4-FFF2-40B4-BE49-F238E27FC236}">
                    <a16:creationId xmlns:a16="http://schemas.microsoft.com/office/drawing/2014/main" id="{138A0A82-2B8D-4BBC-8F8E-20921C092F18}"/>
                  </a:ext>
                </a:extLst>
              </p:cNvPr>
              <p:cNvSpPr>
                <a:spLocks/>
              </p:cNvSpPr>
              <p:nvPr/>
            </p:nvSpPr>
            <p:spPr bwMode="auto">
              <a:xfrm>
                <a:off x="6263" y="1285"/>
                <a:ext cx="107" cy="121"/>
              </a:xfrm>
              <a:custGeom>
                <a:avLst/>
                <a:gdLst>
                  <a:gd name="T0" fmla="*/ 100 w 107"/>
                  <a:gd name="T1" fmla="*/ 8 h 121"/>
                  <a:gd name="T2" fmla="*/ 49 w 107"/>
                  <a:gd name="T3" fmla="*/ 8 h 121"/>
                  <a:gd name="T4" fmla="*/ 76 w 107"/>
                  <a:gd name="T5" fmla="*/ 9 h 121"/>
                  <a:gd name="T6" fmla="*/ 91 w 107"/>
                  <a:gd name="T7" fmla="*/ 18 h 121"/>
                  <a:gd name="T8" fmla="*/ 102 w 107"/>
                  <a:gd name="T9" fmla="*/ 32 h 121"/>
                  <a:gd name="T10" fmla="*/ 101 w 107"/>
                  <a:gd name="T11" fmla="*/ 23 h 121"/>
                  <a:gd name="T12" fmla="*/ 101 w 107"/>
                  <a:gd name="T13" fmla="*/ 15 h 121"/>
                  <a:gd name="T14" fmla="*/ 100 w 107"/>
                  <a:gd name="T15" fmla="*/ 8 h 121"/>
                  <a:gd name="T16" fmla="*/ 0 60000 65536"/>
                  <a:gd name="T17" fmla="*/ 0 60000 65536"/>
                  <a:gd name="T18" fmla="*/ 0 60000 65536"/>
                  <a:gd name="T19" fmla="*/ 0 60000 65536"/>
                  <a:gd name="T20" fmla="*/ 0 60000 65536"/>
                  <a:gd name="T21" fmla="*/ 0 60000 65536"/>
                  <a:gd name="T22" fmla="*/ 0 60000 65536"/>
                  <a:gd name="T23" fmla="*/ 0 60000 65536"/>
                  <a:gd name="T24" fmla="*/ 0 w 107"/>
                  <a:gd name="T25" fmla="*/ 0 h 121"/>
                  <a:gd name="T26" fmla="*/ 107 w 107"/>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07" h="121">
                    <a:moveTo>
                      <a:pt x="100" y="8"/>
                    </a:moveTo>
                    <a:lnTo>
                      <a:pt x="49" y="8"/>
                    </a:lnTo>
                    <a:lnTo>
                      <a:pt x="76" y="9"/>
                    </a:lnTo>
                    <a:lnTo>
                      <a:pt x="91" y="18"/>
                    </a:lnTo>
                    <a:lnTo>
                      <a:pt x="102" y="32"/>
                    </a:lnTo>
                    <a:lnTo>
                      <a:pt x="101" y="23"/>
                    </a:lnTo>
                    <a:lnTo>
                      <a:pt x="101" y="15"/>
                    </a:lnTo>
                    <a:lnTo>
                      <a:pt x="10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31" name="Group 150">
              <a:extLst>
                <a:ext uri="{FF2B5EF4-FFF2-40B4-BE49-F238E27FC236}">
                  <a16:creationId xmlns:a16="http://schemas.microsoft.com/office/drawing/2014/main" id="{5A231D30-D107-4948-A251-45A213BFA2D6}"/>
                </a:ext>
              </a:extLst>
            </p:cNvPr>
            <p:cNvGrpSpPr>
              <a:grpSpLocks/>
            </p:cNvGrpSpPr>
            <p:nvPr/>
          </p:nvGrpSpPr>
          <p:grpSpPr bwMode="auto">
            <a:xfrm>
              <a:off x="6704" y="1060"/>
              <a:ext cx="143" cy="205"/>
              <a:chOff x="6704" y="1060"/>
              <a:chExt cx="143" cy="205"/>
            </a:xfrm>
          </p:grpSpPr>
          <p:sp>
            <p:nvSpPr>
              <p:cNvPr id="51380" name="Freeform 152">
                <a:extLst>
                  <a:ext uri="{FF2B5EF4-FFF2-40B4-BE49-F238E27FC236}">
                    <a16:creationId xmlns:a16="http://schemas.microsoft.com/office/drawing/2014/main" id="{C0100610-7291-413F-82CD-FB886E65E98B}"/>
                  </a:ext>
                </a:extLst>
              </p:cNvPr>
              <p:cNvSpPr>
                <a:spLocks/>
              </p:cNvSpPr>
              <p:nvPr/>
            </p:nvSpPr>
            <p:spPr bwMode="auto">
              <a:xfrm>
                <a:off x="6704" y="1060"/>
                <a:ext cx="143" cy="205"/>
              </a:xfrm>
              <a:custGeom>
                <a:avLst/>
                <a:gdLst>
                  <a:gd name="T0" fmla="*/ 133 w 143"/>
                  <a:gd name="T1" fmla="*/ 16 h 205"/>
                  <a:gd name="T2" fmla="*/ 27 w 143"/>
                  <a:gd name="T3" fmla="*/ 200 h 205"/>
                  <a:gd name="T4" fmla="*/ 36 w 143"/>
                  <a:gd name="T5" fmla="*/ 204 h 205"/>
                  <a:gd name="T6" fmla="*/ 142 w 143"/>
                  <a:gd name="T7" fmla="*/ 21 h 205"/>
                  <a:gd name="T8" fmla="*/ 133 w 143"/>
                  <a:gd name="T9" fmla="*/ 16 h 205"/>
                  <a:gd name="T10" fmla="*/ 0 60000 65536"/>
                  <a:gd name="T11" fmla="*/ 0 60000 65536"/>
                  <a:gd name="T12" fmla="*/ 0 60000 65536"/>
                  <a:gd name="T13" fmla="*/ 0 60000 65536"/>
                  <a:gd name="T14" fmla="*/ 0 60000 65536"/>
                  <a:gd name="T15" fmla="*/ 0 w 143"/>
                  <a:gd name="T16" fmla="*/ 0 h 205"/>
                  <a:gd name="T17" fmla="*/ 143 w 143"/>
                  <a:gd name="T18" fmla="*/ 205 h 205"/>
                </a:gdLst>
                <a:ahLst/>
                <a:cxnLst>
                  <a:cxn ang="T10">
                    <a:pos x="T0" y="T1"/>
                  </a:cxn>
                  <a:cxn ang="T11">
                    <a:pos x="T2" y="T3"/>
                  </a:cxn>
                  <a:cxn ang="T12">
                    <a:pos x="T4" y="T5"/>
                  </a:cxn>
                  <a:cxn ang="T13">
                    <a:pos x="T6" y="T7"/>
                  </a:cxn>
                  <a:cxn ang="T14">
                    <a:pos x="T8" y="T9"/>
                  </a:cxn>
                </a:cxnLst>
                <a:rect l="T15" t="T16" r="T17" b="T18"/>
                <a:pathLst>
                  <a:path w="143" h="205">
                    <a:moveTo>
                      <a:pt x="133" y="16"/>
                    </a:moveTo>
                    <a:lnTo>
                      <a:pt x="27" y="200"/>
                    </a:lnTo>
                    <a:lnTo>
                      <a:pt x="36" y="204"/>
                    </a:lnTo>
                    <a:lnTo>
                      <a:pt x="142" y="21"/>
                    </a:lnTo>
                    <a:lnTo>
                      <a:pt x="133" y="1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81" name="Freeform 151">
                <a:extLst>
                  <a:ext uri="{FF2B5EF4-FFF2-40B4-BE49-F238E27FC236}">
                    <a16:creationId xmlns:a16="http://schemas.microsoft.com/office/drawing/2014/main" id="{E2E3A538-48AC-46F5-84DF-8CA8521019E2}"/>
                  </a:ext>
                </a:extLst>
              </p:cNvPr>
              <p:cNvSpPr>
                <a:spLocks/>
              </p:cNvSpPr>
              <p:nvPr/>
            </p:nvSpPr>
            <p:spPr bwMode="auto">
              <a:xfrm>
                <a:off x="6704" y="1060"/>
                <a:ext cx="143" cy="205"/>
              </a:xfrm>
              <a:custGeom>
                <a:avLst/>
                <a:gdLst>
                  <a:gd name="T0" fmla="*/ 105 w 143"/>
                  <a:gd name="T1" fmla="*/ 0 h 205"/>
                  <a:gd name="T2" fmla="*/ 0 w 143"/>
                  <a:gd name="T3" fmla="*/ 183 h 205"/>
                  <a:gd name="T4" fmla="*/ 8 w 143"/>
                  <a:gd name="T5" fmla="*/ 188 h 205"/>
                  <a:gd name="T6" fmla="*/ 114 w 143"/>
                  <a:gd name="T7" fmla="*/ 4 h 205"/>
                  <a:gd name="T8" fmla="*/ 105 w 143"/>
                  <a:gd name="T9" fmla="*/ 0 h 205"/>
                  <a:gd name="T10" fmla="*/ 0 60000 65536"/>
                  <a:gd name="T11" fmla="*/ 0 60000 65536"/>
                  <a:gd name="T12" fmla="*/ 0 60000 65536"/>
                  <a:gd name="T13" fmla="*/ 0 60000 65536"/>
                  <a:gd name="T14" fmla="*/ 0 60000 65536"/>
                  <a:gd name="T15" fmla="*/ 0 w 143"/>
                  <a:gd name="T16" fmla="*/ 0 h 205"/>
                  <a:gd name="T17" fmla="*/ 143 w 143"/>
                  <a:gd name="T18" fmla="*/ 205 h 205"/>
                </a:gdLst>
                <a:ahLst/>
                <a:cxnLst>
                  <a:cxn ang="T10">
                    <a:pos x="T0" y="T1"/>
                  </a:cxn>
                  <a:cxn ang="T11">
                    <a:pos x="T2" y="T3"/>
                  </a:cxn>
                  <a:cxn ang="T12">
                    <a:pos x="T4" y="T5"/>
                  </a:cxn>
                  <a:cxn ang="T13">
                    <a:pos x="T6" y="T7"/>
                  </a:cxn>
                  <a:cxn ang="T14">
                    <a:pos x="T8" y="T9"/>
                  </a:cxn>
                </a:cxnLst>
                <a:rect l="T15" t="T16" r="T17" b="T18"/>
                <a:pathLst>
                  <a:path w="143" h="205">
                    <a:moveTo>
                      <a:pt x="105" y="0"/>
                    </a:moveTo>
                    <a:lnTo>
                      <a:pt x="0" y="183"/>
                    </a:lnTo>
                    <a:lnTo>
                      <a:pt x="8" y="188"/>
                    </a:lnTo>
                    <a:lnTo>
                      <a:pt x="114" y="4"/>
                    </a:lnTo>
                    <a:lnTo>
                      <a:pt x="10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32" name="Group 147">
              <a:extLst>
                <a:ext uri="{FF2B5EF4-FFF2-40B4-BE49-F238E27FC236}">
                  <a16:creationId xmlns:a16="http://schemas.microsoft.com/office/drawing/2014/main" id="{C70901D6-6200-43EE-A147-F072BB719302}"/>
                </a:ext>
              </a:extLst>
            </p:cNvPr>
            <p:cNvGrpSpPr>
              <a:grpSpLocks/>
            </p:cNvGrpSpPr>
            <p:nvPr/>
          </p:nvGrpSpPr>
          <p:grpSpPr bwMode="auto">
            <a:xfrm>
              <a:off x="6841" y="1801"/>
              <a:ext cx="82" cy="28"/>
              <a:chOff x="6841" y="1801"/>
              <a:chExt cx="82" cy="28"/>
            </a:xfrm>
          </p:grpSpPr>
          <p:sp>
            <p:nvSpPr>
              <p:cNvPr id="51378" name="Freeform 149">
                <a:extLst>
                  <a:ext uri="{FF2B5EF4-FFF2-40B4-BE49-F238E27FC236}">
                    <a16:creationId xmlns:a16="http://schemas.microsoft.com/office/drawing/2014/main" id="{D90F68F2-27F0-4F7A-A068-0FA867AFEDA3}"/>
                  </a:ext>
                </a:extLst>
              </p:cNvPr>
              <p:cNvSpPr>
                <a:spLocks/>
              </p:cNvSpPr>
              <p:nvPr/>
            </p:nvSpPr>
            <p:spPr bwMode="auto">
              <a:xfrm>
                <a:off x="6841" y="1801"/>
                <a:ext cx="82" cy="28"/>
              </a:xfrm>
              <a:custGeom>
                <a:avLst/>
                <a:gdLst>
                  <a:gd name="T0" fmla="*/ 22 w 82"/>
                  <a:gd name="T1" fmla="*/ 0 h 28"/>
                  <a:gd name="T2" fmla="*/ 6 w 82"/>
                  <a:gd name="T3" fmla="*/ 0 h 28"/>
                  <a:gd name="T4" fmla="*/ 0 w 82"/>
                  <a:gd name="T5" fmla="*/ 6 h 28"/>
                  <a:gd name="T6" fmla="*/ 1 w 82"/>
                  <a:gd name="T7" fmla="*/ 22 h 28"/>
                  <a:gd name="T8" fmla="*/ 7 w 82"/>
                  <a:gd name="T9" fmla="*/ 27 h 28"/>
                  <a:gd name="T10" fmla="*/ 22 w 82"/>
                  <a:gd name="T11" fmla="*/ 27 h 28"/>
                  <a:gd name="T12" fmla="*/ 28 w 82"/>
                  <a:gd name="T13" fmla="*/ 21 h 28"/>
                  <a:gd name="T14" fmla="*/ 27 w 82"/>
                  <a:gd name="T15" fmla="*/ 6 h 28"/>
                  <a:gd name="T16" fmla="*/ 22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2" y="0"/>
                    </a:moveTo>
                    <a:lnTo>
                      <a:pt x="6" y="0"/>
                    </a:lnTo>
                    <a:lnTo>
                      <a:pt x="0" y="6"/>
                    </a:lnTo>
                    <a:lnTo>
                      <a:pt x="1" y="22"/>
                    </a:lnTo>
                    <a:lnTo>
                      <a:pt x="7" y="27"/>
                    </a:lnTo>
                    <a:lnTo>
                      <a:pt x="22" y="27"/>
                    </a:lnTo>
                    <a:lnTo>
                      <a:pt x="28" y="21"/>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79" name="Freeform 148">
                <a:extLst>
                  <a:ext uri="{FF2B5EF4-FFF2-40B4-BE49-F238E27FC236}">
                    <a16:creationId xmlns:a16="http://schemas.microsoft.com/office/drawing/2014/main" id="{2B7CAA40-AAF1-4A17-B5D5-F9ABD1C01F79}"/>
                  </a:ext>
                </a:extLst>
              </p:cNvPr>
              <p:cNvSpPr>
                <a:spLocks/>
              </p:cNvSpPr>
              <p:nvPr/>
            </p:nvSpPr>
            <p:spPr bwMode="auto">
              <a:xfrm>
                <a:off x="6841" y="1801"/>
                <a:ext cx="82" cy="28"/>
              </a:xfrm>
              <a:custGeom>
                <a:avLst/>
                <a:gdLst>
                  <a:gd name="T0" fmla="*/ 76 w 82"/>
                  <a:gd name="T1" fmla="*/ 0 h 28"/>
                  <a:gd name="T2" fmla="*/ 60 w 82"/>
                  <a:gd name="T3" fmla="*/ 0 h 28"/>
                  <a:gd name="T4" fmla="*/ 54 w 82"/>
                  <a:gd name="T5" fmla="*/ 6 h 28"/>
                  <a:gd name="T6" fmla="*/ 55 w 82"/>
                  <a:gd name="T7" fmla="*/ 22 h 28"/>
                  <a:gd name="T8" fmla="*/ 61 w 82"/>
                  <a:gd name="T9" fmla="*/ 27 h 28"/>
                  <a:gd name="T10" fmla="*/ 76 w 82"/>
                  <a:gd name="T11" fmla="*/ 27 h 28"/>
                  <a:gd name="T12" fmla="*/ 82 w 82"/>
                  <a:gd name="T13" fmla="*/ 21 h 28"/>
                  <a:gd name="T14" fmla="*/ 81 w 82"/>
                  <a:gd name="T15" fmla="*/ 6 h 28"/>
                  <a:gd name="T16" fmla="*/ 76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6" y="0"/>
                    </a:moveTo>
                    <a:lnTo>
                      <a:pt x="60" y="0"/>
                    </a:lnTo>
                    <a:lnTo>
                      <a:pt x="54" y="6"/>
                    </a:lnTo>
                    <a:lnTo>
                      <a:pt x="55" y="22"/>
                    </a:lnTo>
                    <a:lnTo>
                      <a:pt x="61" y="27"/>
                    </a:lnTo>
                    <a:lnTo>
                      <a:pt x="76" y="27"/>
                    </a:lnTo>
                    <a:lnTo>
                      <a:pt x="82" y="21"/>
                    </a:lnTo>
                    <a:lnTo>
                      <a:pt x="81" y="6"/>
                    </a:lnTo>
                    <a:lnTo>
                      <a:pt x="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33" name="Group 145">
              <a:extLst>
                <a:ext uri="{FF2B5EF4-FFF2-40B4-BE49-F238E27FC236}">
                  <a16:creationId xmlns:a16="http://schemas.microsoft.com/office/drawing/2014/main" id="{E24BB4BC-C3AB-4440-B7A0-F93FA8089F7F}"/>
                </a:ext>
              </a:extLst>
            </p:cNvPr>
            <p:cNvGrpSpPr>
              <a:grpSpLocks/>
            </p:cNvGrpSpPr>
            <p:nvPr/>
          </p:nvGrpSpPr>
          <p:grpSpPr bwMode="auto">
            <a:xfrm>
              <a:off x="6722" y="1436"/>
              <a:ext cx="115" cy="188"/>
              <a:chOff x="6722" y="1436"/>
              <a:chExt cx="115" cy="188"/>
            </a:xfrm>
          </p:grpSpPr>
          <p:sp>
            <p:nvSpPr>
              <p:cNvPr id="51377" name="Freeform 146">
                <a:extLst>
                  <a:ext uri="{FF2B5EF4-FFF2-40B4-BE49-F238E27FC236}">
                    <a16:creationId xmlns:a16="http://schemas.microsoft.com/office/drawing/2014/main" id="{A761432C-E896-4D09-9205-75DEAA10C996}"/>
                  </a:ext>
                </a:extLst>
              </p:cNvPr>
              <p:cNvSpPr>
                <a:spLocks/>
              </p:cNvSpPr>
              <p:nvPr/>
            </p:nvSpPr>
            <p:spPr bwMode="auto">
              <a:xfrm>
                <a:off x="6722" y="1436"/>
                <a:ext cx="115" cy="188"/>
              </a:xfrm>
              <a:custGeom>
                <a:avLst/>
                <a:gdLst>
                  <a:gd name="T0" fmla="*/ 8 w 115"/>
                  <a:gd name="T1" fmla="*/ 0 h 188"/>
                  <a:gd name="T2" fmla="*/ 0 w 115"/>
                  <a:gd name="T3" fmla="*/ 4 h 188"/>
                  <a:gd name="T4" fmla="*/ 106 w 115"/>
                  <a:gd name="T5" fmla="*/ 188 h 188"/>
                  <a:gd name="T6" fmla="*/ 114 w 115"/>
                  <a:gd name="T7" fmla="*/ 183 h 188"/>
                  <a:gd name="T8" fmla="*/ 8 w 115"/>
                  <a:gd name="T9" fmla="*/ 0 h 188"/>
                  <a:gd name="T10" fmla="*/ 0 60000 65536"/>
                  <a:gd name="T11" fmla="*/ 0 60000 65536"/>
                  <a:gd name="T12" fmla="*/ 0 60000 65536"/>
                  <a:gd name="T13" fmla="*/ 0 60000 65536"/>
                  <a:gd name="T14" fmla="*/ 0 60000 65536"/>
                  <a:gd name="T15" fmla="*/ 0 w 115"/>
                  <a:gd name="T16" fmla="*/ 0 h 188"/>
                  <a:gd name="T17" fmla="*/ 115 w 115"/>
                  <a:gd name="T18" fmla="*/ 188 h 188"/>
                </a:gdLst>
                <a:ahLst/>
                <a:cxnLst>
                  <a:cxn ang="T10">
                    <a:pos x="T0" y="T1"/>
                  </a:cxn>
                  <a:cxn ang="T11">
                    <a:pos x="T2" y="T3"/>
                  </a:cxn>
                  <a:cxn ang="T12">
                    <a:pos x="T4" y="T5"/>
                  </a:cxn>
                  <a:cxn ang="T13">
                    <a:pos x="T6" y="T7"/>
                  </a:cxn>
                  <a:cxn ang="T14">
                    <a:pos x="T8" y="T9"/>
                  </a:cxn>
                </a:cxnLst>
                <a:rect l="T15" t="T16" r="T17" b="T18"/>
                <a:pathLst>
                  <a:path w="115" h="188">
                    <a:moveTo>
                      <a:pt x="8" y="0"/>
                    </a:moveTo>
                    <a:lnTo>
                      <a:pt x="0" y="4"/>
                    </a:lnTo>
                    <a:lnTo>
                      <a:pt x="106" y="188"/>
                    </a:lnTo>
                    <a:lnTo>
                      <a:pt x="114" y="183"/>
                    </a:lnTo>
                    <a:lnTo>
                      <a:pt x="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34" name="Group 143">
              <a:extLst>
                <a:ext uri="{FF2B5EF4-FFF2-40B4-BE49-F238E27FC236}">
                  <a16:creationId xmlns:a16="http://schemas.microsoft.com/office/drawing/2014/main" id="{01D3BB0D-8698-4D95-BAF1-CB06A6C1AA47}"/>
                </a:ext>
              </a:extLst>
            </p:cNvPr>
            <p:cNvGrpSpPr>
              <a:grpSpLocks/>
            </p:cNvGrpSpPr>
            <p:nvPr/>
          </p:nvGrpSpPr>
          <p:grpSpPr bwMode="auto">
            <a:xfrm>
              <a:off x="6401" y="1342"/>
              <a:ext cx="189" cy="2"/>
              <a:chOff x="6401" y="1342"/>
              <a:chExt cx="189" cy="2"/>
            </a:xfrm>
          </p:grpSpPr>
          <p:sp>
            <p:nvSpPr>
              <p:cNvPr id="51376" name="Freeform 144">
                <a:extLst>
                  <a:ext uri="{FF2B5EF4-FFF2-40B4-BE49-F238E27FC236}">
                    <a16:creationId xmlns:a16="http://schemas.microsoft.com/office/drawing/2014/main" id="{91032E75-B1ED-40CD-AE61-6E26769DECC3}"/>
                  </a:ext>
                </a:extLst>
              </p:cNvPr>
              <p:cNvSpPr>
                <a:spLocks/>
              </p:cNvSpPr>
              <p:nvPr/>
            </p:nvSpPr>
            <p:spPr bwMode="auto">
              <a:xfrm>
                <a:off x="6401" y="1342"/>
                <a:ext cx="189" cy="2"/>
              </a:xfrm>
              <a:custGeom>
                <a:avLst/>
                <a:gdLst>
                  <a:gd name="T0" fmla="*/ 0 w 189"/>
                  <a:gd name="T1" fmla="*/ 0 h 2"/>
                  <a:gd name="T2" fmla="*/ 189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9"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35" name="Group 140">
              <a:extLst>
                <a:ext uri="{FF2B5EF4-FFF2-40B4-BE49-F238E27FC236}">
                  <a16:creationId xmlns:a16="http://schemas.microsoft.com/office/drawing/2014/main" id="{11BA264B-016A-493E-8325-D87F1AE8A12C}"/>
                </a:ext>
              </a:extLst>
            </p:cNvPr>
            <p:cNvGrpSpPr>
              <a:grpSpLocks/>
            </p:cNvGrpSpPr>
            <p:nvPr/>
          </p:nvGrpSpPr>
          <p:grpSpPr bwMode="auto">
            <a:xfrm>
              <a:off x="6823" y="1643"/>
              <a:ext cx="117" cy="122"/>
              <a:chOff x="6823" y="1643"/>
              <a:chExt cx="117" cy="122"/>
            </a:xfrm>
          </p:grpSpPr>
          <p:sp>
            <p:nvSpPr>
              <p:cNvPr id="51374" name="Freeform 142">
                <a:extLst>
                  <a:ext uri="{FF2B5EF4-FFF2-40B4-BE49-F238E27FC236}">
                    <a16:creationId xmlns:a16="http://schemas.microsoft.com/office/drawing/2014/main" id="{9C2B2BB3-F682-40B2-A334-C25390648ADB}"/>
                  </a:ext>
                </a:extLst>
              </p:cNvPr>
              <p:cNvSpPr>
                <a:spLocks/>
              </p:cNvSpPr>
              <p:nvPr/>
            </p:nvSpPr>
            <p:spPr bwMode="auto">
              <a:xfrm>
                <a:off x="6823" y="1643"/>
                <a:ext cx="117" cy="122"/>
              </a:xfrm>
              <a:custGeom>
                <a:avLst/>
                <a:gdLst>
                  <a:gd name="T0" fmla="*/ 61 w 117"/>
                  <a:gd name="T1" fmla="*/ 0 h 122"/>
                  <a:gd name="T2" fmla="*/ 36 w 117"/>
                  <a:gd name="T3" fmla="*/ 5 h 122"/>
                  <a:gd name="T4" fmla="*/ 18 w 117"/>
                  <a:gd name="T5" fmla="*/ 17 h 122"/>
                  <a:gd name="T6" fmla="*/ 5 w 117"/>
                  <a:gd name="T7" fmla="*/ 35 h 122"/>
                  <a:gd name="T8" fmla="*/ 0 w 117"/>
                  <a:gd name="T9" fmla="*/ 55 h 122"/>
                  <a:gd name="T10" fmla="*/ 3 w 117"/>
                  <a:gd name="T11" fmla="*/ 80 h 122"/>
                  <a:gd name="T12" fmla="*/ 12 w 117"/>
                  <a:gd name="T13" fmla="*/ 101 h 122"/>
                  <a:gd name="T14" fmla="*/ 27 w 117"/>
                  <a:gd name="T15" fmla="*/ 115 h 122"/>
                  <a:gd name="T16" fmla="*/ 47 w 117"/>
                  <a:gd name="T17" fmla="*/ 122 h 122"/>
                  <a:gd name="T18" fmla="*/ 72 w 117"/>
                  <a:gd name="T19" fmla="*/ 119 h 122"/>
                  <a:gd name="T20" fmla="*/ 78 w 117"/>
                  <a:gd name="T21" fmla="*/ 117 h 122"/>
                  <a:gd name="T22" fmla="*/ 65 w 117"/>
                  <a:gd name="T23" fmla="*/ 117 h 122"/>
                  <a:gd name="T24" fmla="*/ 44 w 117"/>
                  <a:gd name="T25" fmla="*/ 112 h 122"/>
                  <a:gd name="T26" fmla="*/ 28 w 117"/>
                  <a:gd name="T27" fmla="*/ 99 h 122"/>
                  <a:gd name="T28" fmla="*/ 19 w 117"/>
                  <a:gd name="T29" fmla="*/ 78 h 122"/>
                  <a:gd name="T30" fmla="*/ 21 w 117"/>
                  <a:gd name="T31" fmla="*/ 45 h 122"/>
                  <a:gd name="T32" fmla="*/ 28 w 117"/>
                  <a:gd name="T33" fmla="*/ 23 h 122"/>
                  <a:gd name="T34" fmla="*/ 39 w 117"/>
                  <a:gd name="T35" fmla="*/ 11 h 122"/>
                  <a:gd name="T36" fmla="*/ 53 w 117"/>
                  <a:gd name="T37" fmla="*/ 6 h 122"/>
                  <a:gd name="T38" fmla="*/ 84 w 117"/>
                  <a:gd name="T39" fmla="*/ 6 h 122"/>
                  <a:gd name="T40" fmla="*/ 76 w 117"/>
                  <a:gd name="T41" fmla="*/ 3 h 122"/>
                  <a:gd name="T42" fmla="*/ 61 w 117"/>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117"/>
                  <a:gd name="T67" fmla="*/ 0 h 122"/>
                  <a:gd name="T68" fmla="*/ 117 w 117"/>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117" h="122">
                    <a:moveTo>
                      <a:pt x="61" y="0"/>
                    </a:moveTo>
                    <a:lnTo>
                      <a:pt x="36" y="5"/>
                    </a:lnTo>
                    <a:lnTo>
                      <a:pt x="18" y="17"/>
                    </a:lnTo>
                    <a:lnTo>
                      <a:pt x="5" y="35"/>
                    </a:lnTo>
                    <a:lnTo>
                      <a:pt x="0" y="55"/>
                    </a:lnTo>
                    <a:lnTo>
                      <a:pt x="3" y="80"/>
                    </a:lnTo>
                    <a:lnTo>
                      <a:pt x="12" y="101"/>
                    </a:lnTo>
                    <a:lnTo>
                      <a:pt x="27" y="115"/>
                    </a:lnTo>
                    <a:lnTo>
                      <a:pt x="47" y="122"/>
                    </a:lnTo>
                    <a:lnTo>
                      <a:pt x="72" y="119"/>
                    </a:lnTo>
                    <a:lnTo>
                      <a:pt x="78" y="117"/>
                    </a:lnTo>
                    <a:lnTo>
                      <a:pt x="65" y="117"/>
                    </a:lnTo>
                    <a:lnTo>
                      <a:pt x="44" y="112"/>
                    </a:lnTo>
                    <a:lnTo>
                      <a:pt x="28" y="99"/>
                    </a:lnTo>
                    <a:lnTo>
                      <a:pt x="19" y="78"/>
                    </a:lnTo>
                    <a:lnTo>
                      <a:pt x="21" y="45"/>
                    </a:lnTo>
                    <a:lnTo>
                      <a:pt x="28" y="23"/>
                    </a:lnTo>
                    <a:lnTo>
                      <a:pt x="39" y="11"/>
                    </a:lnTo>
                    <a:lnTo>
                      <a:pt x="53" y="6"/>
                    </a:lnTo>
                    <a:lnTo>
                      <a:pt x="84" y="6"/>
                    </a:lnTo>
                    <a:lnTo>
                      <a:pt x="76" y="3"/>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75" name="Freeform 141">
                <a:extLst>
                  <a:ext uri="{FF2B5EF4-FFF2-40B4-BE49-F238E27FC236}">
                    <a16:creationId xmlns:a16="http://schemas.microsoft.com/office/drawing/2014/main" id="{71380039-E65A-4081-8EA8-98CB2FEE8F95}"/>
                  </a:ext>
                </a:extLst>
              </p:cNvPr>
              <p:cNvSpPr>
                <a:spLocks/>
              </p:cNvSpPr>
              <p:nvPr/>
            </p:nvSpPr>
            <p:spPr bwMode="auto">
              <a:xfrm>
                <a:off x="6823" y="1643"/>
                <a:ext cx="117" cy="122"/>
              </a:xfrm>
              <a:custGeom>
                <a:avLst/>
                <a:gdLst>
                  <a:gd name="T0" fmla="*/ 84 w 117"/>
                  <a:gd name="T1" fmla="*/ 6 h 122"/>
                  <a:gd name="T2" fmla="*/ 53 w 117"/>
                  <a:gd name="T3" fmla="*/ 6 h 122"/>
                  <a:gd name="T4" fmla="*/ 73 w 117"/>
                  <a:gd name="T5" fmla="*/ 11 h 122"/>
                  <a:gd name="T6" fmla="*/ 88 w 117"/>
                  <a:gd name="T7" fmla="*/ 23 h 122"/>
                  <a:gd name="T8" fmla="*/ 98 w 117"/>
                  <a:gd name="T9" fmla="*/ 44 h 122"/>
                  <a:gd name="T10" fmla="*/ 100 w 117"/>
                  <a:gd name="T11" fmla="*/ 67 h 122"/>
                  <a:gd name="T12" fmla="*/ 96 w 117"/>
                  <a:gd name="T13" fmla="*/ 93 h 122"/>
                  <a:gd name="T14" fmla="*/ 83 w 117"/>
                  <a:gd name="T15" fmla="*/ 110 h 122"/>
                  <a:gd name="T16" fmla="*/ 65 w 117"/>
                  <a:gd name="T17" fmla="*/ 117 h 122"/>
                  <a:gd name="T18" fmla="*/ 78 w 117"/>
                  <a:gd name="T19" fmla="*/ 117 h 122"/>
                  <a:gd name="T20" fmla="*/ 93 w 117"/>
                  <a:gd name="T21" fmla="*/ 110 h 122"/>
                  <a:gd name="T22" fmla="*/ 107 w 117"/>
                  <a:gd name="T23" fmla="*/ 96 h 122"/>
                  <a:gd name="T24" fmla="*/ 116 w 117"/>
                  <a:gd name="T25" fmla="*/ 77 h 122"/>
                  <a:gd name="T26" fmla="*/ 114 w 117"/>
                  <a:gd name="T27" fmla="*/ 48 h 122"/>
                  <a:gd name="T28" fmla="*/ 106 w 117"/>
                  <a:gd name="T29" fmla="*/ 26 h 122"/>
                  <a:gd name="T30" fmla="*/ 93 w 117"/>
                  <a:gd name="T31" fmla="*/ 11 h 122"/>
                  <a:gd name="T32" fmla="*/ 84 w 117"/>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17"/>
                  <a:gd name="T52" fmla="*/ 0 h 122"/>
                  <a:gd name="T53" fmla="*/ 117 w 117"/>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17" h="122">
                    <a:moveTo>
                      <a:pt x="84" y="6"/>
                    </a:moveTo>
                    <a:lnTo>
                      <a:pt x="53" y="6"/>
                    </a:lnTo>
                    <a:lnTo>
                      <a:pt x="73" y="11"/>
                    </a:lnTo>
                    <a:lnTo>
                      <a:pt x="88" y="23"/>
                    </a:lnTo>
                    <a:lnTo>
                      <a:pt x="98" y="44"/>
                    </a:lnTo>
                    <a:lnTo>
                      <a:pt x="100" y="67"/>
                    </a:lnTo>
                    <a:lnTo>
                      <a:pt x="96" y="93"/>
                    </a:lnTo>
                    <a:lnTo>
                      <a:pt x="83" y="110"/>
                    </a:lnTo>
                    <a:lnTo>
                      <a:pt x="65" y="117"/>
                    </a:lnTo>
                    <a:lnTo>
                      <a:pt x="78" y="117"/>
                    </a:lnTo>
                    <a:lnTo>
                      <a:pt x="93" y="110"/>
                    </a:lnTo>
                    <a:lnTo>
                      <a:pt x="107"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36" name="Group 137">
              <a:extLst>
                <a:ext uri="{FF2B5EF4-FFF2-40B4-BE49-F238E27FC236}">
                  <a16:creationId xmlns:a16="http://schemas.microsoft.com/office/drawing/2014/main" id="{089E9387-339E-4E33-BDE9-24BD0C9FA4B1}"/>
                </a:ext>
              </a:extLst>
            </p:cNvPr>
            <p:cNvGrpSpPr>
              <a:grpSpLocks/>
            </p:cNvGrpSpPr>
            <p:nvPr/>
          </p:nvGrpSpPr>
          <p:grpSpPr bwMode="auto">
            <a:xfrm>
              <a:off x="6978" y="1668"/>
              <a:ext cx="28" cy="82"/>
              <a:chOff x="6978" y="1668"/>
              <a:chExt cx="28" cy="82"/>
            </a:xfrm>
          </p:grpSpPr>
          <p:sp>
            <p:nvSpPr>
              <p:cNvPr id="51372" name="Freeform 139">
                <a:extLst>
                  <a:ext uri="{FF2B5EF4-FFF2-40B4-BE49-F238E27FC236}">
                    <a16:creationId xmlns:a16="http://schemas.microsoft.com/office/drawing/2014/main" id="{1036C8C4-0051-4E6A-8717-43B12148E981}"/>
                  </a:ext>
                </a:extLst>
              </p:cNvPr>
              <p:cNvSpPr>
                <a:spLocks/>
              </p:cNvSpPr>
              <p:nvPr/>
            </p:nvSpPr>
            <p:spPr bwMode="auto">
              <a:xfrm>
                <a:off x="6978" y="1668"/>
                <a:ext cx="28" cy="82"/>
              </a:xfrm>
              <a:custGeom>
                <a:avLst/>
                <a:gdLst>
                  <a:gd name="T0" fmla="*/ 21 w 28"/>
                  <a:gd name="T1" fmla="*/ 54 h 82"/>
                  <a:gd name="T2" fmla="*/ 6 w 28"/>
                  <a:gd name="T3" fmla="*/ 55 h 82"/>
                  <a:gd name="T4" fmla="*/ 0 w 28"/>
                  <a:gd name="T5" fmla="*/ 60 h 82"/>
                  <a:gd name="T6" fmla="*/ 0 w 28"/>
                  <a:gd name="T7" fmla="*/ 76 h 82"/>
                  <a:gd name="T8" fmla="*/ 6 w 28"/>
                  <a:gd name="T9" fmla="*/ 82 h 82"/>
                  <a:gd name="T10" fmla="*/ 22 w 28"/>
                  <a:gd name="T11" fmla="*/ 81 h 82"/>
                  <a:gd name="T12" fmla="*/ 27 w 28"/>
                  <a:gd name="T13" fmla="*/ 76 h 82"/>
                  <a:gd name="T14" fmla="*/ 27 w 28"/>
                  <a:gd name="T15" fmla="*/ 60 h 82"/>
                  <a:gd name="T16" fmla="*/ 21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54"/>
                    </a:moveTo>
                    <a:lnTo>
                      <a:pt x="6" y="55"/>
                    </a:lnTo>
                    <a:lnTo>
                      <a:pt x="0" y="60"/>
                    </a:lnTo>
                    <a:lnTo>
                      <a:pt x="0" y="76"/>
                    </a:lnTo>
                    <a:lnTo>
                      <a:pt x="6" y="82"/>
                    </a:lnTo>
                    <a:lnTo>
                      <a:pt x="22" y="81"/>
                    </a:lnTo>
                    <a:lnTo>
                      <a:pt x="27" y="76"/>
                    </a:lnTo>
                    <a:lnTo>
                      <a:pt x="27" y="60"/>
                    </a:lnTo>
                    <a:lnTo>
                      <a:pt x="2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73" name="Freeform 138">
                <a:extLst>
                  <a:ext uri="{FF2B5EF4-FFF2-40B4-BE49-F238E27FC236}">
                    <a16:creationId xmlns:a16="http://schemas.microsoft.com/office/drawing/2014/main" id="{C4DEF4A4-8792-475D-9347-50ACACB0E38A}"/>
                  </a:ext>
                </a:extLst>
              </p:cNvPr>
              <p:cNvSpPr>
                <a:spLocks/>
              </p:cNvSpPr>
              <p:nvPr/>
            </p:nvSpPr>
            <p:spPr bwMode="auto">
              <a:xfrm>
                <a:off x="6978" y="1668"/>
                <a:ext cx="28" cy="82"/>
              </a:xfrm>
              <a:custGeom>
                <a:avLst/>
                <a:gdLst>
                  <a:gd name="T0" fmla="*/ 21 w 28"/>
                  <a:gd name="T1" fmla="*/ 0 h 82"/>
                  <a:gd name="T2" fmla="*/ 6 w 28"/>
                  <a:gd name="T3" fmla="*/ 1 h 82"/>
                  <a:gd name="T4" fmla="*/ 0 w 28"/>
                  <a:gd name="T5" fmla="*/ 6 h 82"/>
                  <a:gd name="T6" fmla="*/ 0 w 28"/>
                  <a:gd name="T7" fmla="*/ 22 h 82"/>
                  <a:gd name="T8" fmla="*/ 6 w 28"/>
                  <a:gd name="T9" fmla="*/ 28 h 82"/>
                  <a:gd name="T10" fmla="*/ 22 w 28"/>
                  <a:gd name="T11" fmla="*/ 27 h 82"/>
                  <a:gd name="T12" fmla="*/ 27 w 28"/>
                  <a:gd name="T13" fmla="*/ 22 h 82"/>
                  <a:gd name="T14" fmla="*/ 27 w 28"/>
                  <a:gd name="T15" fmla="*/ 6 h 82"/>
                  <a:gd name="T16" fmla="*/ 21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0"/>
                    </a:moveTo>
                    <a:lnTo>
                      <a:pt x="6" y="1"/>
                    </a:lnTo>
                    <a:lnTo>
                      <a:pt x="0" y="6"/>
                    </a:lnTo>
                    <a:lnTo>
                      <a:pt x="0" y="22"/>
                    </a:lnTo>
                    <a:lnTo>
                      <a:pt x="6" y="28"/>
                    </a:lnTo>
                    <a:lnTo>
                      <a:pt x="22" y="27"/>
                    </a:lnTo>
                    <a:lnTo>
                      <a:pt x="27" y="22"/>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37" name="Group 133">
              <a:extLst>
                <a:ext uri="{FF2B5EF4-FFF2-40B4-BE49-F238E27FC236}">
                  <a16:creationId xmlns:a16="http://schemas.microsoft.com/office/drawing/2014/main" id="{B1B60C31-FC37-4C2B-9BF5-932771D74A13}"/>
                </a:ext>
              </a:extLst>
            </p:cNvPr>
            <p:cNvGrpSpPr>
              <a:grpSpLocks/>
            </p:cNvGrpSpPr>
            <p:nvPr/>
          </p:nvGrpSpPr>
          <p:grpSpPr bwMode="auto">
            <a:xfrm>
              <a:off x="6608" y="1288"/>
              <a:ext cx="127" cy="119"/>
              <a:chOff x="6608" y="1288"/>
              <a:chExt cx="127" cy="119"/>
            </a:xfrm>
          </p:grpSpPr>
          <p:sp>
            <p:nvSpPr>
              <p:cNvPr id="51369" name="Freeform 136">
                <a:extLst>
                  <a:ext uri="{FF2B5EF4-FFF2-40B4-BE49-F238E27FC236}">
                    <a16:creationId xmlns:a16="http://schemas.microsoft.com/office/drawing/2014/main" id="{028917EC-21D0-4429-897B-2B77A8AA05A0}"/>
                  </a:ext>
                </a:extLst>
              </p:cNvPr>
              <p:cNvSpPr>
                <a:spLocks/>
              </p:cNvSpPr>
              <p:nvPr/>
            </p:nvSpPr>
            <p:spPr bwMode="auto">
              <a:xfrm>
                <a:off x="6608" y="1288"/>
                <a:ext cx="127" cy="119"/>
              </a:xfrm>
              <a:custGeom>
                <a:avLst/>
                <a:gdLst>
                  <a:gd name="T0" fmla="*/ 46 w 127"/>
                  <a:gd name="T1" fmla="*/ 24 h 119"/>
                  <a:gd name="T2" fmla="*/ 27 w 127"/>
                  <a:gd name="T3" fmla="*/ 24 h 119"/>
                  <a:gd name="T4" fmla="*/ 105 w 127"/>
                  <a:gd name="T5" fmla="*/ 119 h 119"/>
                  <a:gd name="T6" fmla="*/ 109 w 127"/>
                  <a:gd name="T7" fmla="*/ 119 h 119"/>
                  <a:gd name="T8" fmla="*/ 109 w 127"/>
                  <a:gd name="T9" fmla="*/ 91 h 119"/>
                  <a:gd name="T10" fmla="*/ 102 w 127"/>
                  <a:gd name="T11" fmla="*/ 91 h 119"/>
                  <a:gd name="T12" fmla="*/ 46 w 127"/>
                  <a:gd name="T13" fmla="*/ 24 h 119"/>
                  <a:gd name="T14" fmla="*/ 0 60000 65536"/>
                  <a:gd name="T15" fmla="*/ 0 60000 65536"/>
                  <a:gd name="T16" fmla="*/ 0 60000 65536"/>
                  <a:gd name="T17" fmla="*/ 0 60000 65536"/>
                  <a:gd name="T18" fmla="*/ 0 60000 65536"/>
                  <a:gd name="T19" fmla="*/ 0 60000 65536"/>
                  <a:gd name="T20" fmla="*/ 0 60000 65536"/>
                  <a:gd name="T21" fmla="*/ 0 w 127"/>
                  <a:gd name="T22" fmla="*/ 0 h 119"/>
                  <a:gd name="T23" fmla="*/ 127 w 127"/>
                  <a:gd name="T24" fmla="*/ 119 h 119"/>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27" h="119">
                    <a:moveTo>
                      <a:pt x="46" y="24"/>
                    </a:moveTo>
                    <a:lnTo>
                      <a:pt x="27" y="24"/>
                    </a:lnTo>
                    <a:lnTo>
                      <a:pt x="105" y="119"/>
                    </a:lnTo>
                    <a:lnTo>
                      <a:pt x="109" y="119"/>
                    </a:lnTo>
                    <a:lnTo>
                      <a:pt x="109" y="91"/>
                    </a:lnTo>
                    <a:lnTo>
                      <a:pt x="102" y="91"/>
                    </a:lnTo>
                    <a:lnTo>
                      <a:pt x="46" y="2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70" name="Freeform 135">
                <a:extLst>
                  <a:ext uri="{FF2B5EF4-FFF2-40B4-BE49-F238E27FC236}">
                    <a16:creationId xmlns:a16="http://schemas.microsoft.com/office/drawing/2014/main" id="{B156E0D6-B562-4D42-93A0-1630E5E3E719}"/>
                  </a:ext>
                </a:extLst>
              </p:cNvPr>
              <p:cNvSpPr>
                <a:spLocks/>
              </p:cNvSpPr>
              <p:nvPr/>
            </p:nvSpPr>
            <p:spPr bwMode="auto">
              <a:xfrm>
                <a:off x="6608" y="1288"/>
                <a:ext cx="127" cy="119"/>
              </a:xfrm>
              <a:custGeom>
                <a:avLst/>
                <a:gdLst>
                  <a:gd name="T0" fmla="*/ 26 w 127"/>
                  <a:gd name="T1" fmla="*/ 0 h 119"/>
                  <a:gd name="T2" fmla="*/ 0 w 127"/>
                  <a:gd name="T3" fmla="*/ 0 h 119"/>
                  <a:gd name="T4" fmla="*/ 0 w 127"/>
                  <a:gd name="T5" fmla="*/ 4 h 119"/>
                  <a:gd name="T6" fmla="*/ 7 w 127"/>
                  <a:gd name="T7" fmla="*/ 5 h 119"/>
                  <a:gd name="T8" fmla="*/ 12 w 127"/>
                  <a:gd name="T9" fmla="*/ 6 h 119"/>
                  <a:gd name="T10" fmla="*/ 16 w 127"/>
                  <a:gd name="T11" fmla="*/ 10 h 119"/>
                  <a:gd name="T12" fmla="*/ 19 w 127"/>
                  <a:gd name="T13" fmla="*/ 15 h 119"/>
                  <a:gd name="T14" fmla="*/ 19 w 127"/>
                  <a:gd name="T15" fmla="*/ 91 h 119"/>
                  <a:gd name="T16" fmla="*/ 2 w 127"/>
                  <a:gd name="T17" fmla="*/ 113 h 119"/>
                  <a:gd name="T18" fmla="*/ 2 w 127"/>
                  <a:gd name="T19" fmla="*/ 117 h 119"/>
                  <a:gd name="T20" fmla="*/ 45 w 127"/>
                  <a:gd name="T21" fmla="*/ 117 h 119"/>
                  <a:gd name="T22" fmla="*/ 45 w 127"/>
                  <a:gd name="T23" fmla="*/ 113 h 119"/>
                  <a:gd name="T24" fmla="*/ 33 w 127"/>
                  <a:gd name="T25" fmla="*/ 113 h 119"/>
                  <a:gd name="T26" fmla="*/ 29 w 127"/>
                  <a:gd name="T27" fmla="*/ 110 h 119"/>
                  <a:gd name="T28" fmla="*/ 28 w 127"/>
                  <a:gd name="T29" fmla="*/ 104 h 119"/>
                  <a:gd name="T30" fmla="*/ 27 w 127"/>
                  <a:gd name="T31" fmla="*/ 98 h 119"/>
                  <a:gd name="T32" fmla="*/ 26 w 127"/>
                  <a:gd name="T33" fmla="*/ 91 h 119"/>
                  <a:gd name="T34" fmla="*/ 26 w 127"/>
                  <a:gd name="T35" fmla="*/ 24 h 119"/>
                  <a:gd name="T36" fmla="*/ 46 w 127"/>
                  <a:gd name="T37" fmla="*/ 24 h 119"/>
                  <a:gd name="T38" fmla="*/ 26 w 127"/>
                  <a:gd name="T39" fmla="*/ 0 h 119"/>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w 127"/>
                  <a:gd name="T61" fmla="*/ 0 h 119"/>
                  <a:gd name="T62" fmla="*/ 127 w 127"/>
                  <a:gd name="T63" fmla="*/ 119 h 119"/>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T60" t="T61" r="T62" b="T63"/>
                <a:pathLst>
                  <a:path w="127" h="119">
                    <a:moveTo>
                      <a:pt x="26" y="0"/>
                    </a:moveTo>
                    <a:lnTo>
                      <a:pt x="0" y="0"/>
                    </a:lnTo>
                    <a:lnTo>
                      <a:pt x="0" y="4"/>
                    </a:lnTo>
                    <a:lnTo>
                      <a:pt x="7" y="5"/>
                    </a:lnTo>
                    <a:lnTo>
                      <a:pt x="12" y="6"/>
                    </a:lnTo>
                    <a:lnTo>
                      <a:pt x="16" y="10"/>
                    </a:lnTo>
                    <a:lnTo>
                      <a:pt x="19" y="15"/>
                    </a:lnTo>
                    <a:lnTo>
                      <a:pt x="19" y="91"/>
                    </a:lnTo>
                    <a:lnTo>
                      <a:pt x="2" y="113"/>
                    </a:lnTo>
                    <a:lnTo>
                      <a:pt x="2" y="117"/>
                    </a:lnTo>
                    <a:lnTo>
                      <a:pt x="45" y="117"/>
                    </a:lnTo>
                    <a:lnTo>
                      <a:pt x="45" y="113"/>
                    </a:lnTo>
                    <a:lnTo>
                      <a:pt x="33" y="113"/>
                    </a:lnTo>
                    <a:lnTo>
                      <a:pt x="29" y="110"/>
                    </a:lnTo>
                    <a:lnTo>
                      <a:pt x="28" y="104"/>
                    </a:lnTo>
                    <a:lnTo>
                      <a:pt x="27" y="98"/>
                    </a:lnTo>
                    <a:lnTo>
                      <a:pt x="26" y="91"/>
                    </a:lnTo>
                    <a:lnTo>
                      <a:pt x="26" y="24"/>
                    </a:lnTo>
                    <a:lnTo>
                      <a:pt x="46" y="24"/>
                    </a:lnTo>
                    <a:lnTo>
                      <a:pt x="2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71" name="Freeform 134">
                <a:extLst>
                  <a:ext uri="{FF2B5EF4-FFF2-40B4-BE49-F238E27FC236}">
                    <a16:creationId xmlns:a16="http://schemas.microsoft.com/office/drawing/2014/main" id="{49A1E407-D2B9-45BA-9EFC-D30C36E8F061}"/>
                  </a:ext>
                </a:extLst>
              </p:cNvPr>
              <p:cNvSpPr>
                <a:spLocks/>
              </p:cNvSpPr>
              <p:nvPr/>
            </p:nvSpPr>
            <p:spPr bwMode="auto">
              <a:xfrm>
                <a:off x="6608" y="1288"/>
                <a:ext cx="127" cy="119"/>
              </a:xfrm>
              <a:custGeom>
                <a:avLst/>
                <a:gdLst>
                  <a:gd name="T0" fmla="*/ 126 w 127"/>
                  <a:gd name="T1" fmla="*/ 0 h 119"/>
                  <a:gd name="T2" fmla="*/ 83 w 127"/>
                  <a:gd name="T3" fmla="*/ 0 h 119"/>
                  <a:gd name="T4" fmla="*/ 83 w 127"/>
                  <a:gd name="T5" fmla="*/ 4 h 119"/>
                  <a:gd name="T6" fmla="*/ 95 w 127"/>
                  <a:gd name="T7" fmla="*/ 5 h 119"/>
                  <a:gd name="T8" fmla="*/ 100 w 127"/>
                  <a:gd name="T9" fmla="*/ 7 h 119"/>
                  <a:gd name="T10" fmla="*/ 101 w 127"/>
                  <a:gd name="T11" fmla="*/ 15 h 119"/>
                  <a:gd name="T12" fmla="*/ 101 w 127"/>
                  <a:gd name="T13" fmla="*/ 19 h 119"/>
                  <a:gd name="T14" fmla="*/ 102 w 127"/>
                  <a:gd name="T15" fmla="*/ 29 h 119"/>
                  <a:gd name="T16" fmla="*/ 102 w 127"/>
                  <a:gd name="T17" fmla="*/ 91 h 119"/>
                  <a:gd name="T18" fmla="*/ 109 w 127"/>
                  <a:gd name="T19" fmla="*/ 91 h 119"/>
                  <a:gd name="T20" fmla="*/ 109 w 127"/>
                  <a:gd name="T21" fmla="*/ 29 h 119"/>
                  <a:gd name="T22" fmla="*/ 110 w 127"/>
                  <a:gd name="T23" fmla="*/ 19 h 119"/>
                  <a:gd name="T24" fmla="*/ 111 w 127"/>
                  <a:gd name="T25" fmla="*/ 14 h 119"/>
                  <a:gd name="T26" fmla="*/ 112 w 127"/>
                  <a:gd name="T27" fmla="*/ 7 h 119"/>
                  <a:gd name="T28" fmla="*/ 116 w 127"/>
                  <a:gd name="T29" fmla="*/ 5 h 119"/>
                  <a:gd name="T30" fmla="*/ 126 w 127"/>
                  <a:gd name="T31" fmla="*/ 4 h 119"/>
                  <a:gd name="T32" fmla="*/ 126 w 127"/>
                  <a:gd name="T33" fmla="*/ 0 h 119"/>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27"/>
                  <a:gd name="T52" fmla="*/ 0 h 119"/>
                  <a:gd name="T53" fmla="*/ 127 w 127"/>
                  <a:gd name="T54" fmla="*/ 119 h 119"/>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27" h="119">
                    <a:moveTo>
                      <a:pt x="126" y="0"/>
                    </a:moveTo>
                    <a:lnTo>
                      <a:pt x="83" y="0"/>
                    </a:lnTo>
                    <a:lnTo>
                      <a:pt x="83" y="4"/>
                    </a:lnTo>
                    <a:lnTo>
                      <a:pt x="95" y="5"/>
                    </a:lnTo>
                    <a:lnTo>
                      <a:pt x="100" y="7"/>
                    </a:lnTo>
                    <a:lnTo>
                      <a:pt x="101" y="15"/>
                    </a:lnTo>
                    <a:lnTo>
                      <a:pt x="101" y="19"/>
                    </a:lnTo>
                    <a:lnTo>
                      <a:pt x="102" y="29"/>
                    </a:lnTo>
                    <a:lnTo>
                      <a:pt x="102" y="91"/>
                    </a:lnTo>
                    <a:lnTo>
                      <a:pt x="109" y="91"/>
                    </a:lnTo>
                    <a:lnTo>
                      <a:pt x="109" y="29"/>
                    </a:lnTo>
                    <a:lnTo>
                      <a:pt x="110" y="19"/>
                    </a:lnTo>
                    <a:lnTo>
                      <a:pt x="111" y="14"/>
                    </a:lnTo>
                    <a:lnTo>
                      <a:pt x="112" y="7"/>
                    </a:lnTo>
                    <a:lnTo>
                      <a:pt x="116" y="5"/>
                    </a:lnTo>
                    <a:lnTo>
                      <a:pt x="126" y="4"/>
                    </a:lnTo>
                    <a:lnTo>
                      <a:pt x="12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38" name="Group 130">
              <a:extLst>
                <a:ext uri="{FF2B5EF4-FFF2-40B4-BE49-F238E27FC236}">
                  <a16:creationId xmlns:a16="http://schemas.microsoft.com/office/drawing/2014/main" id="{473A6034-B02B-4C32-BB38-808789D30766}"/>
                </a:ext>
              </a:extLst>
            </p:cNvPr>
            <p:cNvGrpSpPr>
              <a:grpSpLocks/>
            </p:cNvGrpSpPr>
            <p:nvPr/>
          </p:nvGrpSpPr>
          <p:grpSpPr bwMode="auto">
            <a:xfrm>
              <a:off x="6818" y="924"/>
              <a:ext cx="117" cy="122"/>
              <a:chOff x="6818" y="924"/>
              <a:chExt cx="117" cy="122"/>
            </a:xfrm>
          </p:grpSpPr>
          <p:sp>
            <p:nvSpPr>
              <p:cNvPr id="51367" name="Freeform 132">
                <a:extLst>
                  <a:ext uri="{FF2B5EF4-FFF2-40B4-BE49-F238E27FC236}">
                    <a16:creationId xmlns:a16="http://schemas.microsoft.com/office/drawing/2014/main" id="{3472E2D6-40B5-48F1-B380-A97DCCD2EF52}"/>
                  </a:ext>
                </a:extLst>
              </p:cNvPr>
              <p:cNvSpPr>
                <a:spLocks/>
              </p:cNvSpPr>
              <p:nvPr/>
            </p:nvSpPr>
            <p:spPr bwMode="auto">
              <a:xfrm>
                <a:off x="6818" y="924"/>
                <a:ext cx="117" cy="122"/>
              </a:xfrm>
              <a:custGeom>
                <a:avLst/>
                <a:gdLst>
                  <a:gd name="T0" fmla="*/ 61 w 117"/>
                  <a:gd name="T1" fmla="*/ 0 h 122"/>
                  <a:gd name="T2" fmla="*/ 36 w 117"/>
                  <a:gd name="T3" fmla="*/ 5 h 122"/>
                  <a:gd name="T4" fmla="*/ 18 w 117"/>
                  <a:gd name="T5" fmla="*/ 17 h 122"/>
                  <a:gd name="T6" fmla="*/ 6 w 117"/>
                  <a:gd name="T7" fmla="*/ 35 h 122"/>
                  <a:gd name="T8" fmla="*/ 0 w 117"/>
                  <a:gd name="T9" fmla="*/ 55 h 122"/>
                  <a:gd name="T10" fmla="*/ 3 w 117"/>
                  <a:gd name="T11" fmla="*/ 81 h 122"/>
                  <a:gd name="T12" fmla="*/ 13 w 117"/>
                  <a:gd name="T13" fmla="*/ 101 h 122"/>
                  <a:gd name="T14" fmla="*/ 28 w 117"/>
                  <a:gd name="T15" fmla="*/ 115 h 122"/>
                  <a:gd name="T16" fmla="*/ 47 w 117"/>
                  <a:gd name="T17" fmla="*/ 122 h 122"/>
                  <a:gd name="T18" fmla="*/ 73 w 117"/>
                  <a:gd name="T19" fmla="*/ 119 h 122"/>
                  <a:gd name="T20" fmla="*/ 78 w 117"/>
                  <a:gd name="T21" fmla="*/ 117 h 122"/>
                  <a:gd name="T22" fmla="*/ 65 w 117"/>
                  <a:gd name="T23" fmla="*/ 117 h 122"/>
                  <a:gd name="T24" fmla="*/ 44 w 117"/>
                  <a:gd name="T25" fmla="*/ 112 h 122"/>
                  <a:gd name="T26" fmla="*/ 29 w 117"/>
                  <a:gd name="T27" fmla="*/ 99 h 122"/>
                  <a:gd name="T28" fmla="*/ 20 w 117"/>
                  <a:gd name="T29" fmla="*/ 79 h 122"/>
                  <a:gd name="T30" fmla="*/ 21 w 117"/>
                  <a:gd name="T31" fmla="*/ 45 h 122"/>
                  <a:gd name="T32" fmla="*/ 28 w 117"/>
                  <a:gd name="T33" fmla="*/ 23 h 122"/>
                  <a:gd name="T34" fmla="*/ 40 w 117"/>
                  <a:gd name="T35" fmla="*/ 11 h 122"/>
                  <a:gd name="T36" fmla="*/ 54 w 117"/>
                  <a:gd name="T37" fmla="*/ 6 h 122"/>
                  <a:gd name="T38" fmla="*/ 84 w 117"/>
                  <a:gd name="T39" fmla="*/ 6 h 122"/>
                  <a:gd name="T40" fmla="*/ 77 w 117"/>
                  <a:gd name="T41" fmla="*/ 3 h 122"/>
                  <a:gd name="T42" fmla="*/ 61 w 117"/>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117"/>
                  <a:gd name="T67" fmla="*/ 0 h 122"/>
                  <a:gd name="T68" fmla="*/ 117 w 117"/>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117" h="122">
                    <a:moveTo>
                      <a:pt x="61" y="0"/>
                    </a:moveTo>
                    <a:lnTo>
                      <a:pt x="36" y="5"/>
                    </a:lnTo>
                    <a:lnTo>
                      <a:pt x="18" y="17"/>
                    </a:lnTo>
                    <a:lnTo>
                      <a:pt x="6" y="35"/>
                    </a:lnTo>
                    <a:lnTo>
                      <a:pt x="0" y="55"/>
                    </a:lnTo>
                    <a:lnTo>
                      <a:pt x="3" y="81"/>
                    </a:lnTo>
                    <a:lnTo>
                      <a:pt x="13" y="101"/>
                    </a:lnTo>
                    <a:lnTo>
                      <a:pt x="28" y="115"/>
                    </a:lnTo>
                    <a:lnTo>
                      <a:pt x="47" y="122"/>
                    </a:lnTo>
                    <a:lnTo>
                      <a:pt x="73" y="119"/>
                    </a:lnTo>
                    <a:lnTo>
                      <a:pt x="78" y="117"/>
                    </a:lnTo>
                    <a:lnTo>
                      <a:pt x="65" y="117"/>
                    </a:lnTo>
                    <a:lnTo>
                      <a:pt x="44" y="112"/>
                    </a:lnTo>
                    <a:lnTo>
                      <a:pt x="29" y="99"/>
                    </a:lnTo>
                    <a:lnTo>
                      <a:pt x="20" y="79"/>
                    </a:lnTo>
                    <a:lnTo>
                      <a:pt x="21" y="45"/>
                    </a:lnTo>
                    <a:lnTo>
                      <a:pt x="28" y="23"/>
                    </a:lnTo>
                    <a:lnTo>
                      <a:pt x="40" y="11"/>
                    </a:lnTo>
                    <a:lnTo>
                      <a:pt x="54" y="6"/>
                    </a:lnTo>
                    <a:lnTo>
                      <a:pt x="84" y="6"/>
                    </a:lnTo>
                    <a:lnTo>
                      <a:pt x="77" y="3"/>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68" name="Freeform 131">
                <a:extLst>
                  <a:ext uri="{FF2B5EF4-FFF2-40B4-BE49-F238E27FC236}">
                    <a16:creationId xmlns:a16="http://schemas.microsoft.com/office/drawing/2014/main" id="{F3E5FB8B-FB61-4636-8FA3-D7C98CC05E12}"/>
                  </a:ext>
                </a:extLst>
              </p:cNvPr>
              <p:cNvSpPr>
                <a:spLocks/>
              </p:cNvSpPr>
              <p:nvPr/>
            </p:nvSpPr>
            <p:spPr bwMode="auto">
              <a:xfrm>
                <a:off x="6818" y="924"/>
                <a:ext cx="117" cy="122"/>
              </a:xfrm>
              <a:custGeom>
                <a:avLst/>
                <a:gdLst>
                  <a:gd name="T0" fmla="*/ 84 w 117"/>
                  <a:gd name="T1" fmla="*/ 6 h 122"/>
                  <a:gd name="T2" fmla="*/ 54 w 117"/>
                  <a:gd name="T3" fmla="*/ 6 h 122"/>
                  <a:gd name="T4" fmla="*/ 74 w 117"/>
                  <a:gd name="T5" fmla="*/ 11 h 122"/>
                  <a:gd name="T6" fmla="*/ 89 w 117"/>
                  <a:gd name="T7" fmla="*/ 23 h 122"/>
                  <a:gd name="T8" fmla="*/ 98 w 117"/>
                  <a:gd name="T9" fmla="*/ 44 h 122"/>
                  <a:gd name="T10" fmla="*/ 101 w 117"/>
                  <a:gd name="T11" fmla="*/ 67 h 122"/>
                  <a:gd name="T12" fmla="*/ 96 w 117"/>
                  <a:gd name="T13" fmla="*/ 93 h 122"/>
                  <a:gd name="T14" fmla="*/ 83 w 117"/>
                  <a:gd name="T15" fmla="*/ 110 h 122"/>
                  <a:gd name="T16" fmla="*/ 65 w 117"/>
                  <a:gd name="T17" fmla="*/ 117 h 122"/>
                  <a:gd name="T18" fmla="*/ 78 w 117"/>
                  <a:gd name="T19" fmla="*/ 117 h 122"/>
                  <a:gd name="T20" fmla="*/ 93 w 117"/>
                  <a:gd name="T21" fmla="*/ 110 h 122"/>
                  <a:gd name="T22" fmla="*/ 108 w 117"/>
                  <a:gd name="T23" fmla="*/ 96 h 122"/>
                  <a:gd name="T24" fmla="*/ 116 w 117"/>
                  <a:gd name="T25" fmla="*/ 77 h 122"/>
                  <a:gd name="T26" fmla="*/ 114 w 117"/>
                  <a:gd name="T27" fmla="*/ 48 h 122"/>
                  <a:gd name="T28" fmla="*/ 106 w 117"/>
                  <a:gd name="T29" fmla="*/ 26 h 122"/>
                  <a:gd name="T30" fmla="*/ 93 w 117"/>
                  <a:gd name="T31" fmla="*/ 11 h 122"/>
                  <a:gd name="T32" fmla="*/ 84 w 117"/>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117"/>
                  <a:gd name="T52" fmla="*/ 0 h 122"/>
                  <a:gd name="T53" fmla="*/ 117 w 117"/>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117" h="122">
                    <a:moveTo>
                      <a:pt x="84" y="6"/>
                    </a:moveTo>
                    <a:lnTo>
                      <a:pt x="54" y="6"/>
                    </a:lnTo>
                    <a:lnTo>
                      <a:pt x="74" y="11"/>
                    </a:lnTo>
                    <a:lnTo>
                      <a:pt x="89" y="23"/>
                    </a:lnTo>
                    <a:lnTo>
                      <a:pt x="98" y="44"/>
                    </a:lnTo>
                    <a:lnTo>
                      <a:pt x="101" y="67"/>
                    </a:lnTo>
                    <a:lnTo>
                      <a:pt x="96" y="93"/>
                    </a:lnTo>
                    <a:lnTo>
                      <a:pt x="83" y="110"/>
                    </a:lnTo>
                    <a:lnTo>
                      <a:pt x="65" y="117"/>
                    </a:lnTo>
                    <a:lnTo>
                      <a:pt x="78" y="117"/>
                    </a:lnTo>
                    <a:lnTo>
                      <a:pt x="93" y="110"/>
                    </a:lnTo>
                    <a:lnTo>
                      <a:pt x="108" y="96"/>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39" name="Group 127">
              <a:extLst>
                <a:ext uri="{FF2B5EF4-FFF2-40B4-BE49-F238E27FC236}">
                  <a16:creationId xmlns:a16="http://schemas.microsoft.com/office/drawing/2014/main" id="{16C45185-BAC4-4816-9C19-B6062C969A08}"/>
                </a:ext>
              </a:extLst>
            </p:cNvPr>
            <p:cNvGrpSpPr>
              <a:grpSpLocks/>
            </p:cNvGrpSpPr>
            <p:nvPr/>
          </p:nvGrpSpPr>
          <p:grpSpPr bwMode="auto">
            <a:xfrm>
              <a:off x="6969" y="940"/>
              <a:ext cx="28" cy="82"/>
              <a:chOff x="6969" y="940"/>
              <a:chExt cx="28" cy="82"/>
            </a:xfrm>
          </p:grpSpPr>
          <p:sp>
            <p:nvSpPr>
              <p:cNvPr id="51365" name="Freeform 129">
                <a:extLst>
                  <a:ext uri="{FF2B5EF4-FFF2-40B4-BE49-F238E27FC236}">
                    <a16:creationId xmlns:a16="http://schemas.microsoft.com/office/drawing/2014/main" id="{5A03DE04-967C-47E5-A733-54A9E5DF73CF}"/>
                  </a:ext>
                </a:extLst>
              </p:cNvPr>
              <p:cNvSpPr>
                <a:spLocks/>
              </p:cNvSpPr>
              <p:nvPr/>
            </p:nvSpPr>
            <p:spPr bwMode="auto">
              <a:xfrm>
                <a:off x="6969" y="940"/>
                <a:ext cx="28" cy="82"/>
              </a:xfrm>
              <a:custGeom>
                <a:avLst/>
                <a:gdLst>
                  <a:gd name="T0" fmla="*/ 21 w 28"/>
                  <a:gd name="T1" fmla="*/ 54 h 82"/>
                  <a:gd name="T2" fmla="*/ 6 w 28"/>
                  <a:gd name="T3" fmla="*/ 55 h 82"/>
                  <a:gd name="T4" fmla="*/ 0 w 28"/>
                  <a:gd name="T5" fmla="*/ 61 h 82"/>
                  <a:gd name="T6" fmla="*/ 0 w 28"/>
                  <a:gd name="T7" fmla="*/ 76 h 82"/>
                  <a:gd name="T8" fmla="*/ 6 w 28"/>
                  <a:gd name="T9" fmla="*/ 82 h 82"/>
                  <a:gd name="T10" fmla="*/ 22 w 28"/>
                  <a:gd name="T11" fmla="*/ 81 h 82"/>
                  <a:gd name="T12" fmla="*/ 27 w 28"/>
                  <a:gd name="T13" fmla="*/ 76 h 82"/>
                  <a:gd name="T14" fmla="*/ 27 w 28"/>
                  <a:gd name="T15" fmla="*/ 60 h 82"/>
                  <a:gd name="T16" fmla="*/ 21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54"/>
                    </a:moveTo>
                    <a:lnTo>
                      <a:pt x="6" y="55"/>
                    </a:lnTo>
                    <a:lnTo>
                      <a:pt x="0" y="61"/>
                    </a:lnTo>
                    <a:lnTo>
                      <a:pt x="0" y="76"/>
                    </a:lnTo>
                    <a:lnTo>
                      <a:pt x="6" y="82"/>
                    </a:lnTo>
                    <a:lnTo>
                      <a:pt x="22" y="81"/>
                    </a:lnTo>
                    <a:lnTo>
                      <a:pt x="27" y="76"/>
                    </a:lnTo>
                    <a:lnTo>
                      <a:pt x="27" y="60"/>
                    </a:lnTo>
                    <a:lnTo>
                      <a:pt x="2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66" name="Freeform 128">
                <a:extLst>
                  <a:ext uri="{FF2B5EF4-FFF2-40B4-BE49-F238E27FC236}">
                    <a16:creationId xmlns:a16="http://schemas.microsoft.com/office/drawing/2014/main" id="{DC4BA745-3B1C-4691-B1F8-E258D1F7374F}"/>
                  </a:ext>
                </a:extLst>
              </p:cNvPr>
              <p:cNvSpPr>
                <a:spLocks/>
              </p:cNvSpPr>
              <p:nvPr/>
            </p:nvSpPr>
            <p:spPr bwMode="auto">
              <a:xfrm>
                <a:off x="6969" y="940"/>
                <a:ext cx="28" cy="82"/>
              </a:xfrm>
              <a:custGeom>
                <a:avLst/>
                <a:gdLst>
                  <a:gd name="T0" fmla="*/ 21 w 28"/>
                  <a:gd name="T1" fmla="*/ 0 h 82"/>
                  <a:gd name="T2" fmla="*/ 6 w 28"/>
                  <a:gd name="T3" fmla="*/ 1 h 82"/>
                  <a:gd name="T4" fmla="*/ 0 w 28"/>
                  <a:gd name="T5" fmla="*/ 7 h 82"/>
                  <a:gd name="T6" fmla="*/ 0 w 28"/>
                  <a:gd name="T7" fmla="*/ 22 h 82"/>
                  <a:gd name="T8" fmla="*/ 6 w 28"/>
                  <a:gd name="T9" fmla="*/ 28 h 82"/>
                  <a:gd name="T10" fmla="*/ 22 w 28"/>
                  <a:gd name="T11" fmla="*/ 27 h 82"/>
                  <a:gd name="T12" fmla="*/ 27 w 28"/>
                  <a:gd name="T13" fmla="*/ 22 h 82"/>
                  <a:gd name="T14" fmla="*/ 27 w 28"/>
                  <a:gd name="T15" fmla="*/ 6 h 82"/>
                  <a:gd name="T16" fmla="*/ 21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0"/>
                    </a:moveTo>
                    <a:lnTo>
                      <a:pt x="6" y="1"/>
                    </a:lnTo>
                    <a:lnTo>
                      <a:pt x="0" y="7"/>
                    </a:lnTo>
                    <a:lnTo>
                      <a:pt x="0" y="22"/>
                    </a:lnTo>
                    <a:lnTo>
                      <a:pt x="6" y="28"/>
                    </a:lnTo>
                    <a:lnTo>
                      <a:pt x="22" y="27"/>
                    </a:lnTo>
                    <a:lnTo>
                      <a:pt x="27" y="22"/>
                    </a:lnTo>
                    <a:lnTo>
                      <a:pt x="27" y="6"/>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40" name="Group 124">
              <a:extLst>
                <a:ext uri="{FF2B5EF4-FFF2-40B4-BE49-F238E27FC236}">
                  <a16:creationId xmlns:a16="http://schemas.microsoft.com/office/drawing/2014/main" id="{56642CA8-8039-4099-872D-096BF729B84C}"/>
                </a:ext>
              </a:extLst>
            </p:cNvPr>
            <p:cNvGrpSpPr>
              <a:grpSpLocks/>
            </p:cNvGrpSpPr>
            <p:nvPr/>
          </p:nvGrpSpPr>
          <p:grpSpPr bwMode="auto">
            <a:xfrm>
              <a:off x="6836" y="863"/>
              <a:ext cx="82" cy="28"/>
              <a:chOff x="6836" y="863"/>
              <a:chExt cx="82" cy="28"/>
            </a:xfrm>
          </p:grpSpPr>
          <p:sp>
            <p:nvSpPr>
              <p:cNvPr id="51363" name="Freeform 126">
                <a:extLst>
                  <a:ext uri="{FF2B5EF4-FFF2-40B4-BE49-F238E27FC236}">
                    <a16:creationId xmlns:a16="http://schemas.microsoft.com/office/drawing/2014/main" id="{9C0F1F2C-F6BF-45BA-964F-DB95E7466BD7}"/>
                  </a:ext>
                </a:extLst>
              </p:cNvPr>
              <p:cNvSpPr>
                <a:spLocks/>
              </p:cNvSpPr>
              <p:nvPr/>
            </p:nvSpPr>
            <p:spPr bwMode="auto">
              <a:xfrm>
                <a:off x="6836" y="863"/>
                <a:ext cx="82" cy="28"/>
              </a:xfrm>
              <a:custGeom>
                <a:avLst/>
                <a:gdLst>
                  <a:gd name="T0" fmla="*/ 22 w 82"/>
                  <a:gd name="T1" fmla="*/ 0 h 28"/>
                  <a:gd name="T2" fmla="*/ 6 w 82"/>
                  <a:gd name="T3" fmla="*/ 1 h 28"/>
                  <a:gd name="T4" fmla="*/ 0 w 82"/>
                  <a:gd name="T5" fmla="*/ 6 h 28"/>
                  <a:gd name="T6" fmla="*/ 1 w 82"/>
                  <a:gd name="T7" fmla="*/ 22 h 28"/>
                  <a:gd name="T8" fmla="*/ 7 w 82"/>
                  <a:gd name="T9" fmla="*/ 28 h 28"/>
                  <a:gd name="T10" fmla="*/ 22 w 82"/>
                  <a:gd name="T11" fmla="*/ 27 h 28"/>
                  <a:gd name="T12" fmla="*/ 28 w 82"/>
                  <a:gd name="T13" fmla="*/ 21 h 28"/>
                  <a:gd name="T14" fmla="*/ 27 w 82"/>
                  <a:gd name="T15" fmla="*/ 6 h 28"/>
                  <a:gd name="T16" fmla="*/ 22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2" y="0"/>
                    </a:moveTo>
                    <a:lnTo>
                      <a:pt x="6" y="1"/>
                    </a:lnTo>
                    <a:lnTo>
                      <a:pt x="0" y="6"/>
                    </a:lnTo>
                    <a:lnTo>
                      <a:pt x="1" y="22"/>
                    </a:lnTo>
                    <a:lnTo>
                      <a:pt x="7" y="28"/>
                    </a:lnTo>
                    <a:lnTo>
                      <a:pt x="22" y="27"/>
                    </a:lnTo>
                    <a:lnTo>
                      <a:pt x="28" y="21"/>
                    </a:lnTo>
                    <a:lnTo>
                      <a:pt x="27" y="6"/>
                    </a:lnTo>
                    <a:lnTo>
                      <a:pt x="2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64" name="Freeform 125">
                <a:extLst>
                  <a:ext uri="{FF2B5EF4-FFF2-40B4-BE49-F238E27FC236}">
                    <a16:creationId xmlns:a16="http://schemas.microsoft.com/office/drawing/2014/main" id="{7DB28873-3398-431C-9000-431B4FA572BD}"/>
                  </a:ext>
                </a:extLst>
              </p:cNvPr>
              <p:cNvSpPr>
                <a:spLocks/>
              </p:cNvSpPr>
              <p:nvPr/>
            </p:nvSpPr>
            <p:spPr bwMode="auto">
              <a:xfrm>
                <a:off x="6836" y="863"/>
                <a:ext cx="82" cy="28"/>
              </a:xfrm>
              <a:custGeom>
                <a:avLst/>
                <a:gdLst>
                  <a:gd name="T0" fmla="*/ 76 w 82"/>
                  <a:gd name="T1" fmla="*/ 0 h 28"/>
                  <a:gd name="T2" fmla="*/ 60 w 82"/>
                  <a:gd name="T3" fmla="*/ 1 h 28"/>
                  <a:gd name="T4" fmla="*/ 54 w 82"/>
                  <a:gd name="T5" fmla="*/ 6 h 28"/>
                  <a:gd name="T6" fmla="*/ 55 w 82"/>
                  <a:gd name="T7" fmla="*/ 22 h 28"/>
                  <a:gd name="T8" fmla="*/ 61 w 82"/>
                  <a:gd name="T9" fmla="*/ 28 h 28"/>
                  <a:gd name="T10" fmla="*/ 76 w 82"/>
                  <a:gd name="T11" fmla="*/ 27 h 28"/>
                  <a:gd name="T12" fmla="*/ 82 w 82"/>
                  <a:gd name="T13" fmla="*/ 21 h 28"/>
                  <a:gd name="T14" fmla="*/ 81 w 82"/>
                  <a:gd name="T15" fmla="*/ 6 h 28"/>
                  <a:gd name="T16" fmla="*/ 76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6" y="0"/>
                    </a:moveTo>
                    <a:lnTo>
                      <a:pt x="60" y="1"/>
                    </a:lnTo>
                    <a:lnTo>
                      <a:pt x="54" y="6"/>
                    </a:lnTo>
                    <a:lnTo>
                      <a:pt x="55" y="22"/>
                    </a:lnTo>
                    <a:lnTo>
                      <a:pt x="61" y="28"/>
                    </a:lnTo>
                    <a:lnTo>
                      <a:pt x="76" y="27"/>
                    </a:lnTo>
                    <a:lnTo>
                      <a:pt x="82" y="21"/>
                    </a:lnTo>
                    <a:lnTo>
                      <a:pt x="81" y="6"/>
                    </a:lnTo>
                    <a:lnTo>
                      <a:pt x="7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41" name="Group 121">
              <a:extLst>
                <a:ext uri="{FF2B5EF4-FFF2-40B4-BE49-F238E27FC236}">
                  <a16:creationId xmlns:a16="http://schemas.microsoft.com/office/drawing/2014/main" id="{143FE0CC-82DC-4789-9BBA-59E355E81201}"/>
                </a:ext>
              </a:extLst>
            </p:cNvPr>
            <p:cNvGrpSpPr>
              <a:grpSpLocks/>
            </p:cNvGrpSpPr>
            <p:nvPr/>
          </p:nvGrpSpPr>
          <p:grpSpPr bwMode="auto">
            <a:xfrm>
              <a:off x="6760" y="1667"/>
              <a:ext cx="28" cy="82"/>
              <a:chOff x="6760" y="1667"/>
              <a:chExt cx="28" cy="82"/>
            </a:xfrm>
          </p:grpSpPr>
          <p:sp>
            <p:nvSpPr>
              <p:cNvPr id="51361" name="Freeform 123">
                <a:extLst>
                  <a:ext uri="{FF2B5EF4-FFF2-40B4-BE49-F238E27FC236}">
                    <a16:creationId xmlns:a16="http://schemas.microsoft.com/office/drawing/2014/main" id="{2694F176-A181-4B6D-8E5B-22900AEE1582}"/>
                  </a:ext>
                </a:extLst>
              </p:cNvPr>
              <p:cNvSpPr>
                <a:spLocks/>
              </p:cNvSpPr>
              <p:nvPr/>
            </p:nvSpPr>
            <p:spPr bwMode="auto">
              <a:xfrm>
                <a:off x="6760" y="1667"/>
                <a:ext cx="28" cy="82"/>
              </a:xfrm>
              <a:custGeom>
                <a:avLst/>
                <a:gdLst>
                  <a:gd name="T0" fmla="*/ 21 w 28"/>
                  <a:gd name="T1" fmla="*/ 54 h 82"/>
                  <a:gd name="T2" fmla="*/ 5 w 28"/>
                  <a:gd name="T3" fmla="*/ 54 h 82"/>
                  <a:gd name="T4" fmla="*/ 0 w 28"/>
                  <a:gd name="T5" fmla="*/ 60 h 82"/>
                  <a:gd name="T6" fmla="*/ 0 w 28"/>
                  <a:gd name="T7" fmla="*/ 75 h 82"/>
                  <a:gd name="T8" fmla="*/ 6 w 28"/>
                  <a:gd name="T9" fmla="*/ 81 h 82"/>
                  <a:gd name="T10" fmla="*/ 22 w 28"/>
                  <a:gd name="T11" fmla="*/ 81 h 82"/>
                  <a:gd name="T12" fmla="*/ 27 w 28"/>
                  <a:gd name="T13" fmla="*/ 75 h 82"/>
                  <a:gd name="T14" fmla="*/ 27 w 28"/>
                  <a:gd name="T15" fmla="*/ 59 h 82"/>
                  <a:gd name="T16" fmla="*/ 21 w 28"/>
                  <a:gd name="T17" fmla="*/ 54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54"/>
                    </a:moveTo>
                    <a:lnTo>
                      <a:pt x="5" y="54"/>
                    </a:lnTo>
                    <a:lnTo>
                      <a:pt x="0" y="60"/>
                    </a:lnTo>
                    <a:lnTo>
                      <a:pt x="0" y="75"/>
                    </a:lnTo>
                    <a:lnTo>
                      <a:pt x="6" y="81"/>
                    </a:lnTo>
                    <a:lnTo>
                      <a:pt x="22" y="81"/>
                    </a:lnTo>
                    <a:lnTo>
                      <a:pt x="27" y="75"/>
                    </a:lnTo>
                    <a:lnTo>
                      <a:pt x="27" y="59"/>
                    </a:lnTo>
                    <a:lnTo>
                      <a:pt x="21" y="54"/>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62" name="Freeform 122">
                <a:extLst>
                  <a:ext uri="{FF2B5EF4-FFF2-40B4-BE49-F238E27FC236}">
                    <a16:creationId xmlns:a16="http://schemas.microsoft.com/office/drawing/2014/main" id="{8161BF32-627B-4773-8415-E313DD7FD10A}"/>
                  </a:ext>
                </a:extLst>
              </p:cNvPr>
              <p:cNvSpPr>
                <a:spLocks/>
              </p:cNvSpPr>
              <p:nvPr/>
            </p:nvSpPr>
            <p:spPr bwMode="auto">
              <a:xfrm>
                <a:off x="6760" y="1667"/>
                <a:ext cx="28" cy="82"/>
              </a:xfrm>
              <a:custGeom>
                <a:avLst/>
                <a:gdLst>
                  <a:gd name="T0" fmla="*/ 21 w 28"/>
                  <a:gd name="T1" fmla="*/ 0 h 82"/>
                  <a:gd name="T2" fmla="*/ 5 w 28"/>
                  <a:gd name="T3" fmla="*/ 0 h 82"/>
                  <a:gd name="T4" fmla="*/ 0 w 28"/>
                  <a:gd name="T5" fmla="*/ 6 h 82"/>
                  <a:gd name="T6" fmla="*/ 0 w 28"/>
                  <a:gd name="T7" fmla="*/ 21 h 82"/>
                  <a:gd name="T8" fmla="*/ 6 w 28"/>
                  <a:gd name="T9" fmla="*/ 27 h 82"/>
                  <a:gd name="T10" fmla="*/ 22 w 28"/>
                  <a:gd name="T11" fmla="*/ 27 h 82"/>
                  <a:gd name="T12" fmla="*/ 27 w 28"/>
                  <a:gd name="T13" fmla="*/ 21 h 82"/>
                  <a:gd name="T14" fmla="*/ 27 w 28"/>
                  <a:gd name="T15" fmla="*/ 5 h 82"/>
                  <a:gd name="T16" fmla="*/ 21 w 28"/>
                  <a:gd name="T17" fmla="*/ 0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28"/>
                  <a:gd name="T28" fmla="*/ 0 h 82"/>
                  <a:gd name="T29" fmla="*/ 28 w 28"/>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28" h="82">
                    <a:moveTo>
                      <a:pt x="21" y="0"/>
                    </a:moveTo>
                    <a:lnTo>
                      <a:pt x="5" y="0"/>
                    </a:lnTo>
                    <a:lnTo>
                      <a:pt x="0" y="6"/>
                    </a:lnTo>
                    <a:lnTo>
                      <a:pt x="0" y="21"/>
                    </a:lnTo>
                    <a:lnTo>
                      <a:pt x="6" y="27"/>
                    </a:lnTo>
                    <a:lnTo>
                      <a:pt x="22" y="27"/>
                    </a:lnTo>
                    <a:lnTo>
                      <a:pt x="27" y="21"/>
                    </a:lnTo>
                    <a:lnTo>
                      <a:pt x="27" y="5"/>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42" name="Group 119">
              <a:extLst>
                <a:ext uri="{FF2B5EF4-FFF2-40B4-BE49-F238E27FC236}">
                  <a16:creationId xmlns:a16="http://schemas.microsoft.com/office/drawing/2014/main" id="{74A1BB80-40FE-48C3-A0E4-CA5262B09DDB}"/>
                </a:ext>
              </a:extLst>
            </p:cNvPr>
            <p:cNvGrpSpPr>
              <a:grpSpLocks/>
            </p:cNvGrpSpPr>
            <p:nvPr/>
          </p:nvGrpSpPr>
          <p:grpSpPr bwMode="auto">
            <a:xfrm>
              <a:off x="7094" y="1813"/>
              <a:ext cx="74" cy="12"/>
              <a:chOff x="7094" y="1813"/>
              <a:chExt cx="74" cy="12"/>
            </a:xfrm>
          </p:grpSpPr>
          <p:sp>
            <p:nvSpPr>
              <p:cNvPr id="51360" name="Freeform 120">
                <a:extLst>
                  <a:ext uri="{FF2B5EF4-FFF2-40B4-BE49-F238E27FC236}">
                    <a16:creationId xmlns:a16="http://schemas.microsoft.com/office/drawing/2014/main" id="{B87960EC-2906-4267-B65D-6238413724D9}"/>
                  </a:ext>
                </a:extLst>
              </p:cNvPr>
              <p:cNvSpPr>
                <a:spLocks/>
              </p:cNvSpPr>
              <p:nvPr/>
            </p:nvSpPr>
            <p:spPr bwMode="auto">
              <a:xfrm>
                <a:off x="7094" y="1813"/>
                <a:ext cx="74" cy="12"/>
              </a:xfrm>
              <a:custGeom>
                <a:avLst/>
                <a:gdLst>
                  <a:gd name="T0" fmla="*/ 0 w 74"/>
                  <a:gd name="T1" fmla="*/ 6 h 12"/>
                  <a:gd name="T2" fmla="*/ 74 w 74"/>
                  <a:gd name="T3" fmla="*/ 6 h 12"/>
                  <a:gd name="T4" fmla="*/ 0 60000 65536"/>
                  <a:gd name="T5" fmla="*/ 0 60000 65536"/>
                  <a:gd name="T6" fmla="*/ 0 w 74"/>
                  <a:gd name="T7" fmla="*/ 0 h 12"/>
                  <a:gd name="T8" fmla="*/ 74 w 74"/>
                  <a:gd name="T9" fmla="*/ 12 h 12"/>
                </a:gdLst>
                <a:ahLst/>
                <a:cxnLst>
                  <a:cxn ang="T4">
                    <a:pos x="T0" y="T1"/>
                  </a:cxn>
                  <a:cxn ang="T5">
                    <a:pos x="T2" y="T3"/>
                  </a:cxn>
                </a:cxnLst>
                <a:rect l="T6" t="T7" r="T8" b="T9"/>
                <a:pathLst>
                  <a:path w="74" h="12">
                    <a:moveTo>
                      <a:pt x="0" y="6"/>
                    </a:moveTo>
                    <a:lnTo>
                      <a:pt x="74" y="6"/>
                    </a:lnTo>
                  </a:path>
                </a:pathLst>
              </a:custGeom>
              <a:noFill/>
              <a:ln w="889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43" name="Group 117">
              <a:extLst>
                <a:ext uri="{FF2B5EF4-FFF2-40B4-BE49-F238E27FC236}">
                  <a16:creationId xmlns:a16="http://schemas.microsoft.com/office/drawing/2014/main" id="{DA9307F3-E468-44D9-ACBF-94A5317F3AA9}"/>
                </a:ext>
              </a:extLst>
            </p:cNvPr>
            <p:cNvGrpSpPr>
              <a:grpSpLocks/>
            </p:cNvGrpSpPr>
            <p:nvPr/>
          </p:nvGrpSpPr>
          <p:grpSpPr bwMode="auto">
            <a:xfrm>
              <a:off x="7160" y="877"/>
              <a:ext cx="2" cy="936"/>
              <a:chOff x="7160" y="877"/>
              <a:chExt cx="2" cy="936"/>
            </a:xfrm>
          </p:grpSpPr>
          <p:sp>
            <p:nvSpPr>
              <p:cNvPr id="51359" name="Freeform 118">
                <a:extLst>
                  <a:ext uri="{FF2B5EF4-FFF2-40B4-BE49-F238E27FC236}">
                    <a16:creationId xmlns:a16="http://schemas.microsoft.com/office/drawing/2014/main" id="{B38A45C6-E2E2-4C33-B024-848AACD2E268}"/>
                  </a:ext>
                </a:extLst>
              </p:cNvPr>
              <p:cNvSpPr>
                <a:spLocks/>
              </p:cNvSpPr>
              <p:nvPr/>
            </p:nvSpPr>
            <p:spPr bwMode="auto">
              <a:xfrm>
                <a:off x="7160" y="877"/>
                <a:ext cx="2" cy="936"/>
              </a:xfrm>
              <a:custGeom>
                <a:avLst/>
                <a:gdLst>
                  <a:gd name="T0" fmla="*/ 0 w 2"/>
                  <a:gd name="T1" fmla="*/ 0 h 936"/>
                  <a:gd name="T2" fmla="*/ 0 w 2"/>
                  <a:gd name="T3" fmla="*/ 936 h 936"/>
                  <a:gd name="T4" fmla="*/ 0 60000 65536"/>
                  <a:gd name="T5" fmla="*/ 0 60000 65536"/>
                  <a:gd name="T6" fmla="*/ 0 w 2"/>
                  <a:gd name="T7" fmla="*/ 0 h 936"/>
                  <a:gd name="T8" fmla="*/ 2 w 2"/>
                  <a:gd name="T9" fmla="*/ 936 h 936"/>
                </a:gdLst>
                <a:ahLst/>
                <a:cxnLst>
                  <a:cxn ang="T4">
                    <a:pos x="T0" y="T1"/>
                  </a:cxn>
                  <a:cxn ang="T5">
                    <a:pos x="T2" y="T3"/>
                  </a:cxn>
                </a:cxnLst>
                <a:rect l="T6" t="T7" r="T8" b="T9"/>
                <a:pathLst>
                  <a:path w="2" h="936">
                    <a:moveTo>
                      <a:pt x="0" y="0"/>
                    </a:moveTo>
                    <a:lnTo>
                      <a:pt x="0" y="936"/>
                    </a:lnTo>
                  </a:path>
                </a:pathLst>
              </a:custGeom>
              <a:noFill/>
              <a:ln w="1117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44" name="Group 115">
              <a:extLst>
                <a:ext uri="{FF2B5EF4-FFF2-40B4-BE49-F238E27FC236}">
                  <a16:creationId xmlns:a16="http://schemas.microsoft.com/office/drawing/2014/main" id="{AE329220-ED9B-4C07-9228-64FE2CD27521}"/>
                </a:ext>
              </a:extLst>
            </p:cNvPr>
            <p:cNvGrpSpPr>
              <a:grpSpLocks/>
            </p:cNvGrpSpPr>
            <p:nvPr/>
          </p:nvGrpSpPr>
          <p:grpSpPr bwMode="auto">
            <a:xfrm>
              <a:off x="7094" y="863"/>
              <a:ext cx="74" cy="14"/>
              <a:chOff x="7094" y="863"/>
              <a:chExt cx="74" cy="14"/>
            </a:xfrm>
          </p:grpSpPr>
          <p:sp>
            <p:nvSpPr>
              <p:cNvPr id="51358" name="Freeform 116">
                <a:extLst>
                  <a:ext uri="{FF2B5EF4-FFF2-40B4-BE49-F238E27FC236}">
                    <a16:creationId xmlns:a16="http://schemas.microsoft.com/office/drawing/2014/main" id="{FCB97FE8-5578-461D-998E-01B9CC207CEE}"/>
                  </a:ext>
                </a:extLst>
              </p:cNvPr>
              <p:cNvSpPr>
                <a:spLocks/>
              </p:cNvSpPr>
              <p:nvPr/>
            </p:nvSpPr>
            <p:spPr bwMode="auto">
              <a:xfrm>
                <a:off x="7094" y="863"/>
                <a:ext cx="74" cy="14"/>
              </a:xfrm>
              <a:custGeom>
                <a:avLst/>
                <a:gdLst>
                  <a:gd name="T0" fmla="*/ 0 w 74"/>
                  <a:gd name="T1" fmla="*/ 7 h 14"/>
                  <a:gd name="T2" fmla="*/ 74 w 74"/>
                  <a:gd name="T3" fmla="*/ 7 h 14"/>
                  <a:gd name="T4" fmla="*/ 0 60000 65536"/>
                  <a:gd name="T5" fmla="*/ 0 60000 65536"/>
                  <a:gd name="T6" fmla="*/ 0 w 74"/>
                  <a:gd name="T7" fmla="*/ 0 h 14"/>
                  <a:gd name="T8" fmla="*/ 74 w 74"/>
                  <a:gd name="T9" fmla="*/ 14 h 14"/>
                </a:gdLst>
                <a:ahLst/>
                <a:cxnLst>
                  <a:cxn ang="T4">
                    <a:pos x="T0" y="T1"/>
                  </a:cxn>
                  <a:cxn ang="T5">
                    <a:pos x="T2" y="T3"/>
                  </a:cxn>
                </a:cxnLst>
                <a:rect l="T6" t="T7" r="T8" b="T9"/>
                <a:pathLst>
                  <a:path w="74" h="14">
                    <a:moveTo>
                      <a:pt x="0" y="7"/>
                    </a:moveTo>
                    <a:lnTo>
                      <a:pt x="74" y="7"/>
                    </a:lnTo>
                  </a:path>
                </a:pathLst>
              </a:custGeom>
              <a:noFill/>
              <a:ln w="1016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45" name="Group 113">
              <a:extLst>
                <a:ext uri="{FF2B5EF4-FFF2-40B4-BE49-F238E27FC236}">
                  <a16:creationId xmlns:a16="http://schemas.microsoft.com/office/drawing/2014/main" id="{1D223691-D453-400B-9E03-1505FC6F15C4}"/>
                </a:ext>
              </a:extLst>
            </p:cNvPr>
            <p:cNvGrpSpPr>
              <a:grpSpLocks/>
            </p:cNvGrpSpPr>
            <p:nvPr/>
          </p:nvGrpSpPr>
          <p:grpSpPr bwMode="auto">
            <a:xfrm>
              <a:off x="3925" y="1813"/>
              <a:ext cx="74" cy="12"/>
              <a:chOff x="3925" y="1813"/>
              <a:chExt cx="74" cy="12"/>
            </a:xfrm>
          </p:grpSpPr>
          <p:sp>
            <p:nvSpPr>
              <p:cNvPr id="51357" name="Freeform 114">
                <a:extLst>
                  <a:ext uri="{FF2B5EF4-FFF2-40B4-BE49-F238E27FC236}">
                    <a16:creationId xmlns:a16="http://schemas.microsoft.com/office/drawing/2014/main" id="{3BE44BCB-9CFB-4865-8E83-58D7C2334EB6}"/>
                  </a:ext>
                </a:extLst>
              </p:cNvPr>
              <p:cNvSpPr>
                <a:spLocks/>
              </p:cNvSpPr>
              <p:nvPr/>
            </p:nvSpPr>
            <p:spPr bwMode="auto">
              <a:xfrm>
                <a:off x="3925" y="1813"/>
                <a:ext cx="74" cy="12"/>
              </a:xfrm>
              <a:custGeom>
                <a:avLst/>
                <a:gdLst>
                  <a:gd name="T0" fmla="*/ 0 w 74"/>
                  <a:gd name="T1" fmla="*/ 6 h 12"/>
                  <a:gd name="T2" fmla="*/ 74 w 74"/>
                  <a:gd name="T3" fmla="*/ 6 h 12"/>
                  <a:gd name="T4" fmla="*/ 0 60000 65536"/>
                  <a:gd name="T5" fmla="*/ 0 60000 65536"/>
                  <a:gd name="T6" fmla="*/ 0 w 74"/>
                  <a:gd name="T7" fmla="*/ 0 h 12"/>
                  <a:gd name="T8" fmla="*/ 74 w 74"/>
                  <a:gd name="T9" fmla="*/ 12 h 12"/>
                </a:gdLst>
                <a:ahLst/>
                <a:cxnLst>
                  <a:cxn ang="T4">
                    <a:pos x="T0" y="T1"/>
                  </a:cxn>
                  <a:cxn ang="T5">
                    <a:pos x="T2" y="T3"/>
                  </a:cxn>
                </a:cxnLst>
                <a:rect l="T6" t="T7" r="T8" b="T9"/>
                <a:pathLst>
                  <a:path w="74" h="12">
                    <a:moveTo>
                      <a:pt x="0" y="6"/>
                    </a:moveTo>
                    <a:lnTo>
                      <a:pt x="74" y="6"/>
                    </a:lnTo>
                  </a:path>
                </a:pathLst>
              </a:custGeom>
              <a:noFill/>
              <a:ln w="889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46" name="Group 111">
              <a:extLst>
                <a:ext uri="{FF2B5EF4-FFF2-40B4-BE49-F238E27FC236}">
                  <a16:creationId xmlns:a16="http://schemas.microsoft.com/office/drawing/2014/main" id="{D5E83F97-95FE-441A-8AA2-3378AA8A3688}"/>
                </a:ext>
              </a:extLst>
            </p:cNvPr>
            <p:cNvGrpSpPr>
              <a:grpSpLocks/>
            </p:cNvGrpSpPr>
            <p:nvPr/>
          </p:nvGrpSpPr>
          <p:grpSpPr bwMode="auto">
            <a:xfrm>
              <a:off x="3933" y="877"/>
              <a:ext cx="2" cy="936"/>
              <a:chOff x="3933" y="877"/>
              <a:chExt cx="2" cy="936"/>
            </a:xfrm>
          </p:grpSpPr>
          <p:sp>
            <p:nvSpPr>
              <p:cNvPr id="51356" name="Freeform 112">
                <a:extLst>
                  <a:ext uri="{FF2B5EF4-FFF2-40B4-BE49-F238E27FC236}">
                    <a16:creationId xmlns:a16="http://schemas.microsoft.com/office/drawing/2014/main" id="{3A92D789-536A-41ED-ADCA-57984AD76655}"/>
                  </a:ext>
                </a:extLst>
              </p:cNvPr>
              <p:cNvSpPr>
                <a:spLocks/>
              </p:cNvSpPr>
              <p:nvPr/>
            </p:nvSpPr>
            <p:spPr bwMode="auto">
              <a:xfrm>
                <a:off x="3933" y="877"/>
                <a:ext cx="2" cy="936"/>
              </a:xfrm>
              <a:custGeom>
                <a:avLst/>
                <a:gdLst>
                  <a:gd name="T0" fmla="*/ 0 w 2"/>
                  <a:gd name="T1" fmla="*/ 0 h 936"/>
                  <a:gd name="T2" fmla="*/ 0 w 2"/>
                  <a:gd name="T3" fmla="*/ 936 h 936"/>
                  <a:gd name="T4" fmla="*/ 0 60000 65536"/>
                  <a:gd name="T5" fmla="*/ 0 60000 65536"/>
                  <a:gd name="T6" fmla="*/ 0 w 2"/>
                  <a:gd name="T7" fmla="*/ 0 h 936"/>
                  <a:gd name="T8" fmla="*/ 2 w 2"/>
                  <a:gd name="T9" fmla="*/ 936 h 936"/>
                </a:gdLst>
                <a:ahLst/>
                <a:cxnLst>
                  <a:cxn ang="T4">
                    <a:pos x="T0" y="T1"/>
                  </a:cxn>
                  <a:cxn ang="T5">
                    <a:pos x="T2" y="T3"/>
                  </a:cxn>
                </a:cxnLst>
                <a:rect l="T6" t="T7" r="T8" b="T9"/>
                <a:pathLst>
                  <a:path w="2" h="936">
                    <a:moveTo>
                      <a:pt x="0" y="0"/>
                    </a:moveTo>
                    <a:lnTo>
                      <a:pt x="0" y="936"/>
                    </a:lnTo>
                  </a:path>
                </a:pathLst>
              </a:custGeom>
              <a:noFill/>
              <a:ln w="11176">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47" name="Group 109">
              <a:extLst>
                <a:ext uri="{FF2B5EF4-FFF2-40B4-BE49-F238E27FC236}">
                  <a16:creationId xmlns:a16="http://schemas.microsoft.com/office/drawing/2014/main" id="{CD6B402F-FCDD-4EB8-B2CA-1D5CA1E24F67}"/>
                </a:ext>
              </a:extLst>
            </p:cNvPr>
            <p:cNvGrpSpPr>
              <a:grpSpLocks/>
            </p:cNvGrpSpPr>
            <p:nvPr/>
          </p:nvGrpSpPr>
          <p:grpSpPr bwMode="auto">
            <a:xfrm>
              <a:off x="3925" y="863"/>
              <a:ext cx="74" cy="14"/>
              <a:chOff x="3925" y="863"/>
              <a:chExt cx="74" cy="14"/>
            </a:xfrm>
          </p:grpSpPr>
          <p:sp>
            <p:nvSpPr>
              <p:cNvPr id="51355" name="Freeform 110">
                <a:extLst>
                  <a:ext uri="{FF2B5EF4-FFF2-40B4-BE49-F238E27FC236}">
                    <a16:creationId xmlns:a16="http://schemas.microsoft.com/office/drawing/2014/main" id="{D469E204-6FDE-480B-89AF-9D5DA67484C0}"/>
                  </a:ext>
                </a:extLst>
              </p:cNvPr>
              <p:cNvSpPr>
                <a:spLocks/>
              </p:cNvSpPr>
              <p:nvPr/>
            </p:nvSpPr>
            <p:spPr bwMode="auto">
              <a:xfrm>
                <a:off x="3925" y="863"/>
                <a:ext cx="74" cy="14"/>
              </a:xfrm>
              <a:custGeom>
                <a:avLst/>
                <a:gdLst>
                  <a:gd name="T0" fmla="*/ 0 w 74"/>
                  <a:gd name="T1" fmla="*/ 7 h 14"/>
                  <a:gd name="T2" fmla="*/ 74 w 74"/>
                  <a:gd name="T3" fmla="*/ 7 h 14"/>
                  <a:gd name="T4" fmla="*/ 0 60000 65536"/>
                  <a:gd name="T5" fmla="*/ 0 60000 65536"/>
                  <a:gd name="T6" fmla="*/ 0 w 74"/>
                  <a:gd name="T7" fmla="*/ 0 h 14"/>
                  <a:gd name="T8" fmla="*/ 74 w 74"/>
                  <a:gd name="T9" fmla="*/ 14 h 14"/>
                </a:gdLst>
                <a:ahLst/>
                <a:cxnLst>
                  <a:cxn ang="T4">
                    <a:pos x="T0" y="T1"/>
                  </a:cxn>
                  <a:cxn ang="T5">
                    <a:pos x="T2" y="T3"/>
                  </a:cxn>
                </a:cxnLst>
                <a:rect l="T6" t="T7" r="T8" b="T9"/>
                <a:pathLst>
                  <a:path w="74" h="14">
                    <a:moveTo>
                      <a:pt x="0" y="7"/>
                    </a:moveTo>
                    <a:lnTo>
                      <a:pt x="74" y="7"/>
                    </a:lnTo>
                  </a:path>
                </a:pathLst>
              </a:custGeom>
              <a:noFill/>
              <a:ln w="1016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48" name="Group 107">
              <a:extLst>
                <a:ext uri="{FF2B5EF4-FFF2-40B4-BE49-F238E27FC236}">
                  <a16:creationId xmlns:a16="http://schemas.microsoft.com/office/drawing/2014/main" id="{8A8C543B-F970-403B-AC9D-35439A499343}"/>
                </a:ext>
              </a:extLst>
            </p:cNvPr>
            <p:cNvGrpSpPr>
              <a:grpSpLocks/>
            </p:cNvGrpSpPr>
            <p:nvPr/>
          </p:nvGrpSpPr>
          <p:grpSpPr bwMode="auto">
            <a:xfrm>
              <a:off x="4747" y="1088"/>
              <a:ext cx="104" cy="170"/>
              <a:chOff x="4747" y="1088"/>
              <a:chExt cx="104" cy="170"/>
            </a:xfrm>
          </p:grpSpPr>
          <p:sp>
            <p:nvSpPr>
              <p:cNvPr id="51354" name="Freeform 108">
                <a:extLst>
                  <a:ext uri="{FF2B5EF4-FFF2-40B4-BE49-F238E27FC236}">
                    <a16:creationId xmlns:a16="http://schemas.microsoft.com/office/drawing/2014/main" id="{BC8AB684-7FC3-4B19-A24A-854C9CA2D90B}"/>
                  </a:ext>
                </a:extLst>
              </p:cNvPr>
              <p:cNvSpPr>
                <a:spLocks/>
              </p:cNvSpPr>
              <p:nvPr/>
            </p:nvSpPr>
            <p:spPr bwMode="auto">
              <a:xfrm>
                <a:off x="4747" y="1088"/>
                <a:ext cx="104" cy="170"/>
              </a:xfrm>
              <a:custGeom>
                <a:avLst/>
                <a:gdLst>
                  <a:gd name="T0" fmla="*/ 95 w 104"/>
                  <a:gd name="T1" fmla="*/ 0 h 170"/>
                  <a:gd name="T2" fmla="*/ 0 w 104"/>
                  <a:gd name="T3" fmla="*/ 164 h 170"/>
                  <a:gd name="T4" fmla="*/ 8 w 104"/>
                  <a:gd name="T5" fmla="*/ 169 h 170"/>
                  <a:gd name="T6" fmla="*/ 103 w 104"/>
                  <a:gd name="T7" fmla="*/ 5 h 170"/>
                  <a:gd name="T8" fmla="*/ 95 w 104"/>
                  <a:gd name="T9" fmla="*/ 0 h 170"/>
                  <a:gd name="T10" fmla="*/ 0 60000 65536"/>
                  <a:gd name="T11" fmla="*/ 0 60000 65536"/>
                  <a:gd name="T12" fmla="*/ 0 60000 65536"/>
                  <a:gd name="T13" fmla="*/ 0 60000 65536"/>
                  <a:gd name="T14" fmla="*/ 0 60000 65536"/>
                  <a:gd name="T15" fmla="*/ 0 w 104"/>
                  <a:gd name="T16" fmla="*/ 0 h 170"/>
                  <a:gd name="T17" fmla="*/ 104 w 104"/>
                  <a:gd name="T18" fmla="*/ 170 h 170"/>
                </a:gdLst>
                <a:ahLst/>
                <a:cxnLst>
                  <a:cxn ang="T10">
                    <a:pos x="T0" y="T1"/>
                  </a:cxn>
                  <a:cxn ang="T11">
                    <a:pos x="T2" y="T3"/>
                  </a:cxn>
                  <a:cxn ang="T12">
                    <a:pos x="T4" y="T5"/>
                  </a:cxn>
                  <a:cxn ang="T13">
                    <a:pos x="T6" y="T7"/>
                  </a:cxn>
                  <a:cxn ang="T14">
                    <a:pos x="T8" y="T9"/>
                  </a:cxn>
                </a:cxnLst>
                <a:rect l="T15" t="T16" r="T17" b="T18"/>
                <a:pathLst>
                  <a:path w="104" h="170">
                    <a:moveTo>
                      <a:pt x="95" y="0"/>
                    </a:moveTo>
                    <a:lnTo>
                      <a:pt x="0" y="164"/>
                    </a:lnTo>
                    <a:lnTo>
                      <a:pt x="8" y="169"/>
                    </a:lnTo>
                    <a:lnTo>
                      <a:pt x="103" y="5"/>
                    </a:lnTo>
                    <a:lnTo>
                      <a:pt x="9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49" name="Group 105">
              <a:extLst>
                <a:ext uri="{FF2B5EF4-FFF2-40B4-BE49-F238E27FC236}">
                  <a16:creationId xmlns:a16="http://schemas.microsoft.com/office/drawing/2014/main" id="{2ADE8F05-E198-49EB-ABBC-432B1C05CF56}"/>
                </a:ext>
              </a:extLst>
            </p:cNvPr>
            <p:cNvGrpSpPr>
              <a:grpSpLocks/>
            </p:cNvGrpSpPr>
            <p:nvPr/>
          </p:nvGrpSpPr>
          <p:grpSpPr bwMode="auto">
            <a:xfrm>
              <a:off x="4849" y="1482"/>
              <a:ext cx="335" cy="290"/>
              <a:chOff x="4849" y="1482"/>
              <a:chExt cx="335" cy="290"/>
            </a:xfrm>
          </p:grpSpPr>
          <p:sp>
            <p:nvSpPr>
              <p:cNvPr id="51353" name="Freeform 106">
                <a:extLst>
                  <a:ext uri="{FF2B5EF4-FFF2-40B4-BE49-F238E27FC236}">
                    <a16:creationId xmlns:a16="http://schemas.microsoft.com/office/drawing/2014/main" id="{E9CCFA22-2402-4326-9CB7-F40497DCD1F5}"/>
                  </a:ext>
                </a:extLst>
              </p:cNvPr>
              <p:cNvSpPr>
                <a:spLocks/>
              </p:cNvSpPr>
              <p:nvPr/>
            </p:nvSpPr>
            <p:spPr bwMode="auto">
              <a:xfrm>
                <a:off x="4849" y="1482"/>
                <a:ext cx="335" cy="290"/>
              </a:xfrm>
              <a:custGeom>
                <a:avLst/>
                <a:gdLst>
                  <a:gd name="T0" fmla="*/ 0 w 335"/>
                  <a:gd name="T1" fmla="*/ 5 h 290"/>
                  <a:gd name="T2" fmla="*/ 50 w 335"/>
                  <a:gd name="T3" fmla="*/ 0 h 290"/>
                  <a:gd name="T4" fmla="*/ 95 w 335"/>
                  <a:gd name="T5" fmla="*/ 1 h 290"/>
                  <a:gd name="T6" fmla="*/ 137 w 335"/>
                  <a:gd name="T7" fmla="*/ 6 h 290"/>
                  <a:gd name="T8" fmla="*/ 210 w 335"/>
                  <a:gd name="T9" fmla="*/ 28 h 290"/>
                  <a:gd name="T10" fmla="*/ 266 w 335"/>
                  <a:gd name="T11" fmla="*/ 63 h 290"/>
                  <a:gd name="T12" fmla="*/ 320 w 335"/>
                  <a:gd name="T13" fmla="*/ 129 h 290"/>
                  <a:gd name="T14" fmla="*/ 334 w 335"/>
                  <a:gd name="T15" fmla="*/ 198 h 290"/>
                  <a:gd name="T16" fmla="*/ 330 w 335"/>
                  <a:gd name="T17" fmla="*/ 219 h 290"/>
                  <a:gd name="T18" fmla="*/ 289 w 335"/>
                  <a:gd name="T19" fmla="*/ 270 h 290"/>
                  <a:gd name="T20" fmla="*/ 238 w 335"/>
                  <a:gd name="T21" fmla="*/ 287 h 290"/>
                  <a:gd name="T22" fmla="*/ 205 w 335"/>
                  <a:gd name="T23" fmla="*/ 290 h 290"/>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35"/>
                  <a:gd name="T37" fmla="*/ 0 h 290"/>
                  <a:gd name="T38" fmla="*/ 335 w 335"/>
                  <a:gd name="T39" fmla="*/ 290 h 290"/>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35" h="290">
                    <a:moveTo>
                      <a:pt x="0" y="5"/>
                    </a:moveTo>
                    <a:lnTo>
                      <a:pt x="50" y="0"/>
                    </a:lnTo>
                    <a:lnTo>
                      <a:pt x="95" y="1"/>
                    </a:lnTo>
                    <a:lnTo>
                      <a:pt x="137" y="6"/>
                    </a:lnTo>
                    <a:lnTo>
                      <a:pt x="210" y="28"/>
                    </a:lnTo>
                    <a:lnTo>
                      <a:pt x="266" y="63"/>
                    </a:lnTo>
                    <a:lnTo>
                      <a:pt x="320" y="129"/>
                    </a:lnTo>
                    <a:lnTo>
                      <a:pt x="334" y="198"/>
                    </a:lnTo>
                    <a:lnTo>
                      <a:pt x="330" y="219"/>
                    </a:lnTo>
                    <a:lnTo>
                      <a:pt x="289" y="270"/>
                    </a:lnTo>
                    <a:lnTo>
                      <a:pt x="238" y="287"/>
                    </a:lnTo>
                    <a:lnTo>
                      <a:pt x="205" y="290"/>
                    </a:lnTo>
                  </a:path>
                </a:pathLst>
              </a:custGeom>
              <a:noFill/>
              <a:ln w="571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50" name="Group 103">
              <a:extLst>
                <a:ext uri="{FF2B5EF4-FFF2-40B4-BE49-F238E27FC236}">
                  <a16:creationId xmlns:a16="http://schemas.microsoft.com/office/drawing/2014/main" id="{E0DBC0CF-CE08-4FE3-843A-DFBDB5499B5C}"/>
                </a:ext>
              </a:extLst>
            </p:cNvPr>
            <p:cNvGrpSpPr>
              <a:grpSpLocks/>
            </p:cNvGrpSpPr>
            <p:nvPr/>
          </p:nvGrpSpPr>
          <p:grpSpPr bwMode="auto">
            <a:xfrm>
              <a:off x="4982" y="909"/>
              <a:ext cx="60" cy="7"/>
              <a:chOff x="4982" y="909"/>
              <a:chExt cx="60" cy="7"/>
            </a:xfrm>
          </p:grpSpPr>
          <p:sp>
            <p:nvSpPr>
              <p:cNvPr id="51352" name="Freeform 104">
                <a:extLst>
                  <a:ext uri="{FF2B5EF4-FFF2-40B4-BE49-F238E27FC236}">
                    <a16:creationId xmlns:a16="http://schemas.microsoft.com/office/drawing/2014/main" id="{FC06C7A0-D7F9-488B-B677-42E15A4D6B85}"/>
                  </a:ext>
                </a:extLst>
              </p:cNvPr>
              <p:cNvSpPr>
                <a:spLocks/>
              </p:cNvSpPr>
              <p:nvPr/>
            </p:nvSpPr>
            <p:spPr bwMode="auto">
              <a:xfrm>
                <a:off x="4982" y="909"/>
                <a:ext cx="60" cy="7"/>
              </a:xfrm>
              <a:custGeom>
                <a:avLst/>
                <a:gdLst>
                  <a:gd name="T0" fmla="*/ 0 w 60"/>
                  <a:gd name="T1" fmla="*/ 3 h 7"/>
                  <a:gd name="T2" fmla="*/ 60 w 60"/>
                  <a:gd name="T3" fmla="*/ 3 h 7"/>
                  <a:gd name="T4" fmla="*/ 0 60000 65536"/>
                  <a:gd name="T5" fmla="*/ 0 60000 65536"/>
                  <a:gd name="T6" fmla="*/ 0 w 60"/>
                  <a:gd name="T7" fmla="*/ 0 h 7"/>
                  <a:gd name="T8" fmla="*/ 60 w 60"/>
                  <a:gd name="T9" fmla="*/ 7 h 7"/>
                </a:gdLst>
                <a:ahLst/>
                <a:cxnLst>
                  <a:cxn ang="T4">
                    <a:pos x="T0" y="T1"/>
                  </a:cxn>
                  <a:cxn ang="T5">
                    <a:pos x="T2" y="T3"/>
                  </a:cxn>
                </a:cxnLst>
                <a:rect l="T6" t="T7" r="T8" b="T9"/>
                <a:pathLst>
                  <a:path w="60" h="7">
                    <a:moveTo>
                      <a:pt x="0" y="3"/>
                    </a:moveTo>
                    <a:lnTo>
                      <a:pt x="60" y="3"/>
                    </a:lnTo>
                  </a:path>
                </a:pathLst>
              </a:custGeom>
              <a:noFill/>
              <a:ln w="5309">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51" name="Group 101">
              <a:extLst>
                <a:ext uri="{FF2B5EF4-FFF2-40B4-BE49-F238E27FC236}">
                  <a16:creationId xmlns:a16="http://schemas.microsoft.com/office/drawing/2014/main" id="{824BBCE8-C2D9-4CC9-BA50-C519C8550B79}"/>
                </a:ext>
              </a:extLst>
            </p:cNvPr>
            <p:cNvGrpSpPr>
              <a:grpSpLocks/>
            </p:cNvGrpSpPr>
            <p:nvPr/>
          </p:nvGrpSpPr>
          <p:grpSpPr bwMode="auto">
            <a:xfrm>
              <a:off x="6965" y="1634"/>
              <a:ext cx="60" cy="7"/>
              <a:chOff x="6965" y="1634"/>
              <a:chExt cx="60" cy="7"/>
            </a:xfrm>
          </p:grpSpPr>
          <p:sp>
            <p:nvSpPr>
              <p:cNvPr id="51351" name="Freeform 102">
                <a:extLst>
                  <a:ext uri="{FF2B5EF4-FFF2-40B4-BE49-F238E27FC236}">
                    <a16:creationId xmlns:a16="http://schemas.microsoft.com/office/drawing/2014/main" id="{3E9070E9-EF77-4903-AA70-D09209780ADD}"/>
                  </a:ext>
                </a:extLst>
              </p:cNvPr>
              <p:cNvSpPr>
                <a:spLocks/>
              </p:cNvSpPr>
              <p:nvPr/>
            </p:nvSpPr>
            <p:spPr bwMode="auto">
              <a:xfrm>
                <a:off x="6965" y="1634"/>
                <a:ext cx="60" cy="7"/>
              </a:xfrm>
              <a:custGeom>
                <a:avLst/>
                <a:gdLst>
                  <a:gd name="T0" fmla="*/ 0 w 60"/>
                  <a:gd name="T1" fmla="*/ 3 h 7"/>
                  <a:gd name="T2" fmla="*/ 60 w 60"/>
                  <a:gd name="T3" fmla="*/ 3 h 7"/>
                  <a:gd name="T4" fmla="*/ 0 60000 65536"/>
                  <a:gd name="T5" fmla="*/ 0 60000 65536"/>
                  <a:gd name="T6" fmla="*/ 0 w 60"/>
                  <a:gd name="T7" fmla="*/ 0 h 7"/>
                  <a:gd name="T8" fmla="*/ 60 w 60"/>
                  <a:gd name="T9" fmla="*/ 7 h 7"/>
                </a:gdLst>
                <a:ahLst/>
                <a:cxnLst>
                  <a:cxn ang="T4">
                    <a:pos x="T0" y="T1"/>
                  </a:cxn>
                  <a:cxn ang="T5">
                    <a:pos x="T2" y="T3"/>
                  </a:cxn>
                </a:cxnLst>
                <a:rect l="T6" t="T7" r="T8" b="T9"/>
                <a:pathLst>
                  <a:path w="60" h="7">
                    <a:moveTo>
                      <a:pt x="0" y="3"/>
                    </a:moveTo>
                    <a:lnTo>
                      <a:pt x="60" y="3"/>
                    </a:lnTo>
                  </a:path>
                </a:pathLst>
              </a:custGeom>
              <a:noFill/>
              <a:ln w="5309">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52" name="Group 97">
              <a:extLst>
                <a:ext uri="{FF2B5EF4-FFF2-40B4-BE49-F238E27FC236}">
                  <a16:creationId xmlns:a16="http://schemas.microsoft.com/office/drawing/2014/main" id="{E3223454-83FB-49B5-B1CE-FB5125189514}"/>
                </a:ext>
              </a:extLst>
            </p:cNvPr>
            <p:cNvGrpSpPr>
              <a:grpSpLocks/>
            </p:cNvGrpSpPr>
            <p:nvPr/>
          </p:nvGrpSpPr>
          <p:grpSpPr bwMode="auto">
            <a:xfrm>
              <a:off x="6616" y="1198"/>
              <a:ext cx="62" cy="64"/>
              <a:chOff x="6616" y="1198"/>
              <a:chExt cx="62" cy="64"/>
            </a:xfrm>
          </p:grpSpPr>
          <p:sp>
            <p:nvSpPr>
              <p:cNvPr id="51348" name="Freeform 100">
                <a:extLst>
                  <a:ext uri="{FF2B5EF4-FFF2-40B4-BE49-F238E27FC236}">
                    <a16:creationId xmlns:a16="http://schemas.microsoft.com/office/drawing/2014/main" id="{85742B67-27F4-41C3-96F6-F0E265923DFB}"/>
                  </a:ext>
                </a:extLst>
              </p:cNvPr>
              <p:cNvSpPr>
                <a:spLocks/>
              </p:cNvSpPr>
              <p:nvPr/>
            </p:nvSpPr>
            <p:spPr bwMode="auto">
              <a:xfrm>
                <a:off x="6616" y="1198"/>
                <a:ext cx="62" cy="64"/>
              </a:xfrm>
              <a:custGeom>
                <a:avLst/>
                <a:gdLst>
                  <a:gd name="T0" fmla="*/ 34 w 62"/>
                  <a:gd name="T1" fmla="*/ 33 h 64"/>
                  <a:gd name="T2" fmla="*/ 28 w 62"/>
                  <a:gd name="T3" fmla="*/ 33 h 64"/>
                  <a:gd name="T4" fmla="*/ 28 w 62"/>
                  <a:gd name="T5" fmla="*/ 63 h 64"/>
                  <a:gd name="T6" fmla="*/ 34 w 62"/>
                  <a:gd name="T7" fmla="*/ 63 h 64"/>
                  <a:gd name="T8" fmla="*/ 34 w 62"/>
                  <a:gd name="T9" fmla="*/ 33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33"/>
                    </a:moveTo>
                    <a:lnTo>
                      <a:pt x="28" y="33"/>
                    </a:lnTo>
                    <a:lnTo>
                      <a:pt x="28" y="63"/>
                    </a:lnTo>
                    <a:lnTo>
                      <a:pt x="34" y="63"/>
                    </a:lnTo>
                    <a:lnTo>
                      <a:pt x="34" y="3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49" name="Freeform 99">
                <a:extLst>
                  <a:ext uri="{FF2B5EF4-FFF2-40B4-BE49-F238E27FC236}">
                    <a16:creationId xmlns:a16="http://schemas.microsoft.com/office/drawing/2014/main" id="{926C92E3-8B71-4EF2-89AF-891203C105BE}"/>
                  </a:ext>
                </a:extLst>
              </p:cNvPr>
              <p:cNvSpPr>
                <a:spLocks/>
              </p:cNvSpPr>
              <p:nvPr/>
            </p:nvSpPr>
            <p:spPr bwMode="auto">
              <a:xfrm>
                <a:off x="6616" y="1198"/>
                <a:ext cx="62" cy="64"/>
              </a:xfrm>
              <a:custGeom>
                <a:avLst/>
                <a:gdLst>
                  <a:gd name="T0" fmla="*/ 62 w 62"/>
                  <a:gd name="T1" fmla="*/ 28 h 64"/>
                  <a:gd name="T2" fmla="*/ 0 w 62"/>
                  <a:gd name="T3" fmla="*/ 28 h 64"/>
                  <a:gd name="T4" fmla="*/ 0 w 62"/>
                  <a:gd name="T5" fmla="*/ 33 h 64"/>
                  <a:gd name="T6" fmla="*/ 62 w 62"/>
                  <a:gd name="T7" fmla="*/ 33 h 64"/>
                  <a:gd name="T8" fmla="*/ 62 w 62"/>
                  <a:gd name="T9" fmla="*/ 28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62" y="28"/>
                    </a:moveTo>
                    <a:lnTo>
                      <a:pt x="0" y="28"/>
                    </a:lnTo>
                    <a:lnTo>
                      <a:pt x="0" y="33"/>
                    </a:lnTo>
                    <a:lnTo>
                      <a:pt x="62" y="33"/>
                    </a:lnTo>
                    <a:lnTo>
                      <a:pt x="62" y="2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50" name="Freeform 98">
                <a:extLst>
                  <a:ext uri="{FF2B5EF4-FFF2-40B4-BE49-F238E27FC236}">
                    <a16:creationId xmlns:a16="http://schemas.microsoft.com/office/drawing/2014/main" id="{B267A310-2833-46FC-847D-10FDF0659783}"/>
                  </a:ext>
                </a:extLst>
              </p:cNvPr>
              <p:cNvSpPr>
                <a:spLocks/>
              </p:cNvSpPr>
              <p:nvPr/>
            </p:nvSpPr>
            <p:spPr bwMode="auto">
              <a:xfrm>
                <a:off x="6616" y="1198"/>
                <a:ext cx="62" cy="64"/>
              </a:xfrm>
              <a:custGeom>
                <a:avLst/>
                <a:gdLst>
                  <a:gd name="T0" fmla="*/ 34 w 62"/>
                  <a:gd name="T1" fmla="*/ 0 h 64"/>
                  <a:gd name="T2" fmla="*/ 28 w 62"/>
                  <a:gd name="T3" fmla="*/ 0 h 64"/>
                  <a:gd name="T4" fmla="*/ 28 w 62"/>
                  <a:gd name="T5" fmla="*/ 28 h 64"/>
                  <a:gd name="T6" fmla="*/ 34 w 62"/>
                  <a:gd name="T7" fmla="*/ 28 h 64"/>
                  <a:gd name="T8" fmla="*/ 34 w 62"/>
                  <a:gd name="T9" fmla="*/ 0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0"/>
                    </a:moveTo>
                    <a:lnTo>
                      <a:pt x="28" y="0"/>
                    </a:lnTo>
                    <a:lnTo>
                      <a:pt x="28" y="28"/>
                    </a:lnTo>
                    <a:lnTo>
                      <a:pt x="34" y="28"/>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53" name="Group 93">
              <a:extLst>
                <a:ext uri="{FF2B5EF4-FFF2-40B4-BE49-F238E27FC236}">
                  <a16:creationId xmlns:a16="http://schemas.microsoft.com/office/drawing/2014/main" id="{FB5A1A74-A26F-490D-AC41-3FF5608A9239}"/>
                </a:ext>
              </a:extLst>
            </p:cNvPr>
            <p:cNvGrpSpPr>
              <a:grpSpLocks/>
            </p:cNvGrpSpPr>
            <p:nvPr/>
          </p:nvGrpSpPr>
          <p:grpSpPr bwMode="auto">
            <a:xfrm>
              <a:off x="4653" y="1198"/>
              <a:ext cx="62" cy="64"/>
              <a:chOff x="4653" y="1198"/>
              <a:chExt cx="62" cy="64"/>
            </a:xfrm>
          </p:grpSpPr>
          <p:sp>
            <p:nvSpPr>
              <p:cNvPr id="51345" name="Freeform 96">
                <a:extLst>
                  <a:ext uri="{FF2B5EF4-FFF2-40B4-BE49-F238E27FC236}">
                    <a16:creationId xmlns:a16="http://schemas.microsoft.com/office/drawing/2014/main" id="{CE5D06B7-84D7-44AA-9C0C-9D8B00808777}"/>
                  </a:ext>
                </a:extLst>
              </p:cNvPr>
              <p:cNvSpPr>
                <a:spLocks/>
              </p:cNvSpPr>
              <p:nvPr/>
            </p:nvSpPr>
            <p:spPr bwMode="auto">
              <a:xfrm>
                <a:off x="4653" y="1198"/>
                <a:ext cx="62" cy="64"/>
              </a:xfrm>
              <a:custGeom>
                <a:avLst/>
                <a:gdLst>
                  <a:gd name="T0" fmla="*/ 34 w 62"/>
                  <a:gd name="T1" fmla="*/ 33 h 64"/>
                  <a:gd name="T2" fmla="*/ 28 w 62"/>
                  <a:gd name="T3" fmla="*/ 33 h 64"/>
                  <a:gd name="T4" fmla="*/ 28 w 62"/>
                  <a:gd name="T5" fmla="*/ 63 h 64"/>
                  <a:gd name="T6" fmla="*/ 34 w 62"/>
                  <a:gd name="T7" fmla="*/ 63 h 64"/>
                  <a:gd name="T8" fmla="*/ 34 w 62"/>
                  <a:gd name="T9" fmla="*/ 33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33"/>
                    </a:moveTo>
                    <a:lnTo>
                      <a:pt x="28" y="33"/>
                    </a:lnTo>
                    <a:lnTo>
                      <a:pt x="28" y="63"/>
                    </a:lnTo>
                    <a:lnTo>
                      <a:pt x="34" y="63"/>
                    </a:lnTo>
                    <a:lnTo>
                      <a:pt x="34" y="3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46" name="Freeform 95">
                <a:extLst>
                  <a:ext uri="{FF2B5EF4-FFF2-40B4-BE49-F238E27FC236}">
                    <a16:creationId xmlns:a16="http://schemas.microsoft.com/office/drawing/2014/main" id="{CDB92182-3E42-41FA-BF6E-0DC94C2D54DA}"/>
                  </a:ext>
                </a:extLst>
              </p:cNvPr>
              <p:cNvSpPr>
                <a:spLocks/>
              </p:cNvSpPr>
              <p:nvPr/>
            </p:nvSpPr>
            <p:spPr bwMode="auto">
              <a:xfrm>
                <a:off x="4653" y="1198"/>
                <a:ext cx="62" cy="64"/>
              </a:xfrm>
              <a:custGeom>
                <a:avLst/>
                <a:gdLst>
                  <a:gd name="T0" fmla="*/ 62 w 62"/>
                  <a:gd name="T1" fmla="*/ 28 h 64"/>
                  <a:gd name="T2" fmla="*/ 0 w 62"/>
                  <a:gd name="T3" fmla="*/ 28 h 64"/>
                  <a:gd name="T4" fmla="*/ 0 w 62"/>
                  <a:gd name="T5" fmla="*/ 33 h 64"/>
                  <a:gd name="T6" fmla="*/ 62 w 62"/>
                  <a:gd name="T7" fmla="*/ 33 h 64"/>
                  <a:gd name="T8" fmla="*/ 62 w 62"/>
                  <a:gd name="T9" fmla="*/ 28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62" y="28"/>
                    </a:moveTo>
                    <a:lnTo>
                      <a:pt x="0" y="28"/>
                    </a:lnTo>
                    <a:lnTo>
                      <a:pt x="0" y="33"/>
                    </a:lnTo>
                    <a:lnTo>
                      <a:pt x="62" y="33"/>
                    </a:lnTo>
                    <a:lnTo>
                      <a:pt x="62" y="2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47" name="Freeform 94">
                <a:extLst>
                  <a:ext uri="{FF2B5EF4-FFF2-40B4-BE49-F238E27FC236}">
                    <a16:creationId xmlns:a16="http://schemas.microsoft.com/office/drawing/2014/main" id="{2EFD81F7-B953-421C-A817-98611F3DD5A1}"/>
                  </a:ext>
                </a:extLst>
              </p:cNvPr>
              <p:cNvSpPr>
                <a:spLocks/>
              </p:cNvSpPr>
              <p:nvPr/>
            </p:nvSpPr>
            <p:spPr bwMode="auto">
              <a:xfrm>
                <a:off x="4653" y="1198"/>
                <a:ext cx="62" cy="64"/>
              </a:xfrm>
              <a:custGeom>
                <a:avLst/>
                <a:gdLst>
                  <a:gd name="T0" fmla="*/ 34 w 62"/>
                  <a:gd name="T1" fmla="*/ 0 h 64"/>
                  <a:gd name="T2" fmla="*/ 28 w 62"/>
                  <a:gd name="T3" fmla="*/ 0 h 64"/>
                  <a:gd name="T4" fmla="*/ 28 w 62"/>
                  <a:gd name="T5" fmla="*/ 28 h 64"/>
                  <a:gd name="T6" fmla="*/ 34 w 62"/>
                  <a:gd name="T7" fmla="*/ 28 h 64"/>
                  <a:gd name="T8" fmla="*/ 34 w 62"/>
                  <a:gd name="T9" fmla="*/ 0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0"/>
                    </a:moveTo>
                    <a:lnTo>
                      <a:pt x="28" y="0"/>
                    </a:lnTo>
                    <a:lnTo>
                      <a:pt x="28" y="28"/>
                    </a:lnTo>
                    <a:lnTo>
                      <a:pt x="34" y="28"/>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54" name="Group 91">
              <a:extLst>
                <a:ext uri="{FF2B5EF4-FFF2-40B4-BE49-F238E27FC236}">
                  <a16:creationId xmlns:a16="http://schemas.microsoft.com/office/drawing/2014/main" id="{B1F8166E-63A1-4999-925D-D98F320B3F72}"/>
                </a:ext>
              </a:extLst>
            </p:cNvPr>
            <p:cNvGrpSpPr>
              <a:grpSpLocks/>
            </p:cNvGrpSpPr>
            <p:nvPr/>
          </p:nvGrpSpPr>
          <p:grpSpPr bwMode="auto">
            <a:xfrm>
              <a:off x="4561" y="3427"/>
              <a:ext cx="189" cy="2"/>
              <a:chOff x="4561" y="3427"/>
              <a:chExt cx="189" cy="2"/>
            </a:xfrm>
          </p:grpSpPr>
          <p:sp>
            <p:nvSpPr>
              <p:cNvPr id="51344" name="Freeform 92">
                <a:extLst>
                  <a:ext uri="{FF2B5EF4-FFF2-40B4-BE49-F238E27FC236}">
                    <a16:creationId xmlns:a16="http://schemas.microsoft.com/office/drawing/2014/main" id="{7DBA0FB3-4476-48C1-B121-9194123C5012}"/>
                  </a:ext>
                </a:extLst>
              </p:cNvPr>
              <p:cNvSpPr>
                <a:spLocks/>
              </p:cNvSpPr>
              <p:nvPr/>
            </p:nvSpPr>
            <p:spPr bwMode="auto">
              <a:xfrm>
                <a:off x="4561" y="3427"/>
                <a:ext cx="189" cy="2"/>
              </a:xfrm>
              <a:custGeom>
                <a:avLst/>
                <a:gdLst>
                  <a:gd name="T0" fmla="*/ 0 w 189"/>
                  <a:gd name="T1" fmla="*/ 0 h 2"/>
                  <a:gd name="T2" fmla="*/ 189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9"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55" name="Group 88">
              <a:extLst>
                <a:ext uri="{FF2B5EF4-FFF2-40B4-BE49-F238E27FC236}">
                  <a16:creationId xmlns:a16="http://schemas.microsoft.com/office/drawing/2014/main" id="{4DCB44FA-4C2D-4D0D-A50D-761A06094829}"/>
                </a:ext>
              </a:extLst>
            </p:cNvPr>
            <p:cNvGrpSpPr>
              <a:grpSpLocks/>
            </p:cNvGrpSpPr>
            <p:nvPr/>
          </p:nvGrpSpPr>
          <p:grpSpPr bwMode="auto">
            <a:xfrm>
              <a:off x="4434" y="3311"/>
              <a:ext cx="82" cy="28"/>
              <a:chOff x="4434" y="3311"/>
              <a:chExt cx="82" cy="28"/>
            </a:xfrm>
          </p:grpSpPr>
          <p:sp>
            <p:nvSpPr>
              <p:cNvPr id="51342" name="Freeform 90">
                <a:extLst>
                  <a:ext uri="{FF2B5EF4-FFF2-40B4-BE49-F238E27FC236}">
                    <a16:creationId xmlns:a16="http://schemas.microsoft.com/office/drawing/2014/main" id="{0EFB65EC-0C93-4E6A-984D-9B08981530E5}"/>
                  </a:ext>
                </a:extLst>
              </p:cNvPr>
              <p:cNvSpPr>
                <a:spLocks/>
              </p:cNvSpPr>
              <p:nvPr/>
            </p:nvSpPr>
            <p:spPr bwMode="auto">
              <a:xfrm>
                <a:off x="4434" y="3311"/>
                <a:ext cx="82" cy="28"/>
              </a:xfrm>
              <a:custGeom>
                <a:avLst/>
                <a:gdLst>
                  <a:gd name="T0" fmla="*/ 21 w 82"/>
                  <a:gd name="T1" fmla="*/ 0 h 28"/>
                  <a:gd name="T2" fmla="*/ 6 w 82"/>
                  <a:gd name="T3" fmla="*/ 0 h 28"/>
                  <a:gd name="T4" fmla="*/ 0 w 82"/>
                  <a:gd name="T5" fmla="*/ 6 h 28"/>
                  <a:gd name="T6" fmla="*/ 0 w 82"/>
                  <a:gd name="T7" fmla="*/ 22 h 28"/>
                  <a:gd name="T8" fmla="*/ 6 w 82"/>
                  <a:gd name="T9" fmla="*/ 27 h 28"/>
                  <a:gd name="T10" fmla="*/ 22 w 82"/>
                  <a:gd name="T11" fmla="*/ 27 h 28"/>
                  <a:gd name="T12" fmla="*/ 27 w 82"/>
                  <a:gd name="T13" fmla="*/ 21 h 28"/>
                  <a:gd name="T14" fmla="*/ 27 w 82"/>
                  <a:gd name="T15" fmla="*/ 5 h 28"/>
                  <a:gd name="T16" fmla="*/ 21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1" y="0"/>
                    </a:moveTo>
                    <a:lnTo>
                      <a:pt x="6" y="0"/>
                    </a:lnTo>
                    <a:lnTo>
                      <a:pt x="0" y="6"/>
                    </a:lnTo>
                    <a:lnTo>
                      <a:pt x="0" y="22"/>
                    </a:lnTo>
                    <a:lnTo>
                      <a:pt x="6" y="27"/>
                    </a:lnTo>
                    <a:lnTo>
                      <a:pt x="22" y="27"/>
                    </a:lnTo>
                    <a:lnTo>
                      <a:pt x="27" y="21"/>
                    </a:lnTo>
                    <a:lnTo>
                      <a:pt x="27" y="5"/>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43" name="Freeform 89">
                <a:extLst>
                  <a:ext uri="{FF2B5EF4-FFF2-40B4-BE49-F238E27FC236}">
                    <a16:creationId xmlns:a16="http://schemas.microsoft.com/office/drawing/2014/main" id="{BC1A14F3-152D-4991-9D4B-E185E552EB34}"/>
                  </a:ext>
                </a:extLst>
              </p:cNvPr>
              <p:cNvSpPr>
                <a:spLocks/>
              </p:cNvSpPr>
              <p:nvPr/>
            </p:nvSpPr>
            <p:spPr bwMode="auto">
              <a:xfrm>
                <a:off x="4434" y="3311"/>
                <a:ext cx="82" cy="28"/>
              </a:xfrm>
              <a:custGeom>
                <a:avLst/>
                <a:gdLst>
                  <a:gd name="T0" fmla="*/ 75 w 82"/>
                  <a:gd name="T1" fmla="*/ 0 h 28"/>
                  <a:gd name="T2" fmla="*/ 60 w 82"/>
                  <a:gd name="T3" fmla="*/ 0 h 28"/>
                  <a:gd name="T4" fmla="*/ 54 w 82"/>
                  <a:gd name="T5" fmla="*/ 6 h 28"/>
                  <a:gd name="T6" fmla="*/ 54 w 82"/>
                  <a:gd name="T7" fmla="*/ 22 h 28"/>
                  <a:gd name="T8" fmla="*/ 60 w 82"/>
                  <a:gd name="T9" fmla="*/ 27 h 28"/>
                  <a:gd name="T10" fmla="*/ 76 w 82"/>
                  <a:gd name="T11" fmla="*/ 27 h 28"/>
                  <a:gd name="T12" fmla="*/ 81 w 82"/>
                  <a:gd name="T13" fmla="*/ 21 h 28"/>
                  <a:gd name="T14" fmla="*/ 81 w 82"/>
                  <a:gd name="T15" fmla="*/ 5 h 28"/>
                  <a:gd name="T16" fmla="*/ 75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5" y="0"/>
                    </a:moveTo>
                    <a:lnTo>
                      <a:pt x="60" y="0"/>
                    </a:lnTo>
                    <a:lnTo>
                      <a:pt x="54" y="6"/>
                    </a:lnTo>
                    <a:lnTo>
                      <a:pt x="54" y="22"/>
                    </a:lnTo>
                    <a:lnTo>
                      <a:pt x="60" y="27"/>
                    </a:lnTo>
                    <a:lnTo>
                      <a:pt x="76" y="27"/>
                    </a:lnTo>
                    <a:lnTo>
                      <a:pt x="81" y="21"/>
                    </a:lnTo>
                    <a:lnTo>
                      <a:pt x="81" y="5"/>
                    </a:lnTo>
                    <a:lnTo>
                      <a:pt x="7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56" name="Group 85">
              <a:extLst>
                <a:ext uri="{FF2B5EF4-FFF2-40B4-BE49-F238E27FC236}">
                  <a16:creationId xmlns:a16="http://schemas.microsoft.com/office/drawing/2014/main" id="{1F16B875-C354-4FEF-9619-DA2098C6DC4A}"/>
                </a:ext>
              </a:extLst>
            </p:cNvPr>
            <p:cNvGrpSpPr>
              <a:grpSpLocks/>
            </p:cNvGrpSpPr>
            <p:nvPr/>
          </p:nvGrpSpPr>
          <p:grpSpPr bwMode="auto">
            <a:xfrm>
              <a:off x="4434" y="3516"/>
              <a:ext cx="82" cy="28"/>
              <a:chOff x="4434" y="3516"/>
              <a:chExt cx="82" cy="28"/>
            </a:xfrm>
          </p:grpSpPr>
          <p:sp>
            <p:nvSpPr>
              <p:cNvPr id="51340" name="Freeform 87">
                <a:extLst>
                  <a:ext uri="{FF2B5EF4-FFF2-40B4-BE49-F238E27FC236}">
                    <a16:creationId xmlns:a16="http://schemas.microsoft.com/office/drawing/2014/main" id="{1267831E-F061-49FF-AB4F-7A0EACB57AB9}"/>
                  </a:ext>
                </a:extLst>
              </p:cNvPr>
              <p:cNvSpPr>
                <a:spLocks/>
              </p:cNvSpPr>
              <p:nvPr/>
            </p:nvSpPr>
            <p:spPr bwMode="auto">
              <a:xfrm>
                <a:off x="4434" y="3516"/>
                <a:ext cx="82" cy="28"/>
              </a:xfrm>
              <a:custGeom>
                <a:avLst/>
                <a:gdLst>
                  <a:gd name="T0" fmla="*/ 21 w 82"/>
                  <a:gd name="T1" fmla="*/ 0 h 28"/>
                  <a:gd name="T2" fmla="*/ 6 w 82"/>
                  <a:gd name="T3" fmla="*/ 0 h 28"/>
                  <a:gd name="T4" fmla="*/ 0 w 82"/>
                  <a:gd name="T5" fmla="*/ 6 h 28"/>
                  <a:gd name="T6" fmla="*/ 0 w 82"/>
                  <a:gd name="T7" fmla="*/ 21 h 28"/>
                  <a:gd name="T8" fmla="*/ 6 w 82"/>
                  <a:gd name="T9" fmla="*/ 27 h 28"/>
                  <a:gd name="T10" fmla="*/ 22 w 82"/>
                  <a:gd name="T11" fmla="*/ 27 h 28"/>
                  <a:gd name="T12" fmla="*/ 27 w 82"/>
                  <a:gd name="T13" fmla="*/ 21 h 28"/>
                  <a:gd name="T14" fmla="*/ 27 w 82"/>
                  <a:gd name="T15" fmla="*/ 5 h 28"/>
                  <a:gd name="T16" fmla="*/ 21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1" y="0"/>
                    </a:moveTo>
                    <a:lnTo>
                      <a:pt x="6" y="0"/>
                    </a:lnTo>
                    <a:lnTo>
                      <a:pt x="0" y="6"/>
                    </a:lnTo>
                    <a:lnTo>
                      <a:pt x="0" y="21"/>
                    </a:lnTo>
                    <a:lnTo>
                      <a:pt x="6" y="27"/>
                    </a:lnTo>
                    <a:lnTo>
                      <a:pt x="22" y="27"/>
                    </a:lnTo>
                    <a:lnTo>
                      <a:pt x="27" y="21"/>
                    </a:lnTo>
                    <a:lnTo>
                      <a:pt x="27" y="5"/>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41" name="Freeform 86">
                <a:extLst>
                  <a:ext uri="{FF2B5EF4-FFF2-40B4-BE49-F238E27FC236}">
                    <a16:creationId xmlns:a16="http://schemas.microsoft.com/office/drawing/2014/main" id="{66DCFFE6-A250-4330-A154-CFE4D375AF26}"/>
                  </a:ext>
                </a:extLst>
              </p:cNvPr>
              <p:cNvSpPr>
                <a:spLocks/>
              </p:cNvSpPr>
              <p:nvPr/>
            </p:nvSpPr>
            <p:spPr bwMode="auto">
              <a:xfrm>
                <a:off x="4434" y="3516"/>
                <a:ext cx="82" cy="28"/>
              </a:xfrm>
              <a:custGeom>
                <a:avLst/>
                <a:gdLst>
                  <a:gd name="T0" fmla="*/ 75 w 82"/>
                  <a:gd name="T1" fmla="*/ 0 h 28"/>
                  <a:gd name="T2" fmla="*/ 60 w 82"/>
                  <a:gd name="T3" fmla="*/ 0 h 28"/>
                  <a:gd name="T4" fmla="*/ 54 w 82"/>
                  <a:gd name="T5" fmla="*/ 6 h 28"/>
                  <a:gd name="T6" fmla="*/ 54 w 82"/>
                  <a:gd name="T7" fmla="*/ 21 h 28"/>
                  <a:gd name="T8" fmla="*/ 60 w 82"/>
                  <a:gd name="T9" fmla="*/ 27 h 28"/>
                  <a:gd name="T10" fmla="*/ 76 w 82"/>
                  <a:gd name="T11" fmla="*/ 27 h 28"/>
                  <a:gd name="T12" fmla="*/ 81 w 82"/>
                  <a:gd name="T13" fmla="*/ 21 h 28"/>
                  <a:gd name="T14" fmla="*/ 81 w 82"/>
                  <a:gd name="T15" fmla="*/ 5 h 28"/>
                  <a:gd name="T16" fmla="*/ 75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5" y="0"/>
                    </a:moveTo>
                    <a:lnTo>
                      <a:pt x="60" y="0"/>
                    </a:lnTo>
                    <a:lnTo>
                      <a:pt x="54" y="6"/>
                    </a:lnTo>
                    <a:lnTo>
                      <a:pt x="54" y="21"/>
                    </a:lnTo>
                    <a:lnTo>
                      <a:pt x="60" y="27"/>
                    </a:lnTo>
                    <a:lnTo>
                      <a:pt x="76" y="27"/>
                    </a:lnTo>
                    <a:lnTo>
                      <a:pt x="81" y="21"/>
                    </a:lnTo>
                    <a:lnTo>
                      <a:pt x="81" y="5"/>
                    </a:lnTo>
                    <a:lnTo>
                      <a:pt x="7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57" name="Group 78">
              <a:extLst>
                <a:ext uri="{FF2B5EF4-FFF2-40B4-BE49-F238E27FC236}">
                  <a16:creationId xmlns:a16="http://schemas.microsoft.com/office/drawing/2014/main" id="{0794B56F-CA03-4BE7-8168-F94C4120D966}"/>
                </a:ext>
              </a:extLst>
            </p:cNvPr>
            <p:cNvGrpSpPr>
              <a:grpSpLocks/>
            </p:cNvGrpSpPr>
            <p:nvPr/>
          </p:nvGrpSpPr>
          <p:grpSpPr bwMode="auto">
            <a:xfrm>
              <a:off x="4100" y="3366"/>
              <a:ext cx="242" cy="121"/>
              <a:chOff x="4100" y="3366"/>
              <a:chExt cx="242" cy="121"/>
            </a:xfrm>
          </p:grpSpPr>
          <p:sp>
            <p:nvSpPr>
              <p:cNvPr id="51334" name="Freeform 84">
                <a:extLst>
                  <a:ext uri="{FF2B5EF4-FFF2-40B4-BE49-F238E27FC236}">
                    <a16:creationId xmlns:a16="http://schemas.microsoft.com/office/drawing/2014/main" id="{8B58659D-188F-4C04-A920-B88ED6B87A23}"/>
                  </a:ext>
                </a:extLst>
              </p:cNvPr>
              <p:cNvSpPr>
                <a:spLocks/>
              </p:cNvSpPr>
              <p:nvPr/>
            </p:nvSpPr>
            <p:spPr bwMode="auto">
              <a:xfrm>
                <a:off x="4100" y="3366"/>
                <a:ext cx="242" cy="121"/>
              </a:xfrm>
              <a:custGeom>
                <a:avLst/>
                <a:gdLst>
                  <a:gd name="T0" fmla="*/ 82 w 242"/>
                  <a:gd name="T1" fmla="*/ 0 h 121"/>
                  <a:gd name="T2" fmla="*/ 66 w 242"/>
                  <a:gd name="T3" fmla="*/ 0 h 121"/>
                  <a:gd name="T4" fmla="*/ 43 w 242"/>
                  <a:gd name="T5" fmla="*/ 3 h 121"/>
                  <a:gd name="T6" fmla="*/ 23 w 242"/>
                  <a:gd name="T7" fmla="*/ 13 h 121"/>
                  <a:gd name="T8" fmla="*/ 8 w 242"/>
                  <a:gd name="T9" fmla="*/ 28 h 121"/>
                  <a:gd name="T10" fmla="*/ 0 w 242"/>
                  <a:gd name="T11" fmla="*/ 48 h 121"/>
                  <a:gd name="T12" fmla="*/ 2 w 242"/>
                  <a:gd name="T13" fmla="*/ 72 h 121"/>
                  <a:gd name="T14" fmla="*/ 8 w 242"/>
                  <a:gd name="T15" fmla="*/ 93 h 121"/>
                  <a:gd name="T16" fmla="*/ 21 w 242"/>
                  <a:gd name="T17" fmla="*/ 109 h 121"/>
                  <a:gd name="T18" fmla="*/ 39 w 242"/>
                  <a:gd name="T19" fmla="*/ 119 h 121"/>
                  <a:gd name="T20" fmla="*/ 70 w 242"/>
                  <a:gd name="T21" fmla="*/ 120 h 121"/>
                  <a:gd name="T22" fmla="*/ 89 w 242"/>
                  <a:gd name="T23" fmla="*/ 119 h 121"/>
                  <a:gd name="T24" fmla="*/ 93 w 242"/>
                  <a:gd name="T25" fmla="*/ 115 h 121"/>
                  <a:gd name="T26" fmla="*/ 72 w 242"/>
                  <a:gd name="T27" fmla="*/ 115 h 121"/>
                  <a:gd name="T28" fmla="*/ 48 w 242"/>
                  <a:gd name="T29" fmla="*/ 112 h 121"/>
                  <a:gd name="T30" fmla="*/ 30 w 242"/>
                  <a:gd name="T31" fmla="*/ 101 h 121"/>
                  <a:gd name="T32" fmla="*/ 20 w 242"/>
                  <a:gd name="T33" fmla="*/ 83 h 121"/>
                  <a:gd name="T34" fmla="*/ 16 w 242"/>
                  <a:gd name="T35" fmla="*/ 60 h 121"/>
                  <a:gd name="T36" fmla="*/ 20 w 242"/>
                  <a:gd name="T37" fmla="*/ 37 h 121"/>
                  <a:gd name="T38" fmla="*/ 30 w 242"/>
                  <a:gd name="T39" fmla="*/ 18 h 121"/>
                  <a:gd name="T40" fmla="*/ 49 w 242"/>
                  <a:gd name="T41" fmla="*/ 7 h 121"/>
                  <a:gd name="T42" fmla="*/ 99 w 242"/>
                  <a:gd name="T43" fmla="*/ 7 h 121"/>
                  <a:gd name="T44" fmla="*/ 99 w 242"/>
                  <a:gd name="T45" fmla="*/ 4 h 121"/>
                  <a:gd name="T46" fmla="*/ 94 w 242"/>
                  <a:gd name="T47" fmla="*/ 3 h 121"/>
                  <a:gd name="T48" fmla="*/ 82 w 242"/>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242"/>
                  <a:gd name="T76" fmla="*/ 0 h 121"/>
                  <a:gd name="T77" fmla="*/ 242 w 242"/>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242" h="121">
                    <a:moveTo>
                      <a:pt x="82" y="0"/>
                    </a:moveTo>
                    <a:lnTo>
                      <a:pt x="66" y="0"/>
                    </a:lnTo>
                    <a:lnTo>
                      <a:pt x="43" y="3"/>
                    </a:lnTo>
                    <a:lnTo>
                      <a:pt x="23" y="13"/>
                    </a:lnTo>
                    <a:lnTo>
                      <a:pt x="8" y="28"/>
                    </a:lnTo>
                    <a:lnTo>
                      <a:pt x="0" y="48"/>
                    </a:lnTo>
                    <a:lnTo>
                      <a:pt x="2" y="72"/>
                    </a:lnTo>
                    <a:lnTo>
                      <a:pt x="8" y="93"/>
                    </a:lnTo>
                    <a:lnTo>
                      <a:pt x="21" y="109"/>
                    </a:lnTo>
                    <a:lnTo>
                      <a:pt x="39" y="119"/>
                    </a:lnTo>
                    <a:lnTo>
                      <a:pt x="70" y="120"/>
                    </a:lnTo>
                    <a:lnTo>
                      <a:pt x="89" y="119"/>
                    </a:lnTo>
                    <a:lnTo>
                      <a:pt x="93" y="115"/>
                    </a:lnTo>
                    <a:lnTo>
                      <a:pt x="72" y="115"/>
                    </a:lnTo>
                    <a:lnTo>
                      <a:pt x="48" y="112"/>
                    </a:lnTo>
                    <a:lnTo>
                      <a:pt x="30" y="101"/>
                    </a:lnTo>
                    <a:lnTo>
                      <a:pt x="20" y="83"/>
                    </a:lnTo>
                    <a:lnTo>
                      <a:pt x="16" y="60"/>
                    </a:lnTo>
                    <a:lnTo>
                      <a:pt x="20" y="37"/>
                    </a:lnTo>
                    <a:lnTo>
                      <a:pt x="30" y="18"/>
                    </a:lnTo>
                    <a:lnTo>
                      <a:pt x="49" y="7"/>
                    </a:lnTo>
                    <a:lnTo>
                      <a:pt x="99" y="7"/>
                    </a:lnTo>
                    <a:lnTo>
                      <a:pt x="99" y="4"/>
                    </a:lnTo>
                    <a:lnTo>
                      <a:pt x="94" y="3"/>
                    </a:lnTo>
                    <a:lnTo>
                      <a:pt x="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35" name="Freeform 83">
                <a:extLst>
                  <a:ext uri="{FF2B5EF4-FFF2-40B4-BE49-F238E27FC236}">
                    <a16:creationId xmlns:a16="http://schemas.microsoft.com/office/drawing/2014/main" id="{18904122-ED35-4830-9954-B416832DFD63}"/>
                  </a:ext>
                </a:extLst>
              </p:cNvPr>
              <p:cNvSpPr>
                <a:spLocks/>
              </p:cNvSpPr>
              <p:nvPr/>
            </p:nvSpPr>
            <p:spPr bwMode="auto">
              <a:xfrm>
                <a:off x="4100" y="3366"/>
                <a:ext cx="242" cy="121"/>
              </a:xfrm>
              <a:custGeom>
                <a:avLst/>
                <a:gdLst>
                  <a:gd name="T0" fmla="*/ 102 w 242"/>
                  <a:gd name="T1" fmla="*/ 88 h 121"/>
                  <a:gd name="T2" fmla="*/ 89 w 242"/>
                  <a:gd name="T3" fmla="*/ 106 h 121"/>
                  <a:gd name="T4" fmla="*/ 72 w 242"/>
                  <a:gd name="T5" fmla="*/ 115 h 121"/>
                  <a:gd name="T6" fmla="*/ 93 w 242"/>
                  <a:gd name="T7" fmla="*/ 115 h 121"/>
                  <a:gd name="T8" fmla="*/ 100 w 242"/>
                  <a:gd name="T9" fmla="*/ 110 h 121"/>
                  <a:gd name="T10" fmla="*/ 104 w 242"/>
                  <a:gd name="T11" fmla="*/ 96 h 121"/>
                  <a:gd name="T12" fmla="*/ 106 w 242"/>
                  <a:gd name="T13" fmla="*/ 88 h 121"/>
                  <a:gd name="T14" fmla="*/ 102 w 242"/>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102" y="88"/>
                    </a:moveTo>
                    <a:lnTo>
                      <a:pt x="89" y="106"/>
                    </a:lnTo>
                    <a:lnTo>
                      <a:pt x="72" y="115"/>
                    </a:lnTo>
                    <a:lnTo>
                      <a:pt x="93" y="115"/>
                    </a:lnTo>
                    <a:lnTo>
                      <a:pt x="100" y="110"/>
                    </a:lnTo>
                    <a:lnTo>
                      <a:pt x="104" y="96"/>
                    </a:lnTo>
                    <a:lnTo>
                      <a:pt x="106" y="88"/>
                    </a:lnTo>
                    <a:lnTo>
                      <a:pt x="102"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36" name="Freeform 82">
                <a:extLst>
                  <a:ext uri="{FF2B5EF4-FFF2-40B4-BE49-F238E27FC236}">
                    <a16:creationId xmlns:a16="http://schemas.microsoft.com/office/drawing/2014/main" id="{939DF0AF-D01E-4D86-8D93-567DEFB568D4}"/>
                  </a:ext>
                </a:extLst>
              </p:cNvPr>
              <p:cNvSpPr>
                <a:spLocks/>
              </p:cNvSpPr>
              <p:nvPr/>
            </p:nvSpPr>
            <p:spPr bwMode="auto">
              <a:xfrm>
                <a:off x="4100" y="3366"/>
                <a:ext cx="242" cy="121"/>
              </a:xfrm>
              <a:custGeom>
                <a:avLst/>
                <a:gdLst>
                  <a:gd name="T0" fmla="*/ 99 w 242"/>
                  <a:gd name="T1" fmla="*/ 7 h 121"/>
                  <a:gd name="T2" fmla="*/ 49 w 242"/>
                  <a:gd name="T3" fmla="*/ 7 h 121"/>
                  <a:gd name="T4" fmla="*/ 76 w 242"/>
                  <a:gd name="T5" fmla="*/ 9 h 121"/>
                  <a:gd name="T6" fmla="*/ 91 w 242"/>
                  <a:gd name="T7" fmla="*/ 18 h 121"/>
                  <a:gd name="T8" fmla="*/ 102 w 242"/>
                  <a:gd name="T9" fmla="*/ 32 h 121"/>
                  <a:gd name="T10" fmla="*/ 101 w 242"/>
                  <a:gd name="T11" fmla="*/ 22 h 121"/>
                  <a:gd name="T12" fmla="*/ 100 w 242"/>
                  <a:gd name="T13" fmla="*/ 14 h 121"/>
                  <a:gd name="T14" fmla="*/ 99 w 242"/>
                  <a:gd name="T15" fmla="*/ 7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99" y="7"/>
                    </a:moveTo>
                    <a:lnTo>
                      <a:pt x="49" y="7"/>
                    </a:lnTo>
                    <a:lnTo>
                      <a:pt x="76" y="9"/>
                    </a:lnTo>
                    <a:lnTo>
                      <a:pt x="91" y="18"/>
                    </a:lnTo>
                    <a:lnTo>
                      <a:pt x="102" y="32"/>
                    </a:lnTo>
                    <a:lnTo>
                      <a:pt x="101" y="22"/>
                    </a:lnTo>
                    <a:lnTo>
                      <a:pt x="100" y="14"/>
                    </a:lnTo>
                    <a:lnTo>
                      <a:pt x="99"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37" name="Freeform 81">
                <a:extLst>
                  <a:ext uri="{FF2B5EF4-FFF2-40B4-BE49-F238E27FC236}">
                    <a16:creationId xmlns:a16="http://schemas.microsoft.com/office/drawing/2014/main" id="{CEBE2B26-7C25-4049-81FF-BFA9620FA30D}"/>
                  </a:ext>
                </a:extLst>
              </p:cNvPr>
              <p:cNvSpPr>
                <a:spLocks/>
              </p:cNvSpPr>
              <p:nvPr/>
            </p:nvSpPr>
            <p:spPr bwMode="auto">
              <a:xfrm>
                <a:off x="4100" y="3366"/>
                <a:ext cx="242" cy="121"/>
              </a:xfrm>
              <a:custGeom>
                <a:avLst/>
                <a:gdLst>
                  <a:gd name="T0" fmla="*/ 163 w 242"/>
                  <a:gd name="T1" fmla="*/ 2 h 121"/>
                  <a:gd name="T2" fmla="*/ 115 w 242"/>
                  <a:gd name="T3" fmla="*/ 2 h 121"/>
                  <a:gd name="T4" fmla="*/ 115 w 242"/>
                  <a:gd name="T5" fmla="*/ 7 h 121"/>
                  <a:gd name="T6" fmla="*/ 130 w 242"/>
                  <a:gd name="T7" fmla="*/ 8 h 121"/>
                  <a:gd name="T8" fmla="*/ 132 w 242"/>
                  <a:gd name="T9" fmla="*/ 9 h 121"/>
                  <a:gd name="T10" fmla="*/ 132 w 242"/>
                  <a:gd name="T11" fmla="*/ 113 h 121"/>
                  <a:gd name="T12" fmla="*/ 130 w 242"/>
                  <a:gd name="T13" fmla="*/ 114 h 121"/>
                  <a:gd name="T14" fmla="*/ 116 w 242"/>
                  <a:gd name="T15" fmla="*/ 115 h 121"/>
                  <a:gd name="T16" fmla="*/ 116 w 242"/>
                  <a:gd name="T17" fmla="*/ 119 h 121"/>
                  <a:gd name="T18" fmla="*/ 163 w 242"/>
                  <a:gd name="T19" fmla="*/ 119 h 121"/>
                  <a:gd name="T20" fmla="*/ 163 w 242"/>
                  <a:gd name="T21" fmla="*/ 115 h 121"/>
                  <a:gd name="T22" fmla="*/ 148 w 242"/>
                  <a:gd name="T23" fmla="*/ 114 h 121"/>
                  <a:gd name="T24" fmla="*/ 147 w 242"/>
                  <a:gd name="T25" fmla="*/ 113 h 121"/>
                  <a:gd name="T26" fmla="*/ 147 w 242"/>
                  <a:gd name="T27" fmla="*/ 61 h 121"/>
                  <a:gd name="T28" fmla="*/ 225 w 242"/>
                  <a:gd name="T29" fmla="*/ 61 h 121"/>
                  <a:gd name="T30" fmla="*/ 225 w 242"/>
                  <a:gd name="T31" fmla="*/ 54 h 121"/>
                  <a:gd name="T32" fmla="*/ 147 w 242"/>
                  <a:gd name="T33" fmla="*/ 54 h 121"/>
                  <a:gd name="T34" fmla="*/ 147 w 242"/>
                  <a:gd name="T35" fmla="*/ 9 h 121"/>
                  <a:gd name="T36" fmla="*/ 148 w 242"/>
                  <a:gd name="T37" fmla="*/ 8 h 121"/>
                  <a:gd name="T38" fmla="*/ 163 w 242"/>
                  <a:gd name="T39" fmla="*/ 7 h 121"/>
                  <a:gd name="T40" fmla="*/ 163 w 242"/>
                  <a:gd name="T41" fmla="*/ 2 h 12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42"/>
                  <a:gd name="T64" fmla="*/ 0 h 121"/>
                  <a:gd name="T65" fmla="*/ 242 w 242"/>
                  <a:gd name="T66" fmla="*/ 121 h 12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42" h="121">
                    <a:moveTo>
                      <a:pt x="163" y="2"/>
                    </a:moveTo>
                    <a:lnTo>
                      <a:pt x="115" y="2"/>
                    </a:lnTo>
                    <a:lnTo>
                      <a:pt x="115" y="7"/>
                    </a:lnTo>
                    <a:lnTo>
                      <a:pt x="130" y="8"/>
                    </a:lnTo>
                    <a:lnTo>
                      <a:pt x="132" y="9"/>
                    </a:lnTo>
                    <a:lnTo>
                      <a:pt x="132" y="113"/>
                    </a:lnTo>
                    <a:lnTo>
                      <a:pt x="130" y="114"/>
                    </a:lnTo>
                    <a:lnTo>
                      <a:pt x="116" y="115"/>
                    </a:lnTo>
                    <a:lnTo>
                      <a:pt x="116" y="119"/>
                    </a:lnTo>
                    <a:lnTo>
                      <a:pt x="163" y="119"/>
                    </a:lnTo>
                    <a:lnTo>
                      <a:pt x="163" y="115"/>
                    </a:lnTo>
                    <a:lnTo>
                      <a:pt x="148" y="114"/>
                    </a:lnTo>
                    <a:lnTo>
                      <a:pt x="147" y="113"/>
                    </a:lnTo>
                    <a:lnTo>
                      <a:pt x="147" y="61"/>
                    </a:lnTo>
                    <a:lnTo>
                      <a:pt x="225" y="61"/>
                    </a:lnTo>
                    <a:lnTo>
                      <a:pt x="225" y="54"/>
                    </a:lnTo>
                    <a:lnTo>
                      <a:pt x="147" y="54"/>
                    </a:lnTo>
                    <a:lnTo>
                      <a:pt x="147" y="9"/>
                    </a:lnTo>
                    <a:lnTo>
                      <a:pt x="148" y="8"/>
                    </a:lnTo>
                    <a:lnTo>
                      <a:pt x="163" y="7"/>
                    </a:lnTo>
                    <a:lnTo>
                      <a:pt x="163"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38" name="Freeform 80">
                <a:extLst>
                  <a:ext uri="{FF2B5EF4-FFF2-40B4-BE49-F238E27FC236}">
                    <a16:creationId xmlns:a16="http://schemas.microsoft.com/office/drawing/2014/main" id="{E5883DEF-9DD0-45CB-8C37-E8607CDFC194}"/>
                  </a:ext>
                </a:extLst>
              </p:cNvPr>
              <p:cNvSpPr>
                <a:spLocks/>
              </p:cNvSpPr>
              <p:nvPr/>
            </p:nvSpPr>
            <p:spPr bwMode="auto">
              <a:xfrm>
                <a:off x="4100" y="3366"/>
                <a:ext cx="242" cy="121"/>
              </a:xfrm>
              <a:custGeom>
                <a:avLst/>
                <a:gdLst>
                  <a:gd name="T0" fmla="*/ 225 w 242"/>
                  <a:gd name="T1" fmla="*/ 61 h 121"/>
                  <a:gd name="T2" fmla="*/ 210 w 242"/>
                  <a:gd name="T3" fmla="*/ 61 h 121"/>
                  <a:gd name="T4" fmla="*/ 210 w 242"/>
                  <a:gd name="T5" fmla="*/ 113 h 121"/>
                  <a:gd name="T6" fmla="*/ 208 w 242"/>
                  <a:gd name="T7" fmla="*/ 114 h 121"/>
                  <a:gd name="T8" fmla="*/ 192 w 242"/>
                  <a:gd name="T9" fmla="*/ 115 h 121"/>
                  <a:gd name="T10" fmla="*/ 192 w 242"/>
                  <a:gd name="T11" fmla="*/ 119 h 121"/>
                  <a:gd name="T12" fmla="*/ 241 w 242"/>
                  <a:gd name="T13" fmla="*/ 119 h 121"/>
                  <a:gd name="T14" fmla="*/ 241 w 242"/>
                  <a:gd name="T15" fmla="*/ 115 h 121"/>
                  <a:gd name="T16" fmla="*/ 226 w 242"/>
                  <a:gd name="T17" fmla="*/ 114 h 121"/>
                  <a:gd name="T18" fmla="*/ 225 w 242"/>
                  <a:gd name="T19" fmla="*/ 113 h 121"/>
                  <a:gd name="T20" fmla="*/ 225 w 242"/>
                  <a:gd name="T21" fmla="*/ 61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25" y="61"/>
                    </a:moveTo>
                    <a:lnTo>
                      <a:pt x="210" y="61"/>
                    </a:lnTo>
                    <a:lnTo>
                      <a:pt x="210" y="113"/>
                    </a:lnTo>
                    <a:lnTo>
                      <a:pt x="208" y="114"/>
                    </a:lnTo>
                    <a:lnTo>
                      <a:pt x="192" y="115"/>
                    </a:lnTo>
                    <a:lnTo>
                      <a:pt x="192" y="119"/>
                    </a:lnTo>
                    <a:lnTo>
                      <a:pt x="241" y="119"/>
                    </a:lnTo>
                    <a:lnTo>
                      <a:pt x="241" y="115"/>
                    </a:lnTo>
                    <a:lnTo>
                      <a:pt x="226" y="114"/>
                    </a:lnTo>
                    <a:lnTo>
                      <a:pt x="225" y="113"/>
                    </a:lnTo>
                    <a:lnTo>
                      <a:pt x="225" y="6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39" name="Freeform 79">
                <a:extLst>
                  <a:ext uri="{FF2B5EF4-FFF2-40B4-BE49-F238E27FC236}">
                    <a16:creationId xmlns:a16="http://schemas.microsoft.com/office/drawing/2014/main" id="{7DEB0270-5091-446C-85AC-310D794F55E5}"/>
                  </a:ext>
                </a:extLst>
              </p:cNvPr>
              <p:cNvSpPr>
                <a:spLocks/>
              </p:cNvSpPr>
              <p:nvPr/>
            </p:nvSpPr>
            <p:spPr bwMode="auto">
              <a:xfrm>
                <a:off x="4100" y="3366"/>
                <a:ext cx="242" cy="121"/>
              </a:xfrm>
              <a:custGeom>
                <a:avLst/>
                <a:gdLst>
                  <a:gd name="T0" fmla="*/ 241 w 242"/>
                  <a:gd name="T1" fmla="*/ 2 h 121"/>
                  <a:gd name="T2" fmla="*/ 194 w 242"/>
                  <a:gd name="T3" fmla="*/ 2 h 121"/>
                  <a:gd name="T4" fmla="*/ 194 w 242"/>
                  <a:gd name="T5" fmla="*/ 7 h 121"/>
                  <a:gd name="T6" fmla="*/ 208 w 242"/>
                  <a:gd name="T7" fmla="*/ 8 h 121"/>
                  <a:gd name="T8" fmla="*/ 210 w 242"/>
                  <a:gd name="T9" fmla="*/ 9 h 121"/>
                  <a:gd name="T10" fmla="*/ 210 w 242"/>
                  <a:gd name="T11" fmla="*/ 54 h 121"/>
                  <a:gd name="T12" fmla="*/ 225 w 242"/>
                  <a:gd name="T13" fmla="*/ 54 h 121"/>
                  <a:gd name="T14" fmla="*/ 225 w 242"/>
                  <a:gd name="T15" fmla="*/ 9 h 121"/>
                  <a:gd name="T16" fmla="*/ 226 w 242"/>
                  <a:gd name="T17" fmla="*/ 8 h 121"/>
                  <a:gd name="T18" fmla="*/ 241 w 242"/>
                  <a:gd name="T19" fmla="*/ 7 h 121"/>
                  <a:gd name="T20" fmla="*/ 241 w 242"/>
                  <a:gd name="T21" fmla="*/ 2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41" y="2"/>
                    </a:moveTo>
                    <a:lnTo>
                      <a:pt x="194" y="2"/>
                    </a:lnTo>
                    <a:lnTo>
                      <a:pt x="194" y="7"/>
                    </a:lnTo>
                    <a:lnTo>
                      <a:pt x="208" y="8"/>
                    </a:lnTo>
                    <a:lnTo>
                      <a:pt x="210" y="9"/>
                    </a:lnTo>
                    <a:lnTo>
                      <a:pt x="210" y="54"/>
                    </a:lnTo>
                    <a:lnTo>
                      <a:pt x="225" y="54"/>
                    </a:lnTo>
                    <a:lnTo>
                      <a:pt x="225" y="9"/>
                    </a:lnTo>
                    <a:lnTo>
                      <a:pt x="226" y="8"/>
                    </a:lnTo>
                    <a:lnTo>
                      <a:pt x="241" y="7"/>
                    </a:lnTo>
                    <a:lnTo>
                      <a:pt x="241"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58" name="Group 73">
              <a:extLst>
                <a:ext uri="{FF2B5EF4-FFF2-40B4-BE49-F238E27FC236}">
                  <a16:creationId xmlns:a16="http://schemas.microsoft.com/office/drawing/2014/main" id="{54E12361-9BAF-411B-8BCB-1CFC8D83D8D6}"/>
                </a:ext>
              </a:extLst>
            </p:cNvPr>
            <p:cNvGrpSpPr>
              <a:grpSpLocks/>
            </p:cNvGrpSpPr>
            <p:nvPr/>
          </p:nvGrpSpPr>
          <p:grpSpPr bwMode="auto">
            <a:xfrm>
              <a:off x="4353" y="3439"/>
              <a:ext cx="47" cy="82"/>
              <a:chOff x="4353" y="3439"/>
              <a:chExt cx="47" cy="82"/>
            </a:xfrm>
          </p:grpSpPr>
          <p:sp>
            <p:nvSpPr>
              <p:cNvPr id="51330" name="Freeform 77">
                <a:extLst>
                  <a:ext uri="{FF2B5EF4-FFF2-40B4-BE49-F238E27FC236}">
                    <a16:creationId xmlns:a16="http://schemas.microsoft.com/office/drawing/2014/main" id="{35968990-A89A-4FC9-B661-4D29EC2A3AD5}"/>
                  </a:ext>
                </a:extLst>
              </p:cNvPr>
              <p:cNvSpPr>
                <a:spLocks/>
              </p:cNvSpPr>
              <p:nvPr/>
            </p:nvSpPr>
            <p:spPr bwMode="auto">
              <a:xfrm>
                <a:off x="4353" y="3439"/>
                <a:ext cx="47" cy="82"/>
              </a:xfrm>
              <a:custGeom>
                <a:avLst/>
                <a:gdLst>
                  <a:gd name="T0" fmla="*/ 3 w 47"/>
                  <a:gd name="T1" fmla="*/ 70 h 82"/>
                  <a:gd name="T2" fmla="*/ 0 w 47"/>
                  <a:gd name="T3" fmla="*/ 73 h 82"/>
                  <a:gd name="T4" fmla="*/ 1 w 47"/>
                  <a:gd name="T5" fmla="*/ 78 h 82"/>
                  <a:gd name="T6" fmla="*/ 4 w 47"/>
                  <a:gd name="T7" fmla="*/ 80 h 82"/>
                  <a:gd name="T8" fmla="*/ 8 w 47"/>
                  <a:gd name="T9" fmla="*/ 82 h 82"/>
                  <a:gd name="T10" fmla="*/ 13 w 47"/>
                  <a:gd name="T11" fmla="*/ 82 h 82"/>
                  <a:gd name="T12" fmla="*/ 30 w 47"/>
                  <a:gd name="T13" fmla="*/ 77 h 82"/>
                  <a:gd name="T14" fmla="*/ 31 w 47"/>
                  <a:gd name="T15" fmla="*/ 76 h 82"/>
                  <a:gd name="T16" fmla="*/ 14 w 47"/>
                  <a:gd name="T17" fmla="*/ 76 h 82"/>
                  <a:gd name="T18" fmla="*/ 10 w 47"/>
                  <a:gd name="T19" fmla="*/ 72 h 82"/>
                  <a:gd name="T20" fmla="*/ 7 w 47"/>
                  <a:gd name="T21" fmla="*/ 70 h 82"/>
                  <a:gd name="T22" fmla="*/ 3 w 47"/>
                  <a:gd name="T23" fmla="*/ 70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3" y="70"/>
                    </a:moveTo>
                    <a:lnTo>
                      <a:pt x="0" y="73"/>
                    </a:lnTo>
                    <a:lnTo>
                      <a:pt x="1" y="78"/>
                    </a:lnTo>
                    <a:lnTo>
                      <a:pt x="4" y="80"/>
                    </a:lnTo>
                    <a:lnTo>
                      <a:pt x="8" y="82"/>
                    </a:lnTo>
                    <a:lnTo>
                      <a:pt x="13" y="82"/>
                    </a:lnTo>
                    <a:lnTo>
                      <a:pt x="30" y="77"/>
                    </a:lnTo>
                    <a:lnTo>
                      <a:pt x="31" y="76"/>
                    </a:lnTo>
                    <a:lnTo>
                      <a:pt x="14" y="76"/>
                    </a:lnTo>
                    <a:lnTo>
                      <a:pt x="10" y="72"/>
                    </a:lnTo>
                    <a:lnTo>
                      <a:pt x="7" y="70"/>
                    </a:lnTo>
                    <a:lnTo>
                      <a:pt x="3" y="7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31" name="Freeform 76">
                <a:extLst>
                  <a:ext uri="{FF2B5EF4-FFF2-40B4-BE49-F238E27FC236}">
                    <a16:creationId xmlns:a16="http://schemas.microsoft.com/office/drawing/2014/main" id="{D28D4707-0BC7-4085-9877-97E0959929FF}"/>
                  </a:ext>
                </a:extLst>
              </p:cNvPr>
              <p:cNvSpPr>
                <a:spLocks/>
              </p:cNvSpPr>
              <p:nvPr/>
            </p:nvSpPr>
            <p:spPr bwMode="auto">
              <a:xfrm>
                <a:off x="4353" y="3439"/>
                <a:ext cx="47" cy="82"/>
              </a:xfrm>
              <a:custGeom>
                <a:avLst/>
                <a:gdLst>
                  <a:gd name="T0" fmla="*/ 45 w 47"/>
                  <a:gd name="T1" fmla="*/ 38 h 82"/>
                  <a:gd name="T2" fmla="*/ 29 w 47"/>
                  <a:gd name="T3" fmla="*/ 38 h 82"/>
                  <a:gd name="T4" fmla="*/ 37 w 47"/>
                  <a:gd name="T5" fmla="*/ 42 h 82"/>
                  <a:gd name="T6" fmla="*/ 37 w 47"/>
                  <a:gd name="T7" fmla="*/ 69 h 82"/>
                  <a:gd name="T8" fmla="*/ 28 w 47"/>
                  <a:gd name="T9" fmla="*/ 76 h 82"/>
                  <a:gd name="T10" fmla="*/ 31 w 47"/>
                  <a:gd name="T11" fmla="*/ 76 h 82"/>
                  <a:gd name="T12" fmla="*/ 46 w 47"/>
                  <a:gd name="T13" fmla="*/ 59 h 82"/>
                  <a:gd name="T14" fmla="*/ 47 w 47"/>
                  <a:gd name="T15" fmla="*/ 41 h 82"/>
                  <a:gd name="T16" fmla="*/ 45 w 47"/>
                  <a:gd name="T17" fmla="*/ 38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5" y="38"/>
                    </a:moveTo>
                    <a:lnTo>
                      <a:pt x="29" y="38"/>
                    </a:lnTo>
                    <a:lnTo>
                      <a:pt x="37" y="42"/>
                    </a:lnTo>
                    <a:lnTo>
                      <a:pt x="37" y="69"/>
                    </a:lnTo>
                    <a:lnTo>
                      <a:pt x="28" y="76"/>
                    </a:lnTo>
                    <a:lnTo>
                      <a:pt x="31" y="76"/>
                    </a:lnTo>
                    <a:lnTo>
                      <a:pt x="46" y="59"/>
                    </a:lnTo>
                    <a:lnTo>
                      <a:pt x="47" y="41"/>
                    </a:lnTo>
                    <a:lnTo>
                      <a:pt x="45" y="3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32" name="Freeform 75">
                <a:extLst>
                  <a:ext uri="{FF2B5EF4-FFF2-40B4-BE49-F238E27FC236}">
                    <a16:creationId xmlns:a16="http://schemas.microsoft.com/office/drawing/2014/main" id="{5152916E-48FE-44C2-9262-2914ADF863B2}"/>
                  </a:ext>
                </a:extLst>
              </p:cNvPr>
              <p:cNvSpPr>
                <a:spLocks/>
              </p:cNvSpPr>
              <p:nvPr/>
            </p:nvSpPr>
            <p:spPr bwMode="auto">
              <a:xfrm>
                <a:off x="4353" y="3439"/>
                <a:ext cx="47" cy="82"/>
              </a:xfrm>
              <a:custGeom>
                <a:avLst/>
                <a:gdLst>
                  <a:gd name="T0" fmla="*/ 42 w 47"/>
                  <a:gd name="T1" fmla="*/ 7 h 82"/>
                  <a:gd name="T2" fmla="*/ 27 w 47"/>
                  <a:gd name="T3" fmla="*/ 7 h 82"/>
                  <a:gd name="T4" fmla="*/ 32 w 47"/>
                  <a:gd name="T5" fmla="*/ 11 h 82"/>
                  <a:gd name="T6" fmla="*/ 32 w 47"/>
                  <a:gd name="T7" fmla="*/ 26 h 82"/>
                  <a:gd name="T8" fmla="*/ 24 w 47"/>
                  <a:gd name="T9" fmla="*/ 31 h 82"/>
                  <a:gd name="T10" fmla="*/ 10 w 47"/>
                  <a:gd name="T11" fmla="*/ 37 h 82"/>
                  <a:gd name="T12" fmla="*/ 11 w 47"/>
                  <a:gd name="T13" fmla="*/ 39 h 82"/>
                  <a:gd name="T14" fmla="*/ 13 w 47"/>
                  <a:gd name="T15" fmla="*/ 39 h 82"/>
                  <a:gd name="T16" fmla="*/ 16 w 47"/>
                  <a:gd name="T17" fmla="*/ 38 h 82"/>
                  <a:gd name="T18" fmla="*/ 45 w 47"/>
                  <a:gd name="T19" fmla="*/ 38 h 82"/>
                  <a:gd name="T20" fmla="*/ 40 w 47"/>
                  <a:gd name="T21" fmla="*/ 32 h 82"/>
                  <a:gd name="T22" fmla="*/ 28 w 47"/>
                  <a:gd name="T23" fmla="*/ 31 h 82"/>
                  <a:gd name="T24" fmla="*/ 28 w 47"/>
                  <a:gd name="T25" fmla="*/ 31 h 82"/>
                  <a:gd name="T26" fmla="*/ 33 w 47"/>
                  <a:gd name="T27" fmla="*/ 28 h 82"/>
                  <a:gd name="T28" fmla="*/ 37 w 47"/>
                  <a:gd name="T29" fmla="*/ 26 h 82"/>
                  <a:gd name="T30" fmla="*/ 41 w 47"/>
                  <a:gd name="T31" fmla="*/ 22 h 82"/>
                  <a:gd name="T32" fmla="*/ 42 w 47"/>
                  <a:gd name="T33" fmla="*/ 19 h 82"/>
                  <a:gd name="T34" fmla="*/ 42 w 47"/>
                  <a:gd name="T35" fmla="*/ 7 h 82"/>
                  <a:gd name="T36" fmla="*/ 42 w 47"/>
                  <a:gd name="T37" fmla="*/ 7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2" y="7"/>
                    </a:moveTo>
                    <a:lnTo>
                      <a:pt x="27" y="7"/>
                    </a:lnTo>
                    <a:lnTo>
                      <a:pt x="32" y="11"/>
                    </a:lnTo>
                    <a:lnTo>
                      <a:pt x="32" y="26"/>
                    </a:lnTo>
                    <a:lnTo>
                      <a:pt x="24" y="31"/>
                    </a:lnTo>
                    <a:lnTo>
                      <a:pt x="10" y="37"/>
                    </a:lnTo>
                    <a:lnTo>
                      <a:pt x="11" y="39"/>
                    </a:lnTo>
                    <a:lnTo>
                      <a:pt x="13" y="39"/>
                    </a:lnTo>
                    <a:lnTo>
                      <a:pt x="16" y="38"/>
                    </a:lnTo>
                    <a:lnTo>
                      <a:pt x="45" y="38"/>
                    </a:lnTo>
                    <a:lnTo>
                      <a:pt x="40" y="32"/>
                    </a:lnTo>
                    <a:lnTo>
                      <a:pt x="28" y="31"/>
                    </a:lnTo>
                    <a:lnTo>
                      <a:pt x="33" y="28"/>
                    </a:lnTo>
                    <a:lnTo>
                      <a:pt x="37" y="26"/>
                    </a:lnTo>
                    <a:lnTo>
                      <a:pt x="41" y="22"/>
                    </a:lnTo>
                    <a:lnTo>
                      <a:pt x="42" y="19"/>
                    </a:lnTo>
                    <a:lnTo>
                      <a:pt x="42"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33" name="Freeform 74">
                <a:extLst>
                  <a:ext uri="{FF2B5EF4-FFF2-40B4-BE49-F238E27FC236}">
                    <a16:creationId xmlns:a16="http://schemas.microsoft.com/office/drawing/2014/main" id="{CE264FC7-EC6E-42FE-8BEF-CA23BB605A03}"/>
                  </a:ext>
                </a:extLst>
              </p:cNvPr>
              <p:cNvSpPr>
                <a:spLocks/>
              </p:cNvSpPr>
              <p:nvPr/>
            </p:nvSpPr>
            <p:spPr bwMode="auto">
              <a:xfrm>
                <a:off x="4353" y="3439"/>
                <a:ext cx="47" cy="82"/>
              </a:xfrm>
              <a:custGeom>
                <a:avLst/>
                <a:gdLst>
                  <a:gd name="T0" fmla="*/ 35 w 47"/>
                  <a:gd name="T1" fmla="*/ 0 h 82"/>
                  <a:gd name="T2" fmla="*/ 17 w 47"/>
                  <a:gd name="T3" fmla="*/ 0 h 82"/>
                  <a:gd name="T4" fmla="*/ 11 w 47"/>
                  <a:gd name="T5" fmla="*/ 3 h 82"/>
                  <a:gd name="T6" fmla="*/ 8 w 47"/>
                  <a:gd name="T7" fmla="*/ 7 h 82"/>
                  <a:gd name="T8" fmla="*/ 3 w 47"/>
                  <a:gd name="T9" fmla="*/ 15 h 82"/>
                  <a:gd name="T10" fmla="*/ 5 w 47"/>
                  <a:gd name="T11" fmla="*/ 17 h 82"/>
                  <a:gd name="T12" fmla="*/ 8 w 47"/>
                  <a:gd name="T13" fmla="*/ 13 h 82"/>
                  <a:gd name="T14" fmla="*/ 13 w 47"/>
                  <a:gd name="T15" fmla="*/ 7 h 82"/>
                  <a:gd name="T16" fmla="*/ 42 w 47"/>
                  <a:gd name="T17" fmla="*/ 7 h 82"/>
                  <a:gd name="T18" fmla="*/ 35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5" y="0"/>
                    </a:moveTo>
                    <a:lnTo>
                      <a:pt x="17" y="0"/>
                    </a:lnTo>
                    <a:lnTo>
                      <a:pt x="11" y="3"/>
                    </a:lnTo>
                    <a:lnTo>
                      <a:pt x="8" y="7"/>
                    </a:lnTo>
                    <a:lnTo>
                      <a:pt x="3" y="15"/>
                    </a:lnTo>
                    <a:lnTo>
                      <a:pt x="5" y="17"/>
                    </a:lnTo>
                    <a:lnTo>
                      <a:pt x="8" y="13"/>
                    </a:lnTo>
                    <a:lnTo>
                      <a:pt x="13" y="7"/>
                    </a:lnTo>
                    <a:lnTo>
                      <a:pt x="42" y="7"/>
                    </a:lnTo>
                    <a:lnTo>
                      <a:pt x="3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59" name="Group 64">
              <a:extLst>
                <a:ext uri="{FF2B5EF4-FFF2-40B4-BE49-F238E27FC236}">
                  <a16:creationId xmlns:a16="http://schemas.microsoft.com/office/drawing/2014/main" id="{5FDF4A06-392E-477D-8735-0ADC173A64CA}"/>
                </a:ext>
              </a:extLst>
            </p:cNvPr>
            <p:cNvGrpSpPr>
              <a:grpSpLocks/>
            </p:cNvGrpSpPr>
            <p:nvPr/>
          </p:nvGrpSpPr>
          <p:grpSpPr bwMode="auto">
            <a:xfrm>
              <a:off x="4416" y="3366"/>
              <a:ext cx="605" cy="122"/>
              <a:chOff x="4416" y="3366"/>
              <a:chExt cx="605" cy="122"/>
            </a:xfrm>
          </p:grpSpPr>
          <p:sp>
            <p:nvSpPr>
              <p:cNvPr id="51322" name="Freeform 72">
                <a:extLst>
                  <a:ext uri="{FF2B5EF4-FFF2-40B4-BE49-F238E27FC236}">
                    <a16:creationId xmlns:a16="http://schemas.microsoft.com/office/drawing/2014/main" id="{EE509943-B8DA-4086-8BDB-4D347D6761B9}"/>
                  </a:ext>
                </a:extLst>
              </p:cNvPr>
              <p:cNvSpPr>
                <a:spLocks/>
              </p:cNvSpPr>
              <p:nvPr/>
            </p:nvSpPr>
            <p:spPr bwMode="auto">
              <a:xfrm>
                <a:off x="4416" y="3366"/>
                <a:ext cx="605" cy="122"/>
              </a:xfrm>
              <a:custGeom>
                <a:avLst/>
                <a:gdLst>
                  <a:gd name="T0" fmla="*/ 61 w 605"/>
                  <a:gd name="T1" fmla="*/ 0 h 122"/>
                  <a:gd name="T2" fmla="*/ 36 w 605"/>
                  <a:gd name="T3" fmla="*/ 4 h 122"/>
                  <a:gd name="T4" fmla="*/ 18 w 605"/>
                  <a:gd name="T5" fmla="*/ 17 h 122"/>
                  <a:gd name="T6" fmla="*/ 6 w 605"/>
                  <a:gd name="T7" fmla="*/ 34 h 122"/>
                  <a:gd name="T8" fmla="*/ 0 w 605"/>
                  <a:gd name="T9" fmla="*/ 54 h 122"/>
                  <a:gd name="T10" fmla="*/ 3 w 605"/>
                  <a:gd name="T11" fmla="*/ 80 h 122"/>
                  <a:gd name="T12" fmla="*/ 13 w 605"/>
                  <a:gd name="T13" fmla="*/ 100 h 122"/>
                  <a:gd name="T14" fmla="*/ 28 w 605"/>
                  <a:gd name="T15" fmla="*/ 114 h 122"/>
                  <a:gd name="T16" fmla="*/ 47 w 605"/>
                  <a:gd name="T17" fmla="*/ 121 h 122"/>
                  <a:gd name="T18" fmla="*/ 73 w 605"/>
                  <a:gd name="T19" fmla="*/ 118 h 122"/>
                  <a:gd name="T20" fmla="*/ 78 w 605"/>
                  <a:gd name="T21" fmla="*/ 116 h 122"/>
                  <a:gd name="T22" fmla="*/ 65 w 605"/>
                  <a:gd name="T23" fmla="*/ 116 h 122"/>
                  <a:gd name="T24" fmla="*/ 44 w 605"/>
                  <a:gd name="T25" fmla="*/ 111 h 122"/>
                  <a:gd name="T26" fmla="*/ 29 w 605"/>
                  <a:gd name="T27" fmla="*/ 98 h 122"/>
                  <a:gd name="T28" fmla="*/ 19 w 605"/>
                  <a:gd name="T29" fmla="*/ 78 h 122"/>
                  <a:gd name="T30" fmla="*/ 21 w 605"/>
                  <a:gd name="T31" fmla="*/ 45 h 122"/>
                  <a:gd name="T32" fmla="*/ 28 w 605"/>
                  <a:gd name="T33" fmla="*/ 23 h 122"/>
                  <a:gd name="T34" fmla="*/ 39 w 605"/>
                  <a:gd name="T35" fmla="*/ 10 h 122"/>
                  <a:gd name="T36" fmla="*/ 54 w 605"/>
                  <a:gd name="T37" fmla="*/ 6 h 122"/>
                  <a:gd name="T38" fmla="*/ 84 w 605"/>
                  <a:gd name="T39" fmla="*/ 6 h 122"/>
                  <a:gd name="T40" fmla="*/ 77 w 605"/>
                  <a:gd name="T41" fmla="*/ 2 h 122"/>
                  <a:gd name="T42" fmla="*/ 61 w 605"/>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605"/>
                  <a:gd name="T67" fmla="*/ 0 h 122"/>
                  <a:gd name="T68" fmla="*/ 605 w 605"/>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605" h="122">
                    <a:moveTo>
                      <a:pt x="61" y="0"/>
                    </a:moveTo>
                    <a:lnTo>
                      <a:pt x="36" y="4"/>
                    </a:lnTo>
                    <a:lnTo>
                      <a:pt x="18" y="17"/>
                    </a:lnTo>
                    <a:lnTo>
                      <a:pt x="6" y="34"/>
                    </a:lnTo>
                    <a:lnTo>
                      <a:pt x="0" y="54"/>
                    </a:lnTo>
                    <a:lnTo>
                      <a:pt x="3" y="80"/>
                    </a:lnTo>
                    <a:lnTo>
                      <a:pt x="13" y="100"/>
                    </a:lnTo>
                    <a:lnTo>
                      <a:pt x="28" y="114"/>
                    </a:lnTo>
                    <a:lnTo>
                      <a:pt x="47" y="121"/>
                    </a:lnTo>
                    <a:lnTo>
                      <a:pt x="73" y="118"/>
                    </a:lnTo>
                    <a:lnTo>
                      <a:pt x="78" y="116"/>
                    </a:lnTo>
                    <a:lnTo>
                      <a:pt x="65" y="116"/>
                    </a:lnTo>
                    <a:lnTo>
                      <a:pt x="44" y="111"/>
                    </a:lnTo>
                    <a:lnTo>
                      <a:pt x="29" y="98"/>
                    </a:lnTo>
                    <a:lnTo>
                      <a:pt x="19" y="78"/>
                    </a:lnTo>
                    <a:lnTo>
                      <a:pt x="21" y="45"/>
                    </a:lnTo>
                    <a:lnTo>
                      <a:pt x="28" y="23"/>
                    </a:lnTo>
                    <a:lnTo>
                      <a:pt x="39" y="10"/>
                    </a:lnTo>
                    <a:lnTo>
                      <a:pt x="54" y="6"/>
                    </a:lnTo>
                    <a:lnTo>
                      <a:pt x="84" y="6"/>
                    </a:lnTo>
                    <a:lnTo>
                      <a:pt x="77" y="2"/>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23" name="Freeform 71">
                <a:extLst>
                  <a:ext uri="{FF2B5EF4-FFF2-40B4-BE49-F238E27FC236}">
                    <a16:creationId xmlns:a16="http://schemas.microsoft.com/office/drawing/2014/main" id="{D1A8D485-63F4-4E66-9EB5-BD03D8A59CF7}"/>
                  </a:ext>
                </a:extLst>
              </p:cNvPr>
              <p:cNvSpPr>
                <a:spLocks/>
              </p:cNvSpPr>
              <p:nvPr/>
            </p:nvSpPr>
            <p:spPr bwMode="auto">
              <a:xfrm>
                <a:off x="4416" y="3366"/>
                <a:ext cx="605" cy="122"/>
              </a:xfrm>
              <a:custGeom>
                <a:avLst/>
                <a:gdLst>
                  <a:gd name="T0" fmla="*/ 84 w 605"/>
                  <a:gd name="T1" fmla="*/ 6 h 122"/>
                  <a:gd name="T2" fmla="*/ 54 w 605"/>
                  <a:gd name="T3" fmla="*/ 6 h 122"/>
                  <a:gd name="T4" fmla="*/ 74 w 605"/>
                  <a:gd name="T5" fmla="*/ 10 h 122"/>
                  <a:gd name="T6" fmla="*/ 89 w 605"/>
                  <a:gd name="T7" fmla="*/ 23 h 122"/>
                  <a:gd name="T8" fmla="*/ 98 w 605"/>
                  <a:gd name="T9" fmla="*/ 43 h 122"/>
                  <a:gd name="T10" fmla="*/ 101 w 605"/>
                  <a:gd name="T11" fmla="*/ 66 h 122"/>
                  <a:gd name="T12" fmla="*/ 96 w 605"/>
                  <a:gd name="T13" fmla="*/ 93 h 122"/>
                  <a:gd name="T14" fmla="*/ 83 w 605"/>
                  <a:gd name="T15" fmla="*/ 109 h 122"/>
                  <a:gd name="T16" fmla="*/ 65 w 605"/>
                  <a:gd name="T17" fmla="*/ 116 h 122"/>
                  <a:gd name="T18" fmla="*/ 78 w 605"/>
                  <a:gd name="T19" fmla="*/ 116 h 122"/>
                  <a:gd name="T20" fmla="*/ 93 w 605"/>
                  <a:gd name="T21" fmla="*/ 110 h 122"/>
                  <a:gd name="T22" fmla="*/ 108 w 605"/>
                  <a:gd name="T23" fmla="*/ 95 h 122"/>
                  <a:gd name="T24" fmla="*/ 116 w 605"/>
                  <a:gd name="T25" fmla="*/ 77 h 122"/>
                  <a:gd name="T26" fmla="*/ 114 w 605"/>
                  <a:gd name="T27" fmla="*/ 48 h 122"/>
                  <a:gd name="T28" fmla="*/ 106 w 605"/>
                  <a:gd name="T29" fmla="*/ 26 h 122"/>
                  <a:gd name="T30" fmla="*/ 93 w 605"/>
                  <a:gd name="T31" fmla="*/ 11 h 122"/>
                  <a:gd name="T32" fmla="*/ 84 w 605"/>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605"/>
                  <a:gd name="T52" fmla="*/ 0 h 122"/>
                  <a:gd name="T53" fmla="*/ 605 w 605"/>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605" h="122">
                    <a:moveTo>
                      <a:pt x="84" y="6"/>
                    </a:moveTo>
                    <a:lnTo>
                      <a:pt x="54" y="6"/>
                    </a:lnTo>
                    <a:lnTo>
                      <a:pt x="74" y="10"/>
                    </a:lnTo>
                    <a:lnTo>
                      <a:pt x="89" y="23"/>
                    </a:lnTo>
                    <a:lnTo>
                      <a:pt x="98" y="43"/>
                    </a:lnTo>
                    <a:lnTo>
                      <a:pt x="101" y="66"/>
                    </a:lnTo>
                    <a:lnTo>
                      <a:pt x="96" y="93"/>
                    </a:lnTo>
                    <a:lnTo>
                      <a:pt x="83" y="109"/>
                    </a:lnTo>
                    <a:lnTo>
                      <a:pt x="65" y="116"/>
                    </a:lnTo>
                    <a:lnTo>
                      <a:pt x="78" y="116"/>
                    </a:lnTo>
                    <a:lnTo>
                      <a:pt x="93" y="110"/>
                    </a:lnTo>
                    <a:lnTo>
                      <a:pt x="108" y="95"/>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24" name="Freeform 70">
                <a:extLst>
                  <a:ext uri="{FF2B5EF4-FFF2-40B4-BE49-F238E27FC236}">
                    <a16:creationId xmlns:a16="http://schemas.microsoft.com/office/drawing/2014/main" id="{0A29626A-852B-4805-A161-C476C618BE47}"/>
                  </a:ext>
                </a:extLst>
              </p:cNvPr>
              <p:cNvSpPr>
                <a:spLocks/>
              </p:cNvSpPr>
              <p:nvPr/>
            </p:nvSpPr>
            <p:spPr bwMode="auto">
              <a:xfrm>
                <a:off x="4416" y="3366"/>
                <a:ext cx="605" cy="122"/>
              </a:xfrm>
              <a:custGeom>
                <a:avLst/>
                <a:gdLst>
                  <a:gd name="T0" fmla="*/ 445 w 605"/>
                  <a:gd name="T1" fmla="*/ 0 h 122"/>
                  <a:gd name="T2" fmla="*/ 430 w 605"/>
                  <a:gd name="T3" fmla="*/ 0 h 122"/>
                  <a:gd name="T4" fmla="*/ 406 w 605"/>
                  <a:gd name="T5" fmla="*/ 3 h 122"/>
                  <a:gd name="T6" fmla="*/ 386 w 605"/>
                  <a:gd name="T7" fmla="*/ 13 h 122"/>
                  <a:gd name="T8" fmla="*/ 372 w 605"/>
                  <a:gd name="T9" fmla="*/ 28 h 122"/>
                  <a:gd name="T10" fmla="*/ 363 w 605"/>
                  <a:gd name="T11" fmla="*/ 48 h 122"/>
                  <a:gd name="T12" fmla="*/ 365 w 605"/>
                  <a:gd name="T13" fmla="*/ 72 h 122"/>
                  <a:gd name="T14" fmla="*/ 372 w 605"/>
                  <a:gd name="T15" fmla="*/ 93 h 122"/>
                  <a:gd name="T16" fmla="*/ 384 w 605"/>
                  <a:gd name="T17" fmla="*/ 109 h 122"/>
                  <a:gd name="T18" fmla="*/ 403 w 605"/>
                  <a:gd name="T19" fmla="*/ 119 h 122"/>
                  <a:gd name="T20" fmla="*/ 433 w 605"/>
                  <a:gd name="T21" fmla="*/ 120 h 122"/>
                  <a:gd name="T22" fmla="*/ 452 w 605"/>
                  <a:gd name="T23" fmla="*/ 119 h 122"/>
                  <a:gd name="T24" fmla="*/ 456 w 605"/>
                  <a:gd name="T25" fmla="*/ 115 h 122"/>
                  <a:gd name="T26" fmla="*/ 436 w 605"/>
                  <a:gd name="T27" fmla="*/ 115 h 122"/>
                  <a:gd name="T28" fmla="*/ 411 w 605"/>
                  <a:gd name="T29" fmla="*/ 112 h 122"/>
                  <a:gd name="T30" fmla="*/ 394 w 605"/>
                  <a:gd name="T31" fmla="*/ 101 h 122"/>
                  <a:gd name="T32" fmla="*/ 383 w 605"/>
                  <a:gd name="T33" fmla="*/ 83 h 122"/>
                  <a:gd name="T34" fmla="*/ 380 w 605"/>
                  <a:gd name="T35" fmla="*/ 60 h 122"/>
                  <a:gd name="T36" fmla="*/ 383 w 605"/>
                  <a:gd name="T37" fmla="*/ 37 h 122"/>
                  <a:gd name="T38" fmla="*/ 394 w 605"/>
                  <a:gd name="T39" fmla="*/ 18 h 122"/>
                  <a:gd name="T40" fmla="*/ 412 w 605"/>
                  <a:gd name="T41" fmla="*/ 8 h 122"/>
                  <a:gd name="T42" fmla="*/ 463 w 605"/>
                  <a:gd name="T43" fmla="*/ 8 h 122"/>
                  <a:gd name="T44" fmla="*/ 462 w 605"/>
                  <a:gd name="T45" fmla="*/ 4 h 122"/>
                  <a:gd name="T46" fmla="*/ 457 w 605"/>
                  <a:gd name="T47" fmla="*/ 3 h 122"/>
                  <a:gd name="T48" fmla="*/ 445 w 605"/>
                  <a:gd name="T49" fmla="*/ 0 h 122"/>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605"/>
                  <a:gd name="T76" fmla="*/ 0 h 122"/>
                  <a:gd name="T77" fmla="*/ 605 w 605"/>
                  <a:gd name="T78" fmla="*/ 122 h 122"/>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605" h="122">
                    <a:moveTo>
                      <a:pt x="445" y="0"/>
                    </a:moveTo>
                    <a:lnTo>
                      <a:pt x="430" y="0"/>
                    </a:lnTo>
                    <a:lnTo>
                      <a:pt x="406" y="3"/>
                    </a:lnTo>
                    <a:lnTo>
                      <a:pt x="386" y="13"/>
                    </a:lnTo>
                    <a:lnTo>
                      <a:pt x="372" y="28"/>
                    </a:lnTo>
                    <a:lnTo>
                      <a:pt x="363" y="48"/>
                    </a:lnTo>
                    <a:lnTo>
                      <a:pt x="365" y="72"/>
                    </a:lnTo>
                    <a:lnTo>
                      <a:pt x="372" y="93"/>
                    </a:lnTo>
                    <a:lnTo>
                      <a:pt x="384" y="109"/>
                    </a:lnTo>
                    <a:lnTo>
                      <a:pt x="403" y="119"/>
                    </a:lnTo>
                    <a:lnTo>
                      <a:pt x="433" y="120"/>
                    </a:lnTo>
                    <a:lnTo>
                      <a:pt x="452" y="119"/>
                    </a:lnTo>
                    <a:lnTo>
                      <a:pt x="456" y="115"/>
                    </a:lnTo>
                    <a:lnTo>
                      <a:pt x="436" y="115"/>
                    </a:lnTo>
                    <a:lnTo>
                      <a:pt x="411" y="112"/>
                    </a:lnTo>
                    <a:lnTo>
                      <a:pt x="394" y="101"/>
                    </a:lnTo>
                    <a:lnTo>
                      <a:pt x="383" y="83"/>
                    </a:lnTo>
                    <a:lnTo>
                      <a:pt x="380" y="60"/>
                    </a:lnTo>
                    <a:lnTo>
                      <a:pt x="383" y="37"/>
                    </a:lnTo>
                    <a:lnTo>
                      <a:pt x="394" y="18"/>
                    </a:lnTo>
                    <a:lnTo>
                      <a:pt x="412" y="8"/>
                    </a:lnTo>
                    <a:lnTo>
                      <a:pt x="463" y="8"/>
                    </a:lnTo>
                    <a:lnTo>
                      <a:pt x="462" y="4"/>
                    </a:lnTo>
                    <a:lnTo>
                      <a:pt x="457" y="3"/>
                    </a:lnTo>
                    <a:lnTo>
                      <a:pt x="44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25" name="Freeform 69">
                <a:extLst>
                  <a:ext uri="{FF2B5EF4-FFF2-40B4-BE49-F238E27FC236}">
                    <a16:creationId xmlns:a16="http://schemas.microsoft.com/office/drawing/2014/main" id="{25701936-4B61-465D-8BD2-F23770738E03}"/>
                  </a:ext>
                </a:extLst>
              </p:cNvPr>
              <p:cNvSpPr>
                <a:spLocks/>
              </p:cNvSpPr>
              <p:nvPr/>
            </p:nvSpPr>
            <p:spPr bwMode="auto">
              <a:xfrm>
                <a:off x="4416" y="3366"/>
                <a:ext cx="605" cy="122"/>
              </a:xfrm>
              <a:custGeom>
                <a:avLst/>
                <a:gdLst>
                  <a:gd name="T0" fmla="*/ 465 w 605"/>
                  <a:gd name="T1" fmla="*/ 88 h 122"/>
                  <a:gd name="T2" fmla="*/ 453 w 605"/>
                  <a:gd name="T3" fmla="*/ 106 h 122"/>
                  <a:gd name="T4" fmla="*/ 436 w 605"/>
                  <a:gd name="T5" fmla="*/ 115 h 122"/>
                  <a:gd name="T6" fmla="*/ 456 w 605"/>
                  <a:gd name="T7" fmla="*/ 115 h 122"/>
                  <a:gd name="T8" fmla="*/ 463 w 605"/>
                  <a:gd name="T9" fmla="*/ 110 h 122"/>
                  <a:gd name="T10" fmla="*/ 467 w 605"/>
                  <a:gd name="T11" fmla="*/ 96 h 122"/>
                  <a:gd name="T12" fmla="*/ 469 w 605"/>
                  <a:gd name="T13" fmla="*/ 88 h 122"/>
                  <a:gd name="T14" fmla="*/ 465 w 605"/>
                  <a:gd name="T15" fmla="*/ 8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5" y="88"/>
                    </a:moveTo>
                    <a:lnTo>
                      <a:pt x="453" y="106"/>
                    </a:lnTo>
                    <a:lnTo>
                      <a:pt x="436" y="115"/>
                    </a:lnTo>
                    <a:lnTo>
                      <a:pt x="456" y="115"/>
                    </a:lnTo>
                    <a:lnTo>
                      <a:pt x="463" y="110"/>
                    </a:lnTo>
                    <a:lnTo>
                      <a:pt x="467" y="96"/>
                    </a:lnTo>
                    <a:lnTo>
                      <a:pt x="469" y="88"/>
                    </a:lnTo>
                    <a:lnTo>
                      <a:pt x="465"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26" name="Freeform 68">
                <a:extLst>
                  <a:ext uri="{FF2B5EF4-FFF2-40B4-BE49-F238E27FC236}">
                    <a16:creationId xmlns:a16="http://schemas.microsoft.com/office/drawing/2014/main" id="{0B4DDDFD-78C9-450B-B9F9-F9DA3D83D52D}"/>
                  </a:ext>
                </a:extLst>
              </p:cNvPr>
              <p:cNvSpPr>
                <a:spLocks/>
              </p:cNvSpPr>
              <p:nvPr/>
            </p:nvSpPr>
            <p:spPr bwMode="auto">
              <a:xfrm>
                <a:off x="4416" y="3366"/>
                <a:ext cx="605" cy="122"/>
              </a:xfrm>
              <a:custGeom>
                <a:avLst/>
                <a:gdLst>
                  <a:gd name="T0" fmla="*/ 463 w 605"/>
                  <a:gd name="T1" fmla="*/ 8 h 122"/>
                  <a:gd name="T2" fmla="*/ 412 w 605"/>
                  <a:gd name="T3" fmla="*/ 8 h 122"/>
                  <a:gd name="T4" fmla="*/ 439 w 605"/>
                  <a:gd name="T5" fmla="*/ 9 h 122"/>
                  <a:gd name="T6" fmla="*/ 454 w 605"/>
                  <a:gd name="T7" fmla="*/ 17 h 122"/>
                  <a:gd name="T8" fmla="*/ 466 w 605"/>
                  <a:gd name="T9" fmla="*/ 32 h 122"/>
                  <a:gd name="T10" fmla="*/ 464 w 605"/>
                  <a:gd name="T11" fmla="*/ 22 h 122"/>
                  <a:gd name="T12" fmla="*/ 464 w 605"/>
                  <a:gd name="T13" fmla="*/ 14 h 122"/>
                  <a:gd name="T14" fmla="*/ 463 w 605"/>
                  <a:gd name="T15" fmla="*/ 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3" y="8"/>
                    </a:moveTo>
                    <a:lnTo>
                      <a:pt x="412" y="8"/>
                    </a:lnTo>
                    <a:lnTo>
                      <a:pt x="439" y="9"/>
                    </a:lnTo>
                    <a:lnTo>
                      <a:pt x="454" y="17"/>
                    </a:lnTo>
                    <a:lnTo>
                      <a:pt x="466" y="32"/>
                    </a:lnTo>
                    <a:lnTo>
                      <a:pt x="464" y="22"/>
                    </a:lnTo>
                    <a:lnTo>
                      <a:pt x="464" y="14"/>
                    </a:lnTo>
                    <a:lnTo>
                      <a:pt x="46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27" name="Freeform 67">
                <a:extLst>
                  <a:ext uri="{FF2B5EF4-FFF2-40B4-BE49-F238E27FC236}">
                    <a16:creationId xmlns:a16="http://schemas.microsoft.com/office/drawing/2014/main" id="{DF9C8AA3-0040-4BA7-880F-46EAD2E348ED}"/>
                  </a:ext>
                </a:extLst>
              </p:cNvPr>
              <p:cNvSpPr>
                <a:spLocks/>
              </p:cNvSpPr>
              <p:nvPr/>
            </p:nvSpPr>
            <p:spPr bwMode="auto">
              <a:xfrm>
                <a:off x="4416" y="3366"/>
                <a:ext cx="605" cy="122"/>
              </a:xfrm>
              <a:custGeom>
                <a:avLst/>
                <a:gdLst>
                  <a:gd name="T0" fmla="*/ 526 w 605"/>
                  <a:gd name="T1" fmla="*/ 2 h 122"/>
                  <a:gd name="T2" fmla="*/ 478 w 605"/>
                  <a:gd name="T3" fmla="*/ 2 h 122"/>
                  <a:gd name="T4" fmla="*/ 478 w 605"/>
                  <a:gd name="T5" fmla="*/ 7 h 122"/>
                  <a:gd name="T6" fmla="*/ 494 w 605"/>
                  <a:gd name="T7" fmla="*/ 8 h 122"/>
                  <a:gd name="T8" fmla="*/ 495 w 605"/>
                  <a:gd name="T9" fmla="*/ 9 h 122"/>
                  <a:gd name="T10" fmla="*/ 495 w 605"/>
                  <a:gd name="T11" fmla="*/ 113 h 122"/>
                  <a:gd name="T12" fmla="*/ 494 w 605"/>
                  <a:gd name="T13" fmla="*/ 114 h 122"/>
                  <a:gd name="T14" fmla="*/ 479 w 605"/>
                  <a:gd name="T15" fmla="*/ 115 h 122"/>
                  <a:gd name="T16" fmla="*/ 479 w 605"/>
                  <a:gd name="T17" fmla="*/ 119 h 122"/>
                  <a:gd name="T18" fmla="*/ 527 w 605"/>
                  <a:gd name="T19" fmla="*/ 119 h 122"/>
                  <a:gd name="T20" fmla="*/ 527 w 605"/>
                  <a:gd name="T21" fmla="*/ 115 h 122"/>
                  <a:gd name="T22" fmla="*/ 512 w 605"/>
                  <a:gd name="T23" fmla="*/ 114 h 122"/>
                  <a:gd name="T24" fmla="*/ 511 w 605"/>
                  <a:gd name="T25" fmla="*/ 113 h 122"/>
                  <a:gd name="T26" fmla="*/ 511 w 605"/>
                  <a:gd name="T27" fmla="*/ 61 h 122"/>
                  <a:gd name="T28" fmla="*/ 588 w 605"/>
                  <a:gd name="T29" fmla="*/ 61 h 122"/>
                  <a:gd name="T30" fmla="*/ 588 w 605"/>
                  <a:gd name="T31" fmla="*/ 54 h 122"/>
                  <a:gd name="T32" fmla="*/ 511 w 605"/>
                  <a:gd name="T33" fmla="*/ 54 h 122"/>
                  <a:gd name="T34" fmla="*/ 511 w 605"/>
                  <a:gd name="T35" fmla="*/ 9 h 122"/>
                  <a:gd name="T36" fmla="*/ 512 w 605"/>
                  <a:gd name="T37" fmla="*/ 8 h 122"/>
                  <a:gd name="T38" fmla="*/ 526 w 605"/>
                  <a:gd name="T39" fmla="*/ 7 h 122"/>
                  <a:gd name="T40" fmla="*/ 526 w 605"/>
                  <a:gd name="T41" fmla="*/ 2 h 12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605"/>
                  <a:gd name="T64" fmla="*/ 0 h 122"/>
                  <a:gd name="T65" fmla="*/ 605 w 605"/>
                  <a:gd name="T66" fmla="*/ 122 h 12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605" h="122">
                    <a:moveTo>
                      <a:pt x="526" y="2"/>
                    </a:moveTo>
                    <a:lnTo>
                      <a:pt x="478" y="2"/>
                    </a:lnTo>
                    <a:lnTo>
                      <a:pt x="478" y="7"/>
                    </a:lnTo>
                    <a:lnTo>
                      <a:pt x="494" y="8"/>
                    </a:lnTo>
                    <a:lnTo>
                      <a:pt x="495" y="9"/>
                    </a:lnTo>
                    <a:lnTo>
                      <a:pt x="495" y="113"/>
                    </a:lnTo>
                    <a:lnTo>
                      <a:pt x="494" y="114"/>
                    </a:lnTo>
                    <a:lnTo>
                      <a:pt x="479" y="115"/>
                    </a:lnTo>
                    <a:lnTo>
                      <a:pt x="479" y="119"/>
                    </a:lnTo>
                    <a:lnTo>
                      <a:pt x="527" y="119"/>
                    </a:lnTo>
                    <a:lnTo>
                      <a:pt x="527" y="115"/>
                    </a:lnTo>
                    <a:lnTo>
                      <a:pt x="512" y="114"/>
                    </a:lnTo>
                    <a:lnTo>
                      <a:pt x="511" y="113"/>
                    </a:lnTo>
                    <a:lnTo>
                      <a:pt x="511" y="61"/>
                    </a:lnTo>
                    <a:lnTo>
                      <a:pt x="588" y="61"/>
                    </a:lnTo>
                    <a:lnTo>
                      <a:pt x="588" y="54"/>
                    </a:lnTo>
                    <a:lnTo>
                      <a:pt x="511" y="54"/>
                    </a:lnTo>
                    <a:lnTo>
                      <a:pt x="511" y="9"/>
                    </a:lnTo>
                    <a:lnTo>
                      <a:pt x="512" y="8"/>
                    </a:lnTo>
                    <a:lnTo>
                      <a:pt x="526" y="7"/>
                    </a:lnTo>
                    <a:lnTo>
                      <a:pt x="526"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28" name="Freeform 66">
                <a:extLst>
                  <a:ext uri="{FF2B5EF4-FFF2-40B4-BE49-F238E27FC236}">
                    <a16:creationId xmlns:a16="http://schemas.microsoft.com/office/drawing/2014/main" id="{DEF5E210-2897-4164-8F67-F1631C686518}"/>
                  </a:ext>
                </a:extLst>
              </p:cNvPr>
              <p:cNvSpPr>
                <a:spLocks/>
              </p:cNvSpPr>
              <p:nvPr/>
            </p:nvSpPr>
            <p:spPr bwMode="auto">
              <a:xfrm>
                <a:off x="4416" y="3366"/>
                <a:ext cx="605" cy="122"/>
              </a:xfrm>
              <a:custGeom>
                <a:avLst/>
                <a:gdLst>
                  <a:gd name="T0" fmla="*/ 588 w 605"/>
                  <a:gd name="T1" fmla="*/ 61 h 122"/>
                  <a:gd name="T2" fmla="*/ 573 w 605"/>
                  <a:gd name="T3" fmla="*/ 61 h 122"/>
                  <a:gd name="T4" fmla="*/ 573 w 605"/>
                  <a:gd name="T5" fmla="*/ 113 h 122"/>
                  <a:gd name="T6" fmla="*/ 572 w 605"/>
                  <a:gd name="T7" fmla="*/ 114 h 122"/>
                  <a:gd name="T8" fmla="*/ 556 w 605"/>
                  <a:gd name="T9" fmla="*/ 115 h 122"/>
                  <a:gd name="T10" fmla="*/ 556 w 605"/>
                  <a:gd name="T11" fmla="*/ 119 h 122"/>
                  <a:gd name="T12" fmla="*/ 604 w 605"/>
                  <a:gd name="T13" fmla="*/ 119 h 122"/>
                  <a:gd name="T14" fmla="*/ 604 w 605"/>
                  <a:gd name="T15" fmla="*/ 115 h 122"/>
                  <a:gd name="T16" fmla="*/ 590 w 605"/>
                  <a:gd name="T17" fmla="*/ 114 h 122"/>
                  <a:gd name="T18" fmla="*/ 588 w 605"/>
                  <a:gd name="T19" fmla="*/ 113 h 122"/>
                  <a:gd name="T20" fmla="*/ 588 w 605"/>
                  <a:gd name="T21" fmla="*/ 61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588" y="61"/>
                    </a:moveTo>
                    <a:lnTo>
                      <a:pt x="573" y="61"/>
                    </a:lnTo>
                    <a:lnTo>
                      <a:pt x="573" y="113"/>
                    </a:lnTo>
                    <a:lnTo>
                      <a:pt x="572" y="114"/>
                    </a:lnTo>
                    <a:lnTo>
                      <a:pt x="556" y="115"/>
                    </a:lnTo>
                    <a:lnTo>
                      <a:pt x="556" y="119"/>
                    </a:lnTo>
                    <a:lnTo>
                      <a:pt x="604" y="119"/>
                    </a:lnTo>
                    <a:lnTo>
                      <a:pt x="604" y="115"/>
                    </a:lnTo>
                    <a:lnTo>
                      <a:pt x="590" y="114"/>
                    </a:lnTo>
                    <a:lnTo>
                      <a:pt x="588" y="113"/>
                    </a:lnTo>
                    <a:lnTo>
                      <a:pt x="588" y="6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29" name="Freeform 65">
                <a:extLst>
                  <a:ext uri="{FF2B5EF4-FFF2-40B4-BE49-F238E27FC236}">
                    <a16:creationId xmlns:a16="http://schemas.microsoft.com/office/drawing/2014/main" id="{502ADDB5-0C2E-4342-B570-2AE8F677DE94}"/>
                  </a:ext>
                </a:extLst>
              </p:cNvPr>
              <p:cNvSpPr>
                <a:spLocks/>
              </p:cNvSpPr>
              <p:nvPr/>
            </p:nvSpPr>
            <p:spPr bwMode="auto">
              <a:xfrm>
                <a:off x="4416" y="3366"/>
                <a:ext cx="605" cy="122"/>
              </a:xfrm>
              <a:custGeom>
                <a:avLst/>
                <a:gdLst>
                  <a:gd name="T0" fmla="*/ 605 w 605"/>
                  <a:gd name="T1" fmla="*/ 2 h 122"/>
                  <a:gd name="T2" fmla="*/ 557 w 605"/>
                  <a:gd name="T3" fmla="*/ 2 h 122"/>
                  <a:gd name="T4" fmla="*/ 557 w 605"/>
                  <a:gd name="T5" fmla="*/ 7 h 122"/>
                  <a:gd name="T6" fmla="*/ 572 w 605"/>
                  <a:gd name="T7" fmla="*/ 8 h 122"/>
                  <a:gd name="T8" fmla="*/ 573 w 605"/>
                  <a:gd name="T9" fmla="*/ 9 h 122"/>
                  <a:gd name="T10" fmla="*/ 573 w 605"/>
                  <a:gd name="T11" fmla="*/ 54 h 122"/>
                  <a:gd name="T12" fmla="*/ 588 w 605"/>
                  <a:gd name="T13" fmla="*/ 54 h 122"/>
                  <a:gd name="T14" fmla="*/ 588 w 605"/>
                  <a:gd name="T15" fmla="*/ 9 h 122"/>
                  <a:gd name="T16" fmla="*/ 590 w 605"/>
                  <a:gd name="T17" fmla="*/ 8 h 122"/>
                  <a:gd name="T18" fmla="*/ 605 w 605"/>
                  <a:gd name="T19" fmla="*/ 7 h 122"/>
                  <a:gd name="T20" fmla="*/ 605 w 605"/>
                  <a:gd name="T21" fmla="*/ 2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605" y="2"/>
                    </a:moveTo>
                    <a:lnTo>
                      <a:pt x="557" y="2"/>
                    </a:lnTo>
                    <a:lnTo>
                      <a:pt x="557" y="7"/>
                    </a:lnTo>
                    <a:lnTo>
                      <a:pt x="572" y="8"/>
                    </a:lnTo>
                    <a:lnTo>
                      <a:pt x="573" y="9"/>
                    </a:lnTo>
                    <a:lnTo>
                      <a:pt x="573" y="54"/>
                    </a:lnTo>
                    <a:lnTo>
                      <a:pt x="588" y="54"/>
                    </a:lnTo>
                    <a:lnTo>
                      <a:pt x="588" y="9"/>
                    </a:lnTo>
                    <a:lnTo>
                      <a:pt x="590" y="8"/>
                    </a:lnTo>
                    <a:lnTo>
                      <a:pt x="605" y="7"/>
                    </a:lnTo>
                    <a:lnTo>
                      <a:pt x="605"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60" name="Group 60">
              <a:extLst>
                <a:ext uri="{FF2B5EF4-FFF2-40B4-BE49-F238E27FC236}">
                  <a16:creationId xmlns:a16="http://schemas.microsoft.com/office/drawing/2014/main" id="{380C705F-1770-4A3A-BED7-E7F33773C6B3}"/>
                </a:ext>
              </a:extLst>
            </p:cNvPr>
            <p:cNvGrpSpPr>
              <a:grpSpLocks/>
            </p:cNvGrpSpPr>
            <p:nvPr/>
          </p:nvGrpSpPr>
          <p:grpSpPr bwMode="auto">
            <a:xfrm>
              <a:off x="5031" y="3439"/>
              <a:ext cx="51" cy="81"/>
              <a:chOff x="5031" y="3439"/>
              <a:chExt cx="51" cy="81"/>
            </a:xfrm>
          </p:grpSpPr>
          <p:sp>
            <p:nvSpPr>
              <p:cNvPr id="51319" name="Freeform 63">
                <a:extLst>
                  <a:ext uri="{FF2B5EF4-FFF2-40B4-BE49-F238E27FC236}">
                    <a16:creationId xmlns:a16="http://schemas.microsoft.com/office/drawing/2014/main" id="{DE324F68-D700-4F49-B100-B61D442D5A1C}"/>
                  </a:ext>
                </a:extLst>
              </p:cNvPr>
              <p:cNvSpPr>
                <a:spLocks/>
              </p:cNvSpPr>
              <p:nvPr/>
            </p:nvSpPr>
            <p:spPr bwMode="auto">
              <a:xfrm>
                <a:off x="5031" y="3439"/>
                <a:ext cx="51" cy="81"/>
              </a:xfrm>
              <a:custGeom>
                <a:avLst/>
                <a:gdLst>
                  <a:gd name="T0" fmla="*/ 46 w 51"/>
                  <a:gd name="T1" fmla="*/ 8 h 81"/>
                  <a:gd name="T2" fmla="*/ 30 w 51"/>
                  <a:gd name="T3" fmla="*/ 8 h 81"/>
                  <a:gd name="T4" fmla="*/ 36 w 51"/>
                  <a:gd name="T5" fmla="*/ 15 h 81"/>
                  <a:gd name="T6" fmla="*/ 36 w 51"/>
                  <a:gd name="T7" fmla="*/ 37 h 81"/>
                  <a:gd name="T8" fmla="*/ 27 w 51"/>
                  <a:gd name="T9" fmla="*/ 48 h 81"/>
                  <a:gd name="T10" fmla="*/ 20 w 51"/>
                  <a:gd name="T11" fmla="*/ 57 h 81"/>
                  <a:gd name="T12" fmla="*/ 14 w 51"/>
                  <a:gd name="T13" fmla="*/ 64 h 81"/>
                  <a:gd name="T14" fmla="*/ 0 w 51"/>
                  <a:gd name="T15" fmla="*/ 79 h 81"/>
                  <a:gd name="T16" fmla="*/ 0 w 51"/>
                  <a:gd name="T17" fmla="*/ 81 h 81"/>
                  <a:gd name="T18" fmla="*/ 47 w 51"/>
                  <a:gd name="T19" fmla="*/ 81 h 81"/>
                  <a:gd name="T20" fmla="*/ 48 w 51"/>
                  <a:gd name="T21" fmla="*/ 76 h 81"/>
                  <a:gd name="T22" fmla="*/ 49 w 51"/>
                  <a:gd name="T23" fmla="*/ 72 h 81"/>
                  <a:gd name="T24" fmla="*/ 12 w 51"/>
                  <a:gd name="T25" fmla="*/ 72 h 81"/>
                  <a:gd name="T26" fmla="*/ 40 w 51"/>
                  <a:gd name="T27" fmla="*/ 41 h 81"/>
                  <a:gd name="T28" fmla="*/ 46 w 51"/>
                  <a:gd name="T29" fmla="*/ 32 h 81"/>
                  <a:gd name="T30" fmla="*/ 46 w 51"/>
                  <a:gd name="T31" fmla="*/ 8 h 81"/>
                  <a:gd name="T32" fmla="*/ 46 w 51"/>
                  <a:gd name="T33" fmla="*/ 8 h 81"/>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1"/>
                  <a:gd name="T52" fmla="*/ 0 h 81"/>
                  <a:gd name="T53" fmla="*/ 51 w 51"/>
                  <a:gd name="T54" fmla="*/ 81 h 81"/>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1" h="81">
                    <a:moveTo>
                      <a:pt x="46" y="8"/>
                    </a:moveTo>
                    <a:lnTo>
                      <a:pt x="30" y="8"/>
                    </a:lnTo>
                    <a:lnTo>
                      <a:pt x="36" y="15"/>
                    </a:lnTo>
                    <a:lnTo>
                      <a:pt x="36" y="37"/>
                    </a:lnTo>
                    <a:lnTo>
                      <a:pt x="27" y="48"/>
                    </a:lnTo>
                    <a:lnTo>
                      <a:pt x="20" y="57"/>
                    </a:lnTo>
                    <a:lnTo>
                      <a:pt x="14" y="64"/>
                    </a:lnTo>
                    <a:lnTo>
                      <a:pt x="0" y="79"/>
                    </a:lnTo>
                    <a:lnTo>
                      <a:pt x="0" y="81"/>
                    </a:lnTo>
                    <a:lnTo>
                      <a:pt x="47" y="81"/>
                    </a:lnTo>
                    <a:lnTo>
                      <a:pt x="48" y="76"/>
                    </a:lnTo>
                    <a:lnTo>
                      <a:pt x="49" y="72"/>
                    </a:lnTo>
                    <a:lnTo>
                      <a:pt x="12" y="72"/>
                    </a:lnTo>
                    <a:lnTo>
                      <a:pt x="40" y="41"/>
                    </a:lnTo>
                    <a:lnTo>
                      <a:pt x="46" y="32"/>
                    </a:lnTo>
                    <a:lnTo>
                      <a:pt x="46"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20" name="Freeform 62">
                <a:extLst>
                  <a:ext uri="{FF2B5EF4-FFF2-40B4-BE49-F238E27FC236}">
                    <a16:creationId xmlns:a16="http://schemas.microsoft.com/office/drawing/2014/main" id="{2D268E9C-A06E-4EAB-A4D5-F5C77BD6E8BE}"/>
                  </a:ext>
                </a:extLst>
              </p:cNvPr>
              <p:cNvSpPr>
                <a:spLocks/>
              </p:cNvSpPr>
              <p:nvPr/>
            </p:nvSpPr>
            <p:spPr bwMode="auto">
              <a:xfrm>
                <a:off x="5031" y="3439"/>
                <a:ext cx="51" cy="81"/>
              </a:xfrm>
              <a:custGeom>
                <a:avLst/>
                <a:gdLst>
                  <a:gd name="T0" fmla="*/ 47 w 51"/>
                  <a:gd name="T1" fmla="*/ 65 h 81"/>
                  <a:gd name="T2" fmla="*/ 45 w 51"/>
                  <a:gd name="T3" fmla="*/ 72 h 81"/>
                  <a:gd name="T4" fmla="*/ 12 w 51"/>
                  <a:gd name="T5" fmla="*/ 72 h 81"/>
                  <a:gd name="T6" fmla="*/ 49 w 51"/>
                  <a:gd name="T7" fmla="*/ 72 h 81"/>
                  <a:gd name="T8" fmla="*/ 49 w 51"/>
                  <a:gd name="T9" fmla="*/ 71 h 81"/>
                  <a:gd name="T10" fmla="*/ 51 w 51"/>
                  <a:gd name="T11" fmla="*/ 66 h 81"/>
                  <a:gd name="T12" fmla="*/ 47 w 51"/>
                  <a:gd name="T13" fmla="*/ 65 h 81"/>
                  <a:gd name="T14" fmla="*/ 0 60000 65536"/>
                  <a:gd name="T15" fmla="*/ 0 60000 65536"/>
                  <a:gd name="T16" fmla="*/ 0 60000 65536"/>
                  <a:gd name="T17" fmla="*/ 0 60000 65536"/>
                  <a:gd name="T18" fmla="*/ 0 60000 65536"/>
                  <a:gd name="T19" fmla="*/ 0 60000 65536"/>
                  <a:gd name="T20" fmla="*/ 0 60000 65536"/>
                  <a:gd name="T21" fmla="*/ 0 w 51"/>
                  <a:gd name="T22" fmla="*/ 0 h 81"/>
                  <a:gd name="T23" fmla="*/ 51 w 51"/>
                  <a:gd name="T24" fmla="*/ 81 h 81"/>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1" h="81">
                    <a:moveTo>
                      <a:pt x="47" y="65"/>
                    </a:moveTo>
                    <a:lnTo>
                      <a:pt x="45" y="72"/>
                    </a:lnTo>
                    <a:lnTo>
                      <a:pt x="12" y="72"/>
                    </a:lnTo>
                    <a:lnTo>
                      <a:pt x="49" y="72"/>
                    </a:lnTo>
                    <a:lnTo>
                      <a:pt x="49" y="71"/>
                    </a:lnTo>
                    <a:lnTo>
                      <a:pt x="51" y="66"/>
                    </a:lnTo>
                    <a:lnTo>
                      <a:pt x="47"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21" name="Freeform 61">
                <a:extLst>
                  <a:ext uri="{FF2B5EF4-FFF2-40B4-BE49-F238E27FC236}">
                    <a16:creationId xmlns:a16="http://schemas.microsoft.com/office/drawing/2014/main" id="{87D785F5-DE26-41A1-B8E1-9335E590F78C}"/>
                  </a:ext>
                </a:extLst>
              </p:cNvPr>
              <p:cNvSpPr>
                <a:spLocks/>
              </p:cNvSpPr>
              <p:nvPr/>
            </p:nvSpPr>
            <p:spPr bwMode="auto">
              <a:xfrm>
                <a:off x="5031" y="3439"/>
                <a:ext cx="51" cy="81"/>
              </a:xfrm>
              <a:custGeom>
                <a:avLst/>
                <a:gdLst>
                  <a:gd name="T0" fmla="*/ 36 w 51"/>
                  <a:gd name="T1" fmla="*/ 0 h 81"/>
                  <a:gd name="T2" fmla="*/ 18 w 51"/>
                  <a:gd name="T3" fmla="*/ 0 h 81"/>
                  <a:gd name="T4" fmla="*/ 12 w 51"/>
                  <a:gd name="T5" fmla="*/ 4 h 81"/>
                  <a:gd name="T6" fmla="*/ 8 w 51"/>
                  <a:gd name="T7" fmla="*/ 8 h 81"/>
                  <a:gd name="T8" fmla="*/ 1 w 51"/>
                  <a:gd name="T9" fmla="*/ 18 h 81"/>
                  <a:gd name="T10" fmla="*/ 4 w 51"/>
                  <a:gd name="T11" fmla="*/ 20 h 81"/>
                  <a:gd name="T12" fmla="*/ 7 w 51"/>
                  <a:gd name="T13" fmla="*/ 15 h 81"/>
                  <a:gd name="T14" fmla="*/ 12 w 51"/>
                  <a:gd name="T15" fmla="*/ 8 h 81"/>
                  <a:gd name="T16" fmla="*/ 46 w 51"/>
                  <a:gd name="T17" fmla="*/ 8 h 81"/>
                  <a:gd name="T18" fmla="*/ 36 w 51"/>
                  <a:gd name="T19" fmla="*/ 0 h 8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1"/>
                  <a:gd name="T31" fmla="*/ 0 h 81"/>
                  <a:gd name="T32" fmla="*/ 51 w 51"/>
                  <a:gd name="T33" fmla="*/ 81 h 8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1" h="81">
                    <a:moveTo>
                      <a:pt x="36" y="0"/>
                    </a:moveTo>
                    <a:lnTo>
                      <a:pt x="18" y="0"/>
                    </a:lnTo>
                    <a:lnTo>
                      <a:pt x="12" y="4"/>
                    </a:lnTo>
                    <a:lnTo>
                      <a:pt x="8" y="8"/>
                    </a:lnTo>
                    <a:lnTo>
                      <a:pt x="1" y="18"/>
                    </a:lnTo>
                    <a:lnTo>
                      <a:pt x="4" y="20"/>
                    </a:lnTo>
                    <a:lnTo>
                      <a:pt x="7" y="15"/>
                    </a:lnTo>
                    <a:lnTo>
                      <a:pt x="12" y="8"/>
                    </a:lnTo>
                    <a:lnTo>
                      <a:pt x="46" y="8"/>
                    </a:lnTo>
                    <a:lnTo>
                      <a:pt x="3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61" name="Group 57">
              <a:extLst>
                <a:ext uri="{FF2B5EF4-FFF2-40B4-BE49-F238E27FC236}">
                  <a16:creationId xmlns:a16="http://schemas.microsoft.com/office/drawing/2014/main" id="{EE63B44C-3187-4D42-B5C6-8732AB57F574}"/>
                </a:ext>
              </a:extLst>
            </p:cNvPr>
            <p:cNvGrpSpPr>
              <a:grpSpLocks/>
            </p:cNvGrpSpPr>
            <p:nvPr/>
          </p:nvGrpSpPr>
          <p:grpSpPr bwMode="auto">
            <a:xfrm>
              <a:off x="6349" y="3516"/>
              <a:ext cx="82" cy="28"/>
              <a:chOff x="6349" y="3516"/>
              <a:chExt cx="82" cy="28"/>
            </a:xfrm>
          </p:grpSpPr>
          <p:sp>
            <p:nvSpPr>
              <p:cNvPr id="51317" name="Freeform 59">
                <a:extLst>
                  <a:ext uri="{FF2B5EF4-FFF2-40B4-BE49-F238E27FC236}">
                    <a16:creationId xmlns:a16="http://schemas.microsoft.com/office/drawing/2014/main" id="{7A4E89D5-F78E-406D-84B8-62025360AE9D}"/>
                  </a:ext>
                </a:extLst>
              </p:cNvPr>
              <p:cNvSpPr>
                <a:spLocks/>
              </p:cNvSpPr>
              <p:nvPr/>
            </p:nvSpPr>
            <p:spPr bwMode="auto">
              <a:xfrm>
                <a:off x="6349" y="3516"/>
                <a:ext cx="82" cy="28"/>
              </a:xfrm>
              <a:custGeom>
                <a:avLst/>
                <a:gdLst>
                  <a:gd name="T0" fmla="*/ 21 w 82"/>
                  <a:gd name="T1" fmla="*/ 0 h 28"/>
                  <a:gd name="T2" fmla="*/ 6 w 82"/>
                  <a:gd name="T3" fmla="*/ 0 h 28"/>
                  <a:gd name="T4" fmla="*/ 0 w 82"/>
                  <a:gd name="T5" fmla="*/ 6 h 28"/>
                  <a:gd name="T6" fmla="*/ 1 w 82"/>
                  <a:gd name="T7" fmla="*/ 21 h 28"/>
                  <a:gd name="T8" fmla="*/ 6 w 82"/>
                  <a:gd name="T9" fmla="*/ 27 h 28"/>
                  <a:gd name="T10" fmla="*/ 22 w 82"/>
                  <a:gd name="T11" fmla="*/ 27 h 28"/>
                  <a:gd name="T12" fmla="*/ 28 w 82"/>
                  <a:gd name="T13" fmla="*/ 21 h 28"/>
                  <a:gd name="T14" fmla="*/ 27 w 82"/>
                  <a:gd name="T15" fmla="*/ 5 h 28"/>
                  <a:gd name="T16" fmla="*/ 21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21" y="0"/>
                    </a:moveTo>
                    <a:lnTo>
                      <a:pt x="6" y="0"/>
                    </a:lnTo>
                    <a:lnTo>
                      <a:pt x="0" y="6"/>
                    </a:lnTo>
                    <a:lnTo>
                      <a:pt x="1" y="21"/>
                    </a:lnTo>
                    <a:lnTo>
                      <a:pt x="6" y="27"/>
                    </a:lnTo>
                    <a:lnTo>
                      <a:pt x="22" y="27"/>
                    </a:lnTo>
                    <a:lnTo>
                      <a:pt x="28" y="21"/>
                    </a:lnTo>
                    <a:lnTo>
                      <a:pt x="27" y="5"/>
                    </a:lnTo>
                    <a:lnTo>
                      <a:pt x="2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18" name="Freeform 58">
                <a:extLst>
                  <a:ext uri="{FF2B5EF4-FFF2-40B4-BE49-F238E27FC236}">
                    <a16:creationId xmlns:a16="http://schemas.microsoft.com/office/drawing/2014/main" id="{4270A123-47AF-45B3-AF27-CD721834D69A}"/>
                  </a:ext>
                </a:extLst>
              </p:cNvPr>
              <p:cNvSpPr>
                <a:spLocks/>
              </p:cNvSpPr>
              <p:nvPr/>
            </p:nvSpPr>
            <p:spPr bwMode="auto">
              <a:xfrm>
                <a:off x="6349" y="3516"/>
                <a:ext cx="82" cy="28"/>
              </a:xfrm>
              <a:custGeom>
                <a:avLst/>
                <a:gdLst>
                  <a:gd name="T0" fmla="*/ 75 w 82"/>
                  <a:gd name="T1" fmla="*/ 0 h 28"/>
                  <a:gd name="T2" fmla="*/ 60 w 82"/>
                  <a:gd name="T3" fmla="*/ 0 h 28"/>
                  <a:gd name="T4" fmla="*/ 54 w 82"/>
                  <a:gd name="T5" fmla="*/ 6 h 28"/>
                  <a:gd name="T6" fmla="*/ 55 w 82"/>
                  <a:gd name="T7" fmla="*/ 21 h 28"/>
                  <a:gd name="T8" fmla="*/ 60 w 82"/>
                  <a:gd name="T9" fmla="*/ 27 h 28"/>
                  <a:gd name="T10" fmla="*/ 76 w 82"/>
                  <a:gd name="T11" fmla="*/ 27 h 28"/>
                  <a:gd name="T12" fmla="*/ 82 w 82"/>
                  <a:gd name="T13" fmla="*/ 21 h 28"/>
                  <a:gd name="T14" fmla="*/ 81 w 82"/>
                  <a:gd name="T15" fmla="*/ 5 h 28"/>
                  <a:gd name="T16" fmla="*/ 75 w 82"/>
                  <a:gd name="T17" fmla="*/ 0 h 28"/>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2"/>
                  <a:gd name="T28" fmla="*/ 0 h 28"/>
                  <a:gd name="T29" fmla="*/ 82 w 82"/>
                  <a:gd name="T30" fmla="*/ 28 h 28"/>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2" h="28">
                    <a:moveTo>
                      <a:pt x="75" y="0"/>
                    </a:moveTo>
                    <a:lnTo>
                      <a:pt x="60" y="0"/>
                    </a:lnTo>
                    <a:lnTo>
                      <a:pt x="54" y="6"/>
                    </a:lnTo>
                    <a:lnTo>
                      <a:pt x="55" y="21"/>
                    </a:lnTo>
                    <a:lnTo>
                      <a:pt x="60" y="27"/>
                    </a:lnTo>
                    <a:lnTo>
                      <a:pt x="76" y="27"/>
                    </a:lnTo>
                    <a:lnTo>
                      <a:pt x="82" y="21"/>
                    </a:lnTo>
                    <a:lnTo>
                      <a:pt x="81" y="5"/>
                    </a:lnTo>
                    <a:lnTo>
                      <a:pt x="7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62" name="Group 50">
              <a:extLst>
                <a:ext uri="{FF2B5EF4-FFF2-40B4-BE49-F238E27FC236}">
                  <a16:creationId xmlns:a16="http://schemas.microsoft.com/office/drawing/2014/main" id="{DDC87F6F-5738-4DCE-BB05-4BB243105B30}"/>
                </a:ext>
              </a:extLst>
            </p:cNvPr>
            <p:cNvGrpSpPr>
              <a:grpSpLocks/>
            </p:cNvGrpSpPr>
            <p:nvPr/>
          </p:nvGrpSpPr>
          <p:grpSpPr bwMode="auto">
            <a:xfrm>
              <a:off x="6015" y="3366"/>
              <a:ext cx="242" cy="121"/>
              <a:chOff x="6015" y="3366"/>
              <a:chExt cx="242" cy="121"/>
            </a:xfrm>
          </p:grpSpPr>
          <p:sp>
            <p:nvSpPr>
              <p:cNvPr id="51311" name="Freeform 56">
                <a:extLst>
                  <a:ext uri="{FF2B5EF4-FFF2-40B4-BE49-F238E27FC236}">
                    <a16:creationId xmlns:a16="http://schemas.microsoft.com/office/drawing/2014/main" id="{56518F93-DD55-43C4-B8F2-CE832A5E5447}"/>
                  </a:ext>
                </a:extLst>
              </p:cNvPr>
              <p:cNvSpPr>
                <a:spLocks/>
              </p:cNvSpPr>
              <p:nvPr/>
            </p:nvSpPr>
            <p:spPr bwMode="auto">
              <a:xfrm>
                <a:off x="6015" y="3366"/>
                <a:ext cx="242" cy="121"/>
              </a:xfrm>
              <a:custGeom>
                <a:avLst/>
                <a:gdLst>
                  <a:gd name="T0" fmla="*/ 82 w 242"/>
                  <a:gd name="T1" fmla="*/ 0 h 121"/>
                  <a:gd name="T2" fmla="*/ 67 w 242"/>
                  <a:gd name="T3" fmla="*/ 0 h 121"/>
                  <a:gd name="T4" fmla="*/ 43 w 242"/>
                  <a:gd name="T5" fmla="*/ 3 h 121"/>
                  <a:gd name="T6" fmla="*/ 23 w 242"/>
                  <a:gd name="T7" fmla="*/ 13 h 121"/>
                  <a:gd name="T8" fmla="*/ 8 w 242"/>
                  <a:gd name="T9" fmla="*/ 28 h 121"/>
                  <a:gd name="T10" fmla="*/ 0 w 242"/>
                  <a:gd name="T11" fmla="*/ 48 h 121"/>
                  <a:gd name="T12" fmla="*/ 2 w 242"/>
                  <a:gd name="T13" fmla="*/ 72 h 121"/>
                  <a:gd name="T14" fmla="*/ 9 w 242"/>
                  <a:gd name="T15" fmla="*/ 93 h 121"/>
                  <a:gd name="T16" fmla="*/ 21 w 242"/>
                  <a:gd name="T17" fmla="*/ 109 h 121"/>
                  <a:gd name="T18" fmla="*/ 40 w 242"/>
                  <a:gd name="T19" fmla="*/ 119 h 121"/>
                  <a:gd name="T20" fmla="*/ 70 w 242"/>
                  <a:gd name="T21" fmla="*/ 120 h 121"/>
                  <a:gd name="T22" fmla="*/ 89 w 242"/>
                  <a:gd name="T23" fmla="*/ 119 h 121"/>
                  <a:gd name="T24" fmla="*/ 93 w 242"/>
                  <a:gd name="T25" fmla="*/ 115 h 121"/>
                  <a:gd name="T26" fmla="*/ 73 w 242"/>
                  <a:gd name="T27" fmla="*/ 115 h 121"/>
                  <a:gd name="T28" fmla="*/ 48 w 242"/>
                  <a:gd name="T29" fmla="*/ 112 h 121"/>
                  <a:gd name="T30" fmla="*/ 31 w 242"/>
                  <a:gd name="T31" fmla="*/ 101 h 121"/>
                  <a:gd name="T32" fmla="*/ 20 w 242"/>
                  <a:gd name="T33" fmla="*/ 83 h 121"/>
                  <a:gd name="T34" fmla="*/ 16 w 242"/>
                  <a:gd name="T35" fmla="*/ 60 h 121"/>
                  <a:gd name="T36" fmla="*/ 20 w 242"/>
                  <a:gd name="T37" fmla="*/ 37 h 121"/>
                  <a:gd name="T38" fmla="*/ 31 w 242"/>
                  <a:gd name="T39" fmla="*/ 18 h 121"/>
                  <a:gd name="T40" fmla="*/ 49 w 242"/>
                  <a:gd name="T41" fmla="*/ 8 h 121"/>
                  <a:gd name="T42" fmla="*/ 100 w 242"/>
                  <a:gd name="T43" fmla="*/ 8 h 121"/>
                  <a:gd name="T44" fmla="*/ 99 w 242"/>
                  <a:gd name="T45" fmla="*/ 4 h 121"/>
                  <a:gd name="T46" fmla="*/ 94 w 242"/>
                  <a:gd name="T47" fmla="*/ 3 h 121"/>
                  <a:gd name="T48" fmla="*/ 82 w 242"/>
                  <a:gd name="T49" fmla="*/ 0 h 121"/>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242"/>
                  <a:gd name="T76" fmla="*/ 0 h 121"/>
                  <a:gd name="T77" fmla="*/ 242 w 242"/>
                  <a:gd name="T78" fmla="*/ 121 h 121"/>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242" h="121">
                    <a:moveTo>
                      <a:pt x="82" y="0"/>
                    </a:moveTo>
                    <a:lnTo>
                      <a:pt x="67" y="0"/>
                    </a:lnTo>
                    <a:lnTo>
                      <a:pt x="43" y="3"/>
                    </a:lnTo>
                    <a:lnTo>
                      <a:pt x="23" y="13"/>
                    </a:lnTo>
                    <a:lnTo>
                      <a:pt x="8" y="28"/>
                    </a:lnTo>
                    <a:lnTo>
                      <a:pt x="0" y="48"/>
                    </a:lnTo>
                    <a:lnTo>
                      <a:pt x="2" y="72"/>
                    </a:lnTo>
                    <a:lnTo>
                      <a:pt x="9" y="93"/>
                    </a:lnTo>
                    <a:lnTo>
                      <a:pt x="21" y="109"/>
                    </a:lnTo>
                    <a:lnTo>
                      <a:pt x="40" y="119"/>
                    </a:lnTo>
                    <a:lnTo>
                      <a:pt x="70" y="120"/>
                    </a:lnTo>
                    <a:lnTo>
                      <a:pt x="89" y="119"/>
                    </a:lnTo>
                    <a:lnTo>
                      <a:pt x="93" y="115"/>
                    </a:lnTo>
                    <a:lnTo>
                      <a:pt x="73" y="115"/>
                    </a:lnTo>
                    <a:lnTo>
                      <a:pt x="48" y="112"/>
                    </a:lnTo>
                    <a:lnTo>
                      <a:pt x="31" y="101"/>
                    </a:lnTo>
                    <a:lnTo>
                      <a:pt x="20" y="83"/>
                    </a:lnTo>
                    <a:lnTo>
                      <a:pt x="16" y="60"/>
                    </a:lnTo>
                    <a:lnTo>
                      <a:pt x="20" y="37"/>
                    </a:lnTo>
                    <a:lnTo>
                      <a:pt x="31" y="18"/>
                    </a:lnTo>
                    <a:lnTo>
                      <a:pt x="49" y="8"/>
                    </a:lnTo>
                    <a:lnTo>
                      <a:pt x="100" y="8"/>
                    </a:lnTo>
                    <a:lnTo>
                      <a:pt x="99" y="4"/>
                    </a:lnTo>
                    <a:lnTo>
                      <a:pt x="94" y="3"/>
                    </a:lnTo>
                    <a:lnTo>
                      <a:pt x="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12" name="Freeform 55">
                <a:extLst>
                  <a:ext uri="{FF2B5EF4-FFF2-40B4-BE49-F238E27FC236}">
                    <a16:creationId xmlns:a16="http://schemas.microsoft.com/office/drawing/2014/main" id="{83B00880-A0CF-49AF-9741-60FBE53BB239}"/>
                  </a:ext>
                </a:extLst>
              </p:cNvPr>
              <p:cNvSpPr>
                <a:spLocks/>
              </p:cNvSpPr>
              <p:nvPr/>
            </p:nvSpPr>
            <p:spPr bwMode="auto">
              <a:xfrm>
                <a:off x="6015" y="3366"/>
                <a:ext cx="242" cy="121"/>
              </a:xfrm>
              <a:custGeom>
                <a:avLst/>
                <a:gdLst>
                  <a:gd name="T0" fmla="*/ 102 w 242"/>
                  <a:gd name="T1" fmla="*/ 88 h 121"/>
                  <a:gd name="T2" fmla="*/ 90 w 242"/>
                  <a:gd name="T3" fmla="*/ 106 h 121"/>
                  <a:gd name="T4" fmla="*/ 73 w 242"/>
                  <a:gd name="T5" fmla="*/ 115 h 121"/>
                  <a:gd name="T6" fmla="*/ 93 w 242"/>
                  <a:gd name="T7" fmla="*/ 115 h 121"/>
                  <a:gd name="T8" fmla="*/ 100 w 242"/>
                  <a:gd name="T9" fmla="*/ 110 h 121"/>
                  <a:gd name="T10" fmla="*/ 104 w 242"/>
                  <a:gd name="T11" fmla="*/ 96 h 121"/>
                  <a:gd name="T12" fmla="*/ 106 w 242"/>
                  <a:gd name="T13" fmla="*/ 88 h 121"/>
                  <a:gd name="T14" fmla="*/ 102 w 242"/>
                  <a:gd name="T15" fmla="*/ 8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102" y="88"/>
                    </a:moveTo>
                    <a:lnTo>
                      <a:pt x="90" y="106"/>
                    </a:lnTo>
                    <a:lnTo>
                      <a:pt x="73" y="115"/>
                    </a:lnTo>
                    <a:lnTo>
                      <a:pt x="93" y="115"/>
                    </a:lnTo>
                    <a:lnTo>
                      <a:pt x="100" y="110"/>
                    </a:lnTo>
                    <a:lnTo>
                      <a:pt x="104" y="96"/>
                    </a:lnTo>
                    <a:lnTo>
                      <a:pt x="106" y="88"/>
                    </a:lnTo>
                    <a:lnTo>
                      <a:pt x="102"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13" name="Freeform 54">
                <a:extLst>
                  <a:ext uri="{FF2B5EF4-FFF2-40B4-BE49-F238E27FC236}">
                    <a16:creationId xmlns:a16="http://schemas.microsoft.com/office/drawing/2014/main" id="{352BF9FD-DBCA-4AF7-99E5-89C7E6F567B7}"/>
                  </a:ext>
                </a:extLst>
              </p:cNvPr>
              <p:cNvSpPr>
                <a:spLocks/>
              </p:cNvSpPr>
              <p:nvPr/>
            </p:nvSpPr>
            <p:spPr bwMode="auto">
              <a:xfrm>
                <a:off x="6015" y="3366"/>
                <a:ext cx="242" cy="121"/>
              </a:xfrm>
              <a:custGeom>
                <a:avLst/>
                <a:gdLst>
                  <a:gd name="T0" fmla="*/ 100 w 242"/>
                  <a:gd name="T1" fmla="*/ 8 h 121"/>
                  <a:gd name="T2" fmla="*/ 49 w 242"/>
                  <a:gd name="T3" fmla="*/ 8 h 121"/>
                  <a:gd name="T4" fmla="*/ 76 w 242"/>
                  <a:gd name="T5" fmla="*/ 9 h 121"/>
                  <a:gd name="T6" fmla="*/ 91 w 242"/>
                  <a:gd name="T7" fmla="*/ 18 h 121"/>
                  <a:gd name="T8" fmla="*/ 102 w 242"/>
                  <a:gd name="T9" fmla="*/ 32 h 121"/>
                  <a:gd name="T10" fmla="*/ 101 w 242"/>
                  <a:gd name="T11" fmla="*/ 22 h 121"/>
                  <a:gd name="T12" fmla="*/ 101 w 242"/>
                  <a:gd name="T13" fmla="*/ 14 h 121"/>
                  <a:gd name="T14" fmla="*/ 100 w 242"/>
                  <a:gd name="T15" fmla="*/ 8 h 121"/>
                  <a:gd name="T16" fmla="*/ 0 60000 65536"/>
                  <a:gd name="T17" fmla="*/ 0 60000 65536"/>
                  <a:gd name="T18" fmla="*/ 0 60000 65536"/>
                  <a:gd name="T19" fmla="*/ 0 60000 65536"/>
                  <a:gd name="T20" fmla="*/ 0 60000 65536"/>
                  <a:gd name="T21" fmla="*/ 0 60000 65536"/>
                  <a:gd name="T22" fmla="*/ 0 60000 65536"/>
                  <a:gd name="T23" fmla="*/ 0 60000 65536"/>
                  <a:gd name="T24" fmla="*/ 0 w 242"/>
                  <a:gd name="T25" fmla="*/ 0 h 121"/>
                  <a:gd name="T26" fmla="*/ 242 w 242"/>
                  <a:gd name="T27" fmla="*/ 121 h 12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42" h="121">
                    <a:moveTo>
                      <a:pt x="100" y="8"/>
                    </a:moveTo>
                    <a:lnTo>
                      <a:pt x="49" y="8"/>
                    </a:lnTo>
                    <a:lnTo>
                      <a:pt x="76" y="9"/>
                    </a:lnTo>
                    <a:lnTo>
                      <a:pt x="91" y="18"/>
                    </a:lnTo>
                    <a:lnTo>
                      <a:pt x="102" y="32"/>
                    </a:lnTo>
                    <a:lnTo>
                      <a:pt x="101" y="22"/>
                    </a:lnTo>
                    <a:lnTo>
                      <a:pt x="101" y="14"/>
                    </a:lnTo>
                    <a:lnTo>
                      <a:pt x="10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14" name="Freeform 53">
                <a:extLst>
                  <a:ext uri="{FF2B5EF4-FFF2-40B4-BE49-F238E27FC236}">
                    <a16:creationId xmlns:a16="http://schemas.microsoft.com/office/drawing/2014/main" id="{95D61D56-33B5-44F3-9984-C7D1245D3260}"/>
                  </a:ext>
                </a:extLst>
              </p:cNvPr>
              <p:cNvSpPr>
                <a:spLocks/>
              </p:cNvSpPr>
              <p:nvPr/>
            </p:nvSpPr>
            <p:spPr bwMode="auto">
              <a:xfrm>
                <a:off x="6015" y="3366"/>
                <a:ext cx="242" cy="121"/>
              </a:xfrm>
              <a:custGeom>
                <a:avLst/>
                <a:gdLst>
                  <a:gd name="T0" fmla="*/ 163 w 242"/>
                  <a:gd name="T1" fmla="*/ 2 h 121"/>
                  <a:gd name="T2" fmla="*/ 115 w 242"/>
                  <a:gd name="T3" fmla="*/ 2 h 121"/>
                  <a:gd name="T4" fmla="*/ 115 w 242"/>
                  <a:gd name="T5" fmla="*/ 7 h 121"/>
                  <a:gd name="T6" fmla="*/ 131 w 242"/>
                  <a:gd name="T7" fmla="*/ 8 h 121"/>
                  <a:gd name="T8" fmla="*/ 132 w 242"/>
                  <a:gd name="T9" fmla="*/ 9 h 121"/>
                  <a:gd name="T10" fmla="*/ 132 w 242"/>
                  <a:gd name="T11" fmla="*/ 113 h 121"/>
                  <a:gd name="T12" fmla="*/ 131 w 242"/>
                  <a:gd name="T13" fmla="*/ 114 h 121"/>
                  <a:gd name="T14" fmla="*/ 116 w 242"/>
                  <a:gd name="T15" fmla="*/ 115 h 121"/>
                  <a:gd name="T16" fmla="*/ 116 w 242"/>
                  <a:gd name="T17" fmla="*/ 119 h 121"/>
                  <a:gd name="T18" fmla="*/ 164 w 242"/>
                  <a:gd name="T19" fmla="*/ 119 h 121"/>
                  <a:gd name="T20" fmla="*/ 164 w 242"/>
                  <a:gd name="T21" fmla="*/ 115 h 121"/>
                  <a:gd name="T22" fmla="*/ 149 w 242"/>
                  <a:gd name="T23" fmla="*/ 114 h 121"/>
                  <a:gd name="T24" fmla="*/ 147 w 242"/>
                  <a:gd name="T25" fmla="*/ 113 h 121"/>
                  <a:gd name="T26" fmla="*/ 147 w 242"/>
                  <a:gd name="T27" fmla="*/ 61 h 121"/>
                  <a:gd name="T28" fmla="*/ 225 w 242"/>
                  <a:gd name="T29" fmla="*/ 61 h 121"/>
                  <a:gd name="T30" fmla="*/ 225 w 242"/>
                  <a:gd name="T31" fmla="*/ 54 h 121"/>
                  <a:gd name="T32" fmla="*/ 147 w 242"/>
                  <a:gd name="T33" fmla="*/ 54 h 121"/>
                  <a:gd name="T34" fmla="*/ 147 w 242"/>
                  <a:gd name="T35" fmla="*/ 9 h 121"/>
                  <a:gd name="T36" fmla="*/ 149 w 242"/>
                  <a:gd name="T37" fmla="*/ 8 h 121"/>
                  <a:gd name="T38" fmla="*/ 163 w 242"/>
                  <a:gd name="T39" fmla="*/ 7 h 121"/>
                  <a:gd name="T40" fmla="*/ 163 w 242"/>
                  <a:gd name="T41" fmla="*/ 2 h 12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42"/>
                  <a:gd name="T64" fmla="*/ 0 h 121"/>
                  <a:gd name="T65" fmla="*/ 242 w 242"/>
                  <a:gd name="T66" fmla="*/ 121 h 121"/>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42" h="121">
                    <a:moveTo>
                      <a:pt x="163" y="2"/>
                    </a:moveTo>
                    <a:lnTo>
                      <a:pt x="115" y="2"/>
                    </a:lnTo>
                    <a:lnTo>
                      <a:pt x="115" y="7"/>
                    </a:lnTo>
                    <a:lnTo>
                      <a:pt x="131" y="8"/>
                    </a:lnTo>
                    <a:lnTo>
                      <a:pt x="132" y="9"/>
                    </a:lnTo>
                    <a:lnTo>
                      <a:pt x="132" y="113"/>
                    </a:lnTo>
                    <a:lnTo>
                      <a:pt x="131" y="114"/>
                    </a:lnTo>
                    <a:lnTo>
                      <a:pt x="116" y="115"/>
                    </a:lnTo>
                    <a:lnTo>
                      <a:pt x="116" y="119"/>
                    </a:lnTo>
                    <a:lnTo>
                      <a:pt x="164" y="119"/>
                    </a:lnTo>
                    <a:lnTo>
                      <a:pt x="164" y="115"/>
                    </a:lnTo>
                    <a:lnTo>
                      <a:pt x="149" y="114"/>
                    </a:lnTo>
                    <a:lnTo>
                      <a:pt x="147" y="113"/>
                    </a:lnTo>
                    <a:lnTo>
                      <a:pt x="147" y="61"/>
                    </a:lnTo>
                    <a:lnTo>
                      <a:pt x="225" y="61"/>
                    </a:lnTo>
                    <a:lnTo>
                      <a:pt x="225" y="54"/>
                    </a:lnTo>
                    <a:lnTo>
                      <a:pt x="147" y="54"/>
                    </a:lnTo>
                    <a:lnTo>
                      <a:pt x="147" y="9"/>
                    </a:lnTo>
                    <a:lnTo>
                      <a:pt x="149" y="8"/>
                    </a:lnTo>
                    <a:lnTo>
                      <a:pt x="163" y="7"/>
                    </a:lnTo>
                    <a:lnTo>
                      <a:pt x="163"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15" name="Freeform 52">
                <a:extLst>
                  <a:ext uri="{FF2B5EF4-FFF2-40B4-BE49-F238E27FC236}">
                    <a16:creationId xmlns:a16="http://schemas.microsoft.com/office/drawing/2014/main" id="{E07C9A0F-5528-468B-813D-FF68C567799C}"/>
                  </a:ext>
                </a:extLst>
              </p:cNvPr>
              <p:cNvSpPr>
                <a:spLocks/>
              </p:cNvSpPr>
              <p:nvPr/>
            </p:nvSpPr>
            <p:spPr bwMode="auto">
              <a:xfrm>
                <a:off x="6015" y="3366"/>
                <a:ext cx="242" cy="121"/>
              </a:xfrm>
              <a:custGeom>
                <a:avLst/>
                <a:gdLst>
                  <a:gd name="T0" fmla="*/ 225 w 242"/>
                  <a:gd name="T1" fmla="*/ 61 h 121"/>
                  <a:gd name="T2" fmla="*/ 210 w 242"/>
                  <a:gd name="T3" fmla="*/ 61 h 121"/>
                  <a:gd name="T4" fmla="*/ 210 w 242"/>
                  <a:gd name="T5" fmla="*/ 113 h 121"/>
                  <a:gd name="T6" fmla="*/ 208 w 242"/>
                  <a:gd name="T7" fmla="*/ 114 h 121"/>
                  <a:gd name="T8" fmla="*/ 193 w 242"/>
                  <a:gd name="T9" fmla="*/ 115 h 121"/>
                  <a:gd name="T10" fmla="*/ 193 w 242"/>
                  <a:gd name="T11" fmla="*/ 119 h 121"/>
                  <a:gd name="T12" fmla="*/ 241 w 242"/>
                  <a:gd name="T13" fmla="*/ 119 h 121"/>
                  <a:gd name="T14" fmla="*/ 241 w 242"/>
                  <a:gd name="T15" fmla="*/ 115 h 121"/>
                  <a:gd name="T16" fmla="*/ 226 w 242"/>
                  <a:gd name="T17" fmla="*/ 114 h 121"/>
                  <a:gd name="T18" fmla="*/ 225 w 242"/>
                  <a:gd name="T19" fmla="*/ 113 h 121"/>
                  <a:gd name="T20" fmla="*/ 225 w 242"/>
                  <a:gd name="T21" fmla="*/ 61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25" y="61"/>
                    </a:moveTo>
                    <a:lnTo>
                      <a:pt x="210" y="61"/>
                    </a:lnTo>
                    <a:lnTo>
                      <a:pt x="210" y="113"/>
                    </a:lnTo>
                    <a:lnTo>
                      <a:pt x="208" y="114"/>
                    </a:lnTo>
                    <a:lnTo>
                      <a:pt x="193" y="115"/>
                    </a:lnTo>
                    <a:lnTo>
                      <a:pt x="193" y="119"/>
                    </a:lnTo>
                    <a:lnTo>
                      <a:pt x="241" y="119"/>
                    </a:lnTo>
                    <a:lnTo>
                      <a:pt x="241" y="115"/>
                    </a:lnTo>
                    <a:lnTo>
                      <a:pt x="226" y="114"/>
                    </a:lnTo>
                    <a:lnTo>
                      <a:pt x="225" y="113"/>
                    </a:lnTo>
                    <a:lnTo>
                      <a:pt x="225" y="6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16" name="Freeform 51">
                <a:extLst>
                  <a:ext uri="{FF2B5EF4-FFF2-40B4-BE49-F238E27FC236}">
                    <a16:creationId xmlns:a16="http://schemas.microsoft.com/office/drawing/2014/main" id="{AD1EF460-1E0B-4063-A515-E0888257CE44}"/>
                  </a:ext>
                </a:extLst>
              </p:cNvPr>
              <p:cNvSpPr>
                <a:spLocks/>
              </p:cNvSpPr>
              <p:nvPr/>
            </p:nvSpPr>
            <p:spPr bwMode="auto">
              <a:xfrm>
                <a:off x="6015" y="3366"/>
                <a:ext cx="242" cy="121"/>
              </a:xfrm>
              <a:custGeom>
                <a:avLst/>
                <a:gdLst>
                  <a:gd name="T0" fmla="*/ 241 w 242"/>
                  <a:gd name="T1" fmla="*/ 2 h 121"/>
                  <a:gd name="T2" fmla="*/ 194 w 242"/>
                  <a:gd name="T3" fmla="*/ 2 h 121"/>
                  <a:gd name="T4" fmla="*/ 194 w 242"/>
                  <a:gd name="T5" fmla="*/ 7 h 121"/>
                  <a:gd name="T6" fmla="*/ 208 w 242"/>
                  <a:gd name="T7" fmla="*/ 8 h 121"/>
                  <a:gd name="T8" fmla="*/ 210 w 242"/>
                  <a:gd name="T9" fmla="*/ 9 h 121"/>
                  <a:gd name="T10" fmla="*/ 210 w 242"/>
                  <a:gd name="T11" fmla="*/ 54 h 121"/>
                  <a:gd name="T12" fmla="*/ 225 w 242"/>
                  <a:gd name="T13" fmla="*/ 54 h 121"/>
                  <a:gd name="T14" fmla="*/ 225 w 242"/>
                  <a:gd name="T15" fmla="*/ 9 h 121"/>
                  <a:gd name="T16" fmla="*/ 226 w 242"/>
                  <a:gd name="T17" fmla="*/ 8 h 121"/>
                  <a:gd name="T18" fmla="*/ 241 w 242"/>
                  <a:gd name="T19" fmla="*/ 7 h 121"/>
                  <a:gd name="T20" fmla="*/ 241 w 242"/>
                  <a:gd name="T21" fmla="*/ 2 h 121"/>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42"/>
                  <a:gd name="T34" fmla="*/ 0 h 121"/>
                  <a:gd name="T35" fmla="*/ 242 w 242"/>
                  <a:gd name="T36" fmla="*/ 121 h 121"/>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42" h="121">
                    <a:moveTo>
                      <a:pt x="241" y="2"/>
                    </a:moveTo>
                    <a:lnTo>
                      <a:pt x="194" y="2"/>
                    </a:lnTo>
                    <a:lnTo>
                      <a:pt x="194" y="7"/>
                    </a:lnTo>
                    <a:lnTo>
                      <a:pt x="208" y="8"/>
                    </a:lnTo>
                    <a:lnTo>
                      <a:pt x="210" y="9"/>
                    </a:lnTo>
                    <a:lnTo>
                      <a:pt x="210" y="54"/>
                    </a:lnTo>
                    <a:lnTo>
                      <a:pt x="225" y="54"/>
                    </a:lnTo>
                    <a:lnTo>
                      <a:pt x="225" y="9"/>
                    </a:lnTo>
                    <a:lnTo>
                      <a:pt x="226" y="8"/>
                    </a:lnTo>
                    <a:lnTo>
                      <a:pt x="241" y="7"/>
                    </a:lnTo>
                    <a:lnTo>
                      <a:pt x="241"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63" name="Group 45">
              <a:extLst>
                <a:ext uri="{FF2B5EF4-FFF2-40B4-BE49-F238E27FC236}">
                  <a16:creationId xmlns:a16="http://schemas.microsoft.com/office/drawing/2014/main" id="{9C2C0FAB-E606-401B-92BF-E41C033BBFC9}"/>
                </a:ext>
              </a:extLst>
            </p:cNvPr>
            <p:cNvGrpSpPr>
              <a:grpSpLocks/>
            </p:cNvGrpSpPr>
            <p:nvPr/>
          </p:nvGrpSpPr>
          <p:grpSpPr bwMode="auto">
            <a:xfrm>
              <a:off x="6269" y="3439"/>
              <a:ext cx="47" cy="82"/>
              <a:chOff x="6269" y="3439"/>
              <a:chExt cx="47" cy="82"/>
            </a:xfrm>
          </p:grpSpPr>
          <p:sp>
            <p:nvSpPr>
              <p:cNvPr id="51307" name="Freeform 49">
                <a:extLst>
                  <a:ext uri="{FF2B5EF4-FFF2-40B4-BE49-F238E27FC236}">
                    <a16:creationId xmlns:a16="http://schemas.microsoft.com/office/drawing/2014/main" id="{E1DEE7A9-DE0B-47C7-B4A5-C369101A12EB}"/>
                  </a:ext>
                </a:extLst>
              </p:cNvPr>
              <p:cNvSpPr>
                <a:spLocks/>
              </p:cNvSpPr>
              <p:nvPr/>
            </p:nvSpPr>
            <p:spPr bwMode="auto">
              <a:xfrm>
                <a:off x="6269" y="3439"/>
                <a:ext cx="47" cy="82"/>
              </a:xfrm>
              <a:custGeom>
                <a:avLst/>
                <a:gdLst>
                  <a:gd name="T0" fmla="*/ 2 w 47"/>
                  <a:gd name="T1" fmla="*/ 70 h 82"/>
                  <a:gd name="T2" fmla="*/ 0 w 47"/>
                  <a:gd name="T3" fmla="*/ 73 h 82"/>
                  <a:gd name="T4" fmla="*/ 1 w 47"/>
                  <a:gd name="T5" fmla="*/ 78 h 82"/>
                  <a:gd name="T6" fmla="*/ 3 w 47"/>
                  <a:gd name="T7" fmla="*/ 80 h 82"/>
                  <a:gd name="T8" fmla="*/ 7 w 47"/>
                  <a:gd name="T9" fmla="*/ 82 h 82"/>
                  <a:gd name="T10" fmla="*/ 12 w 47"/>
                  <a:gd name="T11" fmla="*/ 82 h 82"/>
                  <a:gd name="T12" fmla="*/ 30 w 47"/>
                  <a:gd name="T13" fmla="*/ 77 h 82"/>
                  <a:gd name="T14" fmla="*/ 30 w 47"/>
                  <a:gd name="T15" fmla="*/ 76 h 82"/>
                  <a:gd name="T16" fmla="*/ 13 w 47"/>
                  <a:gd name="T17" fmla="*/ 76 h 82"/>
                  <a:gd name="T18" fmla="*/ 9 w 47"/>
                  <a:gd name="T19" fmla="*/ 72 h 82"/>
                  <a:gd name="T20" fmla="*/ 6 w 47"/>
                  <a:gd name="T21" fmla="*/ 70 h 82"/>
                  <a:gd name="T22" fmla="*/ 2 w 47"/>
                  <a:gd name="T23" fmla="*/ 70 h 8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7"/>
                  <a:gd name="T37" fmla="*/ 0 h 82"/>
                  <a:gd name="T38" fmla="*/ 47 w 47"/>
                  <a:gd name="T39" fmla="*/ 82 h 82"/>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7" h="82">
                    <a:moveTo>
                      <a:pt x="2" y="70"/>
                    </a:moveTo>
                    <a:lnTo>
                      <a:pt x="0" y="73"/>
                    </a:lnTo>
                    <a:lnTo>
                      <a:pt x="1" y="78"/>
                    </a:lnTo>
                    <a:lnTo>
                      <a:pt x="3" y="80"/>
                    </a:lnTo>
                    <a:lnTo>
                      <a:pt x="7" y="82"/>
                    </a:lnTo>
                    <a:lnTo>
                      <a:pt x="12" y="82"/>
                    </a:lnTo>
                    <a:lnTo>
                      <a:pt x="30" y="77"/>
                    </a:lnTo>
                    <a:lnTo>
                      <a:pt x="30" y="76"/>
                    </a:lnTo>
                    <a:lnTo>
                      <a:pt x="13" y="76"/>
                    </a:lnTo>
                    <a:lnTo>
                      <a:pt x="9" y="72"/>
                    </a:lnTo>
                    <a:lnTo>
                      <a:pt x="6" y="70"/>
                    </a:lnTo>
                    <a:lnTo>
                      <a:pt x="2" y="7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08" name="Freeform 48">
                <a:extLst>
                  <a:ext uri="{FF2B5EF4-FFF2-40B4-BE49-F238E27FC236}">
                    <a16:creationId xmlns:a16="http://schemas.microsoft.com/office/drawing/2014/main" id="{48C61AFF-C3DC-41A4-BC9D-C7F835EB94E9}"/>
                  </a:ext>
                </a:extLst>
              </p:cNvPr>
              <p:cNvSpPr>
                <a:spLocks/>
              </p:cNvSpPr>
              <p:nvPr/>
            </p:nvSpPr>
            <p:spPr bwMode="auto">
              <a:xfrm>
                <a:off x="6269" y="3439"/>
                <a:ext cx="47" cy="82"/>
              </a:xfrm>
              <a:custGeom>
                <a:avLst/>
                <a:gdLst>
                  <a:gd name="T0" fmla="*/ 44 w 47"/>
                  <a:gd name="T1" fmla="*/ 38 h 82"/>
                  <a:gd name="T2" fmla="*/ 28 w 47"/>
                  <a:gd name="T3" fmla="*/ 38 h 82"/>
                  <a:gd name="T4" fmla="*/ 36 w 47"/>
                  <a:gd name="T5" fmla="*/ 42 h 82"/>
                  <a:gd name="T6" fmla="*/ 36 w 47"/>
                  <a:gd name="T7" fmla="*/ 69 h 82"/>
                  <a:gd name="T8" fmla="*/ 27 w 47"/>
                  <a:gd name="T9" fmla="*/ 76 h 82"/>
                  <a:gd name="T10" fmla="*/ 30 w 47"/>
                  <a:gd name="T11" fmla="*/ 76 h 82"/>
                  <a:gd name="T12" fmla="*/ 45 w 47"/>
                  <a:gd name="T13" fmla="*/ 59 h 82"/>
                  <a:gd name="T14" fmla="*/ 47 w 47"/>
                  <a:gd name="T15" fmla="*/ 41 h 82"/>
                  <a:gd name="T16" fmla="*/ 44 w 47"/>
                  <a:gd name="T17" fmla="*/ 38 h 8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7"/>
                  <a:gd name="T28" fmla="*/ 0 h 82"/>
                  <a:gd name="T29" fmla="*/ 47 w 47"/>
                  <a:gd name="T30" fmla="*/ 82 h 8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7" h="82">
                    <a:moveTo>
                      <a:pt x="44" y="38"/>
                    </a:moveTo>
                    <a:lnTo>
                      <a:pt x="28" y="38"/>
                    </a:lnTo>
                    <a:lnTo>
                      <a:pt x="36" y="42"/>
                    </a:lnTo>
                    <a:lnTo>
                      <a:pt x="36" y="69"/>
                    </a:lnTo>
                    <a:lnTo>
                      <a:pt x="27" y="76"/>
                    </a:lnTo>
                    <a:lnTo>
                      <a:pt x="30" y="76"/>
                    </a:lnTo>
                    <a:lnTo>
                      <a:pt x="45" y="59"/>
                    </a:lnTo>
                    <a:lnTo>
                      <a:pt x="47" y="41"/>
                    </a:lnTo>
                    <a:lnTo>
                      <a:pt x="44" y="3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09" name="Freeform 47">
                <a:extLst>
                  <a:ext uri="{FF2B5EF4-FFF2-40B4-BE49-F238E27FC236}">
                    <a16:creationId xmlns:a16="http://schemas.microsoft.com/office/drawing/2014/main" id="{E8B92FB4-9312-41E9-81F2-45A6867EF653}"/>
                  </a:ext>
                </a:extLst>
              </p:cNvPr>
              <p:cNvSpPr>
                <a:spLocks/>
              </p:cNvSpPr>
              <p:nvPr/>
            </p:nvSpPr>
            <p:spPr bwMode="auto">
              <a:xfrm>
                <a:off x="6269" y="3439"/>
                <a:ext cx="47" cy="82"/>
              </a:xfrm>
              <a:custGeom>
                <a:avLst/>
                <a:gdLst>
                  <a:gd name="T0" fmla="*/ 41 w 47"/>
                  <a:gd name="T1" fmla="*/ 7 h 82"/>
                  <a:gd name="T2" fmla="*/ 26 w 47"/>
                  <a:gd name="T3" fmla="*/ 7 h 82"/>
                  <a:gd name="T4" fmla="*/ 31 w 47"/>
                  <a:gd name="T5" fmla="*/ 11 h 82"/>
                  <a:gd name="T6" fmla="*/ 31 w 47"/>
                  <a:gd name="T7" fmla="*/ 26 h 82"/>
                  <a:gd name="T8" fmla="*/ 23 w 47"/>
                  <a:gd name="T9" fmla="*/ 31 h 82"/>
                  <a:gd name="T10" fmla="*/ 9 w 47"/>
                  <a:gd name="T11" fmla="*/ 37 h 82"/>
                  <a:gd name="T12" fmla="*/ 10 w 47"/>
                  <a:gd name="T13" fmla="*/ 39 h 82"/>
                  <a:gd name="T14" fmla="*/ 12 w 47"/>
                  <a:gd name="T15" fmla="*/ 39 h 82"/>
                  <a:gd name="T16" fmla="*/ 16 w 47"/>
                  <a:gd name="T17" fmla="*/ 38 h 82"/>
                  <a:gd name="T18" fmla="*/ 44 w 47"/>
                  <a:gd name="T19" fmla="*/ 38 h 82"/>
                  <a:gd name="T20" fmla="*/ 40 w 47"/>
                  <a:gd name="T21" fmla="*/ 32 h 82"/>
                  <a:gd name="T22" fmla="*/ 27 w 47"/>
                  <a:gd name="T23" fmla="*/ 31 h 82"/>
                  <a:gd name="T24" fmla="*/ 27 w 47"/>
                  <a:gd name="T25" fmla="*/ 31 h 82"/>
                  <a:gd name="T26" fmla="*/ 32 w 47"/>
                  <a:gd name="T27" fmla="*/ 28 h 82"/>
                  <a:gd name="T28" fmla="*/ 36 w 47"/>
                  <a:gd name="T29" fmla="*/ 26 h 82"/>
                  <a:gd name="T30" fmla="*/ 40 w 47"/>
                  <a:gd name="T31" fmla="*/ 22 h 82"/>
                  <a:gd name="T32" fmla="*/ 41 w 47"/>
                  <a:gd name="T33" fmla="*/ 19 h 82"/>
                  <a:gd name="T34" fmla="*/ 41 w 47"/>
                  <a:gd name="T35" fmla="*/ 7 h 82"/>
                  <a:gd name="T36" fmla="*/ 41 w 47"/>
                  <a:gd name="T37" fmla="*/ 7 h 8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w 47"/>
                  <a:gd name="T58" fmla="*/ 0 h 82"/>
                  <a:gd name="T59" fmla="*/ 47 w 47"/>
                  <a:gd name="T60" fmla="*/ 82 h 82"/>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T57" t="T58" r="T59" b="T60"/>
                <a:pathLst>
                  <a:path w="47" h="82">
                    <a:moveTo>
                      <a:pt x="41" y="7"/>
                    </a:moveTo>
                    <a:lnTo>
                      <a:pt x="26" y="7"/>
                    </a:lnTo>
                    <a:lnTo>
                      <a:pt x="31" y="11"/>
                    </a:lnTo>
                    <a:lnTo>
                      <a:pt x="31" y="26"/>
                    </a:lnTo>
                    <a:lnTo>
                      <a:pt x="23" y="31"/>
                    </a:lnTo>
                    <a:lnTo>
                      <a:pt x="9" y="37"/>
                    </a:lnTo>
                    <a:lnTo>
                      <a:pt x="10" y="39"/>
                    </a:lnTo>
                    <a:lnTo>
                      <a:pt x="12" y="39"/>
                    </a:lnTo>
                    <a:lnTo>
                      <a:pt x="16" y="38"/>
                    </a:lnTo>
                    <a:lnTo>
                      <a:pt x="44" y="38"/>
                    </a:lnTo>
                    <a:lnTo>
                      <a:pt x="40" y="32"/>
                    </a:lnTo>
                    <a:lnTo>
                      <a:pt x="27" y="31"/>
                    </a:lnTo>
                    <a:lnTo>
                      <a:pt x="32" y="28"/>
                    </a:lnTo>
                    <a:lnTo>
                      <a:pt x="36" y="26"/>
                    </a:lnTo>
                    <a:lnTo>
                      <a:pt x="40" y="22"/>
                    </a:lnTo>
                    <a:lnTo>
                      <a:pt x="41" y="19"/>
                    </a:lnTo>
                    <a:lnTo>
                      <a:pt x="41"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10" name="Freeform 46">
                <a:extLst>
                  <a:ext uri="{FF2B5EF4-FFF2-40B4-BE49-F238E27FC236}">
                    <a16:creationId xmlns:a16="http://schemas.microsoft.com/office/drawing/2014/main" id="{4C8BB24E-5D7D-46BD-8815-8A18C151B8B5}"/>
                  </a:ext>
                </a:extLst>
              </p:cNvPr>
              <p:cNvSpPr>
                <a:spLocks/>
              </p:cNvSpPr>
              <p:nvPr/>
            </p:nvSpPr>
            <p:spPr bwMode="auto">
              <a:xfrm>
                <a:off x="6269" y="3439"/>
                <a:ext cx="47" cy="82"/>
              </a:xfrm>
              <a:custGeom>
                <a:avLst/>
                <a:gdLst>
                  <a:gd name="T0" fmla="*/ 34 w 47"/>
                  <a:gd name="T1" fmla="*/ 0 h 82"/>
                  <a:gd name="T2" fmla="*/ 16 w 47"/>
                  <a:gd name="T3" fmla="*/ 0 h 82"/>
                  <a:gd name="T4" fmla="*/ 11 w 47"/>
                  <a:gd name="T5" fmla="*/ 3 h 82"/>
                  <a:gd name="T6" fmla="*/ 7 w 47"/>
                  <a:gd name="T7" fmla="*/ 7 h 82"/>
                  <a:gd name="T8" fmla="*/ 2 w 47"/>
                  <a:gd name="T9" fmla="*/ 15 h 82"/>
                  <a:gd name="T10" fmla="*/ 5 w 47"/>
                  <a:gd name="T11" fmla="*/ 17 h 82"/>
                  <a:gd name="T12" fmla="*/ 7 w 47"/>
                  <a:gd name="T13" fmla="*/ 13 h 82"/>
                  <a:gd name="T14" fmla="*/ 12 w 47"/>
                  <a:gd name="T15" fmla="*/ 7 h 82"/>
                  <a:gd name="T16" fmla="*/ 41 w 47"/>
                  <a:gd name="T17" fmla="*/ 7 h 82"/>
                  <a:gd name="T18" fmla="*/ 34 w 47"/>
                  <a:gd name="T19" fmla="*/ 0 h 8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7"/>
                  <a:gd name="T31" fmla="*/ 0 h 82"/>
                  <a:gd name="T32" fmla="*/ 47 w 47"/>
                  <a:gd name="T33" fmla="*/ 82 h 82"/>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7" h="82">
                    <a:moveTo>
                      <a:pt x="34" y="0"/>
                    </a:moveTo>
                    <a:lnTo>
                      <a:pt x="16" y="0"/>
                    </a:lnTo>
                    <a:lnTo>
                      <a:pt x="11" y="3"/>
                    </a:lnTo>
                    <a:lnTo>
                      <a:pt x="7" y="7"/>
                    </a:lnTo>
                    <a:lnTo>
                      <a:pt x="2" y="15"/>
                    </a:lnTo>
                    <a:lnTo>
                      <a:pt x="5" y="17"/>
                    </a:lnTo>
                    <a:lnTo>
                      <a:pt x="7" y="13"/>
                    </a:lnTo>
                    <a:lnTo>
                      <a:pt x="12" y="7"/>
                    </a:lnTo>
                    <a:lnTo>
                      <a:pt x="41" y="7"/>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64" name="Group 36">
              <a:extLst>
                <a:ext uri="{FF2B5EF4-FFF2-40B4-BE49-F238E27FC236}">
                  <a16:creationId xmlns:a16="http://schemas.microsoft.com/office/drawing/2014/main" id="{E43446A6-3356-4BB6-97FC-DECA4C0BB272}"/>
                </a:ext>
              </a:extLst>
            </p:cNvPr>
            <p:cNvGrpSpPr>
              <a:grpSpLocks/>
            </p:cNvGrpSpPr>
            <p:nvPr/>
          </p:nvGrpSpPr>
          <p:grpSpPr bwMode="auto">
            <a:xfrm>
              <a:off x="6331" y="3366"/>
              <a:ext cx="605" cy="122"/>
              <a:chOff x="6331" y="3366"/>
              <a:chExt cx="605" cy="122"/>
            </a:xfrm>
          </p:grpSpPr>
          <p:sp>
            <p:nvSpPr>
              <p:cNvPr id="51299" name="Freeform 44">
                <a:extLst>
                  <a:ext uri="{FF2B5EF4-FFF2-40B4-BE49-F238E27FC236}">
                    <a16:creationId xmlns:a16="http://schemas.microsoft.com/office/drawing/2014/main" id="{26EFB0C4-1006-4120-ADAF-144782D9E6FD}"/>
                  </a:ext>
                </a:extLst>
              </p:cNvPr>
              <p:cNvSpPr>
                <a:spLocks/>
              </p:cNvSpPr>
              <p:nvPr/>
            </p:nvSpPr>
            <p:spPr bwMode="auto">
              <a:xfrm>
                <a:off x="6331" y="3366"/>
                <a:ext cx="605" cy="122"/>
              </a:xfrm>
              <a:custGeom>
                <a:avLst/>
                <a:gdLst>
                  <a:gd name="T0" fmla="*/ 61 w 605"/>
                  <a:gd name="T1" fmla="*/ 0 h 122"/>
                  <a:gd name="T2" fmla="*/ 37 w 605"/>
                  <a:gd name="T3" fmla="*/ 4 h 122"/>
                  <a:gd name="T4" fmla="*/ 18 w 605"/>
                  <a:gd name="T5" fmla="*/ 17 h 122"/>
                  <a:gd name="T6" fmla="*/ 6 w 605"/>
                  <a:gd name="T7" fmla="*/ 34 h 122"/>
                  <a:gd name="T8" fmla="*/ 0 w 605"/>
                  <a:gd name="T9" fmla="*/ 54 h 122"/>
                  <a:gd name="T10" fmla="*/ 3 w 605"/>
                  <a:gd name="T11" fmla="*/ 80 h 122"/>
                  <a:gd name="T12" fmla="*/ 13 w 605"/>
                  <a:gd name="T13" fmla="*/ 100 h 122"/>
                  <a:gd name="T14" fmla="*/ 28 w 605"/>
                  <a:gd name="T15" fmla="*/ 114 h 122"/>
                  <a:gd name="T16" fmla="*/ 47 w 605"/>
                  <a:gd name="T17" fmla="*/ 121 h 122"/>
                  <a:gd name="T18" fmla="*/ 73 w 605"/>
                  <a:gd name="T19" fmla="*/ 118 h 122"/>
                  <a:gd name="T20" fmla="*/ 79 w 605"/>
                  <a:gd name="T21" fmla="*/ 116 h 122"/>
                  <a:gd name="T22" fmla="*/ 65 w 605"/>
                  <a:gd name="T23" fmla="*/ 116 h 122"/>
                  <a:gd name="T24" fmla="*/ 44 w 605"/>
                  <a:gd name="T25" fmla="*/ 111 h 122"/>
                  <a:gd name="T26" fmla="*/ 29 w 605"/>
                  <a:gd name="T27" fmla="*/ 98 h 122"/>
                  <a:gd name="T28" fmla="*/ 20 w 605"/>
                  <a:gd name="T29" fmla="*/ 78 h 122"/>
                  <a:gd name="T30" fmla="*/ 21 w 605"/>
                  <a:gd name="T31" fmla="*/ 45 h 122"/>
                  <a:gd name="T32" fmla="*/ 28 w 605"/>
                  <a:gd name="T33" fmla="*/ 23 h 122"/>
                  <a:gd name="T34" fmla="*/ 40 w 605"/>
                  <a:gd name="T35" fmla="*/ 10 h 122"/>
                  <a:gd name="T36" fmla="*/ 54 w 605"/>
                  <a:gd name="T37" fmla="*/ 6 h 122"/>
                  <a:gd name="T38" fmla="*/ 84 w 605"/>
                  <a:gd name="T39" fmla="*/ 6 h 122"/>
                  <a:gd name="T40" fmla="*/ 77 w 605"/>
                  <a:gd name="T41" fmla="*/ 2 h 122"/>
                  <a:gd name="T42" fmla="*/ 61 w 605"/>
                  <a:gd name="T43" fmla="*/ 0 h 12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605"/>
                  <a:gd name="T67" fmla="*/ 0 h 122"/>
                  <a:gd name="T68" fmla="*/ 605 w 605"/>
                  <a:gd name="T69" fmla="*/ 122 h 122"/>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605" h="122">
                    <a:moveTo>
                      <a:pt x="61" y="0"/>
                    </a:moveTo>
                    <a:lnTo>
                      <a:pt x="37" y="4"/>
                    </a:lnTo>
                    <a:lnTo>
                      <a:pt x="18" y="17"/>
                    </a:lnTo>
                    <a:lnTo>
                      <a:pt x="6" y="34"/>
                    </a:lnTo>
                    <a:lnTo>
                      <a:pt x="0" y="54"/>
                    </a:lnTo>
                    <a:lnTo>
                      <a:pt x="3" y="80"/>
                    </a:lnTo>
                    <a:lnTo>
                      <a:pt x="13" y="100"/>
                    </a:lnTo>
                    <a:lnTo>
                      <a:pt x="28" y="114"/>
                    </a:lnTo>
                    <a:lnTo>
                      <a:pt x="47" y="121"/>
                    </a:lnTo>
                    <a:lnTo>
                      <a:pt x="73" y="118"/>
                    </a:lnTo>
                    <a:lnTo>
                      <a:pt x="79" y="116"/>
                    </a:lnTo>
                    <a:lnTo>
                      <a:pt x="65" y="116"/>
                    </a:lnTo>
                    <a:lnTo>
                      <a:pt x="44" y="111"/>
                    </a:lnTo>
                    <a:lnTo>
                      <a:pt x="29" y="98"/>
                    </a:lnTo>
                    <a:lnTo>
                      <a:pt x="20" y="78"/>
                    </a:lnTo>
                    <a:lnTo>
                      <a:pt x="21" y="45"/>
                    </a:lnTo>
                    <a:lnTo>
                      <a:pt x="28" y="23"/>
                    </a:lnTo>
                    <a:lnTo>
                      <a:pt x="40" y="10"/>
                    </a:lnTo>
                    <a:lnTo>
                      <a:pt x="54" y="6"/>
                    </a:lnTo>
                    <a:lnTo>
                      <a:pt x="84" y="6"/>
                    </a:lnTo>
                    <a:lnTo>
                      <a:pt x="77" y="2"/>
                    </a:lnTo>
                    <a:lnTo>
                      <a:pt x="6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00" name="Freeform 43">
                <a:extLst>
                  <a:ext uri="{FF2B5EF4-FFF2-40B4-BE49-F238E27FC236}">
                    <a16:creationId xmlns:a16="http://schemas.microsoft.com/office/drawing/2014/main" id="{25B92613-CD97-43AF-B8B6-365F238CFBDD}"/>
                  </a:ext>
                </a:extLst>
              </p:cNvPr>
              <p:cNvSpPr>
                <a:spLocks/>
              </p:cNvSpPr>
              <p:nvPr/>
            </p:nvSpPr>
            <p:spPr bwMode="auto">
              <a:xfrm>
                <a:off x="6331" y="3366"/>
                <a:ext cx="605" cy="122"/>
              </a:xfrm>
              <a:custGeom>
                <a:avLst/>
                <a:gdLst>
                  <a:gd name="T0" fmla="*/ 84 w 605"/>
                  <a:gd name="T1" fmla="*/ 6 h 122"/>
                  <a:gd name="T2" fmla="*/ 54 w 605"/>
                  <a:gd name="T3" fmla="*/ 6 h 122"/>
                  <a:gd name="T4" fmla="*/ 74 w 605"/>
                  <a:gd name="T5" fmla="*/ 10 h 122"/>
                  <a:gd name="T6" fmla="*/ 89 w 605"/>
                  <a:gd name="T7" fmla="*/ 23 h 122"/>
                  <a:gd name="T8" fmla="*/ 98 w 605"/>
                  <a:gd name="T9" fmla="*/ 43 h 122"/>
                  <a:gd name="T10" fmla="*/ 101 w 605"/>
                  <a:gd name="T11" fmla="*/ 66 h 122"/>
                  <a:gd name="T12" fmla="*/ 96 w 605"/>
                  <a:gd name="T13" fmla="*/ 93 h 122"/>
                  <a:gd name="T14" fmla="*/ 83 w 605"/>
                  <a:gd name="T15" fmla="*/ 109 h 122"/>
                  <a:gd name="T16" fmla="*/ 65 w 605"/>
                  <a:gd name="T17" fmla="*/ 116 h 122"/>
                  <a:gd name="T18" fmla="*/ 79 w 605"/>
                  <a:gd name="T19" fmla="*/ 116 h 122"/>
                  <a:gd name="T20" fmla="*/ 93 w 605"/>
                  <a:gd name="T21" fmla="*/ 110 h 122"/>
                  <a:gd name="T22" fmla="*/ 108 w 605"/>
                  <a:gd name="T23" fmla="*/ 95 h 122"/>
                  <a:gd name="T24" fmla="*/ 116 w 605"/>
                  <a:gd name="T25" fmla="*/ 77 h 122"/>
                  <a:gd name="T26" fmla="*/ 114 w 605"/>
                  <a:gd name="T27" fmla="*/ 48 h 122"/>
                  <a:gd name="T28" fmla="*/ 106 w 605"/>
                  <a:gd name="T29" fmla="*/ 26 h 122"/>
                  <a:gd name="T30" fmla="*/ 93 w 605"/>
                  <a:gd name="T31" fmla="*/ 11 h 122"/>
                  <a:gd name="T32" fmla="*/ 84 w 605"/>
                  <a:gd name="T33" fmla="*/ 6 h 1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605"/>
                  <a:gd name="T52" fmla="*/ 0 h 122"/>
                  <a:gd name="T53" fmla="*/ 605 w 605"/>
                  <a:gd name="T54" fmla="*/ 122 h 12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605" h="122">
                    <a:moveTo>
                      <a:pt x="84" y="6"/>
                    </a:moveTo>
                    <a:lnTo>
                      <a:pt x="54" y="6"/>
                    </a:lnTo>
                    <a:lnTo>
                      <a:pt x="74" y="10"/>
                    </a:lnTo>
                    <a:lnTo>
                      <a:pt x="89" y="23"/>
                    </a:lnTo>
                    <a:lnTo>
                      <a:pt x="98" y="43"/>
                    </a:lnTo>
                    <a:lnTo>
                      <a:pt x="101" y="66"/>
                    </a:lnTo>
                    <a:lnTo>
                      <a:pt x="96" y="93"/>
                    </a:lnTo>
                    <a:lnTo>
                      <a:pt x="83" y="109"/>
                    </a:lnTo>
                    <a:lnTo>
                      <a:pt x="65" y="116"/>
                    </a:lnTo>
                    <a:lnTo>
                      <a:pt x="79" y="116"/>
                    </a:lnTo>
                    <a:lnTo>
                      <a:pt x="93" y="110"/>
                    </a:lnTo>
                    <a:lnTo>
                      <a:pt x="108" y="95"/>
                    </a:lnTo>
                    <a:lnTo>
                      <a:pt x="116" y="77"/>
                    </a:lnTo>
                    <a:lnTo>
                      <a:pt x="114" y="48"/>
                    </a:lnTo>
                    <a:lnTo>
                      <a:pt x="106" y="26"/>
                    </a:lnTo>
                    <a:lnTo>
                      <a:pt x="93" y="11"/>
                    </a:lnTo>
                    <a:lnTo>
                      <a:pt x="84" y="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01" name="Freeform 42">
                <a:extLst>
                  <a:ext uri="{FF2B5EF4-FFF2-40B4-BE49-F238E27FC236}">
                    <a16:creationId xmlns:a16="http://schemas.microsoft.com/office/drawing/2014/main" id="{C3565E1B-821C-495C-A00C-564358509FCB}"/>
                  </a:ext>
                </a:extLst>
              </p:cNvPr>
              <p:cNvSpPr>
                <a:spLocks/>
              </p:cNvSpPr>
              <p:nvPr/>
            </p:nvSpPr>
            <p:spPr bwMode="auto">
              <a:xfrm>
                <a:off x="6331" y="3366"/>
                <a:ext cx="605" cy="122"/>
              </a:xfrm>
              <a:custGeom>
                <a:avLst/>
                <a:gdLst>
                  <a:gd name="T0" fmla="*/ 445 w 605"/>
                  <a:gd name="T1" fmla="*/ 0 h 122"/>
                  <a:gd name="T2" fmla="*/ 430 w 605"/>
                  <a:gd name="T3" fmla="*/ 0 h 122"/>
                  <a:gd name="T4" fmla="*/ 406 w 605"/>
                  <a:gd name="T5" fmla="*/ 3 h 122"/>
                  <a:gd name="T6" fmla="*/ 387 w 605"/>
                  <a:gd name="T7" fmla="*/ 13 h 122"/>
                  <a:gd name="T8" fmla="*/ 372 w 605"/>
                  <a:gd name="T9" fmla="*/ 28 h 122"/>
                  <a:gd name="T10" fmla="*/ 364 w 605"/>
                  <a:gd name="T11" fmla="*/ 48 h 122"/>
                  <a:gd name="T12" fmla="*/ 365 w 605"/>
                  <a:gd name="T13" fmla="*/ 72 h 122"/>
                  <a:gd name="T14" fmla="*/ 372 w 605"/>
                  <a:gd name="T15" fmla="*/ 93 h 122"/>
                  <a:gd name="T16" fmla="*/ 385 w 605"/>
                  <a:gd name="T17" fmla="*/ 109 h 122"/>
                  <a:gd name="T18" fmla="*/ 403 w 605"/>
                  <a:gd name="T19" fmla="*/ 119 h 122"/>
                  <a:gd name="T20" fmla="*/ 434 w 605"/>
                  <a:gd name="T21" fmla="*/ 120 h 122"/>
                  <a:gd name="T22" fmla="*/ 452 w 605"/>
                  <a:gd name="T23" fmla="*/ 119 h 122"/>
                  <a:gd name="T24" fmla="*/ 457 w 605"/>
                  <a:gd name="T25" fmla="*/ 115 h 122"/>
                  <a:gd name="T26" fmla="*/ 436 w 605"/>
                  <a:gd name="T27" fmla="*/ 115 h 122"/>
                  <a:gd name="T28" fmla="*/ 411 w 605"/>
                  <a:gd name="T29" fmla="*/ 112 h 122"/>
                  <a:gd name="T30" fmla="*/ 394 w 605"/>
                  <a:gd name="T31" fmla="*/ 101 h 122"/>
                  <a:gd name="T32" fmla="*/ 384 w 605"/>
                  <a:gd name="T33" fmla="*/ 83 h 122"/>
                  <a:gd name="T34" fmla="*/ 380 w 605"/>
                  <a:gd name="T35" fmla="*/ 60 h 122"/>
                  <a:gd name="T36" fmla="*/ 383 w 605"/>
                  <a:gd name="T37" fmla="*/ 37 h 122"/>
                  <a:gd name="T38" fmla="*/ 394 w 605"/>
                  <a:gd name="T39" fmla="*/ 18 h 122"/>
                  <a:gd name="T40" fmla="*/ 412 w 605"/>
                  <a:gd name="T41" fmla="*/ 8 h 122"/>
                  <a:gd name="T42" fmla="*/ 463 w 605"/>
                  <a:gd name="T43" fmla="*/ 8 h 122"/>
                  <a:gd name="T44" fmla="*/ 463 w 605"/>
                  <a:gd name="T45" fmla="*/ 4 h 122"/>
                  <a:gd name="T46" fmla="*/ 458 w 605"/>
                  <a:gd name="T47" fmla="*/ 3 h 122"/>
                  <a:gd name="T48" fmla="*/ 445 w 605"/>
                  <a:gd name="T49" fmla="*/ 0 h 122"/>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605"/>
                  <a:gd name="T76" fmla="*/ 0 h 122"/>
                  <a:gd name="T77" fmla="*/ 605 w 605"/>
                  <a:gd name="T78" fmla="*/ 122 h 122"/>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605" h="122">
                    <a:moveTo>
                      <a:pt x="445" y="0"/>
                    </a:moveTo>
                    <a:lnTo>
                      <a:pt x="430" y="0"/>
                    </a:lnTo>
                    <a:lnTo>
                      <a:pt x="406" y="3"/>
                    </a:lnTo>
                    <a:lnTo>
                      <a:pt x="387" y="13"/>
                    </a:lnTo>
                    <a:lnTo>
                      <a:pt x="372" y="28"/>
                    </a:lnTo>
                    <a:lnTo>
                      <a:pt x="364" y="48"/>
                    </a:lnTo>
                    <a:lnTo>
                      <a:pt x="365" y="72"/>
                    </a:lnTo>
                    <a:lnTo>
                      <a:pt x="372" y="93"/>
                    </a:lnTo>
                    <a:lnTo>
                      <a:pt x="385" y="109"/>
                    </a:lnTo>
                    <a:lnTo>
                      <a:pt x="403" y="119"/>
                    </a:lnTo>
                    <a:lnTo>
                      <a:pt x="434" y="120"/>
                    </a:lnTo>
                    <a:lnTo>
                      <a:pt x="452" y="119"/>
                    </a:lnTo>
                    <a:lnTo>
                      <a:pt x="457" y="115"/>
                    </a:lnTo>
                    <a:lnTo>
                      <a:pt x="436" y="115"/>
                    </a:lnTo>
                    <a:lnTo>
                      <a:pt x="411" y="112"/>
                    </a:lnTo>
                    <a:lnTo>
                      <a:pt x="394" y="101"/>
                    </a:lnTo>
                    <a:lnTo>
                      <a:pt x="384" y="83"/>
                    </a:lnTo>
                    <a:lnTo>
                      <a:pt x="380" y="60"/>
                    </a:lnTo>
                    <a:lnTo>
                      <a:pt x="383" y="37"/>
                    </a:lnTo>
                    <a:lnTo>
                      <a:pt x="394" y="18"/>
                    </a:lnTo>
                    <a:lnTo>
                      <a:pt x="412" y="8"/>
                    </a:lnTo>
                    <a:lnTo>
                      <a:pt x="463" y="8"/>
                    </a:lnTo>
                    <a:lnTo>
                      <a:pt x="463" y="4"/>
                    </a:lnTo>
                    <a:lnTo>
                      <a:pt x="458" y="3"/>
                    </a:lnTo>
                    <a:lnTo>
                      <a:pt x="445"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02" name="Freeform 41">
                <a:extLst>
                  <a:ext uri="{FF2B5EF4-FFF2-40B4-BE49-F238E27FC236}">
                    <a16:creationId xmlns:a16="http://schemas.microsoft.com/office/drawing/2014/main" id="{B3D6E696-4EA6-4A9E-A1E6-FB7C1B8D8875}"/>
                  </a:ext>
                </a:extLst>
              </p:cNvPr>
              <p:cNvSpPr>
                <a:spLocks/>
              </p:cNvSpPr>
              <p:nvPr/>
            </p:nvSpPr>
            <p:spPr bwMode="auto">
              <a:xfrm>
                <a:off x="6331" y="3366"/>
                <a:ext cx="605" cy="122"/>
              </a:xfrm>
              <a:custGeom>
                <a:avLst/>
                <a:gdLst>
                  <a:gd name="T0" fmla="*/ 465 w 605"/>
                  <a:gd name="T1" fmla="*/ 88 h 122"/>
                  <a:gd name="T2" fmla="*/ 453 w 605"/>
                  <a:gd name="T3" fmla="*/ 106 h 122"/>
                  <a:gd name="T4" fmla="*/ 436 w 605"/>
                  <a:gd name="T5" fmla="*/ 115 h 122"/>
                  <a:gd name="T6" fmla="*/ 457 w 605"/>
                  <a:gd name="T7" fmla="*/ 115 h 122"/>
                  <a:gd name="T8" fmla="*/ 463 w 605"/>
                  <a:gd name="T9" fmla="*/ 110 h 122"/>
                  <a:gd name="T10" fmla="*/ 467 w 605"/>
                  <a:gd name="T11" fmla="*/ 96 h 122"/>
                  <a:gd name="T12" fmla="*/ 470 w 605"/>
                  <a:gd name="T13" fmla="*/ 88 h 122"/>
                  <a:gd name="T14" fmla="*/ 465 w 605"/>
                  <a:gd name="T15" fmla="*/ 8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5" y="88"/>
                    </a:moveTo>
                    <a:lnTo>
                      <a:pt x="453" y="106"/>
                    </a:lnTo>
                    <a:lnTo>
                      <a:pt x="436" y="115"/>
                    </a:lnTo>
                    <a:lnTo>
                      <a:pt x="457" y="115"/>
                    </a:lnTo>
                    <a:lnTo>
                      <a:pt x="463" y="110"/>
                    </a:lnTo>
                    <a:lnTo>
                      <a:pt x="467" y="96"/>
                    </a:lnTo>
                    <a:lnTo>
                      <a:pt x="470" y="88"/>
                    </a:lnTo>
                    <a:lnTo>
                      <a:pt x="465" y="8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03" name="Freeform 40">
                <a:extLst>
                  <a:ext uri="{FF2B5EF4-FFF2-40B4-BE49-F238E27FC236}">
                    <a16:creationId xmlns:a16="http://schemas.microsoft.com/office/drawing/2014/main" id="{860D5947-5466-4D8A-9FC2-B3E5F9A2ED14}"/>
                  </a:ext>
                </a:extLst>
              </p:cNvPr>
              <p:cNvSpPr>
                <a:spLocks/>
              </p:cNvSpPr>
              <p:nvPr/>
            </p:nvSpPr>
            <p:spPr bwMode="auto">
              <a:xfrm>
                <a:off x="6331" y="3366"/>
                <a:ext cx="605" cy="122"/>
              </a:xfrm>
              <a:custGeom>
                <a:avLst/>
                <a:gdLst>
                  <a:gd name="T0" fmla="*/ 463 w 605"/>
                  <a:gd name="T1" fmla="*/ 8 h 122"/>
                  <a:gd name="T2" fmla="*/ 412 w 605"/>
                  <a:gd name="T3" fmla="*/ 8 h 122"/>
                  <a:gd name="T4" fmla="*/ 439 w 605"/>
                  <a:gd name="T5" fmla="*/ 9 h 122"/>
                  <a:gd name="T6" fmla="*/ 455 w 605"/>
                  <a:gd name="T7" fmla="*/ 17 h 122"/>
                  <a:gd name="T8" fmla="*/ 466 w 605"/>
                  <a:gd name="T9" fmla="*/ 32 h 122"/>
                  <a:gd name="T10" fmla="*/ 465 w 605"/>
                  <a:gd name="T11" fmla="*/ 22 h 122"/>
                  <a:gd name="T12" fmla="*/ 464 w 605"/>
                  <a:gd name="T13" fmla="*/ 14 h 122"/>
                  <a:gd name="T14" fmla="*/ 463 w 605"/>
                  <a:gd name="T15" fmla="*/ 8 h 122"/>
                  <a:gd name="T16" fmla="*/ 0 60000 65536"/>
                  <a:gd name="T17" fmla="*/ 0 60000 65536"/>
                  <a:gd name="T18" fmla="*/ 0 60000 65536"/>
                  <a:gd name="T19" fmla="*/ 0 60000 65536"/>
                  <a:gd name="T20" fmla="*/ 0 60000 65536"/>
                  <a:gd name="T21" fmla="*/ 0 60000 65536"/>
                  <a:gd name="T22" fmla="*/ 0 60000 65536"/>
                  <a:gd name="T23" fmla="*/ 0 60000 65536"/>
                  <a:gd name="T24" fmla="*/ 0 w 605"/>
                  <a:gd name="T25" fmla="*/ 0 h 122"/>
                  <a:gd name="T26" fmla="*/ 605 w 605"/>
                  <a:gd name="T27" fmla="*/ 122 h 122"/>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05" h="122">
                    <a:moveTo>
                      <a:pt x="463" y="8"/>
                    </a:moveTo>
                    <a:lnTo>
                      <a:pt x="412" y="8"/>
                    </a:lnTo>
                    <a:lnTo>
                      <a:pt x="439" y="9"/>
                    </a:lnTo>
                    <a:lnTo>
                      <a:pt x="455" y="17"/>
                    </a:lnTo>
                    <a:lnTo>
                      <a:pt x="466" y="32"/>
                    </a:lnTo>
                    <a:lnTo>
                      <a:pt x="465" y="22"/>
                    </a:lnTo>
                    <a:lnTo>
                      <a:pt x="464" y="14"/>
                    </a:lnTo>
                    <a:lnTo>
                      <a:pt x="463"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04" name="Freeform 39">
                <a:extLst>
                  <a:ext uri="{FF2B5EF4-FFF2-40B4-BE49-F238E27FC236}">
                    <a16:creationId xmlns:a16="http://schemas.microsoft.com/office/drawing/2014/main" id="{CCC86BF2-9702-45EB-A149-DDA090F34539}"/>
                  </a:ext>
                </a:extLst>
              </p:cNvPr>
              <p:cNvSpPr>
                <a:spLocks/>
              </p:cNvSpPr>
              <p:nvPr/>
            </p:nvSpPr>
            <p:spPr bwMode="auto">
              <a:xfrm>
                <a:off x="6331" y="3366"/>
                <a:ext cx="605" cy="122"/>
              </a:xfrm>
              <a:custGeom>
                <a:avLst/>
                <a:gdLst>
                  <a:gd name="T0" fmla="*/ 526 w 605"/>
                  <a:gd name="T1" fmla="*/ 2 h 122"/>
                  <a:gd name="T2" fmla="*/ 479 w 605"/>
                  <a:gd name="T3" fmla="*/ 2 h 122"/>
                  <a:gd name="T4" fmla="*/ 479 w 605"/>
                  <a:gd name="T5" fmla="*/ 7 h 122"/>
                  <a:gd name="T6" fmla="*/ 494 w 605"/>
                  <a:gd name="T7" fmla="*/ 8 h 122"/>
                  <a:gd name="T8" fmla="*/ 496 w 605"/>
                  <a:gd name="T9" fmla="*/ 9 h 122"/>
                  <a:gd name="T10" fmla="*/ 496 w 605"/>
                  <a:gd name="T11" fmla="*/ 113 h 122"/>
                  <a:gd name="T12" fmla="*/ 494 w 605"/>
                  <a:gd name="T13" fmla="*/ 114 h 122"/>
                  <a:gd name="T14" fmla="*/ 479 w 605"/>
                  <a:gd name="T15" fmla="*/ 115 h 122"/>
                  <a:gd name="T16" fmla="*/ 479 w 605"/>
                  <a:gd name="T17" fmla="*/ 119 h 122"/>
                  <a:gd name="T18" fmla="*/ 527 w 605"/>
                  <a:gd name="T19" fmla="*/ 119 h 122"/>
                  <a:gd name="T20" fmla="*/ 527 w 605"/>
                  <a:gd name="T21" fmla="*/ 115 h 122"/>
                  <a:gd name="T22" fmla="*/ 512 w 605"/>
                  <a:gd name="T23" fmla="*/ 114 h 122"/>
                  <a:gd name="T24" fmla="*/ 511 w 605"/>
                  <a:gd name="T25" fmla="*/ 113 h 122"/>
                  <a:gd name="T26" fmla="*/ 511 w 605"/>
                  <a:gd name="T27" fmla="*/ 61 h 122"/>
                  <a:gd name="T28" fmla="*/ 588 w 605"/>
                  <a:gd name="T29" fmla="*/ 61 h 122"/>
                  <a:gd name="T30" fmla="*/ 588 w 605"/>
                  <a:gd name="T31" fmla="*/ 54 h 122"/>
                  <a:gd name="T32" fmla="*/ 511 w 605"/>
                  <a:gd name="T33" fmla="*/ 54 h 122"/>
                  <a:gd name="T34" fmla="*/ 511 w 605"/>
                  <a:gd name="T35" fmla="*/ 9 h 122"/>
                  <a:gd name="T36" fmla="*/ 512 w 605"/>
                  <a:gd name="T37" fmla="*/ 8 h 122"/>
                  <a:gd name="T38" fmla="*/ 526 w 605"/>
                  <a:gd name="T39" fmla="*/ 7 h 122"/>
                  <a:gd name="T40" fmla="*/ 526 w 605"/>
                  <a:gd name="T41" fmla="*/ 2 h 122"/>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605"/>
                  <a:gd name="T64" fmla="*/ 0 h 122"/>
                  <a:gd name="T65" fmla="*/ 605 w 605"/>
                  <a:gd name="T66" fmla="*/ 122 h 122"/>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605" h="122">
                    <a:moveTo>
                      <a:pt x="526" y="2"/>
                    </a:moveTo>
                    <a:lnTo>
                      <a:pt x="479" y="2"/>
                    </a:lnTo>
                    <a:lnTo>
                      <a:pt x="479" y="7"/>
                    </a:lnTo>
                    <a:lnTo>
                      <a:pt x="494" y="8"/>
                    </a:lnTo>
                    <a:lnTo>
                      <a:pt x="496" y="9"/>
                    </a:lnTo>
                    <a:lnTo>
                      <a:pt x="496" y="113"/>
                    </a:lnTo>
                    <a:lnTo>
                      <a:pt x="494" y="114"/>
                    </a:lnTo>
                    <a:lnTo>
                      <a:pt x="479" y="115"/>
                    </a:lnTo>
                    <a:lnTo>
                      <a:pt x="479" y="119"/>
                    </a:lnTo>
                    <a:lnTo>
                      <a:pt x="527" y="119"/>
                    </a:lnTo>
                    <a:lnTo>
                      <a:pt x="527" y="115"/>
                    </a:lnTo>
                    <a:lnTo>
                      <a:pt x="512" y="114"/>
                    </a:lnTo>
                    <a:lnTo>
                      <a:pt x="511" y="113"/>
                    </a:lnTo>
                    <a:lnTo>
                      <a:pt x="511" y="61"/>
                    </a:lnTo>
                    <a:lnTo>
                      <a:pt x="588" y="61"/>
                    </a:lnTo>
                    <a:lnTo>
                      <a:pt x="588" y="54"/>
                    </a:lnTo>
                    <a:lnTo>
                      <a:pt x="511" y="54"/>
                    </a:lnTo>
                    <a:lnTo>
                      <a:pt x="511" y="9"/>
                    </a:lnTo>
                    <a:lnTo>
                      <a:pt x="512" y="8"/>
                    </a:lnTo>
                    <a:lnTo>
                      <a:pt x="526" y="7"/>
                    </a:lnTo>
                    <a:lnTo>
                      <a:pt x="526"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05" name="Freeform 38">
                <a:extLst>
                  <a:ext uri="{FF2B5EF4-FFF2-40B4-BE49-F238E27FC236}">
                    <a16:creationId xmlns:a16="http://schemas.microsoft.com/office/drawing/2014/main" id="{8D5144D9-D4F0-48CE-AC31-0BB502703791}"/>
                  </a:ext>
                </a:extLst>
              </p:cNvPr>
              <p:cNvSpPr>
                <a:spLocks/>
              </p:cNvSpPr>
              <p:nvPr/>
            </p:nvSpPr>
            <p:spPr bwMode="auto">
              <a:xfrm>
                <a:off x="6331" y="3366"/>
                <a:ext cx="605" cy="122"/>
              </a:xfrm>
              <a:custGeom>
                <a:avLst/>
                <a:gdLst>
                  <a:gd name="T0" fmla="*/ 588 w 605"/>
                  <a:gd name="T1" fmla="*/ 61 h 122"/>
                  <a:gd name="T2" fmla="*/ 573 w 605"/>
                  <a:gd name="T3" fmla="*/ 61 h 122"/>
                  <a:gd name="T4" fmla="*/ 573 w 605"/>
                  <a:gd name="T5" fmla="*/ 113 h 122"/>
                  <a:gd name="T6" fmla="*/ 572 w 605"/>
                  <a:gd name="T7" fmla="*/ 114 h 122"/>
                  <a:gd name="T8" fmla="*/ 556 w 605"/>
                  <a:gd name="T9" fmla="*/ 115 h 122"/>
                  <a:gd name="T10" fmla="*/ 556 w 605"/>
                  <a:gd name="T11" fmla="*/ 119 h 122"/>
                  <a:gd name="T12" fmla="*/ 605 w 605"/>
                  <a:gd name="T13" fmla="*/ 119 h 122"/>
                  <a:gd name="T14" fmla="*/ 605 w 605"/>
                  <a:gd name="T15" fmla="*/ 115 h 122"/>
                  <a:gd name="T16" fmla="*/ 590 w 605"/>
                  <a:gd name="T17" fmla="*/ 114 h 122"/>
                  <a:gd name="T18" fmla="*/ 588 w 605"/>
                  <a:gd name="T19" fmla="*/ 113 h 122"/>
                  <a:gd name="T20" fmla="*/ 588 w 605"/>
                  <a:gd name="T21" fmla="*/ 61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588" y="61"/>
                    </a:moveTo>
                    <a:lnTo>
                      <a:pt x="573" y="61"/>
                    </a:lnTo>
                    <a:lnTo>
                      <a:pt x="573" y="113"/>
                    </a:lnTo>
                    <a:lnTo>
                      <a:pt x="572" y="114"/>
                    </a:lnTo>
                    <a:lnTo>
                      <a:pt x="556" y="115"/>
                    </a:lnTo>
                    <a:lnTo>
                      <a:pt x="556" y="119"/>
                    </a:lnTo>
                    <a:lnTo>
                      <a:pt x="605" y="119"/>
                    </a:lnTo>
                    <a:lnTo>
                      <a:pt x="605" y="115"/>
                    </a:lnTo>
                    <a:lnTo>
                      <a:pt x="590" y="114"/>
                    </a:lnTo>
                    <a:lnTo>
                      <a:pt x="588" y="113"/>
                    </a:lnTo>
                    <a:lnTo>
                      <a:pt x="588" y="6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306" name="Freeform 37">
                <a:extLst>
                  <a:ext uri="{FF2B5EF4-FFF2-40B4-BE49-F238E27FC236}">
                    <a16:creationId xmlns:a16="http://schemas.microsoft.com/office/drawing/2014/main" id="{A23A6F30-69FE-4A18-95B0-0E7DE4E43BFD}"/>
                  </a:ext>
                </a:extLst>
              </p:cNvPr>
              <p:cNvSpPr>
                <a:spLocks/>
              </p:cNvSpPr>
              <p:nvPr/>
            </p:nvSpPr>
            <p:spPr bwMode="auto">
              <a:xfrm>
                <a:off x="6331" y="3366"/>
                <a:ext cx="605" cy="122"/>
              </a:xfrm>
              <a:custGeom>
                <a:avLst/>
                <a:gdLst>
                  <a:gd name="T0" fmla="*/ 605 w 605"/>
                  <a:gd name="T1" fmla="*/ 2 h 122"/>
                  <a:gd name="T2" fmla="*/ 557 w 605"/>
                  <a:gd name="T3" fmla="*/ 2 h 122"/>
                  <a:gd name="T4" fmla="*/ 557 w 605"/>
                  <a:gd name="T5" fmla="*/ 7 h 122"/>
                  <a:gd name="T6" fmla="*/ 572 w 605"/>
                  <a:gd name="T7" fmla="*/ 8 h 122"/>
                  <a:gd name="T8" fmla="*/ 573 w 605"/>
                  <a:gd name="T9" fmla="*/ 9 h 122"/>
                  <a:gd name="T10" fmla="*/ 573 w 605"/>
                  <a:gd name="T11" fmla="*/ 54 h 122"/>
                  <a:gd name="T12" fmla="*/ 588 w 605"/>
                  <a:gd name="T13" fmla="*/ 54 h 122"/>
                  <a:gd name="T14" fmla="*/ 588 w 605"/>
                  <a:gd name="T15" fmla="*/ 9 h 122"/>
                  <a:gd name="T16" fmla="*/ 590 w 605"/>
                  <a:gd name="T17" fmla="*/ 8 h 122"/>
                  <a:gd name="T18" fmla="*/ 605 w 605"/>
                  <a:gd name="T19" fmla="*/ 7 h 122"/>
                  <a:gd name="T20" fmla="*/ 605 w 605"/>
                  <a:gd name="T21" fmla="*/ 2 h 12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05"/>
                  <a:gd name="T34" fmla="*/ 0 h 122"/>
                  <a:gd name="T35" fmla="*/ 605 w 605"/>
                  <a:gd name="T36" fmla="*/ 122 h 122"/>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05" h="122">
                    <a:moveTo>
                      <a:pt x="605" y="2"/>
                    </a:moveTo>
                    <a:lnTo>
                      <a:pt x="557" y="2"/>
                    </a:lnTo>
                    <a:lnTo>
                      <a:pt x="557" y="7"/>
                    </a:lnTo>
                    <a:lnTo>
                      <a:pt x="572" y="8"/>
                    </a:lnTo>
                    <a:lnTo>
                      <a:pt x="573" y="9"/>
                    </a:lnTo>
                    <a:lnTo>
                      <a:pt x="573" y="54"/>
                    </a:lnTo>
                    <a:lnTo>
                      <a:pt x="588" y="54"/>
                    </a:lnTo>
                    <a:lnTo>
                      <a:pt x="588" y="9"/>
                    </a:lnTo>
                    <a:lnTo>
                      <a:pt x="590" y="8"/>
                    </a:lnTo>
                    <a:lnTo>
                      <a:pt x="605" y="7"/>
                    </a:lnTo>
                    <a:lnTo>
                      <a:pt x="605" y="2"/>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65" name="Group 32">
              <a:extLst>
                <a:ext uri="{FF2B5EF4-FFF2-40B4-BE49-F238E27FC236}">
                  <a16:creationId xmlns:a16="http://schemas.microsoft.com/office/drawing/2014/main" id="{057BA9D9-E581-4C27-9CA3-68D2F293E279}"/>
                </a:ext>
              </a:extLst>
            </p:cNvPr>
            <p:cNvGrpSpPr>
              <a:grpSpLocks/>
            </p:cNvGrpSpPr>
            <p:nvPr/>
          </p:nvGrpSpPr>
          <p:grpSpPr bwMode="auto">
            <a:xfrm>
              <a:off x="6946" y="3439"/>
              <a:ext cx="51" cy="81"/>
              <a:chOff x="6946" y="3439"/>
              <a:chExt cx="51" cy="81"/>
            </a:xfrm>
          </p:grpSpPr>
          <p:sp>
            <p:nvSpPr>
              <p:cNvPr id="51296" name="Freeform 35">
                <a:extLst>
                  <a:ext uri="{FF2B5EF4-FFF2-40B4-BE49-F238E27FC236}">
                    <a16:creationId xmlns:a16="http://schemas.microsoft.com/office/drawing/2014/main" id="{23D3C9B8-A2D4-4908-AD9B-DF3701866B08}"/>
                  </a:ext>
                </a:extLst>
              </p:cNvPr>
              <p:cNvSpPr>
                <a:spLocks/>
              </p:cNvSpPr>
              <p:nvPr/>
            </p:nvSpPr>
            <p:spPr bwMode="auto">
              <a:xfrm>
                <a:off x="6946" y="3439"/>
                <a:ext cx="51" cy="81"/>
              </a:xfrm>
              <a:custGeom>
                <a:avLst/>
                <a:gdLst>
                  <a:gd name="T0" fmla="*/ 46 w 51"/>
                  <a:gd name="T1" fmla="*/ 8 h 81"/>
                  <a:gd name="T2" fmla="*/ 31 w 51"/>
                  <a:gd name="T3" fmla="*/ 8 h 81"/>
                  <a:gd name="T4" fmla="*/ 36 w 51"/>
                  <a:gd name="T5" fmla="*/ 15 h 81"/>
                  <a:gd name="T6" fmla="*/ 36 w 51"/>
                  <a:gd name="T7" fmla="*/ 37 h 81"/>
                  <a:gd name="T8" fmla="*/ 27 w 51"/>
                  <a:gd name="T9" fmla="*/ 48 h 81"/>
                  <a:gd name="T10" fmla="*/ 20 w 51"/>
                  <a:gd name="T11" fmla="*/ 57 h 81"/>
                  <a:gd name="T12" fmla="*/ 14 w 51"/>
                  <a:gd name="T13" fmla="*/ 64 h 81"/>
                  <a:gd name="T14" fmla="*/ 0 w 51"/>
                  <a:gd name="T15" fmla="*/ 79 h 81"/>
                  <a:gd name="T16" fmla="*/ 0 w 51"/>
                  <a:gd name="T17" fmla="*/ 81 h 81"/>
                  <a:gd name="T18" fmla="*/ 47 w 51"/>
                  <a:gd name="T19" fmla="*/ 81 h 81"/>
                  <a:gd name="T20" fmla="*/ 48 w 51"/>
                  <a:gd name="T21" fmla="*/ 76 h 81"/>
                  <a:gd name="T22" fmla="*/ 49 w 51"/>
                  <a:gd name="T23" fmla="*/ 72 h 81"/>
                  <a:gd name="T24" fmla="*/ 12 w 51"/>
                  <a:gd name="T25" fmla="*/ 72 h 81"/>
                  <a:gd name="T26" fmla="*/ 40 w 51"/>
                  <a:gd name="T27" fmla="*/ 41 h 81"/>
                  <a:gd name="T28" fmla="*/ 46 w 51"/>
                  <a:gd name="T29" fmla="*/ 32 h 81"/>
                  <a:gd name="T30" fmla="*/ 46 w 51"/>
                  <a:gd name="T31" fmla="*/ 8 h 81"/>
                  <a:gd name="T32" fmla="*/ 46 w 51"/>
                  <a:gd name="T33" fmla="*/ 8 h 81"/>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1"/>
                  <a:gd name="T52" fmla="*/ 0 h 81"/>
                  <a:gd name="T53" fmla="*/ 51 w 51"/>
                  <a:gd name="T54" fmla="*/ 81 h 81"/>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1" h="81">
                    <a:moveTo>
                      <a:pt x="46" y="8"/>
                    </a:moveTo>
                    <a:lnTo>
                      <a:pt x="31" y="8"/>
                    </a:lnTo>
                    <a:lnTo>
                      <a:pt x="36" y="15"/>
                    </a:lnTo>
                    <a:lnTo>
                      <a:pt x="36" y="37"/>
                    </a:lnTo>
                    <a:lnTo>
                      <a:pt x="27" y="48"/>
                    </a:lnTo>
                    <a:lnTo>
                      <a:pt x="20" y="57"/>
                    </a:lnTo>
                    <a:lnTo>
                      <a:pt x="14" y="64"/>
                    </a:lnTo>
                    <a:lnTo>
                      <a:pt x="0" y="79"/>
                    </a:lnTo>
                    <a:lnTo>
                      <a:pt x="0" y="81"/>
                    </a:lnTo>
                    <a:lnTo>
                      <a:pt x="47" y="81"/>
                    </a:lnTo>
                    <a:lnTo>
                      <a:pt x="48" y="76"/>
                    </a:lnTo>
                    <a:lnTo>
                      <a:pt x="49" y="72"/>
                    </a:lnTo>
                    <a:lnTo>
                      <a:pt x="12" y="72"/>
                    </a:lnTo>
                    <a:lnTo>
                      <a:pt x="40" y="41"/>
                    </a:lnTo>
                    <a:lnTo>
                      <a:pt x="46" y="32"/>
                    </a:lnTo>
                    <a:lnTo>
                      <a:pt x="46"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297" name="Freeform 34">
                <a:extLst>
                  <a:ext uri="{FF2B5EF4-FFF2-40B4-BE49-F238E27FC236}">
                    <a16:creationId xmlns:a16="http://schemas.microsoft.com/office/drawing/2014/main" id="{AA9E6CB4-E4DF-41D1-ADB2-072C281E2701}"/>
                  </a:ext>
                </a:extLst>
              </p:cNvPr>
              <p:cNvSpPr>
                <a:spLocks/>
              </p:cNvSpPr>
              <p:nvPr/>
            </p:nvSpPr>
            <p:spPr bwMode="auto">
              <a:xfrm>
                <a:off x="6946" y="3439"/>
                <a:ext cx="51" cy="81"/>
              </a:xfrm>
              <a:custGeom>
                <a:avLst/>
                <a:gdLst>
                  <a:gd name="T0" fmla="*/ 48 w 51"/>
                  <a:gd name="T1" fmla="*/ 65 h 81"/>
                  <a:gd name="T2" fmla="*/ 45 w 51"/>
                  <a:gd name="T3" fmla="*/ 72 h 81"/>
                  <a:gd name="T4" fmla="*/ 12 w 51"/>
                  <a:gd name="T5" fmla="*/ 72 h 81"/>
                  <a:gd name="T6" fmla="*/ 49 w 51"/>
                  <a:gd name="T7" fmla="*/ 72 h 81"/>
                  <a:gd name="T8" fmla="*/ 49 w 51"/>
                  <a:gd name="T9" fmla="*/ 71 h 81"/>
                  <a:gd name="T10" fmla="*/ 51 w 51"/>
                  <a:gd name="T11" fmla="*/ 66 h 81"/>
                  <a:gd name="T12" fmla="*/ 48 w 51"/>
                  <a:gd name="T13" fmla="*/ 65 h 81"/>
                  <a:gd name="T14" fmla="*/ 0 60000 65536"/>
                  <a:gd name="T15" fmla="*/ 0 60000 65536"/>
                  <a:gd name="T16" fmla="*/ 0 60000 65536"/>
                  <a:gd name="T17" fmla="*/ 0 60000 65536"/>
                  <a:gd name="T18" fmla="*/ 0 60000 65536"/>
                  <a:gd name="T19" fmla="*/ 0 60000 65536"/>
                  <a:gd name="T20" fmla="*/ 0 60000 65536"/>
                  <a:gd name="T21" fmla="*/ 0 w 51"/>
                  <a:gd name="T22" fmla="*/ 0 h 81"/>
                  <a:gd name="T23" fmla="*/ 51 w 51"/>
                  <a:gd name="T24" fmla="*/ 81 h 81"/>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1" h="81">
                    <a:moveTo>
                      <a:pt x="48" y="65"/>
                    </a:moveTo>
                    <a:lnTo>
                      <a:pt x="45" y="72"/>
                    </a:lnTo>
                    <a:lnTo>
                      <a:pt x="12" y="72"/>
                    </a:lnTo>
                    <a:lnTo>
                      <a:pt x="49" y="72"/>
                    </a:lnTo>
                    <a:lnTo>
                      <a:pt x="49" y="71"/>
                    </a:lnTo>
                    <a:lnTo>
                      <a:pt x="51" y="66"/>
                    </a:lnTo>
                    <a:lnTo>
                      <a:pt x="48"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298" name="Freeform 33">
                <a:extLst>
                  <a:ext uri="{FF2B5EF4-FFF2-40B4-BE49-F238E27FC236}">
                    <a16:creationId xmlns:a16="http://schemas.microsoft.com/office/drawing/2014/main" id="{5848AF6D-2CB4-49C6-B7AA-4304A7B1F701}"/>
                  </a:ext>
                </a:extLst>
              </p:cNvPr>
              <p:cNvSpPr>
                <a:spLocks/>
              </p:cNvSpPr>
              <p:nvPr/>
            </p:nvSpPr>
            <p:spPr bwMode="auto">
              <a:xfrm>
                <a:off x="6946" y="3439"/>
                <a:ext cx="51" cy="81"/>
              </a:xfrm>
              <a:custGeom>
                <a:avLst/>
                <a:gdLst>
                  <a:gd name="T0" fmla="*/ 36 w 51"/>
                  <a:gd name="T1" fmla="*/ 0 h 81"/>
                  <a:gd name="T2" fmla="*/ 18 w 51"/>
                  <a:gd name="T3" fmla="*/ 0 h 81"/>
                  <a:gd name="T4" fmla="*/ 12 w 51"/>
                  <a:gd name="T5" fmla="*/ 4 h 81"/>
                  <a:gd name="T6" fmla="*/ 9 w 51"/>
                  <a:gd name="T7" fmla="*/ 8 h 81"/>
                  <a:gd name="T8" fmla="*/ 2 w 51"/>
                  <a:gd name="T9" fmla="*/ 18 h 81"/>
                  <a:gd name="T10" fmla="*/ 4 w 51"/>
                  <a:gd name="T11" fmla="*/ 20 h 81"/>
                  <a:gd name="T12" fmla="*/ 8 w 51"/>
                  <a:gd name="T13" fmla="*/ 15 h 81"/>
                  <a:gd name="T14" fmla="*/ 12 w 51"/>
                  <a:gd name="T15" fmla="*/ 8 h 81"/>
                  <a:gd name="T16" fmla="*/ 46 w 51"/>
                  <a:gd name="T17" fmla="*/ 8 h 81"/>
                  <a:gd name="T18" fmla="*/ 36 w 51"/>
                  <a:gd name="T19" fmla="*/ 0 h 8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1"/>
                  <a:gd name="T31" fmla="*/ 0 h 81"/>
                  <a:gd name="T32" fmla="*/ 51 w 51"/>
                  <a:gd name="T33" fmla="*/ 81 h 8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1" h="81">
                    <a:moveTo>
                      <a:pt x="36" y="0"/>
                    </a:moveTo>
                    <a:lnTo>
                      <a:pt x="18" y="0"/>
                    </a:lnTo>
                    <a:lnTo>
                      <a:pt x="12" y="4"/>
                    </a:lnTo>
                    <a:lnTo>
                      <a:pt x="9" y="8"/>
                    </a:lnTo>
                    <a:lnTo>
                      <a:pt x="2" y="18"/>
                    </a:lnTo>
                    <a:lnTo>
                      <a:pt x="4" y="20"/>
                    </a:lnTo>
                    <a:lnTo>
                      <a:pt x="8" y="15"/>
                    </a:lnTo>
                    <a:lnTo>
                      <a:pt x="12" y="8"/>
                    </a:lnTo>
                    <a:lnTo>
                      <a:pt x="46" y="8"/>
                    </a:lnTo>
                    <a:lnTo>
                      <a:pt x="36"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66" name="Group 30">
              <a:extLst>
                <a:ext uri="{FF2B5EF4-FFF2-40B4-BE49-F238E27FC236}">
                  <a16:creationId xmlns:a16="http://schemas.microsoft.com/office/drawing/2014/main" id="{C1A9A724-C712-46BD-8E52-6710458504EE}"/>
                </a:ext>
              </a:extLst>
            </p:cNvPr>
            <p:cNvGrpSpPr>
              <a:grpSpLocks/>
            </p:cNvGrpSpPr>
            <p:nvPr/>
          </p:nvGrpSpPr>
          <p:grpSpPr bwMode="auto">
            <a:xfrm>
              <a:off x="6477" y="3411"/>
              <a:ext cx="189" cy="2"/>
              <a:chOff x="6477" y="3411"/>
              <a:chExt cx="189" cy="2"/>
            </a:xfrm>
          </p:grpSpPr>
          <p:sp>
            <p:nvSpPr>
              <p:cNvPr id="51295" name="Freeform 31">
                <a:extLst>
                  <a:ext uri="{FF2B5EF4-FFF2-40B4-BE49-F238E27FC236}">
                    <a16:creationId xmlns:a16="http://schemas.microsoft.com/office/drawing/2014/main" id="{8E65501C-9D42-48E0-90B7-2795CD436B0F}"/>
                  </a:ext>
                </a:extLst>
              </p:cNvPr>
              <p:cNvSpPr>
                <a:spLocks/>
              </p:cNvSpPr>
              <p:nvPr/>
            </p:nvSpPr>
            <p:spPr bwMode="auto">
              <a:xfrm>
                <a:off x="6477" y="3411"/>
                <a:ext cx="189" cy="2"/>
              </a:xfrm>
              <a:custGeom>
                <a:avLst/>
                <a:gdLst>
                  <a:gd name="T0" fmla="*/ 0 w 189"/>
                  <a:gd name="T1" fmla="*/ 0 h 2"/>
                  <a:gd name="T2" fmla="*/ 188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8"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67" name="Group 28">
              <a:extLst>
                <a:ext uri="{FF2B5EF4-FFF2-40B4-BE49-F238E27FC236}">
                  <a16:creationId xmlns:a16="http://schemas.microsoft.com/office/drawing/2014/main" id="{16183211-E3F5-4774-8828-EF436DB74986}"/>
                </a:ext>
              </a:extLst>
            </p:cNvPr>
            <p:cNvGrpSpPr>
              <a:grpSpLocks/>
            </p:cNvGrpSpPr>
            <p:nvPr/>
          </p:nvGrpSpPr>
          <p:grpSpPr bwMode="auto">
            <a:xfrm>
              <a:off x="6477" y="3443"/>
              <a:ext cx="189" cy="2"/>
              <a:chOff x="6477" y="3443"/>
              <a:chExt cx="189" cy="2"/>
            </a:xfrm>
          </p:grpSpPr>
          <p:sp>
            <p:nvSpPr>
              <p:cNvPr id="51294" name="Freeform 29">
                <a:extLst>
                  <a:ext uri="{FF2B5EF4-FFF2-40B4-BE49-F238E27FC236}">
                    <a16:creationId xmlns:a16="http://schemas.microsoft.com/office/drawing/2014/main" id="{3493569A-6D1A-4975-B71B-9C4E7906FAB5}"/>
                  </a:ext>
                </a:extLst>
              </p:cNvPr>
              <p:cNvSpPr>
                <a:spLocks/>
              </p:cNvSpPr>
              <p:nvPr/>
            </p:nvSpPr>
            <p:spPr bwMode="auto">
              <a:xfrm>
                <a:off x="6477" y="3443"/>
                <a:ext cx="189" cy="2"/>
              </a:xfrm>
              <a:custGeom>
                <a:avLst/>
                <a:gdLst>
                  <a:gd name="T0" fmla="*/ 0 w 189"/>
                  <a:gd name="T1" fmla="*/ 0 h 2"/>
                  <a:gd name="T2" fmla="*/ 188 w 189"/>
                  <a:gd name="T3" fmla="*/ 0 h 2"/>
                  <a:gd name="T4" fmla="*/ 0 60000 65536"/>
                  <a:gd name="T5" fmla="*/ 0 60000 65536"/>
                  <a:gd name="T6" fmla="*/ 0 w 189"/>
                  <a:gd name="T7" fmla="*/ 0 h 2"/>
                  <a:gd name="T8" fmla="*/ 189 w 189"/>
                  <a:gd name="T9" fmla="*/ 2 h 2"/>
                </a:gdLst>
                <a:ahLst/>
                <a:cxnLst>
                  <a:cxn ang="T4">
                    <a:pos x="T0" y="T1"/>
                  </a:cxn>
                  <a:cxn ang="T5">
                    <a:pos x="T2" y="T3"/>
                  </a:cxn>
                </a:cxnLst>
                <a:rect l="T6" t="T7" r="T8" b="T9"/>
                <a:pathLst>
                  <a:path w="189" h="2">
                    <a:moveTo>
                      <a:pt x="0" y="0"/>
                    </a:moveTo>
                    <a:lnTo>
                      <a:pt x="188" y="0"/>
                    </a:lnTo>
                  </a:path>
                </a:pathLst>
              </a:custGeom>
              <a:noFill/>
              <a:ln w="744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68" name="Group 26">
              <a:extLst>
                <a:ext uri="{FF2B5EF4-FFF2-40B4-BE49-F238E27FC236}">
                  <a16:creationId xmlns:a16="http://schemas.microsoft.com/office/drawing/2014/main" id="{EB10D4B9-FCD6-4668-8394-803CD2991694}"/>
                </a:ext>
              </a:extLst>
            </p:cNvPr>
            <p:cNvGrpSpPr>
              <a:grpSpLocks/>
            </p:cNvGrpSpPr>
            <p:nvPr/>
          </p:nvGrpSpPr>
          <p:grpSpPr bwMode="auto">
            <a:xfrm>
              <a:off x="5262" y="3383"/>
              <a:ext cx="143" cy="87"/>
              <a:chOff x="5262" y="3383"/>
              <a:chExt cx="143" cy="87"/>
            </a:xfrm>
          </p:grpSpPr>
          <p:sp>
            <p:nvSpPr>
              <p:cNvPr id="51293" name="Freeform 27">
                <a:extLst>
                  <a:ext uri="{FF2B5EF4-FFF2-40B4-BE49-F238E27FC236}">
                    <a16:creationId xmlns:a16="http://schemas.microsoft.com/office/drawing/2014/main" id="{E571EBEE-2142-4F91-882C-3B65C517582F}"/>
                  </a:ext>
                </a:extLst>
              </p:cNvPr>
              <p:cNvSpPr>
                <a:spLocks/>
              </p:cNvSpPr>
              <p:nvPr/>
            </p:nvSpPr>
            <p:spPr bwMode="auto">
              <a:xfrm>
                <a:off x="5262" y="3383"/>
                <a:ext cx="143" cy="87"/>
              </a:xfrm>
              <a:custGeom>
                <a:avLst/>
                <a:gdLst>
                  <a:gd name="T0" fmla="*/ 142 w 143"/>
                  <a:gd name="T1" fmla="*/ 0 h 87"/>
                  <a:gd name="T2" fmla="*/ 0 w 143"/>
                  <a:gd name="T3" fmla="*/ 43 h 87"/>
                  <a:gd name="T4" fmla="*/ 142 w 143"/>
                  <a:gd name="T5" fmla="*/ 87 h 87"/>
                  <a:gd name="T6" fmla="*/ 107 w 143"/>
                  <a:gd name="T7" fmla="*/ 43 h 87"/>
                  <a:gd name="T8" fmla="*/ 142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142" y="0"/>
                    </a:moveTo>
                    <a:lnTo>
                      <a:pt x="0" y="43"/>
                    </a:lnTo>
                    <a:lnTo>
                      <a:pt x="142" y="87"/>
                    </a:lnTo>
                    <a:lnTo>
                      <a:pt x="107" y="43"/>
                    </a:lnTo>
                    <a:lnTo>
                      <a:pt x="14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69" name="Group 24">
              <a:extLst>
                <a:ext uri="{FF2B5EF4-FFF2-40B4-BE49-F238E27FC236}">
                  <a16:creationId xmlns:a16="http://schemas.microsoft.com/office/drawing/2014/main" id="{2A0E452D-4C06-4365-B6FA-BB06948A3A53}"/>
                </a:ext>
              </a:extLst>
            </p:cNvPr>
            <p:cNvGrpSpPr>
              <a:grpSpLocks/>
            </p:cNvGrpSpPr>
            <p:nvPr/>
          </p:nvGrpSpPr>
          <p:grpSpPr bwMode="auto">
            <a:xfrm>
              <a:off x="5691" y="3383"/>
              <a:ext cx="143" cy="87"/>
              <a:chOff x="5691" y="3383"/>
              <a:chExt cx="143" cy="87"/>
            </a:xfrm>
          </p:grpSpPr>
          <p:sp>
            <p:nvSpPr>
              <p:cNvPr id="51292" name="Freeform 25">
                <a:extLst>
                  <a:ext uri="{FF2B5EF4-FFF2-40B4-BE49-F238E27FC236}">
                    <a16:creationId xmlns:a16="http://schemas.microsoft.com/office/drawing/2014/main" id="{94047C27-786F-4F0D-8724-2D65B78D7432}"/>
                  </a:ext>
                </a:extLst>
              </p:cNvPr>
              <p:cNvSpPr>
                <a:spLocks/>
              </p:cNvSpPr>
              <p:nvPr/>
            </p:nvSpPr>
            <p:spPr bwMode="auto">
              <a:xfrm>
                <a:off x="5691" y="3383"/>
                <a:ext cx="143" cy="87"/>
              </a:xfrm>
              <a:custGeom>
                <a:avLst/>
                <a:gdLst>
                  <a:gd name="T0" fmla="*/ 0 w 143"/>
                  <a:gd name="T1" fmla="*/ 0 h 87"/>
                  <a:gd name="T2" fmla="*/ 35 w 143"/>
                  <a:gd name="T3" fmla="*/ 43 h 87"/>
                  <a:gd name="T4" fmla="*/ 0 w 143"/>
                  <a:gd name="T5" fmla="*/ 87 h 87"/>
                  <a:gd name="T6" fmla="*/ 142 w 143"/>
                  <a:gd name="T7" fmla="*/ 43 h 87"/>
                  <a:gd name="T8" fmla="*/ 0 w 143"/>
                  <a:gd name="T9" fmla="*/ 0 h 87"/>
                  <a:gd name="T10" fmla="*/ 0 60000 65536"/>
                  <a:gd name="T11" fmla="*/ 0 60000 65536"/>
                  <a:gd name="T12" fmla="*/ 0 60000 65536"/>
                  <a:gd name="T13" fmla="*/ 0 60000 65536"/>
                  <a:gd name="T14" fmla="*/ 0 60000 65536"/>
                  <a:gd name="T15" fmla="*/ 0 w 143"/>
                  <a:gd name="T16" fmla="*/ 0 h 87"/>
                  <a:gd name="T17" fmla="*/ 143 w 143"/>
                  <a:gd name="T18" fmla="*/ 87 h 87"/>
                </a:gdLst>
                <a:ahLst/>
                <a:cxnLst>
                  <a:cxn ang="T10">
                    <a:pos x="T0" y="T1"/>
                  </a:cxn>
                  <a:cxn ang="T11">
                    <a:pos x="T2" y="T3"/>
                  </a:cxn>
                  <a:cxn ang="T12">
                    <a:pos x="T4" y="T5"/>
                  </a:cxn>
                  <a:cxn ang="T13">
                    <a:pos x="T6" y="T7"/>
                  </a:cxn>
                  <a:cxn ang="T14">
                    <a:pos x="T8" y="T9"/>
                  </a:cxn>
                </a:cxnLst>
                <a:rect l="T15" t="T16" r="T17" b="T18"/>
                <a:pathLst>
                  <a:path w="143" h="87">
                    <a:moveTo>
                      <a:pt x="0" y="0"/>
                    </a:moveTo>
                    <a:lnTo>
                      <a:pt x="35" y="43"/>
                    </a:lnTo>
                    <a:lnTo>
                      <a:pt x="0" y="87"/>
                    </a:lnTo>
                    <a:lnTo>
                      <a:pt x="142" y="43"/>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70" name="Group 22">
              <a:extLst>
                <a:ext uri="{FF2B5EF4-FFF2-40B4-BE49-F238E27FC236}">
                  <a16:creationId xmlns:a16="http://schemas.microsoft.com/office/drawing/2014/main" id="{7DFCEBFC-6354-467C-AC47-62D7306B5BA5}"/>
                </a:ext>
              </a:extLst>
            </p:cNvPr>
            <p:cNvGrpSpPr>
              <a:grpSpLocks/>
            </p:cNvGrpSpPr>
            <p:nvPr/>
          </p:nvGrpSpPr>
          <p:grpSpPr bwMode="auto">
            <a:xfrm>
              <a:off x="5352" y="3426"/>
              <a:ext cx="380" cy="2"/>
              <a:chOff x="5352" y="3426"/>
              <a:chExt cx="380" cy="2"/>
            </a:xfrm>
          </p:grpSpPr>
          <p:sp>
            <p:nvSpPr>
              <p:cNvPr id="51291" name="Freeform 23">
                <a:extLst>
                  <a:ext uri="{FF2B5EF4-FFF2-40B4-BE49-F238E27FC236}">
                    <a16:creationId xmlns:a16="http://schemas.microsoft.com/office/drawing/2014/main" id="{71405B46-ACD2-4409-AA5E-CF0769EFC4D7}"/>
                  </a:ext>
                </a:extLst>
              </p:cNvPr>
              <p:cNvSpPr>
                <a:spLocks/>
              </p:cNvSpPr>
              <p:nvPr/>
            </p:nvSpPr>
            <p:spPr bwMode="auto">
              <a:xfrm>
                <a:off x="5352" y="3426"/>
                <a:ext cx="380" cy="2"/>
              </a:xfrm>
              <a:custGeom>
                <a:avLst/>
                <a:gdLst>
                  <a:gd name="T0" fmla="*/ 0 w 380"/>
                  <a:gd name="T1" fmla="*/ 0 h 2"/>
                  <a:gd name="T2" fmla="*/ 380 w 380"/>
                  <a:gd name="T3" fmla="*/ 0 h 2"/>
                  <a:gd name="T4" fmla="*/ 0 60000 65536"/>
                  <a:gd name="T5" fmla="*/ 0 60000 65536"/>
                  <a:gd name="T6" fmla="*/ 0 w 380"/>
                  <a:gd name="T7" fmla="*/ 0 h 2"/>
                  <a:gd name="T8" fmla="*/ 380 w 380"/>
                  <a:gd name="T9" fmla="*/ 2 h 2"/>
                </a:gdLst>
                <a:ahLst/>
                <a:cxnLst>
                  <a:cxn ang="T4">
                    <a:pos x="T0" y="T1"/>
                  </a:cxn>
                  <a:cxn ang="T5">
                    <a:pos x="T2" y="T3"/>
                  </a:cxn>
                </a:cxnLst>
                <a:rect l="T6" t="T7" r="T8" b="T9"/>
                <a:pathLst>
                  <a:path w="380" h="2">
                    <a:moveTo>
                      <a:pt x="0" y="0"/>
                    </a:moveTo>
                    <a:lnTo>
                      <a:pt x="380" y="0"/>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71" name="Group 20">
              <a:extLst>
                <a:ext uri="{FF2B5EF4-FFF2-40B4-BE49-F238E27FC236}">
                  <a16:creationId xmlns:a16="http://schemas.microsoft.com/office/drawing/2014/main" id="{D6AFE2DA-636B-4F24-9C01-30BEC0801CB4}"/>
                </a:ext>
              </a:extLst>
            </p:cNvPr>
            <p:cNvGrpSpPr>
              <a:grpSpLocks/>
            </p:cNvGrpSpPr>
            <p:nvPr/>
          </p:nvGrpSpPr>
          <p:grpSpPr bwMode="auto">
            <a:xfrm>
              <a:off x="4026" y="3212"/>
              <a:ext cx="54" cy="358"/>
              <a:chOff x="4026" y="3212"/>
              <a:chExt cx="54" cy="358"/>
            </a:xfrm>
          </p:grpSpPr>
          <p:sp>
            <p:nvSpPr>
              <p:cNvPr id="51290" name="Freeform 21">
                <a:extLst>
                  <a:ext uri="{FF2B5EF4-FFF2-40B4-BE49-F238E27FC236}">
                    <a16:creationId xmlns:a16="http://schemas.microsoft.com/office/drawing/2014/main" id="{7AC8F219-50FC-4C32-BDD3-B01789A58A8C}"/>
                  </a:ext>
                </a:extLst>
              </p:cNvPr>
              <p:cNvSpPr>
                <a:spLocks/>
              </p:cNvSpPr>
              <p:nvPr/>
            </p:nvSpPr>
            <p:spPr bwMode="auto">
              <a:xfrm>
                <a:off x="4026" y="3212"/>
                <a:ext cx="54" cy="358"/>
              </a:xfrm>
              <a:custGeom>
                <a:avLst/>
                <a:gdLst>
                  <a:gd name="T0" fmla="*/ 54 w 54"/>
                  <a:gd name="T1" fmla="*/ 0 h 358"/>
                  <a:gd name="T2" fmla="*/ 0 w 54"/>
                  <a:gd name="T3" fmla="*/ 0 h 358"/>
                  <a:gd name="T4" fmla="*/ 0 w 54"/>
                  <a:gd name="T5" fmla="*/ 358 h 358"/>
                  <a:gd name="T6" fmla="*/ 54 w 54"/>
                  <a:gd name="T7" fmla="*/ 358 h 358"/>
                  <a:gd name="T8" fmla="*/ 0 60000 65536"/>
                  <a:gd name="T9" fmla="*/ 0 60000 65536"/>
                  <a:gd name="T10" fmla="*/ 0 60000 65536"/>
                  <a:gd name="T11" fmla="*/ 0 60000 65536"/>
                  <a:gd name="T12" fmla="*/ 0 w 54"/>
                  <a:gd name="T13" fmla="*/ 0 h 358"/>
                  <a:gd name="T14" fmla="*/ 54 w 54"/>
                  <a:gd name="T15" fmla="*/ 358 h 358"/>
                </a:gdLst>
                <a:ahLst/>
                <a:cxnLst>
                  <a:cxn ang="T8">
                    <a:pos x="T0" y="T1"/>
                  </a:cxn>
                  <a:cxn ang="T9">
                    <a:pos x="T2" y="T3"/>
                  </a:cxn>
                  <a:cxn ang="T10">
                    <a:pos x="T4" y="T5"/>
                  </a:cxn>
                  <a:cxn ang="T11">
                    <a:pos x="T6" y="T7"/>
                  </a:cxn>
                </a:cxnLst>
                <a:rect l="T12" t="T13" r="T14" b="T15"/>
                <a:pathLst>
                  <a:path w="54" h="358">
                    <a:moveTo>
                      <a:pt x="54" y="0"/>
                    </a:moveTo>
                    <a:lnTo>
                      <a:pt x="0" y="0"/>
                    </a:lnTo>
                    <a:lnTo>
                      <a:pt x="0" y="358"/>
                    </a:lnTo>
                    <a:lnTo>
                      <a:pt x="54" y="358"/>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72" name="Group 18">
              <a:extLst>
                <a:ext uri="{FF2B5EF4-FFF2-40B4-BE49-F238E27FC236}">
                  <a16:creationId xmlns:a16="http://schemas.microsoft.com/office/drawing/2014/main" id="{68C39A42-822D-491F-8EE3-E92F61FE6E65}"/>
                </a:ext>
              </a:extLst>
            </p:cNvPr>
            <p:cNvGrpSpPr>
              <a:grpSpLocks/>
            </p:cNvGrpSpPr>
            <p:nvPr/>
          </p:nvGrpSpPr>
          <p:grpSpPr bwMode="auto">
            <a:xfrm>
              <a:off x="7013" y="3212"/>
              <a:ext cx="54" cy="358"/>
              <a:chOff x="7013" y="3212"/>
              <a:chExt cx="54" cy="358"/>
            </a:xfrm>
          </p:grpSpPr>
          <p:sp>
            <p:nvSpPr>
              <p:cNvPr id="51289" name="Freeform 19">
                <a:extLst>
                  <a:ext uri="{FF2B5EF4-FFF2-40B4-BE49-F238E27FC236}">
                    <a16:creationId xmlns:a16="http://schemas.microsoft.com/office/drawing/2014/main" id="{1BA4971A-DE56-479C-8DBD-C32885F4E7AC}"/>
                  </a:ext>
                </a:extLst>
              </p:cNvPr>
              <p:cNvSpPr>
                <a:spLocks/>
              </p:cNvSpPr>
              <p:nvPr/>
            </p:nvSpPr>
            <p:spPr bwMode="auto">
              <a:xfrm>
                <a:off x="7013" y="3212"/>
                <a:ext cx="54" cy="358"/>
              </a:xfrm>
              <a:custGeom>
                <a:avLst/>
                <a:gdLst>
                  <a:gd name="T0" fmla="*/ 0 w 54"/>
                  <a:gd name="T1" fmla="*/ 0 h 358"/>
                  <a:gd name="T2" fmla="*/ 54 w 54"/>
                  <a:gd name="T3" fmla="*/ 0 h 358"/>
                  <a:gd name="T4" fmla="*/ 54 w 54"/>
                  <a:gd name="T5" fmla="*/ 358 h 358"/>
                  <a:gd name="T6" fmla="*/ 0 w 54"/>
                  <a:gd name="T7" fmla="*/ 358 h 358"/>
                  <a:gd name="T8" fmla="*/ 0 60000 65536"/>
                  <a:gd name="T9" fmla="*/ 0 60000 65536"/>
                  <a:gd name="T10" fmla="*/ 0 60000 65536"/>
                  <a:gd name="T11" fmla="*/ 0 60000 65536"/>
                  <a:gd name="T12" fmla="*/ 0 w 54"/>
                  <a:gd name="T13" fmla="*/ 0 h 358"/>
                  <a:gd name="T14" fmla="*/ 54 w 54"/>
                  <a:gd name="T15" fmla="*/ 358 h 358"/>
                </a:gdLst>
                <a:ahLst/>
                <a:cxnLst>
                  <a:cxn ang="T8">
                    <a:pos x="T0" y="T1"/>
                  </a:cxn>
                  <a:cxn ang="T9">
                    <a:pos x="T2" y="T3"/>
                  </a:cxn>
                  <a:cxn ang="T10">
                    <a:pos x="T4" y="T5"/>
                  </a:cxn>
                  <a:cxn ang="T11">
                    <a:pos x="T6" y="T7"/>
                  </a:cxn>
                </a:cxnLst>
                <a:rect l="T12" t="T13" r="T14" b="T15"/>
                <a:pathLst>
                  <a:path w="54" h="358">
                    <a:moveTo>
                      <a:pt x="0" y="0"/>
                    </a:moveTo>
                    <a:lnTo>
                      <a:pt x="54" y="0"/>
                    </a:lnTo>
                    <a:lnTo>
                      <a:pt x="54" y="358"/>
                    </a:lnTo>
                    <a:lnTo>
                      <a:pt x="0" y="358"/>
                    </a:lnTo>
                  </a:path>
                </a:pathLst>
              </a:custGeom>
              <a:noFill/>
              <a:ln w="685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73" name="Group 16">
              <a:extLst>
                <a:ext uri="{FF2B5EF4-FFF2-40B4-BE49-F238E27FC236}">
                  <a16:creationId xmlns:a16="http://schemas.microsoft.com/office/drawing/2014/main" id="{02055B60-010B-4FC6-B6B8-2F64B0D462BA}"/>
                </a:ext>
              </a:extLst>
            </p:cNvPr>
            <p:cNvGrpSpPr>
              <a:grpSpLocks/>
            </p:cNvGrpSpPr>
            <p:nvPr/>
          </p:nvGrpSpPr>
          <p:grpSpPr bwMode="auto">
            <a:xfrm>
              <a:off x="6401" y="3166"/>
              <a:ext cx="219" cy="224"/>
              <a:chOff x="6401" y="3166"/>
              <a:chExt cx="219" cy="224"/>
            </a:xfrm>
          </p:grpSpPr>
          <p:sp>
            <p:nvSpPr>
              <p:cNvPr id="51288" name="Freeform 17">
                <a:extLst>
                  <a:ext uri="{FF2B5EF4-FFF2-40B4-BE49-F238E27FC236}">
                    <a16:creationId xmlns:a16="http://schemas.microsoft.com/office/drawing/2014/main" id="{423E5637-0CC8-4A84-817E-F0FCA6EC7836}"/>
                  </a:ext>
                </a:extLst>
              </p:cNvPr>
              <p:cNvSpPr>
                <a:spLocks/>
              </p:cNvSpPr>
              <p:nvPr/>
            </p:nvSpPr>
            <p:spPr bwMode="auto">
              <a:xfrm>
                <a:off x="6401" y="3166"/>
                <a:ext cx="219" cy="224"/>
              </a:xfrm>
              <a:custGeom>
                <a:avLst/>
                <a:gdLst>
                  <a:gd name="T0" fmla="*/ 218 w 219"/>
                  <a:gd name="T1" fmla="*/ 223 h 224"/>
                  <a:gd name="T2" fmla="*/ 205 w 219"/>
                  <a:gd name="T3" fmla="*/ 162 h 224"/>
                  <a:gd name="T4" fmla="*/ 178 w 219"/>
                  <a:gd name="T5" fmla="*/ 99 h 224"/>
                  <a:gd name="T6" fmla="*/ 140 w 219"/>
                  <a:gd name="T7" fmla="*/ 46 h 224"/>
                  <a:gd name="T8" fmla="*/ 84 w 219"/>
                  <a:gd name="T9" fmla="*/ 3 h 224"/>
                  <a:gd name="T10" fmla="*/ 70 w 219"/>
                  <a:gd name="T11" fmla="*/ 0 h 224"/>
                  <a:gd name="T12" fmla="*/ 56 w 219"/>
                  <a:gd name="T13" fmla="*/ 0 h 224"/>
                  <a:gd name="T14" fmla="*/ 43 w 219"/>
                  <a:gd name="T15" fmla="*/ 4 h 224"/>
                  <a:gd name="T16" fmla="*/ 31 w 219"/>
                  <a:gd name="T17" fmla="*/ 13 h 224"/>
                  <a:gd name="T18" fmla="*/ 19 w 219"/>
                  <a:gd name="T19" fmla="*/ 26 h 224"/>
                  <a:gd name="T20" fmla="*/ 9 w 219"/>
                  <a:gd name="T21" fmla="*/ 44 h 224"/>
                  <a:gd name="T22" fmla="*/ 0 w 219"/>
                  <a:gd name="T23" fmla="*/ 68 h 224"/>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219"/>
                  <a:gd name="T37" fmla="*/ 0 h 224"/>
                  <a:gd name="T38" fmla="*/ 219 w 219"/>
                  <a:gd name="T39" fmla="*/ 224 h 224"/>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219" h="224">
                    <a:moveTo>
                      <a:pt x="218" y="223"/>
                    </a:moveTo>
                    <a:lnTo>
                      <a:pt x="205" y="162"/>
                    </a:lnTo>
                    <a:lnTo>
                      <a:pt x="178" y="99"/>
                    </a:lnTo>
                    <a:lnTo>
                      <a:pt x="140" y="46"/>
                    </a:lnTo>
                    <a:lnTo>
                      <a:pt x="84" y="3"/>
                    </a:lnTo>
                    <a:lnTo>
                      <a:pt x="70" y="0"/>
                    </a:lnTo>
                    <a:lnTo>
                      <a:pt x="56" y="0"/>
                    </a:lnTo>
                    <a:lnTo>
                      <a:pt x="43" y="4"/>
                    </a:lnTo>
                    <a:lnTo>
                      <a:pt x="31" y="13"/>
                    </a:lnTo>
                    <a:lnTo>
                      <a:pt x="19" y="26"/>
                    </a:lnTo>
                    <a:lnTo>
                      <a:pt x="9" y="44"/>
                    </a:lnTo>
                    <a:lnTo>
                      <a:pt x="0" y="68"/>
                    </a:lnTo>
                  </a:path>
                </a:pathLst>
              </a:custGeom>
              <a:noFill/>
              <a:ln w="5715">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51274" name="Group 13">
              <a:extLst>
                <a:ext uri="{FF2B5EF4-FFF2-40B4-BE49-F238E27FC236}">
                  <a16:creationId xmlns:a16="http://schemas.microsoft.com/office/drawing/2014/main" id="{1E0A3D07-F87B-4F59-9639-9481FC38BEBB}"/>
                </a:ext>
              </a:extLst>
            </p:cNvPr>
            <p:cNvGrpSpPr>
              <a:grpSpLocks/>
            </p:cNvGrpSpPr>
            <p:nvPr/>
          </p:nvGrpSpPr>
          <p:grpSpPr bwMode="auto">
            <a:xfrm>
              <a:off x="6384" y="3193"/>
              <a:ext cx="61" cy="69"/>
              <a:chOff x="6384" y="3193"/>
              <a:chExt cx="61" cy="69"/>
            </a:xfrm>
          </p:grpSpPr>
          <p:sp>
            <p:nvSpPr>
              <p:cNvPr id="51286" name="Freeform 15">
                <a:extLst>
                  <a:ext uri="{FF2B5EF4-FFF2-40B4-BE49-F238E27FC236}">
                    <a16:creationId xmlns:a16="http://schemas.microsoft.com/office/drawing/2014/main" id="{67116D89-7429-42F2-BE50-A689A2FF8E5E}"/>
                  </a:ext>
                </a:extLst>
              </p:cNvPr>
              <p:cNvSpPr>
                <a:spLocks/>
              </p:cNvSpPr>
              <p:nvPr/>
            </p:nvSpPr>
            <p:spPr bwMode="auto">
              <a:xfrm>
                <a:off x="6384" y="3193"/>
                <a:ext cx="61" cy="69"/>
              </a:xfrm>
              <a:custGeom>
                <a:avLst/>
                <a:gdLst>
                  <a:gd name="T0" fmla="*/ 0 w 61"/>
                  <a:gd name="T1" fmla="*/ 0 h 69"/>
                  <a:gd name="T2" fmla="*/ 6 w 61"/>
                  <a:gd name="T3" fmla="*/ 68 h 69"/>
                  <a:gd name="T4" fmla="*/ 31 w 61"/>
                  <a:gd name="T5" fmla="*/ 50 h 69"/>
                  <a:gd name="T6" fmla="*/ 14 w 61"/>
                  <a:gd name="T7" fmla="*/ 50 h 69"/>
                  <a:gd name="T8" fmla="*/ 0 w 61"/>
                  <a:gd name="T9" fmla="*/ 0 h 69"/>
                  <a:gd name="T10" fmla="*/ 0 60000 65536"/>
                  <a:gd name="T11" fmla="*/ 0 60000 65536"/>
                  <a:gd name="T12" fmla="*/ 0 60000 65536"/>
                  <a:gd name="T13" fmla="*/ 0 60000 65536"/>
                  <a:gd name="T14" fmla="*/ 0 60000 65536"/>
                  <a:gd name="T15" fmla="*/ 0 w 61"/>
                  <a:gd name="T16" fmla="*/ 0 h 69"/>
                  <a:gd name="T17" fmla="*/ 61 w 61"/>
                  <a:gd name="T18" fmla="*/ 69 h 69"/>
                </a:gdLst>
                <a:ahLst/>
                <a:cxnLst>
                  <a:cxn ang="T10">
                    <a:pos x="T0" y="T1"/>
                  </a:cxn>
                  <a:cxn ang="T11">
                    <a:pos x="T2" y="T3"/>
                  </a:cxn>
                  <a:cxn ang="T12">
                    <a:pos x="T4" y="T5"/>
                  </a:cxn>
                  <a:cxn ang="T13">
                    <a:pos x="T6" y="T7"/>
                  </a:cxn>
                  <a:cxn ang="T14">
                    <a:pos x="T8" y="T9"/>
                  </a:cxn>
                </a:cxnLst>
                <a:rect l="T15" t="T16" r="T17" b="T18"/>
                <a:pathLst>
                  <a:path w="61" h="69">
                    <a:moveTo>
                      <a:pt x="0" y="0"/>
                    </a:moveTo>
                    <a:lnTo>
                      <a:pt x="6" y="68"/>
                    </a:lnTo>
                    <a:lnTo>
                      <a:pt x="31" y="50"/>
                    </a:lnTo>
                    <a:lnTo>
                      <a:pt x="14" y="50"/>
                    </a:lnTo>
                    <a:lnTo>
                      <a:pt x="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287" name="Freeform 14">
                <a:extLst>
                  <a:ext uri="{FF2B5EF4-FFF2-40B4-BE49-F238E27FC236}">
                    <a16:creationId xmlns:a16="http://schemas.microsoft.com/office/drawing/2014/main" id="{9422DFC9-0951-46C5-A023-EB9C17A0852B}"/>
                  </a:ext>
                </a:extLst>
              </p:cNvPr>
              <p:cNvSpPr>
                <a:spLocks/>
              </p:cNvSpPr>
              <p:nvPr/>
            </p:nvSpPr>
            <p:spPr bwMode="auto">
              <a:xfrm>
                <a:off x="6384" y="3193"/>
                <a:ext cx="61" cy="69"/>
              </a:xfrm>
              <a:custGeom>
                <a:avLst/>
                <a:gdLst>
                  <a:gd name="T0" fmla="*/ 61 w 61"/>
                  <a:gd name="T1" fmla="*/ 28 h 69"/>
                  <a:gd name="T2" fmla="*/ 14 w 61"/>
                  <a:gd name="T3" fmla="*/ 50 h 69"/>
                  <a:gd name="T4" fmla="*/ 31 w 61"/>
                  <a:gd name="T5" fmla="*/ 50 h 69"/>
                  <a:gd name="T6" fmla="*/ 61 w 61"/>
                  <a:gd name="T7" fmla="*/ 28 h 69"/>
                  <a:gd name="T8" fmla="*/ 0 60000 65536"/>
                  <a:gd name="T9" fmla="*/ 0 60000 65536"/>
                  <a:gd name="T10" fmla="*/ 0 60000 65536"/>
                  <a:gd name="T11" fmla="*/ 0 60000 65536"/>
                  <a:gd name="T12" fmla="*/ 0 w 61"/>
                  <a:gd name="T13" fmla="*/ 0 h 69"/>
                  <a:gd name="T14" fmla="*/ 61 w 61"/>
                  <a:gd name="T15" fmla="*/ 69 h 69"/>
                </a:gdLst>
                <a:ahLst/>
                <a:cxnLst>
                  <a:cxn ang="T8">
                    <a:pos x="T0" y="T1"/>
                  </a:cxn>
                  <a:cxn ang="T9">
                    <a:pos x="T2" y="T3"/>
                  </a:cxn>
                  <a:cxn ang="T10">
                    <a:pos x="T4" y="T5"/>
                  </a:cxn>
                  <a:cxn ang="T11">
                    <a:pos x="T6" y="T7"/>
                  </a:cxn>
                </a:cxnLst>
                <a:rect l="T12" t="T13" r="T14" b="T15"/>
                <a:pathLst>
                  <a:path w="61" h="69">
                    <a:moveTo>
                      <a:pt x="61" y="28"/>
                    </a:moveTo>
                    <a:lnTo>
                      <a:pt x="14" y="50"/>
                    </a:lnTo>
                    <a:lnTo>
                      <a:pt x="31" y="50"/>
                    </a:lnTo>
                    <a:lnTo>
                      <a:pt x="61" y="2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75" name="Group 9">
              <a:extLst>
                <a:ext uri="{FF2B5EF4-FFF2-40B4-BE49-F238E27FC236}">
                  <a16:creationId xmlns:a16="http://schemas.microsoft.com/office/drawing/2014/main" id="{9DD31C86-0AFD-4745-8367-AF367B305408}"/>
                </a:ext>
              </a:extLst>
            </p:cNvPr>
            <p:cNvGrpSpPr>
              <a:grpSpLocks/>
            </p:cNvGrpSpPr>
            <p:nvPr/>
          </p:nvGrpSpPr>
          <p:grpSpPr bwMode="auto">
            <a:xfrm>
              <a:off x="6357" y="3268"/>
              <a:ext cx="62" cy="64"/>
              <a:chOff x="6357" y="3268"/>
              <a:chExt cx="62" cy="64"/>
            </a:xfrm>
          </p:grpSpPr>
          <p:sp>
            <p:nvSpPr>
              <p:cNvPr id="51283" name="Freeform 12">
                <a:extLst>
                  <a:ext uri="{FF2B5EF4-FFF2-40B4-BE49-F238E27FC236}">
                    <a16:creationId xmlns:a16="http://schemas.microsoft.com/office/drawing/2014/main" id="{A11551FE-B346-48FD-B082-700B0E358550}"/>
                  </a:ext>
                </a:extLst>
              </p:cNvPr>
              <p:cNvSpPr>
                <a:spLocks/>
              </p:cNvSpPr>
              <p:nvPr/>
            </p:nvSpPr>
            <p:spPr bwMode="auto">
              <a:xfrm>
                <a:off x="6357" y="3268"/>
                <a:ext cx="62" cy="64"/>
              </a:xfrm>
              <a:custGeom>
                <a:avLst/>
                <a:gdLst>
                  <a:gd name="T0" fmla="*/ 34 w 62"/>
                  <a:gd name="T1" fmla="*/ 33 h 64"/>
                  <a:gd name="T2" fmla="*/ 28 w 62"/>
                  <a:gd name="T3" fmla="*/ 33 h 64"/>
                  <a:gd name="T4" fmla="*/ 28 w 62"/>
                  <a:gd name="T5" fmla="*/ 63 h 64"/>
                  <a:gd name="T6" fmla="*/ 34 w 62"/>
                  <a:gd name="T7" fmla="*/ 63 h 64"/>
                  <a:gd name="T8" fmla="*/ 34 w 62"/>
                  <a:gd name="T9" fmla="*/ 33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33"/>
                    </a:moveTo>
                    <a:lnTo>
                      <a:pt x="28" y="33"/>
                    </a:lnTo>
                    <a:lnTo>
                      <a:pt x="28" y="63"/>
                    </a:lnTo>
                    <a:lnTo>
                      <a:pt x="34" y="63"/>
                    </a:lnTo>
                    <a:lnTo>
                      <a:pt x="34" y="3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284" name="Freeform 11">
                <a:extLst>
                  <a:ext uri="{FF2B5EF4-FFF2-40B4-BE49-F238E27FC236}">
                    <a16:creationId xmlns:a16="http://schemas.microsoft.com/office/drawing/2014/main" id="{4F17161A-FE3C-4D90-B8D0-A3B6617012ED}"/>
                  </a:ext>
                </a:extLst>
              </p:cNvPr>
              <p:cNvSpPr>
                <a:spLocks/>
              </p:cNvSpPr>
              <p:nvPr/>
            </p:nvSpPr>
            <p:spPr bwMode="auto">
              <a:xfrm>
                <a:off x="6357" y="3268"/>
                <a:ext cx="62" cy="64"/>
              </a:xfrm>
              <a:custGeom>
                <a:avLst/>
                <a:gdLst>
                  <a:gd name="T0" fmla="*/ 62 w 62"/>
                  <a:gd name="T1" fmla="*/ 27 h 64"/>
                  <a:gd name="T2" fmla="*/ 0 w 62"/>
                  <a:gd name="T3" fmla="*/ 27 h 64"/>
                  <a:gd name="T4" fmla="*/ 0 w 62"/>
                  <a:gd name="T5" fmla="*/ 33 h 64"/>
                  <a:gd name="T6" fmla="*/ 62 w 62"/>
                  <a:gd name="T7" fmla="*/ 33 h 64"/>
                  <a:gd name="T8" fmla="*/ 62 w 62"/>
                  <a:gd name="T9" fmla="*/ 27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62" y="27"/>
                    </a:moveTo>
                    <a:lnTo>
                      <a:pt x="0" y="27"/>
                    </a:lnTo>
                    <a:lnTo>
                      <a:pt x="0" y="33"/>
                    </a:lnTo>
                    <a:lnTo>
                      <a:pt x="62" y="33"/>
                    </a:lnTo>
                    <a:lnTo>
                      <a:pt x="62" y="2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285" name="Freeform 10">
                <a:extLst>
                  <a:ext uri="{FF2B5EF4-FFF2-40B4-BE49-F238E27FC236}">
                    <a16:creationId xmlns:a16="http://schemas.microsoft.com/office/drawing/2014/main" id="{18F96ACA-B8C7-4230-BBCE-95AE5119349D}"/>
                  </a:ext>
                </a:extLst>
              </p:cNvPr>
              <p:cNvSpPr>
                <a:spLocks/>
              </p:cNvSpPr>
              <p:nvPr/>
            </p:nvSpPr>
            <p:spPr bwMode="auto">
              <a:xfrm>
                <a:off x="6357" y="3268"/>
                <a:ext cx="62" cy="64"/>
              </a:xfrm>
              <a:custGeom>
                <a:avLst/>
                <a:gdLst>
                  <a:gd name="T0" fmla="*/ 34 w 62"/>
                  <a:gd name="T1" fmla="*/ 0 h 64"/>
                  <a:gd name="T2" fmla="*/ 28 w 62"/>
                  <a:gd name="T3" fmla="*/ 0 h 64"/>
                  <a:gd name="T4" fmla="*/ 28 w 62"/>
                  <a:gd name="T5" fmla="*/ 27 h 64"/>
                  <a:gd name="T6" fmla="*/ 34 w 62"/>
                  <a:gd name="T7" fmla="*/ 27 h 64"/>
                  <a:gd name="T8" fmla="*/ 34 w 62"/>
                  <a:gd name="T9" fmla="*/ 0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0"/>
                    </a:moveTo>
                    <a:lnTo>
                      <a:pt x="28" y="0"/>
                    </a:lnTo>
                    <a:lnTo>
                      <a:pt x="28" y="27"/>
                    </a:lnTo>
                    <a:lnTo>
                      <a:pt x="34" y="27"/>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51276" name="Group 2">
              <a:extLst>
                <a:ext uri="{FF2B5EF4-FFF2-40B4-BE49-F238E27FC236}">
                  <a16:creationId xmlns:a16="http://schemas.microsoft.com/office/drawing/2014/main" id="{FB474E1A-395A-48E3-8D9E-4560CDF50F50}"/>
                </a:ext>
              </a:extLst>
            </p:cNvPr>
            <p:cNvGrpSpPr>
              <a:grpSpLocks/>
            </p:cNvGrpSpPr>
            <p:nvPr/>
          </p:nvGrpSpPr>
          <p:grpSpPr bwMode="auto">
            <a:xfrm>
              <a:off x="1403" y="119"/>
              <a:ext cx="8287" cy="3849"/>
              <a:chOff x="1403" y="119"/>
              <a:chExt cx="8287" cy="3849"/>
            </a:xfrm>
          </p:grpSpPr>
          <p:sp>
            <p:nvSpPr>
              <p:cNvPr id="51277" name="Freeform 8">
                <a:extLst>
                  <a:ext uri="{FF2B5EF4-FFF2-40B4-BE49-F238E27FC236}">
                    <a16:creationId xmlns:a16="http://schemas.microsoft.com/office/drawing/2014/main" id="{0A10FC4A-95A1-4B9A-8CBE-8137CE6BAF59}"/>
                  </a:ext>
                </a:extLst>
              </p:cNvPr>
              <p:cNvSpPr>
                <a:spLocks/>
              </p:cNvSpPr>
              <p:nvPr/>
            </p:nvSpPr>
            <p:spPr bwMode="auto">
              <a:xfrm>
                <a:off x="4812" y="3268"/>
                <a:ext cx="62" cy="64"/>
              </a:xfrm>
              <a:custGeom>
                <a:avLst/>
                <a:gdLst>
                  <a:gd name="T0" fmla="*/ 34 w 62"/>
                  <a:gd name="T1" fmla="*/ 33 h 64"/>
                  <a:gd name="T2" fmla="*/ 28 w 62"/>
                  <a:gd name="T3" fmla="*/ 33 h 64"/>
                  <a:gd name="T4" fmla="*/ 28 w 62"/>
                  <a:gd name="T5" fmla="*/ 63 h 64"/>
                  <a:gd name="T6" fmla="*/ 34 w 62"/>
                  <a:gd name="T7" fmla="*/ 63 h 64"/>
                  <a:gd name="T8" fmla="*/ 34 w 62"/>
                  <a:gd name="T9" fmla="*/ 33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33"/>
                    </a:moveTo>
                    <a:lnTo>
                      <a:pt x="28" y="33"/>
                    </a:lnTo>
                    <a:lnTo>
                      <a:pt x="28" y="63"/>
                    </a:lnTo>
                    <a:lnTo>
                      <a:pt x="34" y="63"/>
                    </a:lnTo>
                    <a:lnTo>
                      <a:pt x="34" y="3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278" name="Freeform 7">
                <a:extLst>
                  <a:ext uri="{FF2B5EF4-FFF2-40B4-BE49-F238E27FC236}">
                    <a16:creationId xmlns:a16="http://schemas.microsoft.com/office/drawing/2014/main" id="{05140320-798D-4648-B668-F85BA5C762DC}"/>
                  </a:ext>
                </a:extLst>
              </p:cNvPr>
              <p:cNvSpPr>
                <a:spLocks/>
              </p:cNvSpPr>
              <p:nvPr/>
            </p:nvSpPr>
            <p:spPr bwMode="auto">
              <a:xfrm>
                <a:off x="4812" y="3268"/>
                <a:ext cx="62" cy="64"/>
              </a:xfrm>
              <a:custGeom>
                <a:avLst/>
                <a:gdLst>
                  <a:gd name="T0" fmla="*/ 62 w 62"/>
                  <a:gd name="T1" fmla="*/ 27 h 64"/>
                  <a:gd name="T2" fmla="*/ 0 w 62"/>
                  <a:gd name="T3" fmla="*/ 27 h 64"/>
                  <a:gd name="T4" fmla="*/ 0 w 62"/>
                  <a:gd name="T5" fmla="*/ 33 h 64"/>
                  <a:gd name="T6" fmla="*/ 62 w 62"/>
                  <a:gd name="T7" fmla="*/ 33 h 64"/>
                  <a:gd name="T8" fmla="*/ 62 w 62"/>
                  <a:gd name="T9" fmla="*/ 27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62" y="27"/>
                    </a:moveTo>
                    <a:lnTo>
                      <a:pt x="0" y="27"/>
                    </a:lnTo>
                    <a:lnTo>
                      <a:pt x="0" y="33"/>
                    </a:lnTo>
                    <a:lnTo>
                      <a:pt x="62" y="33"/>
                    </a:lnTo>
                    <a:lnTo>
                      <a:pt x="62" y="2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279" name="Freeform 6">
                <a:extLst>
                  <a:ext uri="{FF2B5EF4-FFF2-40B4-BE49-F238E27FC236}">
                    <a16:creationId xmlns:a16="http://schemas.microsoft.com/office/drawing/2014/main" id="{18729F9E-9844-4EED-A46F-0322828A54CB}"/>
                  </a:ext>
                </a:extLst>
              </p:cNvPr>
              <p:cNvSpPr>
                <a:spLocks/>
              </p:cNvSpPr>
              <p:nvPr/>
            </p:nvSpPr>
            <p:spPr bwMode="auto">
              <a:xfrm>
                <a:off x="4812" y="3268"/>
                <a:ext cx="62" cy="64"/>
              </a:xfrm>
              <a:custGeom>
                <a:avLst/>
                <a:gdLst>
                  <a:gd name="T0" fmla="*/ 34 w 62"/>
                  <a:gd name="T1" fmla="*/ 0 h 64"/>
                  <a:gd name="T2" fmla="*/ 28 w 62"/>
                  <a:gd name="T3" fmla="*/ 0 h 64"/>
                  <a:gd name="T4" fmla="*/ 28 w 62"/>
                  <a:gd name="T5" fmla="*/ 27 h 64"/>
                  <a:gd name="T6" fmla="*/ 34 w 62"/>
                  <a:gd name="T7" fmla="*/ 27 h 64"/>
                  <a:gd name="T8" fmla="*/ 34 w 62"/>
                  <a:gd name="T9" fmla="*/ 0 h 64"/>
                  <a:gd name="T10" fmla="*/ 0 60000 65536"/>
                  <a:gd name="T11" fmla="*/ 0 60000 65536"/>
                  <a:gd name="T12" fmla="*/ 0 60000 65536"/>
                  <a:gd name="T13" fmla="*/ 0 60000 65536"/>
                  <a:gd name="T14" fmla="*/ 0 60000 65536"/>
                  <a:gd name="T15" fmla="*/ 0 w 62"/>
                  <a:gd name="T16" fmla="*/ 0 h 64"/>
                  <a:gd name="T17" fmla="*/ 62 w 62"/>
                  <a:gd name="T18" fmla="*/ 64 h 64"/>
                </a:gdLst>
                <a:ahLst/>
                <a:cxnLst>
                  <a:cxn ang="T10">
                    <a:pos x="T0" y="T1"/>
                  </a:cxn>
                  <a:cxn ang="T11">
                    <a:pos x="T2" y="T3"/>
                  </a:cxn>
                  <a:cxn ang="T12">
                    <a:pos x="T4" y="T5"/>
                  </a:cxn>
                  <a:cxn ang="T13">
                    <a:pos x="T6" y="T7"/>
                  </a:cxn>
                  <a:cxn ang="T14">
                    <a:pos x="T8" y="T9"/>
                  </a:cxn>
                </a:cxnLst>
                <a:rect l="T15" t="T16" r="T17" b="T18"/>
                <a:pathLst>
                  <a:path w="62" h="64">
                    <a:moveTo>
                      <a:pt x="34" y="0"/>
                    </a:moveTo>
                    <a:lnTo>
                      <a:pt x="28" y="0"/>
                    </a:lnTo>
                    <a:lnTo>
                      <a:pt x="28" y="27"/>
                    </a:lnTo>
                    <a:lnTo>
                      <a:pt x="34" y="27"/>
                    </a:lnTo>
                    <a:lnTo>
                      <a:pt x="34"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51280" name="Text Box 5">
                <a:extLst>
                  <a:ext uri="{FF2B5EF4-FFF2-40B4-BE49-F238E27FC236}">
                    <a16:creationId xmlns:a16="http://schemas.microsoft.com/office/drawing/2014/main" id="{99AFB98E-9567-4E0C-8BB5-7CED298F68CE}"/>
                  </a:ext>
                </a:extLst>
              </p:cNvPr>
              <p:cNvSpPr txBox="1">
                <a:spLocks noChangeArrowheads="1"/>
              </p:cNvSpPr>
              <p:nvPr/>
            </p:nvSpPr>
            <p:spPr bwMode="auto">
              <a:xfrm>
                <a:off x="1403" y="119"/>
                <a:ext cx="8270" cy="6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spcBef>
                    <a:spcPct val="0"/>
                  </a:spcBef>
                  <a:buClrTx/>
                  <a:buSzTx/>
                  <a:buFontTx/>
                  <a:buNone/>
                </a:pPr>
                <a:r>
                  <a:rPr lang="el-GR" altLang="en-US" sz="800">
                    <a:solidFill>
                      <a:srgbClr val="231F20"/>
                    </a:solidFill>
                    <a:latin typeface="Times New Roman" panose="02020603050405020304" pitchFamily="18" charset="0"/>
                    <a:ea typeface="Calibri" panose="020F0502020204030204" pitchFamily="34" charset="0"/>
                    <a:cs typeface="Times New Roman" panose="02020603050405020304" pitchFamily="18" charset="0"/>
                  </a:rPr>
                  <a:t>(β) Για να εξαχθεί η δομή στο δεξιό μέρος από αυτή στο αριστερό, ένα μη δεσμικό ζεύγος ηλεκτρονίων στο επάνω οξυγόνο πρέπει να χρησιμοποιηθεί για να σχηματιστεί ένας δεσμός με το άζωτο και ένας δεσμός στο κάτω οξυγόνο πρέπει να χρησιμοποιηθεί για να σχηματιστεί ένα μη δεσμικό ζεύγος ηλεκτρονίων στο κάτω οξυγόνο, όπως παρακάτω:</a:t>
                </a:r>
                <a:endParaRPr lang="el-GR" altLang="en-US" sz="800">
                  <a:latin typeface="Times New Roman" panose="02020603050405020304" pitchFamily="18" charset="0"/>
                  <a:ea typeface="Calibri" panose="020F0502020204030204" pitchFamily="34" charset="0"/>
                  <a:cs typeface="Times New Roman" panose="02020603050405020304" pitchFamily="18" charset="0"/>
                </a:endParaRPr>
              </a:p>
            </p:txBody>
          </p:sp>
          <p:sp>
            <p:nvSpPr>
              <p:cNvPr id="51281" name="Text Box 4">
                <a:extLst>
                  <a:ext uri="{FF2B5EF4-FFF2-40B4-BE49-F238E27FC236}">
                    <a16:creationId xmlns:a16="http://schemas.microsoft.com/office/drawing/2014/main" id="{735156A1-0A65-468D-939B-8280811DCF79}"/>
                  </a:ext>
                </a:extLst>
              </p:cNvPr>
              <p:cNvSpPr txBox="1">
                <a:spLocks noChangeArrowheads="1"/>
              </p:cNvSpPr>
              <p:nvPr/>
            </p:nvSpPr>
            <p:spPr bwMode="auto">
              <a:xfrm>
                <a:off x="1650" y="2020"/>
                <a:ext cx="8040" cy="10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indent="228600">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spcBef>
                    <a:spcPct val="0"/>
                  </a:spcBef>
                  <a:buClrTx/>
                  <a:buSzTx/>
                  <a:buFontTx/>
                  <a:buNone/>
                </a:pPr>
                <a:r>
                  <a:rPr lang="el-GR" altLang="en-US" sz="800">
                    <a:latin typeface="Times New Roman" panose="02020603050405020304" pitchFamily="18" charset="0"/>
                    <a:cs typeface="Times New Roman" panose="02020603050405020304" pitchFamily="18" charset="0"/>
                  </a:rPr>
                  <a:t>Απαιτούνται δύο βέλη επειδή ο σχηματισμός του νέου δεσμού απαιτεί την</a:t>
                </a:r>
                <a:r>
                  <a:rPr lang="el-GR" altLang="en-US" sz="800">
                    <a:solidFill>
                      <a:srgbClr val="231F20"/>
                    </a:solidFill>
                    <a:latin typeface="Times New Roman" panose="02020603050405020304" pitchFamily="18" charset="0"/>
                    <a:ea typeface="Calibri" panose="020F0502020204030204" pitchFamily="34" charset="0"/>
                    <a:cs typeface="Times New Roman" panose="02020603050405020304" pitchFamily="18" charset="0"/>
                  </a:rPr>
                  <a:t> </a:t>
                </a:r>
                <a:r>
                  <a:rPr lang="el-GR" altLang="en-US" sz="800" i="1">
                    <a:solidFill>
                      <a:srgbClr val="231F20"/>
                    </a:solidFill>
                    <a:latin typeface="Times New Roman" panose="02020603050405020304" pitchFamily="18" charset="0"/>
                    <a:ea typeface="Calibri" panose="020F0502020204030204" pitchFamily="34" charset="0"/>
                    <a:cs typeface="Times New Roman" panose="02020603050405020304" pitchFamily="18" charset="0"/>
                  </a:rPr>
                  <a:t>αντικατάσταση</a:t>
                </a:r>
                <a:r>
                  <a:rPr lang="el-GR" altLang="en-US" sz="800">
                    <a:solidFill>
                      <a:srgbClr val="231F20"/>
                    </a:solidFill>
                    <a:latin typeface="Times New Roman" panose="02020603050405020304" pitchFamily="18" charset="0"/>
                    <a:ea typeface="Calibri" panose="020F0502020204030204" pitchFamily="34" charset="0"/>
                    <a:cs typeface="Times New Roman" panose="02020603050405020304" pitchFamily="18" charset="0"/>
                  </a:rPr>
                  <a:t> </a:t>
                </a:r>
                <a:r>
                  <a:rPr lang="el-GR" altLang="en-US" sz="800">
                    <a:latin typeface="Times New Roman" panose="02020603050405020304" pitchFamily="18" charset="0"/>
                    <a:cs typeface="Times New Roman" panose="02020603050405020304" pitchFamily="18" charset="0"/>
                  </a:rPr>
                  <a:t>ενός άλλου. Έτσι, χρησιμοποιούμε τη σημειογραφία του κυρτού βέλους για αντικαταστάσεις ζεύγους ηλεκτρονίων. </a:t>
                </a:r>
                <a:endParaRPr lang="el-GR" altLang="en-US" sz="700">
                  <a:latin typeface="Times New Roman" panose="02020603050405020304" pitchFamily="18" charset="0"/>
                  <a:cs typeface="Times New Roman" panose="02020603050405020304" pitchFamily="18" charset="0"/>
                </a:endParaRPr>
              </a:p>
              <a:p>
                <a:pPr>
                  <a:spcBef>
                    <a:spcPct val="0"/>
                  </a:spcBef>
                  <a:buClrTx/>
                  <a:buSzTx/>
                  <a:buFontTx/>
                  <a:buNone/>
                </a:pPr>
                <a:r>
                  <a:rPr lang="el-GR" altLang="en-US" sz="800">
                    <a:latin typeface="Times New Roman" panose="02020603050405020304" pitchFamily="18" charset="0"/>
                    <a:cs typeface="Times New Roman" panose="02020603050405020304" pitchFamily="18" charset="0"/>
                  </a:rPr>
                  <a:t>Και στα δύο προηγούμενα παραδείγματα, η σημειογραφία του κυρτού βέλους εφαρμόζεται στην κατεύθυνση από αριστερά προς τα δεξιά. Η σημειογραφία αυτή  μπορεί να εφαρμοστεί σε οποιαδήποτε δομή για να προκύψει η άλλη. Έτσι, για το ερώτημα (α) στην κατεύθυνση από δεξιά προς τα αριστερά, η σημειογραφία κυρτού βέλους έχει ως ακολούθως:</a:t>
                </a:r>
                <a:endParaRPr lang="el-GR" altLang="en-US" sz="1800">
                  <a:latin typeface="Times New Roman" panose="02020603050405020304" pitchFamily="18" charset="0"/>
                  <a:cs typeface="Times New Roman" panose="02020603050405020304" pitchFamily="18" charset="0"/>
                </a:endParaRPr>
              </a:p>
            </p:txBody>
          </p:sp>
          <p:sp>
            <p:nvSpPr>
              <p:cNvPr id="51282" name="Text Box 3">
                <a:extLst>
                  <a:ext uri="{FF2B5EF4-FFF2-40B4-BE49-F238E27FC236}">
                    <a16:creationId xmlns:a16="http://schemas.microsoft.com/office/drawing/2014/main" id="{D569D3DD-3706-4D7F-888D-839E65AABEDA}"/>
                  </a:ext>
                </a:extLst>
              </p:cNvPr>
              <p:cNvSpPr txBox="1">
                <a:spLocks noChangeArrowheads="1"/>
              </p:cNvSpPr>
              <p:nvPr/>
            </p:nvSpPr>
            <p:spPr bwMode="auto">
              <a:xfrm>
                <a:off x="1650" y="3761"/>
                <a:ext cx="7649" cy="2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spcBef>
                    <a:spcPct val="0"/>
                  </a:spcBef>
                  <a:buClrTx/>
                  <a:buSzTx/>
                  <a:buFontTx/>
                  <a:buNone/>
                </a:pPr>
                <a:r>
                  <a:rPr lang="el-GR" altLang="en-US" sz="800">
                    <a:solidFill>
                      <a:srgbClr val="231F20"/>
                    </a:solidFill>
                    <a:latin typeface="Times New Roman" panose="02020603050405020304" pitchFamily="18" charset="0"/>
                  </a:rPr>
                  <a:t>Θα πρέπει να σχεδιάσετε το κυρτό βέλος για το ερώτημα (β) στην κατεύθυνση από δεξιά προς αριστερά.</a:t>
                </a:r>
                <a:endParaRPr lang="el-GR" altLang="en-US" sz="800">
                  <a:latin typeface="Arial" panose="020B0604020202020204" pitchFamily="34" charset="0"/>
                </a:endParaRPr>
              </a:p>
            </p:txBody>
          </p:sp>
        </p:grpSp>
      </p:gr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69E234E4-78DE-4A0A-84C2-8261CFE8E4D6}"/>
              </a:ext>
            </a:extLst>
          </p:cNvPr>
          <p:cNvSpPr>
            <a:spLocks noGrp="1"/>
          </p:cNvSpPr>
          <p:nvPr>
            <p:ph type="title"/>
          </p:nvPr>
        </p:nvSpPr>
        <p:spPr/>
        <p:txBody>
          <a:bodyPr/>
          <a:lstStyle/>
          <a:p>
            <a:pPr>
              <a:defRPr/>
            </a:pPr>
            <a:r>
              <a:rPr lang="el-GR" dirty="0"/>
              <a:t>Συντονισμός</a:t>
            </a:r>
          </a:p>
        </p:txBody>
      </p:sp>
      <p:pic>
        <p:nvPicPr>
          <p:cNvPr id="53251" name="Picture 2" descr="ÎÏÎ¿ÏÎ­Î»ÎµÏÎ¼Î± ÎµÎ¹ÎºÏÎ½Î±Ï Î³Î¹Î± allylic carbocation">
            <a:extLst>
              <a:ext uri="{FF2B5EF4-FFF2-40B4-BE49-F238E27FC236}">
                <a16:creationId xmlns:a16="http://schemas.microsoft.com/office/drawing/2014/main" id="{18CA290B-6F0E-4271-A10E-D36F939DA98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14375" y="3357563"/>
            <a:ext cx="3609975" cy="23764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3252" name="Picture 4" descr="ÎÏÎ¿ÏÎ­Î»ÎµÏÎ¼Î± ÎµÎ¹ÎºÏÎ½Î±Ï Î³Î¹Î± allylic carbocation">
            <a:extLst>
              <a:ext uri="{FF2B5EF4-FFF2-40B4-BE49-F238E27FC236}">
                <a16:creationId xmlns:a16="http://schemas.microsoft.com/office/drawing/2014/main" id="{127B7E2B-B15B-4913-8023-C128D4AC0AE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b="30373"/>
          <a:stretch>
            <a:fillRect/>
          </a:stretch>
        </p:blipFill>
        <p:spPr bwMode="auto">
          <a:xfrm>
            <a:off x="357188" y="2286000"/>
            <a:ext cx="4000500" cy="698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5 - Ορθογώνιο">
            <a:extLst>
              <a:ext uri="{FF2B5EF4-FFF2-40B4-BE49-F238E27FC236}">
                <a16:creationId xmlns:a16="http://schemas.microsoft.com/office/drawing/2014/main" id="{584E2D49-858A-44AF-B14D-9B5279EA5FF4}"/>
              </a:ext>
            </a:extLst>
          </p:cNvPr>
          <p:cNvSpPr/>
          <p:nvPr/>
        </p:nvSpPr>
        <p:spPr>
          <a:xfrm>
            <a:off x="285750" y="1500188"/>
            <a:ext cx="3484563" cy="461962"/>
          </a:xfrm>
          <a:prstGeom prst="rect">
            <a:avLst/>
          </a:prstGeom>
        </p:spPr>
        <p:txBody>
          <a:bodyPr wrap="none">
            <a:spAutoFit/>
          </a:bodyPr>
          <a:lstStyle/>
          <a:p>
            <a:pPr eaLnBrk="1" hangingPunct="1">
              <a:buFont typeface="Wingdings" pitchFamily="2" charset="2"/>
              <a:buChar char="§"/>
              <a:defRPr/>
            </a:pPr>
            <a:r>
              <a:rPr lang="el-GR" sz="2400" dirty="0">
                <a:latin typeface="+mn-lt"/>
                <a:cs typeface="Arial" charset="0"/>
              </a:rPr>
              <a:t> </a:t>
            </a:r>
            <a:r>
              <a:rPr lang="el-GR" sz="2400" dirty="0" err="1">
                <a:latin typeface="+mn-lt"/>
                <a:cs typeface="Arial" charset="0"/>
              </a:rPr>
              <a:t>Αλλυλικό</a:t>
            </a:r>
            <a:r>
              <a:rPr lang="el-GR" sz="2400" dirty="0">
                <a:latin typeface="+mn-lt"/>
                <a:cs typeface="Arial" charset="0"/>
              </a:rPr>
              <a:t> </a:t>
            </a:r>
            <a:r>
              <a:rPr lang="el-GR" sz="2400" dirty="0" err="1">
                <a:latin typeface="+mn-lt"/>
                <a:cs typeface="Arial" charset="0"/>
              </a:rPr>
              <a:t>καρβοκατιόν</a:t>
            </a:r>
            <a:endParaRPr lang="el-GR" sz="2400" dirty="0">
              <a:latin typeface="+mn-lt"/>
              <a:cs typeface="Arial" charset="0"/>
            </a:endParaRPr>
          </a:p>
        </p:txBody>
      </p:sp>
      <p:pic>
        <p:nvPicPr>
          <p:cNvPr id="53254" name="Picture 6" descr="ÎÏÎ¿ÏÎ­Î»ÎµÏÎ¼Î± ÎµÎ¹ÎºÏÎ½Î±Ï Î³Î¹Î± allylic carbocation resonance structure">
            <a:extLst>
              <a:ext uri="{FF2B5EF4-FFF2-40B4-BE49-F238E27FC236}">
                <a16:creationId xmlns:a16="http://schemas.microsoft.com/office/drawing/2014/main" id="{50DCDBDA-B7A3-43DE-9E11-92197120CA4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14875" y="2428875"/>
            <a:ext cx="4152900" cy="1514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7 - Δεξιό άγκιστρο">
            <a:extLst>
              <a:ext uri="{FF2B5EF4-FFF2-40B4-BE49-F238E27FC236}">
                <a16:creationId xmlns:a16="http://schemas.microsoft.com/office/drawing/2014/main" id="{4F72F4EB-47B4-43D8-9604-29CC4302D604}"/>
              </a:ext>
            </a:extLst>
          </p:cNvPr>
          <p:cNvSpPr/>
          <p:nvPr/>
        </p:nvSpPr>
        <p:spPr>
          <a:xfrm>
            <a:off x="4429125" y="1928813"/>
            <a:ext cx="214313" cy="4000500"/>
          </a:xfrm>
          <a:prstGeom prst="rightBrace">
            <a:avLst/>
          </a:prstGeom>
        </p:spPr>
        <p:style>
          <a:lnRef idx="1">
            <a:schemeClr val="accent1"/>
          </a:lnRef>
          <a:fillRef idx="0">
            <a:schemeClr val="accent1"/>
          </a:fillRef>
          <a:effectRef idx="0">
            <a:schemeClr val="accent1"/>
          </a:effectRef>
          <a:fontRef idx="minor">
            <a:schemeClr val="tx1"/>
          </a:fontRef>
        </p:style>
        <p:txBody>
          <a:bodyPr anchor="ctr"/>
          <a:lstStyle/>
          <a:p>
            <a:pPr algn="ctr" eaLnBrk="1" hangingPunct="1">
              <a:defRPr/>
            </a:pPr>
            <a:endParaRPr lang="el-GR"/>
          </a:p>
        </p:txBody>
      </p:sp>
      <p:sp>
        <p:nvSpPr>
          <p:cNvPr id="9" name="8 - Ορθογώνιο">
            <a:extLst>
              <a:ext uri="{FF2B5EF4-FFF2-40B4-BE49-F238E27FC236}">
                <a16:creationId xmlns:a16="http://schemas.microsoft.com/office/drawing/2014/main" id="{F19B70AF-6129-44C5-A2DA-7E6D4F6E6C11}"/>
              </a:ext>
            </a:extLst>
          </p:cNvPr>
          <p:cNvSpPr/>
          <p:nvPr/>
        </p:nvSpPr>
        <p:spPr>
          <a:xfrm>
            <a:off x="4643438" y="4071938"/>
            <a:ext cx="4214812" cy="1416050"/>
          </a:xfrm>
          <a:prstGeom prst="rect">
            <a:avLst/>
          </a:prstGeom>
        </p:spPr>
        <p:txBody>
          <a:bodyPr>
            <a:spAutoFit/>
          </a:bodyPr>
          <a:lstStyle/>
          <a:p>
            <a:pPr eaLnBrk="1" hangingPunct="1">
              <a:defRPr/>
            </a:pPr>
            <a:r>
              <a:rPr lang="el-GR" dirty="0">
                <a:latin typeface="+mn-lt"/>
                <a:cs typeface="Arial" charset="0"/>
              </a:rPr>
              <a:t> </a:t>
            </a:r>
            <a:r>
              <a:rPr lang="el-GR" dirty="0" err="1">
                <a:latin typeface="+mn-lt"/>
                <a:cs typeface="Arial" charset="0"/>
              </a:rPr>
              <a:t>Απεντοπισμός</a:t>
            </a:r>
            <a:r>
              <a:rPr lang="el-GR" dirty="0">
                <a:latin typeface="+mn-lt"/>
                <a:cs typeface="Arial" charset="0"/>
              </a:rPr>
              <a:t>: η διάχυση του φορτίου.</a:t>
            </a:r>
          </a:p>
          <a:p>
            <a:pPr eaLnBrk="1" hangingPunct="1">
              <a:defRPr/>
            </a:pPr>
            <a:endParaRPr lang="el-GR" dirty="0">
              <a:latin typeface="+mn-lt"/>
              <a:cs typeface="Arial" charset="0"/>
            </a:endParaRPr>
          </a:p>
          <a:p>
            <a:pPr eaLnBrk="1" hangingPunct="1">
              <a:defRPr/>
            </a:pPr>
            <a:r>
              <a:rPr lang="el-GR" sz="1600" dirty="0">
                <a:latin typeface="+mn-lt"/>
                <a:cs typeface="Arial" charset="0"/>
              </a:rPr>
              <a:t> Οδηγεί σε σταθεροποίηση του μορίου</a:t>
            </a:r>
          </a:p>
          <a:p>
            <a:pPr eaLnBrk="1" hangingPunct="1">
              <a:defRPr/>
            </a:pPr>
            <a:r>
              <a:rPr lang="el-GR" sz="1600" dirty="0">
                <a:latin typeface="+mn-lt"/>
                <a:cs typeface="Arial" charset="0"/>
              </a:rPr>
              <a:t> (σταθεροποίηση μέσω συντονισμού) </a:t>
            </a:r>
          </a:p>
          <a:p>
            <a:pPr eaLnBrk="1" hangingPunct="1">
              <a:defRPr/>
            </a:pPr>
            <a:endParaRPr lang="el-GR" dirty="0">
              <a:latin typeface="+mn-lt"/>
              <a:cs typeface="Arial" charset="0"/>
            </a:endParaRPr>
          </a:p>
        </p:txBody>
      </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413635F5-DF14-4EF4-82FA-27D3C6245B92}"/>
              </a:ext>
            </a:extLst>
          </p:cNvPr>
          <p:cNvSpPr>
            <a:spLocks noGrp="1"/>
          </p:cNvSpPr>
          <p:nvPr>
            <p:ph type="title"/>
          </p:nvPr>
        </p:nvSpPr>
        <p:spPr/>
        <p:txBody>
          <a:bodyPr/>
          <a:lstStyle/>
          <a:p>
            <a:pPr>
              <a:defRPr/>
            </a:pPr>
            <a:r>
              <a:rPr lang="el-GR" sz="3000" dirty="0" err="1"/>
              <a:t>Αλλυλικές</a:t>
            </a:r>
            <a:r>
              <a:rPr lang="el-GR" sz="3000" dirty="0"/>
              <a:t> (</a:t>
            </a:r>
            <a:r>
              <a:rPr lang="en-US" sz="3000" dirty="0" err="1"/>
              <a:t>allylic</a:t>
            </a:r>
            <a:r>
              <a:rPr lang="en-US" sz="3000" dirty="0"/>
              <a:t>) </a:t>
            </a:r>
            <a:r>
              <a:rPr lang="el-GR" sz="3000" dirty="0"/>
              <a:t>και </a:t>
            </a:r>
            <a:r>
              <a:rPr lang="el-GR" sz="3000" dirty="0" err="1"/>
              <a:t>Βινυλικές</a:t>
            </a:r>
            <a:r>
              <a:rPr lang="el-GR" sz="3000" dirty="0"/>
              <a:t> (</a:t>
            </a:r>
            <a:r>
              <a:rPr lang="en-US" sz="3000" dirty="0" err="1"/>
              <a:t>vinylic</a:t>
            </a:r>
            <a:r>
              <a:rPr lang="en-US" sz="3000" dirty="0"/>
              <a:t>) </a:t>
            </a:r>
            <a:r>
              <a:rPr lang="el-GR" sz="3000" dirty="0"/>
              <a:t>θέσεις</a:t>
            </a:r>
          </a:p>
        </p:txBody>
      </p:sp>
      <p:pic>
        <p:nvPicPr>
          <p:cNvPr id="54275" name="Picture 2" descr="ÎÏÎ¿ÏÎ­Î»ÎµÏÎ¼Î± ÎµÎ¹ÎºÏÎ½Î±Ï Î³Î¹Î± allyl vinyl position">
            <a:extLst>
              <a:ext uri="{FF2B5EF4-FFF2-40B4-BE49-F238E27FC236}">
                <a16:creationId xmlns:a16="http://schemas.microsoft.com/office/drawing/2014/main" id="{36A35B38-6342-4FF2-B45B-7D6B8D9C2AE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b="39883"/>
          <a:stretch>
            <a:fillRect/>
          </a:stretch>
        </p:blipFill>
        <p:spPr bwMode="auto">
          <a:xfrm>
            <a:off x="2643188" y="1643063"/>
            <a:ext cx="3786187" cy="18113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5" name="4 - Πίνακας">
            <a:extLst>
              <a:ext uri="{FF2B5EF4-FFF2-40B4-BE49-F238E27FC236}">
                <a16:creationId xmlns:a16="http://schemas.microsoft.com/office/drawing/2014/main" id="{B28D7517-3B62-487E-A0EC-84812E901980}"/>
              </a:ext>
            </a:extLst>
          </p:cNvPr>
          <p:cNvGraphicFramePr>
            <a:graphicFrameLocks noGrp="1"/>
          </p:cNvGraphicFramePr>
          <p:nvPr/>
        </p:nvGraphicFramePr>
        <p:xfrm>
          <a:off x="285750" y="3571875"/>
          <a:ext cx="8643938" cy="2722576"/>
        </p:xfrm>
        <a:graphic>
          <a:graphicData uri="http://schemas.openxmlformats.org/drawingml/2006/table">
            <a:tbl>
              <a:tblPr firstRow="1" bandRow="1">
                <a:tableStyleId>{5C22544A-7EE6-4342-B048-85BDC9FD1C3A}</a:tableStyleId>
              </a:tblPr>
              <a:tblGrid>
                <a:gridCol w="4000500">
                  <a:extLst>
                    <a:ext uri="{9D8B030D-6E8A-4147-A177-3AD203B41FA5}">
                      <a16:colId xmlns:a16="http://schemas.microsoft.com/office/drawing/2014/main" val="20000"/>
                    </a:ext>
                  </a:extLst>
                </a:gridCol>
                <a:gridCol w="571500">
                  <a:extLst>
                    <a:ext uri="{9D8B030D-6E8A-4147-A177-3AD203B41FA5}">
                      <a16:colId xmlns:a16="http://schemas.microsoft.com/office/drawing/2014/main" val="20001"/>
                    </a:ext>
                  </a:extLst>
                </a:gridCol>
                <a:gridCol w="4071938">
                  <a:extLst>
                    <a:ext uri="{9D8B030D-6E8A-4147-A177-3AD203B41FA5}">
                      <a16:colId xmlns:a16="http://schemas.microsoft.com/office/drawing/2014/main" val="20002"/>
                    </a:ext>
                  </a:extLst>
                </a:gridCol>
              </a:tblGrid>
              <a:tr h="370727">
                <a:tc>
                  <a:txBody>
                    <a:bodyPr/>
                    <a:lstStyle/>
                    <a:p>
                      <a:pPr algn="ctr"/>
                      <a:r>
                        <a:rPr lang="el-GR" sz="1600" dirty="0" err="1"/>
                        <a:t>Αλλυλ</a:t>
                      </a:r>
                      <a:endParaRPr lang="el-GR" sz="1600" dirty="0"/>
                    </a:p>
                  </a:txBody>
                  <a:tcPr marL="91439" marR="91439" marT="45707" marB="45707"/>
                </a:tc>
                <a:tc>
                  <a:txBody>
                    <a:bodyPr/>
                    <a:lstStyle/>
                    <a:p>
                      <a:pPr algn="ctr"/>
                      <a:r>
                        <a:rPr lang="en-US" sz="1600" dirty="0" err="1"/>
                        <a:t>vs</a:t>
                      </a:r>
                      <a:endParaRPr lang="el-GR" sz="1600" dirty="0"/>
                    </a:p>
                  </a:txBody>
                  <a:tcPr marL="91439" marR="91439" marT="45707" marB="45707"/>
                </a:tc>
                <a:tc>
                  <a:txBody>
                    <a:bodyPr/>
                    <a:lstStyle/>
                    <a:p>
                      <a:pPr algn="ctr"/>
                      <a:r>
                        <a:rPr lang="el-GR" sz="1600" dirty="0" err="1"/>
                        <a:t>Βινυλ</a:t>
                      </a:r>
                      <a:endParaRPr lang="el-GR" sz="1600" dirty="0"/>
                    </a:p>
                  </a:txBody>
                  <a:tcPr marL="91439" marR="91439" marT="45707" marB="45707"/>
                </a:tc>
                <a:extLst>
                  <a:ext uri="{0D108BD9-81ED-4DB2-BD59-A6C34878D82A}">
                    <a16:rowId xmlns:a16="http://schemas.microsoft.com/office/drawing/2014/main" val="10000"/>
                  </a:ext>
                </a:extLst>
              </a:tr>
              <a:tr h="579090">
                <a:tc>
                  <a:txBody>
                    <a:bodyPr/>
                    <a:lstStyle/>
                    <a:p>
                      <a:pPr algn="ctr"/>
                      <a:r>
                        <a:rPr lang="el-GR" sz="1600" dirty="0"/>
                        <a:t>Ενώνεται με το υπόλοιπο μόριο μέσω </a:t>
                      </a:r>
                      <a:endParaRPr lang="en-US" sz="1600" dirty="0"/>
                    </a:p>
                    <a:p>
                      <a:pPr algn="ctr"/>
                      <a:r>
                        <a:rPr lang="en-US" sz="1600" dirty="0"/>
                        <a:t>-CH2-</a:t>
                      </a:r>
                      <a:endParaRPr lang="el-GR" sz="1600" dirty="0"/>
                    </a:p>
                  </a:txBody>
                  <a:tcPr marL="91439" marR="91439" marT="45707" marB="45707"/>
                </a:tc>
                <a:tc>
                  <a:txBody>
                    <a:bodyPr/>
                    <a:lstStyle/>
                    <a:p>
                      <a:pPr algn="ctr"/>
                      <a:endParaRPr lang="el-GR" sz="1600" dirty="0"/>
                    </a:p>
                  </a:txBody>
                  <a:tcPr marL="91439" marR="91439" marT="45707" marB="45707"/>
                </a:tc>
                <a:tc>
                  <a:txBody>
                    <a:bodyPr/>
                    <a:lstStyle/>
                    <a:p>
                      <a:pPr algn="ctr"/>
                      <a:r>
                        <a:rPr lang="el-GR" sz="1600" dirty="0"/>
                        <a:t>Ενώνεται απευθείας με το υπόλοιπο μόριο</a:t>
                      </a:r>
                    </a:p>
                  </a:txBody>
                  <a:tcPr marL="91439" marR="91439" marT="45707" marB="45707"/>
                </a:tc>
                <a:extLst>
                  <a:ext uri="{0D108BD9-81ED-4DB2-BD59-A6C34878D82A}">
                    <a16:rowId xmlns:a16="http://schemas.microsoft.com/office/drawing/2014/main" val="10001"/>
                  </a:ext>
                </a:extLst>
              </a:tr>
              <a:tr h="370727">
                <a:tc>
                  <a:txBody>
                    <a:bodyPr/>
                    <a:lstStyle/>
                    <a:p>
                      <a:pPr algn="ctr"/>
                      <a:r>
                        <a:rPr lang="el-GR" sz="1600" dirty="0"/>
                        <a:t>Το</a:t>
                      </a:r>
                      <a:r>
                        <a:rPr lang="el-GR" sz="1600" baseline="0" dirty="0"/>
                        <a:t> </a:t>
                      </a:r>
                      <a:r>
                        <a:rPr lang="el-GR" sz="1600" baseline="0" dirty="0" err="1"/>
                        <a:t>αλλυλικό</a:t>
                      </a:r>
                      <a:r>
                        <a:rPr lang="el-GR" sz="1600" baseline="0" dirty="0"/>
                        <a:t> άτομο </a:t>
                      </a:r>
                      <a:r>
                        <a:rPr lang="en-US" sz="1600" baseline="0" dirty="0"/>
                        <a:t>C </a:t>
                      </a:r>
                      <a:r>
                        <a:rPr lang="el-GR" sz="1600" baseline="0" dirty="0"/>
                        <a:t>έχει </a:t>
                      </a:r>
                      <a:r>
                        <a:rPr lang="en-US" sz="1600" baseline="0" dirty="0"/>
                        <a:t>sp</a:t>
                      </a:r>
                      <a:r>
                        <a:rPr lang="el-GR" sz="1600" baseline="0" dirty="0"/>
                        <a:t>3</a:t>
                      </a:r>
                      <a:r>
                        <a:rPr lang="en-US" sz="1600" baseline="0" dirty="0"/>
                        <a:t> </a:t>
                      </a:r>
                      <a:r>
                        <a:rPr lang="el-GR" sz="1600" baseline="0" dirty="0"/>
                        <a:t>υβριδισμό</a:t>
                      </a:r>
                      <a:endParaRPr lang="el-GR" sz="1600" dirty="0"/>
                    </a:p>
                  </a:txBody>
                  <a:tcPr marL="91439" marR="91439" marT="45707" marB="45707"/>
                </a:tc>
                <a:tc>
                  <a:txBody>
                    <a:bodyPr/>
                    <a:lstStyle/>
                    <a:p>
                      <a:pPr algn="ctr"/>
                      <a:endParaRPr lang="el-GR" sz="1600" dirty="0"/>
                    </a:p>
                  </a:txBody>
                  <a:tcPr marL="91439" marR="91439" marT="45707" marB="45707"/>
                </a:tc>
                <a:tc>
                  <a:txBody>
                    <a:bodyPr/>
                    <a:lstStyle/>
                    <a:p>
                      <a:pPr algn="ctr"/>
                      <a:r>
                        <a:rPr lang="el-GR" sz="1600" dirty="0"/>
                        <a:t>Το</a:t>
                      </a:r>
                      <a:r>
                        <a:rPr lang="el-GR" sz="1600" baseline="0" dirty="0"/>
                        <a:t> </a:t>
                      </a:r>
                      <a:r>
                        <a:rPr lang="el-GR" sz="1600" baseline="0" dirty="0" err="1"/>
                        <a:t>βινυλικό</a:t>
                      </a:r>
                      <a:r>
                        <a:rPr lang="el-GR" sz="1600" baseline="0" dirty="0"/>
                        <a:t> άτομο </a:t>
                      </a:r>
                      <a:r>
                        <a:rPr lang="en-US" sz="1600" baseline="0" dirty="0"/>
                        <a:t>C </a:t>
                      </a:r>
                      <a:r>
                        <a:rPr lang="el-GR" sz="1600" baseline="0" dirty="0"/>
                        <a:t>έχει </a:t>
                      </a:r>
                      <a:r>
                        <a:rPr lang="en-US" sz="1600" baseline="0" dirty="0"/>
                        <a:t>sp</a:t>
                      </a:r>
                      <a:r>
                        <a:rPr lang="el-GR" sz="1600" baseline="0" dirty="0"/>
                        <a:t>2</a:t>
                      </a:r>
                      <a:r>
                        <a:rPr lang="en-US" sz="1600" baseline="0" dirty="0"/>
                        <a:t> </a:t>
                      </a:r>
                      <a:r>
                        <a:rPr lang="el-GR" sz="1600" baseline="0" dirty="0"/>
                        <a:t>υβριδισμό</a:t>
                      </a:r>
                      <a:endParaRPr lang="el-GR" sz="1600" dirty="0"/>
                    </a:p>
                  </a:txBody>
                  <a:tcPr marL="91439" marR="91439" marT="45707" marB="45707"/>
                </a:tc>
                <a:extLst>
                  <a:ext uri="{0D108BD9-81ED-4DB2-BD59-A6C34878D82A}">
                    <a16:rowId xmlns:a16="http://schemas.microsoft.com/office/drawing/2014/main" val="10002"/>
                  </a:ext>
                </a:extLst>
              </a:tr>
              <a:tr h="579090">
                <a:tc>
                  <a:txBody>
                    <a:bodyPr/>
                    <a:lstStyle/>
                    <a:p>
                      <a:pPr algn="ctr"/>
                      <a:r>
                        <a:rPr lang="el-GR" sz="1600" dirty="0"/>
                        <a:t>Σχηματίζει σταθερά </a:t>
                      </a:r>
                      <a:r>
                        <a:rPr lang="el-GR" sz="1600" dirty="0" err="1"/>
                        <a:t>καρβοκατιόντα</a:t>
                      </a:r>
                      <a:r>
                        <a:rPr lang="el-GR" sz="1600" dirty="0"/>
                        <a:t>, λόγω </a:t>
                      </a:r>
                      <a:r>
                        <a:rPr lang="el-GR" sz="1600" dirty="0" err="1"/>
                        <a:t>απεντοπισμού</a:t>
                      </a:r>
                      <a:r>
                        <a:rPr lang="el-GR" sz="1600" dirty="0"/>
                        <a:t> των ηλεκτρονίων</a:t>
                      </a:r>
                    </a:p>
                  </a:txBody>
                  <a:tcPr marL="91439" marR="91439" marT="45707" marB="45707"/>
                </a:tc>
                <a:tc>
                  <a:txBody>
                    <a:bodyPr/>
                    <a:lstStyle/>
                    <a:p>
                      <a:pPr algn="ctr"/>
                      <a:endParaRPr lang="el-GR" sz="1600"/>
                    </a:p>
                  </a:txBody>
                  <a:tcPr marL="91439" marR="91439" marT="45707" marB="45707"/>
                </a:tc>
                <a:tc>
                  <a:txBody>
                    <a:bodyPr/>
                    <a:lstStyle/>
                    <a:p>
                      <a:pPr algn="ctr"/>
                      <a:r>
                        <a:rPr lang="el-GR" sz="1600" dirty="0"/>
                        <a:t>Ασταθές λόγω του π-δεσμού</a:t>
                      </a:r>
                    </a:p>
                  </a:txBody>
                  <a:tcPr marL="91439" marR="91439" marT="45707" marB="45707"/>
                </a:tc>
                <a:extLst>
                  <a:ext uri="{0D108BD9-81ED-4DB2-BD59-A6C34878D82A}">
                    <a16:rowId xmlns:a16="http://schemas.microsoft.com/office/drawing/2014/main" val="10003"/>
                  </a:ext>
                </a:extLst>
              </a:tr>
              <a:tr h="822928">
                <a:tc>
                  <a:txBody>
                    <a:bodyPr/>
                    <a:lstStyle/>
                    <a:p>
                      <a:pPr algn="ctr"/>
                      <a:r>
                        <a:rPr lang="el-GR" sz="1600" dirty="0"/>
                        <a:t>Αποτελεί πρόδρομο είδος πολλών φυσικών προϊόντων</a:t>
                      </a:r>
                    </a:p>
                  </a:txBody>
                  <a:tcPr marL="91439" marR="91439" marT="45707" marB="45707"/>
                </a:tc>
                <a:tc>
                  <a:txBody>
                    <a:bodyPr/>
                    <a:lstStyle/>
                    <a:p>
                      <a:pPr algn="ctr"/>
                      <a:endParaRPr lang="el-GR" sz="1600"/>
                    </a:p>
                  </a:txBody>
                  <a:tcPr marL="91439" marR="91439" marT="45707" marB="45707"/>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l-GR" sz="1600" dirty="0"/>
                        <a:t>Αποτελεί πρόδρομη ένωση πολλών </a:t>
                      </a:r>
                      <a:r>
                        <a:rPr lang="el-GR" sz="1600" dirty="0" err="1"/>
                        <a:t>βινυλικών</a:t>
                      </a:r>
                      <a:r>
                        <a:rPr lang="el-GR" sz="1600" dirty="0"/>
                        <a:t> πολυμερών</a:t>
                      </a:r>
                    </a:p>
                    <a:p>
                      <a:pPr algn="ctr"/>
                      <a:endParaRPr lang="el-GR" sz="1600" dirty="0"/>
                    </a:p>
                  </a:txBody>
                  <a:tcPr marL="91439" marR="91439" marT="45707" marB="45707"/>
                </a:tc>
                <a:extLst>
                  <a:ext uri="{0D108BD9-81ED-4DB2-BD59-A6C34878D82A}">
                    <a16:rowId xmlns:a16="http://schemas.microsoft.com/office/drawing/2014/main" val="10004"/>
                  </a:ext>
                </a:extLst>
              </a:tr>
            </a:tbl>
          </a:graphicData>
        </a:graphic>
      </p:graphicFrame>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608C83E6-00C9-45AC-BEB8-4F21C1ED7726}"/>
              </a:ext>
            </a:extLst>
          </p:cNvPr>
          <p:cNvSpPr>
            <a:spLocks noGrp="1"/>
          </p:cNvSpPr>
          <p:nvPr>
            <p:ph type="title"/>
          </p:nvPr>
        </p:nvSpPr>
        <p:spPr/>
        <p:txBody>
          <a:bodyPr/>
          <a:lstStyle/>
          <a:p>
            <a:pPr>
              <a:defRPr/>
            </a:pPr>
            <a:r>
              <a:rPr lang="el-GR" sz="3000" dirty="0"/>
              <a:t>Πρότυπα δομών συντονισμού</a:t>
            </a:r>
          </a:p>
        </p:txBody>
      </p:sp>
      <p:pic>
        <p:nvPicPr>
          <p:cNvPr id="55299" name="Picture 2" descr="https://upload.wikimedia.org/wikipedia/commons/thumb/2/2c/Allyl_anion.svg/512px-Allyl_anion.svg.png">
            <a:extLst>
              <a:ext uri="{FF2B5EF4-FFF2-40B4-BE49-F238E27FC236}">
                <a16:creationId xmlns:a16="http://schemas.microsoft.com/office/drawing/2014/main" id="{F3EB2556-C87F-4715-8EC6-6037303525B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85938" y="1928813"/>
            <a:ext cx="4876800" cy="1381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5300" name="5 - Ορθογώνιο">
            <a:extLst>
              <a:ext uri="{FF2B5EF4-FFF2-40B4-BE49-F238E27FC236}">
                <a16:creationId xmlns:a16="http://schemas.microsoft.com/office/drawing/2014/main" id="{385F82A6-1487-428A-AE05-8ABD6143FC82}"/>
              </a:ext>
            </a:extLst>
          </p:cNvPr>
          <p:cNvSpPr>
            <a:spLocks noChangeArrowheads="1"/>
          </p:cNvSpPr>
          <p:nvPr/>
        </p:nvSpPr>
        <p:spPr bwMode="auto">
          <a:xfrm>
            <a:off x="1857375" y="3214688"/>
            <a:ext cx="45720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n-US" sz="1200">
                <a:latin typeface="Arial" panose="020B0604020202020204" pitchFamily="34" charset="0"/>
              </a:rPr>
              <a:t>By Wickey-nl - Own work, CC0, https://commons.wikimedia.org/w/index.php?curid=13247770</a:t>
            </a:r>
            <a:endParaRPr lang="el-GR" altLang="en-US" sz="1200">
              <a:latin typeface="Arial" panose="020B0604020202020204" pitchFamily="34" charset="0"/>
            </a:endParaRPr>
          </a:p>
        </p:txBody>
      </p:sp>
      <p:sp>
        <p:nvSpPr>
          <p:cNvPr id="7" name="6 - TextBox">
            <a:extLst>
              <a:ext uri="{FF2B5EF4-FFF2-40B4-BE49-F238E27FC236}">
                <a16:creationId xmlns:a16="http://schemas.microsoft.com/office/drawing/2014/main" id="{F4536414-8D37-46F6-A177-E36ECB20EF3F}"/>
              </a:ext>
            </a:extLst>
          </p:cNvPr>
          <p:cNvSpPr txBox="1"/>
          <p:nvPr/>
        </p:nvSpPr>
        <p:spPr>
          <a:xfrm>
            <a:off x="214313" y="1500188"/>
            <a:ext cx="7429500" cy="400050"/>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Το </a:t>
            </a:r>
            <a:r>
              <a:rPr lang="el-GR" sz="2000" b="1" dirty="0" err="1">
                <a:latin typeface="+mn-lt"/>
                <a:cs typeface="Arial" charset="0"/>
              </a:rPr>
              <a:t>αλλυλικό</a:t>
            </a:r>
            <a:r>
              <a:rPr lang="el-GR" sz="2000" b="1" dirty="0">
                <a:latin typeface="+mn-lt"/>
                <a:cs typeface="Arial" charset="0"/>
              </a:rPr>
              <a:t> μονήρες ζεύγος ηλεκτρονίων</a:t>
            </a:r>
          </a:p>
        </p:txBody>
      </p:sp>
      <p:pic>
        <p:nvPicPr>
          <p:cNvPr id="55302" name="Picture 4" descr="ÎÏÎ¿ÏÎ­Î»ÎµÏÎ¼Î± ÎµÎ¹ÎºÏÎ½Î±Ï Î³Î¹Î± allylic carbocation">
            <a:extLst>
              <a:ext uri="{FF2B5EF4-FFF2-40B4-BE49-F238E27FC236}">
                <a16:creationId xmlns:a16="http://schemas.microsoft.com/office/drawing/2014/main" id="{200775A4-FC88-4C0A-841E-612DC91B607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b="27496"/>
          <a:stretch>
            <a:fillRect/>
          </a:stretch>
        </p:blipFill>
        <p:spPr bwMode="auto">
          <a:xfrm>
            <a:off x="1571625" y="4429125"/>
            <a:ext cx="3929063" cy="714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8 - TextBox">
            <a:extLst>
              <a:ext uri="{FF2B5EF4-FFF2-40B4-BE49-F238E27FC236}">
                <a16:creationId xmlns:a16="http://schemas.microsoft.com/office/drawing/2014/main" id="{9D8764F0-0F9D-403C-99B0-670AC9289978}"/>
              </a:ext>
            </a:extLst>
          </p:cNvPr>
          <p:cNvSpPr txBox="1"/>
          <p:nvPr/>
        </p:nvSpPr>
        <p:spPr>
          <a:xfrm>
            <a:off x="285750" y="3929063"/>
            <a:ext cx="7429500" cy="400050"/>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Το </a:t>
            </a:r>
            <a:r>
              <a:rPr lang="el-GR" sz="2000" b="1" dirty="0" err="1">
                <a:latin typeface="+mn-lt"/>
                <a:cs typeface="Arial" charset="0"/>
              </a:rPr>
              <a:t>αλλυλικό</a:t>
            </a:r>
            <a:r>
              <a:rPr lang="el-GR" sz="2000" b="1" dirty="0">
                <a:latin typeface="+mn-lt"/>
                <a:cs typeface="Arial" charset="0"/>
              </a:rPr>
              <a:t> θετικό φορτίο</a:t>
            </a:r>
          </a:p>
        </p:txBody>
      </p:sp>
      <p:sp>
        <p:nvSpPr>
          <p:cNvPr id="16" name="15 - Καμπύλο βέλος προς τα κάτω">
            <a:extLst>
              <a:ext uri="{FF2B5EF4-FFF2-40B4-BE49-F238E27FC236}">
                <a16:creationId xmlns:a16="http://schemas.microsoft.com/office/drawing/2014/main" id="{2B55C4EC-C17D-499F-9405-D3481E901ECF}"/>
              </a:ext>
            </a:extLst>
          </p:cNvPr>
          <p:cNvSpPr/>
          <p:nvPr/>
        </p:nvSpPr>
        <p:spPr>
          <a:xfrm rot="11441050">
            <a:off x="2763838" y="2665413"/>
            <a:ext cx="258762" cy="212725"/>
          </a:xfrm>
          <a:prstGeom prst="curvedDownArrow">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l-GR">
              <a:solidFill>
                <a:schemeClr val="tx1"/>
              </a:solidFill>
            </a:endParaRPr>
          </a:p>
        </p:txBody>
      </p:sp>
      <p:sp>
        <p:nvSpPr>
          <p:cNvPr id="17" name="16 - Καμπύλο βέλος προς τα κάτω">
            <a:extLst>
              <a:ext uri="{FF2B5EF4-FFF2-40B4-BE49-F238E27FC236}">
                <a16:creationId xmlns:a16="http://schemas.microsoft.com/office/drawing/2014/main" id="{A7E69149-8006-44DE-9610-CF5B62DC2637}"/>
              </a:ext>
            </a:extLst>
          </p:cNvPr>
          <p:cNvSpPr/>
          <p:nvPr/>
        </p:nvSpPr>
        <p:spPr>
          <a:xfrm rot="11441050" flipV="1">
            <a:off x="2235200" y="2306638"/>
            <a:ext cx="241300" cy="236537"/>
          </a:xfrm>
          <a:prstGeom prst="curvedDownArrow">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l-GR">
              <a:solidFill>
                <a:schemeClr val="tx1"/>
              </a:solidFill>
            </a:endParaRPr>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6322" name="Picture 2" descr="ÎÏÎ¿ÏÎ­Î»ÎµÏÎ¼Î± ÎµÎ¹ÎºÏÎ½Î±Ï Î³Î¹Î± resonance electron couple next to positive charge">
            <a:extLst>
              <a:ext uri="{FF2B5EF4-FFF2-40B4-BE49-F238E27FC236}">
                <a16:creationId xmlns:a16="http://schemas.microsoft.com/office/drawing/2014/main" id="{8BAC4C7E-E127-4DC3-B0BF-453D223EA0F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27344" t="42709" r="27344" b="32291"/>
          <a:stretch>
            <a:fillRect/>
          </a:stretch>
        </p:blipFill>
        <p:spPr bwMode="auto">
          <a:xfrm>
            <a:off x="2500313" y="2143125"/>
            <a:ext cx="4143375" cy="1714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6323" name="Picture 4" descr="ÎÏÎ¿ÏÎ­Î»ÎµÏÎ¼Î± ÎµÎ¹ÎºÏÎ½Î±Ï Î³Î¹Î± resonance electron couple next to positive charge">
            <a:extLst>
              <a:ext uri="{FF2B5EF4-FFF2-40B4-BE49-F238E27FC236}">
                <a16:creationId xmlns:a16="http://schemas.microsoft.com/office/drawing/2014/main" id="{A62CAF09-1D87-4232-A230-ECC59DC6D11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15625" t="68750" r="15625" b="12500"/>
          <a:stretch>
            <a:fillRect/>
          </a:stretch>
        </p:blipFill>
        <p:spPr bwMode="auto">
          <a:xfrm>
            <a:off x="1500188" y="4286250"/>
            <a:ext cx="6286500" cy="1285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5 - TextBox">
            <a:extLst>
              <a:ext uri="{FF2B5EF4-FFF2-40B4-BE49-F238E27FC236}">
                <a16:creationId xmlns:a16="http://schemas.microsoft.com/office/drawing/2014/main" id="{5F696E70-1DA5-4301-BD67-C6782D20F11A}"/>
              </a:ext>
            </a:extLst>
          </p:cNvPr>
          <p:cNvSpPr txBox="1"/>
          <p:nvPr/>
        </p:nvSpPr>
        <p:spPr>
          <a:xfrm>
            <a:off x="214313" y="1500188"/>
            <a:ext cx="8643937" cy="400050"/>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Το μονήρες ζεύγος ηλεκτρονίων δίπλα σε θετικό φορτίο</a:t>
            </a:r>
          </a:p>
        </p:txBody>
      </p:sp>
      <p:sp>
        <p:nvSpPr>
          <p:cNvPr id="7" name="1 - Τίτλος">
            <a:extLst>
              <a:ext uri="{FF2B5EF4-FFF2-40B4-BE49-F238E27FC236}">
                <a16:creationId xmlns:a16="http://schemas.microsoft.com/office/drawing/2014/main" id="{A4212551-5031-411A-A909-58ADBF43EBAA}"/>
              </a:ext>
            </a:extLst>
          </p:cNvPr>
          <p:cNvSpPr>
            <a:spLocks noGrp="1"/>
          </p:cNvSpPr>
          <p:nvPr>
            <p:ph type="title"/>
          </p:nvPr>
        </p:nvSpPr>
        <p:spPr/>
        <p:txBody>
          <a:bodyPr/>
          <a:lstStyle/>
          <a:p>
            <a:pPr>
              <a:defRPr/>
            </a:pPr>
            <a:r>
              <a:rPr lang="el-GR" sz="3000" dirty="0"/>
              <a:t>Πρότυπα δομών συντονισμού</a:t>
            </a: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5 - TextBox">
            <a:extLst>
              <a:ext uri="{FF2B5EF4-FFF2-40B4-BE49-F238E27FC236}">
                <a16:creationId xmlns:a16="http://schemas.microsoft.com/office/drawing/2014/main" id="{B3A769B4-78A4-4DC9-8443-5C84C7BA3187}"/>
              </a:ext>
            </a:extLst>
          </p:cNvPr>
          <p:cNvSpPr txBox="1"/>
          <p:nvPr/>
        </p:nvSpPr>
        <p:spPr>
          <a:xfrm>
            <a:off x="214313" y="1500188"/>
            <a:ext cx="8643937" cy="708025"/>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Ο π δεσμός μεταξύ ατόμων με διαφορετική </a:t>
            </a:r>
            <a:r>
              <a:rPr lang="el-GR" sz="2000" b="1" dirty="0" err="1">
                <a:latin typeface="+mn-lt"/>
                <a:cs typeface="Arial" charset="0"/>
              </a:rPr>
              <a:t>ηλεκτραρνητικότητα</a:t>
            </a:r>
            <a:endParaRPr lang="el-GR" sz="2000" b="1" dirty="0">
              <a:latin typeface="+mn-lt"/>
              <a:cs typeface="Arial" charset="0"/>
            </a:endParaRPr>
          </a:p>
        </p:txBody>
      </p:sp>
      <p:sp>
        <p:nvSpPr>
          <p:cNvPr id="7" name="1 - Τίτλος">
            <a:extLst>
              <a:ext uri="{FF2B5EF4-FFF2-40B4-BE49-F238E27FC236}">
                <a16:creationId xmlns:a16="http://schemas.microsoft.com/office/drawing/2014/main" id="{1F82FEA3-8388-49B5-A3C0-1A9F99ED478C}"/>
              </a:ext>
            </a:extLst>
          </p:cNvPr>
          <p:cNvSpPr>
            <a:spLocks noGrp="1"/>
          </p:cNvSpPr>
          <p:nvPr>
            <p:ph type="title"/>
          </p:nvPr>
        </p:nvSpPr>
        <p:spPr/>
        <p:txBody>
          <a:bodyPr/>
          <a:lstStyle/>
          <a:p>
            <a:pPr>
              <a:defRPr/>
            </a:pPr>
            <a:r>
              <a:rPr lang="el-GR" sz="3000" dirty="0"/>
              <a:t>Πρότυπα δομών συντονισμού</a:t>
            </a:r>
          </a:p>
        </p:txBody>
      </p:sp>
      <p:pic>
        <p:nvPicPr>
          <p:cNvPr id="57348" name="Picture 2" descr="ÎÏÎ¿ÏÎ­Î»ÎµÏÎ¼Î± ÎµÎ¹ÎºÏÎ½Î±Ï Î³Î¹Î± p bond between atoms with different electronegativity">
            <a:extLst>
              <a:ext uri="{FF2B5EF4-FFF2-40B4-BE49-F238E27FC236}">
                <a16:creationId xmlns:a16="http://schemas.microsoft.com/office/drawing/2014/main" id="{842F2958-D5FE-44E9-BE07-EA03880BD35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47917" r="31250" b="29166"/>
          <a:stretch>
            <a:fillRect/>
          </a:stretch>
        </p:blipFill>
        <p:spPr bwMode="auto">
          <a:xfrm>
            <a:off x="857250" y="2286000"/>
            <a:ext cx="6286500" cy="1571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7349" name="Picture 4" descr="ÎÏÎ¿ÏÎ­Î»ÎµÏÎ¼Î± ÎµÎ¹ÎºÏÎ½Î±Ï Î³Î¹Î± benzene resonance structures with arrows conjugated">
            <a:extLst>
              <a:ext uri="{FF2B5EF4-FFF2-40B4-BE49-F238E27FC236}">
                <a16:creationId xmlns:a16="http://schemas.microsoft.com/office/drawing/2014/main" id="{08949965-5AD3-4186-922E-C7FE2CFEB65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23317" b="22443"/>
          <a:stretch>
            <a:fillRect/>
          </a:stretch>
        </p:blipFill>
        <p:spPr bwMode="auto">
          <a:xfrm>
            <a:off x="1857375" y="4500563"/>
            <a:ext cx="4595813" cy="1817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8 - TextBox">
            <a:extLst>
              <a:ext uri="{FF2B5EF4-FFF2-40B4-BE49-F238E27FC236}">
                <a16:creationId xmlns:a16="http://schemas.microsoft.com/office/drawing/2014/main" id="{2EE7B40E-BE89-4785-94D0-AE10AECECF66}"/>
              </a:ext>
            </a:extLst>
          </p:cNvPr>
          <p:cNvSpPr txBox="1"/>
          <p:nvPr/>
        </p:nvSpPr>
        <p:spPr>
          <a:xfrm>
            <a:off x="214313" y="3857625"/>
            <a:ext cx="8643937" cy="400050"/>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Οι </a:t>
            </a:r>
            <a:r>
              <a:rPr lang="el-GR" sz="2000" b="1" dirty="0" err="1">
                <a:latin typeface="+mn-lt"/>
                <a:cs typeface="Arial" charset="0"/>
              </a:rPr>
              <a:t>συζυγιακοί</a:t>
            </a:r>
            <a:r>
              <a:rPr lang="el-GR" sz="2000" b="1" dirty="0">
                <a:latin typeface="+mn-lt"/>
                <a:cs typeface="Arial" charset="0"/>
              </a:rPr>
              <a:t> π δεσμοί σε ένα δακτύλιο</a:t>
            </a:r>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1 - Τίτλος">
            <a:extLst>
              <a:ext uri="{FF2B5EF4-FFF2-40B4-BE49-F238E27FC236}">
                <a16:creationId xmlns:a16="http://schemas.microsoft.com/office/drawing/2014/main" id="{598BDCC1-AE2C-4162-AEF6-EB39E2418204}"/>
              </a:ext>
            </a:extLst>
          </p:cNvPr>
          <p:cNvSpPr>
            <a:spLocks noGrp="1"/>
          </p:cNvSpPr>
          <p:nvPr>
            <p:ph type="title"/>
          </p:nvPr>
        </p:nvSpPr>
        <p:spPr/>
        <p:txBody>
          <a:bodyPr/>
          <a:lstStyle/>
          <a:p>
            <a:pPr>
              <a:defRPr/>
            </a:pPr>
            <a:r>
              <a:rPr lang="el-GR" sz="3000" dirty="0"/>
              <a:t>Πρότυπα δομών συντονισμού</a:t>
            </a:r>
          </a:p>
        </p:txBody>
      </p:sp>
      <p:pic>
        <p:nvPicPr>
          <p:cNvPr id="58371" name="Picture 2" descr="Î£ÏÎµÏÎ¹ÎºÎ® ÎµÎ¹ÎºÏÎ½Î±">
            <a:extLst>
              <a:ext uri="{FF2B5EF4-FFF2-40B4-BE49-F238E27FC236}">
                <a16:creationId xmlns:a16="http://schemas.microsoft.com/office/drawing/2014/main" id="{70ED14B8-6D43-45EA-B764-16DCE3035D8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2344" t="11458" r="2344" b="56250"/>
          <a:stretch>
            <a:fillRect/>
          </a:stretch>
        </p:blipFill>
        <p:spPr bwMode="auto">
          <a:xfrm>
            <a:off x="214313" y="1928813"/>
            <a:ext cx="8715375" cy="2214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1 - Τίτλος">
            <a:extLst>
              <a:ext uri="{FF2B5EF4-FFF2-40B4-BE49-F238E27FC236}">
                <a16:creationId xmlns:a16="http://schemas.microsoft.com/office/drawing/2014/main" id="{A93CF3ED-CF61-4B25-9A32-B248DE8D3CC8}"/>
              </a:ext>
            </a:extLst>
          </p:cNvPr>
          <p:cNvSpPr>
            <a:spLocks noGrp="1"/>
          </p:cNvSpPr>
          <p:nvPr>
            <p:ph type="title"/>
          </p:nvPr>
        </p:nvSpPr>
        <p:spPr/>
        <p:txBody>
          <a:bodyPr/>
          <a:lstStyle/>
          <a:p>
            <a:pPr>
              <a:defRPr/>
            </a:pPr>
            <a:r>
              <a:rPr lang="el-GR" sz="3000" dirty="0"/>
              <a:t>Βαρύτητα δομών συντονισμού</a:t>
            </a:r>
          </a:p>
        </p:txBody>
      </p:sp>
      <p:sp>
        <p:nvSpPr>
          <p:cNvPr id="4" name="3 - TextBox">
            <a:extLst>
              <a:ext uri="{FF2B5EF4-FFF2-40B4-BE49-F238E27FC236}">
                <a16:creationId xmlns:a16="http://schemas.microsoft.com/office/drawing/2014/main" id="{004C1B64-6994-4D5A-A43E-45C4E4CE1C32}"/>
              </a:ext>
            </a:extLst>
          </p:cNvPr>
          <p:cNvSpPr txBox="1"/>
          <p:nvPr/>
        </p:nvSpPr>
        <p:spPr>
          <a:xfrm>
            <a:off x="214313" y="1385888"/>
            <a:ext cx="8643937" cy="400050"/>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Ελαχιστοποίηση φορτίων</a:t>
            </a:r>
          </a:p>
        </p:txBody>
      </p:sp>
      <p:pic>
        <p:nvPicPr>
          <p:cNvPr id="59396" name="Picture 2" descr="Î£ÏÎµÏÎ¹ÎºÎ® ÎµÎ¹ÎºÏÎ½Î±">
            <a:extLst>
              <a:ext uri="{FF2B5EF4-FFF2-40B4-BE49-F238E27FC236}">
                <a16:creationId xmlns:a16="http://schemas.microsoft.com/office/drawing/2014/main" id="{ACF16E60-365E-4CF5-BD5B-28C0D13275A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86000" y="1714500"/>
            <a:ext cx="4495800" cy="1571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9397" name="5 - TextBox">
            <a:extLst>
              <a:ext uri="{FF2B5EF4-FFF2-40B4-BE49-F238E27FC236}">
                <a16:creationId xmlns:a16="http://schemas.microsoft.com/office/drawing/2014/main" id="{3BFB1985-F9EB-43AC-B650-8D459171ED56}"/>
              </a:ext>
            </a:extLst>
          </p:cNvPr>
          <p:cNvSpPr txBox="1">
            <a:spLocks noChangeArrowheads="1"/>
          </p:cNvSpPr>
          <p:nvPr/>
        </p:nvSpPr>
        <p:spPr bwMode="auto">
          <a:xfrm>
            <a:off x="2428875" y="2857500"/>
            <a:ext cx="1143000" cy="30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n-US" sz="1400">
                <a:latin typeface="Arial" panose="020B0604020202020204" pitchFamily="34" charset="0"/>
              </a:rPr>
              <a:t>Η καλύτερη</a:t>
            </a:r>
          </a:p>
        </p:txBody>
      </p:sp>
      <p:pic>
        <p:nvPicPr>
          <p:cNvPr id="59398" name="Picture 4" descr="ÎÏÎ¿ÏÎ­Î»ÎµÏÎ¼Î± ÎµÎ¹ÎºÏÎ½Î±Ï Î³Î¹Î± electronegative atoms with positive charge">
            <a:extLst>
              <a:ext uri="{FF2B5EF4-FFF2-40B4-BE49-F238E27FC236}">
                <a16:creationId xmlns:a16="http://schemas.microsoft.com/office/drawing/2014/main" id="{6D0A78DF-BC3A-4886-BC7E-9E56C9CD23A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b="58131"/>
          <a:stretch>
            <a:fillRect/>
          </a:stretch>
        </p:blipFill>
        <p:spPr bwMode="auto">
          <a:xfrm>
            <a:off x="1714500" y="3857625"/>
            <a:ext cx="5643563" cy="1885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7 - TextBox">
            <a:extLst>
              <a:ext uri="{FF2B5EF4-FFF2-40B4-BE49-F238E27FC236}">
                <a16:creationId xmlns:a16="http://schemas.microsoft.com/office/drawing/2014/main" id="{80307C9E-5CDF-46F1-89E0-54FB989CAA7C}"/>
              </a:ext>
            </a:extLst>
          </p:cNvPr>
          <p:cNvSpPr txBox="1"/>
          <p:nvPr/>
        </p:nvSpPr>
        <p:spPr>
          <a:xfrm>
            <a:off x="214313" y="3214688"/>
            <a:ext cx="8643937" cy="708025"/>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Θετικό φορτίο σε </a:t>
            </a:r>
            <a:r>
              <a:rPr lang="el-GR" sz="2000" b="1" dirty="0" err="1">
                <a:latin typeface="+mn-lt"/>
                <a:cs typeface="Arial" charset="0"/>
              </a:rPr>
              <a:t>ηλεκτραρνητικά</a:t>
            </a:r>
            <a:r>
              <a:rPr lang="el-GR" sz="2000" b="1" dirty="0">
                <a:latin typeface="+mn-lt"/>
                <a:cs typeface="Arial" charset="0"/>
              </a:rPr>
              <a:t> άτομα, μόνο όταν συμπληρώνεται οκτάδα ηλεκτρονίων</a:t>
            </a:r>
          </a:p>
        </p:txBody>
      </p:sp>
      <p:sp>
        <p:nvSpPr>
          <p:cNvPr id="9" name="8 - TextBox">
            <a:extLst>
              <a:ext uri="{FF2B5EF4-FFF2-40B4-BE49-F238E27FC236}">
                <a16:creationId xmlns:a16="http://schemas.microsoft.com/office/drawing/2014/main" id="{7DD8A990-61B8-45AD-94BC-9400D160052F}"/>
              </a:ext>
            </a:extLst>
          </p:cNvPr>
          <p:cNvSpPr txBox="1"/>
          <p:nvPr/>
        </p:nvSpPr>
        <p:spPr>
          <a:xfrm>
            <a:off x="214313" y="5721350"/>
            <a:ext cx="8643937" cy="708025"/>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Αποφυγή δομών συντονισμού με γειτονικά άτομα </a:t>
            </a:r>
            <a:r>
              <a:rPr lang="en-US" sz="2000" b="1" dirty="0">
                <a:latin typeface="+mn-lt"/>
                <a:cs typeface="Arial" charset="0"/>
              </a:rPr>
              <a:t>C</a:t>
            </a:r>
            <a:r>
              <a:rPr lang="el-GR" sz="2000" b="1" dirty="0">
                <a:latin typeface="+mn-lt"/>
                <a:cs typeface="Arial" charset="0"/>
              </a:rPr>
              <a:t> με αντίθετα φορτία</a:t>
            </a:r>
          </a:p>
        </p:txBody>
      </p:sp>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1 - Τίτλος">
            <a:extLst>
              <a:ext uri="{FF2B5EF4-FFF2-40B4-BE49-F238E27FC236}">
                <a16:creationId xmlns:a16="http://schemas.microsoft.com/office/drawing/2014/main" id="{C4C2BE2F-64B5-4B70-9D5A-D11C9EEDB1FE}"/>
              </a:ext>
            </a:extLst>
          </p:cNvPr>
          <p:cNvSpPr>
            <a:spLocks noGrp="1"/>
          </p:cNvSpPr>
          <p:nvPr>
            <p:ph type="title"/>
          </p:nvPr>
        </p:nvSpPr>
        <p:spPr>
          <a:xfrm>
            <a:off x="301625" y="84138"/>
            <a:ext cx="8534400" cy="987425"/>
          </a:xfrm>
        </p:spPr>
        <p:txBody>
          <a:bodyPr/>
          <a:lstStyle/>
          <a:p>
            <a:pPr>
              <a:defRPr/>
            </a:pPr>
            <a:r>
              <a:rPr lang="el-GR" sz="2800" dirty="0" err="1"/>
              <a:t>Απεντοπισμένα</a:t>
            </a:r>
            <a:r>
              <a:rPr lang="el-GR" sz="2800" dirty="0"/>
              <a:t> και Εντοπισμένα Μονήρη Ζεύγη Ηλεκτρονίων</a:t>
            </a:r>
          </a:p>
        </p:txBody>
      </p:sp>
      <p:sp>
        <p:nvSpPr>
          <p:cNvPr id="4" name="3 - TextBox">
            <a:extLst>
              <a:ext uri="{FF2B5EF4-FFF2-40B4-BE49-F238E27FC236}">
                <a16:creationId xmlns:a16="http://schemas.microsoft.com/office/drawing/2014/main" id="{6578368E-6FBB-48C5-9F47-83EBCA9620E7}"/>
              </a:ext>
            </a:extLst>
          </p:cNvPr>
          <p:cNvSpPr txBox="1"/>
          <p:nvPr/>
        </p:nvSpPr>
        <p:spPr>
          <a:xfrm>
            <a:off x="214313" y="1500188"/>
            <a:ext cx="8643937" cy="708025"/>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a:t>
            </a:r>
            <a:r>
              <a:rPr lang="el-GR" sz="2000" b="1" dirty="0" err="1">
                <a:latin typeface="+mn-lt"/>
                <a:cs typeface="Arial" charset="0"/>
              </a:rPr>
              <a:t>Απεντοπισμένο</a:t>
            </a:r>
            <a:r>
              <a:rPr lang="el-GR" sz="2000" b="1" dirty="0">
                <a:latin typeface="+mn-lt"/>
                <a:cs typeface="Arial" charset="0"/>
              </a:rPr>
              <a:t> μη δεσμικό ζεύγος ηλεκτρονίων: </a:t>
            </a:r>
            <a:r>
              <a:rPr lang="el-GR" sz="2000" dirty="0">
                <a:latin typeface="+mn-lt"/>
                <a:cs typeface="Arial" charset="0"/>
              </a:rPr>
              <a:t>Μη δεσμικό ζεύγος σε </a:t>
            </a:r>
            <a:r>
              <a:rPr lang="el-GR" sz="2000" dirty="0" err="1">
                <a:latin typeface="+mn-lt"/>
                <a:cs typeface="Arial" charset="0"/>
              </a:rPr>
              <a:t>αλλυλική</a:t>
            </a:r>
            <a:r>
              <a:rPr lang="el-GR" sz="2000" dirty="0">
                <a:latin typeface="+mn-lt"/>
                <a:cs typeface="Arial" charset="0"/>
              </a:rPr>
              <a:t> θέση π δεσμού.</a:t>
            </a:r>
            <a:endParaRPr lang="el-GR" sz="2000" b="1" dirty="0">
              <a:latin typeface="+mn-lt"/>
              <a:cs typeface="Arial" charset="0"/>
            </a:endParaRPr>
          </a:p>
        </p:txBody>
      </p:sp>
      <p:pic>
        <p:nvPicPr>
          <p:cNvPr id="60420" name="Picture 2" descr="ÎÏÎ¿ÏÎ­Î»ÎµÏÎ¼Î± ÎµÎ¹ÎºÏÎ½Î±Ï Î³Î¹Î± delocalized electrons amides">
            <a:extLst>
              <a:ext uri="{FF2B5EF4-FFF2-40B4-BE49-F238E27FC236}">
                <a16:creationId xmlns:a16="http://schemas.microsoft.com/office/drawing/2014/main" id="{5D292ED1-3862-41F4-88BF-B6DAF38822B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20313" t="30209" r="24219" b="36458"/>
          <a:stretch>
            <a:fillRect/>
          </a:stretch>
        </p:blipFill>
        <p:spPr bwMode="auto">
          <a:xfrm>
            <a:off x="1857375" y="2357438"/>
            <a:ext cx="5072063"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1 - Τίτλος">
            <a:extLst>
              <a:ext uri="{FF2B5EF4-FFF2-40B4-BE49-F238E27FC236}">
                <a16:creationId xmlns:a16="http://schemas.microsoft.com/office/drawing/2014/main" id="{6EDDD224-4137-4AFE-AF77-44066D12D90B}"/>
              </a:ext>
            </a:extLst>
          </p:cNvPr>
          <p:cNvSpPr>
            <a:spLocks noGrp="1"/>
          </p:cNvSpPr>
          <p:nvPr>
            <p:ph type="title"/>
          </p:nvPr>
        </p:nvSpPr>
        <p:spPr>
          <a:xfrm>
            <a:off x="301625" y="84138"/>
            <a:ext cx="8534400" cy="987425"/>
          </a:xfrm>
        </p:spPr>
        <p:txBody>
          <a:bodyPr/>
          <a:lstStyle/>
          <a:p>
            <a:pPr>
              <a:defRPr/>
            </a:pPr>
            <a:r>
              <a:rPr lang="el-GR" sz="2800" dirty="0" err="1"/>
              <a:t>Απεντοπισμένα</a:t>
            </a:r>
            <a:r>
              <a:rPr lang="el-GR" sz="2800" dirty="0"/>
              <a:t> και Εντοπισμένα Μονήρη Ζεύγη Ηλεκτρονίων</a:t>
            </a:r>
          </a:p>
        </p:txBody>
      </p:sp>
      <p:sp>
        <p:nvSpPr>
          <p:cNvPr id="4" name="3 - TextBox">
            <a:extLst>
              <a:ext uri="{FF2B5EF4-FFF2-40B4-BE49-F238E27FC236}">
                <a16:creationId xmlns:a16="http://schemas.microsoft.com/office/drawing/2014/main" id="{47C08C70-4BE3-426D-BD95-3AD97D70216D}"/>
              </a:ext>
            </a:extLst>
          </p:cNvPr>
          <p:cNvSpPr txBox="1"/>
          <p:nvPr/>
        </p:nvSpPr>
        <p:spPr>
          <a:xfrm>
            <a:off x="214313" y="1500188"/>
            <a:ext cx="8643937" cy="708025"/>
          </a:xfrm>
          <a:prstGeom prst="rect">
            <a:avLst/>
          </a:prstGeom>
          <a:noFill/>
        </p:spPr>
        <p:txBody>
          <a:bodyPr>
            <a:spAutoFit/>
          </a:bodyPr>
          <a:lstStyle/>
          <a:p>
            <a:pPr eaLnBrk="1" hangingPunct="1">
              <a:buFont typeface="Wingdings" pitchFamily="2" charset="2"/>
              <a:buChar char="Ø"/>
              <a:defRPr/>
            </a:pPr>
            <a:r>
              <a:rPr lang="el-GR" sz="2000" b="1" dirty="0">
                <a:latin typeface="+mn-lt"/>
                <a:cs typeface="Arial" charset="0"/>
              </a:rPr>
              <a:t> Εντοπισμένο μη δεσμικό ζεύγος ηλεκτρονίων: </a:t>
            </a:r>
            <a:r>
              <a:rPr lang="el-GR" sz="2000" dirty="0">
                <a:latin typeface="+mn-lt"/>
                <a:cs typeface="Arial" charset="0"/>
              </a:rPr>
              <a:t>Μη δεσμικό ζεύγος που δε συμμετέχει σε συντονισμό.</a:t>
            </a:r>
            <a:endParaRPr lang="el-GR" sz="2000" b="1" dirty="0">
              <a:latin typeface="+mn-lt"/>
              <a:cs typeface="Arial" charset="0"/>
            </a:endParaRPr>
          </a:p>
        </p:txBody>
      </p:sp>
      <p:pic>
        <p:nvPicPr>
          <p:cNvPr id="61444" name="Picture 2" descr="ÎÏÎ¿ÏÎ­Î»ÎµÏÎ¼Î± ÎµÎ¹ÎºÏÎ½Î±Ï Î³Î¹Î± localized vs delocalized electrons">
            <a:extLst>
              <a:ext uri="{FF2B5EF4-FFF2-40B4-BE49-F238E27FC236}">
                <a16:creationId xmlns:a16="http://schemas.microsoft.com/office/drawing/2014/main" id="{EA3E5E0A-F2AF-4573-A257-71EB3E374B5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7813" t="28125" r="9373" b="19791"/>
          <a:stretch>
            <a:fillRect/>
          </a:stretch>
        </p:blipFill>
        <p:spPr bwMode="auto">
          <a:xfrm>
            <a:off x="857250" y="2500313"/>
            <a:ext cx="7572375" cy="3571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1 - Τίτλος">
            <a:extLst>
              <a:ext uri="{FF2B5EF4-FFF2-40B4-BE49-F238E27FC236}">
                <a16:creationId xmlns:a16="http://schemas.microsoft.com/office/drawing/2014/main" id="{FB9C64A6-A00A-498A-9E63-EC509E7CB22B}"/>
              </a:ext>
            </a:extLst>
          </p:cNvPr>
          <p:cNvSpPr>
            <a:spLocks noGrp="1"/>
          </p:cNvSpPr>
          <p:nvPr>
            <p:ph type="title"/>
          </p:nvPr>
        </p:nvSpPr>
        <p:spPr>
          <a:xfrm>
            <a:off x="301625" y="84138"/>
            <a:ext cx="8534400" cy="987425"/>
          </a:xfrm>
        </p:spPr>
        <p:txBody>
          <a:bodyPr/>
          <a:lstStyle/>
          <a:p>
            <a:pPr>
              <a:defRPr/>
            </a:pPr>
            <a:r>
              <a:rPr lang="el-GR" sz="2800" dirty="0" err="1"/>
              <a:t>Απεντοπισμένα</a:t>
            </a:r>
            <a:r>
              <a:rPr lang="el-GR" sz="2800" dirty="0"/>
              <a:t> και Εντοπισμένα Μονήρη Ζεύγη Ηλεκτρονίων</a:t>
            </a:r>
          </a:p>
        </p:txBody>
      </p:sp>
      <p:pic>
        <p:nvPicPr>
          <p:cNvPr id="62467" name="Picture 2" descr="ÎÏÎ¿ÏÎ­Î»ÎµÏÎ¼Î± ÎµÎ¹ÎºÏÎ½Î±Ï Î³Î¹Î± localized vs delocalized electrons">
            <a:extLst>
              <a:ext uri="{FF2B5EF4-FFF2-40B4-BE49-F238E27FC236}">
                <a16:creationId xmlns:a16="http://schemas.microsoft.com/office/drawing/2014/main" id="{EF4164F0-570D-456A-B617-FDD3B2788EE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3125" t="31250" r="1563" b="33333"/>
          <a:stretch>
            <a:fillRect/>
          </a:stretch>
        </p:blipFill>
        <p:spPr bwMode="auto">
          <a:xfrm>
            <a:off x="301625" y="1557338"/>
            <a:ext cx="7091363" cy="1974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2468" name="Picture 5" descr="Resonance structures of pyridine/pyridine resonating structures/pyridine  resonance,by khushboo yadav - YouTube">
            <a:extLst>
              <a:ext uri="{FF2B5EF4-FFF2-40B4-BE49-F238E27FC236}">
                <a16:creationId xmlns:a16="http://schemas.microsoft.com/office/drawing/2014/main" id="{47E77D78-CE0E-4BB6-AB49-A74AC0BDCB6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96136" y="3730415"/>
            <a:ext cx="3410051" cy="255716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2469" name="Ορθογώνιο 1">
            <a:extLst>
              <a:ext uri="{FF2B5EF4-FFF2-40B4-BE49-F238E27FC236}">
                <a16:creationId xmlns:a16="http://schemas.microsoft.com/office/drawing/2014/main" id="{EC925419-BDAF-4605-806E-388D35DEC76C}"/>
              </a:ext>
            </a:extLst>
          </p:cNvPr>
          <p:cNvSpPr>
            <a:spLocks noChangeArrowheads="1"/>
          </p:cNvSpPr>
          <p:nvPr/>
        </p:nvSpPr>
        <p:spPr bwMode="auto">
          <a:xfrm>
            <a:off x="250825" y="3716338"/>
            <a:ext cx="2304951" cy="25853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r>
              <a:rPr lang="el-GR" altLang="el-GR" dirty="0"/>
              <a:t>το μη δεσμικό ζεύγος του Ν δε συμμετέχει στον συντονισμό, επειδή το τροχιακό του είναι κάθετο στο p τροχιακό του παρακείμενου άνθρακα.</a:t>
            </a:r>
          </a:p>
        </p:txBody>
      </p:sp>
      <p:pic>
        <p:nvPicPr>
          <p:cNvPr id="7170" name="Picture 2" descr="organic chemistry - Why is the lone pair of pyridine's nitrogen atom not  part of the aromatic ring? - Chemistry Stack Exchange">
            <a:extLst>
              <a:ext uri="{FF2B5EF4-FFF2-40B4-BE49-F238E27FC236}">
                <a16:creationId xmlns:a16="http://schemas.microsoft.com/office/drawing/2014/main" id="{834FE8C2-7086-4831-B46B-76255277F74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771802" y="3429000"/>
            <a:ext cx="3816424" cy="2862318"/>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Title 1">
            <a:extLst>
              <a:ext uri="{FF2B5EF4-FFF2-40B4-BE49-F238E27FC236}">
                <a16:creationId xmlns:a16="http://schemas.microsoft.com/office/drawing/2014/main" id="{4B30BF9E-2FF0-44E7-8C75-15A252DEE862}"/>
              </a:ext>
            </a:extLst>
          </p:cNvPr>
          <p:cNvSpPr>
            <a:spLocks noGrp="1"/>
          </p:cNvSpPr>
          <p:nvPr>
            <p:ph type="ctrTitle"/>
          </p:nvPr>
        </p:nvSpPr>
        <p:spPr/>
        <p:txBody>
          <a:bodyPr/>
          <a:lstStyle/>
          <a:p>
            <a:pPr eaLnBrk="1" hangingPunct="1"/>
            <a:r>
              <a:rPr lang="el-GR" altLang="el-GR" sz="4800"/>
              <a:t>Χημεία του Άνθρακα</a:t>
            </a:r>
          </a:p>
        </p:txBody>
      </p:sp>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Rectangle 2">
            <a:extLst>
              <a:ext uri="{FF2B5EF4-FFF2-40B4-BE49-F238E27FC236}">
                <a16:creationId xmlns:a16="http://schemas.microsoft.com/office/drawing/2014/main" id="{35C2B9DA-3D9B-4B3F-B3FC-4E7B8B08FADC}"/>
              </a:ext>
            </a:extLst>
          </p:cNvPr>
          <p:cNvSpPr>
            <a:spLocks noGrp="1"/>
          </p:cNvSpPr>
          <p:nvPr>
            <p:ph type="title"/>
          </p:nvPr>
        </p:nvSpPr>
        <p:spPr>
          <a:xfrm>
            <a:off x="1835150" y="214313"/>
            <a:ext cx="5737225" cy="714375"/>
          </a:xfrm>
        </p:spPr>
        <p:txBody>
          <a:bodyPr/>
          <a:lstStyle/>
          <a:p>
            <a:pPr eaLnBrk="1" hangingPunct="1"/>
            <a:r>
              <a:rPr lang="el-GR" altLang="el-GR" sz="3600"/>
              <a:t>Περιοδικός Πίνακας </a:t>
            </a:r>
          </a:p>
        </p:txBody>
      </p:sp>
      <p:sp>
        <p:nvSpPr>
          <p:cNvPr id="64515" name="Rectangle 3">
            <a:extLst>
              <a:ext uri="{FF2B5EF4-FFF2-40B4-BE49-F238E27FC236}">
                <a16:creationId xmlns:a16="http://schemas.microsoft.com/office/drawing/2014/main" id="{E75B419C-57CB-4496-81CB-52365422F52B}"/>
              </a:ext>
            </a:extLst>
          </p:cNvPr>
          <p:cNvSpPr>
            <a:spLocks noGrp="1"/>
          </p:cNvSpPr>
          <p:nvPr>
            <p:ph type="body" sz="half" idx="1"/>
          </p:nvPr>
        </p:nvSpPr>
        <p:spPr>
          <a:xfrm>
            <a:off x="898525" y="1968500"/>
            <a:ext cx="6664325" cy="2792413"/>
          </a:xfrm>
        </p:spPr>
        <p:txBody>
          <a:bodyPr/>
          <a:lstStyle/>
          <a:p>
            <a:pPr eaLnBrk="1" hangingPunct="1">
              <a:buFontTx/>
              <a:buNone/>
            </a:pPr>
            <a:r>
              <a:rPr lang="en-US" altLang="el-GR" sz="2000"/>
              <a:t>	</a:t>
            </a:r>
            <a:endParaRPr lang="el-GR" altLang="el-GR" sz="2000"/>
          </a:p>
        </p:txBody>
      </p:sp>
      <p:pic>
        <p:nvPicPr>
          <p:cNvPr id="64516" name="Picture 4" descr="Periodic table of elements">
            <a:extLst>
              <a:ext uri="{FF2B5EF4-FFF2-40B4-BE49-F238E27FC236}">
                <a16:creationId xmlns:a16="http://schemas.microsoft.com/office/drawing/2014/main" id="{E2AB07F0-1F59-48C8-8AD3-C4B111D30ED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35150" y="1628775"/>
            <a:ext cx="5715000" cy="400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25" name="Text Box 5">
            <a:extLst>
              <a:ext uri="{FF2B5EF4-FFF2-40B4-BE49-F238E27FC236}">
                <a16:creationId xmlns:a16="http://schemas.microsoft.com/office/drawing/2014/main" id="{DCB15F2D-2B29-4ED0-B50B-8EB7FFA8BF1A}"/>
              </a:ext>
            </a:extLst>
          </p:cNvPr>
          <p:cNvSpPr txBox="1">
            <a:spLocks noChangeArrowheads="1"/>
          </p:cNvSpPr>
          <p:nvPr/>
        </p:nvSpPr>
        <p:spPr bwMode="auto">
          <a:xfrm>
            <a:off x="357188" y="5857875"/>
            <a:ext cx="3527425" cy="366713"/>
          </a:xfrm>
          <a:prstGeom prst="rect">
            <a:avLst/>
          </a:prstGeom>
          <a:solidFill>
            <a:schemeClr val="accent1">
              <a:lumMod val="40000"/>
              <a:lumOff val="60000"/>
            </a:schemeClr>
          </a:solidFill>
          <a:ln w="9525">
            <a:noFill/>
            <a:miter lim="800000"/>
            <a:headEnd/>
            <a:tailEnd/>
          </a:ln>
        </p:spPr>
        <p:txBody>
          <a:bodyPr>
            <a:spAutoFit/>
          </a:bodyPr>
          <a:lstStyle/>
          <a:p>
            <a:pPr>
              <a:spcBef>
                <a:spcPct val="50000"/>
              </a:spcBef>
              <a:defRPr/>
            </a:pPr>
            <a:r>
              <a:rPr lang="el-GR" dirty="0">
                <a:latin typeface="Arial" charset="0"/>
                <a:cs typeface="Arial" charset="0"/>
                <a:hlinkClick r:id="rId4"/>
              </a:rPr>
              <a:t>http://www.ptable.com/</a:t>
            </a:r>
            <a:r>
              <a:rPr lang="en-US" dirty="0">
                <a:latin typeface="Arial" charset="0"/>
                <a:cs typeface="Arial" charset="0"/>
              </a:rPr>
              <a:t> </a:t>
            </a:r>
            <a:endParaRPr lang="el-GR" dirty="0">
              <a:latin typeface="Arial" charset="0"/>
              <a:cs typeface="Arial" charset="0"/>
            </a:endParaRPr>
          </a:p>
        </p:txBody>
      </p:sp>
      <p:cxnSp>
        <p:nvCxnSpPr>
          <p:cNvPr id="7" name="Straight Arrow Connector 6">
            <a:extLst>
              <a:ext uri="{FF2B5EF4-FFF2-40B4-BE49-F238E27FC236}">
                <a16:creationId xmlns:a16="http://schemas.microsoft.com/office/drawing/2014/main" id="{4698044E-5E98-4C08-8D5F-842D74843C78}"/>
              </a:ext>
            </a:extLst>
          </p:cNvPr>
          <p:cNvCxnSpPr/>
          <p:nvPr/>
        </p:nvCxnSpPr>
        <p:spPr>
          <a:xfrm rot="5400000">
            <a:off x="6011863" y="765175"/>
            <a:ext cx="1873250" cy="1727200"/>
          </a:xfrm>
          <a:prstGeom prst="straightConnector1">
            <a:avLst/>
          </a:prstGeom>
          <a:ln w="25400">
            <a:solidFill>
              <a:schemeClr val="accent1">
                <a:shade val="95000"/>
                <a:satMod val="105000"/>
              </a:schemeClr>
            </a:solidFill>
            <a:tailEnd type="arrow"/>
          </a:ln>
          <a:effectLst>
            <a:outerShdw blurRad="114300" dir="6120000" algn="ctr" rotWithShape="0">
              <a:srgbClr val="000000">
                <a:alpha val="81000"/>
              </a:srgbClr>
            </a:outerShdw>
          </a:effectLst>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Title 1">
            <a:extLst>
              <a:ext uri="{FF2B5EF4-FFF2-40B4-BE49-F238E27FC236}">
                <a16:creationId xmlns:a16="http://schemas.microsoft.com/office/drawing/2014/main" id="{438BF84F-8DB3-4D27-A4B4-3B80DC73B221}"/>
              </a:ext>
            </a:extLst>
          </p:cNvPr>
          <p:cNvSpPr>
            <a:spLocks noGrp="1"/>
          </p:cNvSpPr>
          <p:nvPr>
            <p:ph type="title"/>
          </p:nvPr>
        </p:nvSpPr>
        <p:spPr>
          <a:xfrm>
            <a:off x="395288" y="0"/>
            <a:ext cx="8229600" cy="1143000"/>
          </a:xfrm>
        </p:spPr>
        <p:txBody>
          <a:bodyPr/>
          <a:lstStyle/>
          <a:p>
            <a:pPr eaLnBrk="1" hangingPunct="1"/>
            <a:r>
              <a:rPr lang="el-GR" altLang="el-GR" sz="3600">
                <a:solidFill>
                  <a:srgbClr val="7B9899"/>
                </a:solidFill>
              </a:rPr>
              <a:t>Χημεία του Άνθρακα</a:t>
            </a:r>
          </a:p>
        </p:txBody>
      </p:sp>
      <p:grpSp>
        <p:nvGrpSpPr>
          <p:cNvPr id="66563" name="23 - Ομάδα">
            <a:extLst>
              <a:ext uri="{FF2B5EF4-FFF2-40B4-BE49-F238E27FC236}">
                <a16:creationId xmlns:a16="http://schemas.microsoft.com/office/drawing/2014/main" id="{0141A7FE-5AEA-4F3E-A14C-BD8572C4CF3C}"/>
              </a:ext>
            </a:extLst>
          </p:cNvPr>
          <p:cNvGrpSpPr>
            <a:grpSpLocks/>
          </p:cNvGrpSpPr>
          <p:nvPr/>
        </p:nvGrpSpPr>
        <p:grpSpPr bwMode="auto">
          <a:xfrm>
            <a:off x="214313" y="1500188"/>
            <a:ext cx="7500937" cy="4286250"/>
            <a:chOff x="214282" y="1500174"/>
            <a:chExt cx="7500990" cy="4286280"/>
          </a:xfrm>
        </p:grpSpPr>
        <p:sp>
          <p:nvSpPr>
            <p:cNvPr id="21" name="Rectangle 3">
              <a:extLst>
                <a:ext uri="{FF2B5EF4-FFF2-40B4-BE49-F238E27FC236}">
                  <a16:creationId xmlns:a16="http://schemas.microsoft.com/office/drawing/2014/main" id="{908BCF49-2CC5-47DD-AF4E-B1CACD5151D8}"/>
                </a:ext>
              </a:extLst>
            </p:cNvPr>
            <p:cNvSpPr>
              <a:spLocks noChangeArrowheads="1"/>
            </p:cNvSpPr>
            <p:nvPr/>
          </p:nvSpPr>
          <p:spPr bwMode="auto">
            <a:xfrm>
              <a:off x="214282" y="1500174"/>
              <a:ext cx="7500990" cy="4246592"/>
            </a:xfrm>
            <a:prstGeom prst="rect">
              <a:avLst/>
            </a:prstGeom>
            <a:noFill/>
            <a:ln w="9525">
              <a:noFill/>
              <a:miter lim="800000"/>
              <a:headEnd/>
              <a:tailEnd/>
            </a:ln>
          </p:spPr>
          <p:txBody>
            <a:bodyPr>
              <a:spAutoFit/>
            </a:bodyPr>
            <a:lstStyle/>
            <a:p>
              <a:pPr>
                <a:defRPr/>
              </a:pPr>
              <a:r>
                <a:rPr lang="el-GR" sz="2700" b="1" dirty="0">
                  <a:latin typeface="+mn-lt"/>
                  <a:cs typeface="+mn-cs"/>
                </a:rPr>
                <a:t>Φυσικές ιδιότητες του άνθρακα</a:t>
              </a:r>
              <a:endParaRPr lang="en-US" sz="2700" b="1" dirty="0">
                <a:latin typeface="+mn-lt"/>
                <a:cs typeface="+mn-cs"/>
              </a:endParaRPr>
            </a:p>
            <a:p>
              <a:pPr>
                <a:defRPr/>
              </a:pPr>
              <a:r>
                <a:rPr lang="el-GR" sz="2700" dirty="0">
                  <a:latin typeface="+mn-lt"/>
                  <a:cs typeface="+mn-cs"/>
                </a:rPr>
                <a:t>Ατομικός αριθμός: </a:t>
              </a:r>
              <a:r>
                <a:rPr lang="en-US" sz="2700" dirty="0">
                  <a:latin typeface="+mn-lt"/>
                  <a:cs typeface="+mn-cs"/>
                </a:rPr>
                <a:t>6</a:t>
              </a:r>
              <a:br>
                <a:rPr lang="en-US" sz="2700" dirty="0">
                  <a:latin typeface="+mn-lt"/>
                  <a:cs typeface="+mn-cs"/>
                </a:rPr>
              </a:br>
              <a:r>
                <a:rPr lang="el-GR" sz="2700" dirty="0">
                  <a:latin typeface="+mn-lt"/>
                  <a:cs typeface="+mn-cs"/>
                </a:rPr>
                <a:t>Μέση ατομική μάζα</a:t>
              </a:r>
              <a:r>
                <a:rPr lang="en-US" sz="2700" dirty="0">
                  <a:latin typeface="+mn-lt"/>
                  <a:cs typeface="+mn-cs"/>
                </a:rPr>
                <a:t>: 12.011 </a:t>
              </a:r>
              <a:br>
                <a:rPr lang="en-US" sz="2700" dirty="0">
                  <a:latin typeface="+mn-lt"/>
                  <a:cs typeface="+mn-cs"/>
                </a:rPr>
              </a:br>
              <a:r>
                <a:rPr lang="el-GR" sz="2700" dirty="0">
                  <a:latin typeface="+mn-lt"/>
                  <a:cs typeface="+mn-cs"/>
                </a:rPr>
                <a:t>Σημείο τήξεως</a:t>
              </a:r>
              <a:r>
                <a:rPr lang="en-US" sz="2700" dirty="0">
                  <a:latin typeface="+mn-lt"/>
                  <a:cs typeface="+mn-cs"/>
                </a:rPr>
                <a:t>: 3823 K (3550°C or 6422°F) </a:t>
              </a:r>
              <a:br>
                <a:rPr lang="en-US" sz="2700" dirty="0">
                  <a:latin typeface="+mn-lt"/>
                  <a:cs typeface="+mn-cs"/>
                </a:rPr>
              </a:br>
              <a:r>
                <a:rPr lang="el-GR" sz="2700" dirty="0">
                  <a:latin typeface="+mn-lt"/>
                  <a:cs typeface="+mn-cs"/>
                </a:rPr>
                <a:t>Σημείο ζέσεως</a:t>
              </a:r>
              <a:r>
                <a:rPr lang="en-US" sz="2700" dirty="0">
                  <a:latin typeface="+mn-lt"/>
                  <a:cs typeface="+mn-cs"/>
                </a:rPr>
                <a:t>: 4098 K (3825°C or 6917°F) </a:t>
              </a:r>
              <a:br>
                <a:rPr lang="en-US" sz="2700" dirty="0">
                  <a:latin typeface="+mn-lt"/>
                  <a:cs typeface="+mn-cs"/>
                </a:rPr>
              </a:br>
              <a:r>
                <a:rPr lang="el-GR" sz="2700" dirty="0">
                  <a:latin typeface="+mn-lt"/>
                  <a:cs typeface="+mn-cs"/>
                </a:rPr>
                <a:t>Πυκνότητα</a:t>
              </a:r>
              <a:r>
                <a:rPr lang="en-US" sz="2700" dirty="0">
                  <a:latin typeface="+mn-lt"/>
                  <a:cs typeface="+mn-cs"/>
                </a:rPr>
                <a:t>: 2.267g/cu.cm.</a:t>
              </a:r>
              <a:br>
                <a:rPr lang="en-US" sz="2700" dirty="0">
                  <a:latin typeface="+mn-lt"/>
                  <a:cs typeface="+mn-cs"/>
                </a:rPr>
              </a:br>
              <a:r>
                <a:rPr lang="el-GR" sz="2700" dirty="0">
                  <a:latin typeface="+mn-lt"/>
                  <a:cs typeface="+mn-cs"/>
                </a:rPr>
                <a:t>Ταχύτητα μετάδοσης ήχου</a:t>
              </a:r>
              <a:r>
                <a:rPr lang="en-US" sz="2700" dirty="0">
                  <a:latin typeface="+mn-lt"/>
                  <a:cs typeface="+mn-cs"/>
                </a:rPr>
                <a:t>[/m s-1]: 18350 </a:t>
              </a:r>
              <a:br>
                <a:rPr lang="en-US" sz="2700" dirty="0">
                  <a:latin typeface="+mn-lt"/>
                  <a:cs typeface="+mn-cs"/>
                </a:rPr>
              </a:br>
              <a:r>
                <a:rPr lang="el-GR" sz="2700" dirty="0">
                  <a:latin typeface="+mn-lt"/>
                  <a:cs typeface="+mn-cs"/>
                </a:rPr>
                <a:t>Σκληρότητα σε κλίμακα </a:t>
              </a:r>
              <a:r>
                <a:rPr lang="en-US" sz="2700" dirty="0" err="1">
                  <a:latin typeface="+mn-lt"/>
                  <a:cs typeface="+mn-cs"/>
                </a:rPr>
                <a:t>Mohs</a:t>
              </a:r>
              <a:r>
                <a:rPr lang="en-US" sz="2700" dirty="0">
                  <a:latin typeface="+mn-lt"/>
                  <a:cs typeface="+mn-cs"/>
                </a:rPr>
                <a:t>: 0.5 </a:t>
              </a:r>
              <a:br>
                <a:rPr lang="en-US" sz="2700" dirty="0">
                  <a:latin typeface="+mn-lt"/>
                  <a:cs typeface="+mn-cs"/>
                </a:rPr>
              </a:br>
              <a:endParaRPr lang="en-US" sz="2700" dirty="0">
                <a:latin typeface="+mn-lt"/>
                <a:cs typeface="+mn-cs"/>
              </a:endParaRPr>
            </a:p>
            <a:p>
              <a:pPr>
                <a:defRPr/>
              </a:pPr>
              <a:r>
                <a:rPr lang="el-GR" sz="2700" dirty="0">
                  <a:latin typeface="+mn-lt"/>
                  <a:cs typeface="+mn-cs"/>
                </a:rPr>
                <a:t>Σταθερά ισομερή: </a:t>
              </a:r>
              <a:r>
                <a:rPr lang="en-US" sz="2700" dirty="0">
                  <a:latin typeface="+mn-lt"/>
                  <a:cs typeface="+mn-cs"/>
                </a:rPr>
                <a:t>2 </a:t>
              </a:r>
            </a:p>
          </p:txBody>
        </p:sp>
        <p:graphicFrame>
          <p:nvGraphicFramePr>
            <p:cNvPr id="66567" name="Object 12">
              <a:extLst>
                <a:ext uri="{FF2B5EF4-FFF2-40B4-BE49-F238E27FC236}">
                  <a16:creationId xmlns:a16="http://schemas.microsoft.com/office/drawing/2014/main" id="{17532986-EE2E-4B23-83B0-7FD340048860}"/>
                </a:ext>
              </a:extLst>
            </p:cNvPr>
            <p:cNvGraphicFramePr>
              <a:graphicFrameLocks noChangeAspect="1"/>
            </p:cNvGraphicFramePr>
            <p:nvPr/>
          </p:nvGraphicFramePr>
          <p:xfrm>
            <a:off x="3643306" y="5075998"/>
            <a:ext cx="714380" cy="710456"/>
          </p:xfrm>
          <a:graphic>
            <a:graphicData uri="http://schemas.openxmlformats.org/presentationml/2006/ole">
              <mc:AlternateContent xmlns:mc="http://schemas.openxmlformats.org/markup-compatibility/2006">
                <mc:Choice xmlns:v="urn:schemas-microsoft-com:vml" Requires="v">
                  <p:oleObj spid="_x0000_s3074" name="Εξίσωση" r:id="rId3" imgW="241195" imgH="241195" progId="Equation.3">
                    <p:embed/>
                  </p:oleObj>
                </mc:Choice>
                <mc:Fallback>
                  <p:oleObj name="Εξίσωση" r:id="rId3" imgW="241195" imgH="241195" progId="Equation.3">
                    <p:embed/>
                    <p:pic>
                      <p:nvPicPr>
                        <p:cNvPr id="66567" name="Object 12">
                          <a:extLst>
                            <a:ext uri="{FF2B5EF4-FFF2-40B4-BE49-F238E27FC236}">
                              <a16:creationId xmlns:a16="http://schemas.microsoft.com/office/drawing/2014/main" id="{17532986-EE2E-4B23-83B0-7FD34004886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643306" y="5075998"/>
                          <a:ext cx="714380" cy="710456"/>
                        </a:xfrm>
                        <a:prstGeom prst="rect">
                          <a:avLst/>
                        </a:prstGeom>
                        <a:solidFill>
                          <a:srgbClr val="00FFFF"/>
                        </a:solidFill>
                        <a:ln>
                          <a:noFill/>
                        </a:ln>
                        <a:effectLst/>
                        <a:extLs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aphicFrame>
          <p:nvGraphicFramePr>
            <p:cNvPr id="66568" name="Object 13">
              <a:extLst>
                <a:ext uri="{FF2B5EF4-FFF2-40B4-BE49-F238E27FC236}">
                  <a16:creationId xmlns:a16="http://schemas.microsoft.com/office/drawing/2014/main" id="{A13AC1CA-F122-4F72-8675-59766ACC11D6}"/>
                </a:ext>
              </a:extLst>
            </p:cNvPr>
            <p:cNvGraphicFramePr>
              <a:graphicFrameLocks noChangeAspect="1"/>
            </p:cNvGraphicFramePr>
            <p:nvPr/>
          </p:nvGraphicFramePr>
          <p:xfrm>
            <a:off x="5286380" y="5072074"/>
            <a:ext cx="714380" cy="714380"/>
          </p:xfrm>
          <a:graphic>
            <a:graphicData uri="http://schemas.openxmlformats.org/presentationml/2006/ole">
              <mc:AlternateContent xmlns:mc="http://schemas.openxmlformats.org/markup-compatibility/2006">
                <mc:Choice xmlns:v="urn:schemas-microsoft-com:vml" Requires="v">
                  <p:oleObj spid="_x0000_s3075" name="Εξίσωση" r:id="rId5" imgW="241195" imgH="241195" progId="Equation.3">
                    <p:embed/>
                  </p:oleObj>
                </mc:Choice>
                <mc:Fallback>
                  <p:oleObj name="Εξίσωση" r:id="rId5" imgW="241195" imgH="241195" progId="Equation.3">
                    <p:embed/>
                    <p:pic>
                      <p:nvPicPr>
                        <p:cNvPr id="66568" name="Object 13">
                          <a:extLst>
                            <a:ext uri="{FF2B5EF4-FFF2-40B4-BE49-F238E27FC236}">
                              <a16:creationId xmlns:a16="http://schemas.microsoft.com/office/drawing/2014/main" id="{A13AC1CA-F122-4F72-8675-59766ACC11D6}"/>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286380" y="5072074"/>
                          <a:ext cx="714380" cy="714380"/>
                        </a:xfrm>
                        <a:prstGeom prst="rect">
                          <a:avLst/>
                        </a:prstGeom>
                        <a:solidFill>
                          <a:srgbClr val="00FFFF"/>
                        </a:solidFill>
                        <a:ln>
                          <a:noFill/>
                        </a:ln>
                        <a:effectLst/>
                        <a:extLs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pSp>
      <p:pic>
        <p:nvPicPr>
          <p:cNvPr id="66564" name="Picture 3" descr="http://www.edinformatics.com/math_science/c_energy.gif">
            <a:extLst>
              <a:ext uri="{FF2B5EF4-FFF2-40B4-BE49-F238E27FC236}">
                <a16:creationId xmlns:a16="http://schemas.microsoft.com/office/drawing/2014/main" id="{627F5F0D-4826-48F3-9DFD-A88200AAD43A}"/>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858000" y="4572000"/>
            <a:ext cx="2009775" cy="163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6565" name="Picture 2" descr="http://www.edinformatics.com/math_science/carbon_atom_c12.gif">
            <a:extLst>
              <a:ext uri="{FF2B5EF4-FFF2-40B4-BE49-F238E27FC236}">
                <a16:creationId xmlns:a16="http://schemas.microsoft.com/office/drawing/2014/main" id="{7E09C884-1B84-4226-8764-7C6E71D62193}"/>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7072313" y="1500188"/>
            <a:ext cx="1766887" cy="18526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7586" name="17 - Ομάδα">
            <a:extLst>
              <a:ext uri="{FF2B5EF4-FFF2-40B4-BE49-F238E27FC236}">
                <a16:creationId xmlns:a16="http://schemas.microsoft.com/office/drawing/2014/main" id="{2D5C24C9-B960-4000-A4B9-0E28ADBF5A8D}"/>
              </a:ext>
            </a:extLst>
          </p:cNvPr>
          <p:cNvGrpSpPr>
            <a:grpSpLocks/>
          </p:cNvGrpSpPr>
          <p:nvPr/>
        </p:nvGrpSpPr>
        <p:grpSpPr bwMode="auto">
          <a:xfrm>
            <a:off x="214313" y="1571625"/>
            <a:ext cx="8572500" cy="4786313"/>
            <a:chOff x="214282" y="1571612"/>
            <a:chExt cx="8572560" cy="4786346"/>
          </a:xfrm>
        </p:grpSpPr>
        <p:grpSp>
          <p:nvGrpSpPr>
            <p:cNvPr id="67589" name="3 - Ομάδα">
              <a:extLst>
                <a:ext uri="{FF2B5EF4-FFF2-40B4-BE49-F238E27FC236}">
                  <a16:creationId xmlns:a16="http://schemas.microsoft.com/office/drawing/2014/main" id="{7D148D3A-A79B-4AD9-8DD7-F654AAFCAC74}"/>
                </a:ext>
              </a:extLst>
            </p:cNvPr>
            <p:cNvGrpSpPr>
              <a:grpSpLocks/>
            </p:cNvGrpSpPr>
            <p:nvPr/>
          </p:nvGrpSpPr>
          <p:grpSpPr bwMode="auto">
            <a:xfrm>
              <a:off x="468313" y="1571612"/>
              <a:ext cx="8318529" cy="4786346"/>
              <a:chOff x="468313" y="1052513"/>
              <a:chExt cx="8351837" cy="5367337"/>
            </a:xfrm>
          </p:grpSpPr>
          <p:sp>
            <p:nvSpPr>
              <p:cNvPr id="67591" name="Rectangle 3">
                <a:extLst>
                  <a:ext uri="{FF2B5EF4-FFF2-40B4-BE49-F238E27FC236}">
                    <a16:creationId xmlns:a16="http://schemas.microsoft.com/office/drawing/2014/main" id="{3863EE87-0C8C-4AEE-BA10-083626C8723B}"/>
                  </a:ext>
                </a:extLst>
              </p:cNvPr>
              <p:cNvSpPr>
                <a:spLocks noChangeArrowheads="1"/>
              </p:cNvSpPr>
              <p:nvPr/>
            </p:nvSpPr>
            <p:spPr bwMode="auto">
              <a:xfrm>
                <a:off x="500034" y="2428868"/>
                <a:ext cx="4392612"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n-US" altLang="el-GR" sz="1800">
                  <a:latin typeface="Calibri" panose="020F0502020204030204" pitchFamily="34" charset="0"/>
                </a:endParaRPr>
              </a:p>
              <a:p>
                <a:pPr eaLnBrk="1" hangingPunct="1">
                  <a:spcBef>
                    <a:spcPct val="0"/>
                  </a:spcBef>
                  <a:buClrTx/>
                  <a:buSzTx/>
                  <a:buFontTx/>
                  <a:buNone/>
                </a:pPr>
                <a:endParaRPr lang="en-US" altLang="el-GR" sz="1800">
                  <a:latin typeface="Calibri" panose="020F0502020204030204" pitchFamily="34" charset="0"/>
                </a:endParaRPr>
              </a:p>
              <a:p>
                <a:pPr eaLnBrk="1" hangingPunct="1">
                  <a:spcBef>
                    <a:spcPct val="0"/>
                  </a:spcBef>
                  <a:buClrTx/>
                  <a:buSzTx/>
                  <a:buFontTx/>
                  <a:buNone/>
                </a:pPr>
                <a:endParaRPr lang="en-US" altLang="el-GR" sz="1800">
                  <a:latin typeface="Calibri" panose="020F0502020204030204" pitchFamily="34" charset="0"/>
                </a:endParaRPr>
              </a:p>
              <a:p>
                <a:pPr eaLnBrk="1" hangingPunct="1">
                  <a:spcBef>
                    <a:spcPct val="0"/>
                  </a:spcBef>
                  <a:buClrTx/>
                  <a:buSzTx/>
                  <a:buFontTx/>
                  <a:buNone/>
                </a:pPr>
                <a:endParaRPr lang="en-US" altLang="el-GR" sz="1800">
                  <a:latin typeface="Calibri" panose="020F0502020204030204" pitchFamily="34" charset="0"/>
                </a:endParaRPr>
              </a:p>
            </p:txBody>
          </p:sp>
          <p:graphicFrame>
            <p:nvGraphicFramePr>
              <p:cNvPr id="67592" name="Object 2">
                <a:extLst>
                  <a:ext uri="{FF2B5EF4-FFF2-40B4-BE49-F238E27FC236}">
                    <a16:creationId xmlns:a16="http://schemas.microsoft.com/office/drawing/2014/main" id="{194E75D2-16B3-4012-B28D-AF4B187C0EB4}"/>
                  </a:ext>
                </a:extLst>
              </p:cNvPr>
              <p:cNvGraphicFramePr>
                <a:graphicFrameLocks noChangeAspect="1"/>
              </p:cNvGraphicFramePr>
              <p:nvPr/>
            </p:nvGraphicFramePr>
            <p:xfrm>
              <a:off x="827088" y="1052513"/>
              <a:ext cx="652462" cy="649287"/>
            </p:xfrm>
            <a:graphic>
              <a:graphicData uri="http://schemas.openxmlformats.org/presentationml/2006/ole">
                <mc:AlternateContent xmlns:mc="http://schemas.openxmlformats.org/markup-compatibility/2006">
                  <mc:Choice xmlns:v="urn:schemas-microsoft-com:vml" Requires="v">
                    <p:oleObj spid="_x0000_s4098" name="Εξίσωση" r:id="rId3" imgW="241195" imgH="241195" progId="Equation.3">
                      <p:embed/>
                    </p:oleObj>
                  </mc:Choice>
                  <mc:Fallback>
                    <p:oleObj name="Εξίσωση" r:id="rId3" imgW="241195" imgH="241195" progId="Equation.3">
                      <p:embed/>
                      <p:pic>
                        <p:nvPicPr>
                          <p:cNvPr id="67592" name="Object 2">
                            <a:extLst>
                              <a:ext uri="{FF2B5EF4-FFF2-40B4-BE49-F238E27FC236}">
                                <a16:creationId xmlns:a16="http://schemas.microsoft.com/office/drawing/2014/main" id="{194E75D2-16B3-4012-B28D-AF4B187C0EB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7088" y="1052513"/>
                            <a:ext cx="652462" cy="649287"/>
                          </a:xfrm>
                          <a:prstGeom prst="rect">
                            <a:avLst/>
                          </a:prstGeom>
                          <a:solidFill>
                            <a:srgbClr val="00FFFF"/>
                          </a:solidFill>
                          <a:ln>
                            <a:noFill/>
                          </a:ln>
                          <a:effectLst/>
                          <a:extLs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67593" name="TextBox 12">
                <a:extLst>
                  <a:ext uri="{FF2B5EF4-FFF2-40B4-BE49-F238E27FC236}">
                    <a16:creationId xmlns:a16="http://schemas.microsoft.com/office/drawing/2014/main" id="{6A894C5B-0D81-44C6-8574-13DAAFEBCFDE}"/>
                  </a:ext>
                </a:extLst>
              </p:cNvPr>
              <p:cNvSpPr txBox="1">
                <a:spLocks noChangeArrowheads="1"/>
              </p:cNvSpPr>
              <p:nvPr/>
            </p:nvSpPr>
            <p:spPr bwMode="auto">
              <a:xfrm>
                <a:off x="1763713" y="1052513"/>
                <a:ext cx="7056437"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Συνθετικό ισότοπο, </a:t>
                </a:r>
                <a:r>
                  <a:rPr lang="en-US" altLang="el-GR" sz="1800">
                    <a:latin typeface="Arial" panose="020B0604020202020204" pitchFamily="34" charset="0"/>
                  </a:rPr>
                  <a:t>t</a:t>
                </a:r>
                <a:r>
                  <a:rPr lang="en-US" altLang="el-GR" sz="1800" baseline="-25000">
                    <a:latin typeface="Arial" panose="020B0604020202020204" pitchFamily="34" charset="0"/>
                  </a:rPr>
                  <a:t>1/2</a:t>
                </a:r>
                <a:r>
                  <a:rPr lang="el-GR" altLang="el-GR" sz="1800" baseline="-25000">
                    <a:latin typeface="Arial" panose="020B0604020202020204" pitchFamily="34" charset="0"/>
                  </a:rPr>
                  <a:t> </a:t>
                </a:r>
                <a:r>
                  <a:rPr lang="en-US" altLang="el-GR" sz="1800">
                    <a:latin typeface="Arial" panose="020B0604020202020204" pitchFamily="34" charset="0"/>
                  </a:rPr>
                  <a:t>~ 5730±40 </a:t>
                </a:r>
                <a:r>
                  <a:rPr lang="el-GR" altLang="el-GR" sz="1800">
                    <a:latin typeface="Arial" panose="020B0604020202020204" pitchFamily="34" charset="0"/>
                  </a:rPr>
                  <a:t>έτη</a:t>
                </a:r>
                <a:endParaRPr lang="en-US" altLang="el-GR" sz="1800">
                  <a:latin typeface="Arial" panose="020B0604020202020204" pitchFamily="34" charset="0"/>
                </a:endParaRPr>
              </a:p>
              <a:p>
                <a:pPr eaLnBrk="1" hangingPunct="1">
                  <a:spcBef>
                    <a:spcPct val="0"/>
                  </a:spcBef>
                  <a:buClrTx/>
                  <a:buSzTx/>
                  <a:buFontTx/>
                  <a:buNone/>
                </a:pPr>
                <a:r>
                  <a:rPr lang="en-US" altLang="el-GR" sz="1800">
                    <a:latin typeface="Arial" panose="020B0604020202020204" pitchFamily="34" charset="0"/>
                  </a:rPr>
                  <a:t>1 or 1.5 atoms per 10</a:t>
                </a:r>
                <a:r>
                  <a:rPr lang="en-US" altLang="el-GR" sz="1800" baseline="30000">
                    <a:latin typeface="Arial" panose="020B0604020202020204" pitchFamily="34" charset="0"/>
                  </a:rPr>
                  <a:t>12</a:t>
                </a:r>
                <a:r>
                  <a:rPr lang="en-US" altLang="el-GR" sz="1800">
                    <a:latin typeface="Arial" panose="020B0604020202020204" pitchFamily="34" charset="0"/>
                  </a:rPr>
                  <a:t> atoms of the carbon in the atmosphere</a:t>
                </a:r>
                <a:endParaRPr lang="el-GR" altLang="el-GR" sz="1800">
                  <a:latin typeface="Arial" panose="020B0604020202020204" pitchFamily="34" charset="0"/>
                </a:endParaRPr>
              </a:p>
            </p:txBody>
          </p:sp>
          <p:sp>
            <p:nvSpPr>
              <p:cNvPr id="67594" name="TextBox 15">
                <a:extLst>
                  <a:ext uri="{FF2B5EF4-FFF2-40B4-BE49-F238E27FC236}">
                    <a16:creationId xmlns:a16="http://schemas.microsoft.com/office/drawing/2014/main" id="{3D35BE38-BBFD-4903-A8B8-674FAEABD8B3}"/>
                  </a:ext>
                </a:extLst>
              </p:cNvPr>
              <p:cNvSpPr txBox="1">
                <a:spLocks noChangeArrowheads="1"/>
              </p:cNvSpPr>
              <p:nvPr/>
            </p:nvSpPr>
            <p:spPr bwMode="auto">
              <a:xfrm>
                <a:off x="611188" y="3357563"/>
                <a:ext cx="1584325"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200">
                    <a:latin typeface="Arial" panose="020B0604020202020204" pitchFamily="34" charset="0"/>
                  </a:rPr>
                  <a:t>Κοσμική ακτινοβολία</a:t>
                </a:r>
              </a:p>
            </p:txBody>
          </p:sp>
          <p:cxnSp>
            <p:nvCxnSpPr>
              <p:cNvPr id="9" name="Straight Arrow Connector 17">
                <a:extLst>
                  <a:ext uri="{FF2B5EF4-FFF2-40B4-BE49-F238E27FC236}">
                    <a16:creationId xmlns:a16="http://schemas.microsoft.com/office/drawing/2014/main" id="{053A18D2-7A80-4EBF-83B4-0E98BDA012D7}"/>
                  </a:ext>
                </a:extLst>
              </p:cNvPr>
              <p:cNvCxnSpPr/>
              <p:nvPr/>
            </p:nvCxnSpPr>
            <p:spPr>
              <a:xfrm rot="5400000" flipH="1" flipV="1">
                <a:off x="1332582" y="3284991"/>
                <a:ext cx="144198" cy="1594"/>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graphicFrame>
            <p:nvGraphicFramePr>
              <p:cNvPr id="67596" name="Object 4">
                <a:extLst>
                  <a:ext uri="{FF2B5EF4-FFF2-40B4-BE49-F238E27FC236}">
                    <a16:creationId xmlns:a16="http://schemas.microsoft.com/office/drawing/2014/main" id="{F2B9845A-CBDC-41C5-8099-3A4DA874EDEF}"/>
                  </a:ext>
                </a:extLst>
              </p:cNvPr>
              <p:cNvGraphicFramePr>
                <a:graphicFrameLocks noChangeAspect="1"/>
              </p:cNvGraphicFramePr>
              <p:nvPr/>
            </p:nvGraphicFramePr>
            <p:xfrm>
              <a:off x="468313" y="4221163"/>
              <a:ext cx="1758950" cy="576262"/>
            </p:xfrm>
            <a:graphic>
              <a:graphicData uri="http://schemas.openxmlformats.org/presentationml/2006/ole">
                <mc:AlternateContent xmlns:mc="http://schemas.openxmlformats.org/markup-compatibility/2006">
                  <mc:Choice xmlns:v="urn:schemas-microsoft-com:vml" Requires="v">
                    <p:oleObj spid="_x0000_s4099" name="Εξίσωση" r:id="rId5" imgW="736600" imgH="241300" progId="Equation.3">
                      <p:embed/>
                    </p:oleObj>
                  </mc:Choice>
                  <mc:Fallback>
                    <p:oleObj name="Εξίσωση" r:id="rId5" imgW="736600" imgH="241300" progId="Equation.3">
                      <p:embed/>
                      <p:pic>
                        <p:nvPicPr>
                          <p:cNvPr id="67596" name="Object 4">
                            <a:extLst>
                              <a:ext uri="{FF2B5EF4-FFF2-40B4-BE49-F238E27FC236}">
                                <a16:creationId xmlns:a16="http://schemas.microsoft.com/office/drawing/2014/main" id="{F2B9845A-CBDC-41C5-8099-3A4DA874EDEF}"/>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68313" y="4221163"/>
                            <a:ext cx="1758950" cy="576262"/>
                          </a:xfrm>
                          <a:prstGeom prst="rect">
                            <a:avLst/>
                          </a:prstGeom>
                          <a:solidFill>
                            <a:srgbClr val="00FFFF"/>
                          </a:solidFill>
                          <a:ln>
                            <a:noFill/>
                          </a:ln>
                          <a:effectLst/>
                          <a:extLs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67597" name="TextBox 20">
                <a:extLst>
                  <a:ext uri="{FF2B5EF4-FFF2-40B4-BE49-F238E27FC236}">
                    <a16:creationId xmlns:a16="http://schemas.microsoft.com/office/drawing/2014/main" id="{1A221858-F3C4-4116-8F36-D2BC807FAABC}"/>
                  </a:ext>
                </a:extLst>
              </p:cNvPr>
              <p:cNvSpPr txBox="1">
                <a:spLocks noChangeArrowheads="1"/>
              </p:cNvSpPr>
              <p:nvPr/>
            </p:nvSpPr>
            <p:spPr bwMode="auto">
              <a:xfrm>
                <a:off x="2484438" y="4365625"/>
                <a:ext cx="2735262"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200">
                    <a:latin typeface="Arial" panose="020B0604020202020204" pitchFamily="34" charset="0"/>
                  </a:rPr>
                  <a:t>και εισέρχεται στο βιολογικό κύκλο</a:t>
                </a:r>
              </a:p>
            </p:txBody>
          </p:sp>
          <p:sp>
            <p:nvSpPr>
              <p:cNvPr id="67598" name="TextBox 21">
                <a:extLst>
                  <a:ext uri="{FF2B5EF4-FFF2-40B4-BE49-F238E27FC236}">
                    <a16:creationId xmlns:a16="http://schemas.microsoft.com/office/drawing/2014/main" id="{A06085A9-A9DA-491C-A2EF-C9F7CE7D285C}"/>
                  </a:ext>
                </a:extLst>
              </p:cNvPr>
              <p:cNvSpPr txBox="1">
                <a:spLocks noChangeArrowheads="1"/>
              </p:cNvSpPr>
              <p:nvPr/>
            </p:nvSpPr>
            <p:spPr bwMode="auto">
              <a:xfrm>
                <a:off x="539750" y="4868863"/>
                <a:ext cx="8137525"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l-GR" altLang="el-GR" sz="1800">
                    <a:latin typeface="Arial" panose="020B0604020202020204" pitchFamily="34" charset="0"/>
                  </a:rPr>
                  <a:t>Η περιεκτικότητα βιολογικού δείγματος σε          επιτρέπει τη ραδιοχρονολόγησή του, εφόσον η ηλικία του είναι &lt; 50.000 έτη </a:t>
                </a:r>
              </a:p>
            </p:txBody>
          </p:sp>
          <p:graphicFrame>
            <p:nvGraphicFramePr>
              <p:cNvPr id="67599" name="Object 5">
                <a:extLst>
                  <a:ext uri="{FF2B5EF4-FFF2-40B4-BE49-F238E27FC236}">
                    <a16:creationId xmlns:a16="http://schemas.microsoft.com/office/drawing/2014/main" id="{72E02560-AF07-4BA7-9C25-C0A80D03D183}"/>
                  </a:ext>
                </a:extLst>
              </p:cNvPr>
              <p:cNvGraphicFramePr>
                <a:graphicFrameLocks noChangeAspect="1"/>
              </p:cNvGraphicFramePr>
              <p:nvPr/>
            </p:nvGraphicFramePr>
            <p:xfrm>
              <a:off x="5915025" y="4868863"/>
              <a:ext cx="385763" cy="385762"/>
            </p:xfrm>
            <a:graphic>
              <a:graphicData uri="http://schemas.openxmlformats.org/presentationml/2006/ole">
                <mc:AlternateContent xmlns:mc="http://schemas.openxmlformats.org/markup-compatibility/2006">
                  <mc:Choice xmlns:v="urn:schemas-microsoft-com:vml" Requires="v">
                    <p:oleObj spid="_x0000_s4100" name="Εξίσωση" r:id="rId7" imgW="241195" imgH="241195" progId="Equation.3">
                      <p:embed/>
                    </p:oleObj>
                  </mc:Choice>
                  <mc:Fallback>
                    <p:oleObj name="Εξίσωση" r:id="rId7" imgW="241195" imgH="241195" progId="Equation.3">
                      <p:embed/>
                      <p:pic>
                        <p:nvPicPr>
                          <p:cNvPr id="67599" name="Object 5">
                            <a:extLst>
                              <a:ext uri="{FF2B5EF4-FFF2-40B4-BE49-F238E27FC236}">
                                <a16:creationId xmlns:a16="http://schemas.microsoft.com/office/drawing/2014/main" id="{72E02560-AF07-4BA7-9C25-C0A80D03D183}"/>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915025" y="4868863"/>
                            <a:ext cx="385763" cy="385762"/>
                          </a:xfrm>
                          <a:prstGeom prst="rect">
                            <a:avLst/>
                          </a:prstGeom>
                          <a:solidFill>
                            <a:srgbClr val="00FFFF"/>
                          </a:solidFill>
                          <a:ln>
                            <a:noFill/>
                          </a:ln>
                          <a:effectLst/>
                          <a:extLs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67600" name="TextBox 20">
                <a:extLst>
                  <a:ext uri="{FF2B5EF4-FFF2-40B4-BE49-F238E27FC236}">
                    <a16:creationId xmlns:a16="http://schemas.microsoft.com/office/drawing/2014/main" id="{5F7C6EAB-E363-4339-87F7-8B518428F847}"/>
                  </a:ext>
                </a:extLst>
              </p:cNvPr>
              <p:cNvSpPr txBox="1">
                <a:spLocks noChangeArrowheads="1"/>
              </p:cNvSpPr>
              <p:nvPr/>
            </p:nvSpPr>
            <p:spPr bwMode="auto">
              <a:xfrm>
                <a:off x="2843213" y="2781300"/>
                <a:ext cx="4249737"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Στην τροπόσφαιρα και τη στρατόσφαιρα</a:t>
                </a:r>
              </a:p>
            </p:txBody>
          </p:sp>
          <p:graphicFrame>
            <p:nvGraphicFramePr>
              <p:cNvPr id="67601" name="Object 14">
                <a:extLst>
                  <a:ext uri="{FF2B5EF4-FFF2-40B4-BE49-F238E27FC236}">
                    <a16:creationId xmlns:a16="http://schemas.microsoft.com/office/drawing/2014/main" id="{40CC9832-C374-4B88-9D15-3654DF4B2B05}"/>
                  </a:ext>
                </a:extLst>
              </p:cNvPr>
              <p:cNvGraphicFramePr>
                <a:graphicFrameLocks noChangeAspect="1"/>
              </p:cNvGraphicFramePr>
              <p:nvPr/>
            </p:nvGraphicFramePr>
            <p:xfrm>
              <a:off x="539750" y="5661025"/>
              <a:ext cx="2727325" cy="758825"/>
            </p:xfrm>
            <a:graphic>
              <a:graphicData uri="http://schemas.openxmlformats.org/presentationml/2006/ole">
                <mc:AlternateContent xmlns:mc="http://schemas.openxmlformats.org/markup-compatibility/2006">
                  <mc:Choice xmlns:v="urn:schemas-microsoft-com:vml" Requires="v">
                    <p:oleObj spid="_x0000_s4101" name="Εξίσωση" r:id="rId9" imgW="1142504" imgH="317362" progId="Equation.3">
                      <p:embed/>
                    </p:oleObj>
                  </mc:Choice>
                  <mc:Fallback>
                    <p:oleObj name="Εξίσωση" r:id="rId9" imgW="1142504" imgH="317362" progId="Equation.3">
                      <p:embed/>
                      <p:pic>
                        <p:nvPicPr>
                          <p:cNvPr id="67601" name="Object 14">
                            <a:extLst>
                              <a:ext uri="{FF2B5EF4-FFF2-40B4-BE49-F238E27FC236}">
                                <a16:creationId xmlns:a16="http://schemas.microsoft.com/office/drawing/2014/main" id="{40CC9832-C374-4B88-9D15-3654DF4B2B05}"/>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539750" y="5661025"/>
                            <a:ext cx="2727325" cy="758825"/>
                          </a:xfrm>
                          <a:prstGeom prst="rect">
                            <a:avLst/>
                          </a:prstGeom>
                          <a:solidFill>
                            <a:srgbClr val="00FFFF"/>
                          </a:solidFill>
                          <a:ln>
                            <a:noFill/>
                          </a:ln>
                          <a:effectLst/>
                          <a:extLs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67602" name="18 - Ορθογώνιο">
                <a:extLst>
                  <a:ext uri="{FF2B5EF4-FFF2-40B4-BE49-F238E27FC236}">
                    <a16:creationId xmlns:a16="http://schemas.microsoft.com/office/drawing/2014/main" id="{5B3C5F49-7E2E-4DB8-A10C-7481D2063760}"/>
                  </a:ext>
                </a:extLst>
              </p:cNvPr>
              <p:cNvSpPr>
                <a:spLocks noChangeArrowheads="1"/>
              </p:cNvSpPr>
              <p:nvPr/>
            </p:nvSpPr>
            <p:spPr bwMode="auto">
              <a:xfrm>
                <a:off x="3419475" y="5805488"/>
                <a:ext cx="1495425"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β- διάσπαση</a:t>
                </a:r>
              </a:p>
            </p:txBody>
          </p:sp>
        </p:grpSp>
        <p:graphicFrame>
          <p:nvGraphicFramePr>
            <p:cNvPr id="67590" name="Object 3">
              <a:extLst>
                <a:ext uri="{FF2B5EF4-FFF2-40B4-BE49-F238E27FC236}">
                  <a16:creationId xmlns:a16="http://schemas.microsoft.com/office/drawing/2014/main" id="{0CD9D508-1A54-4B10-B3F1-29F5CB96588A}"/>
                </a:ext>
              </a:extLst>
            </p:cNvPr>
            <p:cNvGraphicFramePr>
              <a:graphicFrameLocks noChangeAspect="1"/>
            </p:cNvGraphicFramePr>
            <p:nvPr/>
          </p:nvGraphicFramePr>
          <p:xfrm>
            <a:off x="214282" y="2928934"/>
            <a:ext cx="2546350" cy="576262"/>
          </p:xfrm>
          <a:graphic>
            <a:graphicData uri="http://schemas.openxmlformats.org/presentationml/2006/ole">
              <mc:AlternateContent xmlns:mc="http://schemas.openxmlformats.org/markup-compatibility/2006">
                <mc:Choice xmlns:v="urn:schemas-microsoft-com:vml" Requires="v">
                  <p:oleObj spid="_x0000_s4102" name="Εξίσωση" r:id="rId11" imgW="1066800" imgH="241300" progId="Equation.3">
                    <p:embed/>
                  </p:oleObj>
                </mc:Choice>
                <mc:Fallback>
                  <p:oleObj name="Εξίσωση" r:id="rId11" imgW="1066800" imgH="241300" progId="Equation.3">
                    <p:embed/>
                    <p:pic>
                      <p:nvPicPr>
                        <p:cNvPr id="67590" name="Object 3">
                          <a:extLst>
                            <a:ext uri="{FF2B5EF4-FFF2-40B4-BE49-F238E27FC236}">
                              <a16:creationId xmlns:a16="http://schemas.microsoft.com/office/drawing/2014/main" id="{0CD9D508-1A54-4B10-B3F1-29F5CB96588A}"/>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214282" y="2928934"/>
                          <a:ext cx="2546350" cy="576262"/>
                        </a:xfrm>
                        <a:prstGeom prst="rect">
                          <a:avLst/>
                        </a:prstGeom>
                        <a:solidFill>
                          <a:srgbClr val="00FFFF"/>
                        </a:solidFill>
                        <a:ln>
                          <a:noFill/>
                        </a:ln>
                        <a:effectLst/>
                        <a:extLs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pSp>
      <p:sp>
        <p:nvSpPr>
          <p:cNvPr id="67587" name="Title 1">
            <a:extLst>
              <a:ext uri="{FF2B5EF4-FFF2-40B4-BE49-F238E27FC236}">
                <a16:creationId xmlns:a16="http://schemas.microsoft.com/office/drawing/2014/main" id="{AD9AA0BA-DF65-48D1-A310-26EDE6F16415}"/>
              </a:ext>
            </a:extLst>
          </p:cNvPr>
          <p:cNvSpPr>
            <a:spLocks noGrp="1"/>
          </p:cNvSpPr>
          <p:nvPr>
            <p:ph type="title"/>
          </p:nvPr>
        </p:nvSpPr>
        <p:spPr/>
        <p:txBody>
          <a:bodyPr/>
          <a:lstStyle/>
          <a:p>
            <a:pPr eaLnBrk="1" hangingPunct="1"/>
            <a:r>
              <a:rPr lang="el-GR" altLang="el-GR" sz="3600">
                <a:solidFill>
                  <a:srgbClr val="7B9899"/>
                </a:solidFill>
              </a:rPr>
              <a:t>Χημεία του Άνθρακα</a:t>
            </a:r>
          </a:p>
        </p:txBody>
      </p:sp>
      <p:sp>
        <p:nvSpPr>
          <p:cNvPr id="67588" name="16 - Ορθογώνιο">
            <a:extLst>
              <a:ext uri="{FF2B5EF4-FFF2-40B4-BE49-F238E27FC236}">
                <a16:creationId xmlns:a16="http://schemas.microsoft.com/office/drawing/2014/main" id="{8B7925CE-E734-4848-B4EF-F224E65AB700}"/>
              </a:ext>
            </a:extLst>
          </p:cNvPr>
          <p:cNvSpPr>
            <a:spLocks noChangeArrowheads="1"/>
          </p:cNvSpPr>
          <p:nvPr/>
        </p:nvSpPr>
        <p:spPr bwMode="auto">
          <a:xfrm>
            <a:off x="3255963" y="6145213"/>
            <a:ext cx="1338262" cy="246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000">
                <a:latin typeface="Arial" panose="020B0604020202020204" pitchFamily="34" charset="0"/>
              </a:rPr>
              <a:t>electron antineutrino</a:t>
            </a:r>
            <a:endParaRPr lang="el-GR" altLang="el-GR" sz="1000">
              <a:latin typeface="Arial" panose="020B0604020202020204" pitchFamily="34" charset="0"/>
            </a:endParaRPr>
          </a:p>
        </p:txBody>
      </p: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Rectangle 3">
            <a:extLst>
              <a:ext uri="{FF2B5EF4-FFF2-40B4-BE49-F238E27FC236}">
                <a16:creationId xmlns:a16="http://schemas.microsoft.com/office/drawing/2014/main" id="{9CA788C0-08FA-4676-971C-519EE7D03E20}"/>
              </a:ext>
            </a:extLst>
          </p:cNvPr>
          <p:cNvSpPr>
            <a:spLocks noChangeArrowheads="1"/>
          </p:cNvSpPr>
          <p:nvPr/>
        </p:nvSpPr>
        <p:spPr bwMode="auto">
          <a:xfrm>
            <a:off x="468313" y="2492375"/>
            <a:ext cx="4392612"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n-US" altLang="el-GR" sz="1800">
              <a:latin typeface="Calibri" panose="020F0502020204030204" pitchFamily="34" charset="0"/>
            </a:endParaRPr>
          </a:p>
          <a:p>
            <a:pPr eaLnBrk="1" hangingPunct="1">
              <a:spcBef>
                <a:spcPct val="0"/>
              </a:spcBef>
              <a:buClrTx/>
              <a:buSzTx/>
              <a:buFontTx/>
              <a:buNone/>
            </a:pPr>
            <a:endParaRPr lang="en-US" altLang="el-GR" sz="1800">
              <a:latin typeface="Calibri" panose="020F0502020204030204" pitchFamily="34" charset="0"/>
            </a:endParaRPr>
          </a:p>
          <a:p>
            <a:pPr eaLnBrk="1" hangingPunct="1">
              <a:spcBef>
                <a:spcPct val="0"/>
              </a:spcBef>
              <a:buClrTx/>
              <a:buSzTx/>
              <a:buFontTx/>
              <a:buNone/>
            </a:pPr>
            <a:endParaRPr lang="en-US" altLang="el-GR" sz="1800">
              <a:latin typeface="Calibri" panose="020F0502020204030204" pitchFamily="34" charset="0"/>
            </a:endParaRPr>
          </a:p>
          <a:p>
            <a:pPr eaLnBrk="1" hangingPunct="1">
              <a:spcBef>
                <a:spcPct val="0"/>
              </a:spcBef>
              <a:buClrTx/>
              <a:buSzTx/>
              <a:buFontTx/>
              <a:buNone/>
            </a:pPr>
            <a:endParaRPr lang="en-US" altLang="el-GR" sz="1800">
              <a:latin typeface="Calibri" panose="020F0502020204030204" pitchFamily="34" charset="0"/>
            </a:endParaRPr>
          </a:p>
        </p:txBody>
      </p:sp>
      <p:sp>
        <p:nvSpPr>
          <p:cNvPr id="3076" name="Title 1">
            <a:extLst>
              <a:ext uri="{FF2B5EF4-FFF2-40B4-BE49-F238E27FC236}">
                <a16:creationId xmlns:a16="http://schemas.microsoft.com/office/drawing/2014/main" id="{DED2B7D3-E22B-4E25-81C8-135B293793BC}"/>
              </a:ext>
            </a:extLst>
          </p:cNvPr>
          <p:cNvSpPr>
            <a:spLocks noGrp="1"/>
          </p:cNvSpPr>
          <p:nvPr>
            <p:ph type="ctrTitle"/>
          </p:nvPr>
        </p:nvSpPr>
        <p:spPr>
          <a:xfrm>
            <a:off x="684213" y="0"/>
            <a:ext cx="7772400" cy="1125538"/>
          </a:xfrm>
        </p:spPr>
        <p:txBody>
          <a:bodyPr rtlCol="0">
            <a:normAutofit fontScale="90000"/>
          </a:bodyPr>
          <a:lstStyle/>
          <a:p>
            <a:pPr eaLnBrk="1" fontAlgn="auto" hangingPunct="1">
              <a:spcAft>
                <a:spcPts val="0"/>
              </a:spcAft>
              <a:defRPr/>
            </a:pPr>
            <a:r>
              <a:rPr lang="el-GR" sz="3600" dirty="0"/>
              <a:t>Χημεία του Άνθρακα </a:t>
            </a:r>
            <a:br>
              <a:rPr lang="el-GR" sz="3600" dirty="0"/>
            </a:br>
            <a:r>
              <a:rPr lang="el-GR" sz="3600" dirty="0"/>
              <a:t>Υβριδισμός </a:t>
            </a:r>
            <a:r>
              <a:rPr lang="en-US" sz="3600" dirty="0"/>
              <a:t>sp3</a:t>
            </a:r>
            <a:endParaRPr lang="el-GR" sz="3600" dirty="0"/>
          </a:p>
        </p:txBody>
      </p:sp>
      <p:graphicFrame>
        <p:nvGraphicFramePr>
          <p:cNvPr id="68612" name="Object 6">
            <a:extLst>
              <a:ext uri="{FF2B5EF4-FFF2-40B4-BE49-F238E27FC236}">
                <a16:creationId xmlns:a16="http://schemas.microsoft.com/office/drawing/2014/main" id="{3CC35B70-2804-4AC3-8DF5-A8873B09EFFE}"/>
              </a:ext>
            </a:extLst>
          </p:cNvPr>
          <p:cNvGraphicFramePr>
            <a:graphicFrameLocks noChangeAspect="1"/>
          </p:cNvGraphicFramePr>
          <p:nvPr/>
        </p:nvGraphicFramePr>
        <p:xfrm>
          <a:off x="3708400" y="1358900"/>
          <a:ext cx="979488" cy="990600"/>
        </p:xfrm>
        <a:graphic>
          <a:graphicData uri="http://schemas.openxmlformats.org/presentationml/2006/ole">
            <mc:AlternateContent xmlns:mc="http://schemas.openxmlformats.org/markup-compatibility/2006">
              <mc:Choice xmlns:v="urn:schemas-microsoft-com:vml" Requires="v">
                <p:oleObj spid="_x0000_s5122" name="CS ChemDraw Drawing" r:id="rId3" imgW="871728" imgH="882396" progId="ChemDraw.Document.6.0">
                  <p:embed/>
                </p:oleObj>
              </mc:Choice>
              <mc:Fallback>
                <p:oleObj name="CS ChemDraw Drawing" r:id="rId3" imgW="871728" imgH="882396" progId="ChemDraw.Document.6.0">
                  <p:embed/>
                  <p:pic>
                    <p:nvPicPr>
                      <p:cNvPr id="68612" name="Object 6">
                        <a:extLst>
                          <a:ext uri="{FF2B5EF4-FFF2-40B4-BE49-F238E27FC236}">
                            <a16:creationId xmlns:a16="http://schemas.microsoft.com/office/drawing/2014/main" id="{3CC35B70-2804-4AC3-8DF5-A8873B09EFF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708400" y="1358900"/>
                        <a:ext cx="979488" cy="990600"/>
                      </a:xfrm>
                      <a:prstGeom prst="rect">
                        <a:avLst/>
                      </a:prstGeom>
                      <a:solidFill>
                        <a:srgbClr val="00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15" name="Group 59">
            <a:extLst>
              <a:ext uri="{FF2B5EF4-FFF2-40B4-BE49-F238E27FC236}">
                <a16:creationId xmlns:a16="http://schemas.microsoft.com/office/drawing/2014/main" id="{A9732034-BA6D-46B9-849E-7FDE7CD4C29C}"/>
              </a:ext>
            </a:extLst>
          </p:cNvPr>
          <p:cNvGraphicFramePr>
            <a:graphicFrameLocks noGrp="1"/>
          </p:cNvGraphicFramePr>
          <p:nvPr/>
        </p:nvGraphicFramePr>
        <p:xfrm>
          <a:off x="838200" y="2628900"/>
          <a:ext cx="6400800" cy="1447800"/>
        </p:xfrm>
        <a:graphic>
          <a:graphicData uri="http://schemas.openxmlformats.org/drawingml/2006/table">
            <a:tbl>
              <a:tblPr/>
              <a:tblGrid>
                <a:gridCol w="3048000">
                  <a:extLst>
                    <a:ext uri="{9D8B030D-6E8A-4147-A177-3AD203B41FA5}">
                      <a16:colId xmlns:a16="http://schemas.microsoft.com/office/drawing/2014/main" val="20000"/>
                    </a:ext>
                  </a:extLst>
                </a:gridCol>
                <a:gridCol w="3352800">
                  <a:extLst>
                    <a:ext uri="{9D8B030D-6E8A-4147-A177-3AD203B41FA5}">
                      <a16:colId xmlns:a16="http://schemas.microsoft.com/office/drawing/2014/main" val="20001"/>
                    </a:ext>
                  </a:extLst>
                </a:gridCol>
              </a:tblGrid>
              <a:tr h="457200">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l-GR" sz="2000" b="0" i="0" u="none" strike="noStrike" cap="none" normalizeH="0" baseline="0" dirty="0">
                          <a:ln>
                            <a:noFill/>
                          </a:ln>
                          <a:solidFill>
                            <a:schemeClr val="tx1"/>
                          </a:solidFill>
                          <a:effectLst/>
                          <a:latin typeface="Times New Roman" pitchFamily="18" charset="0"/>
                        </a:rPr>
                        <a:t>Μεμονωμένα άτομα</a:t>
                      </a:r>
                      <a:endParaRPr kumimoji="0" lang="en-US" sz="2000" b="0" i="0" u="none" strike="noStrike" cap="none" normalizeH="0" baseline="0" dirty="0">
                        <a:ln>
                          <a:noFill/>
                        </a:ln>
                        <a:solidFill>
                          <a:schemeClr val="tx1"/>
                        </a:solidFill>
                        <a:effectLst/>
                        <a:latin typeface="Times New Roman" pitchFamily="18" charset="0"/>
                      </a:endParaRPr>
                    </a:p>
                  </a:txBody>
                  <a:tcPr horzOverflow="overflow">
                    <a:lnL cap="flat">
                      <a:noFill/>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l-GR" sz="2000" b="0" i="0" u="none" strike="noStrike" cap="none" normalizeH="0" baseline="0" dirty="0">
                          <a:ln>
                            <a:noFill/>
                          </a:ln>
                          <a:solidFill>
                            <a:schemeClr val="tx1"/>
                          </a:solidFill>
                          <a:effectLst/>
                          <a:latin typeface="Times New Roman" pitchFamily="18" charset="0"/>
                        </a:rPr>
                        <a:t>Τροχιακά σθένους</a:t>
                      </a:r>
                      <a:endParaRPr kumimoji="0" lang="en-US" sz="2000" b="0" i="0" u="none" strike="noStrike" cap="none" normalizeH="0" baseline="0" dirty="0">
                        <a:ln>
                          <a:noFill/>
                        </a:ln>
                        <a:solidFill>
                          <a:schemeClr val="tx1"/>
                        </a:solidFill>
                        <a:effectLst/>
                        <a:latin typeface="Times New Roman" pitchFamily="18" charset="0"/>
                      </a:endParaRPr>
                    </a:p>
                  </a:txBody>
                  <a:tcPr horzOverflow="overflow">
                    <a:lnL w="12700" cap="flat" cmpd="sng" algn="ctr">
                      <a:solidFill>
                        <a:schemeClr val="tx1"/>
                      </a:solidFill>
                      <a:prstDash val="solid"/>
                      <a:round/>
                      <a:headEnd type="none" w="med" len="med"/>
                      <a:tailEnd type="none" w="med" len="med"/>
                    </a:lnL>
                    <a:lnR cap="flat">
                      <a:noFill/>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533400">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000" b="0" i="0" u="none" strike="noStrike" cap="none" normalizeH="0" baseline="0" dirty="0">
                          <a:ln>
                            <a:noFill/>
                          </a:ln>
                          <a:solidFill>
                            <a:schemeClr val="tx1"/>
                          </a:solidFill>
                          <a:effectLst/>
                          <a:latin typeface="Times New Roman" pitchFamily="18" charset="0"/>
                        </a:rPr>
                        <a:t>H</a:t>
                      </a:r>
                    </a:p>
                  </a:txBody>
                  <a:tcPr horzOverflow="overflow">
                    <a:lnL cap="flat">
                      <a:noFill/>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a:noFill/>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000" b="0" i="0" u="none" strike="noStrike" cap="none" normalizeH="0" baseline="0" dirty="0">
                          <a:ln>
                            <a:noFill/>
                          </a:ln>
                          <a:solidFill>
                            <a:schemeClr val="tx1"/>
                          </a:solidFill>
                          <a:effectLst/>
                          <a:latin typeface="Times New Roman" pitchFamily="18" charset="0"/>
                        </a:rPr>
                        <a:t>1s</a:t>
                      </a:r>
                      <a:r>
                        <a:rPr kumimoji="0" lang="en-US" sz="2000" b="0" i="0" u="none" strike="noStrike" cap="none" normalizeH="0" baseline="30000" dirty="0">
                          <a:ln>
                            <a:noFill/>
                          </a:ln>
                          <a:solidFill>
                            <a:schemeClr val="tx1"/>
                          </a:solidFill>
                          <a:effectLst/>
                          <a:latin typeface="Times New Roman" pitchFamily="18" charset="0"/>
                        </a:rPr>
                        <a:t>1</a:t>
                      </a:r>
                    </a:p>
                  </a:txBody>
                  <a:tcPr horzOverflow="overflow">
                    <a:lnL w="12700" cap="flat" cmpd="sng" algn="ctr">
                      <a:solidFill>
                        <a:schemeClr val="tx1"/>
                      </a:solidFill>
                      <a:prstDash val="solid"/>
                      <a:round/>
                      <a:headEnd type="none" w="med" len="med"/>
                      <a:tailEnd type="none" w="med" len="med"/>
                    </a:lnL>
                    <a:lnR cap="flat">
                      <a:noFill/>
                    </a:lnR>
                    <a:lnT w="12700" cap="flat" cmpd="sng" algn="ctr">
                      <a:solidFill>
                        <a:schemeClr val="tx1"/>
                      </a:solidFill>
                      <a:prstDash val="solid"/>
                      <a:round/>
                      <a:headEnd type="none" w="med" len="med"/>
                      <a:tailEnd type="none" w="med" len="med"/>
                    </a:lnT>
                    <a:lnB>
                      <a:noFill/>
                    </a:lnB>
                    <a:lnTlToBr>
                      <a:noFill/>
                    </a:lnTlToBr>
                    <a:lnBlToTr>
                      <a:noFill/>
                    </a:lnBlToTr>
                    <a:noFill/>
                  </a:tcPr>
                </a:tc>
                <a:extLst>
                  <a:ext uri="{0D108BD9-81ED-4DB2-BD59-A6C34878D82A}">
                    <a16:rowId xmlns:a16="http://schemas.microsoft.com/office/drawing/2014/main" val="10001"/>
                  </a:ext>
                </a:extLst>
              </a:tr>
              <a:tr h="457200">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000" b="0" i="0" u="none" strike="noStrike" cap="none" normalizeH="0" baseline="0">
                          <a:ln>
                            <a:noFill/>
                          </a:ln>
                          <a:solidFill>
                            <a:schemeClr val="tx1"/>
                          </a:solidFill>
                          <a:effectLst/>
                          <a:latin typeface="Times New Roman" pitchFamily="18" charset="0"/>
                        </a:rPr>
                        <a:t>C</a:t>
                      </a:r>
                    </a:p>
                  </a:txBody>
                  <a:tcPr horzOverflow="overflow">
                    <a:lnL cap="flat">
                      <a:noFill/>
                    </a:lnL>
                    <a:lnR w="12700" cap="flat" cmpd="sng" algn="ctr">
                      <a:solidFill>
                        <a:schemeClr val="tx1"/>
                      </a:solidFill>
                      <a:prstDash val="solid"/>
                      <a:round/>
                      <a:headEnd type="none" w="med" len="med"/>
                      <a:tailEnd type="none" w="med" len="med"/>
                    </a:lnR>
                    <a:lnT>
                      <a:noFill/>
                    </a:lnT>
                    <a:lnB cap="flat">
                      <a:noFill/>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000" b="0" i="0" u="none" strike="noStrike" cap="none" normalizeH="0" baseline="0" dirty="0">
                          <a:ln>
                            <a:noFill/>
                          </a:ln>
                          <a:solidFill>
                            <a:schemeClr val="tx1"/>
                          </a:solidFill>
                          <a:effectLst/>
                          <a:latin typeface="Times New Roman" pitchFamily="18" charset="0"/>
                        </a:rPr>
                        <a:t>2s</a:t>
                      </a:r>
                      <a:r>
                        <a:rPr kumimoji="0" lang="en-US" sz="2000" b="0" i="0" u="none" strike="noStrike" cap="none" normalizeH="0" baseline="30000" dirty="0">
                          <a:ln>
                            <a:noFill/>
                          </a:ln>
                          <a:solidFill>
                            <a:schemeClr val="tx1"/>
                          </a:solidFill>
                          <a:effectLst/>
                          <a:latin typeface="Times New Roman" pitchFamily="18" charset="0"/>
                        </a:rPr>
                        <a:t>2</a:t>
                      </a:r>
                      <a:r>
                        <a:rPr kumimoji="0" lang="en-US" sz="2000" b="0" i="0" u="none" strike="noStrike" cap="none" normalizeH="0" baseline="0" dirty="0">
                          <a:ln>
                            <a:noFill/>
                          </a:ln>
                          <a:solidFill>
                            <a:schemeClr val="tx1"/>
                          </a:solidFill>
                          <a:effectLst/>
                          <a:latin typeface="Times New Roman" pitchFamily="18" charset="0"/>
                        </a:rPr>
                        <a:t>2p</a:t>
                      </a:r>
                      <a:r>
                        <a:rPr kumimoji="0" lang="en-US" sz="2000" b="0" i="0" u="none" strike="noStrike" cap="none" normalizeH="0" baseline="30000" dirty="0">
                          <a:ln>
                            <a:noFill/>
                          </a:ln>
                          <a:solidFill>
                            <a:schemeClr val="tx1"/>
                          </a:solidFill>
                          <a:effectLst/>
                          <a:latin typeface="Times New Roman" pitchFamily="18" charset="0"/>
                        </a:rPr>
                        <a:t>2 </a:t>
                      </a:r>
                      <a:r>
                        <a:rPr kumimoji="0" lang="en-US" sz="2000" b="0" i="0" u="none" strike="noStrike" cap="none" normalizeH="0" baseline="0" dirty="0">
                          <a:ln>
                            <a:noFill/>
                          </a:ln>
                          <a:solidFill>
                            <a:schemeClr val="tx1"/>
                          </a:solidFill>
                          <a:effectLst/>
                          <a:latin typeface="Times New Roman" pitchFamily="18" charset="0"/>
                        </a:rPr>
                        <a:t>(2p: 2p</a:t>
                      </a:r>
                      <a:r>
                        <a:rPr kumimoji="0" lang="en-US" sz="2000" b="0" i="0" u="none" strike="noStrike" cap="none" normalizeH="0" baseline="-25000" dirty="0">
                          <a:ln>
                            <a:noFill/>
                          </a:ln>
                          <a:solidFill>
                            <a:schemeClr val="tx1"/>
                          </a:solidFill>
                          <a:effectLst/>
                          <a:latin typeface="Times New Roman" pitchFamily="18" charset="0"/>
                        </a:rPr>
                        <a:t>x</a:t>
                      </a:r>
                      <a:r>
                        <a:rPr kumimoji="0" lang="en-US" sz="2000" b="0" i="0" u="none" strike="noStrike" cap="none" normalizeH="0" baseline="0" dirty="0">
                          <a:ln>
                            <a:noFill/>
                          </a:ln>
                          <a:solidFill>
                            <a:schemeClr val="tx1"/>
                          </a:solidFill>
                          <a:effectLst/>
                          <a:latin typeface="Times New Roman" pitchFamily="18" charset="0"/>
                        </a:rPr>
                        <a:t>, 2p</a:t>
                      </a:r>
                      <a:r>
                        <a:rPr kumimoji="0" lang="en-US" sz="2000" b="0" i="0" u="none" strike="noStrike" cap="none" normalizeH="0" baseline="-25000" dirty="0">
                          <a:ln>
                            <a:noFill/>
                          </a:ln>
                          <a:solidFill>
                            <a:schemeClr val="tx1"/>
                          </a:solidFill>
                          <a:effectLst/>
                          <a:latin typeface="Times New Roman" pitchFamily="18" charset="0"/>
                        </a:rPr>
                        <a:t>y</a:t>
                      </a:r>
                      <a:r>
                        <a:rPr kumimoji="0" lang="en-US" sz="2000" b="0" i="0" u="none" strike="noStrike" cap="none" normalizeH="0" baseline="0" dirty="0">
                          <a:ln>
                            <a:noFill/>
                          </a:ln>
                          <a:solidFill>
                            <a:schemeClr val="tx1"/>
                          </a:solidFill>
                          <a:effectLst/>
                          <a:latin typeface="Times New Roman" pitchFamily="18" charset="0"/>
                        </a:rPr>
                        <a:t>, 2p</a:t>
                      </a:r>
                      <a:r>
                        <a:rPr kumimoji="0" lang="en-US" sz="2000" b="0" i="0" u="none" strike="noStrike" cap="none" normalizeH="0" baseline="-25000" dirty="0">
                          <a:ln>
                            <a:noFill/>
                          </a:ln>
                          <a:solidFill>
                            <a:schemeClr val="tx1"/>
                          </a:solidFill>
                          <a:effectLst/>
                          <a:latin typeface="Times New Roman" pitchFamily="18" charset="0"/>
                        </a:rPr>
                        <a:t>z</a:t>
                      </a:r>
                      <a:r>
                        <a:rPr kumimoji="0" lang="en-US" sz="2000" b="0" i="0" u="none" strike="noStrike" cap="none" normalizeH="0" baseline="0" dirty="0">
                          <a:ln>
                            <a:noFill/>
                          </a:ln>
                          <a:solidFill>
                            <a:schemeClr val="tx1"/>
                          </a:solidFill>
                          <a:effectLst/>
                          <a:latin typeface="Times New Roman" pitchFamily="18" charset="0"/>
                        </a:rPr>
                        <a:t>)</a:t>
                      </a:r>
                      <a:endParaRPr kumimoji="0" lang="en-US" sz="2000" b="0" i="0" u="none" strike="noStrike" cap="none" normalizeH="0" baseline="30000" dirty="0">
                        <a:ln>
                          <a:noFill/>
                        </a:ln>
                        <a:solidFill>
                          <a:schemeClr val="tx1"/>
                        </a:solidFill>
                        <a:effectLst/>
                        <a:latin typeface="Times New Roman" pitchFamily="18" charset="0"/>
                      </a:endParaRPr>
                    </a:p>
                  </a:txBody>
                  <a:tcPr horzOverflow="overflow">
                    <a:lnL w="12700" cap="flat" cmpd="sng" algn="ctr">
                      <a:solidFill>
                        <a:schemeClr val="tx1"/>
                      </a:solidFill>
                      <a:prstDash val="solid"/>
                      <a:round/>
                      <a:headEnd type="none" w="med" len="med"/>
                      <a:tailEnd type="none" w="med" len="med"/>
                    </a:lnL>
                    <a:lnR cap="flat">
                      <a:noFill/>
                    </a:lnR>
                    <a:lnT>
                      <a:noFill/>
                    </a:lnT>
                    <a:lnB cap="flat">
                      <a:noFill/>
                    </a:lnB>
                    <a:lnTlToBr>
                      <a:noFill/>
                    </a:lnTlToBr>
                    <a:lnBlToTr>
                      <a:noFill/>
                    </a:lnBlToTr>
                    <a:noFill/>
                  </a:tcPr>
                </a:tc>
                <a:extLst>
                  <a:ext uri="{0D108BD9-81ED-4DB2-BD59-A6C34878D82A}">
                    <a16:rowId xmlns:a16="http://schemas.microsoft.com/office/drawing/2014/main" val="10002"/>
                  </a:ext>
                </a:extLst>
              </a:tr>
            </a:tbl>
          </a:graphicData>
        </a:graphic>
      </p:graphicFrame>
      <p:sp>
        <p:nvSpPr>
          <p:cNvPr id="68623" name="Text Box 22">
            <a:extLst>
              <a:ext uri="{FF2B5EF4-FFF2-40B4-BE49-F238E27FC236}">
                <a16:creationId xmlns:a16="http://schemas.microsoft.com/office/drawing/2014/main" id="{C1DAEDD9-AC18-4CA3-AA5F-CB03942979A6}"/>
              </a:ext>
            </a:extLst>
          </p:cNvPr>
          <p:cNvSpPr txBox="1">
            <a:spLocks noChangeArrowheads="1"/>
          </p:cNvSpPr>
          <p:nvPr/>
        </p:nvSpPr>
        <p:spPr bwMode="auto">
          <a:xfrm>
            <a:off x="776288" y="4222750"/>
            <a:ext cx="8043862"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sym typeface="Wingdings" panose="05000000000000000000" pitchFamily="2" charset="2"/>
              </a:rPr>
              <a:t></a:t>
            </a:r>
            <a:r>
              <a:rPr lang="el-GR" altLang="el-GR" sz="1800">
                <a:latin typeface="Arial" panose="020B0604020202020204" pitchFamily="34" charset="0"/>
                <a:sym typeface="Wingdings" panose="05000000000000000000" pitchFamily="2" charset="2"/>
              </a:rPr>
              <a:t> Άτομα </a:t>
            </a:r>
            <a:r>
              <a:rPr lang="en-US" altLang="el-GR" sz="1800">
                <a:latin typeface="Arial" panose="020B0604020202020204" pitchFamily="34" charset="0"/>
              </a:rPr>
              <a:t>H</a:t>
            </a:r>
            <a:r>
              <a:rPr lang="el-GR" altLang="el-GR" sz="1800">
                <a:latin typeface="Arial" panose="020B0604020202020204" pitchFamily="34" charset="0"/>
              </a:rPr>
              <a:t>:</a:t>
            </a:r>
            <a:r>
              <a:rPr lang="en-US" altLang="el-GR" sz="1800">
                <a:latin typeface="Arial" panose="020B0604020202020204" pitchFamily="34" charset="0"/>
              </a:rPr>
              <a:t>1s </a:t>
            </a:r>
            <a:r>
              <a:rPr lang="el-GR" altLang="el-GR" sz="1800">
                <a:latin typeface="Arial" panose="020B0604020202020204" pitchFamily="34" charset="0"/>
              </a:rPr>
              <a:t>τροχιακά</a:t>
            </a:r>
            <a:endParaRPr lang="en-US" altLang="el-GR" sz="1800">
              <a:latin typeface="Arial" panose="020B0604020202020204" pitchFamily="34" charset="0"/>
            </a:endParaRPr>
          </a:p>
          <a:p>
            <a:pPr eaLnBrk="1" hangingPunct="1">
              <a:spcBef>
                <a:spcPct val="0"/>
              </a:spcBef>
              <a:buClrTx/>
              <a:buSzTx/>
              <a:buFontTx/>
              <a:buNone/>
            </a:pPr>
            <a:r>
              <a:rPr lang="en-US" altLang="el-GR" sz="1800">
                <a:latin typeface="Arial" panose="020B0604020202020204" pitchFamily="34" charset="0"/>
                <a:sym typeface="Wingdings" panose="05000000000000000000" pitchFamily="2" charset="2"/>
              </a:rPr>
              <a:t></a:t>
            </a:r>
            <a:r>
              <a:rPr lang="el-GR" altLang="el-GR" sz="1800">
                <a:latin typeface="Arial" panose="020B0604020202020204" pitchFamily="34" charset="0"/>
                <a:sym typeface="Wingdings" panose="05000000000000000000" pitchFamily="2" charset="2"/>
              </a:rPr>
              <a:t> Άτομα </a:t>
            </a:r>
            <a:r>
              <a:rPr lang="en-US" altLang="el-GR" sz="1800">
                <a:latin typeface="Arial" panose="020B0604020202020204" pitchFamily="34" charset="0"/>
              </a:rPr>
              <a:t>C</a:t>
            </a:r>
            <a:r>
              <a:rPr lang="el-GR" altLang="el-GR" sz="1800">
                <a:latin typeface="Arial" panose="020B0604020202020204" pitchFamily="34" charset="0"/>
              </a:rPr>
              <a:t>: 2</a:t>
            </a:r>
            <a:r>
              <a:rPr lang="en-US" altLang="el-GR" sz="1800">
                <a:latin typeface="Arial" panose="020B0604020202020204" pitchFamily="34" charset="0"/>
              </a:rPr>
              <a:t>s </a:t>
            </a:r>
            <a:r>
              <a:rPr lang="el-GR" altLang="el-GR" sz="1800">
                <a:latin typeface="Arial" panose="020B0604020202020204" pitchFamily="34" charset="0"/>
              </a:rPr>
              <a:t>και 2</a:t>
            </a:r>
            <a:r>
              <a:rPr lang="en-US" altLang="el-GR" sz="1800">
                <a:latin typeface="Arial" panose="020B0604020202020204" pitchFamily="34" charset="0"/>
              </a:rPr>
              <a:t>p?</a:t>
            </a:r>
            <a:r>
              <a:rPr lang="el-GR" altLang="el-GR" sz="1800">
                <a:latin typeface="Arial" panose="020B0604020202020204" pitchFamily="34" charset="0"/>
              </a:rPr>
              <a:t> </a:t>
            </a:r>
            <a:r>
              <a:rPr lang="el-GR" altLang="el-GR" sz="1800">
                <a:latin typeface="Arial" panose="020B0604020202020204" pitchFamily="34" charset="0"/>
                <a:sym typeface="Wingdings" panose="05000000000000000000" pitchFamily="2" charset="2"/>
              </a:rPr>
              <a:t> δύο διαφορετικά είδη δεσμών</a:t>
            </a:r>
            <a:endParaRPr lang="en-US" altLang="el-GR" sz="1800">
              <a:latin typeface="Arial" panose="020B0604020202020204" pitchFamily="34" charset="0"/>
            </a:endParaRPr>
          </a:p>
        </p:txBody>
      </p:sp>
      <p:sp>
        <p:nvSpPr>
          <p:cNvPr id="68624" name="Text Box 22">
            <a:extLst>
              <a:ext uri="{FF2B5EF4-FFF2-40B4-BE49-F238E27FC236}">
                <a16:creationId xmlns:a16="http://schemas.microsoft.com/office/drawing/2014/main" id="{ED412660-818C-44E7-87D8-51B5E788C5D2}"/>
              </a:ext>
            </a:extLst>
          </p:cNvPr>
          <p:cNvSpPr txBox="1">
            <a:spLocks noChangeArrowheads="1"/>
          </p:cNvSpPr>
          <p:nvPr/>
        </p:nvSpPr>
        <p:spPr bwMode="auto">
          <a:xfrm>
            <a:off x="1619250" y="5005388"/>
            <a:ext cx="6192838"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sym typeface="Wingdings" panose="05000000000000000000" pitchFamily="2" charset="2"/>
              </a:rPr>
              <a:t>Στο μόριο του </a:t>
            </a:r>
            <a:r>
              <a:rPr lang="en-US" altLang="el-GR" sz="1800">
                <a:latin typeface="Arial" panose="020B0604020202020204" pitchFamily="34" charset="0"/>
                <a:sym typeface="Wingdings" panose="05000000000000000000" pitchFamily="2" charset="2"/>
              </a:rPr>
              <a:t>CH</a:t>
            </a:r>
            <a:r>
              <a:rPr lang="en-US" altLang="el-GR" sz="1800" baseline="-25000">
                <a:latin typeface="Arial" panose="020B0604020202020204" pitchFamily="34" charset="0"/>
                <a:sym typeface="Wingdings" panose="05000000000000000000" pitchFamily="2" charset="2"/>
              </a:rPr>
              <a:t>4</a:t>
            </a:r>
            <a:r>
              <a:rPr lang="el-GR" altLang="el-GR" sz="1800">
                <a:latin typeface="Arial" panose="020B0604020202020204" pitchFamily="34" charset="0"/>
                <a:sym typeface="Wingdings" panose="05000000000000000000" pitchFamily="2" charset="2"/>
              </a:rPr>
              <a:t> ανιχνεύονται </a:t>
            </a:r>
            <a:r>
              <a:rPr lang="el-GR" altLang="el-GR" sz="1800">
                <a:solidFill>
                  <a:srgbClr val="FF0000"/>
                </a:solidFill>
                <a:latin typeface="Arial" panose="020B0604020202020204" pitchFamily="34" charset="0"/>
                <a:sym typeface="Wingdings" panose="05000000000000000000" pitchFamily="2" charset="2"/>
              </a:rPr>
              <a:t>4 ισοδύναμοι δεσμοί</a:t>
            </a:r>
            <a:r>
              <a:rPr lang="el-GR" altLang="el-GR" sz="1800">
                <a:latin typeface="Arial" panose="020B0604020202020204" pitchFamily="34" charset="0"/>
                <a:sym typeface="Wingdings" panose="05000000000000000000" pitchFamily="2" charset="2"/>
              </a:rPr>
              <a:t>.</a:t>
            </a:r>
            <a:endParaRPr lang="en-US" altLang="el-GR" sz="1800">
              <a:latin typeface="Arial" panose="020B0604020202020204" pitchFamily="34" charset="0"/>
            </a:endParaRPr>
          </a:p>
        </p:txBody>
      </p:sp>
      <p:sp>
        <p:nvSpPr>
          <p:cNvPr id="68625" name="Text Box 22">
            <a:extLst>
              <a:ext uri="{FF2B5EF4-FFF2-40B4-BE49-F238E27FC236}">
                <a16:creationId xmlns:a16="http://schemas.microsoft.com/office/drawing/2014/main" id="{7D5CAEAA-DA7E-4202-9BDC-F6BBBCE9D1F0}"/>
              </a:ext>
            </a:extLst>
          </p:cNvPr>
          <p:cNvSpPr txBox="1">
            <a:spLocks noChangeArrowheads="1"/>
          </p:cNvSpPr>
          <p:nvPr/>
        </p:nvSpPr>
        <p:spPr bwMode="auto">
          <a:xfrm>
            <a:off x="1692275" y="5795963"/>
            <a:ext cx="6192838"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sym typeface="Wingdings" panose="05000000000000000000" pitchFamily="2" charset="2"/>
              </a:rPr>
              <a:t>Δημιουργία </a:t>
            </a:r>
            <a:r>
              <a:rPr lang="el-GR" altLang="el-GR" sz="1800">
                <a:solidFill>
                  <a:srgbClr val="FF0000"/>
                </a:solidFill>
                <a:latin typeface="Arial" panose="020B0604020202020204" pitchFamily="34" charset="0"/>
                <a:sym typeface="Wingdings" panose="05000000000000000000" pitchFamily="2" charset="2"/>
              </a:rPr>
              <a:t>4 νέων υβριδικών τροχιακών </a:t>
            </a:r>
            <a:r>
              <a:rPr lang="el-GR" altLang="el-GR" sz="1800">
                <a:latin typeface="Arial" panose="020B0604020202020204" pitchFamily="34" charset="0"/>
                <a:sym typeface="Wingdings" panose="05000000000000000000" pitchFamily="2" charset="2"/>
              </a:rPr>
              <a:t>στον </a:t>
            </a:r>
            <a:r>
              <a:rPr lang="en-US" altLang="el-GR" sz="1800">
                <a:latin typeface="Arial" panose="020B0604020202020204" pitchFamily="34" charset="0"/>
                <a:sym typeface="Wingdings" panose="05000000000000000000" pitchFamily="2" charset="2"/>
              </a:rPr>
              <a:t>C</a:t>
            </a:r>
            <a:r>
              <a:rPr lang="el-GR" altLang="el-GR" sz="1800">
                <a:latin typeface="Arial" panose="020B0604020202020204" pitchFamily="34" charset="0"/>
                <a:sym typeface="Wingdings" panose="05000000000000000000" pitchFamily="2" charset="2"/>
              </a:rPr>
              <a:t>.</a:t>
            </a:r>
            <a:endParaRPr lang="en-US" altLang="el-GR" sz="1800">
              <a:latin typeface="Arial" panose="020B0604020202020204" pitchFamily="34" charset="0"/>
            </a:endParaRPr>
          </a:p>
        </p:txBody>
      </p:sp>
      <p:cxnSp>
        <p:nvCxnSpPr>
          <p:cNvPr id="21" name="Straight Arrow Connector 20">
            <a:extLst>
              <a:ext uri="{FF2B5EF4-FFF2-40B4-BE49-F238E27FC236}">
                <a16:creationId xmlns:a16="http://schemas.microsoft.com/office/drawing/2014/main" id="{18178B72-3937-4532-AC8C-548D2576D946}"/>
              </a:ext>
            </a:extLst>
          </p:cNvPr>
          <p:cNvCxnSpPr/>
          <p:nvPr/>
        </p:nvCxnSpPr>
        <p:spPr>
          <a:xfrm>
            <a:off x="4284663" y="5381625"/>
            <a:ext cx="0" cy="423863"/>
          </a:xfrm>
          <a:prstGeom prst="straightConnector1">
            <a:avLst/>
          </a:prstGeom>
          <a:ln>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68627" name="TextBox 23">
            <a:extLst>
              <a:ext uri="{FF2B5EF4-FFF2-40B4-BE49-F238E27FC236}">
                <a16:creationId xmlns:a16="http://schemas.microsoft.com/office/drawing/2014/main" id="{4E728317-F054-4349-BCB1-04E14C266748}"/>
              </a:ext>
            </a:extLst>
          </p:cNvPr>
          <p:cNvSpPr txBox="1">
            <a:spLocks noChangeArrowheads="1"/>
          </p:cNvSpPr>
          <p:nvPr/>
        </p:nvSpPr>
        <p:spPr bwMode="auto">
          <a:xfrm>
            <a:off x="971550" y="1620838"/>
            <a:ext cx="2376488"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Μόριο του μεθανίου:</a:t>
            </a:r>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Title 1">
            <a:extLst>
              <a:ext uri="{FF2B5EF4-FFF2-40B4-BE49-F238E27FC236}">
                <a16:creationId xmlns:a16="http://schemas.microsoft.com/office/drawing/2014/main" id="{A426CDBD-B1C4-4626-A6CE-820CD92EAB36}"/>
              </a:ext>
            </a:extLst>
          </p:cNvPr>
          <p:cNvSpPr>
            <a:spLocks noGrp="1"/>
          </p:cNvSpPr>
          <p:nvPr>
            <p:ph type="title"/>
          </p:nvPr>
        </p:nvSpPr>
        <p:spPr>
          <a:xfrm>
            <a:off x="395288" y="0"/>
            <a:ext cx="8229600" cy="1143000"/>
          </a:xfrm>
        </p:spPr>
        <p:txBody>
          <a:bodyPr/>
          <a:lstStyle/>
          <a:p>
            <a:pPr eaLnBrk="1" hangingPunct="1"/>
            <a:r>
              <a:rPr lang="el-GR" altLang="el-GR" sz="3600">
                <a:solidFill>
                  <a:srgbClr val="7B9899"/>
                </a:solidFill>
              </a:rPr>
              <a:t>Χημεία του Άνθρακα</a:t>
            </a:r>
          </a:p>
        </p:txBody>
      </p:sp>
      <p:sp>
        <p:nvSpPr>
          <p:cNvPr id="69635" name="Text Box 4">
            <a:extLst>
              <a:ext uri="{FF2B5EF4-FFF2-40B4-BE49-F238E27FC236}">
                <a16:creationId xmlns:a16="http://schemas.microsoft.com/office/drawing/2014/main" id="{75192AAD-3C4E-46FE-8E11-9ADE3D7CF519}"/>
              </a:ext>
            </a:extLst>
          </p:cNvPr>
          <p:cNvSpPr txBox="1">
            <a:spLocks noChangeArrowheads="1"/>
          </p:cNvSpPr>
          <p:nvPr/>
        </p:nvSpPr>
        <p:spPr bwMode="auto">
          <a:xfrm>
            <a:off x="539750" y="1412875"/>
            <a:ext cx="7986713"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Τα</a:t>
            </a:r>
            <a:r>
              <a:rPr lang="en-US" altLang="el-GR" sz="1800">
                <a:latin typeface="Arial" panose="020B0604020202020204" pitchFamily="34" charset="0"/>
              </a:rPr>
              <a:t> 4 </a:t>
            </a:r>
            <a:r>
              <a:rPr lang="el-GR" altLang="el-GR" sz="1800">
                <a:latin typeface="Arial" panose="020B0604020202020204" pitchFamily="34" charset="0"/>
              </a:rPr>
              <a:t>νέα </a:t>
            </a:r>
            <a:r>
              <a:rPr lang="el-GR" altLang="el-GR" sz="1800" b="1">
                <a:latin typeface="Arial" panose="020B0604020202020204" pitchFamily="34" charset="0"/>
              </a:rPr>
              <a:t>ισοδύναμα </a:t>
            </a:r>
            <a:r>
              <a:rPr lang="el-GR" altLang="el-GR" sz="1800">
                <a:latin typeface="Arial" panose="020B0604020202020204" pitchFamily="34" charset="0"/>
              </a:rPr>
              <a:t>τροχιακά, που σχηματίζονται από τη «μίξη» ενός </a:t>
            </a:r>
            <a:r>
              <a:rPr lang="en-US" altLang="el-GR" sz="1800">
                <a:latin typeface="Arial" panose="020B0604020202020204" pitchFamily="34" charset="0"/>
              </a:rPr>
              <a:t>2s </a:t>
            </a:r>
            <a:r>
              <a:rPr lang="el-GR" altLang="el-GR" sz="1800">
                <a:latin typeface="Arial" panose="020B0604020202020204" pitchFamily="34" charset="0"/>
              </a:rPr>
              <a:t>και τριών</a:t>
            </a:r>
            <a:r>
              <a:rPr lang="en-US" altLang="el-GR" sz="1800">
                <a:latin typeface="Arial" panose="020B0604020202020204" pitchFamily="34" charset="0"/>
              </a:rPr>
              <a:t> 2p </a:t>
            </a:r>
            <a:r>
              <a:rPr lang="el-GR" altLang="el-GR" sz="1800">
                <a:latin typeface="Arial" panose="020B0604020202020204" pitchFamily="34" charset="0"/>
              </a:rPr>
              <a:t>τροχιακών,</a:t>
            </a:r>
            <a:r>
              <a:rPr lang="en-US" altLang="el-GR" sz="1800">
                <a:latin typeface="Arial" panose="020B0604020202020204" pitchFamily="34" charset="0"/>
              </a:rPr>
              <a:t> </a:t>
            </a:r>
            <a:r>
              <a:rPr lang="el-GR" altLang="el-GR" sz="1800">
                <a:latin typeface="Arial" panose="020B0604020202020204" pitchFamily="34" charset="0"/>
              </a:rPr>
              <a:t>ονομάζονται </a:t>
            </a:r>
            <a:r>
              <a:rPr lang="en-US" altLang="el-GR" sz="1800">
                <a:latin typeface="Arial" panose="020B0604020202020204" pitchFamily="34" charset="0"/>
              </a:rPr>
              <a:t>sp</a:t>
            </a:r>
            <a:r>
              <a:rPr lang="en-US" altLang="el-GR" sz="1800" baseline="30000">
                <a:latin typeface="Arial" panose="020B0604020202020204" pitchFamily="34" charset="0"/>
              </a:rPr>
              <a:t>3</a:t>
            </a:r>
            <a:r>
              <a:rPr lang="en-US" altLang="el-GR" sz="1800">
                <a:latin typeface="Arial" panose="020B0604020202020204" pitchFamily="34" charset="0"/>
              </a:rPr>
              <a:t> </a:t>
            </a:r>
            <a:r>
              <a:rPr lang="el-GR" altLang="el-GR" sz="1800">
                <a:latin typeface="Arial" panose="020B0604020202020204" pitchFamily="34" charset="0"/>
              </a:rPr>
              <a:t>υβριδικά τροχιακά</a:t>
            </a:r>
            <a:r>
              <a:rPr lang="en-US" altLang="el-GR" sz="1800">
                <a:latin typeface="Arial" panose="020B0604020202020204" pitchFamily="34" charset="0"/>
              </a:rPr>
              <a:t>.</a:t>
            </a:r>
          </a:p>
        </p:txBody>
      </p:sp>
      <p:sp>
        <p:nvSpPr>
          <p:cNvPr id="69636" name="Line 7">
            <a:extLst>
              <a:ext uri="{FF2B5EF4-FFF2-40B4-BE49-F238E27FC236}">
                <a16:creationId xmlns:a16="http://schemas.microsoft.com/office/drawing/2014/main" id="{4A3F4E3A-50CB-41FE-B7D0-96D97CFE7187}"/>
              </a:ext>
            </a:extLst>
          </p:cNvPr>
          <p:cNvSpPr>
            <a:spLocks noChangeShapeType="1"/>
          </p:cNvSpPr>
          <p:nvPr/>
        </p:nvSpPr>
        <p:spPr bwMode="auto">
          <a:xfrm flipV="1">
            <a:off x="1676400" y="2763838"/>
            <a:ext cx="0" cy="1752600"/>
          </a:xfrm>
          <a:prstGeom prst="line">
            <a:avLst/>
          </a:prstGeom>
          <a:noFill/>
          <a:ln w="25400">
            <a:solidFill>
              <a:schemeClr val="tx1"/>
            </a:solidFill>
            <a:round/>
            <a:headEnd/>
            <a:tailEnd type="stealth" w="lg" len="lg"/>
          </a:ln>
          <a:extLst>
            <a:ext uri="{909E8E84-426E-40DD-AFC4-6F175D3DCCD1}">
              <a14:hiddenFill xmlns:a14="http://schemas.microsoft.com/office/drawing/2010/main">
                <a:noFill/>
              </a14:hiddenFill>
            </a:ext>
          </a:extLst>
        </p:spPr>
        <p:txBody>
          <a:bodyPr/>
          <a:lstStyle/>
          <a:p>
            <a:endParaRPr lang="el-GR"/>
          </a:p>
        </p:txBody>
      </p:sp>
      <p:sp>
        <p:nvSpPr>
          <p:cNvPr id="69637" name="AutoShape 9">
            <a:extLst>
              <a:ext uri="{FF2B5EF4-FFF2-40B4-BE49-F238E27FC236}">
                <a16:creationId xmlns:a16="http://schemas.microsoft.com/office/drawing/2014/main" id="{1ACE38E6-4A2A-4BD0-95A5-EADBA5A3B1DA}"/>
              </a:ext>
            </a:extLst>
          </p:cNvPr>
          <p:cNvSpPr>
            <a:spLocks noChangeArrowheads="1"/>
          </p:cNvSpPr>
          <p:nvPr/>
        </p:nvSpPr>
        <p:spPr bwMode="auto">
          <a:xfrm>
            <a:off x="4210050" y="3449638"/>
            <a:ext cx="1600200" cy="228600"/>
          </a:xfrm>
          <a:prstGeom prst="rightArrow">
            <a:avLst>
              <a:gd name="adj1" fmla="val 50000"/>
              <a:gd name="adj2" fmla="val 175000"/>
            </a:avLst>
          </a:prstGeom>
          <a:solidFill>
            <a:schemeClr val="accent1"/>
          </a:solidFill>
          <a:ln w="9525">
            <a:solidFill>
              <a:schemeClr val="tx1"/>
            </a:solidFill>
            <a:miter lim="800000"/>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69638" name="Text Box 10">
            <a:extLst>
              <a:ext uri="{FF2B5EF4-FFF2-40B4-BE49-F238E27FC236}">
                <a16:creationId xmlns:a16="http://schemas.microsoft.com/office/drawing/2014/main" id="{071CA762-9511-4C47-88BC-59BC386A3223}"/>
              </a:ext>
            </a:extLst>
          </p:cNvPr>
          <p:cNvSpPr txBox="1">
            <a:spLocks noChangeArrowheads="1"/>
          </p:cNvSpPr>
          <p:nvPr/>
        </p:nvSpPr>
        <p:spPr bwMode="auto">
          <a:xfrm>
            <a:off x="4211638" y="3068638"/>
            <a:ext cx="132080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υβριδισμός</a:t>
            </a:r>
            <a:endParaRPr lang="en-US" altLang="el-GR" sz="1800">
              <a:latin typeface="Arial" panose="020B0604020202020204" pitchFamily="34" charset="0"/>
            </a:endParaRPr>
          </a:p>
        </p:txBody>
      </p:sp>
      <p:sp>
        <p:nvSpPr>
          <p:cNvPr id="69639" name="Line 18">
            <a:extLst>
              <a:ext uri="{FF2B5EF4-FFF2-40B4-BE49-F238E27FC236}">
                <a16:creationId xmlns:a16="http://schemas.microsoft.com/office/drawing/2014/main" id="{04CD48E9-298A-481F-A371-6AF03D72F8DC}"/>
              </a:ext>
            </a:extLst>
          </p:cNvPr>
          <p:cNvSpPr>
            <a:spLocks noChangeShapeType="1"/>
          </p:cNvSpPr>
          <p:nvPr/>
        </p:nvSpPr>
        <p:spPr bwMode="auto">
          <a:xfrm>
            <a:off x="1885950" y="3221038"/>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69640" name="Line 19">
            <a:extLst>
              <a:ext uri="{FF2B5EF4-FFF2-40B4-BE49-F238E27FC236}">
                <a16:creationId xmlns:a16="http://schemas.microsoft.com/office/drawing/2014/main" id="{5665F514-5CF9-40D8-90AF-600092855EBA}"/>
              </a:ext>
            </a:extLst>
          </p:cNvPr>
          <p:cNvSpPr>
            <a:spLocks noChangeShapeType="1"/>
          </p:cNvSpPr>
          <p:nvPr/>
        </p:nvSpPr>
        <p:spPr bwMode="auto">
          <a:xfrm>
            <a:off x="2528888" y="3230563"/>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69641" name="Line 20">
            <a:extLst>
              <a:ext uri="{FF2B5EF4-FFF2-40B4-BE49-F238E27FC236}">
                <a16:creationId xmlns:a16="http://schemas.microsoft.com/office/drawing/2014/main" id="{C868EB10-12BE-4E8B-860E-7E1FF1534601}"/>
              </a:ext>
            </a:extLst>
          </p:cNvPr>
          <p:cNvSpPr>
            <a:spLocks noChangeShapeType="1"/>
          </p:cNvSpPr>
          <p:nvPr/>
        </p:nvSpPr>
        <p:spPr bwMode="auto">
          <a:xfrm>
            <a:off x="3181350" y="3230563"/>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69642" name="Text Box 22">
            <a:extLst>
              <a:ext uri="{FF2B5EF4-FFF2-40B4-BE49-F238E27FC236}">
                <a16:creationId xmlns:a16="http://schemas.microsoft.com/office/drawing/2014/main" id="{A4928529-7442-4F99-BF18-D8A54FFA594D}"/>
              </a:ext>
            </a:extLst>
          </p:cNvPr>
          <p:cNvSpPr txBox="1">
            <a:spLocks noChangeArrowheads="1"/>
          </p:cNvSpPr>
          <p:nvPr/>
        </p:nvSpPr>
        <p:spPr bwMode="auto">
          <a:xfrm>
            <a:off x="3565525" y="2967038"/>
            <a:ext cx="48895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2p</a:t>
            </a:r>
          </a:p>
        </p:txBody>
      </p:sp>
      <p:sp>
        <p:nvSpPr>
          <p:cNvPr id="69643" name="Line 23">
            <a:extLst>
              <a:ext uri="{FF2B5EF4-FFF2-40B4-BE49-F238E27FC236}">
                <a16:creationId xmlns:a16="http://schemas.microsoft.com/office/drawing/2014/main" id="{B68DF46B-4AE5-4440-AF3D-AF413738A98B}"/>
              </a:ext>
            </a:extLst>
          </p:cNvPr>
          <p:cNvSpPr>
            <a:spLocks noChangeShapeType="1"/>
          </p:cNvSpPr>
          <p:nvPr/>
        </p:nvSpPr>
        <p:spPr bwMode="auto">
          <a:xfrm>
            <a:off x="2543175" y="3887788"/>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69644" name="Text Box 24">
            <a:extLst>
              <a:ext uri="{FF2B5EF4-FFF2-40B4-BE49-F238E27FC236}">
                <a16:creationId xmlns:a16="http://schemas.microsoft.com/office/drawing/2014/main" id="{5CB3BA32-9601-4476-9143-EAAF2BC4189B}"/>
              </a:ext>
            </a:extLst>
          </p:cNvPr>
          <p:cNvSpPr txBox="1">
            <a:spLocks noChangeArrowheads="1"/>
          </p:cNvSpPr>
          <p:nvPr/>
        </p:nvSpPr>
        <p:spPr bwMode="auto">
          <a:xfrm>
            <a:off x="2946400" y="3619500"/>
            <a:ext cx="455613"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2s</a:t>
            </a:r>
          </a:p>
        </p:txBody>
      </p:sp>
      <p:sp>
        <p:nvSpPr>
          <p:cNvPr id="69645" name="Line 25">
            <a:extLst>
              <a:ext uri="{FF2B5EF4-FFF2-40B4-BE49-F238E27FC236}">
                <a16:creationId xmlns:a16="http://schemas.microsoft.com/office/drawing/2014/main" id="{4A741823-C58B-48D2-9163-08F9A088AEF9}"/>
              </a:ext>
            </a:extLst>
          </p:cNvPr>
          <p:cNvSpPr>
            <a:spLocks noChangeShapeType="1"/>
          </p:cNvSpPr>
          <p:nvPr/>
        </p:nvSpPr>
        <p:spPr bwMode="auto">
          <a:xfrm>
            <a:off x="6138863" y="3535363"/>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69646" name="Line 26">
            <a:extLst>
              <a:ext uri="{FF2B5EF4-FFF2-40B4-BE49-F238E27FC236}">
                <a16:creationId xmlns:a16="http://schemas.microsoft.com/office/drawing/2014/main" id="{6A744A81-6134-4E5C-918E-C4FA3820393B}"/>
              </a:ext>
            </a:extLst>
          </p:cNvPr>
          <p:cNvSpPr>
            <a:spLocks noChangeShapeType="1"/>
          </p:cNvSpPr>
          <p:nvPr/>
        </p:nvSpPr>
        <p:spPr bwMode="auto">
          <a:xfrm>
            <a:off x="6781800" y="3544888"/>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69647" name="Line 27">
            <a:extLst>
              <a:ext uri="{FF2B5EF4-FFF2-40B4-BE49-F238E27FC236}">
                <a16:creationId xmlns:a16="http://schemas.microsoft.com/office/drawing/2014/main" id="{B1C71BCA-C10E-494E-9C17-16D450C64746}"/>
              </a:ext>
            </a:extLst>
          </p:cNvPr>
          <p:cNvSpPr>
            <a:spLocks noChangeShapeType="1"/>
          </p:cNvSpPr>
          <p:nvPr/>
        </p:nvSpPr>
        <p:spPr bwMode="auto">
          <a:xfrm>
            <a:off x="7434263" y="3544888"/>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69648" name="Line 28">
            <a:extLst>
              <a:ext uri="{FF2B5EF4-FFF2-40B4-BE49-F238E27FC236}">
                <a16:creationId xmlns:a16="http://schemas.microsoft.com/office/drawing/2014/main" id="{E85FFBB7-FF91-4B7F-991F-A80B8415E5EA}"/>
              </a:ext>
            </a:extLst>
          </p:cNvPr>
          <p:cNvSpPr>
            <a:spLocks noChangeShapeType="1"/>
          </p:cNvSpPr>
          <p:nvPr/>
        </p:nvSpPr>
        <p:spPr bwMode="auto">
          <a:xfrm>
            <a:off x="8077200" y="3540125"/>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69649" name="Text Box 30">
            <a:extLst>
              <a:ext uri="{FF2B5EF4-FFF2-40B4-BE49-F238E27FC236}">
                <a16:creationId xmlns:a16="http://schemas.microsoft.com/office/drawing/2014/main" id="{C3B21CA7-B3F5-4577-B18A-EECCA1E0D4B0}"/>
              </a:ext>
            </a:extLst>
          </p:cNvPr>
          <p:cNvSpPr txBox="1">
            <a:spLocks noChangeArrowheads="1"/>
          </p:cNvSpPr>
          <p:nvPr/>
        </p:nvSpPr>
        <p:spPr bwMode="auto">
          <a:xfrm>
            <a:off x="2057400" y="4643438"/>
            <a:ext cx="2028825" cy="585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l-GR" altLang="el-GR" sz="1600">
                <a:latin typeface="Arial" panose="020B0604020202020204" pitchFamily="34" charset="0"/>
              </a:rPr>
              <a:t>Τροχιακά ελεύθερου</a:t>
            </a:r>
            <a:endParaRPr lang="en-US" altLang="el-GR" sz="1600">
              <a:latin typeface="Arial" panose="020B0604020202020204" pitchFamily="34" charset="0"/>
            </a:endParaRPr>
          </a:p>
          <a:p>
            <a:pPr algn="ctr" eaLnBrk="1" hangingPunct="1">
              <a:spcBef>
                <a:spcPct val="0"/>
              </a:spcBef>
              <a:buClrTx/>
              <a:buSzTx/>
              <a:buFontTx/>
              <a:buNone/>
            </a:pPr>
            <a:r>
              <a:rPr lang="el-GR" altLang="el-GR" sz="1600">
                <a:latin typeface="Arial" panose="020B0604020202020204" pitchFamily="34" charset="0"/>
              </a:rPr>
              <a:t>ατόμου </a:t>
            </a:r>
            <a:r>
              <a:rPr lang="en-US" altLang="el-GR" sz="1600">
                <a:latin typeface="Arial" panose="020B0604020202020204" pitchFamily="34" charset="0"/>
              </a:rPr>
              <a:t>C</a:t>
            </a:r>
          </a:p>
        </p:txBody>
      </p:sp>
      <p:sp>
        <p:nvSpPr>
          <p:cNvPr id="69650" name="Text Box 30">
            <a:extLst>
              <a:ext uri="{FF2B5EF4-FFF2-40B4-BE49-F238E27FC236}">
                <a16:creationId xmlns:a16="http://schemas.microsoft.com/office/drawing/2014/main" id="{D819F814-9C0C-49DB-82D7-D3FE53544CAF}"/>
              </a:ext>
            </a:extLst>
          </p:cNvPr>
          <p:cNvSpPr txBox="1">
            <a:spLocks noChangeArrowheads="1"/>
          </p:cNvSpPr>
          <p:nvPr/>
        </p:nvSpPr>
        <p:spPr bwMode="auto">
          <a:xfrm>
            <a:off x="6659563" y="3787775"/>
            <a:ext cx="1608137" cy="585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l-GR" altLang="el-GR" sz="1600">
                <a:latin typeface="Arial" panose="020B0604020202020204" pitchFamily="34" charset="0"/>
              </a:rPr>
              <a:t>Τροχιακά </a:t>
            </a:r>
            <a:r>
              <a:rPr lang="en-US" altLang="el-GR" sz="1600">
                <a:latin typeface="Arial" panose="020B0604020202020204" pitchFamily="34" charset="0"/>
              </a:rPr>
              <a:t>C</a:t>
            </a:r>
            <a:r>
              <a:rPr lang="el-GR" altLang="el-GR" sz="1600">
                <a:latin typeface="Arial" panose="020B0604020202020204" pitchFamily="34" charset="0"/>
              </a:rPr>
              <a:t> στο</a:t>
            </a:r>
          </a:p>
          <a:p>
            <a:pPr algn="ctr" eaLnBrk="1" hangingPunct="1">
              <a:spcBef>
                <a:spcPct val="0"/>
              </a:spcBef>
              <a:buClrTx/>
              <a:buSzTx/>
              <a:buFontTx/>
              <a:buNone/>
            </a:pPr>
            <a:r>
              <a:rPr lang="el-GR" altLang="el-GR" sz="1600">
                <a:latin typeface="Arial" panose="020B0604020202020204" pitchFamily="34" charset="0"/>
              </a:rPr>
              <a:t>μόριο του</a:t>
            </a:r>
            <a:r>
              <a:rPr lang="en-US" altLang="el-GR" sz="1600">
                <a:latin typeface="Arial" panose="020B0604020202020204" pitchFamily="34" charset="0"/>
              </a:rPr>
              <a:t> CH</a:t>
            </a:r>
            <a:r>
              <a:rPr lang="en-US" altLang="el-GR" sz="1600" baseline="-25000">
                <a:latin typeface="Arial" panose="020B0604020202020204" pitchFamily="34" charset="0"/>
              </a:rPr>
              <a:t>4</a:t>
            </a:r>
            <a:r>
              <a:rPr lang="el-GR" altLang="el-GR" sz="1600">
                <a:latin typeface="Arial" panose="020B0604020202020204" pitchFamily="34" charset="0"/>
              </a:rPr>
              <a:t> </a:t>
            </a:r>
            <a:endParaRPr lang="en-US" altLang="el-GR" sz="1600">
              <a:latin typeface="Arial" panose="020B0604020202020204" pitchFamily="34" charset="0"/>
            </a:endParaRPr>
          </a:p>
        </p:txBody>
      </p:sp>
      <p:sp>
        <p:nvSpPr>
          <p:cNvPr id="69651" name="Text Box 8">
            <a:extLst>
              <a:ext uri="{FF2B5EF4-FFF2-40B4-BE49-F238E27FC236}">
                <a16:creationId xmlns:a16="http://schemas.microsoft.com/office/drawing/2014/main" id="{9081A33A-BCD5-4A05-8030-A7C13F5F8144}"/>
              </a:ext>
            </a:extLst>
          </p:cNvPr>
          <p:cNvSpPr txBox="1">
            <a:spLocks noChangeArrowheads="1"/>
          </p:cNvSpPr>
          <p:nvPr/>
        </p:nvSpPr>
        <p:spPr bwMode="auto">
          <a:xfrm>
            <a:off x="539750" y="3355975"/>
            <a:ext cx="1090613"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Ενέργεια</a:t>
            </a:r>
            <a:endParaRPr lang="en-US" altLang="el-GR" sz="1800">
              <a:latin typeface="Arial" panose="020B0604020202020204" pitchFamily="34" charset="0"/>
            </a:endParaRPr>
          </a:p>
        </p:txBody>
      </p:sp>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Title 1">
            <a:extLst>
              <a:ext uri="{FF2B5EF4-FFF2-40B4-BE49-F238E27FC236}">
                <a16:creationId xmlns:a16="http://schemas.microsoft.com/office/drawing/2014/main" id="{05F29CEA-51C5-4CD5-8C7A-EB32AE9956DE}"/>
              </a:ext>
            </a:extLst>
          </p:cNvPr>
          <p:cNvSpPr>
            <a:spLocks noGrp="1"/>
          </p:cNvSpPr>
          <p:nvPr>
            <p:ph type="title"/>
          </p:nvPr>
        </p:nvSpPr>
        <p:spPr/>
        <p:txBody>
          <a:bodyPr/>
          <a:lstStyle/>
          <a:p>
            <a:pPr eaLnBrk="1" hangingPunct="1"/>
            <a:r>
              <a:rPr lang="el-GR" altLang="el-GR" sz="3600">
                <a:solidFill>
                  <a:srgbClr val="7B9899"/>
                </a:solidFill>
              </a:rPr>
              <a:t>Χημεία του Άνθρακα</a:t>
            </a:r>
          </a:p>
        </p:txBody>
      </p:sp>
      <p:pic>
        <p:nvPicPr>
          <p:cNvPr id="70659" name="Picture 3">
            <a:extLst>
              <a:ext uri="{FF2B5EF4-FFF2-40B4-BE49-F238E27FC236}">
                <a16:creationId xmlns:a16="http://schemas.microsoft.com/office/drawing/2014/main" id="{456E7847-D1C2-4BA2-B001-110FA761276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81025" y="1676400"/>
            <a:ext cx="7980363" cy="4330700"/>
          </a:xfrm>
          <a:prstGeom prst="rect">
            <a:avLst/>
          </a:prstGeom>
          <a:noFill/>
          <a:ln w="12700">
            <a:solidFill>
              <a:schemeClr val="tx1"/>
            </a:solidFill>
            <a:miter lim="800000"/>
            <a:headEnd/>
            <a:tailEnd/>
          </a:ln>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71682" name="Rectangle 2">
            <a:extLst>
              <a:ext uri="{FF2B5EF4-FFF2-40B4-BE49-F238E27FC236}">
                <a16:creationId xmlns:a16="http://schemas.microsoft.com/office/drawing/2014/main" id="{CD068C92-5CBA-4290-8835-74F29C846A69}"/>
              </a:ext>
            </a:extLst>
          </p:cNvPr>
          <p:cNvSpPr>
            <a:spLocks noChangeArrowheads="1"/>
          </p:cNvSpPr>
          <p:nvPr/>
        </p:nvSpPr>
        <p:spPr bwMode="auto">
          <a:xfrm>
            <a:off x="1735138" y="941388"/>
            <a:ext cx="736600" cy="649287"/>
          </a:xfrm>
          <a:prstGeom prst="rect">
            <a:avLst/>
          </a:prstGeom>
          <a:solidFill>
            <a:schemeClr val="bg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lIns="0" rIns="0"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n-US" altLang="el-GR" sz="2800">
                <a:solidFill>
                  <a:srgbClr val="F1A60F"/>
                </a:solidFill>
                <a:latin typeface="Arial" panose="020B0604020202020204" pitchFamily="34" charset="0"/>
              </a:rPr>
              <a:t>2s</a:t>
            </a:r>
          </a:p>
        </p:txBody>
      </p:sp>
      <p:sp>
        <p:nvSpPr>
          <p:cNvPr id="71683" name="Rectangle 3">
            <a:extLst>
              <a:ext uri="{FF2B5EF4-FFF2-40B4-BE49-F238E27FC236}">
                <a16:creationId xmlns:a16="http://schemas.microsoft.com/office/drawing/2014/main" id="{4216A0F8-191B-4AF6-830A-B1B74DC17A8E}"/>
              </a:ext>
            </a:extLst>
          </p:cNvPr>
          <p:cNvSpPr>
            <a:spLocks noChangeArrowheads="1"/>
          </p:cNvSpPr>
          <p:nvPr/>
        </p:nvSpPr>
        <p:spPr bwMode="auto">
          <a:xfrm>
            <a:off x="2840038" y="941388"/>
            <a:ext cx="736600" cy="649287"/>
          </a:xfrm>
          <a:prstGeom prst="rect">
            <a:avLst/>
          </a:prstGeom>
          <a:solidFill>
            <a:schemeClr val="bg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lIns="0" rIns="0"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n-US" altLang="el-GR" sz="2800">
                <a:solidFill>
                  <a:srgbClr val="FF6699"/>
                </a:solidFill>
                <a:latin typeface="Arial" panose="020B0604020202020204" pitchFamily="34" charset="0"/>
              </a:rPr>
              <a:t>2p</a:t>
            </a:r>
            <a:r>
              <a:rPr lang="en-US" altLang="el-GR" sz="2800" baseline="-25000">
                <a:solidFill>
                  <a:srgbClr val="FF6699"/>
                </a:solidFill>
                <a:latin typeface="Arial" panose="020B0604020202020204" pitchFamily="34" charset="0"/>
              </a:rPr>
              <a:t>x</a:t>
            </a:r>
          </a:p>
        </p:txBody>
      </p:sp>
      <p:sp>
        <p:nvSpPr>
          <p:cNvPr id="71684" name="Rectangle 4">
            <a:extLst>
              <a:ext uri="{FF2B5EF4-FFF2-40B4-BE49-F238E27FC236}">
                <a16:creationId xmlns:a16="http://schemas.microsoft.com/office/drawing/2014/main" id="{9BB77F23-2562-409A-BA35-64853CE0A288}"/>
              </a:ext>
            </a:extLst>
          </p:cNvPr>
          <p:cNvSpPr>
            <a:spLocks noChangeArrowheads="1"/>
          </p:cNvSpPr>
          <p:nvPr/>
        </p:nvSpPr>
        <p:spPr bwMode="auto">
          <a:xfrm>
            <a:off x="4314825" y="941388"/>
            <a:ext cx="736600" cy="649287"/>
          </a:xfrm>
          <a:prstGeom prst="rect">
            <a:avLst/>
          </a:prstGeom>
          <a:solidFill>
            <a:schemeClr val="bg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lIns="0" rIns="0"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n-US" altLang="el-GR" sz="2800">
                <a:solidFill>
                  <a:srgbClr val="00FF00"/>
                </a:solidFill>
                <a:latin typeface="Arial" panose="020B0604020202020204" pitchFamily="34" charset="0"/>
              </a:rPr>
              <a:t>2p</a:t>
            </a:r>
            <a:r>
              <a:rPr lang="en-US" altLang="el-GR" sz="2800" baseline="-25000">
                <a:solidFill>
                  <a:srgbClr val="00FF00"/>
                </a:solidFill>
                <a:latin typeface="Arial" panose="020B0604020202020204" pitchFamily="34" charset="0"/>
              </a:rPr>
              <a:t>z</a:t>
            </a:r>
          </a:p>
        </p:txBody>
      </p:sp>
      <p:sp>
        <p:nvSpPr>
          <p:cNvPr id="71685" name="Rectangle 5">
            <a:extLst>
              <a:ext uri="{FF2B5EF4-FFF2-40B4-BE49-F238E27FC236}">
                <a16:creationId xmlns:a16="http://schemas.microsoft.com/office/drawing/2014/main" id="{97562DF4-6D1E-4DDF-831F-C3A048CA60F5}"/>
              </a:ext>
            </a:extLst>
          </p:cNvPr>
          <p:cNvSpPr>
            <a:spLocks noChangeArrowheads="1"/>
          </p:cNvSpPr>
          <p:nvPr/>
        </p:nvSpPr>
        <p:spPr bwMode="auto">
          <a:xfrm>
            <a:off x="3575050" y="941388"/>
            <a:ext cx="736600" cy="649287"/>
          </a:xfrm>
          <a:prstGeom prst="rect">
            <a:avLst/>
          </a:prstGeom>
          <a:solidFill>
            <a:schemeClr val="bg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lIns="0" rIns="0"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n-US" altLang="el-GR" sz="2800">
                <a:solidFill>
                  <a:srgbClr val="FFFF00"/>
                </a:solidFill>
                <a:latin typeface="Arial" panose="020B0604020202020204" pitchFamily="34" charset="0"/>
              </a:rPr>
              <a:t>2p</a:t>
            </a:r>
            <a:r>
              <a:rPr lang="en-US" altLang="el-GR" sz="2800" baseline="-25000">
                <a:solidFill>
                  <a:srgbClr val="FFFF00"/>
                </a:solidFill>
                <a:latin typeface="Arial" panose="020B0604020202020204" pitchFamily="34" charset="0"/>
              </a:rPr>
              <a:t>y</a:t>
            </a:r>
          </a:p>
        </p:txBody>
      </p:sp>
      <p:sp>
        <p:nvSpPr>
          <p:cNvPr id="71686" name="Rectangle 6">
            <a:extLst>
              <a:ext uri="{FF2B5EF4-FFF2-40B4-BE49-F238E27FC236}">
                <a16:creationId xmlns:a16="http://schemas.microsoft.com/office/drawing/2014/main" id="{EE695FAC-B58A-44E0-899B-7D5092A25FA1}"/>
              </a:ext>
            </a:extLst>
          </p:cNvPr>
          <p:cNvSpPr>
            <a:spLocks noChangeArrowheads="1"/>
          </p:cNvSpPr>
          <p:nvPr/>
        </p:nvSpPr>
        <p:spPr bwMode="auto">
          <a:xfrm>
            <a:off x="642938" y="938213"/>
            <a:ext cx="736600" cy="649287"/>
          </a:xfrm>
          <a:prstGeom prst="rect">
            <a:avLst/>
          </a:prstGeom>
          <a:solidFill>
            <a:schemeClr val="bg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lIns="0" rIns="0"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n-US" altLang="el-GR" sz="2800">
                <a:solidFill>
                  <a:srgbClr val="3399FF"/>
                </a:solidFill>
                <a:latin typeface="Arial" panose="020B0604020202020204" pitchFamily="34" charset="0"/>
              </a:rPr>
              <a:t>1s</a:t>
            </a:r>
          </a:p>
        </p:txBody>
      </p:sp>
      <p:sp>
        <p:nvSpPr>
          <p:cNvPr id="117767" name="Text Box 7">
            <a:extLst>
              <a:ext uri="{FF2B5EF4-FFF2-40B4-BE49-F238E27FC236}">
                <a16:creationId xmlns:a16="http://schemas.microsoft.com/office/drawing/2014/main" id="{1907EDEB-F931-4BC3-AB9C-4ECA42315A8E}"/>
              </a:ext>
            </a:extLst>
          </p:cNvPr>
          <p:cNvSpPr txBox="1">
            <a:spLocks noChangeArrowheads="1"/>
          </p:cNvSpPr>
          <p:nvPr/>
        </p:nvSpPr>
        <p:spPr bwMode="auto">
          <a:xfrm>
            <a:off x="5487988" y="1004888"/>
            <a:ext cx="3065462" cy="519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50000"/>
              </a:spcBef>
              <a:buClrTx/>
              <a:buSzTx/>
              <a:buFontTx/>
              <a:buNone/>
            </a:pPr>
            <a:r>
              <a:rPr lang="en-US" altLang="el-GR" sz="2800">
                <a:latin typeface="Arial" panose="020B0604020202020204" pitchFamily="34" charset="0"/>
              </a:rPr>
              <a:t>sp</a:t>
            </a:r>
            <a:r>
              <a:rPr lang="en-US" altLang="el-GR" sz="2800" baseline="30000">
                <a:latin typeface="Arial" panose="020B0604020202020204" pitchFamily="34" charset="0"/>
              </a:rPr>
              <a:t>3</a:t>
            </a:r>
            <a:r>
              <a:rPr lang="en-US" altLang="el-GR" sz="2800">
                <a:latin typeface="Arial" panose="020B0604020202020204" pitchFamily="34" charset="0"/>
              </a:rPr>
              <a:t>  sp</a:t>
            </a:r>
            <a:r>
              <a:rPr lang="en-US" altLang="el-GR" sz="2800" baseline="30000">
                <a:latin typeface="Arial" panose="020B0604020202020204" pitchFamily="34" charset="0"/>
              </a:rPr>
              <a:t>3   </a:t>
            </a:r>
            <a:r>
              <a:rPr lang="en-US" altLang="el-GR" sz="2800">
                <a:latin typeface="Arial" panose="020B0604020202020204" pitchFamily="34" charset="0"/>
              </a:rPr>
              <a:t> sp</a:t>
            </a:r>
            <a:r>
              <a:rPr lang="en-US" altLang="el-GR" sz="2800" baseline="30000">
                <a:latin typeface="Arial" panose="020B0604020202020204" pitchFamily="34" charset="0"/>
              </a:rPr>
              <a:t>3</a:t>
            </a:r>
            <a:r>
              <a:rPr lang="en-US" altLang="el-GR" sz="2800">
                <a:latin typeface="Arial" panose="020B0604020202020204" pitchFamily="34" charset="0"/>
              </a:rPr>
              <a:t>  sp</a:t>
            </a:r>
            <a:r>
              <a:rPr lang="en-US" altLang="el-GR" sz="2800" baseline="30000">
                <a:latin typeface="Arial" panose="020B0604020202020204" pitchFamily="34" charset="0"/>
              </a:rPr>
              <a:t>3</a:t>
            </a:r>
          </a:p>
        </p:txBody>
      </p:sp>
      <p:grpSp>
        <p:nvGrpSpPr>
          <p:cNvPr id="2" name="Group 8">
            <a:extLst>
              <a:ext uri="{FF2B5EF4-FFF2-40B4-BE49-F238E27FC236}">
                <a16:creationId xmlns:a16="http://schemas.microsoft.com/office/drawing/2014/main" id="{089D816C-0BAA-4444-AC54-CC2BCB62A35E}"/>
              </a:ext>
            </a:extLst>
          </p:cNvPr>
          <p:cNvGrpSpPr>
            <a:grpSpLocks/>
          </p:cNvGrpSpPr>
          <p:nvPr/>
        </p:nvGrpSpPr>
        <p:grpSpPr bwMode="auto">
          <a:xfrm>
            <a:off x="5510213" y="388938"/>
            <a:ext cx="2943225" cy="649287"/>
            <a:chOff x="3471" y="245"/>
            <a:chExt cx="1854" cy="409"/>
          </a:xfrm>
          <a:solidFill>
            <a:schemeClr val="bg1"/>
          </a:solidFill>
        </p:grpSpPr>
        <p:sp>
          <p:nvSpPr>
            <p:cNvPr id="117769" name="Rectangle 9">
              <a:extLst>
                <a:ext uri="{FF2B5EF4-FFF2-40B4-BE49-F238E27FC236}">
                  <a16:creationId xmlns:a16="http://schemas.microsoft.com/office/drawing/2014/main" id="{14EF6572-517D-426D-AF19-C5E51392BEB7}"/>
                </a:ext>
              </a:extLst>
            </p:cNvPr>
            <p:cNvSpPr>
              <a:spLocks noChangeArrowheads="1"/>
            </p:cNvSpPr>
            <p:nvPr/>
          </p:nvSpPr>
          <p:spPr bwMode="auto">
            <a:xfrm>
              <a:off x="3471" y="245"/>
              <a:ext cx="464" cy="409"/>
            </a:xfrm>
            <a:prstGeom prst="rect">
              <a:avLst/>
            </a:prstGeom>
            <a:grpFill/>
            <a:ln w="9525" algn="ctr">
              <a:solidFill>
                <a:srgbClr val="DDDDDD"/>
              </a:solidFill>
              <a:miter lim="800000"/>
              <a:headEnd/>
              <a:tailEnd/>
            </a:ln>
            <a:effectLst/>
          </p:spPr>
          <p:txBody>
            <a:bodyPr wrap="none" anchor="ctr"/>
            <a:lstStyle/>
            <a:p>
              <a:pPr>
                <a:defRPr/>
              </a:pPr>
              <a:endParaRPr lang="el-GR">
                <a:latin typeface="Arial" charset="0"/>
                <a:cs typeface="Arial" charset="0"/>
              </a:endParaRPr>
            </a:p>
          </p:txBody>
        </p:sp>
        <p:sp>
          <p:nvSpPr>
            <p:cNvPr id="117770" name="Rectangle 10">
              <a:extLst>
                <a:ext uri="{FF2B5EF4-FFF2-40B4-BE49-F238E27FC236}">
                  <a16:creationId xmlns:a16="http://schemas.microsoft.com/office/drawing/2014/main" id="{EF687D5E-C71E-4B4E-AE77-94A0870A8D02}"/>
                </a:ext>
              </a:extLst>
            </p:cNvPr>
            <p:cNvSpPr>
              <a:spLocks noChangeArrowheads="1"/>
            </p:cNvSpPr>
            <p:nvPr/>
          </p:nvSpPr>
          <p:spPr bwMode="auto">
            <a:xfrm>
              <a:off x="4400" y="245"/>
              <a:ext cx="464" cy="409"/>
            </a:xfrm>
            <a:prstGeom prst="rect">
              <a:avLst/>
            </a:prstGeom>
            <a:grpFill/>
            <a:ln w="9525" algn="ctr">
              <a:solidFill>
                <a:srgbClr val="DDDDDD"/>
              </a:solidFill>
              <a:miter lim="800000"/>
              <a:headEnd/>
              <a:tailEnd/>
            </a:ln>
            <a:effectLst/>
          </p:spPr>
          <p:txBody>
            <a:bodyPr wrap="none" anchor="ctr"/>
            <a:lstStyle/>
            <a:p>
              <a:pPr>
                <a:defRPr/>
              </a:pPr>
              <a:endParaRPr lang="el-GR">
                <a:latin typeface="Arial" charset="0"/>
                <a:cs typeface="Arial" charset="0"/>
              </a:endParaRPr>
            </a:p>
          </p:txBody>
        </p:sp>
        <p:sp>
          <p:nvSpPr>
            <p:cNvPr id="117771" name="Rectangle 11">
              <a:extLst>
                <a:ext uri="{FF2B5EF4-FFF2-40B4-BE49-F238E27FC236}">
                  <a16:creationId xmlns:a16="http://schemas.microsoft.com/office/drawing/2014/main" id="{E7E9BABF-D721-4E6C-AE5A-CD4A172EB7A2}"/>
                </a:ext>
              </a:extLst>
            </p:cNvPr>
            <p:cNvSpPr>
              <a:spLocks noChangeArrowheads="1"/>
            </p:cNvSpPr>
            <p:nvPr/>
          </p:nvSpPr>
          <p:spPr bwMode="auto">
            <a:xfrm>
              <a:off x="3934" y="245"/>
              <a:ext cx="464" cy="409"/>
            </a:xfrm>
            <a:prstGeom prst="rect">
              <a:avLst/>
            </a:prstGeom>
            <a:grpFill/>
            <a:ln w="9525" algn="ctr">
              <a:solidFill>
                <a:srgbClr val="DDDDDD"/>
              </a:solidFill>
              <a:miter lim="800000"/>
              <a:headEnd/>
              <a:tailEnd/>
            </a:ln>
            <a:effectLst/>
          </p:spPr>
          <p:txBody>
            <a:bodyPr wrap="none" anchor="ctr"/>
            <a:lstStyle/>
            <a:p>
              <a:pPr>
                <a:defRPr/>
              </a:pPr>
              <a:endParaRPr lang="el-GR">
                <a:latin typeface="Arial" charset="0"/>
                <a:cs typeface="Arial" charset="0"/>
              </a:endParaRPr>
            </a:p>
          </p:txBody>
        </p:sp>
        <p:sp>
          <p:nvSpPr>
            <p:cNvPr id="117772" name="Rectangle 12">
              <a:extLst>
                <a:ext uri="{FF2B5EF4-FFF2-40B4-BE49-F238E27FC236}">
                  <a16:creationId xmlns:a16="http://schemas.microsoft.com/office/drawing/2014/main" id="{142EB14B-77CE-4EB9-89FF-7F732FC2BB2C}"/>
                </a:ext>
              </a:extLst>
            </p:cNvPr>
            <p:cNvSpPr>
              <a:spLocks noChangeArrowheads="1"/>
            </p:cNvSpPr>
            <p:nvPr/>
          </p:nvSpPr>
          <p:spPr bwMode="auto">
            <a:xfrm>
              <a:off x="4861" y="245"/>
              <a:ext cx="464" cy="409"/>
            </a:xfrm>
            <a:prstGeom prst="rect">
              <a:avLst/>
            </a:prstGeom>
            <a:grpFill/>
            <a:ln w="9525" algn="ctr">
              <a:solidFill>
                <a:srgbClr val="DDDDDD"/>
              </a:solidFill>
              <a:miter lim="800000"/>
              <a:headEnd/>
              <a:tailEnd/>
            </a:ln>
            <a:effectLst/>
          </p:spPr>
          <p:txBody>
            <a:bodyPr wrap="none" anchor="ctr"/>
            <a:lstStyle/>
            <a:p>
              <a:pPr>
                <a:defRPr/>
              </a:pPr>
              <a:endParaRPr lang="el-GR">
                <a:latin typeface="Arial" charset="0"/>
                <a:cs typeface="Arial" charset="0"/>
              </a:endParaRPr>
            </a:p>
          </p:txBody>
        </p:sp>
      </p:grpSp>
      <p:sp>
        <p:nvSpPr>
          <p:cNvPr id="117773" name="Line 13">
            <a:extLst>
              <a:ext uri="{FF2B5EF4-FFF2-40B4-BE49-F238E27FC236}">
                <a16:creationId xmlns:a16="http://schemas.microsoft.com/office/drawing/2014/main" id="{B8A964DD-669F-4A0B-ADC6-D83912870DED}"/>
              </a:ext>
            </a:extLst>
          </p:cNvPr>
          <p:cNvSpPr>
            <a:spLocks noChangeShapeType="1"/>
          </p:cNvSpPr>
          <p:nvPr/>
        </p:nvSpPr>
        <p:spPr bwMode="auto">
          <a:xfrm flipH="1">
            <a:off x="3352800" y="4044950"/>
            <a:ext cx="2559050" cy="168275"/>
          </a:xfrm>
          <a:prstGeom prst="line">
            <a:avLst/>
          </a:prstGeom>
          <a:noFill/>
          <a:ln w="28575">
            <a:solidFill>
              <a:srgbClr val="FFFFCC"/>
            </a:solidFill>
            <a:round/>
            <a:headEnd/>
            <a:tailEnd/>
          </a:ln>
          <a:extLst>
            <a:ext uri="{909E8E84-426E-40DD-AFC4-6F175D3DCCD1}">
              <a14:hiddenFill xmlns:a14="http://schemas.microsoft.com/office/drawing/2010/main">
                <a:noFill/>
              </a14:hiddenFill>
            </a:ext>
          </a:extLst>
        </p:spPr>
        <p:txBody>
          <a:bodyPr wrap="none" anchor="ctr"/>
          <a:lstStyle/>
          <a:p>
            <a:endParaRPr lang="el-GR"/>
          </a:p>
        </p:txBody>
      </p:sp>
      <p:sp>
        <p:nvSpPr>
          <p:cNvPr id="117774" name="Oval 14">
            <a:extLst>
              <a:ext uri="{FF2B5EF4-FFF2-40B4-BE49-F238E27FC236}">
                <a16:creationId xmlns:a16="http://schemas.microsoft.com/office/drawing/2014/main" id="{40CFB05A-EEAA-41E3-A0B8-E759F1A76981}"/>
              </a:ext>
            </a:extLst>
          </p:cNvPr>
          <p:cNvSpPr>
            <a:spLocks noChangeArrowheads="1"/>
          </p:cNvSpPr>
          <p:nvPr/>
        </p:nvSpPr>
        <p:spPr bwMode="auto">
          <a:xfrm rot="2700000">
            <a:off x="4439444" y="2450306"/>
            <a:ext cx="1068388" cy="1108075"/>
          </a:xfrm>
          <a:prstGeom prst="ellipse">
            <a:avLst/>
          </a:prstGeom>
          <a:gradFill rotWithShape="1">
            <a:gsLst>
              <a:gs pos="0">
                <a:srgbClr val="8BFD93"/>
              </a:gs>
              <a:gs pos="100000">
                <a:srgbClr val="407544">
                  <a:alpha val="0"/>
                </a:srgbClr>
              </a:gs>
            </a:gsLst>
            <a:path path="shape">
              <a:fillToRect l="50000" t="50000" r="50000" b="50000"/>
            </a:path>
          </a:gra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117775" name="Freeform 15">
            <a:extLst>
              <a:ext uri="{FF2B5EF4-FFF2-40B4-BE49-F238E27FC236}">
                <a16:creationId xmlns:a16="http://schemas.microsoft.com/office/drawing/2014/main" id="{7B7FCA7E-66FF-414E-92EF-CD9E833279B6}"/>
              </a:ext>
            </a:extLst>
          </p:cNvPr>
          <p:cNvSpPr>
            <a:spLocks/>
          </p:cNvSpPr>
          <p:nvPr/>
        </p:nvSpPr>
        <p:spPr bwMode="auto">
          <a:xfrm rot="18900000">
            <a:off x="4410075" y="2562225"/>
            <a:ext cx="1089025" cy="781050"/>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00AC00"/>
              </a:gs>
              <a:gs pos="50000">
                <a:srgbClr val="00AC00">
                  <a:gamma/>
                  <a:tint val="12549"/>
                  <a:invGamma/>
                  <a:alpha val="48000"/>
                </a:srgbClr>
              </a:gs>
              <a:gs pos="100000">
                <a:srgbClr val="00AC00"/>
              </a:gs>
            </a:gsLst>
            <a:lin ang="5400000" scaled="1"/>
          </a:gradFill>
          <a:ln w="9525" cap="flat" cmpd="sng">
            <a:noFill/>
            <a:prstDash val="solid"/>
            <a:round/>
            <a:headEnd/>
            <a:tailEnd/>
          </a:ln>
          <a:effectLst/>
        </p:spPr>
        <p:txBody>
          <a:bodyPr wrap="none" anchor="ctr"/>
          <a:lstStyle/>
          <a:p>
            <a:pPr>
              <a:defRPr/>
            </a:pPr>
            <a:endParaRPr lang="el-GR">
              <a:latin typeface="Arial" charset="0"/>
              <a:cs typeface="Arial" charset="0"/>
            </a:endParaRPr>
          </a:p>
        </p:txBody>
      </p:sp>
      <p:sp>
        <p:nvSpPr>
          <p:cNvPr id="117776" name="Line 16">
            <a:extLst>
              <a:ext uri="{FF2B5EF4-FFF2-40B4-BE49-F238E27FC236}">
                <a16:creationId xmlns:a16="http://schemas.microsoft.com/office/drawing/2014/main" id="{3534B35D-ECED-4B1A-AD75-3F998111070D}"/>
              </a:ext>
            </a:extLst>
          </p:cNvPr>
          <p:cNvSpPr>
            <a:spLocks noChangeShapeType="1"/>
          </p:cNvSpPr>
          <p:nvPr/>
        </p:nvSpPr>
        <p:spPr bwMode="auto">
          <a:xfrm rot="-2700000">
            <a:off x="2836863" y="3495675"/>
            <a:ext cx="3354387" cy="0"/>
          </a:xfrm>
          <a:prstGeom prst="line">
            <a:avLst/>
          </a:prstGeom>
          <a:noFill/>
          <a:ln w="28575">
            <a:solidFill>
              <a:srgbClr val="DDDDDD">
                <a:alpha val="50195"/>
              </a:srgbClr>
            </a:solidFill>
            <a:round/>
            <a:headEnd/>
            <a:tailEnd/>
          </a:ln>
          <a:extLst>
            <a:ext uri="{909E8E84-426E-40DD-AFC4-6F175D3DCCD1}">
              <a14:hiddenFill xmlns:a14="http://schemas.microsoft.com/office/drawing/2010/main">
                <a:noFill/>
              </a14:hiddenFill>
            </a:ext>
          </a:extLst>
        </p:spPr>
        <p:txBody>
          <a:bodyPr>
            <a:spAutoFit/>
          </a:bodyPr>
          <a:lstStyle/>
          <a:p>
            <a:endParaRPr lang="el-GR"/>
          </a:p>
        </p:txBody>
      </p:sp>
      <p:sp>
        <p:nvSpPr>
          <p:cNvPr id="117777" name="Line 17">
            <a:extLst>
              <a:ext uri="{FF2B5EF4-FFF2-40B4-BE49-F238E27FC236}">
                <a16:creationId xmlns:a16="http://schemas.microsoft.com/office/drawing/2014/main" id="{3937C45A-EEAD-408A-B73D-0BDFB20D8342}"/>
              </a:ext>
            </a:extLst>
          </p:cNvPr>
          <p:cNvSpPr>
            <a:spLocks noChangeShapeType="1"/>
          </p:cNvSpPr>
          <p:nvPr/>
        </p:nvSpPr>
        <p:spPr bwMode="auto">
          <a:xfrm>
            <a:off x="2424113" y="3429000"/>
            <a:ext cx="4379912" cy="0"/>
          </a:xfrm>
          <a:prstGeom prst="line">
            <a:avLst/>
          </a:prstGeom>
          <a:noFill/>
          <a:ln w="28575">
            <a:solidFill>
              <a:srgbClr val="DDDDDD">
                <a:alpha val="50195"/>
              </a:srgbClr>
            </a:solidFill>
            <a:round/>
            <a:headEnd/>
            <a:tailEnd/>
          </a:ln>
          <a:extLst>
            <a:ext uri="{909E8E84-426E-40DD-AFC4-6F175D3DCCD1}">
              <a14:hiddenFill xmlns:a14="http://schemas.microsoft.com/office/drawing/2010/main">
                <a:noFill/>
              </a14:hiddenFill>
            </a:ext>
          </a:extLst>
        </p:spPr>
        <p:txBody>
          <a:bodyPr>
            <a:spAutoFit/>
          </a:bodyPr>
          <a:lstStyle/>
          <a:p>
            <a:endParaRPr lang="el-GR"/>
          </a:p>
        </p:txBody>
      </p:sp>
      <p:sp>
        <p:nvSpPr>
          <p:cNvPr id="117778" name="Line 18">
            <a:extLst>
              <a:ext uri="{FF2B5EF4-FFF2-40B4-BE49-F238E27FC236}">
                <a16:creationId xmlns:a16="http://schemas.microsoft.com/office/drawing/2014/main" id="{70D33BC4-C61B-4B26-A835-90F2B91A694A}"/>
              </a:ext>
            </a:extLst>
          </p:cNvPr>
          <p:cNvSpPr>
            <a:spLocks noChangeShapeType="1"/>
          </p:cNvSpPr>
          <p:nvPr/>
        </p:nvSpPr>
        <p:spPr bwMode="auto">
          <a:xfrm rot="-5400000">
            <a:off x="2913856" y="3486944"/>
            <a:ext cx="3354388" cy="0"/>
          </a:xfrm>
          <a:prstGeom prst="line">
            <a:avLst/>
          </a:prstGeom>
          <a:noFill/>
          <a:ln w="28575">
            <a:solidFill>
              <a:srgbClr val="DDDDDD">
                <a:alpha val="50195"/>
              </a:srgbClr>
            </a:solidFill>
            <a:round/>
            <a:headEnd/>
            <a:tailEnd/>
          </a:ln>
          <a:extLst>
            <a:ext uri="{909E8E84-426E-40DD-AFC4-6F175D3DCCD1}">
              <a14:hiddenFill xmlns:a14="http://schemas.microsoft.com/office/drawing/2010/main">
                <a:noFill/>
              </a14:hiddenFill>
            </a:ext>
          </a:extLst>
        </p:spPr>
        <p:txBody>
          <a:bodyPr>
            <a:spAutoFit/>
          </a:bodyPr>
          <a:lstStyle/>
          <a:p>
            <a:endParaRPr lang="el-GR"/>
          </a:p>
        </p:txBody>
      </p:sp>
      <p:sp>
        <p:nvSpPr>
          <p:cNvPr id="71697" name="Oval 19">
            <a:extLst>
              <a:ext uri="{FF2B5EF4-FFF2-40B4-BE49-F238E27FC236}">
                <a16:creationId xmlns:a16="http://schemas.microsoft.com/office/drawing/2014/main" id="{CF705845-0A72-42FA-9A54-713D6C59B4EF}"/>
              </a:ext>
            </a:extLst>
          </p:cNvPr>
          <p:cNvSpPr>
            <a:spLocks noChangeArrowheads="1"/>
          </p:cNvSpPr>
          <p:nvPr/>
        </p:nvSpPr>
        <p:spPr bwMode="auto">
          <a:xfrm>
            <a:off x="4359275" y="3136900"/>
            <a:ext cx="250825" cy="250825"/>
          </a:xfrm>
          <a:prstGeom prst="ellipse">
            <a:avLst/>
          </a:prstGeom>
          <a:gradFill rotWithShape="1">
            <a:gsLst>
              <a:gs pos="0">
                <a:srgbClr val="A1AEE7"/>
              </a:gs>
              <a:gs pos="100000">
                <a:srgbClr val="4B516B"/>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698" name="Oval 20">
            <a:extLst>
              <a:ext uri="{FF2B5EF4-FFF2-40B4-BE49-F238E27FC236}">
                <a16:creationId xmlns:a16="http://schemas.microsoft.com/office/drawing/2014/main" id="{9E892B44-5168-47E8-BFE3-60D35FC89FB6}"/>
              </a:ext>
            </a:extLst>
          </p:cNvPr>
          <p:cNvSpPr>
            <a:spLocks noChangeArrowheads="1"/>
          </p:cNvSpPr>
          <p:nvPr/>
        </p:nvSpPr>
        <p:spPr bwMode="auto">
          <a:xfrm>
            <a:off x="4394200" y="3455988"/>
            <a:ext cx="252413" cy="250825"/>
          </a:xfrm>
          <a:prstGeom prst="ellipse">
            <a:avLst/>
          </a:prstGeom>
          <a:gradFill rotWithShape="1">
            <a:gsLst>
              <a:gs pos="0">
                <a:srgbClr val="A1AEE7"/>
              </a:gs>
              <a:gs pos="100000">
                <a:srgbClr val="4B516B"/>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699" name="Oval 21">
            <a:extLst>
              <a:ext uri="{FF2B5EF4-FFF2-40B4-BE49-F238E27FC236}">
                <a16:creationId xmlns:a16="http://schemas.microsoft.com/office/drawing/2014/main" id="{0645714E-314E-4791-8854-6C69FD6F19F4}"/>
              </a:ext>
            </a:extLst>
          </p:cNvPr>
          <p:cNvSpPr>
            <a:spLocks noChangeArrowheads="1"/>
          </p:cNvSpPr>
          <p:nvPr/>
        </p:nvSpPr>
        <p:spPr bwMode="auto">
          <a:xfrm>
            <a:off x="4602163" y="3368675"/>
            <a:ext cx="252412" cy="252413"/>
          </a:xfrm>
          <a:prstGeom prst="ellipse">
            <a:avLst/>
          </a:prstGeom>
          <a:gradFill rotWithShape="1">
            <a:gsLst>
              <a:gs pos="0">
                <a:srgbClr val="A1AEE7"/>
              </a:gs>
              <a:gs pos="100000">
                <a:srgbClr val="4B516B"/>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00" name="Oval 22">
            <a:extLst>
              <a:ext uri="{FF2B5EF4-FFF2-40B4-BE49-F238E27FC236}">
                <a16:creationId xmlns:a16="http://schemas.microsoft.com/office/drawing/2014/main" id="{863E5900-031F-40D9-8B16-31E55D76705A}"/>
              </a:ext>
            </a:extLst>
          </p:cNvPr>
          <p:cNvSpPr>
            <a:spLocks noChangeArrowheads="1"/>
          </p:cNvSpPr>
          <p:nvPr/>
        </p:nvSpPr>
        <p:spPr bwMode="auto">
          <a:xfrm>
            <a:off x="4452938" y="3151188"/>
            <a:ext cx="250825" cy="250825"/>
          </a:xfrm>
          <a:prstGeom prst="ellipse">
            <a:avLst/>
          </a:prstGeom>
          <a:gradFill rotWithShape="1">
            <a:gsLst>
              <a:gs pos="0">
                <a:srgbClr val="A1AEE7"/>
              </a:gs>
              <a:gs pos="100000">
                <a:srgbClr val="4B516B"/>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nvGrpSpPr>
          <p:cNvPr id="71701" name="Group 23">
            <a:extLst>
              <a:ext uri="{FF2B5EF4-FFF2-40B4-BE49-F238E27FC236}">
                <a16:creationId xmlns:a16="http://schemas.microsoft.com/office/drawing/2014/main" id="{98084092-CB13-4F43-B40E-8D95D747F6B6}"/>
              </a:ext>
            </a:extLst>
          </p:cNvPr>
          <p:cNvGrpSpPr>
            <a:grpSpLocks/>
          </p:cNvGrpSpPr>
          <p:nvPr/>
        </p:nvGrpSpPr>
        <p:grpSpPr bwMode="auto">
          <a:xfrm>
            <a:off x="4302125" y="3249613"/>
            <a:ext cx="241300" cy="241300"/>
            <a:chOff x="1951" y="2530"/>
            <a:chExt cx="384" cy="384"/>
          </a:xfrm>
        </p:grpSpPr>
        <p:sp>
          <p:nvSpPr>
            <p:cNvPr id="71809" name="Oval 24">
              <a:extLst>
                <a:ext uri="{FF2B5EF4-FFF2-40B4-BE49-F238E27FC236}">
                  <a16:creationId xmlns:a16="http://schemas.microsoft.com/office/drawing/2014/main" id="{BF821FAD-397A-4891-B560-98D6C9DF2124}"/>
                </a:ext>
              </a:extLst>
            </p:cNvPr>
            <p:cNvSpPr>
              <a:spLocks noChangeArrowheads="1"/>
            </p:cNvSpPr>
            <p:nvPr/>
          </p:nvSpPr>
          <p:spPr bwMode="auto">
            <a:xfrm>
              <a:off x="1951" y="2530"/>
              <a:ext cx="384" cy="384"/>
            </a:xfrm>
            <a:prstGeom prst="ellipse">
              <a:avLst/>
            </a:prstGeom>
            <a:gradFill rotWithShape="1">
              <a:gsLst>
                <a:gs pos="0">
                  <a:srgbClr val="E35353"/>
                </a:gs>
                <a:gs pos="100000">
                  <a:srgbClr val="692626"/>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810" name="AutoShape 25">
              <a:extLst>
                <a:ext uri="{FF2B5EF4-FFF2-40B4-BE49-F238E27FC236}">
                  <a16:creationId xmlns:a16="http://schemas.microsoft.com/office/drawing/2014/main" id="{86BA12DA-C4B0-47B9-B02E-BC0B11DE0442}"/>
                </a:ext>
              </a:extLst>
            </p:cNvPr>
            <p:cNvSpPr>
              <a:spLocks noChangeArrowheads="1"/>
            </p:cNvSpPr>
            <p:nvPr/>
          </p:nvSpPr>
          <p:spPr bwMode="auto">
            <a:xfrm>
              <a:off x="2058" y="2634"/>
              <a:ext cx="177" cy="182"/>
            </a:xfrm>
            <a:prstGeom prst="plus">
              <a:avLst>
                <a:gd name="adj" fmla="val 39245"/>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grpSp>
        <p:nvGrpSpPr>
          <p:cNvPr id="71702" name="Group 26">
            <a:extLst>
              <a:ext uri="{FF2B5EF4-FFF2-40B4-BE49-F238E27FC236}">
                <a16:creationId xmlns:a16="http://schemas.microsoft.com/office/drawing/2014/main" id="{F4FA8338-ED9C-492B-B26F-7A7B21BFAA8D}"/>
              </a:ext>
            </a:extLst>
          </p:cNvPr>
          <p:cNvGrpSpPr>
            <a:grpSpLocks/>
          </p:cNvGrpSpPr>
          <p:nvPr/>
        </p:nvGrpSpPr>
        <p:grpSpPr bwMode="auto">
          <a:xfrm>
            <a:off x="4625975" y="3246438"/>
            <a:ext cx="241300" cy="241300"/>
            <a:chOff x="1951" y="2530"/>
            <a:chExt cx="384" cy="384"/>
          </a:xfrm>
        </p:grpSpPr>
        <p:sp>
          <p:nvSpPr>
            <p:cNvPr id="71807" name="Oval 27">
              <a:extLst>
                <a:ext uri="{FF2B5EF4-FFF2-40B4-BE49-F238E27FC236}">
                  <a16:creationId xmlns:a16="http://schemas.microsoft.com/office/drawing/2014/main" id="{1F160281-0098-415E-BC18-024D868E879F}"/>
                </a:ext>
              </a:extLst>
            </p:cNvPr>
            <p:cNvSpPr>
              <a:spLocks noChangeArrowheads="1"/>
            </p:cNvSpPr>
            <p:nvPr/>
          </p:nvSpPr>
          <p:spPr bwMode="auto">
            <a:xfrm>
              <a:off x="1951" y="2530"/>
              <a:ext cx="384" cy="384"/>
            </a:xfrm>
            <a:prstGeom prst="ellipse">
              <a:avLst/>
            </a:prstGeom>
            <a:gradFill rotWithShape="1">
              <a:gsLst>
                <a:gs pos="0">
                  <a:srgbClr val="E35353"/>
                </a:gs>
                <a:gs pos="100000">
                  <a:srgbClr val="692626"/>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808" name="AutoShape 28">
              <a:extLst>
                <a:ext uri="{FF2B5EF4-FFF2-40B4-BE49-F238E27FC236}">
                  <a16:creationId xmlns:a16="http://schemas.microsoft.com/office/drawing/2014/main" id="{19010973-B132-4A39-8A0C-2FE1B45F9911}"/>
                </a:ext>
              </a:extLst>
            </p:cNvPr>
            <p:cNvSpPr>
              <a:spLocks noChangeArrowheads="1"/>
            </p:cNvSpPr>
            <p:nvPr/>
          </p:nvSpPr>
          <p:spPr bwMode="auto">
            <a:xfrm>
              <a:off x="2058" y="2634"/>
              <a:ext cx="177" cy="182"/>
            </a:xfrm>
            <a:prstGeom prst="plus">
              <a:avLst>
                <a:gd name="adj" fmla="val 39245"/>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sp>
        <p:nvSpPr>
          <p:cNvPr id="71703" name="Oval 29">
            <a:extLst>
              <a:ext uri="{FF2B5EF4-FFF2-40B4-BE49-F238E27FC236}">
                <a16:creationId xmlns:a16="http://schemas.microsoft.com/office/drawing/2014/main" id="{1A319B50-32AD-4DAB-87B9-0B2B3FA28DDC}"/>
              </a:ext>
            </a:extLst>
          </p:cNvPr>
          <p:cNvSpPr>
            <a:spLocks noChangeArrowheads="1"/>
          </p:cNvSpPr>
          <p:nvPr/>
        </p:nvSpPr>
        <p:spPr bwMode="auto">
          <a:xfrm>
            <a:off x="4456113" y="3387725"/>
            <a:ext cx="250825" cy="252413"/>
          </a:xfrm>
          <a:prstGeom prst="ellipse">
            <a:avLst/>
          </a:prstGeom>
          <a:gradFill rotWithShape="1">
            <a:gsLst>
              <a:gs pos="0">
                <a:srgbClr val="A1AEE7"/>
              </a:gs>
              <a:gs pos="100000">
                <a:srgbClr val="4B516B"/>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nvGrpSpPr>
          <p:cNvPr id="5" name="Group 30">
            <a:extLst>
              <a:ext uri="{FF2B5EF4-FFF2-40B4-BE49-F238E27FC236}">
                <a16:creationId xmlns:a16="http://schemas.microsoft.com/office/drawing/2014/main" id="{61F5461A-E612-40C1-845A-7E4D93B63E2A}"/>
              </a:ext>
            </a:extLst>
          </p:cNvPr>
          <p:cNvGrpSpPr>
            <a:grpSpLocks/>
          </p:cNvGrpSpPr>
          <p:nvPr/>
        </p:nvGrpSpPr>
        <p:grpSpPr bwMode="auto">
          <a:xfrm>
            <a:off x="4503738" y="2892425"/>
            <a:ext cx="177800" cy="1019175"/>
            <a:chOff x="3211" y="724"/>
            <a:chExt cx="182" cy="1037"/>
          </a:xfrm>
        </p:grpSpPr>
        <p:grpSp>
          <p:nvGrpSpPr>
            <p:cNvPr id="71801" name="Group 31">
              <a:extLst>
                <a:ext uri="{FF2B5EF4-FFF2-40B4-BE49-F238E27FC236}">
                  <a16:creationId xmlns:a16="http://schemas.microsoft.com/office/drawing/2014/main" id="{461C3DCD-32DF-449F-9DE0-6EC93265A912}"/>
                </a:ext>
              </a:extLst>
            </p:cNvPr>
            <p:cNvGrpSpPr>
              <a:grpSpLocks/>
            </p:cNvGrpSpPr>
            <p:nvPr/>
          </p:nvGrpSpPr>
          <p:grpSpPr bwMode="auto">
            <a:xfrm>
              <a:off x="3211" y="724"/>
              <a:ext cx="182" cy="182"/>
              <a:chOff x="5384" y="1264"/>
              <a:chExt cx="182" cy="182"/>
            </a:xfrm>
          </p:grpSpPr>
          <p:sp>
            <p:nvSpPr>
              <p:cNvPr id="71805" name="Oval 32">
                <a:extLst>
                  <a:ext uri="{FF2B5EF4-FFF2-40B4-BE49-F238E27FC236}">
                    <a16:creationId xmlns:a16="http://schemas.microsoft.com/office/drawing/2014/main" id="{A2FD9DC2-9702-4461-8BFB-6FDFA58B4C4E}"/>
                  </a:ext>
                </a:extLst>
              </p:cNvPr>
              <p:cNvSpPr>
                <a:spLocks noChangeArrowheads="1"/>
              </p:cNvSpPr>
              <p:nvPr/>
            </p:nvSpPr>
            <p:spPr bwMode="auto">
              <a:xfrm>
                <a:off x="5384" y="1264"/>
                <a:ext cx="182" cy="182"/>
              </a:xfrm>
              <a:prstGeom prst="ellipse">
                <a:avLst/>
              </a:prstGeom>
              <a:gradFill rotWithShape="1">
                <a:gsLst>
                  <a:gs pos="0">
                    <a:srgbClr val="969696"/>
                  </a:gs>
                  <a:gs pos="100000">
                    <a:srgbClr val="454545"/>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806" name="Line 33">
                <a:extLst>
                  <a:ext uri="{FF2B5EF4-FFF2-40B4-BE49-F238E27FC236}">
                    <a16:creationId xmlns:a16="http://schemas.microsoft.com/office/drawing/2014/main" id="{8CB089B1-9F68-4386-9334-70A65F7DFB86}"/>
                  </a:ext>
                </a:extLst>
              </p:cNvPr>
              <p:cNvSpPr>
                <a:spLocks noChangeShapeType="1"/>
              </p:cNvSpPr>
              <p:nvPr/>
            </p:nvSpPr>
            <p:spPr bwMode="auto">
              <a:xfrm>
                <a:off x="5430" y="1355"/>
                <a:ext cx="92" cy="0"/>
              </a:xfrm>
              <a:prstGeom prst="line">
                <a:avLst/>
              </a:prstGeom>
              <a:noFill/>
              <a:ln w="57150">
                <a:solidFill>
                  <a:schemeClr val="bg1"/>
                </a:solidFill>
                <a:round/>
                <a:headEnd/>
                <a:tailEnd/>
              </a:ln>
              <a:extLst>
                <a:ext uri="{909E8E84-426E-40DD-AFC4-6F175D3DCCD1}">
                  <a14:hiddenFill xmlns:a14="http://schemas.microsoft.com/office/drawing/2010/main">
                    <a:noFill/>
                  </a14:hiddenFill>
                </a:ext>
              </a:extLst>
            </p:spPr>
            <p:txBody>
              <a:bodyPr/>
              <a:lstStyle/>
              <a:p>
                <a:endParaRPr lang="el-GR"/>
              </a:p>
            </p:txBody>
          </p:sp>
        </p:grpSp>
        <p:grpSp>
          <p:nvGrpSpPr>
            <p:cNvPr id="71802" name="Group 34">
              <a:extLst>
                <a:ext uri="{FF2B5EF4-FFF2-40B4-BE49-F238E27FC236}">
                  <a16:creationId xmlns:a16="http://schemas.microsoft.com/office/drawing/2014/main" id="{1D31453D-8E23-453F-945D-BC2E1EC90001}"/>
                </a:ext>
              </a:extLst>
            </p:cNvPr>
            <p:cNvGrpSpPr>
              <a:grpSpLocks/>
            </p:cNvGrpSpPr>
            <p:nvPr/>
          </p:nvGrpSpPr>
          <p:grpSpPr bwMode="auto">
            <a:xfrm>
              <a:off x="3211" y="1579"/>
              <a:ext cx="182" cy="182"/>
              <a:chOff x="5384" y="1264"/>
              <a:chExt cx="182" cy="182"/>
            </a:xfrm>
          </p:grpSpPr>
          <p:sp>
            <p:nvSpPr>
              <p:cNvPr id="71803" name="Oval 35">
                <a:extLst>
                  <a:ext uri="{FF2B5EF4-FFF2-40B4-BE49-F238E27FC236}">
                    <a16:creationId xmlns:a16="http://schemas.microsoft.com/office/drawing/2014/main" id="{F7EBC86F-BCB4-4B99-A15F-843878ACD480}"/>
                  </a:ext>
                </a:extLst>
              </p:cNvPr>
              <p:cNvSpPr>
                <a:spLocks noChangeArrowheads="1"/>
              </p:cNvSpPr>
              <p:nvPr/>
            </p:nvSpPr>
            <p:spPr bwMode="auto">
              <a:xfrm>
                <a:off x="5384" y="1264"/>
                <a:ext cx="182" cy="182"/>
              </a:xfrm>
              <a:prstGeom prst="ellipse">
                <a:avLst/>
              </a:prstGeom>
              <a:gradFill rotWithShape="1">
                <a:gsLst>
                  <a:gs pos="0">
                    <a:srgbClr val="969696"/>
                  </a:gs>
                  <a:gs pos="100000">
                    <a:srgbClr val="454545"/>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804" name="Line 36">
                <a:extLst>
                  <a:ext uri="{FF2B5EF4-FFF2-40B4-BE49-F238E27FC236}">
                    <a16:creationId xmlns:a16="http://schemas.microsoft.com/office/drawing/2014/main" id="{AFE35A32-3F4C-4EF9-9347-88BEF57B4507}"/>
                  </a:ext>
                </a:extLst>
              </p:cNvPr>
              <p:cNvSpPr>
                <a:spLocks noChangeShapeType="1"/>
              </p:cNvSpPr>
              <p:nvPr/>
            </p:nvSpPr>
            <p:spPr bwMode="auto">
              <a:xfrm>
                <a:off x="5430" y="1355"/>
                <a:ext cx="92" cy="0"/>
              </a:xfrm>
              <a:prstGeom prst="line">
                <a:avLst/>
              </a:prstGeom>
              <a:noFill/>
              <a:ln w="57150">
                <a:solidFill>
                  <a:schemeClr val="bg1"/>
                </a:solidFill>
                <a:round/>
                <a:headEnd/>
                <a:tailEnd/>
              </a:ln>
              <a:extLst>
                <a:ext uri="{909E8E84-426E-40DD-AFC4-6F175D3DCCD1}">
                  <a14:hiddenFill xmlns:a14="http://schemas.microsoft.com/office/drawing/2010/main">
                    <a:noFill/>
                  </a14:hiddenFill>
                </a:ext>
              </a:extLst>
            </p:spPr>
            <p:txBody>
              <a:bodyPr/>
              <a:lstStyle/>
              <a:p>
                <a:endParaRPr lang="el-GR"/>
              </a:p>
            </p:txBody>
          </p:sp>
        </p:grpSp>
      </p:grpSp>
      <p:grpSp>
        <p:nvGrpSpPr>
          <p:cNvPr id="71705" name="Group 37">
            <a:extLst>
              <a:ext uri="{FF2B5EF4-FFF2-40B4-BE49-F238E27FC236}">
                <a16:creationId xmlns:a16="http://schemas.microsoft.com/office/drawing/2014/main" id="{226AB679-50D1-4662-A3FA-631E4051246A}"/>
              </a:ext>
            </a:extLst>
          </p:cNvPr>
          <p:cNvGrpSpPr>
            <a:grpSpLocks/>
          </p:cNvGrpSpPr>
          <p:nvPr/>
        </p:nvGrpSpPr>
        <p:grpSpPr bwMode="auto">
          <a:xfrm>
            <a:off x="4460875" y="3284538"/>
            <a:ext cx="241300" cy="241300"/>
            <a:chOff x="1951" y="2530"/>
            <a:chExt cx="384" cy="384"/>
          </a:xfrm>
        </p:grpSpPr>
        <p:sp>
          <p:nvSpPr>
            <p:cNvPr id="71799" name="Oval 38">
              <a:extLst>
                <a:ext uri="{FF2B5EF4-FFF2-40B4-BE49-F238E27FC236}">
                  <a16:creationId xmlns:a16="http://schemas.microsoft.com/office/drawing/2014/main" id="{92D8CCBF-358C-462A-89C9-39C68F918E53}"/>
                </a:ext>
              </a:extLst>
            </p:cNvPr>
            <p:cNvSpPr>
              <a:spLocks noChangeArrowheads="1"/>
            </p:cNvSpPr>
            <p:nvPr/>
          </p:nvSpPr>
          <p:spPr bwMode="auto">
            <a:xfrm>
              <a:off x="1951" y="2530"/>
              <a:ext cx="384" cy="384"/>
            </a:xfrm>
            <a:prstGeom prst="ellipse">
              <a:avLst/>
            </a:prstGeom>
            <a:gradFill rotWithShape="1">
              <a:gsLst>
                <a:gs pos="0">
                  <a:srgbClr val="E35353"/>
                </a:gs>
                <a:gs pos="100000">
                  <a:srgbClr val="692626"/>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800" name="AutoShape 39">
              <a:extLst>
                <a:ext uri="{FF2B5EF4-FFF2-40B4-BE49-F238E27FC236}">
                  <a16:creationId xmlns:a16="http://schemas.microsoft.com/office/drawing/2014/main" id="{AC576C50-AD71-4AF8-8D77-6422CD015BA7}"/>
                </a:ext>
              </a:extLst>
            </p:cNvPr>
            <p:cNvSpPr>
              <a:spLocks noChangeArrowheads="1"/>
            </p:cNvSpPr>
            <p:nvPr/>
          </p:nvSpPr>
          <p:spPr bwMode="auto">
            <a:xfrm>
              <a:off x="2058" y="2634"/>
              <a:ext cx="177" cy="182"/>
            </a:xfrm>
            <a:prstGeom prst="plus">
              <a:avLst>
                <a:gd name="adj" fmla="val 39245"/>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grpSp>
        <p:nvGrpSpPr>
          <p:cNvPr id="9" name="Group 40">
            <a:extLst>
              <a:ext uri="{FF2B5EF4-FFF2-40B4-BE49-F238E27FC236}">
                <a16:creationId xmlns:a16="http://schemas.microsoft.com/office/drawing/2014/main" id="{52FD9433-36E3-4FA1-994E-96CAF1F6FD5C}"/>
              </a:ext>
            </a:extLst>
          </p:cNvPr>
          <p:cNvGrpSpPr>
            <a:grpSpLocks/>
          </p:cNvGrpSpPr>
          <p:nvPr/>
        </p:nvGrpSpPr>
        <p:grpSpPr bwMode="auto">
          <a:xfrm>
            <a:off x="4492625" y="2644775"/>
            <a:ext cx="196850" cy="1531938"/>
            <a:chOff x="1296" y="1983"/>
            <a:chExt cx="186" cy="1448"/>
          </a:xfrm>
        </p:grpSpPr>
        <p:grpSp>
          <p:nvGrpSpPr>
            <p:cNvPr id="71793" name="Group 41">
              <a:extLst>
                <a:ext uri="{FF2B5EF4-FFF2-40B4-BE49-F238E27FC236}">
                  <a16:creationId xmlns:a16="http://schemas.microsoft.com/office/drawing/2014/main" id="{2D9CEFA1-4C5A-43E5-A258-88BAF9537C71}"/>
                </a:ext>
              </a:extLst>
            </p:cNvPr>
            <p:cNvGrpSpPr>
              <a:grpSpLocks/>
            </p:cNvGrpSpPr>
            <p:nvPr/>
          </p:nvGrpSpPr>
          <p:grpSpPr bwMode="auto">
            <a:xfrm>
              <a:off x="1300" y="1983"/>
              <a:ext cx="182" cy="182"/>
              <a:chOff x="5384" y="1264"/>
              <a:chExt cx="182" cy="182"/>
            </a:xfrm>
          </p:grpSpPr>
          <p:sp>
            <p:nvSpPr>
              <p:cNvPr id="71797" name="Oval 42">
                <a:extLst>
                  <a:ext uri="{FF2B5EF4-FFF2-40B4-BE49-F238E27FC236}">
                    <a16:creationId xmlns:a16="http://schemas.microsoft.com/office/drawing/2014/main" id="{34DCB51A-DF9F-4887-8C4F-4F7455656088}"/>
                  </a:ext>
                </a:extLst>
              </p:cNvPr>
              <p:cNvSpPr>
                <a:spLocks noChangeArrowheads="1"/>
              </p:cNvSpPr>
              <p:nvPr/>
            </p:nvSpPr>
            <p:spPr bwMode="auto">
              <a:xfrm>
                <a:off x="5384" y="1264"/>
                <a:ext cx="182" cy="182"/>
              </a:xfrm>
              <a:prstGeom prst="ellipse">
                <a:avLst/>
              </a:prstGeom>
              <a:gradFill rotWithShape="1">
                <a:gsLst>
                  <a:gs pos="0">
                    <a:srgbClr val="969696"/>
                  </a:gs>
                  <a:gs pos="100000">
                    <a:srgbClr val="454545"/>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98" name="Line 43">
                <a:extLst>
                  <a:ext uri="{FF2B5EF4-FFF2-40B4-BE49-F238E27FC236}">
                    <a16:creationId xmlns:a16="http://schemas.microsoft.com/office/drawing/2014/main" id="{936B37D1-245E-4994-A28E-B05ACE3921AE}"/>
                  </a:ext>
                </a:extLst>
              </p:cNvPr>
              <p:cNvSpPr>
                <a:spLocks noChangeShapeType="1"/>
              </p:cNvSpPr>
              <p:nvPr/>
            </p:nvSpPr>
            <p:spPr bwMode="auto">
              <a:xfrm>
                <a:off x="5430" y="1355"/>
                <a:ext cx="92" cy="0"/>
              </a:xfrm>
              <a:prstGeom prst="line">
                <a:avLst/>
              </a:prstGeom>
              <a:noFill/>
              <a:ln w="57150">
                <a:solidFill>
                  <a:schemeClr val="bg1"/>
                </a:solidFill>
                <a:round/>
                <a:headEnd/>
                <a:tailEnd/>
              </a:ln>
              <a:extLst>
                <a:ext uri="{909E8E84-426E-40DD-AFC4-6F175D3DCCD1}">
                  <a14:hiddenFill xmlns:a14="http://schemas.microsoft.com/office/drawing/2010/main">
                    <a:noFill/>
                  </a14:hiddenFill>
                </a:ext>
              </a:extLst>
            </p:spPr>
            <p:txBody>
              <a:bodyPr/>
              <a:lstStyle/>
              <a:p>
                <a:endParaRPr lang="el-GR"/>
              </a:p>
            </p:txBody>
          </p:sp>
        </p:grpSp>
        <p:grpSp>
          <p:nvGrpSpPr>
            <p:cNvPr id="71794" name="Group 44">
              <a:extLst>
                <a:ext uri="{FF2B5EF4-FFF2-40B4-BE49-F238E27FC236}">
                  <a16:creationId xmlns:a16="http://schemas.microsoft.com/office/drawing/2014/main" id="{2CB73919-89CB-4401-A0F2-8D7207F6D85D}"/>
                </a:ext>
              </a:extLst>
            </p:cNvPr>
            <p:cNvGrpSpPr>
              <a:grpSpLocks/>
            </p:cNvGrpSpPr>
            <p:nvPr/>
          </p:nvGrpSpPr>
          <p:grpSpPr bwMode="auto">
            <a:xfrm>
              <a:off x="1296" y="3249"/>
              <a:ext cx="182" cy="182"/>
              <a:chOff x="5384" y="1264"/>
              <a:chExt cx="182" cy="182"/>
            </a:xfrm>
          </p:grpSpPr>
          <p:sp>
            <p:nvSpPr>
              <p:cNvPr id="71795" name="Oval 45">
                <a:extLst>
                  <a:ext uri="{FF2B5EF4-FFF2-40B4-BE49-F238E27FC236}">
                    <a16:creationId xmlns:a16="http://schemas.microsoft.com/office/drawing/2014/main" id="{3B416909-ED43-4918-941D-7BBF8765E8A4}"/>
                  </a:ext>
                </a:extLst>
              </p:cNvPr>
              <p:cNvSpPr>
                <a:spLocks noChangeArrowheads="1"/>
              </p:cNvSpPr>
              <p:nvPr/>
            </p:nvSpPr>
            <p:spPr bwMode="auto">
              <a:xfrm>
                <a:off x="5384" y="1264"/>
                <a:ext cx="182" cy="182"/>
              </a:xfrm>
              <a:prstGeom prst="ellipse">
                <a:avLst/>
              </a:prstGeom>
              <a:gradFill rotWithShape="1">
                <a:gsLst>
                  <a:gs pos="0">
                    <a:srgbClr val="969696"/>
                  </a:gs>
                  <a:gs pos="100000">
                    <a:srgbClr val="454545"/>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96" name="Line 46">
                <a:extLst>
                  <a:ext uri="{FF2B5EF4-FFF2-40B4-BE49-F238E27FC236}">
                    <a16:creationId xmlns:a16="http://schemas.microsoft.com/office/drawing/2014/main" id="{20B4101C-7B92-49FF-909C-C10CC4D3DC00}"/>
                  </a:ext>
                </a:extLst>
              </p:cNvPr>
              <p:cNvSpPr>
                <a:spLocks noChangeShapeType="1"/>
              </p:cNvSpPr>
              <p:nvPr/>
            </p:nvSpPr>
            <p:spPr bwMode="auto">
              <a:xfrm>
                <a:off x="5430" y="1355"/>
                <a:ext cx="92" cy="0"/>
              </a:xfrm>
              <a:prstGeom prst="line">
                <a:avLst/>
              </a:prstGeom>
              <a:noFill/>
              <a:ln w="57150">
                <a:solidFill>
                  <a:schemeClr val="bg1"/>
                </a:solidFill>
                <a:round/>
                <a:headEnd/>
                <a:tailEnd/>
              </a:ln>
              <a:extLst>
                <a:ext uri="{909E8E84-426E-40DD-AFC4-6F175D3DCCD1}">
                  <a14:hiddenFill xmlns:a14="http://schemas.microsoft.com/office/drawing/2010/main">
                    <a:noFill/>
                  </a14:hiddenFill>
                </a:ext>
              </a:extLst>
            </p:spPr>
            <p:txBody>
              <a:bodyPr/>
              <a:lstStyle/>
              <a:p>
                <a:endParaRPr lang="el-GR"/>
              </a:p>
            </p:txBody>
          </p:sp>
        </p:grpSp>
      </p:grpSp>
      <p:grpSp>
        <p:nvGrpSpPr>
          <p:cNvPr id="71707" name="Group 47">
            <a:extLst>
              <a:ext uri="{FF2B5EF4-FFF2-40B4-BE49-F238E27FC236}">
                <a16:creationId xmlns:a16="http://schemas.microsoft.com/office/drawing/2014/main" id="{3995A81D-7D49-4961-9BD1-C492450A8C49}"/>
              </a:ext>
            </a:extLst>
          </p:cNvPr>
          <p:cNvGrpSpPr>
            <a:grpSpLocks/>
          </p:cNvGrpSpPr>
          <p:nvPr/>
        </p:nvGrpSpPr>
        <p:grpSpPr bwMode="auto">
          <a:xfrm>
            <a:off x="4594225" y="3433763"/>
            <a:ext cx="241300" cy="241300"/>
            <a:chOff x="1951" y="2530"/>
            <a:chExt cx="384" cy="384"/>
          </a:xfrm>
        </p:grpSpPr>
        <p:sp>
          <p:nvSpPr>
            <p:cNvPr id="71791" name="Oval 48">
              <a:extLst>
                <a:ext uri="{FF2B5EF4-FFF2-40B4-BE49-F238E27FC236}">
                  <a16:creationId xmlns:a16="http://schemas.microsoft.com/office/drawing/2014/main" id="{2193C7BE-09FA-4B1D-9504-1DAF0277E9FA}"/>
                </a:ext>
              </a:extLst>
            </p:cNvPr>
            <p:cNvSpPr>
              <a:spLocks noChangeArrowheads="1"/>
            </p:cNvSpPr>
            <p:nvPr/>
          </p:nvSpPr>
          <p:spPr bwMode="auto">
            <a:xfrm>
              <a:off x="1951" y="2530"/>
              <a:ext cx="384" cy="384"/>
            </a:xfrm>
            <a:prstGeom prst="ellipse">
              <a:avLst/>
            </a:prstGeom>
            <a:gradFill rotWithShape="1">
              <a:gsLst>
                <a:gs pos="0">
                  <a:srgbClr val="E35353"/>
                </a:gs>
                <a:gs pos="100000">
                  <a:srgbClr val="692626"/>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92" name="AutoShape 49">
              <a:extLst>
                <a:ext uri="{FF2B5EF4-FFF2-40B4-BE49-F238E27FC236}">
                  <a16:creationId xmlns:a16="http://schemas.microsoft.com/office/drawing/2014/main" id="{ED8D4858-4A98-4CA1-830C-06650F7071FB}"/>
                </a:ext>
              </a:extLst>
            </p:cNvPr>
            <p:cNvSpPr>
              <a:spLocks noChangeArrowheads="1"/>
            </p:cNvSpPr>
            <p:nvPr/>
          </p:nvSpPr>
          <p:spPr bwMode="auto">
            <a:xfrm>
              <a:off x="2058" y="2634"/>
              <a:ext cx="177" cy="182"/>
            </a:xfrm>
            <a:prstGeom prst="plus">
              <a:avLst>
                <a:gd name="adj" fmla="val 39245"/>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grpSp>
        <p:nvGrpSpPr>
          <p:cNvPr id="13" name="Group 50">
            <a:extLst>
              <a:ext uri="{FF2B5EF4-FFF2-40B4-BE49-F238E27FC236}">
                <a16:creationId xmlns:a16="http://schemas.microsoft.com/office/drawing/2014/main" id="{69837763-2964-48BD-BC53-2CC30493ADC5}"/>
              </a:ext>
            </a:extLst>
          </p:cNvPr>
          <p:cNvGrpSpPr>
            <a:grpSpLocks/>
          </p:cNvGrpSpPr>
          <p:nvPr/>
        </p:nvGrpSpPr>
        <p:grpSpPr bwMode="auto">
          <a:xfrm>
            <a:off x="4492625" y="2393950"/>
            <a:ext cx="198438" cy="2035175"/>
            <a:chOff x="4731" y="2198"/>
            <a:chExt cx="187" cy="1924"/>
          </a:xfrm>
        </p:grpSpPr>
        <p:grpSp>
          <p:nvGrpSpPr>
            <p:cNvPr id="71785" name="Group 51">
              <a:extLst>
                <a:ext uri="{FF2B5EF4-FFF2-40B4-BE49-F238E27FC236}">
                  <a16:creationId xmlns:a16="http://schemas.microsoft.com/office/drawing/2014/main" id="{18F816FD-6919-44AA-B2B1-C9B8B1F0524C}"/>
                </a:ext>
              </a:extLst>
            </p:cNvPr>
            <p:cNvGrpSpPr>
              <a:grpSpLocks/>
            </p:cNvGrpSpPr>
            <p:nvPr/>
          </p:nvGrpSpPr>
          <p:grpSpPr bwMode="auto">
            <a:xfrm>
              <a:off x="4736" y="2198"/>
              <a:ext cx="182" cy="182"/>
              <a:chOff x="5384" y="1264"/>
              <a:chExt cx="182" cy="182"/>
            </a:xfrm>
          </p:grpSpPr>
          <p:sp>
            <p:nvSpPr>
              <p:cNvPr id="71789" name="Oval 52">
                <a:extLst>
                  <a:ext uri="{FF2B5EF4-FFF2-40B4-BE49-F238E27FC236}">
                    <a16:creationId xmlns:a16="http://schemas.microsoft.com/office/drawing/2014/main" id="{2608A04A-A0F4-438B-8AA2-A807A14E710E}"/>
                  </a:ext>
                </a:extLst>
              </p:cNvPr>
              <p:cNvSpPr>
                <a:spLocks noChangeArrowheads="1"/>
              </p:cNvSpPr>
              <p:nvPr/>
            </p:nvSpPr>
            <p:spPr bwMode="auto">
              <a:xfrm>
                <a:off x="5384" y="1264"/>
                <a:ext cx="182" cy="182"/>
              </a:xfrm>
              <a:prstGeom prst="ellipse">
                <a:avLst/>
              </a:prstGeom>
              <a:gradFill rotWithShape="1">
                <a:gsLst>
                  <a:gs pos="0">
                    <a:srgbClr val="969696"/>
                  </a:gs>
                  <a:gs pos="100000">
                    <a:srgbClr val="454545"/>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90" name="Line 53">
                <a:extLst>
                  <a:ext uri="{FF2B5EF4-FFF2-40B4-BE49-F238E27FC236}">
                    <a16:creationId xmlns:a16="http://schemas.microsoft.com/office/drawing/2014/main" id="{5F3C70FB-0F76-4CBF-AAF6-59856973C794}"/>
                  </a:ext>
                </a:extLst>
              </p:cNvPr>
              <p:cNvSpPr>
                <a:spLocks noChangeShapeType="1"/>
              </p:cNvSpPr>
              <p:nvPr/>
            </p:nvSpPr>
            <p:spPr bwMode="auto">
              <a:xfrm>
                <a:off x="5430" y="1355"/>
                <a:ext cx="92" cy="0"/>
              </a:xfrm>
              <a:prstGeom prst="line">
                <a:avLst/>
              </a:prstGeom>
              <a:noFill/>
              <a:ln w="57150">
                <a:solidFill>
                  <a:schemeClr val="bg1"/>
                </a:solidFill>
                <a:round/>
                <a:headEnd/>
                <a:tailEnd/>
              </a:ln>
              <a:extLst>
                <a:ext uri="{909E8E84-426E-40DD-AFC4-6F175D3DCCD1}">
                  <a14:hiddenFill xmlns:a14="http://schemas.microsoft.com/office/drawing/2010/main">
                    <a:noFill/>
                  </a14:hiddenFill>
                </a:ext>
              </a:extLst>
            </p:spPr>
            <p:txBody>
              <a:bodyPr/>
              <a:lstStyle/>
              <a:p>
                <a:endParaRPr lang="el-GR"/>
              </a:p>
            </p:txBody>
          </p:sp>
        </p:grpSp>
        <p:grpSp>
          <p:nvGrpSpPr>
            <p:cNvPr id="71786" name="Group 54">
              <a:extLst>
                <a:ext uri="{FF2B5EF4-FFF2-40B4-BE49-F238E27FC236}">
                  <a16:creationId xmlns:a16="http://schemas.microsoft.com/office/drawing/2014/main" id="{C8214F96-A010-4207-A120-F7C84384D277}"/>
                </a:ext>
              </a:extLst>
            </p:cNvPr>
            <p:cNvGrpSpPr>
              <a:grpSpLocks/>
            </p:cNvGrpSpPr>
            <p:nvPr/>
          </p:nvGrpSpPr>
          <p:grpSpPr bwMode="auto">
            <a:xfrm>
              <a:off x="4731" y="3940"/>
              <a:ext cx="182" cy="182"/>
              <a:chOff x="5384" y="1264"/>
              <a:chExt cx="182" cy="182"/>
            </a:xfrm>
          </p:grpSpPr>
          <p:sp>
            <p:nvSpPr>
              <p:cNvPr id="71787" name="Oval 55">
                <a:extLst>
                  <a:ext uri="{FF2B5EF4-FFF2-40B4-BE49-F238E27FC236}">
                    <a16:creationId xmlns:a16="http://schemas.microsoft.com/office/drawing/2014/main" id="{A51900AC-3289-4A17-9779-C448537075A3}"/>
                  </a:ext>
                </a:extLst>
              </p:cNvPr>
              <p:cNvSpPr>
                <a:spLocks noChangeArrowheads="1"/>
              </p:cNvSpPr>
              <p:nvPr/>
            </p:nvSpPr>
            <p:spPr bwMode="auto">
              <a:xfrm>
                <a:off x="5384" y="1264"/>
                <a:ext cx="182" cy="182"/>
              </a:xfrm>
              <a:prstGeom prst="ellipse">
                <a:avLst/>
              </a:prstGeom>
              <a:gradFill rotWithShape="1">
                <a:gsLst>
                  <a:gs pos="0">
                    <a:srgbClr val="969696"/>
                  </a:gs>
                  <a:gs pos="100000">
                    <a:srgbClr val="454545"/>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88" name="Line 56">
                <a:extLst>
                  <a:ext uri="{FF2B5EF4-FFF2-40B4-BE49-F238E27FC236}">
                    <a16:creationId xmlns:a16="http://schemas.microsoft.com/office/drawing/2014/main" id="{244355EF-7760-4B1E-8358-31C96959D3FB}"/>
                  </a:ext>
                </a:extLst>
              </p:cNvPr>
              <p:cNvSpPr>
                <a:spLocks noChangeShapeType="1"/>
              </p:cNvSpPr>
              <p:nvPr/>
            </p:nvSpPr>
            <p:spPr bwMode="auto">
              <a:xfrm>
                <a:off x="5430" y="1355"/>
                <a:ext cx="92" cy="0"/>
              </a:xfrm>
              <a:prstGeom prst="line">
                <a:avLst/>
              </a:prstGeom>
              <a:noFill/>
              <a:ln w="57150">
                <a:solidFill>
                  <a:schemeClr val="bg1"/>
                </a:solidFill>
                <a:round/>
                <a:headEnd/>
                <a:tailEnd/>
              </a:ln>
              <a:extLst>
                <a:ext uri="{909E8E84-426E-40DD-AFC4-6F175D3DCCD1}">
                  <a14:hiddenFill xmlns:a14="http://schemas.microsoft.com/office/drawing/2010/main">
                    <a:noFill/>
                  </a14:hiddenFill>
                </a:ext>
              </a:extLst>
            </p:spPr>
            <p:txBody>
              <a:bodyPr/>
              <a:lstStyle/>
              <a:p>
                <a:endParaRPr lang="el-GR"/>
              </a:p>
            </p:txBody>
          </p:sp>
        </p:grpSp>
      </p:grpSp>
      <p:grpSp>
        <p:nvGrpSpPr>
          <p:cNvPr id="71709" name="Group 57">
            <a:extLst>
              <a:ext uri="{FF2B5EF4-FFF2-40B4-BE49-F238E27FC236}">
                <a16:creationId xmlns:a16="http://schemas.microsoft.com/office/drawing/2014/main" id="{8C1AB289-82F2-407C-8983-0BD48ABF0A47}"/>
              </a:ext>
            </a:extLst>
          </p:cNvPr>
          <p:cNvGrpSpPr>
            <a:grpSpLocks/>
          </p:cNvGrpSpPr>
          <p:nvPr/>
        </p:nvGrpSpPr>
        <p:grpSpPr bwMode="auto">
          <a:xfrm>
            <a:off x="4470400" y="3100388"/>
            <a:ext cx="241300" cy="241300"/>
            <a:chOff x="1951" y="2530"/>
            <a:chExt cx="384" cy="384"/>
          </a:xfrm>
        </p:grpSpPr>
        <p:sp>
          <p:nvSpPr>
            <p:cNvPr id="71783" name="Oval 58">
              <a:extLst>
                <a:ext uri="{FF2B5EF4-FFF2-40B4-BE49-F238E27FC236}">
                  <a16:creationId xmlns:a16="http://schemas.microsoft.com/office/drawing/2014/main" id="{748F8882-3005-49CE-BF98-2E6596118BDF}"/>
                </a:ext>
              </a:extLst>
            </p:cNvPr>
            <p:cNvSpPr>
              <a:spLocks noChangeArrowheads="1"/>
            </p:cNvSpPr>
            <p:nvPr/>
          </p:nvSpPr>
          <p:spPr bwMode="auto">
            <a:xfrm>
              <a:off x="1951" y="2530"/>
              <a:ext cx="384" cy="384"/>
            </a:xfrm>
            <a:prstGeom prst="ellipse">
              <a:avLst/>
            </a:prstGeom>
            <a:gradFill rotWithShape="1">
              <a:gsLst>
                <a:gs pos="0">
                  <a:srgbClr val="E35353"/>
                </a:gs>
                <a:gs pos="100000">
                  <a:srgbClr val="692626"/>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84" name="AutoShape 59">
              <a:extLst>
                <a:ext uri="{FF2B5EF4-FFF2-40B4-BE49-F238E27FC236}">
                  <a16:creationId xmlns:a16="http://schemas.microsoft.com/office/drawing/2014/main" id="{C5437E79-9101-4FD2-B3C0-B2B964D2E6D0}"/>
                </a:ext>
              </a:extLst>
            </p:cNvPr>
            <p:cNvSpPr>
              <a:spLocks noChangeArrowheads="1"/>
            </p:cNvSpPr>
            <p:nvPr/>
          </p:nvSpPr>
          <p:spPr bwMode="auto">
            <a:xfrm>
              <a:off x="2058" y="2634"/>
              <a:ext cx="177" cy="182"/>
            </a:xfrm>
            <a:prstGeom prst="plus">
              <a:avLst>
                <a:gd name="adj" fmla="val 39245"/>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grpSp>
        <p:nvGrpSpPr>
          <p:cNvPr id="71710" name="Group 60">
            <a:extLst>
              <a:ext uri="{FF2B5EF4-FFF2-40B4-BE49-F238E27FC236}">
                <a16:creationId xmlns:a16="http://schemas.microsoft.com/office/drawing/2014/main" id="{E35100ED-FC66-4E63-B5D4-0518FB3E12E4}"/>
              </a:ext>
            </a:extLst>
          </p:cNvPr>
          <p:cNvGrpSpPr>
            <a:grpSpLocks/>
          </p:cNvGrpSpPr>
          <p:nvPr/>
        </p:nvGrpSpPr>
        <p:grpSpPr bwMode="auto">
          <a:xfrm>
            <a:off x="4346575" y="3452813"/>
            <a:ext cx="241300" cy="241300"/>
            <a:chOff x="1951" y="2530"/>
            <a:chExt cx="384" cy="384"/>
          </a:xfrm>
        </p:grpSpPr>
        <p:sp>
          <p:nvSpPr>
            <p:cNvPr id="71781" name="Oval 61">
              <a:extLst>
                <a:ext uri="{FF2B5EF4-FFF2-40B4-BE49-F238E27FC236}">
                  <a16:creationId xmlns:a16="http://schemas.microsoft.com/office/drawing/2014/main" id="{45479CC1-9892-438F-9BDF-34831C7E13B7}"/>
                </a:ext>
              </a:extLst>
            </p:cNvPr>
            <p:cNvSpPr>
              <a:spLocks noChangeArrowheads="1"/>
            </p:cNvSpPr>
            <p:nvPr/>
          </p:nvSpPr>
          <p:spPr bwMode="auto">
            <a:xfrm>
              <a:off x="1951" y="2530"/>
              <a:ext cx="384" cy="384"/>
            </a:xfrm>
            <a:prstGeom prst="ellipse">
              <a:avLst/>
            </a:prstGeom>
            <a:gradFill rotWithShape="1">
              <a:gsLst>
                <a:gs pos="0">
                  <a:srgbClr val="E35353"/>
                </a:gs>
                <a:gs pos="100000">
                  <a:srgbClr val="692626"/>
                </a:gs>
              </a:gsLst>
              <a:path path="shape">
                <a:fillToRect l="50000" t="50000" r="50000" b="50000"/>
              </a:path>
            </a:gradFill>
            <a:ln w="9525">
              <a:solidFill>
                <a:schemeClr val="tx1"/>
              </a:solidFill>
              <a:round/>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82" name="AutoShape 62">
              <a:extLst>
                <a:ext uri="{FF2B5EF4-FFF2-40B4-BE49-F238E27FC236}">
                  <a16:creationId xmlns:a16="http://schemas.microsoft.com/office/drawing/2014/main" id="{D1C82C9D-DBA8-43A6-9B1B-BC07C1983106}"/>
                </a:ext>
              </a:extLst>
            </p:cNvPr>
            <p:cNvSpPr>
              <a:spLocks noChangeArrowheads="1"/>
            </p:cNvSpPr>
            <p:nvPr/>
          </p:nvSpPr>
          <p:spPr bwMode="auto">
            <a:xfrm>
              <a:off x="2058" y="2634"/>
              <a:ext cx="177" cy="182"/>
            </a:xfrm>
            <a:prstGeom prst="plus">
              <a:avLst>
                <a:gd name="adj" fmla="val 39245"/>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sp>
        <p:nvSpPr>
          <p:cNvPr id="117823" name="Oval 63">
            <a:extLst>
              <a:ext uri="{FF2B5EF4-FFF2-40B4-BE49-F238E27FC236}">
                <a16:creationId xmlns:a16="http://schemas.microsoft.com/office/drawing/2014/main" id="{36C23E16-277E-48D1-A04F-3CF94046674B}"/>
              </a:ext>
            </a:extLst>
          </p:cNvPr>
          <p:cNvSpPr>
            <a:spLocks noChangeArrowheads="1"/>
          </p:cNvSpPr>
          <p:nvPr/>
        </p:nvSpPr>
        <p:spPr bwMode="auto">
          <a:xfrm>
            <a:off x="4035425" y="2797175"/>
            <a:ext cx="1074738" cy="1231900"/>
          </a:xfrm>
          <a:prstGeom prst="ellipse">
            <a:avLst/>
          </a:prstGeom>
          <a:gradFill rotWithShape="1">
            <a:gsLst>
              <a:gs pos="0">
                <a:srgbClr val="66CCFF">
                  <a:alpha val="75000"/>
                </a:srgbClr>
              </a:gs>
              <a:gs pos="100000">
                <a:srgbClr val="2F5E76">
                  <a:alpha val="0"/>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117824" name="Oval 64">
            <a:extLst>
              <a:ext uri="{FF2B5EF4-FFF2-40B4-BE49-F238E27FC236}">
                <a16:creationId xmlns:a16="http://schemas.microsoft.com/office/drawing/2014/main" id="{7F9E60A6-9808-41A4-97D4-7C93DA6D4752}"/>
              </a:ext>
            </a:extLst>
          </p:cNvPr>
          <p:cNvSpPr>
            <a:spLocks noChangeArrowheads="1"/>
          </p:cNvSpPr>
          <p:nvPr/>
        </p:nvSpPr>
        <p:spPr bwMode="auto">
          <a:xfrm>
            <a:off x="3944938" y="2755900"/>
            <a:ext cx="1252537" cy="1346200"/>
          </a:xfrm>
          <a:prstGeom prst="ellipse">
            <a:avLst/>
          </a:prstGeom>
          <a:gradFill rotWithShape="1">
            <a:gsLst>
              <a:gs pos="0">
                <a:srgbClr val="FF6600">
                  <a:alpha val="82999"/>
                </a:srgbClr>
              </a:gs>
              <a:gs pos="100000">
                <a:srgbClr val="762F00">
                  <a:alpha val="25998"/>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nvGrpSpPr>
          <p:cNvPr id="18" name="Group 65">
            <a:extLst>
              <a:ext uri="{FF2B5EF4-FFF2-40B4-BE49-F238E27FC236}">
                <a16:creationId xmlns:a16="http://schemas.microsoft.com/office/drawing/2014/main" id="{FE49E55D-B28A-4857-85C0-7336CCC451F6}"/>
              </a:ext>
            </a:extLst>
          </p:cNvPr>
          <p:cNvGrpSpPr>
            <a:grpSpLocks/>
          </p:cNvGrpSpPr>
          <p:nvPr/>
        </p:nvGrpSpPr>
        <p:grpSpPr bwMode="auto">
          <a:xfrm>
            <a:off x="3937000" y="1797050"/>
            <a:ext cx="1289050" cy="3086100"/>
            <a:chOff x="2141" y="827"/>
            <a:chExt cx="1218" cy="2917"/>
          </a:xfrm>
        </p:grpSpPr>
        <p:sp>
          <p:nvSpPr>
            <p:cNvPr id="71779" name="Oval 66">
              <a:extLst>
                <a:ext uri="{FF2B5EF4-FFF2-40B4-BE49-F238E27FC236}">
                  <a16:creationId xmlns:a16="http://schemas.microsoft.com/office/drawing/2014/main" id="{C6AE7ACC-1851-4420-818E-8EFA65DCE45A}"/>
                </a:ext>
              </a:extLst>
            </p:cNvPr>
            <p:cNvSpPr>
              <a:spLocks noChangeArrowheads="1"/>
            </p:cNvSpPr>
            <p:nvPr/>
          </p:nvSpPr>
          <p:spPr bwMode="auto">
            <a:xfrm>
              <a:off x="2150" y="2564"/>
              <a:ext cx="1209" cy="1180"/>
            </a:xfrm>
            <a:prstGeom prst="ellipse">
              <a:avLst/>
            </a:prstGeom>
            <a:gradFill rotWithShape="1">
              <a:gsLst>
                <a:gs pos="0">
                  <a:srgbClr val="FFFF00"/>
                </a:gs>
                <a:gs pos="100000">
                  <a:srgbClr val="767600">
                    <a:alpha val="0"/>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80" name="Oval 67">
              <a:extLst>
                <a:ext uri="{FF2B5EF4-FFF2-40B4-BE49-F238E27FC236}">
                  <a16:creationId xmlns:a16="http://schemas.microsoft.com/office/drawing/2014/main" id="{DCE0B58B-161E-420C-8174-ABC733B49489}"/>
                </a:ext>
              </a:extLst>
            </p:cNvPr>
            <p:cNvSpPr>
              <a:spLocks noChangeArrowheads="1"/>
            </p:cNvSpPr>
            <p:nvPr/>
          </p:nvSpPr>
          <p:spPr bwMode="auto">
            <a:xfrm>
              <a:off x="2141" y="827"/>
              <a:ext cx="1209" cy="1180"/>
            </a:xfrm>
            <a:prstGeom prst="ellipse">
              <a:avLst/>
            </a:prstGeom>
            <a:gradFill rotWithShape="1">
              <a:gsLst>
                <a:gs pos="0">
                  <a:srgbClr val="FFFF00"/>
                </a:gs>
                <a:gs pos="100000">
                  <a:srgbClr val="767600">
                    <a:alpha val="0"/>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grpSp>
        <p:nvGrpSpPr>
          <p:cNvPr id="19" name="Group 68">
            <a:extLst>
              <a:ext uri="{FF2B5EF4-FFF2-40B4-BE49-F238E27FC236}">
                <a16:creationId xmlns:a16="http://schemas.microsoft.com/office/drawing/2014/main" id="{CB42ADE7-567A-4977-974D-2F7023B88B26}"/>
              </a:ext>
            </a:extLst>
          </p:cNvPr>
          <p:cNvGrpSpPr>
            <a:grpSpLocks/>
          </p:cNvGrpSpPr>
          <p:nvPr/>
        </p:nvGrpSpPr>
        <p:grpSpPr bwMode="auto">
          <a:xfrm rot="5400000">
            <a:off x="3904457" y="1870869"/>
            <a:ext cx="1287462" cy="3086100"/>
            <a:chOff x="2141" y="827"/>
            <a:chExt cx="1218" cy="2917"/>
          </a:xfrm>
        </p:grpSpPr>
        <p:sp>
          <p:nvSpPr>
            <p:cNvPr id="71777" name="Oval 69">
              <a:extLst>
                <a:ext uri="{FF2B5EF4-FFF2-40B4-BE49-F238E27FC236}">
                  <a16:creationId xmlns:a16="http://schemas.microsoft.com/office/drawing/2014/main" id="{752BA948-4A9E-448F-8306-004A94EB84B4}"/>
                </a:ext>
              </a:extLst>
            </p:cNvPr>
            <p:cNvSpPr>
              <a:spLocks noChangeArrowheads="1"/>
            </p:cNvSpPr>
            <p:nvPr/>
          </p:nvSpPr>
          <p:spPr bwMode="auto">
            <a:xfrm>
              <a:off x="2150" y="2564"/>
              <a:ext cx="1209" cy="1180"/>
            </a:xfrm>
            <a:prstGeom prst="ellipse">
              <a:avLst/>
            </a:prstGeom>
            <a:gradFill rotWithShape="1">
              <a:gsLst>
                <a:gs pos="0">
                  <a:srgbClr val="FF66CC"/>
                </a:gs>
                <a:gs pos="100000">
                  <a:srgbClr val="762F5E">
                    <a:alpha val="0"/>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78" name="Oval 70">
              <a:extLst>
                <a:ext uri="{FF2B5EF4-FFF2-40B4-BE49-F238E27FC236}">
                  <a16:creationId xmlns:a16="http://schemas.microsoft.com/office/drawing/2014/main" id="{2C92D87F-676F-433A-A2BA-B7143A765C51}"/>
                </a:ext>
              </a:extLst>
            </p:cNvPr>
            <p:cNvSpPr>
              <a:spLocks noChangeArrowheads="1"/>
            </p:cNvSpPr>
            <p:nvPr/>
          </p:nvSpPr>
          <p:spPr bwMode="auto">
            <a:xfrm>
              <a:off x="2141" y="827"/>
              <a:ext cx="1209" cy="1180"/>
            </a:xfrm>
            <a:prstGeom prst="ellipse">
              <a:avLst/>
            </a:prstGeom>
            <a:gradFill rotWithShape="1">
              <a:gsLst>
                <a:gs pos="0">
                  <a:srgbClr val="FF66CC"/>
                </a:gs>
                <a:gs pos="100000">
                  <a:srgbClr val="762F5E">
                    <a:alpha val="0"/>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sp>
        <p:nvSpPr>
          <p:cNvPr id="117831" name="Oval 71">
            <a:extLst>
              <a:ext uri="{FF2B5EF4-FFF2-40B4-BE49-F238E27FC236}">
                <a16:creationId xmlns:a16="http://schemas.microsoft.com/office/drawing/2014/main" id="{67D150B5-0BB5-4A72-9FBF-994952C3FB86}"/>
              </a:ext>
            </a:extLst>
          </p:cNvPr>
          <p:cNvSpPr>
            <a:spLocks noChangeArrowheads="1"/>
          </p:cNvSpPr>
          <p:nvPr/>
        </p:nvSpPr>
        <p:spPr bwMode="auto">
          <a:xfrm rot="2700000">
            <a:off x="3559969" y="3309144"/>
            <a:ext cx="1068387" cy="1108075"/>
          </a:xfrm>
          <a:prstGeom prst="ellipse">
            <a:avLst/>
          </a:prstGeom>
          <a:gradFill rotWithShape="1">
            <a:gsLst>
              <a:gs pos="0">
                <a:srgbClr val="8BFD93"/>
              </a:gs>
              <a:gs pos="100000">
                <a:srgbClr val="407544">
                  <a:alpha val="0"/>
                </a:srgbClr>
              </a:gs>
            </a:gsLst>
            <a:path path="shape">
              <a:fillToRect l="50000" t="50000" r="50000" b="50000"/>
            </a:path>
          </a:gra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nvGrpSpPr>
          <p:cNvPr id="20" name="Group 72">
            <a:extLst>
              <a:ext uri="{FF2B5EF4-FFF2-40B4-BE49-F238E27FC236}">
                <a16:creationId xmlns:a16="http://schemas.microsoft.com/office/drawing/2014/main" id="{D59CEDBF-4143-43DF-A7F8-BB1F2984506F}"/>
              </a:ext>
            </a:extLst>
          </p:cNvPr>
          <p:cNvGrpSpPr>
            <a:grpSpLocks/>
          </p:cNvGrpSpPr>
          <p:nvPr/>
        </p:nvGrpSpPr>
        <p:grpSpPr bwMode="auto">
          <a:xfrm>
            <a:off x="4248150" y="1974850"/>
            <a:ext cx="641350" cy="2906713"/>
            <a:chOff x="2087" y="1742"/>
            <a:chExt cx="311" cy="1673"/>
          </a:xfrm>
        </p:grpSpPr>
        <p:sp>
          <p:nvSpPr>
            <p:cNvPr id="117833" name="Freeform 73">
              <a:extLst>
                <a:ext uri="{FF2B5EF4-FFF2-40B4-BE49-F238E27FC236}">
                  <a16:creationId xmlns:a16="http://schemas.microsoft.com/office/drawing/2014/main" id="{436EF541-2CE1-4059-B1AE-36901C4282AF}"/>
                </a:ext>
              </a:extLst>
            </p:cNvPr>
            <p:cNvSpPr>
              <a:spLocks/>
            </p:cNvSpPr>
            <p:nvPr/>
          </p:nvSpPr>
          <p:spPr bwMode="auto">
            <a:xfrm rot="5400000">
              <a:off x="1833" y="2851"/>
              <a:ext cx="819" cy="310"/>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FFFF00"/>
                </a:gs>
                <a:gs pos="50000">
                  <a:srgbClr val="FFFF00">
                    <a:gamma/>
                    <a:tint val="41176"/>
                    <a:invGamma/>
                    <a:alpha val="50999"/>
                  </a:srgbClr>
                </a:gs>
                <a:gs pos="100000">
                  <a:srgbClr val="FFFF00"/>
                </a:gs>
              </a:gsLst>
              <a:lin ang="5400000" scaled="1"/>
            </a:gradFill>
            <a:ln w="9525" cap="flat" cmpd="sng">
              <a:noFill/>
              <a:prstDash val="solid"/>
              <a:round/>
              <a:headEnd type="none" w="med" len="med"/>
              <a:tailEnd type="none" w="med" len="med"/>
            </a:ln>
            <a:effectLst/>
          </p:spPr>
          <p:txBody>
            <a:bodyPr wrap="none" anchor="ctr"/>
            <a:lstStyle/>
            <a:p>
              <a:pPr>
                <a:defRPr/>
              </a:pPr>
              <a:endParaRPr lang="el-GR">
                <a:latin typeface="Arial" charset="0"/>
                <a:cs typeface="Arial" charset="0"/>
              </a:endParaRPr>
            </a:p>
          </p:txBody>
        </p:sp>
        <p:sp>
          <p:nvSpPr>
            <p:cNvPr id="117834" name="Freeform 74">
              <a:extLst>
                <a:ext uri="{FF2B5EF4-FFF2-40B4-BE49-F238E27FC236}">
                  <a16:creationId xmlns:a16="http://schemas.microsoft.com/office/drawing/2014/main" id="{19AD0841-94EB-4632-9864-04309ABFC807}"/>
                </a:ext>
              </a:extLst>
            </p:cNvPr>
            <p:cNvSpPr>
              <a:spLocks/>
            </p:cNvSpPr>
            <p:nvPr/>
          </p:nvSpPr>
          <p:spPr bwMode="auto">
            <a:xfrm rot="16200000">
              <a:off x="1832" y="1997"/>
              <a:ext cx="819" cy="310"/>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FFFF00"/>
                </a:gs>
                <a:gs pos="50000">
                  <a:srgbClr val="FFFF00">
                    <a:gamma/>
                    <a:tint val="41176"/>
                    <a:invGamma/>
                    <a:alpha val="50999"/>
                  </a:srgbClr>
                </a:gs>
                <a:gs pos="100000">
                  <a:srgbClr val="FFFF00"/>
                </a:gs>
              </a:gsLst>
              <a:lin ang="5400000" scaled="1"/>
            </a:gradFill>
            <a:ln w="9525" cap="flat" cmpd="sng">
              <a:noFill/>
              <a:prstDash val="solid"/>
              <a:round/>
              <a:headEnd type="none" w="med" len="med"/>
              <a:tailEnd type="none" w="med" len="med"/>
            </a:ln>
            <a:effectLst/>
          </p:spPr>
          <p:txBody>
            <a:bodyPr wrap="none" anchor="ctr"/>
            <a:lstStyle/>
            <a:p>
              <a:pPr>
                <a:defRPr/>
              </a:pPr>
              <a:endParaRPr lang="el-GR">
                <a:latin typeface="Arial" charset="0"/>
                <a:cs typeface="Arial" charset="0"/>
              </a:endParaRPr>
            </a:p>
          </p:txBody>
        </p:sp>
      </p:grpSp>
      <p:grpSp>
        <p:nvGrpSpPr>
          <p:cNvPr id="21" name="Group 75">
            <a:extLst>
              <a:ext uri="{FF2B5EF4-FFF2-40B4-BE49-F238E27FC236}">
                <a16:creationId xmlns:a16="http://schemas.microsoft.com/office/drawing/2014/main" id="{53523939-F3D9-403B-8ECA-A02E6BE98E03}"/>
              </a:ext>
            </a:extLst>
          </p:cNvPr>
          <p:cNvGrpSpPr>
            <a:grpSpLocks/>
          </p:cNvGrpSpPr>
          <p:nvPr/>
        </p:nvGrpSpPr>
        <p:grpSpPr bwMode="auto">
          <a:xfrm>
            <a:off x="3267075" y="3136900"/>
            <a:ext cx="2670175" cy="581025"/>
            <a:chOff x="1122" y="1287"/>
            <a:chExt cx="2233" cy="501"/>
          </a:xfrm>
        </p:grpSpPr>
        <p:sp>
          <p:nvSpPr>
            <p:cNvPr id="117836" name="Freeform 76">
              <a:extLst>
                <a:ext uri="{FF2B5EF4-FFF2-40B4-BE49-F238E27FC236}">
                  <a16:creationId xmlns:a16="http://schemas.microsoft.com/office/drawing/2014/main" id="{5272DB29-BB9B-4D4A-B031-38D24589F08C}"/>
                </a:ext>
              </a:extLst>
            </p:cNvPr>
            <p:cNvSpPr>
              <a:spLocks/>
            </p:cNvSpPr>
            <p:nvPr/>
          </p:nvSpPr>
          <p:spPr bwMode="auto">
            <a:xfrm>
              <a:off x="2262" y="1295"/>
              <a:ext cx="1093" cy="493"/>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FF66CC"/>
                </a:gs>
                <a:gs pos="50000">
                  <a:srgbClr val="FF66CC">
                    <a:gamma/>
                    <a:tint val="12549"/>
                    <a:invGamma/>
                    <a:alpha val="49001"/>
                  </a:srgbClr>
                </a:gs>
                <a:gs pos="100000">
                  <a:srgbClr val="FF66CC"/>
                </a:gs>
              </a:gsLst>
              <a:lin ang="5400000" scaled="1"/>
            </a:gradFill>
            <a:ln w="9525" cap="flat" cmpd="sng">
              <a:noFill/>
              <a:prstDash val="solid"/>
              <a:round/>
              <a:headEnd type="none" w="med" len="med"/>
              <a:tailEnd type="none" w="med" len="med"/>
            </a:ln>
            <a:effectLst/>
          </p:spPr>
          <p:txBody>
            <a:bodyPr wrap="none" anchor="ctr"/>
            <a:lstStyle/>
            <a:p>
              <a:pPr>
                <a:defRPr/>
              </a:pPr>
              <a:endParaRPr lang="el-GR">
                <a:latin typeface="Arial" charset="0"/>
                <a:cs typeface="Arial" charset="0"/>
              </a:endParaRPr>
            </a:p>
          </p:txBody>
        </p:sp>
        <p:sp>
          <p:nvSpPr>
            <p:cNvPr id="117837" name="Freeform 77">
              <a:extLst>
                <a:ext uri="{FF2B5EF4-FFF2-40B4-BE49-F238E27FC236}">
                  <a16:creationId xmlns:a16="http://schemas.microsoft.com/office/drawing/2014/main" id="{941C9EFC-5834-4242-8E6C-47668CFE9859}"/>
                </a:ext>
              </a:extLst>
            </p:cNvPr>
            <p:cNvSpPr>
              <a:spLocks/>
            </p:cNvSpPr>
            <p:nvPr/>
          </p:nvSpPr>
          <p:spPr bwMode="auto">
            <a:xfrm flipH="1">
              <a:off x="1122" y="1287"/>
              <a:ext cx="1093" cy="493"/>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FF66CC"/>
                </a:gs>
                <a:gs pos="50000">
                  <a:srgbClr val="FF66CC">
                    <a:gamma/>
                    <a:tint val="12549"/>
                    <a:invGamma/>
                    <a:alpha val="49001"/>
                  </a:srgbClr>
                </a:gs>
                <a:gs pos="100000">
                  <a:srgbClr val="FF66CC"/>
                </a:gs>
              </a:gsLst>
              <a:lin ang="5400000" scaled="1"/>
            </a:gradFill>
            <a:ln w="9525" cap="flat" cmpd="sng">
              <a:noFill/>
              <a:prstDash val="solid"/>
              <a:round/>
              <a:headEnd/>
              <a:tailEnd/>
            </a:ln>
            <a:effectLst/>
          </p:spPr>
          <p:txBody>
            <a:bodyPr wrap="none" anchor="ctr"/>
            <a:lstStyle/>
            <a:p>
              <a:pPr>
                <a:defRPr/>
              </a:pPr>
              <a:endParaRPr lang="el-GR">
                <a:latin typeface="Arial" charset="0"/>
                <a:cs typeface="Arial" charset="0"/>
              </a:endParaRPr>
            </a:p>
          </p:txBody>
        </p:sp>
      </p:grpSp>
      <p:sp>
        <p:nvSpPr>
          <p:cNvPr id="117838" name="Freeform 78">
            <a:extLst>
              <a:ext uri="{FF2B5EF4-FFF2-40B4-BE49-F238E27FC236}">
                <a16:creationId xmlns:a16="http://schemas.microsoft.com/office/drawing/2014/main" id="{80778559-A86E-47D3-8479-FB43FB630E52}"/>
              </a:ext>
            </a:extLst>
          </p:cNvPr>
          <p:cNvSpPr>
            <a:spLocks/>
          </p:cNvSpPr>
          <p:nvPr/>
        </p:nvSpPr>
        <p:spPr bwMode="auto">
          <a:xfrm rot="8100000">
            <a:off x="3524250" y="3479800"/>
            <a:ext cx="1089025" cy="782638"/>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00AC00"/>
              </a:gs>
              <a:gs pos="50000">
                <a:srgbClr val="00AC00">
                  <a:gamma/>
                  <a:tint val="12549"/>
                  <a:invGamma/>
                  <a:alpha val="48000"/>
                </a:srgbClr>
              </a:gs>
              <a:gs pos="100000">
                <a:srgbClr val="00AC00"/>
              </a:gs>
            </a:gsLst>
            <a:lin ang="5400000" scaled="1"/>
          </a:gradFill>
          <a:ln w="9525" cap="flat" cmpd="sng">
            <a:noFill/>
            <a:prstDash val="solid"/>
            <a:round/>
            <a:headEnd type="none" w="med" len="med"/>
            <a:tailEnd type="none" w="med" len="med"/>
          </a:ln>
          <a:effectLst/>
        </p:spPr>
        <p:txBody>
          <a:bodyPr wrap="none" anchor="ctr"/>
          <a:lstStyle/>
          <a:p>
            <a:pPr>
              <a:defRPr/>
            </a:pPr>
            <a:endParaRPr lang="el-GR">
              <a:latin typeface="Arial" charset="0"/>
              <a:cs typeface="Arial" charset="0"/>
            </a:endParaRPr>
          </a:p>
        </p:txBody>
      </p:sp>
      <p:sp>
        <p:nvSpPr>
          <p:cNvPr id="117839" name="Freeform 79">
            <a:extLst>
              <a:ext uri="{FF2B5EF4-FFF2-40B4-BE49-F238E27FC236}">
                <a16:creationId xmlns:a16="http://schemas.microsoft.com/office/drawing/2014/main" id="{A88713EC-5C18-45BB-B134-182A3755D5AF}"/>
              </a:ext>
            </a:extLst>
          </p:cNvPr>
          <p:cNvSpPr>
            <a:spLocks/>
          </p:cNvSpPr>
          <p:nvPr/>
        </p:nvSpPr>
        <p:spPr bwMode="auto">
          <a:xfrm rot="8804923">
            <a:off x="3138488" y="3576638"/>
            <a:ext cx="1422400" cy="639762"/>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00AC00"/>
              </a:gs>
              <a:gs pos="50000">
                <a:srgbClr val="FF6600">
                  <a:alpha val="75000"/>
                </a:srgbClr>
              </a:gs>
              <a:gs pos="100000">
                <a:srgbClr val="00AC00"/>
              </a:gs>
            </a:gsLst>
            <a:lin ang="5400000" scaled="1"/>
          </a:gradFill>
          <a:ln w="28575" cap="flat" cmpd="sng">
            <a:solidFill>
              <a:schemeClr val="bg1"/>
            </a:solidFill>
            <a:prstDash val="solid"/>
            <a:round/>
            <a:headEnd type="none" w="med" len="med"/>
            <a:tailEnd type="none" w="med" len="med"/>
          </a:ln>
          <a:effectLst/>
        </p:spPr>
        <p:txBody>
          <a:bodyPr wrap="none" anchor="ctr"/>
          <a:lstStyle/>
          <a:p>
            <a:pPr>
              <a:defRPr/>
            </a:pPr>
            <a:endParaRPr lang="el-GR">
              <a:latin typeface="Arial" charset="0"/>
              <a:cs typeface="Arial" charset="0"/>
            </a:endParaRPr>
          </a:p>
        </p:txBody>
      </p:sp>
      <p:sp>
        <p:nvSpPr>
          <p:cNvPr id="117840" name="Freeform 80">
            <a:extLst>
              <a:ext uri="{FF2B5EF4-FFF2-40B4-BE49-F238E27FC236}">
                <a16:creationId xmlns:a16="http://schemas.microsoft.com/office/drawing/2014/main" id="{71B9966E-1811-44CF-B471-AF505521D545}"/>
              </a:ext>
            </a:extLst>
          </p:cNvPr>
          <p:cNvSpPr>
            <a:spLocks/>
          </p:cNvSpPr>
          <p:nvPr/>
        </p:nvSpPr>
        <p:spPr bwMode="auto">
          <a:xfrm rot="16200000">
            <a:off x="3869532" y="2388393"/>
            <a:ext cx="1422400" cy="639763"/>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FFFF00"/>
              </a:gs>
              <a:gs pos="50000">
                <a:srgbClr val="FF6600">
                  <a:alpha val="75000"/>
                </a:srgbClr>
              </a:gs>
              <a:gs pos="100000">
                <a:srgbClr val="FFFF00"/>
              </a:gs>
            </a:gsLst>
            <a:lin ang="5400000" scaled="1"/>
          </a:gradFill>
          <a:ln w="28575" cap="flat" cmpd="sng">
            <a:solidFill>
              <a:schemeClr val="bg1"/>
            </a:solidFill>
            <a:prstDash val="solid"/>
            <a:round/>
            <a:headEnd type="none" w="med" len="med"/>
            <a:tailEnd type="none" w="med" len="med"/>
          </a:ln>
          <a:effectLst/>
        </p:spPr>
        <p:txBody>
          <a:bodyPr wrap="none" anchor="ctr"/>
          <a:lstStyle/>
          <a:p>
            <a:pPr>
              <a:defRPr/>
            </a:pPr>
            <a:endParaRPr lang="el-GR">
              <a:latin typeface="Arial" charset="0"/>
              <a:cs typeface="Arial" charset="0"/>
            </a:endParaRPr>
          </a:p>
        </p:txBody>
      </p:sp>
      <p:sp>
        <p:nvSpPr>
          <p:cNvPr id="117841" name="Freeform 81">
            <a:extLst>
              <a:ext uri="{FF2B5EF4-FFF2-40B4-BE49-F238E27FC236}">
                <a16:creationId xmlns:a16="http://schemas.microsoft.com/office/drawing/2014/main" id="{2FF1CC54-7595-45A4-AA23-C4482C6DE6DC}"/>
              </a:ext>
            </a:extLst>
          </p:cNvPr>
          <p:cNvSpPr>
            <a:spLocks/>
          </p:cNvSpPr>
          <p:nvPr/>
        </p:nvSpPr>
        <p:spPr bwMode="auto">
          <a:xfrm rot="1346514">
            <a:off x="4579938" y="3465513"/>
            <a:ext cx="1422400" cy="639762"/>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FF66CC"/>
              </a:gs>
              <a:gs pos="50000">
                <a:srgbClr val="FF6600">
                  <a:alpha val="73000"/>
                </a:srgbClr>
              </a:gs>
              <a:gs pos="100000">
                <a:srgbClr val="FF66CC"/>
              </a:gs>
            </a:gsLst>
            <a:lin ang="5400000" scaled="1"/>
          </a:gradFill>
          <a:ln w="28575" cap="flat" cmpd="sng">
            <a:solidFill>
              <a:schemeClr val="bg1"/>
            </a:solidFill>
            <a:prstDash val="solid"/>
            <a:round/>
            <a:headEnd type="none" w="med" len="med"/>
            <a:tailEnd type="none" w="med" len="med"/>
          </a:ln>
          <a:effectLst/>
        </p:spPr>
        <p:txBody>
          <a:bodyPr wrap="none" anchor="ctr"/>
          <a:lstStyle/>
          <a:p>
            <a:pPr>
              <a:defRPr/>
            </a:pPr>
            <a:endParaRPr lang="el-GR">
              <a:latin typeface="Arial" charset="0"/>
              <a:cs typeface="Arial" charset="0"/>
            </a:endParaRPr>
          </a:p>
        </p:txBody>
      </p:sp>
      <p:sp>
        <p:nvSpPr>
          <p:cNvPr id="117842" name="Freeform 82">
            <a:extLst>
              <a:ext uri="{FF2B5EF4-FFF2-40B4-BE49-F238E27FC236}">
                <a16:creationId xmlns:a16="http://schemas.microsoft.com/office/drawing/2014/main" id="{E5F46A30-39CB-4972-A482-AE6F17B4A463}"/>
              </a:ext>
            </a:extLst>
          </p:cNvPr>
          <p:cNvSpPr>
            <a:spLocks/>
          </p:cNvSpPr>
          <p:nvPr/>
        </p:nvSpPr>
        <p:spPr bwMode="auto">
          <a:xfrm rot="4265787">
            <a:off x="4091782" y="3801268"/>
            <a:ext cx="1422400" cy="639763"/>
          </a:xfrm>
          <a:custGeom>
            <a:avLst/>
            <a:gdLst/>
            <a:ahLst/>
            <a:cxnLst>
              <a:cxn ang="0">
                <a:pos x="0" y="292"/>
              </a:cxn>
              <a:cxn ang="0">
                <a:pos x="1264" y="0"/>
              </a:cxn>
              <a:cxn ang="0">
                <a:pos x="1844" y="288"/>
              </a:cxn>
              <a:cxn ang="0">
                <a:pos x="1264" y="572"/>
              </a:cxn>
              <a:cxn ang="0">
                <a:pos x="0" y="292"/>
              </a:cxn>
            </a:cxnLst>
            <a:rect l="0" t="0" r="r" b="b"/>
            <a:pathLst>
              <a:path w="1844" h="576">
                <a:moveTo>
                  <a:pt x="0" y="292"/>
                </a:moveTo>
                <a:cubicBezTo>
                  <a:pt x="0" y="197"/>
                  <a:pt x="957" y="1"/>
                  <a:pt x="1264" y="0"/>
                </a:cubicBezTo>
                <a:cubicBezTo>
                  <a:pt x="1736" y="0"/>
                  <a:pt x="1844" y="193"/>
                  <a:pt x="1844" y="288"/>
                </a:cubicBezTo>
                <a:cubicBezTo>
                  <a:pt x="1844" y="383"/>
                  <a:pt x="1740" y="568"/>
                  <a:pt x="1264" y="572"/>
                </a:cubicBezTo>
                <a:cubicBezTo>
                  <a:pt x="788" y="576"/>
                  <a:pt x="0" y="387"/>
                  <a:pt x="0" y="292"/>
                </a:cubicBezTo>
                <a:close/>
              </a:path>
            </a:pathLst>
          </a:custGeom>
          <a:gradFill rotWithShape="1">
            <a:gsLst>
              <a:gs pos="0">
                <a:srgbClr val="F1A60F"/>
              </a:gs>
              <a:gs pos="50000">
                <a:srgbClr val="FF6600">
                  <a:alpha val="75000"/>
                </a:srgbClr>
              </a:gs>
              <a:gs pos="100000">
                <a:srgbClr val="F1A60F"/>
              </a:gs>
            </a:gsLst>
            <a:lin ang="5400000" scaled="1"/>
          </a:gradFill>
          <a:ln w="19050" cap="flat" cmpd="sng">
            <a:solidFill>
              <a:schemeClr val="bg1"/>
            </a:solidFill>
            <a:prstDash val="solid"/>
            <a:round/>
            <a:headEnd type="none" w="med" len="med"/>
            <a:tailEnd type="none" w="med" len="med"/>
          </a:ln>
          <a:effectLst/>
        </p:spPr>
        <p:txBody>
          <a:bodyPr wrap="none" anchor="ctr"/>
          <a:lstStyle/>
          <a:p>
            <a:pPr>
              <a:defRPr/>
            </a:pPr>
            <a:endParaRPr lang="el-GR">
              <a:latin typeface="Arial" charset="0"/>
              <a:cs typeface="Arial" charset="0"/>
            </a:endParaRPr>
          </a:p>
        </p:txBody>
      </p:sp>
      <p:grpSp>
        <p:nvGrpSpPr>
          <p:cNvPr id="22" name="Group 83">
            <a:extLst>
              <a:ext uri="{FF2B5EF4-FFF2-40B4-BE49-F238E27FC236}">
                <a16:creationId xmlns:a16="http://schemas.microsoft.com/office/drawing/2014/main" id="{C9CDFA29-52A5-4808-9897-E4C7C7779CB9}"/>
              </a:ext>
            </a:extLst>
          </p:cNvPr>
          <p:cNvGrpSpPr>
            <a:grpSpLocks/>
          </p:cNvGrpSpPr>
          <p:nvPr/>
        </p:nvGrpSpPr>
        <p:grpSpPr bwMode="auto">
          <a:xfrm>
            <a:off x="3332163" y="2085975"/>
            <a:ext cx="2609850" cy="2657475"/>
            <a:chOff x="1518" y="726"/>
            <a:chExt cx="2466" cy="2796"/>
          </a:xfrm>
        </p:grpSpPr>
        <p:sp>
          <p:nvSpPr>
            <p:cNvPr id="71763" name="Freeform 84">
              <a:extLst>
                <a:ext uri="{FF2B5EF4-FFF2-40B4-BE49-F238E27FC236}">
                  <a16:creationId xmlns:a16="http://schemas.microsoft.com/office/drawing/2014/main" id="{A7461DD3-0CBF-4FC3-AB43-2B3CE01E28BA}"/>
                </a:ext>
              </a:extLst>
            </p:cNvPr>
            <p:cNvSpPr>
              <a:spLocks/>
            </p:cNvSpPr>
            <p:nvPr/>
          </p:nvSpPr>
          <p:spPr bwMode="auto">
            <a:xfrm>
              <a:off x="1518" y="726"/>
              <a:ext cx="2466" cy="2796"/>
            </a:xfrm>
            <a:custGeom>
              <a:avLst/>
              <a:gdLst>
                <a:gd name="T0" fmla="*/ 1206 w 2466"/>
                <a:gd name="T1" fmla="*/ 0 h 2796"/>
                <a:gd name="T2" fmla="*/ 2466 w 2466"/>
                <a:gd name="T3" fmla="*/ 2052 h 2796"/>
                <a:gd name="T4" fmla="*/ 1542 w 2466"/>
                <a:gd name="T5" fmla="*/ 2796 h 2796"/>
                <a:gd name="T6" fmla="*/ 0 w 2466"/>
                <a:gd name="T7" fmla="*/ 2238 h 2796"/>
                <a:gd name="T8" fmla="*/ 1206 w 2466"/>
                <a:gd name="T9" fmla="*/ 0 h 2796"/>
                <a:gd name="T10" fmla="*/ 0 60000 65536"/>
                <a:gd name="T11" fmla="*/ 0 60000 65536"/>
                <a:gd name="T12" fmla="*/ 0 60000 65536"/>
                <a:gd name="T13" fmla="*/ 0 60000 65536"/>
                <a:gd name="T14" fmla="*/ 0 60000 65536"/>
                <a:gd name="T15" fmla="*/ 0 w 2466"/>
                <a:gd name="T16" fmla="*/ 0 h 2796"/>
                <a:gd name="T17" fmla="*/ 2466 w 2466"/>
                <a:gd name="T18" fmla="*/ 2796 h 2796"/>
              </a:gdLst>
              <a:ahLst/>
              <a:cxnLst>
                <a:cxn ang="T10">
                  <a:pos x="T0" y="T1"/>
                </a:cxn>
                <a:cxn ang="T11">
                  <a:pos x="T2" y="T3"/>
                </a:cxn>
                <a:cxn ang="T12">
                  <a:pos x="T4" y="T5"/>
                </a:cxn>
                <a:cxn ang="T13">
                  <a:pos x="T6" y="T7"/>
                </a:cxn>
                <a:cxn ang="T14">
                  <a:pos x="T8" y="T9"/>
                </a:cxn>
              </a:cxnLst>
              <a:rect l="T15" t="T16" r="T17" b="T18"/>
              <a:pathLst>
                <a:path w="2466" h="2796">
                  <a:moveTo>
                    <a:pt x="1206" y="0"/>
                  </a:moveTo>
                  <a:lnTo>
                    <a:pt x="2466" y="2052"/>
                  </a:lnTo>
                  <a:lnTo>
                    <a:pt x="1542" y="2796"/>
                  </a:lnTo>
                  <a:lnTo>
                    <a:pt x="0" y="2238"/>
                  </a:lnTo>
                  <a:lnTo>
                    <a:pt x="1206" y="0"/>
                  </a:lnTo>
                  <a:close/>
                </a:path>
              </a:pathLst>
            </a:custGeom>
            <a:noFill/>
            <a:ln w="28575">
              <a:solidFill>
                <a:srgbClr val="FFFFCC"/>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el-GR"/>
            </a:p>
          </p:txBody>
        </p:sp>
        <p:sp>
          <p:nvSpPr>
            <p:cNvPr id="71764" name="Line 85">
              <a:extLst>
                <a:ext uri="{FF2B5EF4-FFF2-40B4-BE49-F238E27FC236}">
                  <a16:creationId xmlns:a16="http://schemas.microsoft.com/office/drawing/2014/main" id="{7573B8F0-2EDC-4868-B989-ED76F3B7154B}"/>
                </a:ext>
              </a:extLst>
            </p:cNvPr>
            <p:cNvSpPr>
              <a:spLocks noChangeShapeType="1"/>
            </p:cNvSpPr>
            <p:nvPr/>
          </p:nvSpPr>
          <p:spPr bwMode="auto">
            <a:xfrm>
              <a:off x="2718" y="744"/>
              <a:ext cx="330" cy="2772"/>
            </a:xfrm>
            <a:prstGeom prst="line">
              <a:avLst/>
            </a:prstGeom>
            <a:noFill/>
            <a:ln w="28575">
              <a:solidFill>
                <a:srgbClr val="FFFFCC"/>
              </a:solidFill>
              <a:round/>
              <a:headEnd/>
              <a:tailEnd/>
            </a:ln>
            <a:extLst>
              <a:ext uri="{909E8E84-426E-40DD-AFC4-6F175D3DCCD1}">
                <a14:hiddenFill xmlns:a14="http://schemas.microsoft.com/office/drawing/2010/main">
                  <a:noFill/>
                </a14:hiddenFill>
              </a:ext>
            </a:extLst>
          </p:spPr>
          <p:txBody>
            <a:bodyPr wrap="none" anchor="ctr"/>
            <a:lstStyle/>
            <a:p>
              <a:endParaRPr lang="el-GR"/>
            </a:p>
          </p:txBody>
        </p:sp>
      </p:grpSp>
      <p:sp>
        <p:nvSpPr>
          <p:cNvPr id="71734" name="Rectangle 86">
            <a:extLst>
              <a:ext uri="{FF2B5EF4-FFF2-40B4-BE49-F238E27FC236}">
                <a16:creationId xmlns:a16="http://schemas.microsoft.com/office/drawing/2014/main" id="{1F56E8B1-3EC1-4690-8B08-7F2CDDEFF332}"/>
              </a:ext>
            </a:extLst>
          </p:cNvPr>
          <p:cNvSpPr>
            <a:spLocks noChangeArrowheads="1"/>
          </p:cNvSpPr>
          <p:nvPr/>
        </p:nvSpPr>
        <p:spPr bwMode="auto">
          <a:xfrm>
            <a:off x="1736725" y="406400"/>
            <a:ext cx="736600" cy="649288"/>
          </a:xfrm>
          <a:prstGeom prst="rect">
            <a:avLst/>
          </a:prstGeom>
          <a:solidFill>
            <a:schemeClr val="bg1"/>
          </a:solidFill>
          <a:ln w="9525" algn="ctr">
            <a:solidFill>
              <a:srgbClr val="DDDDDD"/>
            </a:solidFill>
            <a:miter lim="800000"/>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35" name="Rectangle 87">
            <a:extLst>
              <a:ext uri="{FF2B5EF4-FFF2-40B4-BE49-F238E27FC236}">
                <a16:creationId xmlns:a16="http://schemas.microsoft.com/office/drawing/2014/main" id="{B23E87E2-4F5F-4ABD-88D3-0158AB15992F}"/>
              </a:ext>
            </a:extLst>
          </p:cNvPr>
          <p:cNvSpPr>
            <a:spLocks noChangeArrowheads="1"/>
          </p:cNvSpPr>
          <p:nvPr/>
        </p:nvSpPr>
        <p:spPr bwMode="auto">
          <a:xfrm>
            <a:off x="2841625" y="406400"/>
            <a:ext cx="736600" cy="649288"/>
          </a:xfrm>
          <a:prstGeom prst="rect">
            <a:avLst/>
          </a:prstGeom>
          <a:solidFill>
            <a:schemeClr val="bg1"/>
          </a:solidFill>
          <a:ln w="9525" algn="ctr">
            <a:solidFill>
              <a:srgbClr val="DDDDDD"/>
            </a:solidFill>
            <a:miter lim="800000"/>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36" name="Rectangle 88">
            <a:extLst>
              <a:ext uri="{FF2B5EF4-FFF2-40B4-BE49-F238E27FC236}">
                <a16:creationId xmlns:a16="http://schemas.microsoft.com/office/drawing/2014/main" id="{616B9E07-A353-4B0A-B97B-254F2726BF79}"/>
              </a:ext>
            </a:extLst>
          </p:cNvPr>
          <p:cNvSpPr>
            <a:spLocks noChangeArrowheads="1"/>
          </p:cNvSpPr>
          <p:nvPr/>
        </p:nvSpPr>
        <p:spPr bwMode="auto">
          <a:xfrm>
            <a:off x="4302125" y="406400"/>
            <a:ext cx="736600" cy="649288"/>
          </a:xfrm>
          <a:prstGeom prst="rect">
            <a:avLst/>
          </a:prstGeom>
          <a:solidFill>
            <a:schemeClr val="bg1"/>
          </a:solidFill>
          <a:ln w="9525" algn="ctr">
            <a:solidFill>
              <a:srgbClr val="DDDDDD"/>
            </a:solidFill>
            <a:miter lim="800000"/>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1737" name="Rectangle 89">
            <a:extLst>
              <a:ext uri="{FF2B5EF4-FFF2-40B4-BE49-F238E27FC236}">
                <a16:creationId xmlns:a16="http://schemas.microsoft.com/office/drawing/2014/main" id="{D75EDC1E-B006-4096-AB69-B88C686FEF5D}"/>
              </a:ext>
            </a:extLst>
          </p:cNvPr>
          <p:cNvSpPr>
            <a:spLocks noChangeArrowheads="1"/>
          </p:cNvSpPr>
          <p:nvPr/>
        </p:nvSpPr>
        <p:spPr bwMode="auto">
          <a:xfrm>
            <a:off x="3576638" y="406400"/>
            <a:ext cx="736600" cy="649288"/>
          </a:xfrm>
          <a:prstGeom prst="rect">
            <a:avLst/>
          </a:prstGeom>
          <a:solidFill>
            <a:schemeClr val="bg1"/>
          </a:solidFill>
          <a:ln w="9525" algn="ctr">
            <a:solidFill>
              <a:srgbClr val="DDDDDD"/>
            </a:solidFill>
            <a:miter lim="800000"/>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117850" name="Line 90">
            <a:extLst>
              <a:ext uri="{FF2B5EF4-FFF2-40B4-BE49-F238E27FC236}">
                <a16:creationId xmlns:a16="http://schemas.microsoft.com/office/drawing/2014/main" id="{E01DED3F-3985-492A-B101-45FB6B1A328B}"/>
              </a:ext>
            </a:extLst>
          </p:cNvPr>
          <p:cNvSpPr>
            <a:spLocks noChangeShapeType="1"/>
          </p:cNvSpPr>
          <p:nvPr/>
        </p:nvSpPr>
        <p:spPr bwMode="auto">
          <a:xfrm flipV="1">
            <a:off x="1944688" y="496888"/>
            <a:ext cx="0" cy="457200"/>
          </a:xfrm>
          <a:prstGeom prst="line">
            <a:avLst/>
          </a:prstGeom>
          <a:noFill/>
          <a:ln w="38100">
            <a:solidFill>
              <a:srgbClr val="F1A60F"/>
            </a:solidFill>
            <a:round/>
            <a:headEnd/>
            <a:tailEnd type="triangle" w="med" len="med"/>
          </a:ln>
          <a:extLst>
            <a:ext uri="{909E8E84-426E-40DD-AFC4-6F175D3DCCD1}">
              <a14:hiddenFill xmlns:a14="http://schemas.microsoft.com/office/drawing/2010/main">
                <a:noFill/>
              </a14:hiddenFill>
            </a:ext>
          </a:extLst>
        </p:spPr>
        <p:txBody>
          <a:bodyPr wrap="none" anchor="ctr"/>
          <a:lstStyle/>
          <a:p>
            <a:endParaRPr lang="el-GR"/>
          </a:p>
        </p:txBody>
      </p:sp>
      <p:sp>
        <p:nvSpPr>
          <p:cNvPr id="117851" name="Line 91">
            <a:extLst>
              <a:ext uri="{FF2B5EF4-FFF2-40B4-BE49-F238E27FC236}">
                <a16:creationId xmlns:a16="http://schemas.microsoft.com/office/drawing/2014/main" id="{6B041ECF-273F-493A-95CA-7E3465859423}"/>
              </a:ext>
            </a:extLst>
          </p:cNvPr>
          <p:cNvSpPr>
            <a:spLocks noChangeShapeType="1"/>
          </p:cNvSpPr>
          <p:nvPr/>
        </p:nvSpPr>
        <p:spPr bwMode="auto">
          <a:xfrm flipV="1">
            <a:off x="3124200" y="496888"/>
            <a:ext cx="0" cy="457200"/>
          </a:xfrm>
          <a:prstGeom prst="line">
            <a:avLst/>
          </a:prstGeom>
          <a:noFill/>
          <a:ln w="38100">
            <a:solidFill>
              <a:srgbClr val="FF6699"/>
            </a:solidFill>
            <a:round/>
            <a:headEnd/>
            <a:tailEnd type="triangle" w="med" len="med"/>
          </a:ln>
          <a:extLst>
            <a:ext uri="{909E8E84-426E-40DD-AFC4-6F175D3DCCD1}">
              <a14:hiddenFill xmlns:a14="http://schemas.microsoft.com/office/drawing/2010/main">
                <a:noFill/>
              </a14:hiddenFill>
            </a:ext>
          </a:extLst>
        </p:spPr>
        <p:txBody>
          <a:bodyPr wrap="none" anchor="ctr"/>
          <a:lstStyle/>
          <a:p>
            <a:endParaRPr lang="el-GR"/>
          </a:p>
        </p:txBody>
      </p:sp>
      <p:sp>
        <p:nvSpPr>
          <p:cNvPr id="117852" name="Line 92">
            <a:extLst>
              <a:ext uri="{FF2B5EF4-FFF2-40B4-BE49-F238E27FC236}">
                <a16:creationId xmlns:a16="http://schemas.microsoft.com/office/drawing/2014/main" id="{0B5AEFFB-323A-4678-8F63-35B5143B8163}"/>
              </a:ext>
            </a:extLst>
          </p:cNvPr>
          <p:cNvSpPr>
            <a:spLocks noChangeShapeType="1"/>
          </p:cNvSpPr>
          <p:nvPr/>
        </p:nvSpPr>
        <p:spPr bwMode="auto">
          <a:xfrm flipV="1">
            <a:off x="3814763" y="496888"/>
            <a:ext cx="0" cy="457200"/>
          </a:xfrm>
          <a:prstGeom prst="line">
            <a:avLst/>
          </a:prstGeom>
          <a:noFill/>
          <a:ln w="38100">
            <a:solidFill>
              <a:srgbClr val="FFFF00"/>
            </a:solidFill>
            <a:round/>
            <a:headEnd/>
            <a:tailEnd type="triangle" w="med" len="med"/>
          </a:ln>
          <a:extLst>
            <a:ext uri="{909E8E84-426E-40DD-AFC4-6F175D3DCCD1}">
              <a14:hiddenFill xmlns:a14="http://schemas.microsoft.com/office/drawing/2010/main">
                <a:noFill/>
              </a14:hiddenFill>
            </a:ext>
          </a:extLst>
        </p:spPr>
        <p:txBody>
          <a:bodyPr wrap="none" anchor="ctr"/>
          <a:lstStyle/>
          <a:p>
            <a:endParaRPr lang="el-GR"/>
          </a:p>
        </p:txBody>
      </p:sp>
      <p:sp>
        <p:nvSpPr>
          <p:cNvPr id="117853" name="Line 93">
            <a:extLst>
              <a:ext uri="{FF2B5EF4-FFF2-40B4-BE49-F238E27FC236}">
                <a16:creationId xmlns:a16="http://schemas.microsoft.com/office/drawing/2014/main" id="{8524EDFB-73E1-413A-8854-F9E674428369}"/>
              </a:ext>
            </a:extLst>
          </p:cNvPr>
          <p:cNvSpPr>
            <a:spLocks noChangeShapeType="1"/>
          </p:cNvSpPr>
          <p:nvPr/>
        </p:nvSpPr>
        <p:spPr bwMode="auto">
          <a:xfrm>
            <a:off x="2205038" y="500063"/>
            <a:ext cx="0" cy="457200"/>
          </a:xfrm>
          <a:prstGeom prst="line">
            <a:avLst/>
          </a:prstGeom>
          <a:noFill/>
          <a:ln w="38100">
            <a:solidFill>
              <a:srgbClr val="F1A60F"/>
            </a:solidFill>
            <a:round/>
            <a:headEnd/>
            <a:tailEnd type="triangle" w="med" len="med"/>
          </a:ln>
          <a:extLst>
            <a:ext uri="{909E8E84-426E-40DD-AFC4-6F175D3DCCD1}">
              <a14:hiddenFill xmlns:a14="http://schemas.microsoft.com/office/drawing/2010/main">
                <a:noFill/>
              </a14:hiddenFill>
            </a:ext>
          </a:extLst>
        </p:spPr>
        <p:txBody>
          <a:bodyPr wrap="none" anchor="ctr"/>
          <a:lstStyle/>
          <a:p>
            <a:endParaRPr lang="el-GR"/>
          </a:p>
        </p:txBody>
      </p:sp>
      <p:sp>
        <p:nvSpPr>
          <p:cNvPr id="71742" name="Rectangle 94">
            <a:extLst>
              <a:ext uri="{FF2B5EF4-FFF2-40B4-BE49-F238E27FC236}">
                <a16:creationId xmlns:a16="http://schemas.microsoft.com/office/drawing/2014/main" id="{21BB48AC-3DC6-4D34-A420-D5AAEC8B8B9C}"/>
              </a:ext>
            </a:extLst>
          </p:cNvPr>
          <p:cNvSpPr>
            <a:spLocks noChangeArrowheads="1"/>
          </p:cNvSpPr>
          <p:nvPr/>
        </p:nvSpPr>
        <p:spPr bwMode="auto">
          <a:xfrm>
            <a:off x="644525" y="403225"/>
            <a:ext cx="736600" cy="649288"/>
          </a:xfrm>
          <a:prstGeom prst="rect">
            <a:avLst/>
          </a:prstGeom>
          <a:solidFill>
            <a:schemeClr val="bg1"/>
          </a:solidFill>
          <a:ln w="9525" algn="ctr">
            <a:solidFill>
              <a:srgbClr val="DDDDDD"/>
            </a:solidFill>
            <a:miter lim="800000"/>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grpSp>
        <p:nvGrpSpPr>
          <p:cNvPr id="23" name="Group 95">
            <a:extLst>
              <a:ext uri="{FF2B5EF4-FFF2-40B4-BE49-F238E27FC236}">
                <a16:creationId xmlns:a16="http://schemas.microsoft.com/office/drawing/2014/main" id="{52E5DB2A-D9C1-4303-9EA9-17187A9CE72D}"/>
              </a:ext>
            </a:extLst>
          </p:cNvPr>
          <p:cNvGrpSpPr>
            <a:grpSpLocks/>
          </p:cNvGrpSpPr>
          <p:nvPr/>
        </p:nvGrpSpPr>
        <p:grpSpPr bwMode="auto">
          <a:xfrm>
            <a:off x="852488" y="493713"/>
            <a:ext cx="260350" cy="460375"/>
            <a:chOff x="603" y="3240"/>
            <a:chExt cx="164" cy="290"/>
          </a:xfrm>
        </p:grpSpPr>
        <p:sp>
          <p:nvSpPr>
            <p:cNvPr id="71761" name="Line 96">
              <a:extLst>
                <a:ext uri="{FF2B5EF4-FFF2-40B4-BE49-F238E27FC236}">
                  <a16:creationId xmlns:a16="http://schemas.microsoft.com/office/drawing/2014/main" id="{39FD9EBD-C2A4-4644-9A2A-B80130688B29}"/>
                </a:ext>
              </a:extLst>
            </p:cNvPr>
            <p:cNvSpPr>
              <a:spLocks noChangeShapeType="1"/>
            </p:cNvSpPr>
            <p:nvPr/>
          </p:nvSpPr>
          <p:spPr bwMode="auto">
            <a:xfrm flipV="1">
              <a:off x="603" y="3240"/>
              <a:ext cx="0" cy="288"/>
            </a:xfrm>
            <a:prstGeom prst="line">
              <a:avLst/>
            </a:prstGeom>
            <a:noFill/>
            <a:ln w="38100">
              <a:solidFill>
                <a:srgbClr val="3399FF"/>
              </a:solidFill>
              <a:round/>
              <a:headEnd/>
              <a:tailEnd type="triangle" w="med" len="med"/>
            </a:ln>
            <a:extLst>
              <a:ext uri="{909E8E84-426E-40DD-AFC4-6F175D3DCCD1}">
                <a14:hiddenFill xmlns:a14="http://schemas.microsoft.com/office/drawing/2010/main">
                  <a:noFill/>
                </a14:hiddenFill>
              </a:ext>
            </a:extLst>
          </p:spPr>
          <p:txBody>
            <a:bodyPr wrap="none" anchor="ctr"/>
            <a:lstStyle/>
            <a:p>
              <a:endParaRPr lang="el-GR"/>
            </a:p>
          </p:txBody>
        </p:sp>
        <p:sp>
          <p:nvSpPr>
            <p:cNvPr id="71762" name="Line 97">
              <a:extLst>
                <a:ext uri="{FF2B5EF4-FFF2-40B4-BE49-F238E27FC236}">
                  <a16:creationId xmlns:a16="http://schemas.microsoft.com/office/drawing/2014/main" id="{7E0A9062-E617-4BD4-9913-04767C81FD9F}"/>
                </a:ext>
              </a:extLst>
            </p:cNvPr>
            <p:cNvSpPr>
              <a:spLocks noChangeShapeType="1"/>
            </p:cNvSpPr>
            <p:nvPr/>
          </p:nvSpPr>
          <p:spPr bwMode="auto">
            <a:xfrm>
              <a:off x="767" y="3242"/>
              <a:ext cx="0" cy="288"/>
            </a:xfrm>
            <a:prstGeom prst="line">
              <a:avLst/>
            </a:prstGeom>
            <a:noFill/>
            <a:ln w="38100">
              <a:solidFill>
                <a:srgbClr val="3399FF"/>
              </a:solidFill>
              <a:round/>
              <a:headEnd/>
              <a:tailEnd type="triangle" w="med" len="med"/>
            </a:ln>
            <a:extLst>
              <a:ext uri="{909E8E84-426E-40DD-AFC4-6F175D3DCCD1}">
                <a14:hiddenFill xmlns:a14="http://schemas.microsoft.com/office/drawing/2010/main">
                  <a:noFill/>
                </a14:hiddenFill>
              </a:ext>
            </a:extLst>
          </p:spPr>
          <p:txBody>
            <a:bodyPr wrap="none" anchor="ctr"/>
            <a:lstStyle/>
            <a:p>
              <a:endParaRPr lang="el-GR"/>
            </a:p>
          </p:txBody>
        </p:sp>
      </p:grpSp>
      <p:grpSp>
        <p:nvGrpSpPr>
          <p:cNvPr id="24" name="Group 98">
            <a:extLst>
              <a:ext uri="{FF2B5EF4-FFF2-40B4-BE49-F238E27FC236}">
                <a16:creationId xmlns:a16="http://schemas.microsoft.com/office/drawing/2014/main" id="{187F60FD-4C76-4415-93F6-AA5304B09E61}"/>
              </a:ext>
            </a:extLst>
          </p:cNvPr>
          <p:cNvGrpSpPr>
            <a:grpSpLocks/>
          </p:cNvGrpSpPr>
          <p:nvPr/>
        </p:nvGrpSpPr>
        <p:grpSpPr bwMode="auto">
          <a:xfrm>
            <a:off x="6737350" y="2346325"/>
            <a:ext cx="1419225" cy="762000"/>
            <a:chOff x="2381" y="230"/>
            <a:chExt cx="894" cy="480"/>
          </a:xfrm>
        </p:grpSpPr>
        <p:sp>
          <p:nvSpPr>
            <p:cNvPr id="71759" name="WordArt 99">
              <a:extLst>
                <a:ext uri="{FF2B5EF4-FFF2-40B4-BE49-F238E27FC236}">
                  <a16:creationId xmlns:a16="http://schemas.microsoft.com/office/drawing/2014/main" id="{A45FD765-4009-4E03-8E99-E4427FAC0D2F}"/>
                </a:ext>
              </a:extLst>
            </p:cNvPr>
            <p:cNvSpPr>
              <a:spLocks noChangeArrowheads="1" noChangeShapeType="1" noTextEdit="1"/>
            </p:cNvSpPr>
            <p:nvPr/>
          </p:nvSpPr>
          <p:spPr bwMode="auto">
            <a:xfrm>
              <a:off x="2381" y="380"/>
              <a:ext cx="599" cy="330"/>
            </a:xfrm>
            <a:prstGeom prst="rect">
              <a:avLst/>
            </a:prstGeom>
            <a:extLst>
              <a:ext uri="{91240B29-F687-4F45-9708-019B960494DF}">
                <a14:hiddenLine xmlns:a14="http://schemas.microsoft.com/office/drawing/2010/main" w="9525">
                  <a:solidFill>
                    <a:srgbClr val="000000"/>
                  </a:solidFill>
                  <a:round/>
                  <a:headEnd/>
                  <a:tailEnd/>
                </a14:hiddenLine>
              </a:ext>
            </a:extLst>
          </p:spPr>
          <p:txBody>
            <a:bodyPr wrap="none" fromWordArt="1">
              <a:prstTxWarp prst="textPlain">
                <a:avLst>
                  <a:gd name="adj" fmla="val 50000"/>
                </a:avLst>
              </a:prstTxWarp>
            </a:bodyPr>
            <a:lstStyle/>
            <a:p>
              <a:pPr algn="ctr"/>
              <a:r>
                <a:rPr lang="en-US" sz="3600" b="1" kern="10">
                  <a:solidFill>
                    <a:srgbClr val="FFFF00"/>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rPr>
                <a:t>sp</a:t>
              </a:r>
              <a:endParaRPr lang="el-GR" sz="3600" b="1" kern="10">
                <a:solidFill>
                  <a:srgbClr val="FFFF00"/>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endParaRPr>
            </a:p>
          </p:txBody>
        </p:sp>
        <p:sp>
          <p:nvSpPr>
            <p:cNvPr id="71760" name="WordArt 100">
              <a:extLst>
                <a:ext uri="{FF2B5EF4-FFF2-40B4-BE49-F238E27FC236}">
                  <a16:creationId xmlns:a16="http://schemas.microsoft.com/office/drawing/2014/main" id="{0AD4EEF8-7E34-40EF-936C-7F0278E57121}"/>
                </a:ext>
              </a:extLst>
            </p:cNvPr>
            <p:cNvSpPr>
              <a:spLocks noChangeArrowheads="1" noChangeShapeType="1" noTextEdit="1"/>
            </p:cNvSpPr>
            <p:nvPr/>
          </p:nvSpPr>
          <p:spPr bwMode="auto">
            <a:xfrm>
              <a:off x="3029" y="230"/>
              <a:ext cx="246" cy="256"/>
            </a:xfrm>
            <a:prstGeom prst="rect">
              <a:avLst/>
            </a:prstGeom>
            <a:extLst>
              <a:ext uri="{91240B29-F687-4F45-9708-019B960494DF}">
                <a14:hiddenLine xmlns:a14="http://schemas.microsoft.com/office/drawing/2010/main" w="9525">
                  <a:solidFill>
                    <a:srgbClr val="000000"/>
                  </a:solidFill>
                  <a:round/>
                  <a:headEnd/>
                  <a:tailEnd/>
                </a14:hiddenLine>
              </a:ext>
            </a:extLst>
          </p:spPr>
          <p:txBody>
            <a:bodyPr wrap="none" fromWordArt="1">
              <a:prstTxWarp prst="textPlain">
                <a:avLst>
                  <a:gd name="adj" fmla="val 50000"/>
                </a:avLst>
              </a:prstTxWarp>
            </a:bodyPr>
            <a:lstStyle/>
            <a:p>
              <a:pPr algn="ctr"/>
              <a:r>
                <a:rPr lang="el-GR" sz="3600" b="1" kern="10">
                  <a:solidFill>
                    <a:srgbClr val="FFFF00"/>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rPr>
                <a:t>3</a:t>
              </a:r>
            </a:p>
          </p:txBody>
        </p:sp>
      </p:grpSp>
      <p:sp>
        <p:nvSpPr>
          <p:cNvPr id="117861" name="Freeform 101">
            <a:extLst>
              <a:ext uri="{FF2B5EF4-FFF2-40B4-BE49-F238E27FC236}">
                <a16:creationId xmlns:a16="http://schemas.microsoft.com/office/drawing/2014/main" id="{8D14B6CF-AF9D-41A6-8E04-6D207C2D485D}"/>
              </a:ext>
            </a:extLst>
          </p:cNvPr>
          <p:cNvSpPr>
            <a:spLocks/>
          </p:cNvSpPr>
          <p:nvPr/>
        </p:nvSpPr>
        <p:spPr bwMode="auto">
          <a:xfrm rot="17547546" flipV="1">
            <a:off x="5316538" y="3930650"/>
            <a:ext cx="495300" cy="142875"/>
          </a:xfrm>
          <a:custGeom>
            <a:avLst/>
            <a:gdLst>
              <a:gd name="T0" fmla="*/ 2147483646 w 450"/>
              <a:gd name="T1" fmla="*/ 2147483646 h 126"/>
              <a:gd name="T2" fmla="*/ 2147483646 w 450"/>
              <a:gd name="T3" fmla="*/ 2147483646 h 126"/>
              <a:gd name="T4" fmla="*/ 0 w 450"/>
              <a:gd name="T5" fmla="*/ 0 h 126"/>
              <a:gd name="T6" fmla="*/ 0 60000 65536"/>
              <a:gd name="T7" fmla="*/ 0 60000 65536"/>
              <a:gd name="T8" fmla="*/ 0 60000 65536"/>
            </a:gdLst>
            <a:ahLst/>
            <a:cxnLst>
              <a:cxn ang="T6">
                <a:pos x="T0" y="T1"/>
              </a:cxn>
              <a:cxn ang="T7">
                <a:pos x="T2" y="T3"/>
              </a:cxn>
              <a:cxn ang="T8">
                <a:pos x="T4" y="T5"/>
              </a:cxn>
            </a:cxnLst>
            <a:rect l="0" t="0" r="r" b="b"/>
            <a:pathLst>
              <a:path w="450" h="126">
                <a:moveTo>
                  <a:pt x="450" y="15"/>
                </a:moveTo>
                <a:cubicBezTo>
                  <a:pt x="411" y="33"/>
                  <a:pt x="324" y="126"/>
                  <a:pt x="216" y="126"/>
                </a:cubicBezTo>
                <a:cubicBezTo>
                  <a:pt x="108" y="126"/>
                  <a:pt x="45" y="26"/>
                  <a:pt x="0" y="0"/>
                </a:cubicBezTo>
              </a:path>
            </a:pathLst>
          </a:custGeom>
          <a:noFill/>
          <a:ln w="38100" cap="flat" cmpd="sng">
            <a:solidFill>
              <a:srgbClr val="FFFF66"/>
            </a:solidFill>
            <a:prstDash val="solid"/>
            <a:round/>
            <a:headEnd type="triangle" w="med" len="med"/>
            <a:tailEnd type="triangle" w="med" len="med"/>
          </a:ln>
          <a:effectLst>
            <a:outerShdw dist="35921" dir="2700000" algn="ctr" rotWithShape="0">
              <a:schemeClr val="tx1"/>
            </a:outerShdw>
          </a:effectLst>
          <a:extLst>
            <a:ext uri="{909E8E84-426E-40DD-AFC4-6F175D3DCCD1}">
              <a14:hiddenFill xmlns:a14="http://schemas.microsoft.com/office/drawing/2010/main">
                <a:solidFill>
                  <a:srgbClr val="FFFFFF"/>
                </a:solidFill>
              </a14:hiddenFill>
            </a:ext>
          </a:extLst>
        </p:spPr>
        <p:txBody>
          <a:bodyPr>
            <a:spAutoFit/>
          </a:bodyPr>
          <a:lstStyle/>
          <a:p>
            <a:endParaRPr lang="el-GR"/>
          </a:p>
        </p:txBody>
      </p:sp>
      <p:sp>
        <p:nvSpPr>
          <p:cNvPr id="117862" name="Text Box 102">
            <a:extLst>
              <a:ext uri="{FF2B5EF4-FFF2-40B4-BE49-F238E27FC236}">
                <a16:creationId xmlns:a16="http://schemas.microsoft.com/office/drawing/2014/main" id="{1BBB5EF9-AFD6-48D2-8047-F0A72D9F57F9}"/>
              </a:ext>
            </a:extLst>
          </p:cNvPr>
          <p:cNvSpPr txBox="1">
            <a:spLocks noChangeArrowheads="1"/>
          </p:cNvSpPr>
          <p:nvPr/>
        </p:nvSpPr>
        <p:spPr bwMode="auto">
          <a:xfrm>
            <a:off x="6076950" y="3849688"/>
            <a:ext cx="1120775" cy="427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lIns="0" tIns="0" rIns="0" bIns="0">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50000"/>
              </a:spcBef>
              <a:buClrTx/>
              <a:buSzTx/>
              <a:buFontTx/>
              <a:buNone/>
            </a:pPr>
            <a:r>
              <a:rPr lang="en-US" altLang="el-GR" sz="2800">
                <a:solidFill>
                  <a:srgbClr val="FFFFFF"/>
                </a:solidFill>
                <a:latin typeface="Arial" panose="020B0604020202020204" pitchFamily="34" charset="0"/>
              </a:rPr>
              <a:t>109.5</a:t>
            </a:r>
            <a:r>
              <a:rPr lang="en-US" altLang="el-GR" sz="2800" baseline="30000">
                <a:solidFill>
                  <a:srgbClr val="FFFFFF"/>
                </a:solidFill>
                <a:latin typeface="Arial" panose="020B0604020202020204" pitchFamily="34" charset="0"/>
              </a:rPr>
              <a:t>o</a:t>
            </a:r>
          </a:p>
        </p:txBody>
      </p:sp>
      <p:sp>
        <p:nvSpPr>
          <p:cNvPr id="117863" name="Text Box 103">
            <a:extLst>
              <a:ext uri="{FF2B5EF4-FFF2-40B4-BE49-F238E27FC236}">
                <a16:creationId xmlns:a16="http://schemas.microsoft.com/office/drawing/2014/main" id="{94968202-2570-49E2-8872-39C3DACACC97}"/>
              </a:ext>
            </a:extLst>
          </p:cNvPr>
          <p:cNvSpPr txBox="1">
            <a:spLocks noChangeArrowheads="1"/>
          </p:cNvSpPr>
          <p:nvPr/>
        </p:nvSpPr>
        <p:spPr bwMode="auto">
          <a:xfrm>
            <a:off x="2744788" y="1493838"/>
            <a:ext cx="2197100" cy="447675"/>
          </a:xfrm>
          <a:prstGeom prst="rect">
            <a:avLst/>
          </a:prstGeom>
          <a:solidFill>
            <a:schemeClr val="bg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tIns="0" bIns="0"/>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50000"/>
              </a:spcBef>
              <a:buClrTx/>
              <a:buSzTx/>
              <a:buFontTx/>
              <a:buNone/>
            </a:pPr>
            <a:r>
              <a:rPr lang="en-US" altLang="el-GR" sz="2800">
                <a:solidFill>
                  <a:srgbClr val="FFFF00"/>
                </a:solidFill>
                <a:latin typeface="Arial" panose="020B0604020202020204" pitchFamily="34" charset="0"/>
              </a:rPr>
              <a:t>Promote</a:t>
            </a:r>
          </a:p>
        </p:txBody>
      </p:sp>
      <p:sp>
        <p:nvSpPr>
          <p:cNvPr id="117864" name="Text Box 104">
            <a:extLst>
              <a:ext uri="{FF2B5EF4-FFF2-40B4-BE49-F238E27FC236}">
                <a16:creationId xmlns:a16="http://schemas.microsoft.com/office/drawing/2014/main" id="{05A26C87-BE0B-4449-9657-0E734F617107}"/>
              </a:ext>
            </a:extLst>
          </p:cNvPr>
          <p:cNvSpPr txBox="1">
            <a:spLocks noChangeArrowheads="1"/>
          </p:cNvSpPr>
          <p:nvPr/>
        </p:nvSpPr>
        <p:spPr bwMode="auto">
          <a:xfrm>
            <a:off x="5445125" y="1489075"/>
            <a:ext cx="2949575" cy="506413"/>
          </a:xfrm>
          <a:prstGeom prst="rect">
            <a:avLst/>
          </a:prstGeom>
          <a:solidFill>
            <a:schemeClr val="bg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tIns="0" bIns="0"/>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50000"/>
              </a:spcBef>
              <a:buClrTx/>
              <a:buSzTx/>
              <a:buFontTx/>
              <a:buNone/>
            </a:pPr>
            <a:r>
              <a:rPr lang="en-US" altLang="el-GR" sz="2800">
                <a:solidFill>
                  <a:srgbClr val="FFFF00"/>
                </a:solidFill>
                <a:latin typeface="Arial" panose="020B0604020202020204" pitchFamily="34" charset="0"/>
              </a:rPr>
              <a:t>Hybridize</a:t>
            </a:r>
          </a:p>
        </p:txBody>
      </p:sp>
      <p:sp>
        <p:nvSpPr>
          <p:cNvPr id="117866" name="Oval 106">
            <a:extLst>
              <a:ext uri="{FF2B5EF4-FFF2-40B4-BE49-F238E27FC236}">
                <a16:creationId xmlns:a16="http://schemas.microsoft.com/office/drawing/2014/main" id="{55364A63-DE8F-48CE-8314-7FC288EB0D03}"/>
              </a:ext>
            </a:extLst>
          </p:cNvPr>
          <p:cNvSpPr>
            <a:spLocks noChangeArrowheads="1"/>
          </p:cNvSpPr>
          <p:nvPr/>
        </p:nvSpPr>
        <p:spPr bwMode="auto">
          <a:xfrm>
            <a:off x="2595563" y="3744913"/>
            <a:ext cx="1146175" cy="1146175"/>
          </a:xfrm>
          <a:prstGeom prst="ellipse">
            <a:avLst/>
          </a:prstGeom>
          <a:gradFill rotWithShape="1">
            <a:gsLst>
              <a:gs pos="0">
                <a:srgbClr val="FFFFFF"/>
              </a:gs>
              <a:gs pos="100000">
                <a:srgbClr val="767676">
                  <a:alpha val="57001"/>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anchor="ct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117867" name="Oval 107">
            <a:extLst>
              <a:ext uri="{FF2B5EF4-FFF2-40B4-BE49-F238E27FC236}">
                <a16:creationId xmlns:a16="http://schemas.microsoft.com/office/drawing/2014/main" id="{9F54B250-0A54-4532-976F-26817C2548B2}"/>
              </a:ext>
            </a:extLst>
          </p:cNvPr>
          <p:cNvSpPr>
            <a:spLocks noChangeArrowheads="1"/>
          </p:cNvSpPr>
          <p:nvPr/>
        </p:nvSpPr>
        <p:spPr bwMode="auto">
          <a:xfrm>
            <a:off x="5562600" y="3589338"/>
            <a:ext cx="1146175" cy="1146175"/>
          </a:xfrm>
          <a:prstGeom prst="ellipse">
            <a:avLst/>
          </a:prstGeom>
          <a:gradFill rotWithShape="1">
            <a:gsLst>
              <a:gs pos="0">
                <a:srgbClr val="FFFFFF"/>
              </a:gs>
              <a:gs pos="100000">
                <a:srgbClr val="767676">
                  <a:alpha val="57001"/>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anchor="ct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117868" name="Oval 108">
            <a:extLst>
              <a:ext uri="{FF2B5EF4-FFF2-40B4-BE49-F238E27FC236}">
                <a16:creationId xmlns:a16="http://schemas.microsoft.com/office/drawing/2014/main" id="{B56FED40-15BB-409A-9F7B-E0A5F2993A6D}"/>
              </a:ext>
            </a:extLst>
          </p:cNvPr>
          <p:cNvSpPr>
            <a:spLocks noChangeArrowheads="1"/>
          </p:cNvSpPr>
          <p:nvPr/>
        </p:nvSpPr>
        <p:spPr bwMode="auto">
          <a:xfrm>
            <a:off x="4481513" y="4203700"/>
            <a:ext cx="1146175" cy="1146175"/>
          </a:xfrm>
          <a:prstGeom prst="ellipse">
            <a:avLst/>
          </a:prstGeom>
          <a:gradFill rotWithShape="1">
            <a:gsLst>
              <a:gs pos="0">
                <a:srgbClr val="FFFFFF"/>
              </a:gs>
              <a:gs pos="100000">
                <a:srgbClr val="767676">
                  <a:alpha val="57001"/>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anchor="ct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117869" name="Oval 109">
            <a:extLst>
              <a:ext uri="{FF2B5EF4-FFF2-40B4-BE49-F238E27FC236}">
                <a16:creationId xmlns:a16="http://schemas.microsoft.com/office/drawing/2014/main" id="{E490F0B2-CD92-436C-B737-F7024E6C5888}"/>
              </a:ext>
            </a:extLst>
          </p:cNvPr>
          <p:cNvSpPr>
            <a:spLocks noChangeArrowheads="1"/>
          </p:cNvSpPr>
          <p:nvPr/>
        </p:nvSpPr>
        <p:spPr bwMode="auto">
          <a:xfrm>
            <a:off x="3979863" y="1328738"/>
            <a:ext cx="1146175" cy="1146175"/>
          </a:xfrm>
          <a:prstGeom prst="ellipse">
            <a:avLst/>
          </a:prstGeom>
          <a:gradFill rotWithShape="1">
            <a:gsLst>
              <a:gs pos="0">
                <a:srgbClr val="FFFFFF"/>
              </a:gs>
              <a:gs pos="100000">
                <a:srgbClr val="767676">
                  <a:alpha val="57001"/>
                </a:srgbClr>
              </a:gs>
            </a:gsLst>
            <a:path path="shape">
              <a:fillToRect l="50000" t="50000" r="50000" b="50000"/>
            </a:path>
          </a:gradFill>
          <a:ln>
            <a:noFill/>
          </a:ln>
          <a:extLst>
            <a:ext uri="{91240B29-F687-4F45-9708-019B960494DF}">
              <a14:hiddenLine xmlns:a14="http://schemas.microsoft.com/office/drawing/2010/main" w="9525" algn="ctr">
                <a:solidFill>
                  <a:srgbClr val="000000"/>
                </a:solidFill>
                <a:round/>
                <a:headEnd/>
                <a:tailEnd/>
              </a14:hiddenLine>
            </a:ext>
          </a:extLst>
        </p:spPr>
        <p:txBody>
          <a:bodyPr anchor="ct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117870" name="Text Box 110">
            <a:extLst>
              <a:ext uri="{FF2B5EF4-FFF2-40B4-BE49-F238E27FC236}">
                <a16:creationId xmlns:a16="http://schemas.microsoft.com/office/drawing/2014/main" id="{115FA343-E0EB-400F-9A74-AC04A73E1CA5}"/>
              </a:ext>
            </a:extLst>
          </p:cNvPr>
          <p:cNvSpPr txBox="1">
            <a:spLocks noChangeArrowheads="1"/>
          </p:cNvSpPr>
          <p:nvPr/>
        </p:nvSpPr>
        <p:spPr bwMode="auto">
          <a:xfrm>
            <a:off x="2138363" y="3184525"/>
            <a:ext cx="366712"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50000"/>
              </a:spcBef>
              <a:buClrTx/>
              <a:buSzTx/>
              <a:buFontTx/>
              <a:buNone/>
            </a:pPr>
            <a:r>
              <a:rPr lang="en-US" altLang="el-GR" sz="2000">
                <a:latin typeface="Arial" panose="020B0604020202020204" pitchFamily="34" charset="0"/>
              </a:rPr>
              <a:t>x</a:t>
            </a:r>
          </a:p>
        </p:txBody>
      </p:sp>
      <p:sp>
        <p:nvSpPr>
          <p:cNvPr id="117871" name="Text Box 111">
            <a:extLst>
              <a:ext uri="{FF2B5EF4-FFF2-40B4-BE49-F238E27FC236}">
                <a16:creationId xmlns:a16="http://schemas.microsoft.com/office/drawing/2014/main" id="{30B1D66F-DF2D-4D05-A120-0E21B1FE662D}"/>
              </a:ext>
            </a:extLst>
          </p:cNvPr>
          <p:cNvSpPr txBox="1">
            <a:spLocks noChangeArrowheads="1"/>
          </p:cNvSpPr>
          <p:nvPr/>
        </p:nvSpPr>
        <p:spPr bwMode="auto">
          <a:xfrm>
            <a:off x="3051175" y="4510088"/>
            <a:ext cx="366713"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50000"/>
              </a:spcBef>
              <a:buClrTx/>
              <a:buSzTx/>
              <a:buFontTx/>
              <a:buNone/>
            </a:pPr>
            <a:r>
              <a:rPr lang="en-US" altLang="el-GR" sz="2000">
                <a:latin typeface="Arial" panose="020B0604020202020204" pitchFamily="34" charset="0"/>
              </a:rPr>
              <a:t>z</a:t>
            </a:r>
          </a:p>
        </p:txBody>
      </p:sp>
      <p:sp>
        <p:nvSpPr>
          <p:cNvPr id="117872" name="Text Box 112">
            <a:extLst>
              <a:ext uri="{FF2B5EF4-FFF2-40B4-BE49-F238E27FC236}">
                <a16:creationId xmlns:a16="http://schemas.microsoft.com/office/drawing/2014/main" id="{A57F0139-4011-4219-B8C5-DFD2710C3E48}"/>
              </a:ext>
            </a:extLst>
          </p:cNvPr>
          <p:cNvSpPr txBox="1">
            <a:spLocks noChangeArrowheads="1"/>
          </p:cNvSpPr>
          <p:nvPr/>
        </p:nvSpPr>
        <p:spPr bwMode="auto">
          <a:xfrm>
            <a:off x="4419600" y="1398588"/>
            <a:ext cx="366713"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50000"/>
              </a:spcBef>
              <a:buClrTx/>
              <a:buSzTx/>
              <a:buFontTx/>
              <a:buNone/>
            </a:pPr>
            <a:r>
              <a:rPr lang="en-US" altLang="el-GR" sz="2000">
                <a:latin typeface="Arial" panose="020B0604020202020204" pitchFamily="34" charset="0"/>
              </a:rPr>
              <a:t>y</a:t>
            </a:r>
          </a:p>
        </p:txBody>
      </p:sp>
      <p:sp>
        <p:nvSpPr>
          <p:cNvPr id="71756" name="Text Box 114">
            <a:extLst>
              <a:ext uri="{FF2B5EF4-FFF2-40B4-BE49-F238E27FC236}">
                <a16:creationId xmlns:a16="http://schemas.microsoft.com/office/drawing/2014/main" id="{AF71763E-7DDD-4900-8BA9-4AD639861EED}"/>
              </a:ext>
            </a:extLst>
          </p:cNvPr>
          <p:cNvSpPr txBox="1">
            <a:spLocks noChangeArrowheads="1"/>
          </p:cNvSpPr>
          <p:nvPr/>
        </p:nvSpPr>
        <p:spPr bwMode="auto">
          <a:xfrm>
            <a:off x="293688" y="5915025"/>
            <a:ext cx="5989637" cy="5794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50000"/>
              </a:spcBef>
              <a:buClrTx/>
              <a:buSzTx/>
              <a:buFontTx/>
              <a:buNone/>
            </a:pPr>
            <a:r>
              <a:rPr lang="en-US" altLang="el-GR" sz="3200">
                <a:latin typeface="Arial" panose="020B0604020202020204" pitchFamily="34" charset="0"/>
              </a:rPr>
              <a:t>Methane:  </a:t>
            </a:r>
            <a:r>
              <a:rPr lang="en-US" altLang="el-GR" sz="3200">
                <a:solidFill>
                  <a:srgbClr val="FFFF00"/>
                </a:solidFill>
                <a:latin typeface="Arial" panose="020B0604020202020204" pitchFamily="34" charset="0"/>
              </a:rPr>
              <a:t>Carbon</a:t>
            </a:r>
          </a:p>
        </p:txBody>
      </p:sp>
      <p:sp>
        <p:nvSpPr>
          <p:cNvPr id="117875" name="Oval 115">
            <a:extLst>
              <a:ext uri="{FF2B5EF4-FFF2-40B4-BE49-F238E27FC236}">
                <a16:creationId xmlns:a16="http://schemas.microsoft.com/office/drawing/2014/main" id="{21DCC5C2-28D5-4C27-AD32-F61A76111407}"/>
              </a:ext>
            </a:extLst>
          </p:cNvPr>
          <p:cNvSpPr>
            <a:spLocks noChangeArrowheads="1"/>
          </p:cNvSpPr>
          <p:nvPr/>
        </p:nvSpPr>
        <p:spPr bwMode="auto">
          <a:xfrm>
            <a:off x="5081588" y="500063"/>
            <a:ext cx="395287" cy="395287"/>
          </a:xfrm>
          <a:prstGeom prst="ellipse">
            <a:avLst/>
          </a:prstGeom>
          <a:noFill/>
          <a:ln w="19050" algn="ctr">
            <a:solidFill>
              <a:schemeClr val="bg2"/>
            </a:solidFill>
            <a:round/>
            <a:headEnd/>
            <a:tailEnd/>
          </a:ln>
          <a:extLst>
            <a:ext uri="{909E8E84-426E-40DD-AFC4-6F175D3DCCD1}">
              <a14:hiddenFill xmlns:a14="http://schemas.microsoft.com/office/drawing/2010/main">
                <a:solidFill>
                  <a:srgbClr val="FFFFFF"/>
                </a:solidFill>
              </a14:hiddenFill>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117876" name="Oval 116">
            <a:extLst>
              <a:ext uri="{FF2B5EF4-FFF2-40B4-BE49-F238E27FC236}">
                <a16:creationId xmlns:a16="http://schemas.microsoft.com/office/drawing/2014/main" id="{752CE54E-E0B2-49D9-8B22-364711448199}"/>
              </a:ext>
            </a:extLst>
          </p:cNvPr>
          <p:cNvSpPr>
            <a:spLocks noChangeArrowheads="1"/>
          </p:cNvSpPr>
          <p:nvPr/>
        </p:nvSpPr>
        <p:spPr bwMode="auto">
          <a:xfrm>
            <a:off x="5083175" y="500063"/>
            <a:ext cx="395288" cy="395287"/>
          </a:xfrm>
          <a:prstGeom prst="ellipse">
            <a:avLst/>
          </a:prstGeom>
          <a:noFill/>
          <a:ln w="19050" algn="ctr">
            <a:solidFill>
              <a:schemeClr val="bg2"/>
            </a:solidFill>
            <a:round/>
            <a:headEnd/>
            <a:tailEnd/>
          </a:ln>
          <a:extLst>
            <a:ext uri="{909E8E84-426E-40DD-AFC4-6F175D3DCCD1}">
              <a14:hiddenFill xmlns:a14="http://schemas.microsoft.com/office/drawing/2010/main">
                <a:solidFill>
                  <a:srgbClr val="FFFFFF"/>
                </a:solidFill>
              </a14:hiddenFill>
            </a:ext>
          </a:extLst>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8" presetClass="emph" presetSubtype="0" repeatCount="indefinite" fill="hold" nodeType="clickEffect">
                                  <p:stCondLst>
                                    <p:cond delay="0"/>
                                  </p:stCondLst>
                                  <p:childTnLst>
                                    <p:animRot by="21600000">
                                      <p:cBhvr>
                                        <p:cTn id="6" dur="1000" fill="hold"/>
                                        <p:tgtEl>
                                          <p:spTgt spid="5"/>
                                        </p:tgtEl>
                                        <p:attrNameLst>
                                          <p:attrName>r</p:attrName>
                                        </p:attrNameLst>
                                      </p:cBhvr>
                                    </p:animRot>
                                  </p:childTnLst>
                                </p:cTn>
                              </p:par>
                              <p:par>
                                <p:cTn id="7" presetID="8" presetClass="emph" presetSubtype="0" repeatCount="indefinite" fill="hold" nodeType="withEffect">
                                  <p:stCondLst>
                                    <p:cond delay="0"/>
                                  </p:stCondLst>
                                  <p:childTnLst>
                                    <p:animRot by="21600000">
                                      <p:cBhvr>
                                        <p:cTn id="8" dur="3000" fill="hold"/>
                                        <p:tgtEl>
                                          <p:spTgt spid="13"/>
                                        </p:tgtEl>
                                        <p:attrNameLst>
                                          <p:attrName>r</p:attrName>
                                        </p:attrNameLst>
                                      </p:cBhvr>
                                    </p:animRot>
                                  </p:childTnLst>
                                </p:cTn>
                              </p:par>
                              <p:par>
                                <p:cTn id="9" presetID="8" presetClass="emph" presetSubtype="0" repeatCount="indefinite" fill="hold" nodeType="withEffect">
                                  <p:stCondLst>
                                    <p:cond delay="0"/>
                                  </p:stCondLst>
                                  <p:childTnLst>
                                    <p:animRot by="-21600000">
                                      <p:cBhvr>
                                        <p:cTn id="10" dur="2000" fill="hold"/>
                                        <p:tgtEl>
                                          <p:spTgt spid="9"/>
                                        </p:tgtEl>
                                        <p:attrNameLst>
                                          <p:attrName>r</p:attrName>
                                        </p:attrNameLst>
                                      </p:cBhvr>
                                    </p:animRot>
                                  </p:childTnLst>
                                </p:cTn>
                              </p:par>
                            </p:childTnLst>
                          </p:cTn>
                        </p:par>
                      </p:childTnLst>
                    </p:cTn>
                  </p:par>
                  <p:par>
                    <p:cTn id="11" fill="hold" nodeType="clickPar">
                      <p:stCondLst>
                        <p:cond delay="indefinite"/>
                      </p:stCondLst>
                      <p:childTnLst>
                        <p:par>
                          <p:cTn id="12" fill="hold" nodeType="withGroup">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117823"/>
                                        </p:tgtEl>
                                        <p:attrNameLst>
                                          <p:attrName>style.visibility</p:attrName>
                                        </p:attrNameLst>
                                      </p:cBhvr>
                                      <p:to>
                                        <p:strVal val="visible"/>
                                      </p:to>
                                    </p:set>
                                    <p:animEffect transition="in" filter="fade">
                                      <p:cBhvr>
                                        <p:cTn id="15" dur="2000"/>
                                        <p:tgtEl>
                                          <p:spTgt spid="117823"/>
                                        </p:tgtEl>
                                      </p:cBhvr>
                                    </p:animEffect>
                                  </p:childTnLst>
                                </p:cTn>
                              </p:par>
                              <p:par>
                                <p:cTn id="16" presetID="8" presetClass="emph" presetSubtype="0" repeatCount="indefinite" fill="hold" grpId="1" nodeType="withEffect">
                                  <p:stCondLst>
                                    <p:cond delay="0"/>
                                  </p:stCondLst>
                                  <p:childTnLst>
                                    <p:animRot by="21600000">
                                      <p:cBhvr>
                                        <p:cTn id="17" dur="2000" fill="hold"/>
                                        <p:tgtEl>
                                          <p:spTgt spid="117823"/>
                                        </p:tgtEl>
                                        <p:attrNameLst>
                                          <p:attrName>r</p:attrName>
                                        </p:attrNameLst>
                                      </p:cBhvr>
                                    </p:animRot>
                                  </p:childTnLst>
                                </p:cTn>
                              </p:par>
                              <p:par>
                                <p:cTn id="18" presetID="10" presetClass="exit" presetSubtype="0" fill="hold" nodeType="withEffect">
                                  <p:stCondLst>
                                    <p:cond delay="0"/>
                                  </p:stCondLst>
                                  <p:childTnLst>
                                    <p:animEffect transition="out" filter="fade">
                                      <p:cBhvr>
                                        <p:cTn id="19" dur="2000"/>
                                        <p:tgtEl>
                                          <p:spTgt spid="5"/>
                                        </p:tgtEl>
                                      </p:cBhvr>
                                    </p:animEffect>
                                    <p:set>
                                      <p:cBhvr>
                                        <p:cTn id="20" dur="1" fill="hold">
                                          <p:stCondLst>
                                            <p:cond delay="1999"/>
                                          </p:stCondLst>
                                        </p:cTn>
                                        <p:tgtEl>
                                          <p:spTgt spid="5"/>
                                        </p:tgtEl>
                                        <p:attrNameLst>
                                          <p:attrName>style.visibility</p:attrName>
                                        </p:attrNameLst>
                                      </p:cBhvr>
                                      <p:to>
                                        <p:strVal val="hidden"/>
                                      </p:to>
                                    </p:set>
                                  </p:childTnLst>
                                </p:cTn>
                              </p:par>
                            </p:childTnLst>
                          </p:cTn>
                        </p:par>
                      </p:childTnLst>
                    </p:cTn>
                  </p:par>
                  <p:par>
                    <p:cTn id="21" fill="hold" nodeType="clickPar">
                      <p:stCondLst>
                        <p:cond delay="indefinite"/>
                      </p:stCondLst>
                      <p:childTnLst>
                        <p:par>
                          <p:cTn id="22" fill="hold" nodeType="withGroup">
                            <p:stCondLst>
                              <p:cond delay="0"/>
                            </p:stCondLst>
                            <p:childTnLst>
                              <p:par>
                                <p:cTn id="23" presetID="10" presetClass="entr" presetSubtype="0" fill="hold" nodeType="clickEffect">
                                  <p:stCondLst>
                                    <p:cond delay="0"/>
                                  </p:stCondLst>
                                  <p:childTnLst>
                                    <p:set>
                                      <p:cBhvr>
                                        <p:cTn id="24" dur="1" fill="hold">
                                          <p:stCondLst>
                                            <p:cond delay="0"/>
                                          </p:stCondLst>
                                        </p:cTn>
                                        <p:tgtEl>
                                          <p:spTgt spid="23"/>
                                        </p:tgtEl>
                                        <p:attrNameLst>
                                          <p:attrName>style.visibility</p:attrName>
                                        </p:attrNameLst>
                                      </p:cBhvr>
                                      <p:to>
                                        <p:strVal val="visible"/>
                                      </p:to>
                                    </p:set>
                                    <p:animEffect transition="in" filter="fade">
                                      <p:cBhvr>
                                        <p:cTn id="25" dur="500"/>
                                        <p:tgtEl>
                                          <p:spTgt spid="23"/>
                                        </p:tgtEl>
                                      </p:cBhvr>
                                    </p:animEffect>
                                  </p:childTnLst>
                                </p:cTn>
                              </p:par>
                              <p:par>
                                <p:cTn id="26" presetID="0" presetClass="path" presetSubtype="0" accel="50000" decel="50000" fill="hold" nodeType="withEffect">
                                  <p:stCondLst>
                                    <p:cond delay="0"/>
                                  </p:stCondLst>
                                  <p:childTnLst>
                                    <p:animMotion origin="layout" path="M -5.83333E-6 -1.85185E-6 C -0.01043 0.05347 -0.02067 0.10717 0.04391 0.17384 C 0.1085 0.24051 0.24791 0.32014 0.38784 0.4 " pathEditMode="relative" ptsTypes="aaA">
                                      <p:cBhvr>
                                        <p:cTn id="27" dur="2000" spd="-100000" fill="hold"/>
                                        <p:tgtEl>
                                          <p:spTgt spid="23"/>
                                        </p:tgtEl>
                                        <p:attrNameLst>
                                          <p:attrName>ppt_x</p:attrName>
                                          <p:attrName>ppt_y</p:attrName>
                                        </p:attrNameLst>
                                      </p:cBhvr>
                                    </p:animMotion>
                                  </p:childTnLst>
                                </p:cTn>
                              </p:par>
                            </p:childTnLst>
                          </p:cTn>
                        </p:par>
                      </p:childTnLst>
                    </p:cTn>
                  </p:par>
                  <p:par>
                    <p:cTn id="28" fill="hold" nodeType="clickPar">
                      <p:stCondLst>
                        <p:cond delay="indefinite"/>
                      </p:stCondLst>
                      <p:childTnLst>
                        <p:par>
                          <p:cTn id="29" fill="hold" nodeType="withGroup">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117824"/>
                                        </p:tgtEl>
                                        <p:attrNameLst>
                                          <p:attrName>style.visibility</p:attrName>
                                        </p:attrNameLst>
                                      </p:cBhvr>
                                      <p:to>
                                        <p:strVal val="visible"/>
                                      </p:to>
                                    </p:set>
                                    <p:animEffect transition="in" filter="fade">
                                      <p:cBhvr>
                                        <p:cTn id="32" dur="2000"/>
                                        <p:tgtEl>
                                          <p:spTgt spid="117824"/>
                                        </p:tgtEl>
                                      </p:cBhvr>
                                    </p:animEffect>
                                  </p:childTnLst>
                                </p:cTn>
                              </p:par>
                              <p:par>
                                <p:cTn id="33" presetID="8" presetClass="emph" presetSubtype="0" repeatCount="indefinite" fill="hold" grpId="1" nodeType="withEffect">
                                  <p:stCondLst>
                                    <p:cond delay="0"/>
                                  </p:stCondLst>
                                  <p:childTnLst>
                                    <p:animRot by="-21600000">
                                      <p:cBhvr>
                                        <p:cTn id="34" dur="2000" fill="hold"/>
                                        <p:tgtEl>
                                          <p:spTgt spid="117824"/>
                                        </p:tgtEl>
                                        <p:attrNameLst>
                                          <p:attrName>r</p:attrName>
                                        </p:attrNameLst>
                                      </p:cBhvr>
                                    </p:animRot>
                                  </p:childTnLst>
                                </p:cTn>
                              </p:par>
                              <p:par>
                                <p:cTn id="35" presetID="10" presetClass="exit" presetSubtype="0" fill="hold" nodeType="withEffect">
                                  <p:stCondLst>
                                    <p:cond delay="0"/>
                                  </p:stCondLst>
                                  <p:childTnLst>
                                    <p:animEffect transition="out" filter="fade">
                                      <p:cBhvr>
                                        <p:cTn id="36" dur="2000"/>
                                        <p:tgtEl>
                                          <p:spTgt spid="9"/>
                                        </p:tgtEl>
                                      </p:cBhvr>
                                    </p:animEffect>
                                    <p:set>
                                      <p:cBhvr>
                                        <p:cTn id="37" dur="1" fill="hold">
                                          <p:stCondLst>
                                            <p:cond delay="1999"/>
                                          </p:stCondLst>
                                        </p:cTn>
                                        <p:tgtEl>
                                          <p:spTgt spid="9"/>
                                        </p:tgtEl>
                                        <p:attrNameLst>
                                          <p:attrName>style.visibility</p:attrName>
                                        </p:attrNameLst>
                                      </p:cBhvr>
                                      <p:to>
                                        <p:strVal val="hidden"/>
                                      </p:to>
                                    </p:set>
                                  </p:childTnLst>
                                </p:cTn>
                              </p:par>
                            </p:childTnLst>
                          </p:cTn>
                        </p:par>
                      </p:childTnLst>
                    </p:cTn>
                  </p:par>
                  <p:par>
                    <p:cTn id="38" fill="hold" nodeType="clickPar">
                      <p:stCondLst>
                        <p:cond delay="indefinite"/>
                      </p:stCondLst>
                      <p:childTnLst>
                        <p:par>
                          <p:cTn id="39" fill="hold" nodeType="withGroup">
                            <p:stCondLst>
                              <p:cond delay="0"/>
                            </p:stCondLst>
                            <p:childTnLst>
                              <p:par>
                                <p:cTn id="40" presetID="10" presetClass="entr" presetSubtype="0" fill="hold" nodeType="clickEffect">
                                  <p:stCondLst>
                                    <p:cond delay="0"/>
                                  </p:stCondLst>
                                  <p:childTnLst>
                                    <p:set>
                                      <p:cBhvr>
                                        <p:cTn id="41" dur="1" fill="hold">
                                          <p:stCondLst>
                                            <p:cond delay="0"/>
                                          </p:stCondLst>
                                        </p:cTn>
                                        <p:tgtEl>
                                          <p:spTgt spid="117850"/>
                                        </p:tgtEl>
                                        <p:attrNameLst>
                                          <p:attrName>style.visibility</p:attrName>
                                        </p:attrNameLst>
                                      </p:cBhvr>
                                      <p:to>
                                        <p:strVal val="visible"/>
                                      </p:to>
                                    </p:set>
                                    <p:animEffect transition="in" filter="fade">
                                      <p:cBhvr>
                                        <p:cTn id="42" dur="500"/>
                                        <p:tgtEl>
                                          <p:spTgt spid="117850"/>
                                        </p:tgtEl>
                                      </p:cBhvr>
                                    </p:animEffect>
                                  </p:childTnLst>
                                </p:cTn>
                              </p:par>
                              <p:par>
                                <p:cTn id="43" presetID="10" presetClass="entr" presetSubtype="0" fill="hold" nodeType="withEffect">
                                  <p:stCondLst>
                                    <p:cond delay="0"/>
                                  </p:stCondLst>
                                  <p:childTnLst>
                                    <p:set>
                                      <p:cBhvr>
                                        <p:cTn id="44" dur="1" fill="hold">
                                          <p:stCondLst>
                                            <p:cond delay="0"/>
                                          </p:stCondLst>
                                        </p:cTn>
                                        <p:tgtEl>
                                          <p:spTgt spid="117853"/>
                                        </p:tgtEl>
                                        <p:attrNameLst>
                                          <p:attrName>style.visibility</p:attrName>
                                        </p:attrNameLst>
                                      </p:cBhvr>
                                      <p:to>
                                        <p:strVal val="visible"/>
                                      </p:to>
                                    </p:set>
                                    <p:animEffect transition="in" filter="fade">
                                      <p:cBhvr>
                                        <p:cTn id="45" dur="500"/>
                                        <p:tgtEl>
                                          <p:spTgt spid="117853"/>
                                        </p:tgtEl>
                                      </p:cBhvr>
                                    </p:animEffect>
                                  </p:childTnLst>
                                </p:cTn>
                              </p:par>
                              <p:par>
                                <p:cTn id="46" presetID="0" presetClass="path" presetSubtype="0" accel="50000" decel="50000" fill="hold" nodeType="withEffect">
                                  <p:stCondLst>
                                    <p:cond delay="0"/>
                                  </p:stCondLst>
                                  <p:childTnLst>
                                    <p:animMotion origin="layout" path="M 0.0 0.0 C -0.00278 0.08842 -0.00555 0.17685 0.03663 0.24375 C 0.07882 0.31064 0.16615 0.35601 0.25365 0.40162 " pathEditMode="relative" ptsTypes="aaA">
                                      <p:cBhvr>
                                        <p:cTn id="47" dur="2000" spd="-100000" fill="hold"/>
                                        <p:tgtEl>
                                          <p:spTgt spid="117850"/>
                                        </p:tgtEl>
                                        <p:attrNameLst>
                                          <p:attrName>ppt_x</p:attrName>
                                          <p:attrName>ppt_y</p:attrName>
                                        </p:attrNameLst>
                                      </p:cBhvr>
                                    </p:animMotion>
                                  </p:childTnLst>
                                </p:cTn>
                              </p:par>
                              <p:par>
                                <p:cTn id="48" presetID="0" presetClass="path" presetSubtype="0" accel="50000" decel="50000" fill="hold" nodeType="withEffect">
                                  <p:stCondLst>
                                    <p:cond delay="0"/>
                                  </p:stCondLst>
                                  <p:childTnLst>
                                    <p:animMotion origin="layout" path="M 0.0 0.0 C -0.00278 0.08842 -0.00555 0.17685 0.03663 0.24375 C 0.07882 0.31064 0.16615 0.35601 0.25365 0.40162 " pathEditMode="relative" ptsTypes="aaA">
                                      <p:cBhvr>
                                        <p:cTn id="49" dur="2000" spd="-100000" fill="hold"/>
                                        <p:tgtEl>
                                          <p:spTgt spid="117853"/>
                                        </p:tgtEl>
                                        <p:attrNameLst>
                                          <p:attrName>ppt_x</p:attrName>
                                          <p:attrName>ppt_y</p:attrName>
                                        </p:attrNameLst>
                                      </p:cBhvr>
                                    </p:animMotion>
                                  </p:childTnLst>
                                </p:cTn>
                              </p:par>
                            </p:childTnLst>
                          </p:cTn>
                        </p:par>
                      </p:childTnLst>
                    </p:cTn>
                  </p:par>
                  <p:par>
                    <p:cTn id="50" fill="hold" nodeType="clickPar">
                      <p:stCondLst>
                        <p:cond delay="indefinite"/>
                      </p:stCondLst>
                      <p:childTnLst>
                        <p:par>
                          <p:cTn id="51" fill="hold" nodeType="withGroup">
                            <p:stCondLst>
                              <p:cond delay="0"/>
                            </p:stCondLst>
                            <p:childTnLst>
                              <p:par>
                                <p:cTn id="52" presetID="10" presetClass="entr" presetSubtype="0" fill="hold" nodeType="clickEffect">
                                  <p:stCondLst>
                                    <p:cond delay="0"/>
                                  </p:stCondLst>
                                  <p:childTnLst>
                                    <p:set>
                                      <p:cBhvr>
                                        <p:cTn id="53" dur="1" fill="hold">
                                          <p:stCondLst>
                                            <p:cond delay="0"/>
                                          </p:stCondLst>
                                        </p:cTn>
                                        <p:tgtEl>
                                          <p:spTgt spid="19"/>
                                        </p:tgtEl>
                                        <p:attrNameLst>
                                          <p:attrName>style.visibility</p:attrName>
                                        </p:attrNameLst>
                                      </p:cBhvr>
                                      <p:to>
                                        <p:strVal val="visible"/>
                                      </p:to>
                                    </p:set>
                                    <p:animEffect transition="in" filter="fade">
                                      <p:cBhvr>
                                        <p:cTn id="54" dur="1000"/>
                                        <p:tgtEl>
                                          <p:spTgt spid="19"/>
                                        </p:tgtEl>
                                      </p:cBhvr>
                                    </p:animEffect>
                                  </p:childTnLst>
                                </p:cTn>
                              </p:par>
                              <p:par>
                                <p:cTn id="55" presetID="10" presetClass="entr" presetSubtype="0" fill="hold" nodeType="withEffect">
                                  <p:stCondLst>
                                    <p:cond delay="0"/>
                                  </p:stCondLst>
                                  <p:childTnLst>
                                    <p:set>
                                      <p:cBhvr>
                                        <p:cTn id="56" dur="1" fill="hold">
                                          <p:stCondLst>
                                            <p:cond delay="0"/>
                                          </p:stCondLst>
                                        </p:cTn>
                                        <p:tgtEl>
                                          <p:spTgt spid="18"/>
                                        </p:tgtEl>
                                        <p:attrNameLst>
                                          <p:attrName>style.visibility</p:attrName>
                                        </p:attrNameLst>
                                      </p:cBhvr>
                                      <p:to>
                                        <p:strVal val="visible"/>
                                      </p:to>
                                    </p:set>
                                    <p:animEffect transition="in" filter="fade">
                                      <p:cBhvr>
                                        <p:cTn id="57" dur="1000"/>
                                        <p:tgtEl>
                                          <p:spTgt spid="18"/>
                                        </p:tgtEl>
                                      </p:cBhvr>
                                    </p:animEffect>
                                  </p:childTnLst>
                                </p:cTn>
                              </p:par>
                              <p:par>
                                <p:cTn id="58" presetID="10" presetClass="exit" presetSubtype="0" fill="hold" nodeType="withEffect">
                                  <p:stCondLst>
                                    <p:cond delay="0"/>
                                  </p:stCondLst>
                                  <p:childTnLst>
                                    <p:animEffect transition="out" filter="fade">
                                      <p:cBhvr>
                                        <p:cTn id="59" dur="1000"/>
                                        <p:tgtEl>
                                          <p:spTgt spid="13"/>
                                        </p:tgtEl>
                                      </p:cBhvr>
                                    </p:animEffect>
                                    <p:set>
                                      <p:cBhvr>
                                        <p:cTn id="60" dur="1" fill="hold">
                                          <p:stCondLst>
                                            <p:cond delay="999"/>
                                          </p:stCondLst>
                                        </p:cTn>
                                        <p:tgtEl>
                                          <p:spTgt spid="13"/>
                                        </p:tgtEl>
                                        <p:attrNameLst>
                                          <p:attrName>style.visibility</p:attrName>
                                        </p:attrNameLst>
                                      </p:cBhvr>
                                      <p:to>
                                        <p:strVal val="hidden"/>
                                      </p:to>
                                    </p:set>
                                  </p:childTnLst>
                                </p:cTn>
                              </p:par>
                            </p:childTnLst>
                          </p:cTn>
                        </p:par>
                      </p:childTnLst>
                    </p:cTn>
                  </p:par>
                  <p:par>
                    <p:cTn id="61" fill="hold" nodeType="clickPar">
                      <p:stCondLst>
                        <p:cond delay="indefinite"/>
                      </p:stCondLst>
                      <p:childTnLst>
                        <p:par>
                          <p:cTn id="62" fill="hold" nodeType="withGroup">
                            <p:stCondLst>
                              <p:cond delay="0"/>
                            </p:stCondLst>
                            <p:childTnLst>
                              <p:par>
                                <p:cTn id="63" presetID="10" presetClass="entr" presetSubtype="0" fill="hold" nodeType="clickEffect">
                                  <p:stCondLst>
                                    <p:cond delay="0"/>
                                  </p:stCondLst>
                                  <p:childTnLst>
                                    <p:set>
                                      <p:cBhvr>
                                        <p:cTn id="64" dur="1" fill="hold">
                                          <p:stCondLst>
                                            <p:cond delay="0"/>
                                          </p:stCondLst>
                                        </p:cTn>
                                        <p:tgtEl>
                                          <p:spTgt spid="117851"/>
                                        </p:tgtEl>
                                        <p:attrNameLst>
                                          <p:attrName>style.visibility</p:attrName>
                                        </p:attrNameLst>
                                      </p:cBhvr>
                                      <p:to>
                                        <p:strVal val="visible"/>
                                      </p:to>
                                    </p:set>
                                    <p:animEffect transition="in" filter="fade">
                                      <p:cBhvr>
                                        <p:cTn id="65" dur="500"/>
                                        <p:tgtEl>
                                          <p:spTgt spid="117851"/>
                                        </p:tgtEl>
                                      </p:cBhvr>
                                    </p:animEffect>
                                  </p:childTnLst>
                                </p:cTn>
                              </p:par>
                              <p:par>
                                <p:cTn id="66" presetID="10" presetClass="entr" presetSubtype="0" fill="hold" nodeType="withEffect">
                                  <p:stCondLst>
                                    <p:cond delay="0"/>
                                  </p:stCondLst>
                                  <p:childTnLst>
                                    <p:set>
                                      <p:cBhvr>
                                        <p:cTn id="67" dur="1" fill="hold">
                                          <p:stCondLst>
                                            <p:cond delay="0"/>
                                          </p:stCondLst>
                                        </p:cTn>
                                        <p:tgtEl>
                                          <p:spTgt spid="117852"/>
                                        </p:tgtEl>
                                        <p:attrNameLst>
                                          <p:attrName>style.visibility</p:attrName>
                                        </p:attrNameLst>
                                      </p:cBhvr>
                                      <p:to>
                                        <p:strVal val="visible"/>
                                      </p:to>
                                    </p:set>
                                    <p:animEffect transition="in" filter="fade">
                                      <p:cBhvr>
                                        <p:cTn id="68" dur="500"/>
                                        <p:tgtEl>
                                          <p:spTgt spid="117852"/>
                                        </p:tgtEl>
                                      </p:cBhvr>
                                    </p:animEffect>
                                  </p:childTnLst>
                                </p:cTn>
                              </p:par>
                              <p:par>
                                <p:cTn id="69" presetID="0" presetClass="path" presetSubtype="0" accel="50000" decel="50000" fill="hold" nodeType="withEffect">
                                  <p:stCondLst>
                                    <p:cond delay="0"/>
                                  </p:stCondLst>
                                  <p:childTnLst>
                                    <p:animMotion origin="layout" path="M -0.00261 3.33333E-6 C -0.00868 0.05139 -0.01476 0.10277 -0.00504 0.16898 C 0.00468 0.23495 0.03021 0.31597 0.0559 0.39676 " pathEditMode="relative" ptsTypes="aaA">
                                      <p:cBhvr>
                                        <p:cTn id="70" dur="2000" spd="-100000" fill="hold"/>
                                        <p:tgtEl>
                                          <p:spTgt spid="117851"/>
                                        </p:tgtEl>
                                        <p:attrNameLst>
                                          <p:attrName>ppt_x</p:attrName>
                                          <p:attrName>ppt_y</p:attrName>
                                        </p:attrNameLst>
                                      </p:cBhvr>
                                    </p:animMotion>
                                  </p:childTnLst>
                                </p:cTn>
                              </p:par>
                              <p:par>
                                <p:cTn id="71" presetID="0" presetClass="path" presetSubtype="0" accel="50000" decel="50000" fill="hold" nodeType="withEffect">
                                  <p:stCondLst>
                                    <p:cond delay="0"/>
                                  </p:stCondLst>
                                  <p:childTnLst>
                                    <p:animMotion origin="layout" path="M -0.00139 3.33333E-6 C -0.01111 0.05463 -0.02084 0.10926 -0.00625 0.15115 C 0.00833 0.19305 0.04739 0.22245 0.08646 0.25185 " pathEditMode="relative" ptsTypes="aaA">
                                      <p:cBhvr>
                                        <p:cTn id="72" dur="2000" spd="-100000" fill="hold"/>
                                        <p:tgtEl>
                                          <p:spTgt spid="117852"/>
                                        </p:tgtEl>
                                        <p:attrNameLst>
                                          <p:attrName>ppt_x</p:attrName>
                                          <p:attrName>ppt_y</p:attrName>
                                        </p:attrNameLst>
                                      </p:cBhvr>
                                    </p:animMotion>
                                  </p:childTnLst>
                                </p:cTn>
                              </p:par>
                            </p:childTnLst>
                          </p:cTn>
                        </p:par>
                      </p:childTnLst>
                    </p:cTn>
                  </p:par>
                  <p:par>
                    <p:cTn id="73" fill="hold" nodeType="clickPar">
                      <p:stCondLst>
                        <p:cond delay="indefinite"/>
                      </p:stCondLst>
                      <p:childTnLst>
                        <p:par>
                          <p:cTn id="74" fill="hold" nodeType="withGroup">
                            <p:stCondLst>
                              <p:cond delay="0"/>
                            </p:stCondLst>
                            <p:childTnLst>
                              <p:par>
                                <p:cTn id="75" presetID="23" presetClass="entr" presetSubtype="528" fill="hold" grpId="0" nodeType="clickEffect">
                                  <p:stCondLst>
                                    <p:cond delay="0"/>
                                  </p:stCondLst>
                                  <p:childTnLst>
                                    <p:set>
                                      <p:cBhvr>
                                        <p:cTn id="76" dur="1" fill="hold">
                                          <p:stCondLst>
                                            <p:cond delay="0"/>
                                          </p:stCondLst>
                                        </p:cTn>
                                        <p:tgtEl>
                                          <p:spTgt spid="117831"/>
                                        </p:tgtEl>
                                        <p:attrNameLst>
                                          <p:attrName>style.visibility</p:attrName>
                                        </p:attrNameLst>
                                      </p:cBhvr>
                                      <p:to>
                                        <p:strVal val="visible"/>
                                      </p:to>
                                    </p:set>
                                    <p:anim calcmode="lin" valueType="num">
                                      <p:cBhvr>
                                        <p:cTn id="77" dur="500" fill="hold"/>
                                        <p:tgtEl>
                                          <p:spTgt spid="117831"/>
                                        </p:tgtEl>
                                        <p:attrNameLst>
                                          <p:attrName>ppt_w</p:attrName>
                                        </p:attrNameLst>
                                      </p:cBhvr>
                                      <p:tavLst>
                                        <p:tav tm="0">
                                          <p:val>
                                            <p:fltVal val="0"/>
                                          </p:val>
                                        </p:tav>
                                        <p:tav tm="100000">
                                          <p:val>
                                            <p:strVal val="#ppt_w"/>
                                          </p:val>
                                        </p:tav>
                                      </p:tavLst>
                                    </p:anim>
                                    <p:anim calcmode="lin" valueType="num">
                                      <p:cBhvr>
                                        <p:cTn id="78" dur="500" fill="hold"/>
                                        <p:tgtEl>
                                          <p:spTgt spid="117831"/>
                                        </p:tgtEl>
                                        <p:attrNameLst>
                                          <p:attrName>ppt_h</p:attrName>
                                        </p:attrNameLst>
                                      </p:cBhvr>
                                      <p:tavLst>
                                        <p:tav tm="0">
                                          <p:val>
                                            <p:fltVal val="0"/>
                                          </p:val>
                                        </p:tav>
                                        <p:tav tm="100000">
                                          <p:val>
                                            <p:strVal val="#ppt_h"/>
                                          </p:val>
                                        </p:tav>
                                      </p:tavLst>
                                    </p:anim>
                                    <p:anim calcmode="lin" valueType="num">
                                      <p:cBhvr>
                                        <p:cTn id="79" dur="500" fill="hold"/>
                                        <p:tgtEl>
                                          <p:spTgt spid="117831"/>
                                        </p:tgtEl>
                                        <p:attrNameLst>
                                          <p:attrName>ppt_x</p:attrName>
                                        </p:attrNameLst>
                                      </p:cBhvr>
                                      <p:tavLst>
                                        <p:tav tm="0">
                                          <p:val>
                                            <p:fltVal val="0.5"/>
                                          </p:val>
                                        </p:tav>
                                        <p:tav tm="100000">
                                          <p:val>
                                            <p:strVal val="#ppt_x"/>
                                          </p:val>
                                        </p:tav>
                                      </p:tavLst>
                                    </p:anim>
                                    <p:anim calcmode="lin" valueType="num">
                                      <p:cBhvr>
                                        <p:cTn id="80" dur="500" fill="hold"/>
                                        <p:tgtEl>
                                          <p:spTgt spid="117831"/>
                                        </p:tgtEl>
                                        <p:attrNameLst>
                                          <p:attrName>ppt_y</p:attrName>
                                        </p:attrNameLst>
                                      </p:cBhvr>
                                      <p:tavLst>
                                        <p:tav tm="0">
                                          <p:val>
                                            <p:fltVal val="0.5"/>
                                          </p:val>
                                        </p:tav>
                                        <p:tav tm="100000">
                                          <p:val>
                                            <p:strVal val="#ppt_y"/>
                                          </p:val>
                                        </p:tav>
                                      </p:tavLst>
                                    </p:anim>
                                  </p:childTnLst>
                                </p:cTn>
                              </p:par>
                              <p:par>
                                <p:cTn id="81" presetID="23" presetClass="entr" presetSubtype="528" fill="hold" grpId="0" nodeType="withEffect">
                                  <p:stCondLst>
                                    <p:cond delay="0"/>
                                  </p:stCondLst>
                                  <p:childTnLst>
                                    <p:set>
                                      <p:cBhvr>
                                        <p:cTn id="82" dur="1" fill="hold">
                                          <p:stCondLst>
                                            <p:cond delay="0"/>
                                          </p:stCondLst>
                                        </p:cTn>
                                        <p:tgtEl>
                                          <p:spTgt spid="117774"/>
                                        </p:tgtEl>
                                        <p:attrNameLst>
                                          <p:attrName>style.visibility</p:attrName>
                                        </p:attrNameLst>
                                      </p:cBhvr>
                                      <p:to>
                                        <p:strVal val="visible"/>
                                      </p:to>
                                    </p:set>
                                    <p:anim calcmode="lin" valueType="num">
                                      <p:cBhvr>
                                        <p:cTn id="83" dur="500" fill="hold"/>
                                        <p:tgtEl>
                                          <p:spTgt spid="117774"/>
                                        </p:tgtEl>
                                        <p:attrNameLst>
                                          <p:attrName>ppt_w</p:attrName>
                                        </p:attrNameLst>
                                      </p:cBhvr>
                                      <p:tavLst>
                                        <p:tav tm="0">
                                          <p:val>
                                            <p:fltVal val="0"/>
                                          </p:val>
                                        </p:tav>
                                        <p:tav tm="100000">
                                          <p:val>
                                            <p:strVal val="#ppt_w"/>
                                          </p:val>
                                        </p:tav>
                                      </p:tavLst>
                                    </p:anim>
                                    <p:anim calcmode="lin" valueType="num">
                                      <p:cBhvr>
                                        <p:cTn id="84" dur="500" fill="hold"/>
                                        <p:tgtEl>
                                          <p:spTgt spid="117774"/>
                                        </p:tgtEl>
                                        <p:attrNameLst>
                                          <p:attrName>ppt_h</p:attrName>
                                        </p:attrNameLst>
                                      </p:cBhvr>
                                      <p:tavLst>
                                        <p:tav tm="0">
                                          <p:val>
                                            <p:fltVal val="0"/>
                                          </p:val>
                                        </p:tav>
                                        <p:tav tm="100000">
                                          <p:val>
                                            <p:strVal val="#ppt_h"/>
                                          </p:val>
                                        </p:tav>
                                      </p:tavLst>
                                    </p:anim>
                                    <p:anim calcmode="lin" valueType="num">
                                      <p:cBhvr>
                                        <p:cTn id="85" dur="500" fill="hold"/>
                                        <p:tgtEl>
                                          <p:spTgt spid="117774"/>
                                        </p:tgtEl>
                                        <p:attrNameLst>
                                          <p:attrName>ppt_x</p:attrName>
                                        </p:attrNameLst>
                                      </p:cBhvr>
                                      <p:tavLst>
                                        <p:tav tm="0">
                                          <p:val>
                                            <p:fltVal val="0.5"/>
                                          </p:val>
                                        </p:tav>
                                        <p:tav tm="100000">
                                          <p:val>
                                            <p:strVal val="#ppt_x"/>
                                          </p:val>
                                        </p:tav>
                                      </p:tavLst>
                                    </p:anim>
                                    <p:anim calcmode="lin" valueType="num">
                                      <p:cBhvr>
                                        <p:cTn id="86" dur="500" fill="hold"/>
                                        <p:tgtEl>
                                          <p:spTgt spid="117774"/>
                                        </p:tgtEl>
                                        <p:attrNameLst>
                                          <p:attrName>ppt_y</p:attrName>
                                        </p:attrNameLst>
                                      </p:cBhvr>
                                      <p:tavLst>
                                        <p:tav tm="0">
                                          <p:val>
                                            <p:fltVal val="0.5"/>
                                          </p:val>
                                        </p:tav>
                                        <p:tav tm="100000">
                                          <p:val>
                                            <p:strVal val="#ppt_y"/>
                                          </p:val>
                                        </p:tav>
                                      </p:tavLst>
                                    </p:anim>
                                  </p:childTnLst>
                                </p:cTn>
                              </p:par>
                              <p:par>
                                <p:cTn id="87" presetID="6" presetClass="emph" presetSubtype="0" autoRev="1" fill="hold" grpId="2" nodeType="withEffect">
                                  <p:stCondLst>
                                    <p:cond delay="0"/>
                                  </p:stCondLst>
                                  <p:childTnLst>
                                    <p:animScale>
                                      <p:cBhvr>
                                        <p:cTn id="88" dur="500" fill="hold"/>
                                        <p:tgtEl>
                                          <p:spTgt spid="117824"/>
                                        </p:tgtEl>
                                      </p:cBhvr>
                                      <p:by x="50000" y="50000"/>
                                    </p:animScale>
                                  </p:childTnLst>
                                </p:cTn>
                              </p:par>
                            </p:childTnLst>
                          </p:cTn>
                        </p:par>
                      </p:childTnLst>
                    </p:cTn>
                  </p:par>
                  <p:par>
                    <p:cTn id="89" fill="hold" nodeType="clickPar">
                      <p:stCondLst>
                        <p:cond delay="indefinite"/>
                      </p:stCondLst>
                      <p:childTnLst>
                        <p:par>
                          <p:cTn id="90" fill="hold" nodeType="withGroup">
                            <p:stCondLst>
                              <p:cond delay="0"/>
                            </p:stCondLst>
                            <p:childTnLst>
                              <p:par>
                                <p:cTn id="91" presetID="63" presetClass="path" presetSubtype="0" accel="50000" decel="50000" fill="hold" nodeType="clickEffect">
                                  <p:stCondLst>
                                    <p:cond delay="0"/>
                                  </p:stCondLst>
                                  <p:childTnLst>
                                    <p:animMotion origin="layout" path="M -4.16667E-6 7.40741E-7 L 0.25816 7.40741E-7 " pathEditMode="relative" rAng="0" ptsTypes="AA">
                                      <p:cBhvr>
                                        <p:cTn id="92" dur="2000" fill="hold"/>
                                        <p:tgtEl>
                                          <p:spTgt spid="117853"/>
                                        </p:tgtEl>
                                        <p:attrNameLst>
                                          <p:attrName>ppt_x</p:attrName>
                                          <p:attrName>ppt_y</p:attrName>
                                        </p:attrNameLst>
                                      </p:cBhvr>
                                      <p:rCtr x="12900" y="0"/>
                                    </p:animMotion>
                                  </p:childTnLst>
                                </p:cTn>
                              </p:par>
                              <p:par>
                                <p:cTn id="93" presetID="8" presetClass="emph" presetSubtype="0" fill="hold" nodeType="withEffect">
                                  <p:stCondLst>
                                    <p:cond delay="0"/>
                                  </p:stCondLst>
                                  <p:childTnLst>
                                    <p:animRot by="10800000">
                                      <p:cBhvr>
                                        <p:cTn id="94" dur="2000" fill="hold"/>
                                        <p:tgtEl>
                                          <p:spTgt spid="117853"/>
                                        </p:tgtEl>
                                        <p:attrNameLst>
                                          <p:attrName>r</p:attrName>
                                        </p:attrNameLst>
                                      </p:cBhvr>
                                    </p:animRot>
                                  </p:childTnLst>
                                </p:cTn>
                              </p:par>
                              <p:par>
                                <p:cTn id="95" presetID="10" presetClass="entr" presetSubtype="0" fill="hold" grpId="0" nodeType="withEffect">
                                  <p:stCondLst>
                                    <p:cond delay="0"/>
                                  </p:stCondLst>
                                  <p:childTnLst>
                                    <p:set>
                                      <p:cBhvr>
                                        <p:cTn id="96" dur="1" fill="hold">
                                          <p:stCondLst>
                                            <p:cond delay="0"/>
                                          </p:stCondLst>
                                        </p:cTn>
                                        <p:tgtEl>
                                          <p:spTgt spid="117863"/>
                                        </p:tgtEl>
                                        <p:attrNameLst>
                                          <p:attrName>style.visibility</p:attrName>
                                        </p:attrNameLst>
                                      </p:cBhvr>
                                      <p:to>
                                        <p:strVal val="visible"/>
                                      </p:to>
                                    </p:set>
                                    <p:animEffect transition="in" filter="fade">
                                      <p:cBhvr>
                                        <p:cTn id="97" dur="2000"/>
                                        <p:tgtEl>
                                          <p:spTgt spid="117863"/>
                                        </p:tgtEl>
                                      </p:cBhvr>
                                    </p:animEffect>
                                  </p:childTnLst>
                                </p:cTn>
                              </p:par>
                            </p:childTnLst>
                          </p:cTn>
                        </p:par>
                      </p:childTnLst>
                    </p:cTn>
                  </p:par>
                  <p:par>
                    <p:cTn id="98" fill="hold" nodeType="clickPar">
                      <p:stCondLst>
                        <p:cond delay="indefinite"/>
                      </p:stCondLst>
                      <p:childTnLst>
                        <p:par>
                          <p:cTn id="99" fill="hold" nodeType="withGroup">
                            <p:stCondLst>
                              <p:cond delay="0"/>
                            </p:stCondLst>
                            <p:childTnLst>
                              <p:par>
                                <p:cTn id="100" presetID="10" presetClass="exit" presetSubtype="0" fill="hold" grpId="1" nodeType="clickEffect">
                                  <p:stCondLst>
                                    <p:cond delay="0"/>
                                  </p:stCondLst>
                                  <p:childTnLst>
                                    <p:animEffect transition="out" filter="fade">
                                      <p:cBhvr>
                                        <p:cTn id="101" dur="2000"/>
                                        <p:tgtEl>
                                          <p:spTgt spid="117863"/>
                                        </p:tgtEl>
                                      </p:cBhvr>
                                    </p:animEffect>
                                    <p:set>
                                      <p:cBhvr>
                                        <p:cTn id="102" dur="1" fill="hold">
                                          <p:stCondLst>
                                            <p:cond delay="1999"/>
                                          </p:stCondLst>
                                        </p:cTn>
                                        <p:tgtEl>
                                          <p:spTgt spid="117863"/>
                                        </p:tgtEl>
                                        <p:attrNameLst>
                                          <p:attrName>style.visibility</p:attrName>
                                        </p:attrNameLst>
                                      </p:cBhvr>
                                      <p:to>
                                        <p:strVal val="hidden"/>
                                      </p:to>
                                    </p:set>
                                  </p:childTnLst>
                                </p:cTn>
                              </p:par>
                            </p:childTnLst>
                          </p:cTn>
                        </p:par>
                      </p:childTnLst>
                    </p:cTn>
                  </p:par>
                  <p:par>
                    <p:cTn id="103" fill="hold" nodeType="clickPar">
                      <p:stCondLst>
                        <p:cond delay="indefinite"/>
                      </p:stCondLst>
                      <p:childTnLst>
                        <p:par>
                          <p:cTn id="104" fill="hold" nodeType="withGroup">
                            <p:stCondLst>
                              <p:cond delay="0"/>
                            </p:stCondLst>
                            <p:childTnLst>
                              <p:par>
                                <p:cTn id="105" presetID="10" presetClass="entr" presetSubtype="0" fill="hold" nodeType="clickEffect">
                                  <p:stCondLst>
                                    <p:cond delay="0"/>
                                  </p:stCondLst>
                                  <p:childTnLst>
                                    <p:set>
                                      <p:cBhvr>
                                        <p:cTn id="106" dur="1" fill="hold">
                                          <p:stCondLst>
                                            <p:cond delay="0"/>
                                          </p:stCondLst>
                                        </p:cTn>
                                        <p:tgtEl>
                                          <p:spTgt spid="21"/>
                                        </p:tgtEl>
                                        <p:attrNameLst>
                                          <p:attrName>style.visibility</p:attrName>
                                        </p:attrNameLst>
                                      </p:cBhvr>
                                      <p:to>
                                        <p:strVal val="visible"/>
                                      </p:to>
                                    </p:set>
                                    <p:animEffect transition="in" filter="fade">
                                      <p:cBhvr>
                                        <p:cTn id="107" dur="500"/>
                                        <p:tgtEl>
                                          <p:spTgt spid="21"/>
                                        </p:tgtEl>
                                      </p:cBhvr>
                                    </p:animEffect>
                                  </p:childTnLst>
                                </p:cTn>
                              </p:par>
                            </p:childTnLst>
                          </p:cTn>
                        </p:par>
                      </p:childTnLst>
                    </p:cTn>
                  </p:par>
                  <p:par>
                    <p:cTn id="108" fill="hold" nodeType="clickPar">
                      <p:stCondLst>
                        <p:cond delay="indefinite"/>
                      </p:stCondLst>
                      <p:childTnLst>
                        <p:par>
                          <p:cTn id="109" fill="hold" nodeType="withGroup">
                            <p:stCondLst>
                              <p:cond delay="0"/>
                            </p:stCondLst>
                            <p:childTnLst>
                              <p:par>
                                <p:cTn id="110" presetID="10" presetClass="entr" presetSubtype="0" fill="hold" nodeType="clickEffect">
                                  <p:stCondLst>
                                    <p:cond delay="0"/>
                                  </p:stCondLst>
                                  <p:childTnLst>
                                    <p:set>
                                      <p:cBhvr>
                                        <p:cTn id="111" dur="1" fill="hold">
                                          <p:stCondLst>
                                            <p:cond delay="0"/>
                                          </p:stCondLst>
                                        </p:cTn>
                                        <p:tgtEl>
                                          <p:spTgt spid="20"/>
                                        </p:tgtEl>
                                        <p:attrNameLst>
                                          <p:attrName>style.visibility</p:attrName>
                                        </p:attrNameLst>
                                      </p:cBhvr>
                                      <p:to>
                                        <p:strVal val="visible"/>
                                      </p:to>
                                    </p:set>
                                    <p:animEffect transition="in" filter="fade">
                                      <p:cBhvr>
                                        <p:cTn id="112" dur="500"/>
                                        <p:tgtEl>
                                          <p:spTgt spid="20"/>
                                        </p:tgtEl>
                                      </p:cBhvr>
                                    </p:animEffect>
                                  </p:childTnLst>
                                </p:cTn>
                              </p:par>
                            </p:childTnLst>
                          </p:cTn>
                        </p:par>
                      </p:childTnLst>
                    </p:cTn>
                  </p:par>
                  <p:par>
                    <p:cTn id="113" fill="hold" nodeType="clickPar">
                      <p:stCondLst>
                        <p:cond delay="indefinite"/>
                      </p:stCondLst>
                      <p:childTnLst>
                        <p:par>
                          <p:cTn id="114" fill="hold" nodeType="withGroup">
                            <p:stCondLst>
                              <p:cond delay="0"/>
                            </p:stCondLst>
                            <p:childTnLst>
                              <p:par>
                                <p:cTn id="115" presetID="23" presetClass="entr" presetSubtype="528" fill="hold" nodeType="clickEffect">
                                  <p:stCondLst>
                                    <p:cond delay="0"/>
                                  </p:stCondLst>
                                  <p:childTnLst>
                                    <p:set>
                                      <p:cBhvr>
                                        <p:cTn id="116" dur="1" fill="hold">
                                          <p:stCondLst>
                                            <p:cond delay="0"/>
                                          </p:stCondLst>
                                        </p:cTn>
                                        <p:tgtEl>
                                          <p:spTgt spid="117838"/>
                                        </p:tgtEl>
                                        <p:attrNameLst>
                                          <p:attrName>style.visibility</p:attrName>
                                        </p:attrNameLst>
                                      </p:cBhvr>
                                      <p:to>
                                        <p:strVal val="visible"/>
                                      </p:to>
                                    </p:set>
                                    <p:anim calcmode="lin" valueType="num">
                                      <p:cBhvr>
                                        <p:cTn id="117" dur="500" fill="hold"/>
                                        <p:tgtEl>
                                          <p:spTgt spid="117838"/>
                                        </p:tgtEl>
                                        <p:attrNameLst>
                                          <p:attrName>ppt_w</p:attrName>
                                        </p:attrNameLst>
                                      </p:cBhvr>
                                      <p:tavLst>
                                        <p:tav tm="0">
                                          <p:val>
                                            <p:fltVal val="0"/>
                                          </p:val>
                                        </p:tav>
                                        <p:tav tm="100000">
                                          <p:val>
                                            <p:strVal val="#ppt_w"/>
                                          </p:val>
                                        </p:tav>
                                      </p:tavLst>
                                    </p:anim>
                                    <p:anim calcmode="lin" valueType="num">
                                      <p:cBhvr>
                                        <p:cTn id="118" dur="500" fill="hold"/>
                                        <p:tgtEl>
                                          <p:spTgt spid="117838"/>
                                        </p:tgtEl>
                                        <p:attrNameLst>
                                          <p:attrName>ppt_h</p:attrName>
                                        </p:attrNameLst>
                                      </p:cBhvr>
                                      <p:tavLst>
                                        <p:tav tm="0">
                                          <p:val>
                                            <p:fltVal val="0"/>
                                          </p:val>
                                        </p:tav>
                                        <p:tav tm="100000">
                                          <p:val>
                                            <p:strVal val="#ppt_h"/>
                                          </p:val>
                                        </p:tav>
                                      </p:tavLst>
                                    </p:anim>
                                    <p:anim calcmode="lin" valueType="num">
                                      <p:cBhvr>
                                        <p:cTn id="119" dur="500" fill="hold"/>
                                        <p:tgtEl>
                                          <p:spTgt spid="117838"/>
                                        </p:tgtEl>
                                        <p:attrNameLst>
                                          <p:attrName>ppt_x</p:attrName>
                                        </p:attrNameLst>
                                      </p:cBhvr>
                                      <p:tavLst>
                                        <p:tav tm="0">
                                          <p:val>
                                            <p:fltVal val="0.5"/>
                                          </p:val>
                                        </p:tav>
                                        <p:tav tm="100000">
                                          <p:val>
                                            <p:strVal val="#ppt_x"/>
                                          </p:val>
                                        </p:tav>
                                      </p:tavLst>
                                    </p:anim>
                                    <p:anim calcmode="lin" valueType="num">
                                      <p:cBhvr>
                                        <p:cTn id="120" dur="500" fill="hold"/>
                                        <p:tgtEl>
                                          <p:spTgt spid="117838"/>
                                        </p:tgtEl>
                                        <p:attrNameLst>
                                          <p:attrName>ppt_y</p:attrName>
                                        </p:attrNameLst>
                                      </p:cBhvr>
                                      <p:tavLst>
                                        <p:tav tm="0">
                                          <p:val>
                                            <p:fltVal val="0.5"/>
                                          </p:val>
                                        </p:tav>
                                        <p:tav tm="100000">
                                          <p:val>
                                            <p:strVal val="#ppt_y"/>
                                          </p:val>
                                        </p:tav>
                                      </p:tavLst>
                                    </p:anim>
                                  </p:childTnLst>
                                </p:cTn>
                              </p:par>
                              <p:par>
                                <p:cTn id="121" presetID="23" presetClass="entr" presetSubtype="528" fill="hold" nodeType="withEffect">
                                  <p:stCondLst>
                                    <p:cond delay="0"/>
                                  </p:stCondLst>
                                  <p:childTnLst>
                                    <p:set>
                                      <p:cBhvr>
                                        <p:cTn id="122" dur="1" fill="hold">
                                          <p:stCondLst>
                                            <p:cond delay="0"/>
                                          </p:stCondLst>
                                        </p:cTn>
                                        <p:tgtEl>
                                          <p:spTgt spid="117775"/>
                                        </p:tgtEl>
                                        <p:attrNameLst>
                                          <p:attrName>style.visibility</p:attrName>
                                        </p:attrNameLst>
                                      </p:cBhvr>
                                      <p:to>
                                        <p:strVal val="visible"/>
                                      </p:to>
                                    </p:set>
                                    <p:anim calcmode="lin" valueType="num">
                                      <p:cBhvr>
                                        <p:cTn id="123" dur="500" fill="hold"/>
                                        <p:tgtEl>
                                          <p:spTgt spid="117775"/>
                                        </p:tgtEl>
                                        <p:attrNameLst>
                                          <p:attrName>ppt_w</p:attrName>
                                        </p:attrNameLst>
                                      </p:cBhvr>
                                      <p:tavLst>
                                        <p:tav tm="0">
                                          <p:val>
                                            <p:fltVal val="0"/>
                                          </p:val>
                                        </p:tav>
                                        <p:tav tm="100000">
                                          <p:val>
                                            <p:strVal val="#ppt_w"/>
                                          </p:val>
                                        </p:tav>
                                      </p:tavLst>
                                    </p:anim>
                                    <p:anim calcmode="lin" valueType="num">
                                      <p:cBhvr>
                                        <p:cTn id="124" dur="500" fill="hold"/>
                                        <p:tgtEl>
                                          <p:spTgt spid="117775"/>
                                        </p:tgtEl>
                                        <p:attrNameLst>
                                          <p:attrName>ppt_h</p:attrName>
                                        </p:attrNameLst>
                                      </p:cBhvr>
                                      <p:tavLst>
                                        <p:tav tm="0">
                                          <p:val>
                                            <p:fltVal val="0"/>
                                          </p:val>
                                        </p:tav>
                                        <p:tav tm="100000">
                                          <p:val>
                                            <p:strVal val="#ppt_h"/>
                                          </p:val>
                                        </p:tav>
                                      </p:tavLst>
                                    </p:anim>
                                    <p:anim calcmode="lin" valueType="num">
                                      <p:cBhvr>
                                        <p:cTn id="125" dur="500" fill="hold"/>
                                        <p:tgtEl>
                                          <p:spTgt spid="117775"/>
                                        </p:tgtEl>
                                        <p:attrNameLst>
                                          <p:attrName>ppt_x</p:attrName>
                                        </p:attrNameLst>
                                      </p:cBhvr>
                                      <p:tavLst>
                                        <p:tav tm="0">
                                          <p:val>
                                            <p:fltVal val="0.5"/>
                                          </p:val>
                                        </p:tav>
                                        <p:tav tm="100000">
                                          <p:val>
                                            <p:strVal val="#ppt_x"/>
                                          </p:val>
                                        </p:tav>
                                      </p:tavLst>
                                    </p:anim>
                                    <p:anim calcmode="lin" valueType="num">
                                      <p:cBhvr>
                                        <p:cTn id="126" dur="500" fill="hold"/>
                                        <p:tgtEl>
                                          <p:spTgt spid="117775"/>
                                        </p:tgtEl>
                                        <p:attrNameLst>
                                          <p:attrName>ppt_y</p:attrName>
                                        </p:attrNameLst>
                                      </p:cBhvr>
                                      <p:tavLst>
                                        <p:tav tm="0">
                                          <p:val>
                                            <p:fltVal val="0.5"/>
                                          </p:val>
                                        </p:tav>
                                        <p:tav tm="100000">
                                          <p:val>
                                            <p:strVal val="#ppt_y"/>
                                          </p:val>
                                        </p:tav>
                                      </p:tavLst>
                                    </p:anim>
                                  </p:childTnLst>
                                </p:cTn>
                              </p:par>
                            </p:childTnLst>
                          </p:cTn>
                        </p:par>
                        <p:par>
                          <p:cTn id="127" fill="hold" nodeType="afterGroup">
                            <p:stCondLst>
                              <p:cond delay="500"/>
                            </p:stCondLst>
                            <p:childTnLst>
                              <p:par>
                                <p:cTn id="128" presetID="6" presetClass="emph" presetSubtype="0" repeatCount="indefinite" autoRev="1" fill="hold" nodeType="afterEffect">
                                  <p:stCondLst>
                                    <p:cond delay="0"/>
                                  </p:stCondLst>
                                  <p:childTnLst>
                                    <p:animScale>
                                      <p:cBhvr>
                                        <p:cTn id="129" dur="1000" fill="hold"/>
                                        <p:tgtEl>
                                          <p:spTgt spid="19"/>
                                        </p:tgtEl>
                                      </p:cBhvr>
                                      <p:by x="105000" y="105000"/>
                                    </p:animScale>
                                  </p:childTnLst>
                                </p:cTn>
                              </p:par>
                              <p:par>
                                <p:cTn id="130" presetID="6" presetClass="emph" presetSubtype="0" repeatCount="indefinite" autoRev="1" fill="hold" nodeType="withEffect">
                                  <p:stCondLst>
                                    <p:cond delay="0"/>
                                  </p:stCondLst>
                                  <p:childTnLst>
                                    <p:animScale>
                                      <p:cBhvr>
                                        <p:cTn id="131" dur="1000" fill="hold"/>
                                        <p:tgtEl>
                                          <p:spTgt spid="18"/>
                                        </p:tgtEl>
                                      </p:cBhvr>
                                      <p:by x="105000" y="105000"/>
                                    </p:animScale>
                                  </p:childTnLst>
                                </p:cTn>
                              </p:par>
                              <p:par>
                                <p:cTn id="132" presetID="6" presetClass="emph" presetSubtype="0" repeatCount="indefinite" accel="50000" decel="50000" autoRev="1" fill="hold" grpId="1" nodeType="withEffect">
                                  <p:stCondLst>
                                    <p:cond delay="0"/>
                                  </p:stCondLst>
                                  <p:childTnLst>
                                    <p:animScale>
                                      <p:cBhvr>
                                        <p:cTn id="133" dur="2000" fill="hold"/>
                                        <p:tgtEl>
                                          <p:spTgt spid="117831"/>
                                        </p:tgtEl>
                                      </p:cBhvr>
                                      <p:by x="110000" y="110000"/>
                                    </p:animScale>
                                  </p:childTnLst>
                                </p:cTn>
                              </p:par>
                            </p:childTnLst>
                          </p:cTn>
                        </p:par>
                      </p:childTnLst>
                    </p:cTn>
                  </p:par>
                  <p:par>
                    <p:cTn id="134" fill="hold" nodeType="clickPar">
                      <p:stCondLst>
                        <p:cond delay="indefinite"/>
                      </p:stCondLst>
                      <p:childTnLst>
                        <p:par>
                          <p:cTn id="135" fill="hold" nodeType="withGroup">
                            <p:stCondLst>
                              <p:cond delay="0"/>
                            </p:stCondLst>
                            <p:childTnLst>
                              <p:par>
                                <p:cTn id="136" presetID="55" presetClass="entr" presetSubtype="0" fill="hold" nodeType="clickEffect">
                                  <p:stCondLst>
                                    <p:cond delay="0"/>
                                  </p:stCondLst>
                                  <p:childTnLst>
                                    <p:set>
                                      <p:cBhvr>
                                        <p:cTn id="137" dur="1" fill="hold">
                                          <p:stCondLst>
                                            <p:cond delay="0"/>
                                          </p:stCondLst>
                                        </p:cTn>
                                        <p:tgtEl>
                                          <p:spTgt spid="2"/>
                                        </p:tgtEl>
                                        <p:attrNameLst>
                                          <p:attrName>style.visibility</p:attrName>
                                        </p:attrNameLst>
                                      </p:cBhvr>
                                      <p:to>
                                        <p:strVal val="visible"/>
                                      </p:to>
                                    </p:set>
                                    <p:anim calcmode="lin" valueType="num">
                                      <p:cBhvr>
                                        <p:cTn id="138" dur="1000" fill="hold"/>
                                        <p:tgtEl>
                                          <p:spTgt spid="2"/>
                                        </p:tgtEl>
                                        <p:attrNameLst>
                                          <p:attrName>ppt_w</p:attrName>
                                        </p:attrNameLst>
                                      </p:cBhvr>
                                      <p:tavLst>
                                        <p:tav tm="0">
                                          <p:val>
                                            <p:strVal val="#ppt_w*0.70"/>
                                          </p:val>
                                        </p:tav>
                                        <p:tav tm="100000">
                                          <p:val>
                                            <p:strVal val="#ppt_w"/>
                                          </p:val>
                                        </p:tav>
                                      </p:tavLst>
                                    </p:anim>
                                    <p:anim calcmode="lin" valueType="num">
                                      <p:cBhvr>
                                        <p:cTn id="139" dur="1000" fill="hold"/>
                                        <p:tgtEl>
                                          <p:spTgt spid="2"/>
                                        </p:tgtEl>
                                        <p:attrNameLst>
                                          <p:attrName>ppt_h</p:attrName>
                                        </p:attrNameLst>
                                      </p:cBhvr>
                                      <p:tavLst>
                                        <p:tav tm="0">
                                          <p:val>
                                            <p:strVal val="#ppt_h"/>
                                          </p:val>
                                        </p:tav>
                                        <p:tav tm="100000">
                                          <p:val>
                                            <p:strVal val="#ppt_h"/>
                                          </p:val>
                                        </p:tav>
                                      </p:tavLst>
                                    </p:anim>
                                    <p:animEffect transition="in" filter="fade">
                                      <p:cBhvr>
                                        <p:cTn id="140" dur="1000"/>
                                        <p:tgtEl>
                                          <p:spTgt spid="2"/>
                                        </p:tgtEl>
                                      </p:cBhvr>
                                    </p:animEffect>
                                  </p:childTnLst>
                                </p:cTn>
                              </p:par>
                              <p:par>
                                <p:cTn id="141" presetID="55" presetClass="entr" presetSubtype="0" fill="hold" grpId="0" nodeType="withEffect">
                                  <p:stCondLst>
                                    <p:cond delay="0"/>
                                  </p:stCondLst>
                                  <p:childTnLst>
                                    <p:set>
                                      <p:cBhvr>
                                        <p:cTn id="142" dur="1" fill="hold">
                                          <p:stCondLst>
                                            <p:cond delay="0"/>
                                          </p:stCondLst>
                                        </p:cTn>
                                        <p:tgtEl>
                                          <p:spTgt spid="117767"/>
                                        </p:tgtEl>
                                        <p:attrNameLst>
                                          <p:attrName>style.visibility</p:attrName>
                                        </p:attrNameLst>
                                      </p:cBhvr>
                                      <p:to>
                                        <p:strVal val="visible"/>
                                      </p:to>
                                    </p:set>
                                    <p:anim calcmode="lin" valueType="num">
                                      <p:cBhvr>
                                        <p:cTn id="143" dur="1000" fill="hold"/>
                                        <p:tgtEl>
                                          <p:spTgt spid="117767"/>
                                        </p:tgtEl>
                                        <p:attrNameLst>
                                          <p:attrName>ppt_w</p:attrName>
                                        </p:attrNameLst>
                                      </p:cBhvr>
                                      <p:tavLst>
                                        <p:tav tm="0">
                                          <p:val>
                                            <p:strVal val="#ppt_w*0.70"/>
                                          </p:val>
                                        </p:tav>
                                        <p:tav tm="100000">
                                          <p:val>
                                            <p:strVal val="#ppt_w"/>
                                          </p:val>
                                        </p:tav>
                                      </p:tavLst>
                                    </p:anim>
                                    <p:anim calcmode="lin" valueType="num">
                                      <p:cBhvr>
                                        <p:cTn id="144" dur="1000" fill="hold"/>
                                        <p:tgtEl>
                                          <p:spTgt spid="117767"/>
                                        </p:tgtEl>
                                        <p:attrNameLst>
                                          <p:attrName>ppt_h</p:attrName>
                                        </p:attrNameLst>
                                      </p:cBhvr>
                                      <p:tavLst>
                                        <p:tav tm="0">
                                          <p:val>
                                            <p:strVal val="#ppt_h"/>
                                          </p:val>
                                        </p:tav>
                                        <p:tav tm="100000">
                                          <p:val>
                                            <p:strVal val="#ppt_h"/>
                                          </p:val>
                                        </p:tav>
                                      </p:tavLst>
                                    </p:anim>
                                    <p:animEffect transition="in" filter="fade">
                                      <p:cBhvr>
                                        <p:cTn id="145" dur="1000"/>
                                        <p:tgtEl>
                                          <p:spTgt spid="117767"/>
                                        </p:tgtEl>
                                      </p:cBhvr>
                                    </p:animEffect>
                                  </p:childTnLst>
                                </p:cTn>
                              </p:par>
                            </p:childTnLst>
                          </p:cTn>
                        </p:par>
                      </p:childTnLst>
                    </p:cTn>
                  </p:par>
                  <p:par>
                    <p:cTn id="146" fill="hold" nodeType="clickPar">
                      <p:stCondLst>
                        <p:cond delay="indefinite"/>
                      </p:stCondLst>
                      <p:childTnLst>
                        <p:par>
                          <p:cTn id="147" fill="hold" nodeType="withGroup">
                            <p:stCondLst>
                              <p:cond delay="0"/>
                            </p:stCondLst>
                            <p:childTnLst>
                              <p:par>
                                <p:cTn id="148" presetID="23" presetClass="exit" presetSubtype="32" fill="hold" nodeType="clickEffect">
                                  <p:stCondLst>
                                    <p:cond delay="0"/>
                                  </p:stCondLst>
                                  <p:childTnLst>
                                    <p:anim calcmode="lin" valueType="num">
                                      <p:cBhvr>
                                        <p:cTn id="149" dur="2000"/>
                                        <p:tgtEl>
                                          <p:spTgt spid="19"/>
                                        </p:tgtEl>
                                        <p:attrNameLst>
                                          <p:attrName>ppt_w</p:attrName>
                                        </p:attrNameLst>
                                      </p:cBhvr>
                                      <p:tavLst>
                                        <p:tav tm="0">
                                          <p:val>
                                            <p:strVal val="ppt_w"/>
                                          </p:val>
                                        </p:tav>
                                        <p:tav tm="100000">
                                          <p:val>
                                            <p:fltVal val="0"/>
                                          </p:val>
                                        </p:tav>
                                      </p:tavLst>
                                    </p:anim>
                                    <p:anim calcmode="lin" valueType="num">
                                      <p:cBhvr>
                                        <p:cTn id="150" dur="2000"/>
                                        <p:tgtEl>
                                          <p:spTgt spid="19"/>
                                        </p:tgtEl>
                                        <p:attrNameLst>
                                          <p:attrName>ppt_h</p:attrName>
                                        </p:attrNameLst>
                                      </p:cBhvr>
                                      <p:tavLst>
                                        <p:tav tm="0">
                                          <p:val>
                                            <p:strVal val="ppt_h"/>
                                          </p:val>
                                        </p:tav>
                                        <p:tav tm="100000">
                                          <p:val>
                                            <p:fltVal val="0"/>
                                          </p:val>
                                        </p:tav>
                                      </p:tavLst>
                                    </p:anim>
                                    <p:set>
                                      <p:cBhvr>
                                        <p:cTn id="151" dur="1" fill="hold">
                                          <p:stCondLst>
                                            <p:cond delay="1999"/>
                                          </p:stCondLst>
                                        </p:cTn>
                                        <p:tgtEl>
                                          <p:spTgt spid="19"/>
                                        </p:tgtEl>
                                        <p:attrNameLst>
                                          <p:attrName>style.visibility</p:attrName>
                                        </p:attrNameLst>
                                      </p:cBhvr>
                                      <p:to>
                                        <p:strVal val="hidden"/>
                                      </p:to>
                                    </p:set>
                                  </p:childTnLst>
                                </p:cTn>
                              </p:par>
                              <p:par>
                                <p:cTn id="152" presetID="23" presetClass="exit" presetSubtype="32" fill="hold" nodeType="withEffect">
                                  <p:stCondLst>
                                    <p:cond delay="0"/>
                                  </p:stCondLst>
                                  <p:childTnLst>
                                    <p:anim calcmode="lin" valueType="num">
                                      <p:cBhvr>
                                        <p:cTn id="153" dur="2000"/>
                                        <p:tgtEl>
                                          <p:spTgt spid="18"/>
                                        </p:tgtEl>
                                        <p:attrNameLst>
                                          <p:attrName>ppt_w</p:attrName>
                                        </p:attrNameLst>
                                      </p:cBhvr>
                                      <p:tavLst>
                                        <p:tav tm="0">
                                          <p:val>
                                            <p:strVal val="ppt_w"/>
                                          </p:val>
                                        </p:tav>
                                        <p:tav tm="100000">
                                          <p:val>
                                            <p:fltVal val="0"/>
                                          </p:val>
                                        </p:tav>
                                      </p:tavLst>
                                    </p:anim>
                                    <p:anim calcmode="lin" valueType="num">
                                      <p:cBhvr>
                                        <p:cTn id="154" dur="2000"/>
                                        <p:tgtEl>
                                          <p:spTgt spid="18"/>
                                        </p:tgtEl>
                                        <p:attrNameLst>
                                          <p:attrName>ppt_h</p:attrName>
                                        </p:attrNameLst>
                                      </p:cBhvr>
                                      <p:tavLst>
                                        <p:tav tm="0">
                                          <p:val>
                                            <p:strVal val="ppt_h"/>
                                          </p:val>
                                        </p:tav>
                                        <p:tav tm="100000">
                                          <p:val>
                                            <p:fltVal val="0"/>
                                          </p:val>
                                        </p:tav>
                                      </p:tavLst>
                                    </p:anim>
                                    <p:set>
                                      <p:cBhvr>
                                        <p:cTn id="155" dur="1" fill="hold">
                                          <p:stCondLst>
                                            <p:cond delay="1999"/>
                                          </p:stCondLst>
                                        </p:cTn>
                                        <p:tgtEl>
                                          <p:spTgt spid="18"/>
                                        </p:tgtEl>
                                        <p:attrNameLst>
                                          <p:attrName>style.visibility</p:attrName>
                                        </p:attrNameLst>
                                      </p:cBhvr>
                                      <p:to>
                                        <p:strVal val="hidden"/>
                                      </p:to>
                                    </p:set>
                                  </p:childTnLst>
                                </p:cTn>
                              </p:par>
                              <p:par>
                                <p:cTn id="156" presetID="23" presetClass="exit" presetSubtype="544" fill="hold" grpId="1" nodeType="withEffect">
                                  <p:stCondLst>
                                    <p:cond delay="0"/>
                                  </p:stCondLst>
                                  <p:childTnLst>
                                    <p:anim calcmode="lin" valueType="num">
                                      <p:cBhvr>
                                        <p:cTn id="157" dur="2000"/>
                                        <p:tgtEl>
                                          <p:spTgt spid="117774"/>
                                        </p:tgtEl>
                                        <p:attrNameLst>
                                          <p:attrName>ppt_w</p:attrName>
                                        </p:attrNameLst>
                                      </p:cBhvr>
                                      <p:tavLst>
                                        <p:tav tm="0">
                                          <p:val>
                                            <p:strVal val="ppt_w"/>
                                          </p:val>
                                        </p:tav>
                                        <p:tav tm="100000">
                                          <p:val>
                                            <p:fltVal val="0"/>
                                          </p:val>
                                        </p:tav>
                                      </p:tavLst>
                                    </p:anim>
                                    <p:anim calcmode="lin" valueType="num">
                                      <p:cBhvr>
                                        <p:cTn id="158" dur="2000"/>
                                        <p:tgtEl>
                                          <p:spTgt spid="117774"/>
                                        </p:tgtEl>
                                        <p:attrNameLst>
                                          <p:attrName>ppt_h</p:attrName>
                                        </p:attrNameLst>
                                      </p:cBhvr>
                                      <p:tavLst>
                                        <p:tav tm="0">
                                          <p:val>
                                            <p:strVal val="ppt_h"/>
                                          </p:val>
                                        </p:tav>
                                        <p:tav tm="100000">
                                          <p:val>
                                            <p:fltVal val="0"/>
                                          </p:val>
                                        </p:tav>
                                      </p:tavLst>
                                    </p:anim>
                                    <p:anim calcmode="lin" valueType="num">
                                      <p:cBhvr>
                                        <p:cTn id="159" dur="2000"/>
                                        <p:tgtEl>
                                          <p:spTgt spid="117774"/>
                                        </p:tgtEl>
                                        <p:attrNameLst>
                                          <p:attrName>ppt_x</p:attrName>
                                        </p:attrNameLst>
                                      </p:cBhvr>
                                      <p:tavLst>
                                        <p:tav tm="0">
                                          <p:val>
                                            <p:strVal val="ppt_x"/>
                                          </p:val>
                                        </p:tav>
                                        <p:tav tm="100000">
                                          <p:val>
                                            <p:fltVal val="0.5"/>
                                          </p:val>
                                        </p:tav>
                                      </p:tavLst>
                                    </p:anim>
                                    <p:anim calcmode="lin" valueType="num">
                                      <p:cBhvr>
                                        <p:cTn id="160" dur="2000"/>
                                        <p:tgtEl>
                                          <p:spTgt spid="117774"/>
                                        </p:tgtEl>
                                        <p:attrNameLst>
                                          <p:attrName>ppt_y</p:attrName>
                                        </p:attrNameLst>
                                      </p:cBhvr>
                                      <p:tavLst>
                                        <p:tav tm="0">
                                          <p:val>
                                            <p:strVal val="ppt_y"/>
                                          </p:val>
                                        </p:tav>
                                        <p:tav tm="100000">
                                          <p:val>
                                            <p:fltVal val="0.5"/>
                                          </p:val>
                                        </p:tav>
                                      </p:tavLst>
                                    </p:anim>
                                    <p:set>
                                      <p:cBhvr>
                                        <p:cTn id="161" dur="1" fill="hold">
                                          <p:stCondLst>
                                            <p:cond delay="1999"/>
                                          </p:stCondLst>
                                        </p:cTn>
                                        <p:tgtEl>
                                          <p:spTgt spid="117774"/>
                                        </p:tgtEl>
                                        <p:attrNameLst>
                                          <p:attrName>style.visibility</p:attrName>
                                        </p:attrNameLst>
                                      </p:cBhvr>
                                      <p:to>
                                        <p:strVal val="hidden"/>
                                      </p:to>
                                    </p:set>
                                  </p:childTnLst>
                                </p:cTn>
                              </p:par>
                              <p:par>
                                <p:cTn id="162" presetID="23" presetClass="exit" presetSubtype="544" fill="hold" nodeType="withEffect">
                                  <p:stCondLst>
                                    <p:cond delay="0"/>
                                  </p:stCondLst>
                                  <p:childTnLst>
                                    <p:anim calcmode="lin" valueType="num">
                                      <p:cBhvr>
                                        <p:cTn id="163" dur="2000"/>
                                        <p:tgtEl>
                                          <p:spTgt spid="20"/>
                                        </p:tgtEl>
                                        <p:attrNameLst>
                                          <p:attrName>ppt_w</p:attrName>
                                        </p:attrNameLst>
                                      </p:cBhvr>
                                      <p:tavLst>
                                        <p:tav tm="0">
                                          <p:val>
                                            <p:strVal val="ppt_w"/>
                                          </p:val>
                                        </p:tav>
                                        <p:tav tm="100000">
                                          <p:val>
                                            <p:fltVal val="0"/>
                                          </p:val>
                                        </p:tav>
                                      </p:tavLst>
                                    </p:anim>
                                    <p:anim calcmode="lin" valueType="num">
                                      <p:cBhvr>
                                        <p:cTn id="164" dur="2000"/>
                                        <p:tgtEl>
                                          <p:spTgt spid="20"/>
                                        </p:tgtEl>
                                        <p:attrNameLst>
                                          <p:attrName>ppt_h</p:attrName>
                                        </p:attrNameLst>
                                      </p:cBhvr>
                                      <p:tavLst>
                                        <p:tav tm="0">
                                          <p:val>
                                            <p:strVal val="ppt_h"/>
                                          </p:val>
                                        </p:tav>
                                        <p:tav tm="100000">
                                          <p:val>
                                            <p:fltVal val="0"/>
                                          </p:val>
                                        </p:tav>
                                      </p:tavLst>
                                    </p:anim>
                                    <p:anim calcmode="lin" valueType="num">
                                      <p:cBhvr>
                                        <p:cTn id="165" dur="2000"/>
                                        <p:tgtEl>
                                          <p:spTgt spid="20"/>
                                        </p:tgtEl>
                                        <p:attrNameLst>
                                          <p:attrName>ppt_x</p:attrName>
                                        </p:attrNameLst>
                                      </p:cBhvr>
                                      <p:tavLst>
                                        <p:tav tm="0">
                                          <p:val>
                                            <p:strVal val="ppt_x"/>
                                          </p:val>
                                        </p:tav>
                                        <p:tav tm="100000">
                                          <p:val>
                                            <p:fltVal val="0.5"/>
                                          </p:val>
                                        </p:tav>
                                      </p:tavLst>
                                    </p:anim>
                                    <p:anim calcmode="lin" valueType="num">
                                      <p:cBhvr>
                                        <p:cTn id="166" dur="2000"/>
                                        <p:tgtEl>
                                          <p:spTgt spid="20"/>
                                        </p:tgtEl>
                                        <p:attrNameLst>
                                          <p:attrName>ppt_y</p:attrName>
                                        </p:attrNameLst>
                                      </p:cBhvr>
                                      <p:tavLst>
                                        <p:tav tm="0">
                                          <p:val>
                                            <p:strVal val="ppt_y"/>
                                          </p:val>
                                        </p:tav>
                                        <p:tav tm="100000">
                                          <p:val>
                                            <p:fltVal val="0.5"/>
                                          </p:val>
                                        </p:tav>
                                      </p:tavLst>
                                    </p:anim>
                                    <p:set>
                                      <p:cBhvr>
                                        <p:cTn id="167" dur="1" fill="hold">
                                          <p:stCondLst>
                                            <p:cond delay="1999"/>
                                          </p:stCondLst>
                                        </p:cTn>
                                        <p:tgtEl>
                                          <p:spTgt spid="20"/>
                                        </p:tgtEl>
                                        <p:attrNameLst>
                                          <p:attrName>style.visibility</p:attrName>
                                        </p:attrNameLst>
                                      </p:cBhvr>
                                      <p:to>
                                        <p:strVal val="hidden"/>
                                      </p:to>
                                    </p:set>
                                  </p:childTnLst>
                                </p:cTn>
                              </p:par>
                              <p:par>
                                <p:cTn id="168" presetID="23" presetClass="exit" presetSubtype="544" fill="hold" nodeType="withEffect">
                                  <p:stCondLst>
                                    <p:cond delay="0"/>
                                  </p:stCondLst>
                                  <p:childTnLst>
                                    <p:anim calcmode="lin" valueType="num">
                                      <p:cBhvr>
                                        <p:cTn id="169" dur="2000"/>
                                        <p:tgtEl>
                                          <p:spTgt spid="21"/>
                                        </p:tgtEl>
                                        <p:attrNameLst>
                                          <p:attrName>ppt_w</p:attrName>
                                        </p:attrNameLst>
                                      </p:cBhvr>
                                      <p:tavLst>
                                        <p:tav tm="0">
                                          <p:val>
                                            <p:strVal val="ppt_w"/>
                                          </p:val>
                                        </p:tav>
                                        <p:tav tm="100000">
                                          <p:val>
                                            <p:fltVal val="0"/>
                                          </p:val>
                                        </p:tav>
                                      </p:tavLst>
                                    </p:anim>
                                    <p:anim calcmode="lin" valueType="num">
                                      <p:cBhvr>
                                        <p:cTn id="170" dur="2000"/>
                                        <p:tgtEl>
                                          <p:spTgt spid="21"/>
                                        </p:tgtEl>
                                        <p:attrNameLst>
                                          <p:attrName>ppt_h</p:attrName>
                                        </p:attrNameLst>
                                      </p:cBhvr>
                                      <p:tavLst>
                                        <p:tav tm="0">
                                          <p:val>
                                            <p:strVal val="ppt_h"/>
                                          </p:val>
                                        </p:tav>
                                        <p:tav tm="100000">
                                          <p:val>
                                            <p:fltVal val="0"/>
                                          </p:val>
                                        </p:tav>
                                      </p:tavLst>
                                    </p:anim>
                                    <p:anim calcmode="lin" valueType="num">
                                      <p:cBhvr>
                                        <p:cTn id="171" dur="2000"/>
                                        <p:tgtEl>
                                          <p:spTgt spid="21"/>
                                        </p:tgtEl>
                                        <p:attrNameLst>
                                          <p:attrName>ppt_x</p:attrName>
                                        </p:attrNameLst>
                                      </p:cBhvr>
                                      <p:tavLst>
                                        <p:tav tm="0">
                                          <p:val>
                                            <p:strVal val="ppt_x"/>
                                          </p:val>
                                        </p:tav>
                                        <p:tav tm="100000">
                                          <p:val>
                                            <p:fltVal val="0.5"/>
                                          </p:val>
                                        </p:tav>
                                      </p:tavLst>
                                    </p:anim>
                                    <p:anim calcmode="lin" valueType="num">
                                      <p:cBhvr>
                                        <p:cTn id="172" dur="2000"/>
                                        <p:tgtEl>
                                          <p:spTgt spid="21"/>
                                        </p:tgtEl>
                                        <p:attrNameLst>
                                          <p:attrName>ppt_y</p:attrName>
                                        </p:attrNameLst>
                                      </p:cBhvr>
                                      <p:tavLst>
                                        <p:tav tm="0">
                                          <p:val>
                                            <p:strVal val="ppt_y"/>
                                          </p:val>
                                        </p:tav>
                                        <p:tav tm="100000">
                                          <p:val>
                                            <p:fltVal val="0.5"/>
                                          </p:val>
                                        </p:tav>
                                      </p:tavLst>
                                    </p:anim>
                                    <p:set>
                                      <p:cBhvr>
                                        <p:cTn id="173" dur="1" fill="hold">
                                          <p:stCondLst>
                                            <p:cond delay="1999"/>
                                          </p:stCondLst>
                                        </p:cTn>
                                        <p:tgtEl>
                                          <p:spTgt spid="21"/>
                                        </p:tgtEl>
                                        <p:attrNameLst>
                                          <p:attrName>style.visibility</p:attrName>
                                        </p:attrNameLst>
                                      </p:cBhvr>
                                      <p:to>
                                        <p:strVal val="hidden"/>
                                      </p:to>
                                    </p:set>
                                  </p:childTnLst>
                                </p:cTn>
                              </p:par>
                              <p:par>
                                <p:cTn id="174" presetID="23" presetClass="exit" presetSubtype="544" fill="hold" nodeType="withEffect">
                                  <p:stCondLst>
                                    <p:cond delay="0"/>
                                  </p:stCondLst>
                                  <p:childTnLst>
                                    <p:anim calcmode="lin" valueType="num">
                                      <p:cBhvr>
                                        <p:cTn id="175" dur="2000"/>
                                        <p:tgtEl>
                                          <p:spTgt spid="117775"/>
                                        </p:tgtEl>
                                        <p:attrNameLst>
                                          <p:attrName>ppt_w</p:attrName>
                                        </p:attrNameLst>
                                      </p:cBhvr>
                                      <p:tavLst>
                                        <p:tav tm="0">
                                          <p:val>
                                            <p:strVal val="ppt_w"/>
                                          </p:val>
                                        </p:tav>
                                        <p:tav tm="100000">
                                          <p:val>
                                            <p:fltVal val="0"/>
                                          </p:val>
                                        </p:tav>
                                      </p:tavLst>
                                    </p:anim>
                                    <p:anim calcmode="lin" valueType="num">
                                      <p:cBhvr>
                                        <p:cTn id="176" dur="2000"/>
                                        <p:tgtEl>
                                          <p:spTgt spid="117775"/>
                                        </p:tgtEl>
                                        <p:attrNameLst>
                                          <p:attrName>ppt_h</p:attrName>
                                        </p:attrNameLst>
                                      </p:cBhvr>
                                      <p:tavLst>
                                        <p:tav tm="0">
                                          <p:val>
                                            <p:strVal val="ppt_h"/>
                                          </p:val>
                                        </p:tav>
                                        <p:tav tm="100000">
                                          <p:val>
                                            <p:fltVal val="0"/>
                                          </p:val>
                                        </p:tav>
                                      </p:tavLst>
                                    </p:anim>
                                    <p:anim calcmode="lin" valueType="num">
                                      <p:cBhvr>
                                        <p:cTn id="177" dur="2000"/>
                                        <p:tgtEl>
                                          <p:spTgt spid="117775"/>
                                        </p:tgtEl>
                                        <p:attrNameLst>
                                          <p:attrName>ppt_x</p:attrName>
                                        </p:attrNameLst>
                                      </p:cBhvr>
                                      <p:tavLst>
                                        <p:tav tm="0">
                                          <p:val>
                                            <p:strVal val="ppt_x"/>
                                          </p:val>
                                        </p:tav>
                                        <p:tav tm="100000">
                                          <p:val>
                                            <p:fltVal val="0.5"/>
                                          </p:val>
                                        </p:tav>
                                      </p:tavLst>
                                    </p:anim>
                                    <p:anim calcmode="lin" valueType="num">
                                      <p:cBhvr>
                                        <p:cTn id="178" dur="2000"/>
                                        <p:tgtEl>
                                          <p:spTgt spid="117775"/>
                                        </p:tgtEl>
                                        <p:attrNameLst>
                                          <p:attrName>ppt_y</p:attrName>
                                        </p:attrNameLst>
                                      </p:cBhvr>
                                      <p:tavLst>
                                        <p:tav tm="0">
                                          <p:val>
                                            <p:strVal val="ppt_y"/>
                                          </p:val>
                                        </p:tav>
                                        <p:tav tm="100000">
                                          <p:val>
                                            <p:fltVal val="0.5"/>
                                          </p:val>
                                        </p:tav>
                                      </p:tavLst>
                                    </p:anim>
                                    <p:set>
                                      <p:cBhvr>
                                        <p:cTn id="179" dur="1" fill="hold">
                                          <p:stCondLst>
                                            <p:cond delay="1999"/>
                                          </p:stCondLst>
                                        </p:cTn>
                                        <p:tgtEl>
                                          <p:spTgt spid="117775"/>
                                        </p:tgtEl>
                                        <p:attrNameLst>
                                          <p:attrName>style.visibility</p:attrName>
                                        </p:attrNameLst>
                                      </p:cBhvr>
                                      <p:to>
                                        <p:strVal val="hidden"/>
                                      </p:to>
                                    </p:set>
                                  </p:childTnLst>
                                </p:cTn>
                              </p:par>
                              <p:par>
                                <p:cTn id="180" presetID="23" presetClass="exit" presetSubtype="544" fill="hold" nodeType="withEffect">
                                  <p:stCondLst>
                                    <p:cond delay="0"/>
                                  </p:stCondLst>
                                  <p:childTnLst>
                                    <p:anim calcmode="lin" valueType="num">
                                      <p:cBhvr>
                                        <p:cTn id="181" dur="2000"/>
                                        <p:tgtEl>
                                          <p:spTgt spid="117838"/>
                                        </p:tgtEl>
                                        <p:attrNameLst>
                                          <p:attrName>ppt_w</p:attrName>
                                        </p:attrNameLst>
                                      </p:cBhvr>
                                      <p:tavLst>
                                        <p:tav tm="0">
                                          <p:val>
                                            <p:strVal val="ppt_w"/>
                                          </p:val>
                                        </p:tav>
                                        <p:tav tm="100000">
                                          <p:val>
                                            <p:fltVal val="0"/>
                                          </p:val>
                                        </p:tav>
                                      </p:tavLst>
                                    </p:anim>
                                    <p:anim calcmode="lin" valueType="num">
                                      <p:cBhvr>
                                        <p:cTn id="182" dur="2000"/>
                                        <p:tgtEl>
                                          <p:spTgt spid="117838"/>
                                        </p:tgtEl>
                                        <p:attrNameLst>
                                          <p:attrName>ppt_h</p:attrName>
                                        </p:attrNameLst>
                                      </p:cBhvr>
                                      <p:tavLst>
                                        <p:tav tm="0">
                                          <p:val>
                                            <p:strVal val="ppt_h"/>
                                          </p:val>
                                        </p:tav>
                                        <p:tav tm="100000">
                                          <p:val>
                                            <p:fltVal val="0"/>
                                          </p:val>
                                        </p:tav>
                                      </p:tavLst>
                                    </p:anim>
                                    <p:anim calcmode="lin" valueType="num">
                                      <p:cBhvr>
                                        <p:cTn id="183" dur="2000"/>
                                        <p:tgtEl>
                                          <p:spTgt spid="117838"/>
                                        </p:tgtEl>
                                        <p:attrNameLst>
                                          <p:attrName>ppt_x</p:attrName>
                                        </p:attrNameLst>
                                      </p:cBhvr>
                                      <p:tavLst>
                                        <p:tav tm="0">
                                          <p:val>
                                            <p:strVal val="ppt_x"/>
                                          </p:val>
                                        </p:tav>
                                        <p:tav tm="100000">
                                          <p:val>
                                            <p:fltVal val="0.5"/>
                                          </p:val>
                                        </p:tav>
                                      </p:tavLst>
                                    </p:anim>
                                    <p:anim calcmode="lin" valueType="num">
                                      <p:cBhvr>
                                        <p:cTn id="184" dur="2000"/>
                                        <p:tgtEl>
                                          <p:spTgt spid="117838"/>
                                        </p:tgtEl>
                                        <p:attrNameLst>
                                          <p:attrName>ppt_y</p:attrName>
                                        </p:attrNameLst>
                                      </p:cBhvr>
                                      <p:tavLst>
                                        <p:tav tm="0">
                                          <p:val>
                                            <p:strVal val="ppt_y"/>
                                          </p:val>
                                        </p:tav>
                                        <p:tav tm="100000">
                                          <p:val>
                                            <p:fltVal val="0.5"/>
                                          </p:val>
                                        </p:tav>
                                      </p:tavLst>
                                    </p:anim>
                                    <p:set>
                                      <p:cBhvr>
                                        <p:cTn id="185" dur="1" fill="hold">
                                          <p:stCondLst>
                                            <p:cond delay="1999"/>
                                          </p:stCondLst>
                                        </p:cTn>
                                        <p:tgtEl>
                                          <p:spTgt spid="117838"/>
                                        </p:tgtEl>
                                        <p:attrNameLst>
                                          <p:attrName>style.visibility</p:attrName>
                                        </p:attrNameLst>
                                      </p:cBhvr>
                                      <p:to>
                                        <p:strVal val="hidden"/>
                                      </p:to>
                                    </p:set>
                                  </p:childTnLst>
                                </p:cTn>
                              </p:par>
                              <p:par>
                                <p:cTn id="186" presetID="53" presetClass="exit" presetSubtype="0" fill="hold" grpId="3" nodeType="withEffect">
                                  <p:stCondLst>
                                    <p:cond delay="0"/>
                                  </p:stCondLst>
                                  <p:childTnLst>
                                    <p:anim calcmode="lin" valueType="num">
                                      <p:cBhvr>
                                        <p:cTn id="187" dur="2000"/>
                                        <p:tgtEl>
                                          <p:spTgt spid="117824"/>
                                        </p:tgtEl>
                                        <p:attrNameLst>
                                          <p:attrName>ppt_w</p:attrName>
                                        </p:attrNameLst>
                                      </p:cBhvr>
                                      <p:tavLst>
                                        <p:tav tm="0">
                                          <p:val>
                                            <p:strVal val="ppt_w"/>
                                          </p:val>
                                        </p:tav>
                                        <p:tav tm="100000">
                                          <p:val>
                                            <p:fltVal val="0"/>
                                          </p:val>
                                        </p:tav>
                                      </p:tavLst>
                                    </p:anim>
                                    <p:anim calcmode="lin" valueType="num">
                                      <p:cBhvr>
                                        <p:cTn id="188" dur="2000"/>
                                        <p:tgtEl>
                                          <p:spTgt spid="117824"/>
                                        </p:tgtEl>
                                        <p:attrNameLst>
                                          <p:attrName>ppt_h</p:attrName>
                                        </p:attrNameLst>
                                      </p:cBhvr>
                                      <p:tavLst>
                                        <p:tav tm="0">
                                          <p:val>
                                            <p:strVal val="ppt_h"/>
                                          </p:val>
                                        </p:tav>
                                        <p:tav tm="100000">
                                          <p:val>
                                            <p:fltVal val="0"/>
                                          </p:val>
                                        </p:tav>
                                      </p:tavLst>
                                    </p:anim>
                                    <p:animEffect transition="out" filter="fade">
                                      <p:cBhvr>
                                        <p:cTn id="189" dur="2000"/>
                                        <p:tgtEl>
                                          <p:spTgt spid="117824"/>
                                        </p:tgtEl>
                                      </p:cBhvr>
                                    </p:animEffect>
                                    <p:set>
                                      <p:cBhvr>
                                        <p:cTn id="190" dur="1" fill="hold">
                                          <p:stCondLst>
                                            <p:cond delay="1999"/>
                                          </p:stCondLst>
                                        </p:cTn>
                                        <p:tgtEl>
                                          <p:spTgt spid="117824"/>
                                        </p:tgtEl>
                                        <p:attrNameLst>
                                          <p:attrName>style.visibility</p:attrName>
                                        </p:attrNameLst>
                                      </p:cBhvr>
                                      <p:to>
                                        <p:strVal val="hidden"/>
                                      </p:to>
                                    </p:set>
                                  </p:childTnLst>
                                </p:cTn>
                              </p:par>
                              <p:par>
                                <p:cTn id="191" presetID="23" presetClass="exit" presetSubtype="544" fill="hold" grpId="2" nodeType="withEffect">
                                  <p:stCondLst>
                                    <p:cond delay="0"/>
                                  </p:stCondLst>
                                  <p:childTnLst>
                                    <p:anim calcmode="lin" valueType="num">
                                      <p:cBhvr>
                                        <p:cTn id="192" dur="2000"/>
                                        <p:tgtEl>
                                          <p:spTgt spid="117831"/>
                                        </p:tgtEl>
                                        <p:attrNameLst>
                                          <p:attrName>ppt_w</p:attrName>
                                        </p:attrNameLst>
                                      </p:cBhvr>
                                      <p:tavLst>
                                        <p:tav tm="0">
                                          <p:val>
                                            <p:strVal val="ppt_w"/>
                                          </p:val>
                                        </p:tav>
                                        <p:tav tm="100000">
                                          <p:val>
                                            <p:fltVal val="0"/>
                                          </p:val>
                                        </p:tav>
                                      </p:tavLst>
                                    </p:anim>
                                    <p:anim calcmode="lin" valueType="num">
                                      <p:cBhvr>
                                        <p:cTn id="193" dur="2000"/>
                                        <p:tgtEl>
                                          <p:spTgt spid="117831"/>
                                        </p:tgtEl>
                                        <p:attrNameLst>
                                          <p:attrName>ppt_h</p:attrName>
                                        </p:attrNameLst>
                                      </p:cBhvr>
                                      <p:tavLst>
                                        <p:tav tm="0">
                                          <p:val>
                                            <p:strVal val="ppt_h"/>
                                          </p:val>
                                        </p:tav>
                                        <p:tav tm="100000">
                                          <p:val>
                                            <p:fltVal val="0"/>
                                          </p:val>
                                        </p:tav>
                                      </p:tavLst>
                                    </p:anim>
                                    <p:anim calcmode="lin" valueType="num">
                                      <p:cBhvr>
                                        <p:cTn id="194" dur="2000"/>
                                        <p:tgtEl>
                                          <p:spTgt spid="117831"/>
                                        </p:tgtEl>
                                        <p:attrNameLst>
                                          <p:attrName>ppt_x</p:attrName>
                                        </p:attrNameLst>
                                      </p:cBhvr>
                                      <p:tavLst>
                                        <p:tav tm="0">
                                          <p:val>
                                            <p:strVal val="ppt_x"/>
                                          </p:val>
                                        </p:tav>
                                        <p:tav tm="100000">
                                          <p:val>
                                            <p:fltVal val="0.5"/>
                                          </p:val>
                                        </p:tav>
                                      </p:tavLst>
                                    </p:anim>
                                    <p:anim calcmode="lin" valueType="num">
                                      <p:cBhvr>
                                        <p:cTn id="195" dur="2000"/>
                                        <p:tgtEl>
                                          <p:spTgt spid="117831"/>
                                        </p:tgtEl>
                                        <p:attrNameLst>
                                          <p:attrName>ppt_y</p:attrName>
                                        </p:attrNameLst>
                                      </p:cBhvr>
                                      <p:tavLst>
                                        <p:tav tm="0">
                                          <p:val>
                                            <p:strVal val="ppt_y"/>
                                          </p:val>
                                        </p:tav>
                                        <p:tav tm="100000">
                                          <p:val>
                                            <p:fltVal val="0.5"/>
                                          </p:val>
                                        </p:tav>
                                      </p:tavLst>
                                    </p:anim>
                                    <p:set>
                                      <p:cBhvr>
                                        <p:cTn id="196" dur="1" fill="hold">
                                          <p:stCondLst>
                                            <p:cond delay="1999"/>
                                          </p:stCondLst>
                                        </p:cTn>
                                        <p:tgtEl>
                                          <p:spTgt spid="117831"/>
                                        </p:tgtEl>
                                        <p:attrNameLst>
                                          <p:attrName>style.visibility</p:attrName>
                                        </p:attrNameLst>
                                      </p:cBhvr>
                                      <p:to>
                                        <p:strVal val="hidden"/>
                                      </p:to>
                                    </p:set>
                                  </p:childTnLst>
                                </p:cTn>
                              </p:par>
                              <p:par>
                                <p:cTn id="197" presetID="23" presetClass="entr" presetSubtype="528" fill="hold" nodeType="withEffect">
                                  <p:stCondLst>
                                    <p:cond delay="0"/>
                                  </p:stCondLst>
                                  <p:childTnLst>
                                    <p:set>
                                      <p:cBhvr>
                                        <p:cTn id="198" dur="1" fill="hold">
                                          <p:stCondLst>
                                            <p:cond delay="0"/>
                                          </p:stCondLst>
                                        </p:cTn>
                                        <p:tgtEl>
                                          <p:spTgt spid="117840"/>
                                        </p:tgtEl>
                                        <p:attrNameLst>
                                          <p:attrName>style.visibility</p:attrName>
                                        </p:attrNameLst>
                                      </p:cBhvr>
                                      <p:to>
                                        <p:strVal val="visible"/>
                                      </p:to>
                                    </p:set>
                                    <p:anim calcmode="lin" valueType="num">
                                      <p:cBhvr>
                                        <p:cTn id="199" dur="2000" fill="hold"/>
                                        <p:tgtEl>
                                          <p:spTgt spid="117840"/>
                                        </p:tgtEl>
                                        <p:attrNameLst>
                                          <p:attrName>ppt_w</p:attrName>
                                        </p:attrNameLst>
                                      </p:cBhvr>
                                      <p:tavLst>
                                        <p:tav tm="0">
                                          <p:val>
                                            <p:fltVal val="0"/>
                                          </p:val>
                                        </p:tav>
                                        <p:tav tm="100000">
                                          <p:val>
                                            <p:strVal val="#ppt_w"/>
                                          </p:val>
                                        </p:tav>
                                      </p:tavLst>
                                    </p:anim>
                                    <p:anim calcmode="lin" valueType="num">
                                      <p:cBhvr>
                                        <p:cTn id="200" dur="2000" fill="hold"/>
                                        <p:tgtEl>
                                          <p:spTgt spid="117840"/>
                                        </p:tgtEl>
                                        <p:attrNameLst>
                                          <p:attrName>ppt_h</p:attrName>
                                        </p:attrNameLst>
                                      </p:cBhvr>
                                      <p:tavLst>
                                        <p:tav tm="0">
                                          <p:val>
                                            <p:fltVal val="0"/>
                                          </p:val>
                                        </p:tav>
                                        <p:tav tm="100000">
                                          <p:val>
                                            <p:strVal val="#ppt_h"/>
                                          </p:val>
                                        </p:tav>
                                      </p:tavLst>
                                    </p:anim>
                                    <p:anim calcmode="lin" valueType="num">
                                      <p:cBhvr>
                                        <p:cTn id="201" dur="2000" fill="hold"/>
                                        <p:tgtEl>
                                          <p:spTgt spid="117840"/>
                                        </p:tgtEl>
                                        <p:attrNameLst>
                                          <p:attrName>ppt_x</p:attrName>
                                        </p:attrNameLst>
                                      </p:cBhvr>
                                      <p:tavLst>
                                        <p:tav tm="0">
                                          <p:val>
                                            <p:fltVal val="0.5"/>
                                          </p:val>
                                        </p:tav>
                                        <p:tav tm="100000">
                                          <p:val>
                                            <p:strVal val="#ppt_x"/>
                                          </p:val>
                                        </p:tav>
                                      </p:tavLst>
                                    </p:anim>
                                    <p:anim calcmode="lin" valueType="num">
                                      <p:cBhvr>
                                        <p:cTn id="202" dur="2000" fill="hold"/>
                                        <p:tgtEl>
                                          <p:spTgt spid="117840"/>
                                        </p:tgtEl>
                                        <p:attrNameLst>
                                          <p:attrName>ppt_y</p:attrName>
                                        </p:attrNameLst>
                                      </p:cBhvr>
                                      <p:tavLst>
                                        <p:tav tm="0">
                                          <p:val>
                                            <p:fltVal val="0.5"/>
                                          </p:val>
                                        </p:tav>
                                        <p:tav tm="100000">
                                          <p:val>
                                            <p:strVal val="#ppt_y"/>
                                          </p:val>
                                        </p:tav>
                                      </p:tavLst>
                                    </p:anim>
                                  </p:childTnLst>
                                </p:cTn>
                              </p:par>
                              <p:par>
                                <p:cTn id="203" presetID="23" presetClass="entr" presetSubtype="528" fill="hold" nodeType="withEffect">
                                  <p:stCondLst>
                                    <p:cond delay="0"/>
                                  </p:stCondLst>
                                  <p:childTnLst>
                                    <p:set>
                                      <p:cBhvr>
                                        <p:cTn id="204" dur="1" fill="hold">
                                          <p:stCondLst>
                                            <p:cond delay="0"/>
                                          </p:stCondLst>
                                        </p:cTn>
                                        <p:tgtEl>
                                          <p:spTgt spid="117839"/>
                                        </p:tgtEl>
                                        <p:attrNameLst>
                                          <p:attrName>style.visibility</p:attrName>
                                        </p:attrNameLst>
                                      </p:cBhvr>
                                      <p:to>
                                        <p:strVal val="visible"/>
                                      </p:to>
                                    </p:set>
                                    <p:anim calcmode="lin" valueType="num">
                                      <p:cBhvr>
                                        <p:cTn id="205" dur="2000" fill="hold"/>
                                        <p:tgtEl>
                                          <p:spTgt spid="117839"/>
                                        </p:tgtEl>
                                        <p:attrNameLst>
                                          <p:attrName>ppt_w</p:attrName>
                                        </p:attrNameLst>
                                      </p:cBhvr>
                                      <p:tavLst>
                                        <p:tav tm="0">
                                          <p:val>
                                            <p:fltVal val="0"/>
                                          </p:val>
                                        </p:tav>
                                        <p:tav tm="100000">
                                          <p:val>
                                            <p:strVal val="#ppt_w"/>
                                          </p:val>
                                        </p:tav>
                                      </p:tavLst>
                                    </p:anim>
                                    <p:anim calcmode="lin" valueType="num">
                                      <p:cBhvr>
                                        <p:cTn id="206" dur="2000" fill="hold"/>
                                        <p:tgtEl>
                                          <p:spTgt spid="117839"/>
                                        </p:tgtEl>
                                        <p:attrNameLst>
                                          <p:attrName>ppt_h</p:attrName>
                                        </p:attrNameLst>
                                      </p:cBhvr>
                                      <p:tavLst>
                                        <p:tav tm="0">
                                          <p:val>
                                            <p:fltVal val="0"/>
                                          </p:val>
                                        </p:tav>
                                        <p:tav tm="100000">
                                          <p:val>
                                            <p:strVal val="#ppt_h"/>
                                          </p:val>
                                        </p:tav>
                                      </p:tavLst>
                                    </p:anim>
                                    <p:anim calcmode="lin" valueType="num">
                                      <p:cBhvr>
                                        <p:cTn id="207" dur="2000" fill="hold"/>
                                        <p:tgtEl>
                                          <p:spTgt spid="117839"/>
                                        </p:tgtEl>
                                        <p:attrNameLst>
                                          <p:attrName>ppt_x</p:attrName>
                                        </p:attrNameLst>
                                      </p:cBhvr>
                                      <p:tavLst>
                                        <p:tav tm="0">
                                          <p:val>
                                            <p:fltVal val="0.5"/>
                                          </p:val>
                                        </p:tav>
                                        <p:tav tm="100000">
                                          <p:val>
                                            <p:strVal val="#ppt_x"/>
                                          </p:val>
                                        </p:tav>
                                      </p:tavLst>
                                    </p:anim>
                                    <p:anim calcmode="lin" valueType="num">
                                      <p:cBhvr>
                                        <p:cTn id="208" dur="2000" fill="hold"/>
                                        <p:tgtEl>
                                          <p:spTgt spid="117839"/>
                                        </p:tgtEl>
                                        <p:attrNameLst>
                                          <p:attrName>ppt_y</p:attrName>
                                        </p:attrNameLst>
                                      </p:cBhvr>
                                      <p:tavLst>
                                        <p:tav tm="0">
                                          <p:val>
                                            <p:fltVal val="0.5"/>
                                          </p:val>
                                        </p:tav>
                                        <p:tav tm="100000">
                                          <p:val>
                                            <p:strVal val="#ppt_y"/>
                                          </p:val>
                                        </p:tav>
                                      </p:tavLst>
                                    </p:anim>
                                  </p:childTnLst>
                                </p:cTn>
                              </p:par>
                              <p:par>
                                <p:cTn id="209" presetID="23" presetClass="entr" presetSubtype="528" fill="hold" nodeType="withEffect">
                                  <p:stCondLst>
                                    <p:cond delay="0"/>
                                  </p:stCondLst>
                                  <p:childTnLst>
                                    <p:set>
                                      <p:cBhvr>
                                        <p:cTn id="210" dur="1" fill="hold">
                                          <p:stCondLst>
                                            <p:cond delay="0"/>
                                          </p:stCondLst>
                                        </p:cTn>
                                        <p:tgtEl>
                                          <p:spTgt spid="117842"/>
                                        </p:tgtEl>
                                        <p:attrNameLst>
                                          <p:attrName>style.visibility</p:attrName>
                                        </p:attrNameLst>
                                      </p:cBhvr>
                                      <p:to>
                                        <p:strVal val="visible"/>
                                      </p:to>
                                    </p:set>
                                    <p:anim calcmode="lin" valueType="num">
                                      <p:cBhvr>
                                        <p:cTn id="211" dur="2000" fill="hold"/>
                                        <p:tgtEl>
                                          <p:spTgt spid="117842"/>
                                        </p:tgtEl>
                                        <p:attrNameLst>
                                          <p:attrName>ppt_w</p:attrName>
                                        </p:attrNameLst>
                                      </p:cBhvr>
                                      <p:tavLst>
                                        <p:tav tm="0">
                                          <p:val>
                                            <p:fltVal val="0"/>
                                          </p:val>
                                        </p:tav>
                                        <p:tav tm="100000">
                                          <p:val>
                                            <p:strVal val="#ppt_w"/>
                                          </p:val>
                                        </p:tav>
                                      </p:tavLst>
                                    </p:anim>
                                    <p:anim calcmode="lin" valueType="num">
                                      <p:cBhvr>
                                        <p:cTn id="212" dur="2000" fill="hold"/>
                                        <p:tgtEl>
                                          <p:spTgt spid="117842"/>
                                        </p:tgtEl>
                                        <p:attrNameLst>
                                          <p:attrName>ppt_h</p:attrName>
                                        </p:attrNameLst>
                                      </p:cBhvr>
                                      <p:tavLst>
                                        <p:tav tm="0">
                                          <p:val>
                                            <p:fltVal val="0"/>
                                          </p:val>
                                        </p:tav>
                                        <p:tav tm="100000">
                                          <p:val>
                                            <p:strVal val="#ppt_h"/>
                                          </p:val>
                                        </p:tav>
                                      </p:tavLst>
                                    </p:anim>
                                    <p:anim calcmode="lin" valueType="num">
                                      <p:cBhvr>
                                        <p:cTn id="213" dur="2000" fill="hold"/>
                                        <p:tgtEl>
                                          <p:spTgt spid="117842"/>
                                        </p:tgtEl>
                                        <p:attrNameLst>
                                          <p:attrName>ppt_x</p:attrName>
                                        </p:attrNameLst>
                                      </p:cBhvr>
                                      <p:tavLst>
                                        <p:tav tm="0">
                                          <p:val>
                                            <p:fltVal val="0.5"/>
                                          </p:val>
                                        </p:tav>
                                        <p:tav tm="100000">
                                          <p:val>
                                            <p:strVal val="#ppt_x"/>
                                          </p:val>
                                        </p:tav>
                                      </p:tavLst>
                                    </p:anim>
                                    <p:anim calcmode="lin" valueType="num">
                                      <p:cBhvr>
                                        <p:cTn id="214" dur="2000" fill="hold"/>
                                        <p:tgtEl>
                                          <p:spTgt spid="117842"/>
                                        </p:tgtEl>
                                        <p:attrNameLst>
                                          <p:attrName>ppt_y</p:attrName>
                                        </p:attrNameLst>
                                      </p:cBhvr>
                                      <p:tavLst>
                                        <p:tav tm="0">
                                          <p:val>
                                            <p:fltVal val="0.5"/>
                                          </p:val>
                                        </p:tav>
                                        <p:tav tm="100000">
                                          <p:val>
                                            <p:strVal val="#ppt_y"/>
                                          </p:val>
                                        </p:tav>
                                      </p:tavLst>
                                    </p:anim>
                                  </p:childTnLst>
                                </p:cTn>
                              </p:par>
                              <p:par>
                                <p:cTn id="215" presetID="23" presetClass="entr" presetSubtype="528" fill="hold" nodeType="withEffect">
                                  <p:stCondLst>
                                    <p:cond delay="0"/>
                                  </p:stCondLst>
                                  <p:childTnLst>
                                    <p:set>
                                      <p:cBhvr>
                                        <p:cTn id="216" dur="1" fill="hold">
                                          <p:stCondLst>
                                            <p:cond delay="0"/>
                                          </p:stCondLst>
                                        </p:cTn>
                                        <p:tgtEl>
                                          <p:spTgt spid="117841"/>
                                        </p:tgtEl>
                                        <p:attrNameLst>
                                          <p:attrName>style.visibility</p:attrName>
                                        </p:attrNameLst>
                                      </p:cBhvr>
                                      <p:to>
                                        <p:strVal val="visible"/>
                                      </p:to>
                                    </p:set>
                                    <p:anim calcmode="lin" valueType="num">
                                      <p:cBhvr>
                                        <p:cTn id="217" dur="2000" fill="hold"/>
                                        <p:tgtEl>
                                          <p:spTgt spid="117841"/>
                                        </p:tgtEl>
                                        <p:attrNameLst>
                                          <p:attrName>ppt_w</p:attrName>
                                        </p:attrNameLst>
                                      </p:cBhvr>
                                      <p:tavLst>
                                        <p:tav tm="0">
                                          <p:val>
                                            <p:fltVal val="0"/>
                                          </p:val>
                                        </p:tav>
                                        <p:tav tm="100000">
                                          <p:val>
                                            <p:strVal val="#ppt_w"/>
                                          </p:val>
                                        </p:tav>
                                      </p:tavLst>
                                    </p:anim>
                                    <p:anim calcmode="lin" valueType="num">
                                      <p:cBhvr>
                                        <p:cTn id="218" dur="2000" fill="hold"/>
                                        <p:tgtEl>
                                          <p:spTgt spid="117841"/>
                                        </p:tgtEl>
                                        <p:attrNameLst>
                                          <p:attrName>ppt_h</p:attrName>
                                        </p:attrNameLst>
                                      </p:cBhvr>
                                      <p:tavLst>
                                        <p:tav tm="0">
                                          <p:val>
                                            <p:fltVal val="0"/>
                                          </p:val>
                                        </p:tav>
                                        <p:tav tm="100000">
                                          <p:val>
                                            <p:strVal val="#ppt_h"/>
                                          </p:val>
                                        </p:tav>
                                      </p:tavLst>
                                    </p:anim>
                                    <p:anim calcmode="lin" valueType="num">
                                      <p:cBhvr>
                                        <p:cTn id="219" dur="2000" fill="hold"/>
                                        <p:tgtEl>
                                          <p:spTgt spid="117841"/>
                                        </p:tgtEl>
                                        <p:attrNameLst>
                                          <p:attrName>ppt_x</p:attrName>
                                        </p:attrNameLst>
                                      </p:cBhvr>
                                      <p:tavLst>
                                        <p:tav tm="0">
                                          <p:val>
                                            <p:fltVal val="0.5"/>
                                          </p:val>
                                        </p:tav>
                                        <p:tav tm="100000">
                                          <p:val>
                                            <p:strVal val="#ppt_x"/>
                                          </p:val>
                                        </p:tav>
                                      </p:tavLst>
                                    </p:anim>
                                    <p:anim calcmode="lin" valueType="num">
                                      <p:cBhvr>
                                        <p:cTn id="220" dur="2000" fill="hold"/>
                                        <p:tgtEl>
                                          <p:spTgt spid="117841"/>
                                        </p:tgtEl>
                                        <p:attrNameLst>
                                          <p:attrName>ppt_y</p:attrName>
                                        </p:attrNameLst>
                                      </p:cBhvr>
                                      <p:tavLst>
                                        <p:tav tm="0">
                                          <p:val>
                                            <p:fltVal val="0.5"/>
                                          </p:val>
                                        </p:tav>
                                        <p:tav tm="100000">
                                          <p:val>
                                            <p:strVal val="#ppt_y"/>
                                          </p:val>
                                        </p:tav>
                                      </p:tavLst>
                                    </p:anim>
                                  </p:childTnLst>
                                </p:cTn>
                              </p:par>
                            </p:childTnLst>
                          </p:cTn>
                        </p:par>
                      </p:childTnLst>
                    </p:cTn>
                  </p:par>
                  <p:par>
                    <p:cTn id="221" fill="hold" nodeType="clickPar">
                      <p:stCondLst>
                        <p:cond delay="indefinite"/>
                      </p:stCondLst>
                      <p:childTnLst>
                        <p:par>
                          <p:cTn id="222" fill="hold" nodeType="withGroup">
                            <p:stCondLst>
                              <p:cond delay="0"/>
                            </p:stCondLst>
                            <p:childTnLst>
                              <p:par>
                                <p:cTn id="223" presetID="6" presetClass="emph" presetSubtype="0" repeatCount="indefinite" accel="50000" decel="50000" autoRev="1" fill="hold" grpId="0" nodeType="clickEffect">
                                  <p:stCondLst>
                                    <p:cond delay="0"/>
                                  </p:stCondLst>
                                  <p:childTnLst>
                                    <p:animScale>
                                      <p:cBhvr>
                                        <p:cTn id="224" dur="500" fill="hold"/>
                                        <p:tgtEl>
                                          <p:spTgt spid="117875"/>
                                        </p:tgtEl>
                                      </p:cBhvr>
                                      <p:by x="5000" y="100000"/>
                                    </p:animScale>
                                  </p:childTnLst>
                                </p:cTn>
                              </p:par>
                              <p:par>
                                <p:cTn id="225" presetID="6" presetClass="emph" presetSubtype="0" repeatCount="indefinite" accel="50000" decel="50000" autoRev="1" fill="hold" grpId="0" nodeType="withEffect">
                                  <p:stCondLst>
                                    <p:cond delay="300"/>
                                  </p:stCondLst>
                                  <p:childTnLst>
                                    <p:animScale>
                                      <p:cBhvr>
                                        <p:cTn id="226" dur="500" fill="hold"/>
                                        <p:tgtEl>
                                          <p:spTgt spid="117876"/>
                                        </p:tgtEl>
                                      </p:cBhvr>
                                      <p:by x="5000" y="100000"/>
                                    </p:animScale>
                                  </p:childTnLst>
                                </p:cTn>
                              </p:par>
                            </p:childTnLst>
                          </p:cTn>
                        </p:par>
                      </p:childTnLst>
                    </p:cTn>
                  </p:par>
                  <p:par>
                    <p:cTn id="227" fill="hold" nodeType="clickPar">
                      <p:stCondLst>
                        <p:cond delay="indefinite"/>
                      </p:stCondLst>
                      <p:childTnLst>
                        <p:par>
                          <p:cTn id="228" fill="hold" nodeType="withGroup">
                            <p:stCondLst>
                              <p:cond delay="0"/>
                            </p:stCondLst>
                            <p:childTnLst>
                              <p:par>
                                <p:cTn id="229" presetID="63" presetClass="path" presetSubtype="0" accel="50000" decel="50000" fill="hold" nodeType="clickEffect">
                                  <p:stCondLst>
                                    <p:cond delay="0"/>
                                  </p:stCondLst>
                                  <p:childTnLst>
                                    <p:animMotion origin="layout" path="M -1.94444E-6 3.7037E-6 L 0.42101 3.7037E-6 " pathEditMode="relative" rAng="0" ptsTypes="AA">
                                      <p:cBhvr>
                                        <p:cTn id="230" dur="1000" fill="hold"/>
                                        <p:tgtEl>
                                          <p:spTgt spid="117850"/>
                                        </p:tgtEl>
                                        <p:attrNameLst>
                                          <p:attrName>ppt_x</p:attrName>
                                          <p:attrName>ppt_y</p:attrName>
                                        </p:attrNameLst>
                                      </p:cBhvr>
                                      <p:rCtr x="21000" y="0"/>
                                    </p:animMotion>
                                  </p:childTnLst>
                                </p:cTn>
                              </p:par>
                              <p:par>
                                <p:cTn id="231" presetID="63" presetClass="path" presetSubtype="0" accel="50000" decel="50000" fill="hold" nodeType="withEffect">
                                  <p:stCondLst>
                                    <p:cond delay="0"/>
                                  </p:stCondLst>
                                  <p:childTnLst>
                                    <p:animMotion origin="layout" path="M 5.E-6 3.7037E-6 L 0.36459 3.7037E-6 " pathEditMode="relative" rAng="0" ptsTypes="AA">
                                      <p:cBhvr>
                                        <p:cTn id="232" dur="1000" fill="hold"/>
                                        <p:tgtEl>
                                          <p:spTgt spid="117851"/>
                                        </p:tgtEl>
                                        <p:attrNameLst>
                                          <p:attrName>ppt_x</p:attrName>
                                          <p:attrName>ppt_y</p:attrName>
                                        </p:attrNameLst>
                                      </p:cBhvr>
                                      <p:rCtr x="18200" y="0"/>
                                    </p:animMotion>
                                  </p:childTnLst>
                                </p:cTn>
                              </p:par>
                              <p:par>
                                <p:cTn id="233" presetID="63" presetClass="path" presetSubtype="0" accel="50000" decel="50000" fill="hold" nodeType="withEffect">
                                  <p:stCondLst>
                                    <p:cond delay="0"/>
                                  </p:stCondLst>
                                  <p:childTnLst>
                                    <p:animMotion origin="layout" path="M 4.16667E-6 3.7037E-6 L 0.36597 3.7037E-6 " pathEditMode="relative" rAng="0" ptsTypes="AA">
                                      <p:cBhvr>
                                        <p:cTn id="234" dur="1000" fill="hold"/>
                                        <p:tgtEl>
                                          <p:spTgt spid="117852"/>
                                        </p:tgtEl>
                                        <p:attrNameLst>
                                          <p:attrName>ppt_x</p:attrName>
                                          <p:attrName>ppt_y</p:attrName>
                                        </p:attrNameLst>
                                      </p:cBhvr>
                                      <p:rCtr x="18300" y="0"/>
                                    </p:animMotion>
                                  </p:childTnLst>
                                </p:cTn>
                              </p:par>
                              <p:par>
                                <p:cTn id="235" presetID="0" presetClass="path" presetSubtype="0" accel="50000" decel="50000" fill="hold" nodeType="withEffect">
                                  <p:stCondLst>
                                    <p:cond delay="0"/>
                                  </p:stCondLst>
                                  <p:childTnLst>
                                    <p:animMotion origin="layout" path="M 0.25816 -1.11111E-6 L 0.62761 -1.11111E-6 " pathEditMode="relative" ptsTypes="AA">
                                      <p:cBhvr>
                                        <p:cTn id="236" dur="1000" fill="hold"/>
                                        <p:tgtEl>
                                          <p:spTgt spid="117853"/>
                                        </p:tgtEl>
                                        <p:attrNameLst>
                                          <p:attrName>ppt_x</p:attrName>
                                          <p:attrName>ppt_y</p:attrName>
                                        </p:attrNameLst>
                                      </p:cBhvr>
                                    </p:animMotion>
                                  </p:childTnLst>
                                </p:cTn>
                              </p:par>
                              <p:par>
                                <p:cTn id="237" presetID="10" presetClass="entr" presetSubtype="0" fill="hold" grpId="0" nodeType="withEffect">
                                  <p:stCondLst>
                                    <p:cond delay="0"/>
                                  </p:stCondLst>
                                  <p:childTnLst>
                                    <p:set>
                                      <p:cBhvr>
                                        <p:cTn id="238" dur="1" fill="hold">
                                          <p:stCondLst>
                                            <p:cond delay="0"/>
                                          </p:stCondLst>
                                        </p:cTn>
                                        <p:tgtEl>
                                          <p:spTgt spid="117864"/>
                                        </p:tgtEl>
                                        <p:attrNameLst>
                                          <p:attrName>style.visibility</p:attrName>
                                        </p:attrNameLst>
                                      </p:cBhvr>
                                      <p:to>
                                        <p:strVal val="visible"/>
                                      </p:to>
                                    </p:set>
                                    <p:animEffect transition="in" filter="fade">
                                      <p:cBhvr>
                                        <p:cTn id="239" dur="2000"/>
                                        <p:tgtEl>
                                          <p:spTgt spid="117864"/>
                                        </p:tgtEl>
                                      </p:cBhvr>
                                    </p:animEffect>
                                  </p:childTnLst>
                                </p:cTn>
                              </p:par>
                            </p:childTnLst>
                          </p:cTn>
                        </p:par>
                      </p:childTnLst>
                    </p:cTn>
                  </p:par>
                  <p:par>
                    <p:cTn id="240" fill="hold" nodeType="clickPar">
                      <p:stCondLst>
                        <p:cond delay="indefinite"/>
                      </p:stCondLst>
                      <p:childTnLst>
                        <p:par>
                          <p:cTn id="241" fill="hold" nodeType="withGroup">
                            <p:stCondLst>
                              <p:cond delay="0"/>
                            </p:stCondLst>
                            <p:childTnLst>
                              <p:par>
                                <p:cTn id="242" presetID="50" presetClass="entr" presetSubtype="0" decel="100000" fill="hold" nodeType="clickEffect">
                                  <p:stCondLst>
                                    <p:cond delay="0"/>
                                  </p:stCondLst>
                                  <p:childTnLst>
                                    <p:set>
                                      <p:cBhvr>
                                        <p:cTn id="243" dur="1" fill="hold">
                                          <p:stCondLst>
                                            <p:cond delay="0"/>
                                          </p:stCondLst>
                                        </p:cTn>
                                        <p:tgtEl>
                                          <p:spTgt spid="24"/>
                                        </p:tgtEl>
                                        <p:attrNameLst>
                                          <p:attrName>style.visibility</p:attrName>
                                        </p:attrNameLst>
                                      </p:cBhvr>
                                      <p:to>
                                        <p:strVal val="visible"/>
                                      </p:to>
                                    </p:set>
                                    <p:anim calcmode="lin" valueType="num">
                                      <p:cBhvr>
                                        <p:cTn id="244" dur="1000" fill="hold"/>
                                        <p:tgtEl>
                                          <p:spTgt spid="24"/>
                                        </p:tgtEl>
                                        <p:attrNameLst>
                                          <p:attrName>ppt_w</p:attrName>
                                        </p:attrNameLst>
                                      </p:cBhvr>
                                      <p:tavLst>
                                        <p:tav tm="0">
                                          <p:val>
                                            <p:strVal val="#ppt_w+.3"/>
                                          </p:val>
                                        </p:tav>
                                        <p:tav tm="100000">
                                          <p:val>
                                            <p:strVal val="#ppt_w"/>
                                          </p:val>
                                        </p:tav>
                                      </p:tavLst>
                                    </p:anim>
                                    <p:anim calcmode="lin" valueType="num">
                                      <p:cBhvr>
                                        <p:cTn id="245" dur="1000" fill="hold"/>
                                        <p:tgtEl>
                                          <p:spTgt spid="24"/>
                                        </p:tgtEl>
                                        <p:attrNameLst>
                                          <p:attrName>ppt_h</p:attrName>
                                        </p:attrNameLst>
                                      </p:cBhvr>
                                      <p:tavLst>
                                        <p:tav tm="0">
                                          <p:val>
                                            <p:strVal val="#ppt_h"/>
                                          </p:val>
                                        </p:tav>
                                        <p:tav tm="100000">
                                          <p:val>
                                            <p:strVal val="#ppt_h"/>
                                          </p:val>
                                        </p:tav>
                                      </p:tavLst>
                                    </p:anim>
                                    <p:animEffect transition="in" filter="fade">
                                      <p:cBhvr>
                                        <p:cTn id="246" dur="1000"/>
                                        <p:tgtEl>
                                          <p:spTgt spid="24"/>
                                        </p:tgtEl>
                                      </p:cBhvr>
                                    </p:animEffect>
                                  </p:childTnLst>
                                </p:cTn>
                              </p:par>
                              <p:par>
                                <p:cTn id="247" presetID="10" presetClass="exit" presetSubtype="0" fill="hold" grpId="1" nodeType="withEffect">
                                  <p:stCondLst>
                                    <p:cond delay="0"/>
                                  </p:stCondLst>
                                  <p:childTnLst>
                                    <p:animEffect transition="out" filter="fade">
                                      <p:cBhvr>
                                        <p:cTn id="248" dur="2000"/>
                                        <p:tgtEl>
                                          <p:spTgt spid="117864"/>
                                        </p:tgtEl>
                                      </p:cBhvr>
                                    </p:animEffect>
                                    <p:set>
                                      <p:cBhvr>
                                        <p:cTn id="249" dur="1" fill="hold">
                                          <p:stCondLst>
                                            <p:cond delay="1999"/>
                                          </p:stCondLst>
                                        </p:cTn>
                                        <p:tgtEl>
                                          <p:spTgt spid="117864"/>
                                        </p:tgtEl>
                                        <p:attrNameLst>
                                          <p:attrName>style.visibility</p:attrName>
                                        </p:attrNameLst>
                                      </p:cBhvr>
                                      <p:to>
                                        <p:strVal val="hidden"/>
                                      </p:to>
                                    </p:set>
                                  </p:childTnLst>
                                </p:cTn>
                              </p:par>
                              <p:par>
                                <p:cTn id="250" presetID="10" presetClass="exit" presetSubtype="0" fill="hold" grpId="1" nodeType="withEffect">
                                  <p:stCondLst>
                                    <p:cond delay="0"/>
                                  </p:stCondLst>
                                  <p:childTnLst>
                                    <p:animEffect transition="out" filter="fade">
                                      <p:cBhvr>
                                        <p:cTn id="251" dur="2000"/>
                                        <p:tgtEl>
                                          <p:spTgt spid="117875"/>
                                        </p:tgtEl>
                                      </p:cBhvr>
                                    </p:animEffect>
                                    <p:set>
                                      <p:cBhvr>
                                        <p:cTn id="252" dur="1" fill="hold">
                                          <p:stCondLst>
                                            <p:cond delay="1999"/>
                                          </p:stCondLst>
                                        </p:cTn>
                                        <p:tgtEl>
                                          <p:spTgt spid="117875"/>
                                        </p:tgtEl>
                                        <p:attrNameLst>
                                          <p:attrName>style.visibility</p:attrName>
                                        </p:attrNameLst>
                                      </p:cBhvr>
                                      <p:to>
                                        <p:strVal val="hidden"/>
                                      </p:to>
                                    </p:set>
                                  </p:childTnLst>
                                </p:cTn>
                              </p:par>
                              <p:par>
                                <p:cTn id="253" presetID="10" presetClass="exit" presetSubtype="0" fill="hold" grpId="1" nodeType="withEffect">
                                  <p:stCondLst>
                                    <p:cond delay="0"/>
                                  </p:stCondLst>
                                  <p:childTnLst>
                                    <p:animEffect transition="out" filter="fade">
                                      <p:cBhvr>
                                        <p:cTn id="254" dur="2000"/>
                                        <p:tgtEl>
                                          <p:spTgt spid="117876"/>
                                        </p:tgtEl>
                                      </p:cBhvr>
                                    </p:animEffect>
                                    <p:set>
                                      <p:cBhvr>
                                        <p:cTn id="255" dur="1" fill="hold">
                                          <p:stCondLst>
                                            <p:cond delay="1999"/>
                                          </p:stCondLst>
                                        </p:cTn>
                                        <p:tgtEl>
                                          <p:spTgt spid="117876"/>
                                        </p:tgtEl>
                                        <p:attrNameLst>
                                          <p:attrName>style.visibility</p:attrName>
                                        </p:attrNameLst>
                                      </p:cBhvr>
                                      <p:to>
                                        <p:strVal val="hidden"/>
                                      </p:to>
                                    </p:set>
                                  </p:childTnLst>
                                </p:cTn>
                              </p:par>
                            </p:childTnLst>
                          </p:cTn>
                        </p:par>
                      </p:childTnLst>
                    </p:cTn>
                  </p:par>
                  <p:par>
                    <p:cTn id="256" fill="hold" nodeType="clickPar">
                      <p:stCondLst>
                        <p:cond delay="indefinite"/>
                      </p:stCondLst>
                      <p:childTnLst>
                        <p:par>
                          <p:cTn id="257" fill="hold" nodeType="withGroup">
                            <p:stCondLst>
                              <p:cond delay="0"/>
                            </p:stCondLst>
                            <p:childTnLst>
                              <p:par>
                                <p:cTn id="258" presetID="10" presetClass="entr" presetSubtype="0" fill="hold" nodeType="clickEffect">
                                  <p:stCondLst>
                                    <p:cond delay="0"/>
                                  </p:stCondLst>
                                  <p:childTnLst>
                                    <p:set>
                                      <p:cBhvr>
                                        <p:cTn id="259" dur="1" fill="hold">
                                          <p:stCondLst>
                                            <p:cond delay="0"/>
                                          </p:stCondLst>
                                        </p:cTn>
                                        <p:tgtEl>
                                          <p:spTgt spid="117773"/>
                                        </p:tgtEl>
                                        <p:attrNameLst>
                                          <p:attrName>style.visibility</p:attrName>
                                        </p:attrNameLst>
                                      </p:cBhvr>
                                      <p:to>
                                        <p:strVal val="visible"/>
                                      </p:to>
                                    </p:set>
                                    <p:animEffect transition="in" filter="fade">
                                      <p:cBhvr>
                                        <p:cTn id="260" dur="2000"/>
                                        <p:tgtEl>
                                          <p:spTgt spid="117773"/>
                                        </p:tgtEl>
                                      </p:cBhvr>
                                    </p:animEffect>
                                  </p:childTnLst>
                                </p:cTn>
                              </p:par>
                              <p:par>
                                <p:cTn id="261" presetID="10" presetClass="entr" presetSubtype="0" fill="hold" nodeType="withEffect">
                                  <p:stCondLst>
                                    <p:cond delay="0"/>
                                  </p:stCondLst>
                                  <p:childTnLst>
                                    <p:set>
                                      <p:cBhvr>
                                        <p:cTn id="262" dur="1" fill="hold">
                                          <p:stCondLst>
                                            <p:cond delay="0"/>
                                          </p:stCondLst>
                                        </p:cTn>
                                        <p:tgtEl>
                                          <p:spTgt spid="22"/>
                                        </p:tgtEl>
                                        <p:attrNameLst>
                                          <p:attrName>style.visibility</p:attrName>
                                        </p:attrNameLst>
                                      </p:cBhvr>
                                      <p:to>
                                        <p:strVal val="visible"/>
                                      </p:to>
                                    </p:set>
                                    <p:animEffect transition="in" filter="fade">
                                      <p:cBhvr>
                                        <p:cTn id="263" dur="2000"/>
                                        <p:tgtEl>
                                          <p:spTgt spid="22"/>
                                        </p:tgtEl>
                                      </p:cBhvr>
                                    </p:animEffect>
                                  </p:childTnLst>
                                </p:cTn>
                              </p:par>
                              <p:par>
                                <p:cTn id="264" presetID="10" presetClass="exit" presetSubtype="0" fill="hold" nodeType="withEffect">
                                  <p:stCondLst>
                                    <p:cond delay="0"/>
                                  </p:stCondLst>
                                  <p:childTnLst>
                                    <p:animEffect transition="out" filter="fade">
                                      <p:cBhvr>
                                        <p:cTn id="265" dur="2000"/>
                                        <p:tgtEl>
                                          <p:spTgt spid="117776"/>
                                        </p:tgtEl>
                                      </p:cBhvr>
                                    </p:animEffect>
                                    <p:set>
                                      <p:cBhvr>
                                        <p:cTn id="266" dur="1" fill="hold">
                                          <p:stCondLst>
                                            <p:cond delay="1999"/>
                                          </p:stCondLst>
                                        </p:cTn>
                                        <p:tgtEl>
                                          <p:spTgt spid="117776"/>
                                        </p:tgtEl>
                                        <p:attrNameLst>
                                          <p:attrName>style.visibility</p:attrName>
                                        </p:attrNameLst>
                                      </p:cBhvr>
                                      <p:to>
                                        <p:strVal val="hidden"/>
                                      </p:to>
                                    </p:set>
                                  </p:childTnLst>
                                </p:cTn>
                              </p:par>
                              <p:par>
                                <p:cTn id="267" presetID="10" presetClass="exit" presetSubtype="0" fill="hold" nodeType="withEffect">
                                  <p:stCondLst>
                                    <p:cond delay="0"/>
                                  </p:stCondLst>
                                  <p:childTnLst>
                                    <p:animEffect transition="out" filter="fade">
                                      <p:cBhvr>
                                        <p:cTn id="268" dur="2000"/>
                                        <p:tgtEl>
                                          <p:spTgt spid="117777"/>
                                        </p:tgtEl>
                                      </p:cBhvr>
                                    </p:animEffect>
                                    <p:set>
                                      <p:cBhvr>
                                        <p:cTn id="269" dur="1" fill="hold">
                                          <p:stCondLst>
                                            <p:cond delay="1999"/>
                                          </p:stCondLst>
                                        </p:cTn>
                                        <p:tgtEl>
                                          <p:spTgt spid="117777"/>
                                        </p:tgtEl>
                                        <p:attrNameLst>
                                          <p:attrName>style.visibility</p:attrName>
                                        </p:attrNameLst>
                                      </p:cBhvr>
                                      <p:to>
                                        <p:strVal val="hidden"/>
                                      </p:to>
                                    </p:set>
                                  </p:childTnLst>
                                </p:cTn>
                              </p:par>
                              <p:par>
                                <p:cTn id="270" presetID="10" presetClass="exit" presetSubtype="0" fill="hold" nodeType="withEffect">
                                  <p:stCondLst>
                                    <p:cond delay="0"/>
                                  </p:stCondLst>
                                  <p:childTnLst>
                                    <p:animEffect transition="out" filter="fade">
                                      <p:cBhvr>
                                        <p:cTn id="271" dur="2000"/>
                                        <p:tgtEl>
                                          <p:spTgt spid="117777"/>
                                        </p:tgtEl>
                                      </p:cBhvr>
                                    </p:animEffect>
                                    <p:set>
                                      <p:cBhvr>
                                        <p:cTn id="272" dur="1" fill="hold">
                                          <p:stCondLst>
                                            <p:cond delay="1999"/>
                                          </p:stCondLst>
                                        </p:cTn>
                                        <p:tgtEl>
                                          <p:spTgt spid="117777"/>
                                        </p:tgtEl>
                                        <p:attrNameLst>
                                          <p:attrName>style.visibility</p:attrName>
                                        </p:attrNameLst>
                                      </p:cBhvr>
                                      <p:to>
                                        <p:strVal val="hidden"/>
                                      </p:to>
                                    </p:set>
                                  </p:childTnLst>
                                </p:cTn>
                              </p:par>
                              <p:par>
                                <p:cTn id="273" presetID="10" presetClass="exit" presetSubtype="0" fill="hold" nodeType="withEffect">
                                  <p:stCondLst>
                                    <p:cond delay="0"/>
                                  </p:stCondLst>
                                  <p:childTnLst>
                                    <p:animEffect transition="out" filter="fade">
                                      <p:cBhvr>
                                        <p:cTn id="274" dur="2000"/>
                                        <p:tgtEl>
                                          <p:spTgt spid="117778"/>
                                        </p:tgtEl>
                                      </p:cBhvr>
                                    </p:animEffect>
                                    <p:set>
                                      <p:cBhvr>
                                        <p:cTn id="275" dur="1" fill="hold">
                                          <p:stCondLst>
                                            <p:cond delay="1999"/>
                                          </p:stCondLst>
                                        </p:cTn>
                                        <p:tgtEl>
                                          <p:spTgt spid="117778"/>
                                        </p:tgtEl>
                                        <p:attrNameLst>
                                          <p:attrName>style.visibility</p:attrName>
                                        </p:attrNameLst>
                                      </p:cBhvr>
                                      <p:to>
                                        <p:strVal val="hidden"/>
                                      </p:to>
                                    </p:set>
                                  </p:childTnLst>
                                </p:cTn>
                              </p:par>
                              <p:par>
                                <p:cTn id="276" presetID="10" presetClass="exit" presetSubtype="0" fill="hold" grpId="0" nodeType="withEffect">
                                  <p:stCondLst>
                                    <p:cond delay="0"/>
                                  </p:stCondLst>
                                  <p:childTnLst>
                                    <p:animEffect transition="out" filter="fade">
                                      <p:cBhvr>
                                        <p:cTn id="277" dur="2000"/>
                                        <p:tgtEl>
                                          <p:spTgt spid="117872"/>
                                        </p:tgtEl>
                                      </p:cBhvr>
                                    </p:animEffect>
                                    <p:set>
                                      <p:cBhvr>
                                        <p:cTn id="278" dur="1" fill="hold">
                                          <p:stCondLst>
                                            <p:cond delay="1999"/>
                                          </p:stCondLst>
                                        </p:cTn>
                                        <p:tgtEl>
                                          <p:spTgt spid="117872"/>
                                        </p:tgtEl>
                                        <p:attrNameLst>
                                          <p:attrName>style.visibility</p:attrName>
                                        </p:attrNameLst>
                                      </p:cBhvr>
                                      <p:to>
                                        <p:strVal val="hidden"/>
                                      </p:to>
                                    </p:set>
                                  </p:childTnLst>
                                </p:cTn>
                              </p:par>
                              <p:par>
                                <p:cTn id="279" presetID="10" presetClass="exit" presetSubtype="0" fill="hold" grpId="0" nodeType="withEffect">
                                  <p:stCondLst>
                                    <p:cond delay="0"/>
                                  </p:stCondLst>
                                  <p:childTnLst>
                                    <p:animEffect transition="out" filter="fade">
                                      <p:cBhvr>
                                        <p:cTn id="280" dur="2000"/>
                                        <p:tgtEl>
                                          <p:spTgt spid="117870"/>
                                        </p:tgtEl>
                                      </p:cBhvr>
                                    </p:animEffect>
                                    <p:set>
                                      <p:cBhvr>
                                        <p:cTn id="281" dur="1" fill="hold">
                                          <p:stCondLst>
                                            <p:cond delay="1999"/>
                                          </p:stCondLst>
                                        </p:cTn>
                                        <p:tgtEl>
                                          <p:spTgt spid="117870"/>
                                        </p:tgtEl>
                                        <p:attrNameLst>
                                          <p:attrName>style.visibility</p:attrName>
                                        </p:attrNameLst>
                                      </p:cBhvr>
                                      <p:to>
                                        <p:strVal val="hidden"/>
                                      </p:to>
                                    </p:set>
                                  </p:childTnLst>
                                </p:cTn>
                              </p:par>
                              <p:par>
                                <p:cTn id="282" presetID="10" presetClass="exit" presetSubtype="0" fill="hold" grpId="0" nodeType="withEffect">
                                  <p:stCondLst>
                                    <p:cond delay="0"/>
                                  </p:stCondLst>
                                  <p:childTnLst>
                                    <p:animEffect transition="out" filter="fade">
                                      <p:cBhvr>
                                        <p:cTn id="283" dur="2000"/>
                                        <p:tgtEl>
                                          <p:spTgt spid="117871"/>
                                        </p:tgtEl>
                                      </p:cBhvr>
                                    </p:animEffect>
                                    <p:set>
                                      <p:cBhvr>
                                        <p:cTn id="284" dur="1" fill="hold">
                                          <p:stCondLst>
                                            <p:cond delay="1999"/>
                                          </p:stCondLst>
                                        </p:cTn>
                                        <p:tgtEl>
                                          <p:spTgt spid="117871"/>
                                        </p:tgtEl>
                                        <p:attrNameLst>
                                          <p:attrName>style.visibility</p:attrName>
                                        </p:attrNameLst>
                                      </p:cBhvr>
                                      <p:to>
                                        <p:strVal val="hidden"/>
                                      </p:to>
                                    </p:set>
                                  </p:childTnLst>
                                </p:cTn>
                              </p:par>
                            </p:childTnLst>
                          </p:cTn>
                        </p:par>
                      </p:childTnLst>
                    </p:cTn>
                  </p:par>
                  <p:par>
                    <p:cTn id="285" fill="hold" nodeType="clickPar">
                      <p:stCondLst>
                        <p:cond delay="indefinite"/>
                      </p:stCondLst>
                      <p:childTnLst>
                        <p:par>
                          <p:cTn id="286" fill="hold" nodeType="withGroup">
                            <p:stCondLst>
                              <p:cond delay="0"/>
                            </p:stCondLst>
                            <p:childTnLst>
                              <p:par>
                                <p:cTn id="287" presetID="22" presetClass="entr" presetSubtype="8" fill="hold" grpId="0" nodeType="clickEffect">
                                  <p:stCondLst>
                                    <p:cond delay="0"/>
                                  </p:stCondLst>
                                  <p:childTnLst>
                                    <p:set>
                                      <p:cBhvr>
                                        <p:cTn id="288" dur="1" fill="hold">
                                          <p:stCondLst>
                                            <p:cond delay="0"/>
                                          </p:stCondLst>
                                        </p:cTn>
                                        <p:tgtEl>
                                          <p:spTgt spid="117862"/>
                                        </p:tgtEl>
                                        <p:attrNameLst>
                                          <p:attrName>style.visibility</p:attrName>
                                        </p:attrNameLst>
                                      </p:cBhvr>
                                      <p:to>
                                        <p:strVal val="visible"/>
                                      </p:to>
                                    </p:set>
                                    <p:animEffect transition="in" filter="wipe(left)">
                                      <p:cBhvr>
                                        <p:cTn id="289" dur="1000"/>
                                        <p:tgtEl>
                                          <p:spTgt spid="117862"/>
                                        </p:tgtEl>
                                      </p:cBhvr>
                                    </p:animEffect>
                                  </p:childTnLst>
                                </p:cTn>
                              </p:par>
                              <p:par>
                                <p:cTn id="290" presetID="22" presetClass="entr" presetSubtype="8" fill="hold" nodeType="withEffect">
                                  <p:stCondLst>
                                    <p:cond delay="0"/>
                                  </p:stCondLst>
                                  <p:childTnLst>
                                    <p:set>
                                      <p:cBhvr>
                                        <p:cTn id="291" dur="1" fill="hold">
                                          <p:stCondLst>
                                            <p:cond delay="0"/>
                                          </p:stCondLst>
                                        </p:cTn>
                                        <p:tgtEl>
                                          <p:spTgt spid="117861"/>
                                        </p:tgtEl>
                                        <p:attrNameLst>
                                          <p:attrName>style.visibility</p:attrName>
                                        </p:attrNameLst>
                                      </p:cBhvr>
                                      <p:to>
                                        <p:strVal val="visible"/>
                                      </p:to>
                                    </p:set>
                                    <p:animEffect transition="in" filter="wipe(left)">
                                      <p:cBhvr>
                                        <p:cTn id="292" dur="1000"/>
                                        <p:tgtEl>
                                          <p:spTgt spid="117861"/>
                                        </p:tgtEl>
                                      </p:cBhvr>
                                    </p:animEffect>
                                  </p:childTnLst>
                                </p:cTn>
                              </p:par>
                            </p:childTnLst>
                          </p:cTn>
                        </p:par>
                      </p:childTnLst>
                    </p:cTn>
                  </p:par>
                  <p:par>
                    <p:cTn id="293" fill="hold" nodeType="clickPar">
                      <p:stCondLst>
                        <p:cond delay="indefinite"/>
                      </p:stCondLst>
                      <p:childTnLst>
                        <p:par>
                          <p:cTn id="294" fill="hold" nodeType="withGroup">
                            <p:stCondLst>
                              <p:cond delay="0"/>
                            </p:stCondLst>
                            <p:childTnLst>
                              <p:par>
                                <p:cTn id="295" presetID="10" presetClass="exit" presetSubtype="0" fill="hold" nodeType="clickEffect">
                                  <p:stCondLst>
                                    <p:cond delay="0"/>
                                  </p:stCondLst>
                                  <p:childTnLst>
                                    <p:animEffect transition="out" filter="fade">
                                      <p:cBhvr>
                                        <p:cTn id="296" dur="1000"/>
                                        <p:tgtEl>
                                          <p:spTgt spid="117773"/>
                                        </p:tgtEl>
                                      </p:cBhvr>
                                    </p:animEffect>
                                    <p:set>
                                      <p:cBhvr>
                                        <p:cTn id="297" dur="1" fill="hold">
                                          <p:stCondLst>
                                            <p:cond delay="999"/>
                                          </p:stCondLst>
                                        </p:cTn>
                                        <p:tgtEl>
                                          <p:spTgt spid="117773"/>
                                        </p:tgtEl>
                                        <p:attrNameLst>
                                          <p:attrName>style.visibility</p:attrName>
                                        </p:attrNameLst>
                                      </p:cBhvr>
                                      <p:to>
                                        <p:strVal val="hidden"/>
                                      </p:to>
                                    </p:set>
                                  </p:childTnLst>
                                </p:cTn>
                              </p:par>
                              <p:par>
                                <p:cTn id="298" presetID="10" presetClass="exit" presetSubtype="0" fill="hold" nodeType="withEffect">
                                  <p:stCondLst>
                                    <p:cond delay="0"/>
                                  </p:stCondLst>
                                  <p:childTnLst>
                                    <p:animEffect transition="out" filter="fade">
                                      <p:cBhvr>
                                        <p:cTn id="299" dur="1000"/>
                                        <p:tgtEl>
                                          <p:spTgt spid="22"/>
                                        </p:tgtEl>
                                      </p:cBhvr>
                                    </p:animEffect>
                                    <p:set>
                                      <p:cBhvr>
                                        <p:cTn id="300" dur="1" fill="hold">
                                          <p:stCondLst>
                                            <p:cond delay="999"/>
                                          </p:stCondLst>
                                        </p:cTn>
                                        <p:tgtEl>
                                          <p:spTgt spid="22"/>
                                        </p:tgtEl>
                                        <p:attrNameLst>
                                          <p:attrName>style.visibility</p:attrName>
                                        </p:attrNameLst>
                                      </p:cBhvr>
                                      <p:to>
                                        <p:strVal val="hidden"/>
                                      </p:to>
                                    </p:set>
                                  </p:childTnLst>
                                </p:cTn>
                              </p:par>
                              <p:par>
                                <p:cTn id="301" presetID="10" presetClass="exit" presetSubtype="0" fill="hold" nodeType="withEffect">
                                  <p:stCondLst>
                                    <p:cond delay="0"/>
                                  </p:stCondLst>
                                  <p:childTnLst>
                                    <p:animEffect transition="out" filter="fade">
                                      <p:cBhvr>
                                        <p:cTn id="302" dur="2000"/>
                                        <p:tgtEl>
                                          <p:spTgt spid="117861"/>
                                        </p:tgtEl>
                                      </p:cBhvr>
                                    </p:animEffect>
                                    <p:set>
                                      <p:cBhvr>
                                        <p:cTn id="303" dur="1" fill="hold">
                                          <p:stCondLst>
                                            <p:cond delay="1999"/>
                                          </p:stCondLst>
                                        </p:cTn>
                                        <p:tgtEl>
                                          <p:spTgt spid="117861"/>
                                        </p:tgtEl>
                                        <p:attrNameLst>
                                          <p:attrName>style.visibility</p:attrName>
                                        </p:attrNameLst>
                                      </p:cBhvr>
                                      <p:to>
                                        <p:strVal val="hidden"/>
                                      </p:to>
                                    </p:set>
                                  </p:childTnLst>
                                </p:cTn>
                              </p:par>
                              <p:par>
                                <p:cTn id="304" presetID="10" presetClass="exit" presetSubtype="0" fill="hold" grpId="1" nodeType="withEffect">
                                  <p:stCondLst>
                                    <p:cond delay="0"/>
                                  </p:stCondLst>
                                  <p:childTnLst>
                                    <p:animEffect transition="out" filter="fade">
                                      <p:cBhvr>
                                        <p:cTn id="305" dur="2000"/>
                                        <p:tgtEl>
                                          <p:spTgt spid="117862"/>
                                        </p:tgtEl>
                                      </p:cBhvr>
                                    </p:animEffect>
                                    <p:set>
                                      <p:cBhvr>
                                        <p:cTn id="306" dur="1" fill="hold">
                                          <p:stCondLst>
                                            <p:cond delay="1999"/>
                                          </p:stCondLst>
                                        </p:cTn>
                                        <p:tgtEl>
                                          <p:spTgt spid="117862"/>
                                        </p:tgtEl>
                                        <p:attrNameLst>
                                          <p:attrName>style.visibility</p:attrName>
                                        </p:attrNameLst>
                                      </p:cBhvr>
                                      <p:to>
                                        <p:strVal val="hidden"/>
                                      </p:to>
                                    </p:set>
                                  </p:childTnLst>
                                </p:cTn>
                              </p:par>
                            </p:childTnLst>
                          </p:cTn>
                        </p:par>
                      </p:childTnLst>
                    </p:cTn>
                  </p:par>
                  <p:par>
                    <p:cTn id="307" fill="hold" nodeType="clickPar">
                      <p:stCondLst>
                        <p:cond delay="indefinite"/>
                      </p:stCondLst>
                      <p:childTnLst>
                        <p:par>
                          <p:cTn id="308" fill="hold" nodeType="withGroup">
                            <p:stCondLst>
                              <p:cond delay="0"/>
                            </p:stCondLst>
                            <p:childTnLst>
                              <p:par>
                                <p:cTn id="309" presetID="47" presetClass="entr" presetSubtype="0" fill="hold" grpId="0" nodeType="clickEffect">
                                  <p:stCondLst>
                                    <p:cond delay="0"/>
                                  </p:stCondLst>
                                  <p:childTnLst>
                                    <p:set>
                                      <p:cBhvr>
                                        <p:cTn id="310" dur="1" fill="hold">
                                          <p:stCondLst>
                                            <p:cond delay="0"/>
                                          </p:stCondLst>
                                        </p:cTn>
                                        <p:tgtEl>
                                          <p:spTgt spid="117869"/>
                                        </p:tgtEl>
                                        <p:attrNameLst>
                                          <p:attrName>style.visibility</p:attrName>
                                        </p:attrNameLst>
                                      </p:cBhvr>
                                      <p:to>
                                        <p:strVal val="visible"/>
                                      </p:to>
                                    </p:set>
                                    <p:animEffect transition="in" filter="fade">
                                      <p:cBhvr>
                                        <p:cTn id="311" dur="1000"/>
                                        <p:tgtEl>
                                          <p:spTgt spid="117869"/>
                                        </p:tgtEl>
                                      </p:cBhvr>
                                    </p:animEffect>
                                    <p:anim calcmode="lin" valueType="num">
                                      <p:cBhvr>
                                        <p:cTn id="312" dur="1000" fill="hold"/>
                                        <p:tgtEl>
                                          <p:spTgt spid="117869"/>
                                        </p:tgtEl>
                                        <p:attrNameLst>
                                          <p:attrName>ppt_x</p:attrName>
                                        </p:attrNameLst>
                                      </p:cBhvr>
                                      <p:tavLst>
                                        <p:tav tm="0">
                                          <p:val>
                                            <p:strVal val="#ppt_x"/>
                                          </p:val>
                                        </p:tav>
                                        <p:tav tm="100000">
                                          <p:val>
                                            <p:strVal val="#ppt_x"/>
                                          </p:val>
                                        </p:tav>
                                      </p:tavLst>
                                    </p:anim>
                                    <p:anim calcmode="lin" valueType="num">
                                      <p:cBhvr>
                                        <p:cTn id="313" dur="1000" fill="hold"/>
                                        <p:tgtEl>
                                          <p:spTgt spid="117869"/>
                                        </p:tgtEl>
                                        <p:attrNameLst>
                                          <p:attrName>ppt_y</p:attrName>
                                        </p:attrNameLst>
                                      </p:cBhvr>
                                      <p:tavLst>
                                        <p:tav tm="0">
                                          <p:val>
                                            <p:strVal val="#ppt_y-.1"/>
                                          </p:val>
                                        </p:tav>
                                        <p:tav tm="100000">
                                          <p:val>
                                            <p:strVal val="#ppt_y"/>
                                          </p:val>
                                        </p:tav>
                                      </p:tavLst>
                                    </p:anim>
                                  </p:childTnLst>
                                </p:cTn>
                              </p:par>
                            </p:childTnLst>
                          </p:cTn>
                        </p:par>
                        <p:par>
                          <p:cTn id="314" fill="hold" nodeType="afterGroup">
                            <p:stCondLst>
                              <p:cond delay="1000"/>
                            </p:stCondLst>
                            <p:childTnLst>
                              <p:par>
                                <p:cTn id="315" presetID="42" presetClass="entr" presetSubtype="0" fill="hold" grpId="0" nodeType="afterEffect">
                                  <p:stCondLst>
                                    <p:cond delay="0"/>
                                  </p:stCondLst>
                                  <p:childTnLst>
                                    <p:set>
                                      <p:cBhvr>
                                        <p:cTn id="316" dur="1" fill="hold">
                                          <p:stCondLst>
                                            <p:cond delay="0"/>
                                          </p:stCondLst>
                                        </p:cTn>
                                        <p:tgtEl>
                                          <p:spTgt spid="117866"/>
                                        </p:tgtEl>
                                        <p:attrNameLst>
                                          <p:attrName>style.visibility</p:attrName>
                                        </p:attrNameLst>
                                      </p:cBhvr>
                                      <p:to>
                                        <p:strVal val="visible"/>
                                      </p:to>
                                    </p:set>
                                    <p:animEffect transition="in" filter="fade">
                                      <p:cBhvr>
                                        <p:cTn id="317" dur="1000"/>
                                        <p:tgtEl>
                                          <p:spTgt spid="117866"/>
                                        </p:tgtEl>
                                      </p:cBhvr>
                                    </p:animEffect>
                                    <p:anim calcmode="lin" valueType="num">
                                      <p:cBhvr>
                                        <p:cTn id="318" dur="1000" fill="hold"/>
                                        <p:tgtEl>
                                          <p:spTgt spid="117866"/>
                                        </p:tgtEl>
                                        <p:attrNameLst>
                                          <p:attrName>ppt_x</p:attrName>
                                        </p:attrNameLst>
                                      </p:cBhvr>
                                      <p:tavLst>
                                        <p:tav tm="0">
                                          <p:val>
                                            <p:strVal val="#ppt_x"/>
                                          </p:val>
                                        </p:tav>
                                        <p:tav tm="100000">
                                          <p:val>
                                            <p:strVal val="#ppt_x"/>
                                          </p:val>
                                        </p:tav>
                                      </p:tavLst>
                                    </p:anim>
                                    <p:anim calcmode="lin" valueType="num">
                                      <p:cBhvr>
                                        <p:cTn id="319" dur="1000" fill="hold"/>
                                        <p:tgtEl>
                                          <p:spTgt spid="117866"/>
                                        </p:tgtEl>
                                        <p:attrNameLst>
                                          <p:attrName>ppt_y</p:attrName>
                                        </p:attrNameLst>
                                      </p:cBhvr>
                                      <p:tavLst>
                                        <p:tav tm="0">
                                          <p:val>
                                            <p:strVal val="#ppt_y+.1"/>
                                          </p:val>
                                        </p:tav>
                                        <p:tav tm="100000">
                                          <p:val>
                                            <p:strVal val="#ppt_y"/>
                                          </p:val>
                                        </p:tav>
                                      </p:tavLst>
                                    </p:anim>
                                  </p:childTnLst>
                                </p:cTn>
                              </p:par>
                            </p:childTnLst>
                          </p:cTn>
                        </p:par>
                        <p:par>
                          <p:cTn id="320" fill="hold" nodeType="afterGroup">
                            <p:stCondLst>
                              <p:cond delay="2000"/>
                            </p:stCondLst>
                            <p:childTnLst>
                              <p:par>
                                <p:cTn id="321" presetID="30" presetClass="entr" presetSubtype="0" fill="hold" grpId="0" nodeType="afterEffect">
                                  <p:stCondLst>
                                    <p:cond delay="0"/>
                                  </p:stCondLst>
                                  <p:childTnLst>
                                    <p:set>
                                      <p:cBhvr>
                                        <p:cTn id="322" dur="1" fill="hold">
                                          <p:stCondLst>
                                            <p:cond delay="0"/>
                                          </p:stCondLst>
                                        </p:cTn>
                                        <p:tgtEl>
                                          <p:spTgt spid="117868"/>
                                        </p:tgtEl>
                                        <p:attrNameLst>
                                          <p:attrName>style.visibility</p:attrName>
                                        </p:attrNameLst>
                                      </p:cBhvr>
                                      <p:to>
                                        <p:strVal val="visible"/>
                                      </p:to>
                                    </p:set>
                                    <p:animEffect transition="in" filter="fade">
                                      <p:cBhvr>
                                        <p:cTn id="323" dur="800" decel="100000"/>
                                        <p:tgtEl>
                                          <p:spTgt spid="117868"/>
                                        </p:tgtEl>
                                      </p:cBhvr>
                                    </p:animEffect>
                                    <p:anim calcmode="lin" valueType="num">
                                      <p:cBhvr>
                                        <p:cTn id="324" dur="800" decel="100000" fill="hold"/>
                                        <p:tgtEl>
                                          <p:spTgt spid="117868"/>
                                        </p:tgtEl>
                                        <p:attrNameLst>
                                          <p:attrName>style.rotation</p:attrName>
                                        </p:attrNameLst>
                                      </p:cBhvr>
                                      <p:tavLst>
                                        <p:tav tm="0">
                                          <p:val>
                                            <p:fltVal val="-90"/>
                                          </p:val>
                                        </p:tav>
                                        <p:tav tm="100000">
                                          <p:val>
                                            <p:fltVal val="0"/>
                                          </p:val>
                                        </p:tav>
                                      </p:tavLst>
                                    </p:anim>
                                    <p:anim calcmode="lin" valueType="num">
                                      <p:cBhvr>
                                        <p:cTn id="325" dur="800" decel="100000" fill="hold"/>
                                        <p:tgtEl>
                                          <p:spTgt spid="117868"/>
                                        </p:tgtEl>
                                        <p:attrNameLst>
                                          <p:attrName>ppt_x</p:attrName>
                                        </p:attrNameLst>
                                      </p:cBhvr>
                                      <p:tavLst>
                                        <p:tav tm="0">
                                          <p:val>
                                            <p:strVal val="#ppt_x+0.4"/>
                                          </p:val>
                                        </p:tav>
                                        <p:tav tm="100000">
                                          <p:val>
                                            <p:strVal val="#ppt_x-0.05"/>
                                          </p:val>
                                        </p:tav>
                                      </p:tavLst>
                                    </p:anim>
                                    <p:anim calcmode="lin" valueType="num">
                                      <p:cBhvr>
                                        <p:cTn id="326" dur="800" decel="100000" fill="hold"/>
                                        <p:tgtEl>
                                          <p:spTgt spid="117868"/>
                                        </p:tgtEl>
                                        <p:attrNameLst>
                                          <p:attrName>ppt_y</p:attrName>
                                        </p:attrNameLst>
                                      </p:cBhvr>
                                      <p:tavLst>
                                        <p:tav tm="0">
                                          <p:val>
                                            <p:strVal val="#ppt_y-0.4"/>
                                          </p:val>
                                        </p:tav>
                                        <p:tav tm="100000">
                                          <p:val>
                                            <p:strVal val="#ppt_y+0.1"/>
                                          </p:val>
                                        </p:tav>
                                      </p:tavLst>
                                    </p:anim>
                                    <p:anim calcmode="lin" valueType="num">
                                      <p:cBhvr>
                                        <p:cTn id="327" dur="200" accel="100000" fill="hold">
                                          <p:stCondLst>
                                            <p:cond delay="800"/>
                                          </p:stCondLst>
                                        </p:cTn>
                                        <p:tgtEl>
                                          <p:spTgt spid="117868"/>
                                        </p:tgtEl>
                                        <p:attrNameLst>
                                          <p:attrName>ppt_x</p:attrName>
                                        </p:attrNameLst>
                                      </p:cBhvr>
                                      <p:tavLst>
                                        <p:tav tm="0">
                                          <p:val>
                                            <p:strVal val="#ppt_x-0.05"/>
                                          </p:val>
                                        </p:tav>
                                        <p:tav tm="100000">
                                          <p:val>
                                            <p:strVal val="#ppt_x"/>
                                          </p:val>
                                        </p:tav>
                                      </p:tavLst>
                                    </p:anim>
                                    <p:anim calcmode="lin" valueType="num">
                                      <p:cBhvr>
                                        <p:cTn id="328" dur="200" accel="100000" fill="hold">
                                          <p:stCondLst>
                                            <p:cond delay="800"/>
                                          </p:stCondLst>
                                        </p:cTn>
                                        <p:tgtEl>
                                          <p:spTgt spid="117868"/>
                                        </p:tgtEl>
                                        <p:attrNameLst>
                                          <p:attrName>ppt_y</p:attrName>
                                        </p:attrNameLst>
                                      </p:cBhvr>
                                      <p:tavLst>
                                        <p:tav tm="0">
                                          <p:val>
                                            <p:strVal val="#ppt_y+0.1"/>
                                          </p:val>
                                        </p:tav>
                                        <p:tav tm="100000">
                                          <p:val>
                                            <p:strVal val="#ppt_y"/>
                                          </p:val>
                                        </p:tav>
                                      </p:tavLst>
                                    </p:anim>
                                  </p:childTnLst>
                                </p:cTn>
                              </p:par>
                            </p:childTnLst>
                          </p:cTn>
                        </p:par>
                        <p:par>
                          <p:cTn id="329" fill="hold" nodeType="afterGroup">
                            <p:stCondLst>
                              <p:cond delay="3000"/>
                            </p:stCondLst>
                            <p:childTnLst>
                              <p:par>
                                <p:cTn id="330" presetID="2" presetClass="entr" presetSubtype="6" fill="hold" grpId="0" nodeType="afterEffect">
                                  <p:stCondLst>
                                    <p:cond delay="0"/>
                                  </p:stCondLst>
                                  <p:childTnLst>
                                    <p:set>
                                      <p:cBhvr>
                                        <p:cTn id="331" dur="1" fill="hold">
                                          <p:stCondLst>
                                            <p:cond delay="0"/>
                                          </p:stCondLst>
                                        </p:cTn>
                                        <p:tgtEl>
                                          <p:spTgt spid="117867"/>
                                        </p:tgtEl>
                                        <p:attrNameLst>
                                          <p:attrName>style.visibility</p:attrName>
                                        </p:attrNameLst>
                                      </p:cBhvr>
                                      <p:to>
                                        <p:strVal val="visible"/>
                                      </p:to>
                                    </p:set>
                                    <p:anim calcmode="lin" valueType="num">
                                      <p:cBhvr additive="base">
                                        <p:cTn id="332" dur="1000" fill="hold"/>
                                        <p:tgtEl>
                                          <p:spTgt spid="117867"/>
                                        </p:tgtEl>
                                        <p:attrNameLst>
                                          <p:attrName>ppt_x</p:attrName>
                                        </p:attrNameLst>
                                      </p:cBhvr>
                                      <p:tavLst>
                                        <p:tav tm="0">
                                          <p:val>
                                            <p:strVal val="1+#ppt_w/2"/>
                                          </p:val>
                                        </p:tav>
                                        <p:tav tm="100000">
                                          <p:val>
                                            <p:strVal val="#ppt_x"/>
                                          </p:val>
                                        </p:tav>
                                      </p:tavLst>
                                    </p:anim>
                                    <p:anim calcmode="lin" valueType="num">
                                      <p:cBhvr additive="base">
                                        <p:cTn id="333" dur="1000" fill="hold"/>
                                        <p:tgtEl>
                                          <p:spTgt spid="11786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7767" grpId="0"/>
      <p:bldP spid="117774" grpId="0" animBg="1"/>
      <p:bldP spid="117774" grpId="1" animBg="1"/>
      <p:bldP spid="117823" grpId="0" animBg="1"/>
      <p:bldP spid="117823" grpId="1" animBg="1"/>
      <p:bldP spid="117824" grpId="0" animBg="1"/>
      <p:bldP spid="117824" grpId="1" animBg="1"/>
      <p:bldP spid="117824" grpId="2" animBg="1"/>
      <p:bldP spid="117824" grpId="3" animBg="1"/>
      <p:bldP spid="117831" grpId="0" animBg="1"/>
      <p:bldP spid="117831" grpId="1" animBg="1"/>
      <p:bldP spid="117831" grpId="2" animBg="1"/>
      <p:bldP spid="117862" grpId="0"/>
      <p:bldP spid="117862" grpId="1"/>
      <p:bldP spid="117863" grpId="0" animBg="1"/>
      <p:bldP spid="117863" grpId="1" animBg="1"/>
      <p:bldP spid="117864" grpId="0" animBg="1"/>
      <p:bldP spid="117864" grpId="1" animBg="1"/>
      <p:bldP spid="117866" grpId="0" animBg="1"/>
      <p:bldP spid="117867" grpId="0" animBg="1"/>
      <p:bldP spid="117868" grpId="0" animBg="1"/>
      <p:bldP spid="117869" grpId="0" animBg="1"/>
      <p:bldP spid="117870" grpId="0"/>
      <p:bldP spid="117871" grpId="0"/>
      <p:bldP spid="117872" grpId="0"/>
      <p:bldP spid="117875" grpId="0" animBg="1"/>
      <p:bldP spid="117875" grpId="1" animBg="1"/>
      <p:bldP spid="117876" grpId="0" animBg="1"/>
      <p:bldP spid="117876" grpId="1" animBg="1"/>
    </p:bld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Rectangle 3">
            <a:extLst>
              <a:ext uri="{FF2B5EF4-FFF2-40B4-BE49-F238E27FC236}">
                <a16:creationId xmlns:a16="http://schemas.microsoft.com/office/drawing/2014/main" id="{452BDE6F-9EC9-4450-9DE8-6E1D401AF9FD}"/>
              </a:ext>
            </a:extLst>
          </p:cNvPr>
          <p:cNvSpPr>
            <a:spLocks noChangeArrowheads="1"/>
          </p:cNvSpPr>
          <p:nvPr/>
        </p:nvSpPr>
        <p:spPr bwMode="auto">
          <a:xfrm>
            <a:off x="468313" y="2492375"/>
            <a:ext cx="4392612"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n-US" altLang="el-GR" sz="1800">
              <a:latin typeface="Calibri" panose="020F0502020204030204" pitchFamily="34" charset="0"/>
            </a:endParaRPr>
          </a:p>
          <a:p>
            <a:pPr eaLnBrk="1" hangingPunct="1">
              <a:spcBef>
                <a:spcPct val="0"/>
              </a:spcBef>
              <a:buClrTx/>
              <a:buSzTx/>
              <a:buFontTx/>
              <a:buNone/>
            </a:pPr>
            <a:endParaRPr lang="en-US" altLang="el-GR" sz="1800">
              <a:latin typeface="Calibri" panose="020F0502020204030204" pitchFamily="34" charset="0"/>
            </a:endParaRPr>
          </a:p>
          <a:p>
            <a:pPr eaLnBrk="1" hangingPunct="1">
              <a:spcBef>
                <a:spcPct val="0"/>
              </a:spcBef>
              <a:buClrTx/>
              <a:buSzTx/>
              <a:buFontTx/>
              <a:buNone/>
            </a:pPr>
            <a:endParaRPr lang="en-US" altLang="el-GR" sz="1800">
              <a:latin typeface="Calibri" panose="020F0502020204030204" pitchFamily="34" charset="0"/>
            </a:endParaRPr>
          </a:p>
          <a:p>
            <a:pPr eaLnBrk="1" hangingPunct="1">
              <a:spcBef>
                <a:spcPct val="0"/>
              </a:spcBef>
              <a:buClrTx/>
              <a:buSzTx/>
              <a:buFontTx/>
              <a:buNone/>
            </a:pPr>
            <a:endParaRPr lang="en-US" altLang="el-GR" sz="1800">
              <a:latin typeface="Calibri" panose="020F0502020204030204" pitchFamily="34" charset="0"/>
            </a:endParaRPr>
          </a:p>
        </p:txBody>
      </p:sp>
      <p:sp>
        <p:nvSpPr>
          <p:cNvPr id="4100" name="Title 1">
            <a:extLst>
              <a:ext uri="{FF2B5EF4-FFF2-40B4-BE49-F238E27FC236}">
                <a16:creationId xmlns:a16="http://schemas.microsoft.com/office/drawing/2014/main" id="{10CFD870-D53D-41C7-9D4F-E65638B9899F}"/>
              </a:ext>
            </a:extLst>
          </p:cNvPr>
          <p:cNvSpPr>
            <a:spLocks noGrp="1"/>
          </p:cNvSpPr>
          <p:nvPr>
            <p:ph type="ctrTitle"/>
          </p:nvPr>
        </p:nvSpPr>
        <p:spPr>
          <a:xfrm>
            <a:off x="684213" y="0"/>
            <a:ext cx="7772400" cy="1052513"/>
          </a:xfrm>
        </p:spPr>
        <p:txBody>
          <a:bodyPr rtlCol="0">
            <a:normAutofit fontScale="90000"/>
          </a:bodyPr>
          <a:lstStyle/>
          <a:p>
            <a:pPr eaLnBrk="1" fontAlgn="auto" hangingPunct="1">
              <a:spcAft>
                <a:spcPts val="0"/>
              </a:spcAft>
              <a:defRPr/>
            </a:pPr>
            <a:r>
              <a:rPr lang="el-GR" sz="3600"/>
              <a:t>Χημεία του Άνθρακα</a:t>
            </a:r>
            <a:br>
              <a:rPr lang="en-US" sz="3600"/>
            </a:br>
            <a:r>
              <a:rPr lang="el-GR" sz="3600"/>
              <a:t> Υβριδισμός </a:t>
            </a:r>
            <a:r>
              <a:rPr lang="en-US" sz="3600"/>
              <a:t>sp2</a:t>
            </a:r>
            <a:endParaRPr lang="el-GR" sz="3600"/>
          </a:p>
        </p:txBody>
      </p:sp>
      <p:sp>
        <p:nvSpPr>
          <p:cNvPr id="72708" name="Text Box 22">
            <a:extLst>
              <a:ext uri="{FF2B5EF4-FFF2-40B4-BE49-F238E27FC236}">
                <a16:creationId xmlns:a16="http://schemas.microsoft.com/office/drawing/2014/main" id="{253328AE-01B6-4A57-95D2-13EAF425269D}"/>
              </a:ext>
            </a:extLst>
          </p:cNvPr>
          <p:cNvSpPr txBox="1">
            <a:spLocks noChangeArrowheads="1"/>
          </p:cNvSpPr>
          <p:nvPr/>
        </p:nvSpPr>
        <p:spPr bwMode="auto">
          <a:xfrm>
            <a:off x="1258888" y="2711450"/>
            <a:ext cx="4176712"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sym typeface="Wingdings" panose="05000000000000000000" pitchFamily="2" charset="2"/>
              </a:rPr>
              <a:t></a:t>
            </a:r>
            <a:r>
              <a:rPr lang="el-GR" altLang="el-GR" sz="1800">
                <a:latin typeface="Arial" panose="020B0604020202020204" pitchFamily="34" charset="0"/>
                <a:sym typeface="Wingdings" panose="05000000000000000000" pitchFamily="2" charset="2"/>
              </a:rPr>
              <a:t> Άτομα </a:t>
            </a:r>
            <a:r>
              <a:rPr lang="en-US" altLang="el-GR" sz="1800">
                <a:latin typeface="Arial" panose="020B0604020202020204" pitchFamily="34" charset="0"/>
              </a:rPr>
              <a:t>H</a:t>
            </a:r>
            <a:r>
              <a:rPr lang="el-GR" altLang="el-GR" sz="1800">
                <a:latin typeface="Arial" panose="020B0604020202020204" pitchFamily="34" charset="0"/>
              </a:rPr>
              <a:t>: 4 ηλεκτρόνια</a:t>
            </a:r>
            <a:endParaRPr lang="en-US" altLang="el-GR" sz="1800">
              <a:latin typeface="Arial" panose="020B0604020202020204" pitchFamily="34" charset="0"/>
            </a:endParaRPr>
          </a:p>
          <a:p>
            <a:pPr eaLnBrk="1" hangingPunct="1">
              <a:spcBef>
                <a:spcPct val="0"/>
              </a:spcBef>
              <a:buClrTx/>
              <a:buSzTx/>
              <a:buFontTx/>
              <a:buNone/>
            </a:pPr>
            <a:r>
              <a:rPr lang="en-US" altLang="el-GR" sz="1800">
                <a:latin typeface="Arial" panose="020B0604020202020204" pitchFamily="34" charset="0"/>
                <a:sym typeface="Wingdings" panose="05000000000000000000" pitchFamily="2" charset="2"/>
              </a:rPr>
              <a:t></a:t>
            </a:r>
            <a:r>
              <a:rPr lang="el-GR" altLang="el-GR" sz="1800">
                <a:latin typeface="Arial" panose="020B0604020202020204" pitchFamily="34" charset="0"/>
                <a:sym typeface="Wingdings" panose="05000000000000000000" pitchFamily="2" charset="2"/>
              </a:rPr>
              <a:t> Άτομα </a:t>
            </a:r>
            <a:r>
              <a:rPr lang="en-US" altLang="el-GR" sz="1800">
                <a:latin typeface="Arial" panose="020B0604020202020204" pitchFamily="34" charset="0"/>
              </a:rPr>
              <a:t>C</a:t>
            </a:r>
            <a:r>
              <a:rPr lang="el-GR" altLang="el-GR" sz="1800">
                <a:latin typeface="Arial" panose="020B0604020202020204" pitchFamily="34" charset="0"/>
              </a:rPr>
              <a:t>: 8 (2Χ4) ηλεκτρόνια</a:t>
            </a:r>
            <a:endParaRPr lang="en-US" altLang="el-GR" sz="1800">
              <a:latin typeface="Arial" panose="020B0604020202020204" pitchFamily="34" charset="0"/>
            </a:endParaRPr>
          </a:p>
        </p:txBody>
      </p:sp>
      <p:sp>
        <p:nvSpPr>
          <p:cNvPr id="72709" name="TextBox 23">
            <a:extLst>
              <a:ext uri="{FF2B5EF4-FFF2-40B4-BE49-F238E27FC236}">
                <a16:creationId xmlns:a16="http://schemas.microsoft.com/office/drawing/2014/main" id="{00B062D5-BBCC-4A25-9D63-8D73CF92CD3B}"/>
              </a:ext>
            </a:extLst>
          </p:cNvPr>
          <p:cNvSpPr txBox="1">
            <a:spLocks noChangeArrowheads="1"/>
          </p:cNvSpPr>
          <p:nvPr/>
        </p:nvSpPr>
        <p:spPr bwMode="auto">
          <a:xfrm>
            <a:off x="971550" y="1620838"/>
            <a:ext cx="2376488"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Μόριο του αιθενίου:</a:t>
            </a:r>
          </a:p>
        </p:txBody>
      </p:sp>
      <p:graphicFrame>
        <p:nvGraphicFramePr>
          <p:cNvPr id="72710" name="Object 3">
            <a:extLst>
              <a:ext uri="{FF2B5EF4-FFF2-40B4-BE49-F238E27FC236}">
                <a16:creationId xmlns:a16="http://schemas.microsoft.com/office/drawing/2014/main" id="{71E757FF-259D-412F-90F5-9C6A64BD9256}"/>
              </a:ext>
            </a:extLst>
          </p:cNvPr>
          <p:cNvGraphicFramePr>
            <a:graphicFrameLocks noChangeAspect="1"/>
          </p:cNvGraphicFramePr>
          <p:nvPr/>
        </p:nvGraphicFramePr>
        <p:xfrm>
          <a:off x="3635375" y="1349375"/>
          <a:ext cx="1447800" cy="927100"/>
        </p:xfrm>
        <a:graphic>
          <a:graphicData uri="http://schemas.openxmlformats.org/presentationml/2006/ole">
            <mc:AlternateContent xmlns:mc="http://schemas.openxmlformats.org/markup-compatibility/2006">
              <mc:Choice xmlns:v="urn:schemas-microsoft-com:vml" Requires="v">
                <p:oleObj spid="_x0000_s6146" name="CS ChemDraw Drawing" r:id="rId3" imgW="1028700" imgH="658368" progId="ChemDraw.Document.6.0">
                  <p:embed/>
                </p:oleObj>
              </mc:Choice>
              <mc:Fallback>
                <p:oleObj name="CS ChemDraw Drawing" r:id="rId3" imgW="1028700" imgH="658368" progId="ChemDraw.Document.6.0">
                  <p:embed/>
                  <p:pic>
                    <p:nvPicPr>
                      <p:cNvPr id="72710" name="Object 3">
                        <a:extLst>
                          <a:ext uri="{FF2B5EF4-FFF2-40B4-BE49-F238E27FC236}">
                            <a16:creationId xmlns:a16="http://schemas.microsoft.com/office/drawing/2014/main" id="{71E757FF-259D-412F-90F5-9C6A64BD925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635375" y="1349375"/>
                        <a:ext cx="1447800" cy="927100"/>
                      </a:xfrm>
                      <a:prstGeom prst="rect">
                        <a:avLst/>
                      </a:prstGeom>
                      <a:solidFill>
                        <a:srgbClr val="00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72711" name="TextBox 11">
            <a:extLst>
              <a:ext uri="{FF2B5EF4-FFF2-40B4-BE49-F238E27FC236}">
                <a16:creationId xmlns:a16="http://schemas.microsoft.com/office/drawing/2014/main" id="{9EED68C0-B49D-4FA4-96E8-D32641E883EA}"/>
              </a:ext>
            </a:extLst>
          </p:cNvPr>
          <p:cNvSpPr txBox="1">
            <a:spLocks noChangeArrowheads="1"/>
          </p:cNvSpPr>
          <p:nvPr/>
        </p:nvSpPr>
        <p:spPr bwMode="auto">
          <a:xfrm>
            <a:off x="971550" y="2413000"/>
            <a:ext cx="720090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sym typeface="Wingdings" panose="05000000000000000000" pitchFamily="2" charset="2"/>
              </a:rPr>
              <a:t> 12 ηλεκτρόνια σθένους στο μόριο </a:t>
            </a:r>
            <a:endParaRPr lang="el-GR" altLang="el-GR" sz="1800">
              <a:latin typeface="Arial" panose="020B0604020202020204" pitchFamily="34" charset="0"/>
            </a:endParaRPr>
          </a:p>
        </p:txBody>
      </p:sp>
      <p:sp>
        <p:nvSpPr>
          <p:cNvPr id="72712" name="TextBox 12">
            <a:extLst>
              <a:ext uri="{FF2B5EF4-FFF2-40B4-BE49-F238E27FC236}">
                <a16:creationId xmlns:a16="http://schemas.microsoft.com/office/drawing/2014/main" id="{2619CCBC-9E15-488C-A953-9923D3693316}"/>
              </a:ext>
            </a:extLst>
          </p:cNvPr>
          <p:cNvSpPr txBox="1">
            <a:spLocks noChangeArrowheads="1"/>
          </p:cNvSpPr>
          <p:nvPr/>
        </p:nvSpPr>
        <p:spPr bwMode="auto">
          <a:xfrm>
            <a:off x="971550" y="3348038"/>
            <a:ext cx="3240088"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sym typeface="Wingdings" panose="05000000000000000000" pitchFamily="2" charset="2"/>
              </a:rPr>
              <a:t> Μόριο επίπεδο τριγωνικό</a:t>
            </a:r>
            <a:endParaRPr lang="el-GR" altLang="el-GR" sz="1800">
              <a:latin typeface="Arial" panose="020B0604020202020204" pitchFamily="34" charset="0"/>
            </a:endParaRPr>
          </a:p>
        </p:txBody>
      </p:sp>
      <p:sp>
        <p:nvSpPr>
          <p:cNvPr id="72713" name="Text Box 5">
            <a:extLst>
              <a:ext uri="{FF2B5EF4-FFF2-40B4-BE49-F238E27FC236}">
                <a16:creationId xmlns:a16="http://schemas.microsoft.com/office/drawing/2014/main" id="{B73876D8-6E30-4198-B678-864E05EC2C24}"/>
              </a:ext>
            </a:extLst>
          </p:cNvPr>
          <p:cNvSpPr txBox="1">
            <a:spLocks noChangeArrowheads="1"/>
          </p:cNvSpPr>
          <p:nvPr/>
        </p:nvSpPr>
        <p:spPr bwMode="auto">
          <a:xfrm>
            <a:off x="5508625" y="6092825"/>
            <a:ext cx="3071813" cy="339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600">
                <a:latin typeface="Arial" panose="020B0604020202020204" pitchFamily="34" charset="0"/>
              </a:rPr>
              <a:t>Μη υβριδοποιημένο</a:t>
            </a:r>
            <a:r>
              <a:rPr lang="en-US" altLang="el-GR" sz="1600">
                <a:latin typeface="Arial" panose="020B0604020202020204" pitchFamily="34" charset="0"/>
              </a:rPr>
              <a:t> p</a:t>
            </a:r>
            <a:r>
              <a:rPr lang="en-US" altLang="el-GR" sz="1600" baseline="-25000">
                <a:latin typeface="Arial" panose="020B0604020202020204" pitchFamily="34" charset="0"/>
              </a:rPr>
              <a:t>z</a:t>
            </a:r>
            <a:r>
              <a:rPr lang="en-US" altLang="el-GR" sz="1600">
                <a:latin typeface="Arial" panose="020B0604020202020204" pitchFamily="34" charset="0"/>
              </a:rPr>
              <a:t> </a:t>
            </a:r>
            <a:r>
              <a:rPr lang="el-GR" altLang="el-GR" sz="1600">
                <a:latin typeface="Arial" panose="020B0604020202020204" pitchFamily="34" charset="0"/>
              </a:rPr>
              <a:t>τροχιακό</a:t>
            </a:r>
            <a:endParaRPr lang="en-US" altLang="el-GR" sz="1600">
              <a:latin typeface="Arial" panose="020B0604020202020204" pitchFamily="34" charset="0"/>
            </a:endParaRPr>
          </a:p>
        </p:txBody>
      </p:sp>
      <p:sp>
        <p:nvSpPr>
          <p:cNvPr id="72714" name="Line 12">
            <a:extLst>
              <a:ext uri="{FF2B5EF4-FFF2-40B4-BE49-F238E27FC236}">
                <a16:creationId xmlns:a16="http://schemas.microsoft.com/office/drawing/2014/main" id="{F918728A-9E8D-499E-8DEE-80D4C3DAAB13}"/>
              </a:ext>
            </a:extLst>
          </p:cNvPr>
          <p:cNvSpPr>
            <a:spLocks noChangeShapeType="1"/>
          </p:cNvSpPr>
          <p:nvPr/>
        </p:nvSpPr>
        <p:spPr bwMode="auto">
          <a:xfrm flipV="1">
            <a:off x="825500" y="3775075"/>
            <a:ext cx="0" cy="1752600"/>
          </a:xfrm>
          <a:prstGeom prst="line">
            <a:avLst/>
          </a:prstGeom>
          <a:noFill/>
          <a:ln w="25400">
            <a:solidFill>
              <a:schemeClr val="tx1"/>
            </a:solidFill>
            <a:round/>
            <a:headEnd/>
            <a:tailEnd type="stealth" w="lg" len="lg"/>
          </a:ln>
          <a:extLst>
            <a:ext uri="{909E8E84-426E-40DD-AFC4-6F175D3DCCD1}">
              <a14:hiddenFill xmlns:a14="http://schemas.microsoft.com/office/drawing/2010/main">
                <a:noFill/>
              </a14:hiddenFill>
            </a:ext>
          </a:extLst>
        </p:spPr>
        <p:txBody>
          <a:bodyPr/>
          <a:lstStyle/>
          <a:p>
            <a:endParaRPr lang="el-GR"/>
          </a:p>
        </p:txBody>
      </p:sp>
      <p:sp>
        <p:nvSpPr>
          <p:cNvPr id="72715" name="AutoShape 14">
            <a:extLst>
              <a:ext uri="{FF2B5EF4-FFF2-40B4-BE49-F238E27FC236}">
                <a16:creationId xmlns:a16="http://schemas.microsoft.com/office/drawing/2014/main" id="{F36A1A5D-C6F4-40A8-8B66-4AD26AE2FAFA}"/>
              </a:ext>
            </a:extLst>
          </p:cNvPr>
          <p:cNvSpPr>
            <a:spLocks noChangeArrowheads="1"/>
          </p:cNvSpPr>
          <p:nvPr/>
        </p:nvSpPr>
        <p:spPr bwMode="auto">
          <a:xfrm>
            <a:off x="3359150" y="4460875"/>
            <a:ext cx="1600200" cy="228600"/>
          </a:xfrm>
          <a:prstGeom prst="rightArrow">
            <a:avLst>
              <a:gd name="adj1" fmla="val 50000"/>
              <a:gd name="adj2" fmla="val 175000"/>
            </a:avLst>
          </a:prstGeom>
          <a:solidFill>
            <a:schemeClr val="accent1"/>
          </a:solidFill>
          <a:ln w="9525">
            <a:solidFill>
              <a:schemeClr val="tx1"/>
            </a:solidFill>
            <a:miter lim="800000"/>
            <a:headEnd/>
            <a:tailEnd/>
          </a:ln>
        </p:spPr>
        <p:txBody>
          <a:bodyPr wrap="none" anchor="ct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endParaRPr lang="el-GR" altLang="el-GR" sz="1800">
              <a:latin typeface="Arial" panose="020B0604020202020204" pitchFamily="34" charset="0"/>
            </a:endParaRPr>
          </a:p>
        </p:txBody>
      </p:sp>
      <p:sp>
        <p:nvSpPr>
          <p:cNvPr id="72716" name="Text Box 15">
            <a:extLst>
              <a:ext uri="{FF2B5EF4-FFF2-40B4-BE49-F238E27FC236}">
                <a16:creationId xmlns:a16="http://schemas.microsoft.com/office/drawing/2014/main" id="{D4DDDA11-F143-4CD4-A360-676EE5C3E3D0}"/>
              </a:ext>
            </a:extLst>
          </p:cNvPr>
          <p:cNvSpPr txBox="1">
            <a:spLocks noChangeArrowheads="1"/>
          </p:cNvSpPr>
          <p:nvPr/>
        </p:nvSpPr>
        <p:spPr bwMode="auto">
          <a:xfrm>
            <a:off x="3263900" y="4079875"/>
            <a:ext cx="1806575"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hybridization</a:t>
            </a:r>
          </a:p>
        </p:txBody>
      </p:sp>
      <p:sp>
        <p:nvSpPr>
          <p:cNvPr id="72717" name="Line 17">
            <a:extLst>
              <a:ext uri="{FF2B5EF4-FFF2-40B4-BE49-F238E27FC236}">
                <a16:creationId xmlns:a16="http://schemas.microsoft.com/office/drawing/2014/main" id="{D7AC0707-C8FB-4EDA-B809-6A2BAD5171C6}"/>
              </a:ext>
            </a:extLst>
          </p:cNvPr>
          <p:cNvSpPr>
            <a:spLocks noChangeShapeType="1"/>
          </p:cNvSpPr>
          <p:nvPr/>
        </p:nvSpPr>
        <p:spPr bwMode="auto">
          <a:xfrm>
            <a:off x="1035050" y="4232275"/>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72718" name="Line 18">
            <a:extLst>
              <a:ext uri="{FF2B5EF4-FFF2-40B4-BE49-F238E27FC236}">
                <a16:creationId xmlns:a16="http://schemas.microsoft.com/office/drawing/2014/main" id="{870F782E-FDD5-48B0-BFD8-E984B5217D1B}"/>
              </a:ext>
            </a:extLst>
          </p:cNvPr>
          <p:cNvSpPr>
            <a:spLocks noChangeShapeType="1"/>
          </p:cNvSpPr>
          <p:nvPr/>
        </p:nvSpPr>
        <p:spPr bwMode="auto">
          <a:xfrm>
            <a:off x="1677988" y="4241800"/>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72719" name="Line 19">
            <a:extLst>
              <a:ext uri="{FF2B5EF4-FFF2-40B4-BE49-F238E27FC236}">
                <a16:creationId xmlns:a16="http://schemas.microsoft.com/office/drawing/2014/main" id="{7A9CD4C5-E812-460F-9702-2828FE51D3AB}"/>
              </a:ext>
            </a:extLst>
          </p:cNvPr>
          <p:cNvSpPr>
            <a:spLocks noChangeShapeType="1"/>
          </p:cNvSpPr>
          <p:nvPr/>
        </p:nvSpPr>
        <p:spPr bwMode="auto">
          <a:xfrm>
            <a:off x="2330450" y="4241800"/>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72720" name="Text Box 20">
            <a:extLst>
              <a:ext uri="{FF2B5EF4-FFF2-40B4-BE49-F238E27FC236}">
                <a16:creationId xmlns:a16="http://schemas.microsoft.com/office/drawing/2014/main" id="{ED34B337-0CC3-406A-B961-A3047393C862}"/>
              </a:ext>
            </a:extLst>
          </p:cNvPr>
          <p:cNvSpPr txBox="1">
            <a:spLocks noChangeArrowheads="1"/>
          </p:cNvSpPr>
          <p:nvPr/>
        </p:nvSpPr>
        <p:spPr bwMode="auto">
          <a:xfrm>
            <a:off x="2714625" y="3978275"/>
            <a:ext cx="48895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2p</a:t>
            </a:r>
          </a:p>
        </p:txBody>
      </p:sp>
      <p:sp>
        <p:nvSpPr>
          <p:cNvPr id="72721" name="Line 21">
            <a:extLst>
              <a:ext uri="{FF2B5EF4-FFF2-40B4-BE49-F238E27FC236}">
                <a16:creationId xmlns:a16="http://schemas.microsoft.com/office/drawing/2014/main" id="{8C5A6EC4-EFC5-431A-B1A8-0B0B2DD1AD0F}"/>
              </a:ext>
            </a:extLst>
          </p:cNvPr>
          <p:cNvSpPr>
            <a:spLocks noChangeShapeType="1"/>
          </p:cNvSpPr>
          <p:nvPr/>
        </p:nvSpPr>
        <p:spPr bwMode="auto">
          <a:xfrm>
            <a:off x="1692275" y="4899025"/>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72722" name="Text Box 22">
            <a:extLst>
              <a:ext uri="{FF2B5EF4-FFF2-40B4-BE49-F238E27FC236}">
                <a16:creationId xmlns:a16="http://schemas.microsoft.com/office/drawing/2014/main" id="{BD33451F-6AB1-4F3C-819D-3CEDBA69C301}"/>
              </a:ext>
            </a:extLst>
          </p:cNvPr>
          <p:cNvSpPr txBox="1">
            <a:spLocks noChangeArrowheads="1"/>
          </p:cNvSpPr>
          <p:nvPr/>
        </p:nvSpPr>
        <p:spPr bwMode="auto">
          <a:xfrm>
            <a:off x="2095500" y="4630738"/>
            <a:ext cx="455613"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2s</a:t>
            </a:r>
          </a:p>
        </p:txBody>
      </p:sp>
      <p:sp>
        <p:nvSpPr>
          <p:cNvPr id="72723" name="Line 23">
            <a:extLst>
              <a:ext uri="{FF2B5EF4-FFF2-40B4-BE49-F238E27FC236}">
                <a16:creationId xmlns:a16="http://schemas.microsoft.com/office/drawing/2014/main" id="{AB94DB41-EB2D-4AA6-997D-7ABE09323A99}"/>
              </a:ext>
            </a:extLst>
          </p:cNvPr>
          <p:cNvSpPr>
            <a:spLocks noChangeShapeType="1"/>
          </p:cNvSpPr>
          <p:nvPr/>
        </p:nvSpPr>
        <p:spPr bwMode="auto">
          <a:xfrm>
            <a:off x="6573838" y="4175125"/>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72724" name="Line 24">
            <a:extLst>
              <a:ext uri="{FF2B5EF4-FFF2-40B4-BE49-F238E27FC236}">
                <a16:creationId xmlns:a16="http://schemas.microsoft.com/office/drawing/2014/main" id="{FBD3915B-2B7F-4837-837D-73B2494AE035}"/>
              </a:ext>
            </a:extLst>
          </p:cNvPr>
          <p:cNvSpPr>
            <a:spLocks noChangeShapeType="1"/>
          </p:cNvSpPr>
          <p:nvPr/>
        </p:nvSpPr>
        <p:spPr bwMode="auto">
          <a:xfrm>
            <a:off x="5930900" y="4556125"/>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72725" name="Line 25">
            <a:extLst>
              <a:ext uri="{FF2B5EF4-FFF2-40B4-BE49-F238E27FC236}">
                <a16:creationId xmlns:a16="http://schemas.microsoft.com/office/drawing/2014/main" id="{891EA93D-4F9A-456D-9C3F-09F053747387}"/>
              </a:ext>
            </a:extLst>
          </p:cNvPr>
          <p:cNvSpPr>
            <a:spLocks noChangeShapeType="1"/>
          </p:cNvSpPr>
          <p:nvPr/>
        </p:nvSpPr>
        <p:spPr bwMode="auto">
          <a:xfrm>
            <a:off x="6583363" y="4556125"/>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72726" name="Line 26">
            <a:extLst>
              <a:ext uri="{FF2B5EF4-FFF2-40B4-BE49-F238E27FC236}">
                <a16:creationId xmlns:a16="http://schemas.microsoft.com/office/drawing/2014/main" id="{3940FF6E-9A98-4F8F-8EFD-7B3653DEDB2B}"/>
              </a:ext>
            </a:extLst>
          </p:cNvPr>
          <p:cNvSpPr>
            <a:spLocks noChangeShapeType="1"/>
          </p:cNvSpPr>
          <p:nvPr/>
        </p:nvSpPr>
        <p:spPr bwMode="auto">
          <a:xfrm>
            <a:off x="7226300" y="4551363"/>
            <a:ext cx="381000"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l-GR"/>
          </a:p>
        </p:txBody>
      </p:sp>
      <p:sp>
        <p:nvSpPr>
          <p:cNvPr id="72727" name="Text Box 27">
            <a:extLst>
              <a:ext uri="{FF2B5EF4-FFF2-40B4-BE49-F238E27FC236}">
                <a16:creationId xmlns:a16="http://schemas.microsoft.com/office/drawing/2014/main" id="{E0ABC061-DAB4-4A5B-9689-1CACED8B8C04}"/>
              </a:ext>
            </a:extLst>
          </p:cNvPr>
          <p:cNvSpPr txBox="1">
            <a:spLocks noChangeArrowheads="1"/>
          </p:cNvSpPr>
          <p:nvPr/>
        </p:nvSpPr>
        <p:spPr bwMode="auto">
          <a:xfrm>
            <a:off x="7639050" y="4273550"/>
            <a:ext cx="557213"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sp</a:t>
            </a:r>
            <a:r>
              <a:rPr lang="en-US" altLang="el-GR" sz="1800" baseline="30000">
                <a:latin typeface="Arial" panose="020B0604020202020204" pitchFamily="34" charset="0"/>
              </a:rPr>
              <a:t>2</a:t>
            </a:r>
          </a:p>
        </p:txBody>
      </p:sp>
      <p:sp>
        <p:nvSpPr>
          <p:cNvPr id="72728" name="Text Box 29">
            <a:extLst>
              <a:ext uri="{FF2B5EF4-FFF2-40B4-BE49-F238E27FC236}">
                <a16:creationId xmlns:a16="http://schemas.microsoft.com/office/drawing/2014/main" id="{46A8E80D-2BBA-43C0-9DBB-66405000C4D9}"/>
              </a:ext>
            </a:extLst>
          </p:cNvPr>
          <p:cNvSpPr txBox="1">
            <a:spLocks noChangeArrowheads="1"/>
          </p:cNvSpPr>
          <p:nvPr/>
        </p:nvSpPr>
        <p:spPr bwMode="auto">
          <a:xfrm>
            <a:off x="5226050" y="3870325"/>
            <a:ext cx="369888"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E</a:t>
            </a:r>
          </a:p>
        </p:txBody>
      </p:sp>
      <p:sp>
        <p:nvSpPr>
          <p:cNvPr id="72729" name="Line 30">
            <a:extLst>
              <a:ext uri="{FF2B5EF4-FFF2-40B4-BE49-F238E27FC236}">
                <a16:creationId xmlns:a16="http://schemas.microsoft.com/office/drawing/2014/main" id="{59B3A2B6-4052-4EF9-AE30-2234778FE1D1}"/>
              </a:ext>
            </a:extLst>
          </p:cNvPr>
          <p:cNvSpPr>
            <a:spLocks noChangeShapeType="1"/>
          </p:cNvSpPr>
          <p:nvPr/>
        </p:nvSpPr>
        <p:spPr bwMode="auto">
          <a:xfrm flipV="1">
            <a:off x="5607050" y="3784600"/>
            <a:ext cx="0" cy="1752600"/>
          </a:xfrm>
          <a:prstGeom prst="line">
            <a:avLst/>
          </a:prstGeom>
          <a:noFill/>
          <a:ln w="25400">
            <a:solidFill>
              <a:schemeClr val="tx1"/>
            </a:solidFill>
            <a:round/>
            <a:headEnd/>
            <a:tailEnd type="stealth" w="lg" len="lg"/>
          </a:ln>
          <a:extLst>
            <a:ext uri="{909E8E84-426E-40DD-AFC4-6F175D3DCCD1}">
              <a14:hiddenFill xmlns:a14="http://schemas.microsoft.com/office/drawing/2010/main">
                <a:noFill/>
              </a14:hiddenFill>
            </a:ext>
          </a:extLst>
        </p:spPr>
        <p:txBody>
          <a:bodyPr/>
          <a:lstStyle/>
          <a:p>
            <a:endParaRPr lang="el-GR"/>
          </a:p>
        </p:txBody>
      </p:sp>
      <p:sp>
        <p:nvSpPr>
          <p:cNvPr id="72730" name="Text Box 31">
            <a:extLst>
              <a:ext uri="{FF2B5EF4-FFF2-40B4-BE49-F238E27FC236}">
                <a16:creationId xmlns:a16="http://schemas.microsoft.com/office/drawing/2014/main" id="{BC2199CE-5645-4F03-A073-50B728953162}"/>
              </a:ext>
            </a:extLst>
          </p:cNvPr>
          <p:cNvSpPr txBox="1">
            <a:spLocks noChangeArrowheads="1"/>
          </p:cNvSpPr>
          <p:nvPr/>
        </p:nvSpPr>
        <p:spPr bwMode="auto">
          <a:xfrm>
            <a:off x="7378700" y="3946525"/>
            <a:ext cx="48895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2p</a:t>
            </a:r>
          </a:p>
        </p:txBody>
      </p:sp>
      <p:cxnSp>
        <p:nvCxnSpPr>
          <p:cNvPr id="72731" name="AutoShape 35">
            <a:extLst>
              <a:ext uri="{FF2B5EF4-FFF2-40B4-BE49-F238E27FC236}">
                <a16:creationId xmlns:a16="http://schemas.microsoft.com/office/drawing/2014/main" id="{147CCB35-2F15-4FFA-98E5-04DDE502371E}"/>
              </a:ext>
            </a:extLst>
          </p:cNvPr>
          <p:cNvCxnSpPr>
            <a:cxnSpLocks noChangeShapeType="1"/>
          </p:cNvCxnSpPr>
          <p:nvPr/>
        </p:nvCxnSpPr>
        <p:spPr bwMode="auto">
          <a:xfrm flipH="1" flipV="1">
            <a:off x="7929563" y="4175125"/>
            <a:ext cx="180975" cy="2027238"/>
          </a:xfrm>
          <a:prstGeom prst="curvedConnector3">
            <a:avLst>
              <a:gd name="adj1" fmla="val -126315"/>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cxnSp>
      <p:sp>
        <p:nvSpPr>
          <p:cNvPr id="72732" name="Text Box 30">
            <a:extLst>
              <a:ext uri="{FF2B5EF4-FFF2-40B4-BE49-F238E27FC236}">
                <a16:creationId xmlns:a16="http://schemas.microsoft.com/office/drawing/2014/main" id="{35AA95D2-E6D7-4A2B-A9FE-1A8428A115B4}"/>
              </a:ext>
            </a:extLst>
          </p:cNvPr>
          <p:cNvSpPr txBox="1">
            <a:spLocks noChangeArrowheads="1"/>
          </p:cNvSpPr>
          <p:nvPr/>
        </p:nvSpPr>
        <p:spPr bwMode="auto">
          <a:xfrm>
            <a:off x="1258888" y="5157788"/>
            <a:ext cx="2028825"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l-GR" altLang="el-GR" sz="1600">
                <a:latin typeface="Arial" panose="020B0604020202020204" pitchFamily="34" charset="0"/>
              </a:rPr>
              <a:t>Τροχιακά ελεύθερου</a:t>
            </a:r>
            <a:endParaRPr lang="en-US" altLang="el-GR" sz="1600">
              <a:latin typeface="Arial" panose="020B0604020202020204" pitchFamily="34" charset="0"/>
            </a:endParaRPr>
          </a:p>
          <a:p>
            <a:pPr algn="ctr" eaLnBrk="1" hangingPunct="1">
              <a:spcBef>
                <a:spcPct val="0"/>
              </a:spcBef>
              <a:buClrTx/>
              <a:buSzTx/>
              <a:buFontTx/>
              <a:buNone/>
            </a:pPr>
            <a:r>
              <a:rPr lang="el-GR" altLang="el-GR" sz="1600">
                <a:latin typeface="Arial" panose="020B0604020202020204" pitchFamily="34" charset="0"/>
              </a:rPr>
              <a:t>ατόμου </a:t>
            </a:r>
            <a:r>
              <a:rPr lang="en-US" altLang="el-GR" sz="1600">
                <a:latin typeface="Arial" panose="020B0604020202020204" pitchFamily="34" charset="0"/>
              </a:rPr>
              <a:t>C</a:t>
            </a:r>
          </a:p>
        </p:txBody>
      </p:sp>
      <p:sp>
        <p:nvSpPr>
          <p:cNvPr id="72733" name="Text Box 30">
            <a:extLst>
              <a:ext uri="{FF2B5EF4-FFF2-40B4-BE49-F238E27FC236}">
                <a16:creationId xmlns:a16="http://schemas.microsoft.com/office/drawing/2014/main" id="{0B3267C2-923C-4993-9854-B1565B477C04}"/>
              </a:ext>
            </a:extLst>
          </p:cNvPr>
          <p:cNvSpPr txBox="1">
            <a:spLocks noChangeArrowheads="1"/>
          </p:cNvSpPr>
          <p:nvPr/>
        </p:nvSpPr>
        <p:spPr bwMode="auto">
          <a:xfrm>
            <a:off x="6132513" y="4868863"/>
            <a:ext cx="1654175" cy="585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algn="ctr" eaLnBrk="1" hangingPunct="1">
              <a:spcBef>
                <a:spcPct val="0"/>
              </a:spcBef>
              <a:buClrTx/>
              <a:buSzTx/>
              <a:buFontTx/>
              <a:buNone/>
            </a:pPr>
            <a:r>
              <a:rPr lang="el-GR" altLang="el-GR" sz="1600">
                <a:latin typeface="Arial" panose="020B0604020202020204" pitchFamily="34" charset="0"/>
              </a:rPr>
              <a:t>Τροχιακά </a:t>
            </a:r>
            <a:r>
              <a:rPr lang="en-US" altLang="el-GR" sz="1600">
                <a:latin typeface="Arial" panose="020B0604020202020204" pitchFamily="34" charset="0"/>
              </a:rPr>
              <a:t>C</a:t>
            </a:r>
            <a:r>
              <a:rPr lang="el-GR" altLang="el-GR" sz="1600">
                <a:latin typeface="Arial" panose="020B0604020202020204" pitchFamily="34" charset="0"/>
              </a:rPr>
              <a:t> στο</a:t>
            </a:r>
          </a:p>
          <a:p>
            <a:pPr algn="ctr" eaLnBrk="1" hangingPunct="1">
              <a:spcBef>
                <a:spcPct val="0"/>
              </a:spcBef>
              <a:buClrTx/>
              <a:buSzTx/>
              <a:buFontTx/>
              <a:buNone/>
            </a:pPr>
            <a:r>
              <a:rPr lang="el-GR" altLang="el-GR" sz="1600">
                <a:latin typeface="Arial" panose="020B0604020202020204" pitchFamily="34" charset="0"/>
              </a:rPr>
              <a:t>μόριο του</a:t>
            </a:r>
            <a:r>
              <a:rPr lang="en-US" altLang="el-GR" sz="1600">
                <a:latin typeface="Arial" panose="020B0604020202020204" pitchFamily="34" charset="0"/>
              </a:rPr>
              <a:t> C</a:t>
            </a:r>
            <a:r>
              <a:rPr lang="el-GR" altLang="el-GR" sz="1600" baseline="-25000">
                <a:latin typeface="Arial" panose="020B0604020202020204" pitchFamily="34" charset="0"/>
              </a:rPr>
              <a:t>2</a:t>
            </a:r>
            <a:r>
              <a:rPr lang="en-US" altLang="el-GR" sz="1600">
                <a:latin typeface="Arial" panose="020B0604020202020204" pitchFamily="34" charset="0"/>
              </a:rPr>
              <a:t>H</a:t>
            </a:r>
            <a:r>
              <a:rPr lang="el-GR" altLang="el-GR" sz="1600" baseline="-25000">
                <a:latin typeface="Arial" panose="020B0604020202020204" pitchFamily="34" charset="0"/>
              </a:rPr>
              <a:t>6</a:t>
            </a:r>
            <a:r>
              <a:rPr lang="el-GR" altLang="el-GR" sz="1600">
                <a:latin typeface="Arial" panose="020B0604020202020204" pitchFamily="34" charset="0"/>
              </a:rPr>
              <a:t> </a:t>
            </a:r>
            <a:endParaRPr lang="en-US" altLang="el-GR" sz="1600">
              <a:latin typeface="Arial" panose="020B0604020202020204" pitchFamily="34" charset="0"/>
            </a:endParaRPr>
          </a:p>
        </p:txBody>
      </p:sp>
      <p:sp>
        <p:nvSpPr>
          <p:cNvPr id="72734" name="Text Box 29">
            <a:extLst>
              <a:ext uri="{FF2B5EF4-FFF2-40B4-BE49-F238E27FC236}">
                <a16:creationId xmlns:a16="http://schemas.microsoft.com/office/drawing/2014/main" id="{26FE1E08-CAE5-4212-8EA8-1E3234905269}"/>
              </a:ext>
            </a:extLst>
          </p:cNvPr>
          <p:cNvSpPr txBox="1">
            <a:spLocks noChangeArrowheads="1"/>
          </p:cNvSpPr>
          <p:nvPr/>
        </p:nvSpPr>
        <p:spPr bwMode="auto">
          <a:xfrm>
            <a:off x="323850" y="3860800"/>
            <a:ext cx="369888"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E</a:t>
            </a:r>
          </a:p>
        </p:txBody>
      </p:sp>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Text Box 6">
            <a:extLst>
              <a:ext uri="{FF2B5EF4-FFF2-40B4-BE49-F238E27FC236}">
                <a16:creationId xmlns:a16="http://schemas.microsoft.com/office/drawing/2014/main" id="{55F34920-46E7-4441-A7BA-40C8E5C91AC7}"/>
              </a:ext>
            </a:extLst>
          </p:cNvPr>
          <p:cNvSpPr txBox="1">
            <a:spLocks noChangeArrowheads="1"/>
          </p:cNvSpPr>
          <p:nvPr/>
        </p:nvSpPr>
        <p:spPr bwMode="auto">
          <a:xfrm>
            <a:off x="250825" y="1628775"/>
            <a:ext cx="8616950" cy="1662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rPr>
              <a:t>     </a:t>
            </a:r>
            <a:r>
              <a:rPr lang="el-GR" altLang="el-GR" sz="1800">
                <a:latin typeface="Arial" panose="020B0604020202020204" pitchFamily="34" charset="0"/>
              </a:rPr>
              <a:t>Ο άνθρακας χρησιμοποιεί τα </a:t>
            </a:r>
            <a:r>
              <a:rPr lang="en-US" altLang="el-GR" sz="1800">
                <a:latin typeface="Arial" panose="020B0604020202020204" pitchFamily="34" charset="0"/>
              </a:rPr>
              <a:t>sp</a:t>
            </a:r>
            <a:r>
              <a:rPr lang="en-US" altLang="el-GR" sz="1800" baseline="30000">
                <a:latin typeface="Arial" panose="020B0604020202020204" pitchFamily="34" charset="0"/>
              </a:rPr>
              <a:t>2</a:t>
            </a:r>
            <a:r>
              <a:rPr lang="en-US" altLang="el-GR" sz="1800">
                <a:latin typeface="Arial" panose="020B0604020202020204" pitchFamily="34" charset="0"/>
              </a:rPr>
              <a:t> </a:t>
            </a:r>
            <a:r>
              <a:rPr lang="el-GR" altLang="el-GR" sz="1800">
                <a:latin typeface="Arial" panose="020B0604020202020204" pitchFamily="34" charset="0"/>
              </a:rPr>
              <a:t>υβριδικά τροχιακά για το σχηματισμό σίγμα </a:t>
            </a:r>
            <a:r>
              <a:rPr lang="en-US" altLang="el-GR" sz="1800">
                <a:latin typeface="Arial" panose="020B0604020202020204" pitchFamily="34" charset="0"/>
              </a:rPr>
              <a:t>(</a:t>
            </a:r>
            <a:r>
              <a:rPr lang="el-GR" altLang="el-GR" sz="1800">
                <a:latin typeface="Arial" panose="020B0604020202020204" pitchFamily="34" charset="0"/>
                <a:cs typeface="Times New Roman" panose="02020603050405020304" pitchFamily="18" charset="0"/>
              </a:rPr>
              <a:t>σ</a:t>
            </a:r>
            <a:r>
              <a:rPr lang="en-US" altLang="el-GR" sz="1800">
                <a:latin typeface="Arial" panose="020B0604020202020204" pitchFamily="34" charset="0"/>
              </a:rPr>
              <a:t>) </a:t>
            </a:r>
          </a:p>
          <a:p>
            <a:pPr eaLnBrk="1" hangingPunct="1">
              <a:spcBef>
                <a:spcPct val="0"/>
              </a:spcBef>
              <a:buClrTx/>
              <a:buSzTx/>
              <a:buFontTx/>
              <a:buNone/>
            </a:pPr>
            <a:r>
              <a:rPr lang="en-US" altLang="el-GR" sz="1800">
                <a:latin typeface="Arial" panose="020B0604020202020204" pitchFamily="34" charset="0"/>
              </a:rPr>
              <a:t>     </a:t>
            </a:r>
            <a:r>
              <a:rPr lang="el-GR" altLang="el-GR" sz="1800">
                <a:latin typeface="Arial" panose="020B0604020202020204" pitchFamily="34" charset="0"/>
              </a:rPr>
              <a:t>δεσμών</a:t>
            </a:r>
            <a:r>
              <a:rPr lang="en-US" altLang="el-GR" sz="1800">
                <a:latin typeface="Arial" panose="020B0604020202020204" pitchFamily="34" charset="0"/>
              </a:rPr>
              <a:t> </a:t>
            </a:r>
            <a:r>
              <a:rPr lang="el-GR" altLang="el-GR" sz="1800">
                <a:latin typeface="Arial" panose="020B0604020202020204" pitchFamily="34" charset="0"/>
              </a:rPr>
              <a:t>στο επίπεδο.</a:t>
            </a:r>
            <a:endParaRPr lang="en-US" altLang="el-GR" sz="1800">
              <a:latin typeface="Arial" panose="020B0604020202020204" pitchFamily="34" charset="0"/>
            </a:endParaRPr>
          </a:p>
          <a:p>
            <a:pPr eaLnBrk="1" hangingPunct="1">
              <a:spcBef>
                <a:spcPct val="0"/>
              </a:spcBef>
              <a:buClrTx/>
              <a:buSzTx/>
              <a:buFontTx/>
              <a:buNone/>
            </a:pPr>
            <a:endParaRPr lang="en-US" altLang="el-GR" sz="1000">
              <a:latin typeface="Arial" panose="020B0604020202020204" pitchFamily="34" charset="0"/>
            </a:endParaRPr>
          </a:p>
          <a:p>
            <a:pPr eaLnBrk="1" hangingPunct="1">
              <a:spcBef>
                <a:spcPct val="0"/>
              </a:spcBef>
              <a:buClrTx/>
              <a:buSzTx/>
              <a:buFontTx/>
              <a:buNone/>
            </a:pPr>
            <a:r>
              <a:rPr lang="en-US" altLang="el-GR" sz="1800">
                <a:latin typeface="Arial" panose="020B0604020202020204" pitchFamily="34" charset="0"/>
              </a:rPr>
              <a:t>     </a:t>
            </a:r>
            <a:r>
              <a:rPr lang="el-GR" altLang="el-GR" sz="1800">
                <a:latin typeface="Arial" panose="020B0604020202020204" pitchFamily="34" charset="0"/>
              </a:rPr>
              <a:t>Το </a:t>
            </a:r>
            <a:r>
              <a:rPr lang="en-US" altLang="el-GR" sz="1800">
                <a:latin typeface="Arial" panose="020B0604020202020204" pitchFamily="34" charset="0"/>
              </a:rPr>
              <a:t>2p</a:t>
            </a:r>
            <a:r>
              <a:rPr lang="en-US" altLang="el-GR" sz="1800" baseline="-25000">
                <a:latin typeface="Arial" panose="020B0604020202020204" pitchFamily="34" charset="0"/>
              </a:rPr>
              <a:t>z</a:t>
            </a:r>
            <a:r>
              <a:rPr lang="en-US" altLang="el-GR" sz="1800">
                <a:latin typeface="Arial" panose="020B0604020202020204" pitchFamily="34" charset="0"/>
              </a:rPr>
              <a:t> </a:t>
            </a:r>
            <a:r>
              <a:rPr lang="el-GR" altLang="el-GR" sz="1800">
                <a:latin typeface="Arial" panose="020B0604020202020204" pitchFamily="34" charset="0"/>
              </a:rPr>
              <a:t>τροχιακό</a:t>
            </a:r>
            <a:r>
              <a:rPr lang="en-US" altLang="el-GR" sz="1800">
                <a:latin typeface="Arial" panose="020B0604020202020204" pitchFamily="34" charset="0"/>
              </a:rPr>
              <a:t> </a:t>
            </a:r>
            <a:r>
              <a:rPr lang="el-GR" altLang="el-GR" sz="1800">
                <a:latin typeface="Arial" panose="020B0604020202020204" pitchFamily="34" charset="0"/>
              </a:rPr>
              <a:t>χρησιμοποιείται στο σχηματισμό του πι </a:t>
            </a:r>
            <a:r>
              <a:rPr lang="en-US" altLang="el-GR" sz="1800">
                <a:latin typeface="Arial" panose="020B0604020202020204" pitchFamily="34" charset="0"/>
              </a:rPr>
              <a:t>(</a:t>
            </a:r>
            <a:r>
              <a:rPr lang="el-GR" altLang="el-GR" sz="1800">
                <a:latin typeface="Arial" panose="020B0604020202020204" pitchFamily="34" charset="0"/>
                <a:cs typeface="Times New Roman" panose="02020603050405020304" pitchFamily="18" charset="0"/>
              </a:rPr>
              <a:t>π</a:t>
            </a:r>
            <a:r>
              <a:rPr lang="en-US" altLang="el-GR" sz="1800">
                <a:latin typeface="Arial" panose="020B0604020202020204" pitchFamily="34" charset="0"/>
              </a:rPr>
              <a:t>) </a:t>
            </a:r>
            <a:r>
              <a:rPr lang="el-GR" altLang="el-GR" sz="1800">
                <a:latin typeface="Arial" panose="020B0604020202020204" pitchFamily="34" charset="0"/>
              </a:rPr>
              <a:t>δεσμού</a:t>
            </a:r>
            <a:r>
              <a:rPr lang="en-US" altLang="el-GR" sz="1800">
                <a:latin typeface="Arial" panose="020B0604020202020204" pitchFamily="34" charset="0"/>
              </a:rPr>
              <a:t>. </a:t>
            </a:r>
          </a:p>
          <a:p>
            <a:pPr eaLnBrk="1" hangingPunct="1">
              <a:spcBef>
                <a:spcPct val="0"/>
              </a:spcBef>
              <a:buClrTx/>
              <a:buSzTx/>
              <a:buFontTx/>
              <a:buNone/>
            </a:pPr>
            <a:r>
              <a:rPr lang="en-US" altLang="el-GR" sz="2000">
                <a:latin typeface="Arial" panose="020B0604020202020204" pitchFamily="34" charset="0"/>
              </a:rPr>
              <a:t>    </a:t>
            </a:r>
            <a:r>
              <a:rPr lang="en-US" altLang="el-GR" sz="800">
                <a:latin typeface="Arial" panose="020B0604020202020204" pitchFamily="34" charset="0"/>
              </a:rPr>
              <a:t>              </a:t>
            </a:r>
          </a:p>
          <a:p>
            <a:pPr eaLnBrk="1" hangingPunct="1">
              <a:spcBef>
                <a:spcPct val="0"/>
              </a:spcBef>
              <a:buClrTx/>
              <a:buSzTx/>
              <a:buFontTx/>
              <a:buNone/>
            </a:pPr>
            <a:r>
              <a:rPr lang="en-US" altLang="el-GR" sz="1800">
                <a:latin typeface="Arial" panose="020B0604020202020204" pitchFamily="34" charset="0"/>
              </a:rPr>
              <a:t>                       </a:t>
            </a:r>
            <a:r>
              <a:rPr lang="en-US" altLang="el-GR" sz="1800">
                <a:latin typeface="Arial" panose="020B0604020202020204" pitchFamily="34" charset="0"/>
                <a:sym typeface="Wingdings" panose="05000000000000000000" pitchFamily="2" charset="2"/>
              </a:rPr>
              <a:t></a:t>
            </a:r>
            <a:r>
              <a:rPr lang="el-GR" altLang="el-GR" sz="1800">
                <a:latin typeface="Arial" panose="020B0604020202020204" pitchFamily="34" charset="0"/>
                <a:sym typeface="Wingdings" panose="05000000000000000000" pitchFamily="2" charset="2"/>
              </a:rPr>
              <a:t> </a:t>
            </a:r>
            <a:r>
              <a:rPr lang="el-GR" altLang="el-GR" sz="1800">
                <a:latin typeface="Arial" panose="020B0604020202020204" pitchFamily="34" charset="0"/>
              </a:rPr>
              <a:t>Ο διπλός δεσμός  αποτελείται από ένα (1) σ</a:t>
            </a:r>
            <a:r>
              <a:rPr lang="en-US" altLang="el-GR" sz="1800">
                <a:latin typeface="Arial" panose="020B0604020202020204" pitchFamily="34" charset="0"/>
              </a:rPr>
              <a:t> </a:t>
            </a:r>
            <a:r>
              <a:rPr lang="el-GR" altLang="el-GR" sz="1800">
                <a:latin typeface="Arial" panose="020B0604020202020204" pitchFamily="34" charset="0"/>
              </a:rPr>
              <a:t>και (1) π</a:t>
            </a:r>
            <a:r>
              <a:rPr lang="en-US" altLang="el-GR" sz="1800">
                <a:latin typeface="Arial" panose="020B0604020202020204" pitchFamily="34" charset="0"/>
              </a:rPr>
              <a:t> </a:t>
            </a:r>
            <a:r>
              <a:rPr lang="el-GR" altLang="el-GR" sz="1800">
                <a:latin typeface="Arial" panose="020B0604020202020204" pitchFamily="34" charset="0"/>
              </a:rPr>
              <a:t>δεσμό</a:t>
            </a:r>
            <a:r>
              <a:rPr lang="en-US" altLang="el-GR" sz="1800">
                <a:latin typeface="Arial" panose="020B0604020202020204" pitchFamily="34" charset="0"/>
              </a:rPr>
              <a:t>.</a:t>
            </a:r>
          </a:p>
        </p:txBody>
      </p:sp>
      <p:pic>
        <p:nvPicPr>
          <p:cNvPr id="73731" name="Picture 3">
            <a:extLst>
              <a:ext uri="{FF2B5EF4-FFF2-40B4-BE49-F238E27FC236}">
                <a16:creationId xmlns:a16="http://schemas.microsoft.com/office/drawing/2014/main" id="{9DD676CB-8441-435A-8943-3806816C5FF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68538" y="3429000"/>
            <a:ext cx="4224337" cy="2767013"/>
          </a:xfrm>
          <a:prstGeom prst="rect">
            <a:avLst/>
          </a:prstGeom>
          <a:noFill/>
          <a:ln w="12700">
            <a:solidFill>
              <a:schemeClr val="tx1"/>
            </a:solidFill>
            <a:miter lim="800000"/>
            <a:headEnd/>
            <a:tailEnd/>
          </a:ln>
          <a:extLst>
            <a:ext uri="{909E8E84-426E-40DD-AFC4-6F175D3DCCD1}">
              <a14:hiddenFill xmlns:a14="http://schemas.microsoft.com/office/drawing/2010/main">
                <a:solidFill>
                  <a:srgbClr val="FFFFFF"/>
                </a:solidFill>
              </a14:hiddenFill>
            </a:ext>
          </a:extLst>
        </p:spPr>
      </p:pic>
      <p:sp>
        <p:nvSpPr>
          <p:cNvPr id="73732" name="Title 1">
            <a:extLst>
              <a:ext uri="{FF2B5EF4-FFF2-40B4-BE49-F238E27FC236}">
                <a16:creationId xmlns:a16="http://schemas.microsoft.com/office/drawing/2014/main" id="{F592DFDD-8D4F-4CED-9C9A-4382CC2993A8}"/>
              </a:ext>
            </a:extLst>
          </p:cNvPr>
          <p:cNvSpPr>
            <a:spLocks noGrp="1"/>
          </p:cNvSpPr>
          <p:nvPr>
            <p:ph type="title"/>
          </p:nvPr>
        </p:nvSpPr>
        <p:spPr>
          <a:xfrm>
            <a:off x="468313" y="0"/>
            <a:ext cx="8229600" cy="908050"/>
          </a:xfrm>
        </p:spPr>
        <p:txBody>
          <a:bodyPr/>
          <a:lstStyle/>
          <a:p>
            <a:pPr eaLnBrk="1" hangingPunct="1"/>
            <a:r>
              <a:rPr lang="el-GR" altLang="el-GR" sz="3600">
                <a:solidFill>
                  <a:srgbClr val="7B9899"/>
                </a:solidFill>
              </a:rPr>
              <a:t>Χημεία του Άνθρακα</a:t>
            </a:r>
          </a:p>
        </p:txBody>
      </p:sp>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4754" name="Picture 3">
            <a:extLst>
              <a:ext uri="{FF2B5EF4-FFF2-40B4-BE49-F238E27FC236}">
                <a16:creationId xmlns:a16="http://schemas.microsoft.com/office/drawing/2014/main" id="{14D9E007-030B-4CC6-9486-F7BEBC3494F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0825" y="908050"/>
            <a:ext cx="4062413" cy="2365375"/>
          </a:xfrm>
          <a:prstGeom prst="rect">
            <a:avLst/>
          </a:prstGeom>
          <a:noFill/>
          <a:ln w="12700">
            <a:solidFill>
              <a:schemeClr val="tx1"/>
            </a:solidFill>
            <a:miter lim="800000"/>
            <a:headEnd/>
            <a:tailEnd/>
          </a:ln>
          <a:extLst>
            <a:ext uri="{909E8E84-426E-40DD-AFC4-6F175D3DCCD1}">
              <a14:hiddenFill xmlns:a14="http://schemas.microsoft.com/office/drawing/2010/main">
                <a:solidFill>
                  <a:srgbClr val="FFFFFF"/>
                </a:solidFill>
              </a14:hiddenFill>
            </a:ext>
          </a:extLst>
        </p:spPr>
      </p:pic>
      <p:pic>
        <p:nvPicPr>
          <p:cNvPr id="74755" name="Picture 3">
            <a:extLst>
              <a:ext uri="{FF2B5EF4-FFF2-40B4-BE49-F238E27FC236}">
                <a16:creationId xmlns:a16="http://schemas.microsoft.com/office/drawing/2014/main" id="{D564663B-7A77-4F00-AD05-1C224B83ACD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95963" y="765175"/>
            <a:ext cx="3016250" cy="2663825"/>
          </a:xfrm>
          <a:prstGeom prst="rect">
            <a:avLst/>
          </a:prstGeom>
          <a:noFill/>
          <a:ln w="12700">
            <a:solidFill>
              <a:schemeClr val="tx1"/>
            </a:solidFill>
            <a:miter lim="800000"/>
            <a:headEnd/>
            <a:tailEnd/>
          </a:ln>
          <a:extLst>
            <a:ext uri="{909E8E84-426E-40DD-AFC4-6F175D3DCCD1}">
              <a14:hiddenFill xmlns:a14="http://schemas.microsoft.com/office/drawing/2010/main">
                <a:solidFill>
                  <a:srgbClr val="FFFFFF"/>
                </a:solidFill>
              </a14:hiddenFill>
            </a:ext>
          </a:extLst>
        </p:spPr>
      </p:pic>
      <p:pic>
        <p:nvPicPr>
          <p:cNvPr id="74756" name="Picture 3">
            <a:extLst>
              <a:ext uri="{FF2B5EF4-FFF2-40B4-BE49-F238E27FC236}">
                <a16:creationId xmlns:a16="http://schemas.microsoft.com/office/drawing/2014/main" id="{0D4043E8-CE71-4C4D-BBCB-9F2CC4965F8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692275" y="4149725"/>
            <a:ext cx="5429250" cy="2212975"/>
          </a:xfrm>
          <a:prstGeom prst="rect">
            <a:avLst/>
          </a:prstGeom>
          <a:noFill/>
          <a:ln w="12700">
            <a:solidFill>
              <a:schemeClr val="tx1"/>
            </a:solidFill>
            <a:miter lim="800000"/>
            <a:headEnd/>
            <a:tailEnd/>
          </a:ln>
          <a:extLst>
            <a:ext uri="{909E8E84-426E-40DD-AFC4-6F175D3DCCD1}">
              <a14:hiddenFill xmlns:a14="http://schemas.microsoft.com/office/drawing/2010/main">
                <a:solidFill>
                  <a:srgbClr val="FFFFFF"/>
                </a:solidFill>
              </a14:hiddenFill>
            </a:ext>
          </a:extLst>
        </p:spPr>
      </p:pic>
      <p:sp>
        <p:nvSpPr>
          <p:cNvPr id="74757" name="Title 1">
            <a:extLst>
              <a:ext uri="{FF2B5EF4-FFF2-40B4-BE49-F238E27FC236}">
                <a16:creationId xmlns:a16="http://schemas.microsoft.com/office/drawing/2014/main" id="{1EE1C062-2748-4F01-AE7D-2DC665B18737}"/>
              </a:ext>
            </a:extLst>
          </p:cNvPr>
          <p:cNvSpPr>
            <a:spLocks noGrp="1"/>
          </p:cNvSpPr>
          <p:nvPr>
            <p:ph type="title"/>
          </p:nvPr>
        </p:nvSpPr>
        <p:spPr>
          <a:xfrm>
            <a:off x="395288" y="0"/>
            <a:ext cx="8229600" cy="765175"/>
          </a:xfrm>
        </p:spPr>
        <p:txBody>
          <a:bodyPr/>
          <a:lstStyle/>
          <a:p>
            <a:pPr eaLnBrk="1" hangingPunct="1"/>
            <a:r>
              <a:rPr lang="el-GR" altLang="el-GR" sz="3600">
                <a:solidFill>
                  <a:srgbClr val="7B9899"/>
                </a:solidFill>
              </a:rPr>
              <a:t>Χημεία του Άνθρακα</a:t>
            </a:r>
          </a:p>
        </p:txBody>
      </p:sp>
      <p:cxnSp>
        <p:nvCxnSpPr>
          <p:cNvPr id="19" name="Straight Connector 18">
            <a:extLst>
              <a:ext uri="{FF2B5EF4-FFF2-40B4-BE49-F238E27FC236}">
                <a16:creationId xmlns:a16="http://schemas.microsoft.com/office/drawing/2014/main" id="{26267C78-9454-4AE1-B253-1AA5D396C980}"/>
              </a:ext>
            </a:extLst>
          </p:cNvPr>
          <p:cNvCxnSpPr/>
          <p:nvPr/>
        </p:nvCxnSpPr>
        <p:spPr>
          <a:xfrm>
            <a:off x="4313238" y="2090738"/>
            <a:ext cx="1482725" cy="6350"/>
          </a:xfrm>
          <a:prstGeom prst="line">
            <a:avLst/>
          </a:prstGeom>
          <a:ln w="19050">
            <a:solidFill>
              <a:schemeClr val="accent6">
                <a:lumMod val="75000"/>
              </a:schemeClr>
            </a:solidFill>
          </a:ln>
        </p:spPr>
        <p:style>
          <a:lnRef idx="1">
            <a:schemeClr val="accent1"/>
          </a:lnRef>
          <a:fillRef idx="0">
            <a:schemeClr val="accent1"/>
          </a:fillRef>
          <a:effectRef idx="0">
            <a:schemeClr val="accent1"/>
          </a:effectRef>
          <a:fontRef idx="minor">
            <a:schemeClr val="tx1"/>
          </a:fontRef>
        </p:style>
      </p:cxnSp>
      <p:cxnSp>
        <p:nvCxnSpPr>
          <p:cNvPr id="21" name="Straight Arrow Connector 20">
            <a:extLst>
              <a:ext uri="{FF2B5EF4-FFF2-40B4-BE49-F238E27FC236}">
                <a16:creationId xmlns:a16="http://schemas.microsoft.com/office/drawing/2014/main" id="{01E71F31-A6B1-4AF5-A924-8657E3D83D78}"/>
              </a:ext>
            </a:extLst>
          </p:cNvPr>
          <p:cNvCxnSpPr/>
          <p:nvPr/>
        </p:nvCxnSpPr>
        <p:spPr>
          <a:xfrm>
            <a:off x="5076825" y="2133600"/>
            <a:ext cx="0" cy="2016125"/>
          </a:xfrm>
          <a:prstGeom prst="straightConnector1">
            <a:avLst/>
          </a:prstGeom>
          <a:ln>
            <a:solidFill>
              <a:schemeClr val="accent6">
                <a:lumMod val="75000"/>
              </a:schemeClr>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5778" name="Picture 2" descr="http://chemistry.boisestate.edu/people/richardbanks/inorganic/bonding%20and%20hybridization/bondin36.gif">
            <a:extLst>
              <a:ext uri="{FF2B5EF4-FFF2-40B4-BE49-F238E27FC236}">
                <a16:creationId xmlns:a16="http://schemas.microsoft.com/office/drawing/2014/main" id="{3A6B8B51-4EB4-4985-AA6A-8AB5BB3C3A2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95288" y="3213100"/>
            <a:ext cx="3562350" cy="1257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5779" name="Picture 4" descr="http://chemistry.boisestate.edu/people/richardbanks/inorganic/bonding%20and%20hybridization/bondin35.gif">
            <a:extLst>
              <a:ext uri="{FF2B5EF4-FFF2-40B4-BE49-F238E27FC236}">
                <a16:creationId xmlns:a16="http://schemas.microsoft.com/office/drawing/2014/main" id="{CB9DFBA1-DB46-491D-A533-C4C7264A09F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067175" y="1700213"/>
            <a:ext cx="4362450" cy="1752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5780" name="Picture 6" descr="http://www.chem1.com/acad/webtext/chembond/CB-images/acetylene-orbs.gif">
            <a:extLst>
              <a:ext uri="{FF2B5EF4-FFF2-40B4-BE49-F238E27FC236}">
                <a16:creationId xmlns:a16="http://schemas.microsoft.com/office/drawing/2014/main" id="{6D3CD201-01E9-4EFE-B46F-3A12DD47812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763713" y="4724400"/>
            <a:ext cx="6246812" cy="1793875"/>
          </a:xfrm>
          <a:prstGeom prst="rect">
            <a:avLst/>
          </a:prstGeom>
          <a:solidFill>
            <a:srgbClr val="00B0F0"/>
          </a:solidFill>
          <a:ln>
            <a:noFill/>
          </a:ln>
          <a:extLst>
            <a:ext uri="{91240B29-F687-4F45-9708-019B960494DF}">
              <a14:hiddenLine xmlns:a14="http://schemas.microsoft.com/office/drawing/2010/main" w="9525">
                <a:solidFill>
                  <a:srgbClr val="000000"/>
                </a:solidFill>
                <a:miter lim="800000"/>
                <a:headEnd/>
                <a:tailEnd/>
              </a14:hiddenLine>
            </a:ext>
          </a:extLst>
        </p:spPr>
      </p:pic>
      <p:sp>
        <p:nvSpPr>
          <p:cNvPr id="75781" name="Title 1">
            <a:extLst>
              <a:ext uri="{FF2B5EF4-FFF2-40B4-BE49-F238E27FC236}">
                <a16:creationId xmlns:a16="http://schemas.microsoft.com/office/drawing/2014/main" id="{8CF8F17A-76D6-433B-8F6B-B7D3386BCFDC}"/>
              </a:ext>
            </a:extLst>
          </p:cNvPr>
          <p:cNvSpPr>
            <a:spLocks noGrp="1"/>
          </p:cNvSpPr>
          <p:nvPr>
            <p:ph type="title"/>
          </p:nvPr>
        </p:nvSpPr>
        <p:spPr>
          <a:xfrm>
            <a:off x="468313" y="0"/>
            <a:ext cx="8229600" cy="1196975"/>
          </a:xfrm>
        </p:spPr>
        <p:txBody>
          <a:bodyPr/>
          <a:lstStyle/>
          <a:p>
            <a:pPr eaLnBrk="1" hangingPunct="1"/>
            <a:r>
              <a:rPr lang="el-GR" altLang="el-GR" sz="3600">
                <a:solidFill>
                  <a:srgbClr val="7B9899"/>
                </a:solidFill>
              </a:rPr>
              <a:t>Χημεία του Άνθρακα</a:t>
            </a:r>
            <a:br>
              <a:rPr lang="en-US" altLang="el-GR" sz="3600">
                <a:solidFill>
                  <a:srgbClr val="7B9899"/>
                </a:solidFill>
              </a:rPr>
            </a:br>
            <a:r>
              <a:rPr lang="el-GR" altLang="el-GR" sz="3600">
                <a:solidFill>
                  <a:srgbClr val="7B9899"/>
                </a:solidFill>
              </a:rPr>
              <a:t> Υβριδισμός </a:t>
            </a:r>
            <a:r>
              <a:rPr lang="en-US" altLang="el-GR" sz="3600">
                <a:solidFill>
                  <a:srgbClr val="7B9899"/>
                </a:solidFill>
              </a:rPr>
              <a:t>sp</a:t>
            </a:r>
            <a:endParaRPr lang="el-GR" altLang="el-GR" sz="3600">
              <a:solidFill>
                <a:srgbClr val="7B9899"/>
              </a:solidFill>
            </a:endParaRPr>
          </a:p>
        </p:txBody>
      </p:sp>
      <p:pic>
        <p:nvPicPr>
          <p:cNvPr id="75782" name="Picture 7" descr="File:Acetylene-CRC-IR-dimensions-2D.png">
            <a:extLst>
              <a:ext uri="{FF2B5EF4-FFF2-40B4-BE49-F238E27FC236}">
                <a16:creationId xmlns:a16="http://schemas.microsoft.com/office/drawing/2014/main" id="{443192B0-950E-4BE2-BDBB-31AF050F915A}"/>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23850" y="1412875"/>
            <a:ext cx="1879600" cy="1195388"/>
          </a:xfrm>
          <a:prstGeom prst="rect">
            <a:avLst/>
          </a:prstGeom>
          <a:solidFill>
            <a:srgbClr val="00B0F0"/>
          </a:solidFill>
          <a:ln>
            <a:noFill/>
          </a:ln>
          <a:extLs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6802" name="Picture 2" descr="http://www.citycollegiate.com/ethyne_orbital.gif">
            <a:extLst>
              <a:ext uri="{FF2B5EF4-FFF2-40B4-BE49-F238E27FC236}">
                <a16:creationId xmlns:a16="http://schemas.microsoft.com/office/drawing/2014/main" id="{F17A0A90-4676-49B0-BD53-F40055FB9B8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42988" y="1989138"/>
            <a:ext cx="7081837" cy="4032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6803" name="Title 1">
            <a:extLst>
              <a:ext uri="{FF2B5EF4-FFF2-40B4-BE49-F238E27FC236}">
                <a16:creationId xmlns:a16="http://schemas.microsoft.com/office/drawing/2014/main" id="{BFDFFFB3-EBC1-4B2F-81D0-2B184D4FDC5D}"/>
              </a:ext>
            </a:extLst>
          </p:cNvPr>
          <p:cNvSpPr>
            <a:spLocks noGrp="1"/>
          </p:cNvSpPr>
          <p:nvPr>
            <p:ph type="title"/>
          </p:nvPr>
        </p:nvSpPr>
        <p:spPr>
          <a:xfrm>
            <a:off x="468313" y="0"/>
            <a:ext cx="8229600" cy="1143000"/>
          </a:xfrm>
        </p:spPr>
        <p:txBody>
          <a:bodyPr/>
          <a:lstStyle/>
          <a:p>
            <a:pPr eaLnBrk="1" hangingPunct="1"/>
            <a:r>
              <a:rPr lang="el-GR" altLang="el-GR" sz="3600">
                <a:solidFill>
                  <a:srgbClr val="7B9899"/>
                </a:solidFill>
              </a:rPr>
              <a:t>Χημεία του Άνθρακα</a:t>
            </a:r>
          </a:p>
        </p:txBody>
      </p:sp>
    </p:spTree>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Rectangle 1">
            <a:extLst>
              <a:ext uri="{FF2B5EF4-FFF2-40B4-BE49-F238E27FC236}">
                <a16:creationId xmlns:a16="http://schemas.microsoft.com/office/drawing/2014/main" id="{06D20FBC-90C7-4061-B45C-B9EE1014DA08}"/>
              </a:ext>
            </a:extLst>
          </p:cNvPr>
          <p:cNvSpPr>
            <a:spLocks noChangeArrowheads="1"/>
          </p:cNvSpPr>
          <p:nvPr/>
        </p:nvSpPr>
        <p:spPr bwMode="auto">
          <a:xfrm>
            <a:off x="900113" y="2420938"/>
            <a:ext cx="7775575"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hlinkClick r:id="rId2"/>
              </a:rPr>
              <a:t>http://www.youtube.com/watch?v=g1fGXDRxS6k&amp;feature=related</a:t>
            </a:r>
            <a:r>
              <a:rPr lang="el-GR" altLang="el-GR" sz="1800">
                <a:latin typeface="Arial" panose="020B0604020202020204" pitchFamily="34" charset="0"/>
              </a:rPr>
              <a:t> </a:t>
            </a:r>
            <a:r>
              <a:rPr lang="en-US" altLang="el-GR" sz="1800">
                <a:latin typeface="Arial" panose="020B0604020202020204" pitchFamily="34" charset="0"/>
              </a:rPr>
              <a:t> </a:t>
            </a:r>
          </a:p>
          <a:p>
            <a:pPr eaLnBrk="1" hangingPunct="1">
              <a:spcBef>
                <a:spcPct val="0"/>
              </a:spcBef>
              <a:buClrTx/>
              <a:buSzTx/>
              <a:buFontTx/>
              <a:buNone/>
            </a:pPr>
            <a:endParaRPr lang="el-GR" altLang="el-GR" sz="1800">
              <a:latin typeface="Arial" panose="020B0604020202020204" pitchFamily="34" charset="0"/>
            </a:endParaRPr>
          </a:p>
        </p:txBody>
      </p:sp>
      <p:sp>
        <p:nvSpPr>
          <p:cNvPr id="77827" name="TextBox 2">
            <a:extLst>
              <a:ext uri="{FF2B5EF4-FFF2-40B4-BE49-F238E27FC236}">
                <a16:creationId xmlns:a16="http://schemas.microsoft.com/office/drawing/2014/main" id="{4FCFD4B8-0B96-4426-8A69-8129766AAA75}"/>
              </a:ext>
            </a:extLst>
          </p:cNvPr>
          <p:cNvSpPr txBox="1">
            <a:spLocks noChangeArrowheads="1"/>
          </p:cNvSpPr>
          <p:nvPr/>
        </p:nvSpPr>
        <p:spPr bwMode="auto">
          <a:xfrm>
            <a:off x="900113" y="1979613"/>
            <a:ext cx="2808287"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Υβριδισμοί </a:t>
            </a:r>
            <a:r>
              <a:rPr lang="en-US" altLang="el-GR" sz="1800">
                <a:latin typeface="Arial" panose="020B0604020202020204" pitchFamily="34" charset="0"/>
              </a:rPr>
              <a:t>s-p</a:t>
            </a:r>
            <a:endParaRPr lang="el-GR" altLang="el-GR" sz="1800">
              <a:latin typeface="Arial" panose="020B0604020202020204" pitchFamily="34" charset="0"/>
            </a:endParaRPr>
          </a:p>
        </p:txBody>
      </p:sp>
      <p:sp>
        <p:nvSpPr>
          <p:cNvPr id="77828" name="Rectangle 3">
            <a:extLst>
              <a:ext uri="{FF2B5EF4-FFF2-40B4-BE49-F238E27FC236}">
                <a16:creationId xmlns:a16="http://schemas.microsoft.com/office/drawing/2014/main" id="{CE04810F-5B3D-4AC6-9848-3DA7D0797695}"/>
              </a:ext>
            </a:extLst>
          </p:cNvPr>
          <p:cNvSpPr>
            <a:spLocks noChangeArrowheads="1"/>
          </p:cNvSpPr>
          <p:nvPr/>
        </p:nvSpPr>
        <p:spPr bwMode="auto">
          <a:xfrm>
            <a:off x="900113" y="4140200"/>
            <a:ext cx="720090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hlinkClick r:id="rId3"/>
              </a:rPr>
              <a:t>http://www.youtube.com/watch?v=lOk5grVp094</a:t>
            </a:r>
            <a:r>
              <a:rPr lang="el-GR" altLang="el-GR" sz="1800">
                <a:latin typeface="Arial" panose="020B0604020202020204" pitchFamily="34" charset="0"/>
              </a:rPr>
              <a:t> </a:t>
            </a:r>
            <a:r>
              <a:rPr lang="en-US" altLang="el-GR" sz="1800">
                <a:latin typeface="Arial" panose="020B0604020202020204" pitchFamily="34" charset="0"/>
              </a:rPr>
              <a:t> </a:t>
            </a:r>
            <a:endParaRPr lang="el-GR" altLang="el-GR" sz="1800">
              <a:latin typeface="Arial" panose="020B0604020202020204" pitchFamily="34" charset="0"/>
            </a:endParaRPr>
          </a:p>
        </p:txBody>
      </p:sp>
      <p:sp>
        <p:nvSpPr>
          <p:cNvPr id="77829" name="TextBox 4">
            <a:extLst>
              <a:ext uri="{FF2B5EF4-FFF2-40B4-BE49-F238E27FC236}">
                <a16:creationId xmlns:a16="http://schemas.microsoft.com/office/drawing/2014/main" id="{FB087FEB-3EA9-4DEF-A7DD-2C5982F70157}"/>
              </a:ext>
            </a:extLst>
          </p:cNvPr>
          <p:cNvSpPr txBox="1">
            <a:spLocks noChangeArrowheads="1"/>
          </p:cNvSpPr>
          <p:nvPr/>
        </p:nvSpPr>
        <p:spPr bwMode="auto">
          <a:xfrm>
            <a:off x="900113" y="3708400"/>
            <a:ext cx="403225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Υβριδισμός </a:t>
            </a:r>
            <a:r>
              <a:rPr lang="en-US" altLang="el-GR" sz="1800">
                <a:latin typeface="Arial" panose="020B0604020202020204" pitchFamily="34" charset="0"/>
              </a:rPr>
              <a:t>sp</a:t>
            </a:r>
            <a:r>
              <a:rPr lang="en-US" altLang="el-GR" sz="1800" baseline="30000">
                <a:latin typeface="Arial" panose="020B0604020202020204" pitchFamily="34" charset="0"/>
              </a:rPr>
              <a:t>3</a:t>
            </a:r>
            <a:r>
              <a:rPr lang="el-GR" altLang="el-GR" sz="1800">
                <a:latin typeface="Arial" panose="020B0604020202020204" pitchFamily="34" charset="0"/>
              </a:rPr>
              <a:t>- Δομή μεθανίου</a:t>
            </a:r>
          </a:p>
        </p:txBody>
      </p:sp>
      <p:sp>
        <p:nvSpPr>
          <p:cNvPr id="77830" name="Rectangle 5">
            <a:extLst>
              <a:ext uri="{FF2B5EF4-FFF2-40B4-BE49-F238E27FC236}">
                <a16:creationId xmlns:a16="http://schemas.microsoft.com/office/drawing/2014/main" id="{20BA06F0-F34F-4734-B547-ECBF1735DE71}"/>
              </a:ext>
            </a:extLst>
          </p:cNvPr>
          <p:cNvSpPr>
            <a:spLocks noChangeArrowheads="1"/>
          </p:cNvSpPr>
          <p:nvPr/>
        </p:nvSpPr>
        <p:spPr bwMode="auto">
          <a:xfrm>
            <a:off x="900113" y="5795963"/>
            <a:ext cx="7559675"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hlinkClick r:id="rId4"/>
              </a:rPr>
              <a:t>http://www.youtube.com/watch?v=Wly-fwyfkOI&amp;NR=1</a:t>
            </a:r>
            <a:r>
              <a:rPr lang="el-GR" altLang="el-GR" sz="1800">
                <a:latin typeface="Arial" panose="020B0604020202020204" pitchFamily="34" charset="0"/>
              </a:rPr>
              <a:t> </a:t>
            </a:r>
          </a:p>
        </p:txBody>
      </p:sp>
      <p:sp>
        <p:nvSpPr>
          <p:cNvPr id="77831" name="TextBox 6">
            <a:extLst>
              <a:ext uri="{FF2B5EF4-FFF2-40B4-BE49-F238E27FC236}">
                <a16:creationId xmlns:a16="http://schemas.microsoft.com/office/drawing/2014/main" id="{4C283DC8-2738-4686-9DEA-9864BBD624E3}"/>
              </a:ext>
            </a:extLst>
          </p:cNvPr>
          <p:cNvSpPr txBox="1">
            <a:spLocks noChangeArrowheads="1"/>
          </p:cNvSpPr>
          <p:nvPr/>
        </p:nvSpPr>
        <p:spPr bwMode="auto">
          <a:xfrm>
            <a:off x="900113" y="5364163"/>
            <a:ext cx="403225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Υβριδισμός </a:t>
            </a:r>
            <a:r>
              <a:rPr lang="en-US" altLang="el-GR" sz="1800">
                <a:latin typeface="Arial" panose="020B0604020202020204" pitchFamily="34" charset="0"/>
              </a:rPr>
              <a:t>sp</a:t>
            </a:r>
            <a:r>
              <a:rPr lang="el-GR" altLang="el-GR" sz="1800" baseline="30000">
                <a:latin typeface="Arial" panose="020B0604020202020204" pitchFamily="34" charset="0"/>
              </a:rPr>
              <a:t>2</a:t>
            </a:r>
            <a:r>
              <a:rPr lang="el-GR" altLang="el-GR" sz="1800">
                <a:latin typeface="Arial" panose="020B0604020202020204" pitchFamily="34" charset="0"/>
              </a:rPr>
              <a:t>- Δομή αιθενίου</a:t>
            </a:r>
          </a:p>
        </p:txBody>
      </p:sp>
      <p:sp>
        <p:nvSpPr>
          <p:cNvPr id="77832" name="Rectangle 7">
            <a:extLst>
              <a:ext uri="{FF2B5EF4-FFF2-40B4-BE49-F238E27FC236}">
                <a16:creationId xmlns:a16="http://schemas.microsoft.com/office/drawing/2014/main" id="{655293D8-D094-4190-8C6F-4F246C5A5009}"/>
              </a:ext>
            </a:extLst>
          </p:cNvPr>
          <p:cNvSpPr>
            <a:spLocks noChangeArrowheads="1"/>
          </p:cNvSpPr>
          <p:nvPr/>
        </p:nvSpPr>
        <p:spPr bwMode="auto">
          <a:xfrm>
            <a:off x="900113" y="908050"/>
            <a:ext cx="76327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hlinkClick r:id="rId5"/>
              </a:rPr>
              <a:t>http://www.youtube.com/watch?v=UR4eG60jjQQ</a:t>
            </a:r>
            <a:r>
              <a:rPr lang="el-GR" altLang="el-GR" sz="1800">
                <a:latin typeface="Arial" panose="020B0604020202020204" pitchFamily="34" charset="0"/>
              </a:rPr>
              <a:t>  </a:t>
            </a:r>
          </a:p>
        </p:txBody>
      </p:sp>
      <p:sp>
        <p:nvSpPr>
          <p:cNvPr id="77833" name="TextBox 8">
            <a:extLst>
              <a:ext uri="{FF2B5EF4-FFF2-40B4-BE49-F238E27FC236}">
                <a16:creationId xmlns:a16="http://schemas.microsoft.com/office/drawing/2014/main" id="{05F469CF-BD01-462E-B0AE-C88339EC0BBA}"/>
              </a:ext>
            </a:extLst>
          </p:cNvPr>
          <p:cNvSpPr txBox="1">
            <a:spLocks noChangeArrowheads="1"/>
          </p:cNvSpPr>
          <p:nvPr/>
        </p:nvSpPr>
        <p:spPr bwMode="auto">
          <a:xfrm>
            <a:off x="900113" y="466725"/>
            <a:ext cx="5688012"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1800">
                <a:latin typeface="Arial" panose="020B0604020202020204" pitchFamily="34" charset="0"/>
              </a:rPr>
              <a:t>Σχηματισμός απλών, διπλών, τριπλών δεσμών</a:t>
            </a:r>
          </a:p>
        </p:txBody>
      </p:sp>
      <p:sp>
        <p:nvSpPr>
          <p:cNvPr id="77834" name="TextBox 9">
            <a:extLst>
              <a:ext uri="{FF2B5EF4-FFF2-40B4-BE49-F238E27FC236}">
                <a16:creationId xmlns:a16="http://schemas.microsoft.com/office/drawing/2014/main" id="{B9A8221E-2270-4946-9214-7E85E9E94632}"/>
              </a:ext>
            </a:extLst>
          </p:cNvPr>
          <p:cNvSpPr txBox="1">
            <a:spLocks noChangeArrowheads="1"/>
          </p:cNvSpPr>
          <p:nvPr/>
        </p:nvSpPr>
        <p:spPr bwMode="auto">
          <a:xfrm>
            <a:off x="2916238" y="1341438"/>
            <a:ext cx="151130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2400">
                <a:latin typeface="Arial" panose="020B0604020202020204" pitchFamily="34" charset="0"/>
                <a:sym typeface="Wingdings" panose="05000000000000000000" pitchFamily="2" charset="2"/>
              </a:rPr>
              <a:t>        </a:t>
            </a:r>
            <a:endParaRPr lang="el-GR" altLang="el-GR" sz="2400">
              <a:latin typeface="Arial" panose="020B0604020202020204" pitchFamily="34" charset="0"/>
            </a:endParaRPr>
          </a:p>
        </p:txBody>
      </p:sp>
      <p:sp>
        <p:nvSpPr>
          <p:cNvPr id="77835" name="TextBox 10">
            <a:extLst>
              <a:ext uri="{FF2B5EF4-FFF2-40B4-BE49-F238E27FC236}">
                <a16:creationId xmlns:a16="http://schemas.microsoft.com/office/drawing/2014/main" id="{AE43939C-883A-4B19-8173-55CA73FF1619}"/>
              </a:ext>
            </a:extLst>
          </p:cNvPr>
          <p:cNvSpPr txBox="1">
            <a:spLocks noChangeArrowheads="1"/>
          </p:cNvSpPr>
          <p:nvPr/>
        </p:nvSpPr>
        <p:spPr bwMode="auto">
          <a:xfrm>
            <a:off x="2916238" y="2997200"/>
            <a:ext cx="15113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2400">
                <a:latin typeface="Arial" panose="020B0604020202020204" pitchFamily="34" charset="0"/>
                <a:sym typeface="Wingdings" panose="05000000000000000000" pitchFamily="2" charset="2"/>
              </a:rPr>
              <a:t>        </a:t>
            </a:r>
            <a:endParaRPr lang="el-GR" altLang="el-GR" sz="2400">
              <a:latin typeface="Arial" panose="020B0604020202020204" pitchFamily="34" charset="0"/>
            </a:endParaRPr>
          </a:p>
        </p:txBody>
      </p:sp>
      <p:sp>
        <p:nvSpPr>
          <p:cNvPr id="77836" name="TextBox 11">
            <a:extLst>
              <a:ext uri="{FF2B5EF4-FFF2-40B4-BE49-F238E27FC236}">
                <a16:creationId xmlns:a16="http://schemas.microsoft.com/office/drawing/2014/main" id="{51BF5C5D-93A6-4D5F-B20F-E8EFD1E9FF35}"/>
              </a:ext>
            </a:extLst>
          </p:cNvPr>
          <p:cNvSpPr txBox="1">
            <a:spLocks noChangeArrowheads="1"/>
          </p:cNvSpPr>
          <p:nvPr/>
        </p:nvSpPr>
        <p:spPr bwMode="auto">
          <a:xfrm>
            <a:off x="2916238" y="4724400"/>
            <a:ext cx="15113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l-GR" altLang="el-GR" sz="2400">
                <a:latin typeface="Arial" panose="020B0604020202020204" pitchFamily="34" charset="0"/>
                <a:sym typeface="Wingdings" panose="05000000000000000000" pitchFamily="2" charset="2"/>
              </a:rPr>
              <a:t>        </a:t>
            </a:r>
            <a:endParaRPr lang="el-GR" altLang="el-GR" sz="2400">
              <a:latin typeface="Arial" panose="020B0604020202020204" pitchFamily="34" charset="0"/>
            </a:endParaRPr>
          </a:p>
        </p:txBody>
      </p:sp>
      <p:sp>
        <p:nvSpPr>
          <p:cNvPr id="77837" name="Rectangle 13">
            <a:extLst>
              <a:ext uri="{FF2B5EF4-FFF2-40B4-BE49-F238E27FC236}">
                <a16:creationId xmlns:a16="http://schemas.microsoft.com/office/drawing/2014/main" id="{F4FE5173-3A48-4943-8A3F-D3218DA85DC0}"/>
              </a:ext>
            </a:extLst>
          </p:cNvPr>
          <p:cNvSpPr>
            <a:spLocks noChangeArrowheads="1"/>
          </p:cNvSpPr>
          <p:nvPr/>
        </p:nvSpPr>
        <p:spPr bwMode="auto">
          <a:xfrm>
            <a:off x="971550" y="2781300"/>
            <a:ext cx="7272338"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lr>
                <a:schemeClr val="accent1"/>
              </a:buClr>
              <a:buSzPct val="85000"/>
              <a:buFont typeface="Wingdings 2" panose="05020102010507070707" pitchFamily="18" charset="2"/>
              <a:buChar char=""/>
              <a:defRPr sz="2700">
                <a:solidFill>
                  <a:schemeClr val="tx1"/>
                </a:solidFill>
                <a:latin typeface="Georgia" panose="02040502050405020303" pitchFamily="18" charset="0"/>
              </a:defRPr>
            </a:lvl1pPr>
            <a:lvl2pPr marL="742950" indent="-285750">
              <a:spcBef>
                <a:spcPct val="20000"/>
              </a:spcBef>
              <a:buClr>
                <a:schemeClr val="accent2"/>
              </a:buClr>
              <a:buSzPct val="70000"/>
              <a:buFont typeface="Wingdings" panose="05000000000000000000" pitchFamily="2" charset="2"/>
              <a:buChar char=""/>
              <a:defRPr sz="2200">
                <a:solidFill>
                  <a:schemeClr val="tx2"/>
                </a:solidFill>
                <a:latin typeface="Georgia" panose="02040502050405020303" pitchFamily="18" charset="0"/>
              </a:defRPr>
            </a:lvl2pPr>
            <a:lvl3pPr marL="1143000" indent="-228600">
              <a:spcBef>
                <a:spcPct val="20000"/>
              </a:spcBef>
              <a:buClr>
                <a:srgbClr val="8CADAE"/>
              </a:buClr>
              <a:buSzPct val="75000"/>
              <a:buFont typeface="Wingdings 2" panose="05020102010507070707" pitchFamily="18" charset="2"/>
              <a:buChar char=""/>
              <a:defRPr sz="2000">
                <a:solidFill>
                  <a:schemeClr val="tx1"/>
                </a:solidFill>
                <a:latin typeface="Georgia" panose="02040502050405020303" pitchFamily="18" charset="0"/>
              </a:defRPr>
            </a:lvl3pPr>
            <a:lvl4pPr marL="1600200" indent="-228600">
              <a:spcBef>
                <a:spcPct val="20000"/>
              </a:spcBef>
              <a:buClr>
                <a:srgbClr val="8C7B70"/>
              </a:buClr>
              <a:buSzPct val="70000"/>
              <a:buFont typeface="Wingdings" panose="05000000000000000000" pitchFamily="2" charset="2"/>
              <a:buChar char=""/>
              <a:defRPr sz="2000">
                <a:solidFill>
                  <a:schemeClr val="tx2"/>
                </a:solidFill>
                <a:latin typeface="Georgia" panose="02040502050405020303" pitchFamily="18" charset="0"/>
              </a:defRPr>
            </a:lvl4pPr>
            <a:lvl5pPr marL="2057400" indent="-228600">
              <a:spcBef>
                <a:spcPct val="20000"/>
              </a:spcBef>
              <a:buClr>
                <a:srgbClr val="8FB08C"/>
              </a:buClr>
              <a:buChar char="•"/>
              <a:defRPr sz="2000">
                <a:solidFill>
                  <a:schemeClr val="tx1"/>
                </a:solidFill>
                <a:latin typeface="Georgia" panose="02040502050405020303" pitchFamily="18" charset="0"/>
              </a:defRPr>
            </a:lvl5pPr>
            <a:lvl6pPr marL="25146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6pPr>
            <a:lvl7pPr marL="29718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7pPr>
            <a:lvl8pPr marL="34290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8pPr>
            <a:lvl9pPr marL="3886200" indent="-228600" eaLnBrk="0" fontAlgn="base" hangingPunct="0">
              <a:spcBef>
                <a:spcPct val="20000"/>
              </a:spcBef>
              <a:spcAft>
                <a:spcPct val="0"/>
              </a:spcAft>
              <a:buClr>
                <a:srgbClr val="8FB08C"/>
              </a:buClr>
              <a:buChar char="•"/>
              <a:defRPr sz="2000">
                <a:solidFill>
                  <a:schemeClr val="tx1"/>
                </a:solidFill>
                <a:latin typeface="Georgia" panose="02040502050405020303" pitchFamily="18" charset="0"/>
              </a:defRPr>
            </a:lvl9pPr>
          </a:lstStyle>
          <a:p>
            <a:pPr eaLnBrk="1" hangingPunct="1">
              <a:spcBef>
                <a:spcPct val="0"/>
              </a:spcBef>
              <a:buClrTx/>
              <a:buSzTx/>
              <a:buFontTx/>
              <a:buNone/>
            </a:pPr>
            <a:r>
              <a:rPr lang="en-US" altLang="el-GR" sz="1800">
                <a:latin typeface="Arial" panose="020B0604020202020204" pitchFamily="34" charset="0"/>
                <a:hlinkClick r:id="rId6"/>
              </a:rPr>
              <a:t>http://www.youtube.com/watch?v=KHdnWavQ9Z8&amp;feature=related</a:t>
            </a:r>
            <a:r>
              <a:rPr lang="en-US" altLang="el-GR" sz="1800">
                <a:latin typeface="Arial" panose="020B0604020202020204" pitchFamily="34" charset="0"/>
              </a:rPr>
              <a:t> </a:t>
            </a:r>
            <a:endParaRPr lang="el-GR" altLang="el-GR" sz="1800">
              <a:latin typeface="Arial" panose="020B0604020202020204" pitchFamily="34" charset="0"/>
            </a:endParaRPr>
          </a:p>
        </p:txBody>
      </p:sp>
    </p:spTree>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Civic">
  <a:themeElements>
    <a:clrScheme name="Civic">
      <a:dk1>
        <a:sysClr val="windowText" lastClr="000000"/>
      </a:dk1>
      <a:lt1>
        <a:sysClr val="window" lastClr="FFFFFF"/>
      </a:lt1>
      <a:dk2>
        <a:srgbClr val="646B86"/>
      </a:dk2>
      <a:lt2>
        <a:srgbClr val="C5D1D7"/>
      </a:lt2>
      <a:accent1>
        <a:srgbClr val="D16349"/>
      </a:accent1>
      <a:accent2>
        <a:srgbClr val="CCB400"/>
      </a:accent2>
      <a:accent3>
        <a:srgbClr val="8CADAE"/>
      </a:accent3>
      <a:accent4>
        <a:srgbClr val="8C7B70"/>
      </a:accent4>
      <a:accent5>
        <a:srgbClr val="8FB08C"/>
      </a:accent5>
      <a:accent6>
        <a:srgbClr val="D19049"/>
      </a:accent6>
      <a:hlink>
        <a:srgbClr val="00A3D6"/>
      </a:hlink>
      <a:folHlink>
        <a:srgbClr val="694F07"/>
      </a:folHlink>
    </a:clrScheme>
    <a:fontScheme name="Civic">
      <a:majorFont>
        <a:latin typeface="Georgia"/>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Georgia"/>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Civic">
      <a:fillStyleLst>
        <a:solidFill>
          <a:schemeClr val="phClr"/>
        </a:solidFill>
        <a:solidFill>
          <a:schemeClr val="phClr">
            <a:tint val="45000"/>
          </a:schemeClr>
        </a:solidFill>
        <a:solidFill>
          <a:schemeClr val="phClr">
            <a:tint val="95000"/>
          </a:schemeClr>
        </a:solidFill>
      </a:fillStyleLst>
      <a:lnStyleLst>
        <a:ln w="9525" cap="flat" cmpd="sng" algn="ctr">
          <a:solidFill>
            <a:schemeClr val="phClr"/>
          </a:solidFill>
          <a:prstDash val="solid"/>
        </a:ln>
        <a:ln w="11429" cap="flat" cmpd="sng" algn="ctr">
          <a:solidFill>
            <a:schemeClr val="phClr"/>
          </a:solidFill>
          <a:prstDash val="sysDash"/>
        </a:ln>
        <a:ln w="20000" cap="flat" cmpd="sng" algn="ctr">
          <a:solidFill>
            <a:schemeClr val="phClr"/>
          </a:solidFill>
          <a:prstDash val="solid"/>
        </a:ln>
      </a:lnStyleLst>
      <a:effectStyleLst>
        <a:effectStyle>
          <a:effectLst>
            <a:outerShdw blurRad="50800" dist="25400" dir="5400000" rotWithShape="0">
              <a:srgbClr val="000000">
                <a:alpha val="35000"/>
              </a:srgbClr>
            </a:outerShdw>
          </a:effectLst>
        </a:effectStyle>
        <a:effectStyle>
          <a:effectLst>
            <a:outerShdw blurRad="50800" dist="25400" dir="5400000" rotWithShape="0">
              <a:srgbClr val="000000">
                <a:alpha val="45000"/>
              </a:srgbClr>
            </a:outerShdw>
          </a:effectLst>
          <a:scene3d>
            <a:camera prst="orthographicFront" fov="0">
              <a:rot lat="0" lon="0" rev="0"/>
            </a:camera>
            <a:lightRig rig="threePt" dir="t">
              <a:rot lat="0" lon="0" rev="0"/>
            </a:lightRig>
          </a:scene3d>
          <a:sp3d contourW="9525" prstMaterial="matte">
            <a:bevelT w="0" h="0"/>
            <a:contourClr>
              <a:schemeClr val="phClr">
                <a:shade val="70000"/>
                <a:satMod val="105000"/>
              </a:schemeClr>
            </a:contourClr>
          </a:sp3d>
        </a:effectStyle>
        <a:effectStyle>
          <a:effectLst>
            <a:outerShdw blurRad="50800" dist="25400" dir="5400000" rotWithShape="0">
              <a:srgbClr val="000000">
                <a:alpha val="45000"/>
              </a:srgbClr>
            </a:outerShdw>
          </a:effectLst>
          <a:scene3d>
            <a:camera prst="orthographicFront" fov="0">
              <a:rot lat="0" lon="0" rev="0"/>
            </a:camera>
            <a:lightRig rig="soft" dir="b">
              <a:rot lat="0" lon="0" rev="0"/>
            </a:lightRig>
          </a:scene3d>
          <a:sp3d prstMaterial="dkEdge">
            <a:bevelT w="63500" h="63500" prst="cross"/>
            <a:contourClr>
              <a:schemeClr val="phClr"/>
            </a:contourClr>
          </a:sp3d>
        </a:effectStyle>
      </a:effectStyleLst>
      <a:bgFillStyleLst>
        <a:solidFill>
          <a:schemeClr val="phClr"/>
        </a:solidFill>
        <a:blipFill>
          <a:blip xmlns:r="http://schemas.openxmlformats.org/officeDocument/2006/relationships" r:embed="rId1">
            <a:duotone>
              <a:schemeClr val="phClr">
                <a:shade val="70000"/>
                <a:satMod val="115000"/>
              </a:schemeClr>
              <a:schemeClr val="phClr">
                <a:tint val="85000"/>
              </a:schemeClr>
            </a:duotone>
          </a:blip>
          <a:tile tx="0" ty="0" sx="85000" sy="85000" flip="none" algn="tl"/>
        </a:blipFill>
        <a:blipFill>
          <a:blip xmlns:r="http://schemas.openxmlformats.org/officeDocument/2006/relationships" r:embed="rId2">
            <a:duotone>
              <a:schemeClr val="phClr">
                <a:shade val="65000"/>
                <a:satMod val="115000"/>
              </a:schemeClr>
              <a:schemeClr val="phClr">
                <a:tint val="85000"/>
              </a:schemeClr>
            </a:duotone>
          </a:blip>
          <a:tile tx="0" ty="0" sx="65000" sy="65000" flip="none" algn="tl"/>
        </a:blipFill>
      </a:bgFillStyleLst>
    </a:fmtScheme>
  </a:themeElements>
  <a:objectDefaults/>
  <a:extraClrSchemeLst/>
</a:theme>
</file>

<file path=ppt/theme/theme2.xml><?xml version="1.0" encoding="utf-8"?>
<a:theme xmlns:a="http://schemas.openxmlformats.org/drawingml/2006/main" name="Θέμα του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Civic</Template>
  <TotalTime>949</TotalTime>
  <Words>2808</Words>
  <Application>Microsoft Office PowerPoint</Application>
  <PresentationFormat>Προβολή στην οθόνη (4:3)</PresentationFormat>
  <Paragraphs>336</Paragraphs>
  <Slides>57</Slides>
  <Notes>5</Notes>
  <HiddenSlides>0</HiddenSlides>
  <MMClips>0</MMClips>
  <ScaleCrop>false</ScaleCrop>
  <HeadingPairs>
    <vt:vector size="8" baseType="variant">
      <vt:variant>
        <vt:lpstr>Γραμματοσειρές που χρησιμοποιούνται</vt:lpstr>
      </vt:variant>
      <vt:variant>
        <vt:i4>9</vt:i4>
      </vt:variant>
      <vt:variant>
        <vt:lpstr>Θέμα</vt:lpstr>
      </vt:variant>
      <vt:variant>
        <vt:i4>1</vt:i4>
      </vt:variant>
      <vt:variant>
        <vt:lpstr>Ενσωματωμένοι διακομιστές OLE</vt:lpstr>
      </vt:variant>
      <vt:variant>
        <vt:i4>2</vt:i4>
      </vt:variant>
      <vt:variant>
        <vt:lpstr>Τίτλοι διαφανειών</vt:lpstr>
      </vt:variant>
      <vt:variant>
        <vt:i4>57</vt:i4>
      </vt:variant>
    </vt:vector>
  </HeadingPairs>
  <TitlesOfParts>
    <vt:vector size="69" baseType="lpstr">
      <vt:lpstr>Arial</vt:lpstr>
      <vt:lpstr>Calibri</vt:lpstr>
      <vt:lpstr>Courier New</vt:lpstr>
      <vt:lpstr>Georgia</vt:lpstr>
      <vt:lpstr>Lucida Sans</vt:lpstr>
      <vt:lpstr>Tahoma</vt:lpstr>
      <vt:lpstr>Times New Roman</vt:lpstr>
      <vt:lpstr>Wingdings</vt:lpstr>
      <vt:lpstr>Wingdings 2</vt:lpstr>
      <vt:lpstr>Civic</vt:lpstr>
      <vt:lpstr>Εξίσωση</vt:lpstr>
      <vt:lpstr>CS ChemDraw Drawing</vt:lpstr>
      <vt:lpstr>Εισαγωγή στην Οργανική Χημεία</vt:lpstr>
      <vt:lpstr>Δομική θεωρία της ύλης</vt:lpstr>
      <vt:lpstr>Δομές Lewis ατόμων</vt:lpstr>
      <vt:lpstr>Δομές Lewis μικρών μορίων </vt:lpstr>
      <vt:lpstr>Δομές Lewis μικρών μορίων </vt:lpstr>
      <vt:lpstr>Δομές Lewis μικρών μορίων </vt:lpstr>
      <vt:lpstr>Τυπικό φορτίο</vt:lpstr>
      <vt:lpstr>Επαγωγή και Πολικοί Ομοιοπολικοί Δεσμοί</vt:lpstr>
      <vt:lpstr>Επαγωγή και Πολικοί Ομοιοπολικοί Δεσμοί</vt:lpstr>
      <vt:lpstr>Επαγωγή και Πολικοί Ομοιοπολικοί Δεσμοί</vt:lpstr>
      <vt:lpstr>Διπολική Ροπή και Μοριακή Πολικότητα</vt:lpstr>
      <vt:lpstr>Διπολική Ροπή και Μοριακή Πολικότητα</vt:lpstr>
      <vt:lpstr>Διπολική Ροπή και Μοριακή Πολικότητα</vt:lpstr>
      <vt:lpstr>Δίπολα μόρια</vt:lpstr>
      <vt:lpstr>Διαμοριακές δυνάμεις</vt:lpstr>
      <vt:lpstr>Διαμοριακές δυνάμεις</vt:lpstr>
      <vt:lpstr>Σκελετικές δομές</vt:lpstr>
      <vt:lpstr>Σκελετικές δομές</vt:lpstr>
      <vt:lpstr>Σκελετικές δομές</vt:lpstr>
      <vt:lpstr>Άτομα C με τυπικό φορτίο</vt:lpstr>
      <vt:lpstr>Άτομα C με τυπικό φορτίο</vt:lpstr>
      <vt:lpstr>Άτομα C με τυπικό φορτίο</vt:lpstr>
      <vt:lpstr>Άτομα C με τυπικό φορτίο</vt:lpstr>
      <vt:lpstr>Τυπικό φορτίο σε άτομα Ο και Ν </vt:lpstr>
      <vt:lpstr>Κυρτά βέλη</vt:lpstr>
      <vt:lpstr>Κυρτά βέλη</vt:lpstr>
      <vt:lpstr>Κυρτά βέλη</vt:lpstr>
      <vt:lpstr>Δομές συντονισμού</vt:lpstr>
      <vt:lpstr>Δομές συντονισμού</vt:lpstr>
      <vt:lpstr>Δομές συντονισμού</vt:lpstr>
      <vt:lpstr>Αρχές του συντονισμού</vt:lpstr>
      <vt:lpstr>Δομές συντονισμού</vt:lpstr>
      <vt:lpstr>Δομές συντονισμού</vt:lpstr>
      <vt:lpstr>Συντονισμός</vt:lpstr>
      <vt:lpstr>Αλλυλικές (allylic) και Βινυλικές (vinylic) θέσεις</vt:lpstr>
      <vt:lpstr>Πρότυπα δομών συντονισμού</vt:lpstr>
      <vt:lpstr>Πρότυπα δομών συντονισμού</vt:lpstr>
      <vt:lpstr>Πρότυπα δομών συντονισμού</vt:lpstr>
      <vt:lpstr>Πρότυπα δομών συντονισμού</vt:lpstr>
      <vt:lpstr>Βαρύτητα δομών συντονισμού</vt:lpstr>
      <vt:lpstr>Απεντοπισμένα και Εντοπισμένα Μονήρη Ζεύγη Ηλεκτρονίων</vt:lpstr>
      <vt:lpstr>Απεντοπισμένα και Εντοπισμένα Μονήρη Ζεύγη Ηλεκτρονίων</vt:lpstr>
      <vt:lpstr>Απεντοπισμένα και Εντοπισμένα Μονήρη Ζεύγη Ηλεκτρονίων</vt:lpstr>
      <vt:lpstr>Χημεία του Άνθρακα</vt:lpstr>
      <vt:lpstr>Περιοδικός Πίνακας </vt:lpstr>
      <vt:lpstr>Χημεία του Άνθρακα</vt:lpstr>
      <vt:lpstr>Χημεία του Άνθρακα</vt:lpstr>
      <vt:lpstr>Χημεία του Άνθρακα  Υβριδισμός sp3</vt:lpstr>
      <vt:lpstr>Χημεία του Άνθρακα</vt:lpstr>
      <vt:lpstr>Χημεία του Άνθρακα</vt:lpstr>
      <vt:lpstr>Παρουσίαση του PowerPoint</vt:lpstr>
      <vt:lpstr>Χημεία του Άνθρακα  Υβριδισμός sp2</vt:lpstr>
      <vt:lpstr>Χημεία του Άνθρακα</vt:lpstr>
      <vt:lpstr>Χημεία του Άνθρακα</vt:lpstr>
      <vt:lpstr>Χημεία του Άνθρακα  Υβριδισμός sp</vt:lpstr>
      <vt:lpstr>Χημεία του Άνθρακα</vt:lpstr>
      <vt:lpstr>Παρουσίαση του PowerPoint</vt:lpstr>
    </vt:vector>
  </TitlesOfParts>
  <Company>Info-Quest</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Ανασκόπηση Γενικής Χημείας</dc:title>
  <dc:creator>Christine Fountzoula</dc:creator>
  <cp:lastModifiedBy>UNIWA</cp:lastModifiedBy>
  <cp:revision>100</cp:revision>
  <dcterms:created xsi:type="dcterms:W3CDTF">2018-03-22T08:24:31Z</dcterms:created>
  <dcterms:modified xsi:type="dcterms:W3CDTF">2025-03-09T17:15:48Z</dcterms:modified>
</cp:coreProperties>
</file>